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62"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4">
          <p15:clr>
            <a:srgbClr val="A4A3A4"/>
          </p15:clr>
        </p15:guide>
        <p15:guide id="2" pos="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FFBC"/>
    <a:srgbClr val="FF0080"/>
    <a:srgbClr val="2A2A27"/>
    <a:srgbClr val="E7A100"/>
    <a:srgbClr val="F7AD00"/>
    <a:srgbClr val="4163AC"/>
    <a:srgbClr val="DD24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692" autoAdjust="0"/>
  </p:normalViewPr>
  <p:slideViewPr>
    <p:cSldViewPr snapToGrid="0">
      <p:cViewPr varScale="1">
        <p:scale>
          <a:sx n="104" d="100"/>
          <a:sy n="104" d="100"/>
        </p:scale>
        <p:origin x="739" y="82"/>
      </p:cViewPr>
      <p:guideLst>
        <p:guide orient="horz" pos="634"/>
        <p:guide pos="6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1531E-3DAE-A146-820F-293FF324C446}" type="datetimeFigureOut">
              <a:rPr lang="it-IT" smtClean="0"/>
              <a:t>21/10/2022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8F061-B9BC-574F-BA6E-77D76A91C266}" type="slidenum">
              <a:rPr lang="it-IT" smtClean="0"/>
              <a:t>‹N›</a:t>
            </a:fld>
            <a:endParaRPr lang="it-IT"/>
          </a:p>
        </p:txBody>
      </p:sp>
    </p:spTree>
    <p:extLst>
      <p:ext uri="{BB962C8B-B14F-4D97-AF65-F5344CB8AC3E}">
        <p14:creationId xmlns:p14="http://schemas.microsoft.com/office/powerpoint/2010/main" val="20545160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 dello schema</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244650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6915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232910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271359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48136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10042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323824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2"/>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160654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220689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88918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5F31636-6ADC-9440-B5BE-356DBD47F66F}" type="datetimeFigureOut">
              <a:rPr lang="it-IT" smtClean="0"/>
              <a:pPr/>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DA3A51-171D-444F-9B62-E5129CBCEFA3}" type="slidenum">
              <a:rPr lang="it-IT" smtClean="0"/>
              <a:pPr/>
              <a:t>‹N›</a:t>
            </a:fld>
            <a:endParaRPr lang="it-IT"/>
          </a:p>
        </p:txBody>
      </p:sp>
    </p:spTree>
    <p:extLst>
      <p:ext uri="{BB962C8B-B14F-4D97-AF65-F5344CB8AC3E}">
        <p14:creationId xmlns:p14="http://schemas.microsoft.com/office/powerpoint/2010/main" val="389262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1636-6ADC-9440-B5BE-356DBD47F66F}" type="datetimeFigureOut">
              <a:rPr lang="it-IT" smtClean="0"/>
              <a:pPr/>
              <a:t>21/10/2022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A3A51-171D-444F-9B62-E5129CBCEFA3}" type="slidenum">
              <a:rPr lang="it-IT" smtClean="0"/>
              <a:pPr/>
              <a:t>‹N›</a:t>
            </a:fld>
            <a:endParaRPr lang="it-IT"/>
          </a:p>
        </p:txBody>
      </p:sp>
    </p:spTree>
    <p:extLst>
      <p:ext uri="{BB962C8B-B14F-4D97-AF65-F5344CB8AC3E}">
        <p14:creationId xmlns:p14="http://schemas.microsoft.com/office/powerpoint/2010/main" val="240506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benessere.com/psicologia/images/sist_limb.gif" TargetMode="External"/><Relationship Id="rId1" Type="http://schemas.openxmlformats.org/officeDocument/2006/relationships/slideLayout" Target="../slideLayouts/slideLayout2.xml"/><Relationship Id="rId6" Type="http://schemas.openxmlformats.org/officeDocument/2006/relationships/hyperlink" Target="http://images.google.it/imgres?imgurl=http://digilander.libero.it/campagnola894/images/folla.gif&amp;imgrefurl=http://digilander.libero.it/campagnola894/&amp;usg=__koekoi2VSTK9xzx__6VtHueQjoI=&amp;h=345&amp;w=579&amp;sz=12&amp;hl=it&amp;start=1&amp;tbnid=B2v5HOmZCZgfdM:&amp;tbnh=80&amp;tbnw=134&amp;prev=/images?q=folla&amp;tbnid=SpotR7jIxu8Y-M:&amp;gbv=2&amp;hl=it&amp;tbnh=0&amp;tbnw=0" TargetMode="External"/><Relationship Id="rId5" Type="http://schemas.openxmlformats.org/officeDocument/2006/relationships/image" Target="../media/image9.jpeg"/><Relationship Id="rId4" Type="http://schemas.openxmlformats.org/officeDocument/2006/relationships/hyperlink" Target="http://images.google.it/imgres?imgurl=http://www.legambiente.eu/documenti/2006/0320_carovanadelClima/carovana_mondo.jpg&amp;imgrefurl=http://www.legambiente.eu/documenti/2006/0320_carovanadelClima/index.php&amp;usg=__t6s-X8UV8Wz-lPv3rH1d2zkIh7M=&amp;h=657&amp;w=650&amp;sz=46&amp;hl=it&amp;start=5&amp;tbnid=wt--22kJkfeF-M:&amp;tbnh=138&amp;tbnw=137&amp;prev=/images?q=mondo&amp;tbnid=SpotR7jIxu8Y-M:&amp;gbv=2&amp;hl=it&amp;tbnh=0&amp;tbnw=0" TargetMode="External"/><Relationship Id="rId9"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tiff"/><Relationship Id="rId2" Type="http://schemas.openxmlformats.org/officeDocument/2006/relationships/hyperlink" Target="http://www.calcedoniascuola.it/UserFiles/Image/Immagini/didattica_anisn.jpg" TargetMode="Externa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2.jpeg"/><Relationship Id="rId4" Type="http://schemas.openxmlformats.org/officeDocument/2006/relationships/hyperlink" Target="http://images.google.it/imgres?imgurl=http://www.disabiliforum.com/prodotti/cimg/neuroni.jpg&amp;imgrefurl=http://www.disabili.com/medicina/17384&amp;usg=__QhYOT2YFS6s_fGgFYIn74Z2Tscs=&amp;h=148&amp;w=220&amp;sz=13&amp;hl=it&amp;start=39&amp;tbnid=bO6tVFcn-tptRM:&amp;tbnh=72&amp;tbnw=107&amp;prev=/images?q=neuroscienze&amp;tbnid=SpotR7jIxu8Y-M:&amp;gbv=2&amp;ndsp=20&amp;hl=it&amp;sa=N&amp;start=20&amp;tbnh=0&amp;tbnw=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ttangolo 1"/>
          <p:cNvSpPr/>
          <p:nvPr/>
        </p:nvSpPr>
        <p:spPr>
          <a:xfrm>
            <a:off x="0" y="6350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1179443" y="5868597"/>
            <a:ext cx="7050157" cy="769441"/>
          </a:xfrm>
          <a:prstGeom prst="rect">
            <a:avLst/>
          </a:prstGeom>
          <a:noFill/>
          <a:ln w="25400">
            <a:solidFill>
              <a:srgbClr val="002060"/>
            </a:solidFill>
          </a:ln>
        </p:spPr>
        <p:txBody>
          <a:bodyPr wrap="square" rtlCol="0">
            <a:spAutoFit/>
          </a:bodyPr>
          <a:lstStyle/>
          <a:p>
            <a:pPr algn="ctr"/>
            <a:r>
              <a:rPr lang="it-IT" sz="2400" b="1" dirty="0">
                <a:latin typeface="Arial"/>
                <a:cs typeface="Arial"/>
              </a:rPr>
              <a:t>Filippo Gomez </a:t>
            </a:r>
            <a:r>
              <a:rPr lang="it-IT" sz="2400" b="1" dirty="0" err="1">
                <a:latin typeface="Arial"/>
                <a:cs typeface="Arial"/>
              </a:rPr>
              <a:t>Paloma</a:t>
            </a:r>
            <a:endParaRPr lang="it-IT" sz="2400" b="1" dirty="0">
              <a:latin typeface="Arial"/>
              <a:cs typeface="Arial"/>
            </a:endParaRPr>
          </a:p>
          <a:p>
            <a:pPr algn="ctr"/>
            <a:r>
              <a:rPr lang="it-IT" sz="2000" i="1" dirty="0">
                <a:latin typeface="Arial"/>
                <a:cs typeface="Arial"/>
              </a:rPr>
              <a:t>Professore Ordinario di Didattica e Pedagogia Speciale</a:t>
            </a:r>
            <a:endParaRPr lang="it-IT" sz="2000" dirty="0">
              <a:latin typeface="Arial"/>
              <a:cs typeface="Arial"/>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757" y="3352800"/>
            <a:ext cx="3310410" cy="2181536"/>
          </a:xfrm>
          <a:prstGeom prst="rect">
            <a:avLst/>
          </a:prstGeom>
        </p:spPr>
      </p:pic>
      <p:sp>
        <p:nvSpPr>
          <p:cNvPr id="4" name="CasellaDiTesto 3"/>
          <p:cNvSpPr txBox="1"/>
          <p:nvPr/>
        </p:nvSpPr>
        <p:spPr>
          <a:xfrm>
            <a:off x="63500" y="2960019"/>
            <a:ext cx="5626100" cy="2585323"/>
          </a:xfrm>
          <a:prstGeom prst="rect">
            <a:avLst/>
          </a:prstGeom>
          <a:noFill/>
        </p:spPr>
        <p:txBody>
          <a:bodyPr wrap="square" rtlCol="0">
            <a:spAutoFit/>
          </a:bodyPr>
          <a:lstStyle/>
          <a:p>
            <a:pPr>
              <a:lnSpc>
                <a:spcPct val="150000"/>
              </a:lnSpc>
            </a:pPr>
            <a:r>
              <a:rPr lang="it-IT" sz="3600" b="1" dirty="0">
                <a:solidFill>
                  <a:srgbClr val="002060"/>
                </a:solidFill>
                <a:latin typeface="Arial" charset="0"/>
                <a:ea typeface="Arial" charset="0"/>
                <a:cs typeface="Arial" charset="0"/>
              </a:rPr>
              <a:t>EMBODIED COGNITION</a:t>
            </a:r>
          </a:p>
          <a:p>
            <a:pPr>
              <a:lnSpc>
                <a:spcPct val="150000"/>
              </a:lnSpc>
            </a:pPr>
            <a:r>
              <a:rPr lang="it-IT" sz="2400" b="1" dirty="0">
                <a:solidFill>
                  <a:srgbClr val="002060"/>
                </a:solidFill>
                <a:latin typeface="Arial" charset="0"/>
                <a:ea typeface="Arial" charset="0"/>
                <a:cs typeface="Arial" charset="0"/>
              </a:rPr>
              <a:t>La cognizione corporea tra formazione professionale e didattica inclusiva per competenze</a:t>
            </a:r>
          </a:p>
        </p:txBody>
      </p:sp>
      <p:sp>
        <p:nvSpPr>
          <p:cNvPr id="10" name="CasellaDiTesto 9"/>
          <p:cNvSpPr txBox="1"/>
          <p:nvPr/>
        </p:nvSpPr>
        <p:spPr>
          <a:xfrm>
            <a:off x="0" y="1778000"/>
            <a:ext cx="9144000" cy="707886"/>
          </a:xfrm>
          <a:prstGeom prst="rect">
            <a:avLst/>
          </a:prstGeom>
          <a:solidFill>
            <a:srgbClr val="08FFBC">
              <a:alpha val="15000"/>
            </a:srgbClr>
          </a:solidFill>
        </p:spPr>
        <p:txBody>
          <a:bodyPr wrap="square" rtlCol="0">
            <a:spAutoFit/>
          </a:bodyPr>
          <a:lstStyle/>
          <a:p>
            <a:pPr algn="ctr"/>
            <a:r>
              <a:rPr lang="it-IT" sz="4000" b="1" dirty="0">
                <a:latin typeface="Arial" charset="0"/>
                <a:ea typeface="Arial" charset="0"/>
                <a:cs typeface="Arial" charset="0"/>
              </a:rPr>
              <a:t>Educazione Motoria</a:t>
            </a:r>
          </a:p>
        </p:txBody>
      </p:sp>
      <p:pic>
        <p:nvPicPr>
          <p:cNvPr id="3" name="Immagine 2">
            <a:extLst>
              <a:ext uri="{FF2B5EF4-FFF2-40B4-BE49-F238E27FC236}">
                <a16:creationId xmlns:a16="http://schemas.microsoft.com/office/drawing/2014/main" id="{77338CF2-202F-BF40-A8AE-4FD824327982}"/>
              </a:ext>
            </a:extLst>
          </p:cNvPr>
          <p:cNvPicPr>
            <a:picLocks noChangeAspect="1"/>
          </p:cNvPicPr>
          <p:nvPr/>
        </p:nvPicPr>
        <p:blipFill>
          <a:blip r:embed="rId4"/>
          <a:stretch>
            <a:fillRect/>
          </a:stretch>
        </p:blipFill>
        <p:spPr>
          <a:xfrm>
            <a:off x="0" y="0"/>
            <a:ext cx="4518991" cy="1777999"/>
          </a:xfrm>
          <a:prstGeom prst="rect">
            <a:avLst/>
          </a:prstGeom>
        </p:spPr>
      </p:pic>
      <p:pic>
        <p:nvPicPr>
          <p:cNvPr id="7" name="Immagine 6">
            <a:extLst>
              <a:ext uri="{FF2B5EF4-FFF2-40B4-BE49-F238E27FC236}">
                <a16:creationId xmlns:a16="http://schemas.microsoft.com/office/drawing/2014/main" id="{A08BEA0B-69C9-A643-9425-017B0A8F2208}"/>
              </a:ext>
            </a:extLst>
          </p:cNvPr>
          <p:cNvPicPr>
            <a:picLocks noChangeAspect="1"/>
          </p:cNvPicPr>
          <p:nvPr/>
        </p:nvPicPr>
        <p:blipFill>
          <a:blip r:embed="rId5"/>
          <a:stretch>
            <a:fillRect/>
          </a:stretch>
        </p:blipFill>
        <p:spPr>
          <a:xfrm>
            <a:off x="4518991" y="0"/>
            <a:ext cx="4625009" cy="1777999"/>
          </a:xfrm>
          <a:prstGeom prst="rect">
            <a:avLst/>
          </a:prstGeom>
        </p:spPr>
      </p:pic>
    </p:spTree>
    <p:extLst>
      <p:ext uri="{BB962C8B-B14F-4D97-AF65-F5344CB8AC3E}">
        <p14:creationId xmlns:p14="http://schemas.microsoft.com/office/powerpoint/2010/main" val="14379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32106" y="306884"/>
            <a:ext cx="8679789" cy="745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nvGrpSpPr>
          <p:cNvPr id="10" name="Gruppo 9"/>
          <p:cNvGrpSpPr/>
          <p:nvPr/>
        </p:nvGrpSpPr>
        <p:grpSpPr>
          <a:xfrm>
            <a:off x="177800" y="266580"/>
            <a:ext cx="8788400" cy="825620"/>
            <a:chOff x="0" y="2264"/>
            <a:chExt cx="8429684" cy="1067040"/>
          </a:xfrm>
          <a:scene3d>
            <a:camera prst="orthographicFront"/>
            <a:lightRig rig="flat" dir="t"/>
          </a:scene3d>
        </p:grpSpPr>
        <p:sp>
          <p:nvSpPr>
            <p:cNvPr id="11" name="Rettangolo arrotondato 10"/>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sp>
        <p:nvSpPr>
          <p:cNvPr id="13" name="Rettangolo 12"/>
          <p:cNvSpPr/>
          <p:nvPr/>
        </p:nvSpPr>
        <p:spPr>
          <a:xfrm>
            <a:off x="3340100" y="1209576"/>
            <a:ext cx="2560684" cy="702756"/>
          </a:xfrm>
          <a:prstGeom prst="rect">
            <a:avLst/>
          </a:prstGeom>
          <a:noFill/>
          <a:ln w="19050">
            <a:solidFill>
              <a:schemeClr val="tx1"/>
            </a:solidFill>
          </a:ln>
        </p:spPr>
        <p:txBody>
          <a:bodyPr wrap="square">
            <a:spAutoFit/>
          </a:bodyPr>
          <a:lstStyle/>
          <a:p>
            <a:pPr algn="ctr" fontAlgn="auto">
              <a:lnSpc>
                <a:spcPct val="150000"/>
              </a:lnSpc>
              <a:spcBef>
                <a:spcPts val="0"/>
              </a:spcBef>
              <a:spcAft>
                <a:spcPts val="0"/>
              </a:spcAft>
              <a:defRPr/>
            </a:pPr>
            <a:r>
              <a:rPr lang="it-IT" sz="2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2400" b="1" u="sng" cap="all" dirty="0">
                <a:ln w="10541" cmpd="sng">
                  <a:solidFill>
                    <a:srgbClr val="000090"/>
                  </a:solidFill>
                  <a:prstDash val="solid"/>
                </a:ln>
                <a:solidFill>
                  <a:srgbClr val="000090"/>
                </a:solidFill>
                <a:latin typeface="Corbel"/>
                <a:ea typeface="+mn-ea"/>
                <a:cs typeface="Arial" charset="0"/>
              </a:rPr>
              <a:t>Punti di forza</a:t>
            </a:r>
          </a:p>
        </p:txBody>
      </p:sp>
      <p:sp>
        <p:nvSpPr>
          <p:cNvPr id="14" name="Rettangolo 13"/>
          <p:cNvSpPr/>
          <p:nvPr/>
        </p:nvSpPr>
        <p:spPr>
          <a:xfrm>
            <a:off x="6948264" y="1874788"/>
            <a:ext cx="1800200" cy="484748"/>
          </a:xfrm>
          <a:prstGeom prst="rect">
            <a:avLst/>
          </a:prstGeom>
          <a:noFill/>
          <a:ln w="19050">
            <a:solidFill>
              <a:schemeClr val="tx1"/>
            </a:solidFill>
          </a:ln>
        </p:spPr>
        <p:txBody>
          <a:bodyPr>
            <a:spAutoFit/>
          </a:bodyPr>
          <a:lstStyle/>
          <a:p>
            <a:pPr algn="ctr" fontAlgn="auto">
              <a:lnSpc>
                <a:spcPct val="150000"/>
              </a:lnSpc>
              <a:spcBef>
                <a:spcPts val="0"/>
              </a:spcBef>
              <a:spcAft>
                <a:spcPts val="0"/>
              </a:spcAft>
              <a:defRPr/>
            </a:pPr>
            <a:r>
              <a:rPr lang="it-IT" b="1" dirty="0">
                <a:solidFill>
                  <a:srgbClr val="000090"/>
                </a:solidFill>
                <a:latin typeface="Arial"/>
                <a:ea typeface="+mn-ea"/>
                <a:cs typeface="Arial"/>
              </a:rPr>
              <a:t>Didattica</a:t>
            </a:r>
            <a:endParaRPr lang="it-IT" b="1" dirty="0">
              <a:ln w="10541" cmpd="sng">
                <a:solidFill>
                  <a:prstClr val="white"/>
                </a:solidFill>
                <a:prstDash val="solid"/>
              </a:ln>
              <a:solidFill>
                <a:srgbClr val="000090"/>
              </a:solidFill>
              <a:latin typeface="Arial"/>
              <a:ea typeface="+mn-ea"/>
              <a:cs typeface="Arial"/>
            </a:endParaRPr>
          </a:p>
        </p:txBody>
      </p:sp>
      <p:sp>
        <p:nvSpPr>
          <p:cNvPr id="15" name="Rettangolo 14"/>
          <p:cNvSpPr/>
          <p:nvPr/>
        </p:nvSpPr>
        <p:spPr>
          <a:xfrm>
            <a:off x="323528" y="1887562"/>
            <a:ext cx="2880320" cy="484748"/>
          </a:xfrm>
          <a:prstGeom prst="rect">
            <a:avLst/>
          </a:prstGeom>
          <a:noFill/>
          <a:ln w="19050">
            <a:solidFill>
              <a:schemeClr val="tx1"/>
            </a:solidFill>
          </a:ln>
        </p:spPr>
        <p:txBody>
          <a:bodyPr>
            <a:spAutoFit/>
          </a:bodyPr>
          <a:lstStyle/>
          <a:p>
            <a:pPr algn="ctr" fontAlgn="auto">
              <a:lnSpc>
                <a:spcPct val="150000"/>
              </a:lnSpc>
              <a:spcBef>
                <a:spcPts val="0"/>
              </a:spcBef>
              <a:spcAft>
                <a:spcPts val="0"/>
              </a:spcAft>
              <a:defRPr/>
            </a:pPr>
            <a:r>
              <a:rPr lang="it-IT" b="1" dirty="0">
                <a:solidFill>
                  <a:srgbClr val="000090"/>
                </a:solidFill>
                <a:latin typeface="Arial" pitchFamily="34" charset="0"/>
                <a:ea typeface="+mn-ea"/>
                <a:cs typeface="Arial" pitchFamily="34" charset="0"/>
              </a:rPr>
              <a:t>Neuroscienze cognitive</a:t>
            </a:r>
            <a:endParaRPr lang="it-IT" b="1" dirty="0">
              <a:ln w="10541" cmpd="sng">
                <a:solidFill>
                  <a:prstClr val="white"/>
                </a:solidFill>
                <a:prstDash val="solid"/>
              </a:ln>
              <a:solidFill>
                <a:srgbClr val="000090"/>
              </a:solidFill>
              <a:latin typeface="Arial" pitchFamily="34" charset="0"/>
              <a:ea typeface="+mn-ea"/>
              <a:cs typeface="Arial" pitchFamily="34" charset="0"/>
            </a:endParaRPr>
          </a:p>
        </p:txBody>
      </p:sp>
      <p:sp>
        <p:nvSpPr>
          <p:cNvPr id="16" name="Freccia curva 15"/>
          <p:cNvSpPr/>
          <p:nvPr/>
        </p:nvSpPr>
        <p:spPr>
          <a:xfrm rot="5400000" flipV="1">
            <a:off x="2065340" y="795340"/>
            <a:ext cx="530225" cy="1536700"/>
          </a:xfrm>
          <a:prstGeom prst="bentArrow">
            <a:avLst>
              <a:gd name="adj1" fmla="val 19077"/>
              <a:gd name="adj2" fmla="val 15523"/>
              <a:gd name="adj3" fmla="val 15523"/>
              <a:gd name="adj4" fmla="val 46458"/>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 name="Freccia curva 16"/>
          <p:cNvSpPr/>
          <p:nvPr/>
        </p:nvSpPr>
        <p:spPr>
          <a:xfrm rot="5400000">
            <a:off x="6673056" y="692944"/>
            <a:ext cx="542925" cy="1728788"/>
          </a:xfrm>
          <a:prstGeom prst="bentArrow">
            <a:avLst>
              <a:gd name="adj1" fmla="val 19077"/>
              <a:gd name="adj2" fmla="val 15523"/>
              <a:gd name="adj3" fmla="val 15523"/>
              <a:gd name="adj4" fmla="val 44497"/>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graphicFrame>
        <p:nvGraphicFramePr>
          <p:cNvPr id="18" name="Tabella 17"/>
          <p:cNvGraphicFramePr>
            <a:graphicFrameLocks noGrp="1"/>
          </p:cNvGraphicFramePr>
          <p:nvPr>
            <p:extLst>
              <p:ext uri="{D42A27DB-BD31-4B8C-83A1-F6EECF244321}">
                <p14:modId xmlns:p14="http://schemas.microsoft.com/office/powerpoint/2010/main" val="1236888093"/>
              </p:ext>
            </p:extLst>
          </p:nvPr>
        </p:nvGraphicFramePr>
        <p:xfrm>
          <a:off x="1193801" y="2570163"/>
          <a:ext cx="6780212" cy="2831570"/>
        </p:xfrm>
        <a:graphic>
          <a:graphicData uri="http://schemas.openxmlformats.org/drawingml/2006/table">
            <a:tbl>
              <a:tblPr/>
              <a:tblGrid>
                <a:gridCol w="2159878">
                  <a:extLst>
                    <a:ext uri="{9D8B030D-6E8A-4147-A177-3AD203B41FA5}">
                      <a16:colId xmlns:a16="http://schemas.microsoft.com/office/drawing/2014/main" val="20000"/>
                    </a:ext>
                  </a:extLst>
                </a:gridCol>
                <a:gridCol w="2555719">
                  <a:extLst>
                    <a:ext uri="{9D8B030D-6E8A-4147-A177-3AD203B41FA5}">
                      <a16:colId xmlns:a16="http://schemas.microsoft.com/office/drawing/2014/main" val="20001"/>
                    </a:ext>
                  </a:extLst>
                </a:gridCol>
                <a:gridCol w="2064615">
                  <a:extLst>
                    <a:ext uri="{9D8B030D-6E8A-4147-A177-3AD203B41FA5}">
                      <a16:colId xmlns:a16="http://schemas.microsoft.com/office/drawing/2014/main" val="20002"/>
                    </a:ext>
                  </a:extLst>
                </a:gridCol>
              </a:tblGrid>
              <a:tr h="564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orbel" charset="0"/>
                          <a:ea typeface="ＭＳ Ｐゴシック" charset="0"/>
                          <a:cs typeface="Arial" charset="0"/>
                        </a:rPr>
                        <a:t>Principi </a:t>
                      </a:r>
                      <a:r>
                        <a:rPr kumimoji="0" lang="it-IT" sz="1600" b="1" i="0" u="none" strike="noStrike" cap="none" normalizeH="0" baseline="0" dirty="0" err="1">
                          <a:ln>
                            <a:noFill/>
                          </a:ln>
                          <a:solidFill>
                            <a:srgbClr val="FFFFFF"/>
                          </a:solidFill>
                          <a:effectLst/>
                          <a:latin typeface="Corbel" charset="0"/>
                          <a:ea typeface="ＭＳ Ｐゴシック" charset="0"/>
                          <a:cs typeface="Arial" charset="0"/>
                        </a:rPr>
                        <a:t>neuroscientifici</a:t>
                      </a:r>
                      <a:endParaRPr kumimoji="0" lang="it-IT" sz="1600" b="1" i="0" u="none" strike="noStrike" cap="none" normalizeH="0" baseline="0" dirty="0">
                        <a:ln>
                          <a:noFill/>
                        </a:ln>
                        <a:solidFill>
                          <a:srgbClr val="FFFFFF"/>
                        </a:solidFill>
                        <a:effectLst/>
                        <a:latin typeface="Corbel" charset="0"/>
                        <a:ea typeface="ＭＳ Ｐゴシック"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orbel" charset="0"/>
                          <a:ea typeface="ＭＳ Ｐゴシック" charset="0"/>
                          <a:cs typeface="Arial" charset="0"/>
                        </a:rPr>
                        <a:t>Area di confronto/incontro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orbel" charset="0"/>
                          <a:ea typeface="ＭＳ Ｐゴシック" charset="0"/>
                          <a:cs typeface="Arial" charset="0"/>
                        </a:rPr>
                        <a:t>Implicazioni didattiche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0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Corbel" charset="0"/>
                          <a:ea typeface="ＭＳ Ｐゴシック" charset="0"/>
                          <a:cs typeface="Arial" charset="0"/>
                        </a:rPr>
                        <a:t>Plasticità neurale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000000"/>
                        </a:solidFill>
                        <a:effectLst/>
                        <a:latin typeface="Corbe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000000"/>
                        </a:solidFill>
                        <a:effectLst/>
                        <a:latin typeface="Corbe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7200" b="1" i="0" u="none" strike="noStrike" cap="none" normalizeH="0" baseline="0" dirty="0">
                          <a:ln>
                            <a:noFill/>
                          </a:ln>
                          <a:solidFill>
                            <a:srgbClr val="000090"/>
                          </a:solidFill>
                          <a:effectLst/>
                          <a:latin typeface="Corbel" charset="0"/>
                          <a:ea typeface="ＭＳ Ｐゴシック" charset="0"/>
                          <a:cs typeface="Arial"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orbel" charset="0"/>
                          <a:ea typeface="ＭＳ Ｐゴシック" charset="0"/>
                          <a:cs typeface="Arial" charset="0"/>
                        </a:rPr>
                        <a:t>Costruzione della conoscenza</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1"/>
                  </a:ext>
                </a:extLst>
              </a:tr>
              <a:tr h="5150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Corbel" charset="0"/>
                          <a:ea typeface="ＭＳ Ｐゴシック" charset="0"/>
                          <a:cs typeface="Arial" charset="0"/>
                        </a:rPr>
                        <a:t>Selezione dei gruppi nervosi</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Corbel" charset="0"/>
                          <a:ea typeface="ＭＳ Ｐゴシック" charset="0"/>
                          <a:cs typeface="Arial" charset="0"/>
                        </a:rPr>
                        <a:t>Eterogeneità di consegne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2"/>
                  </a:ext>
                </a:extLst>
              </a:tr>
              <a:tr h="5150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orbel" charset="0"/>
                          <a:ea typeface="ＭＳ Ｐゴシック" charset="0"/>
                          <a:cs typeface="Arial" charset="0"/>
                        </a:rPr>
                        <a:t>Neuroni Specchio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Corbel" charset="0"/>
                          <a:ea typeface="ＭＳ Ｐゴシック" charset="0"/>
                          <a:cs typeface="Arial" charset="0"/>
                        </a:rPr>
                        <a:t>Intersoggettività cognitiva</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3"/>
                  </a:ext>
                </a:extLst>
              </a:tr>
              <a:tr h="5150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orbel" charset="0"/>
                          <a:ea typeface="ＭＳ Ｐゴシック" charset="0"/>
                          <a:cs typeface="Arial" charset="0"/>
                        </a:rPr>
                        <a:t>Capacità previsionale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Corbel" charset="0"/>
                          <a:ea typeface="ＭＳ Ｐゴシック" charset="0"/>
                          <a:cs typeface="Arial" charset="0"/>
                        </a:rPr>
                        <a:t>Monotonia = Rischio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4"/>
                  </a:ext>
                </a:extLst>
              </a:tr>
            </a:tbl>
          </a:graphicData>
        </a:graphic>
      </p:graphicFrame>
      <p:sp>
        <p:nvSpPr>
          <p:cNvPr id="19" name="Freccia a destra 21"/>
          <p:cNvSpPr/>
          <p:nvPr/>
        </p:nvSpPr>
        <p:spPr>
          <a:xfrm>
            <a:off x="323850" y="2633663"/>
            <a:ext cx="719138" cy="289083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Freccia a destra 22"/>
          <p:cNvSpPr/>
          <p:nvPr/>
        </p:nvSpPr>
        <p:spPr>
          <a:xfrm flipH="1">
            <a:off x="8151812" y="2659063"/>
            <a:ext cx="719137" cy="285273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1" name="Picture 2" descr="https://encrypted-tbn2.gstatic.com/images?q=tbn:ANd9GcSl7b_Gtf-Ia7XQHroeuwWeY2MqpDTVXJNepKE_TNKpfC8M1C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3162300"/>
            <a:ext cx="2571750"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Immagine 22">
            <a:extLst>
              <a:ext uri="{FF2B5EF4-FFF2-40B4-BE49-F238E27FC236}">
                <a16:creationId xmlns:a16="http://schemas.microsoft.com/office/drawing/2014/main" id="{37937DF2-DD4E-A242-BEB0-B4E4600D1CCB}"/>
              </a:ext>
            </a:extLst>
          </p:cNvPr>
          <p:cNvPicPr>
            <a:picLocks noChangeAspect="1"/>
          </p:cNvPicPr>
          <p:nvPr/>
        </p:nvPicPr>
        <p:blipFill>
          <a:blip r:embed="rId3"/>
          <a:stretch>
            <a:fillRect/>
          </a:stretch>
        </p:blipFill>
        <p:spPr>
          <a:xfrm>
            <a:off x="482600" y="5826823"/>
            <a:ext cx="3241261" cy="988357"/>
          </a:xfrm>
          <a:prstGeom prst="rect">
            <a:avLst/>
          </a:prstGeom>
        </p:spPr>
      </p:pic>
      <p:pic>
        <p:nvPicPr>
          <p:cNvPr id="24" name="Immagine 23">
            <a:extLst>
              <a:ext uri="{FF2B5EF4-FFF2-40B4-BE49-F238E27FC236}">
                <a16:creationId xmlns:a16="http://schemas.microsoft.com/office/drawing/2014/main" id="{D7DD8F6E-213B-3349-B056-7FF715190FCF}"/>
              </a:ext>
            </a:extLst>
          </p:cNvPr>
          <p:cNvPicPr>
            <a:picLocks noChangeAspect="1"/>
          </p:cNvPicPr>
          <p:nvPr/>
        </p:nvPicPr>
        <p:blipFill>
          <a:blip r:embed="rId4"/>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7180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55"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strVal val="#ppt_w*0.70"/>
                                          </p:val>
                                        </p:tav>
                                        <p:tav tm="100000">
                                          <p:val>
                                            <p:strVal val="#ppt_w"/>
                                          </p:val>
                                        </p:tav>
                                      </p:tavLst>
                                    </p:anim>
                                    <p:anim calcmode="lin" valueType="num">
                                      <p:cBhvr>
                                        <p:cTn id="46" dur="1000" fill="hold"/>
                                        <p:tgtEl>
                                          <p:spTgt spid="21"/>
                                        </p:tgtEl>
                                        <p:attrNameLst>
                                          <p:attrName>ppt_h</p:attrName>
                                        </p:attrNameLst>
                                      </p:cBhvr>
                                      <p:tavLst>
                                        <p:tav tm="0">
                                          <p:val>
                                            <p:strVal val="#ppt_h"/>
                                          </p:val>
                                        </p:tav>
                                        <p:tav tm="100000">
                                          <p:val>
                                            <p:strVal val="#ppt_h"/>
                                          </p:val>
                                        </p:tav>
                                      </p:tavLst>
                                    </p:anim>
                                    <p:animEffect transition="in" filter="fade">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32106" y="306884"/>
            <a:ext cx="8679789" cy="745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nvGrpSpPr>
          <p:cNvPr id="10" name="Gruppo 9"/>
          <p:cNvGrpSpPr/>
          <p:nvPr/>
        </p:nvGrpSpPr>
        <p:grpSpPr>
          <a:xfrm>
            <a:off x="177800" y="266580"/>
            <a:ext cx="8788400" cy="825620"/>
            <a:chOff x="0" y="2264"/>
            <a:chExt cx="8429684" cy="1067040"/>
          </a:xfrm>
          <a:scene3d>
            <a:camera prst="orthographicFront"/>
            <a:lightRig rig="flat" dir="t"/>
          </a:scene3d>
        </p:grpSpPr>
        <p:sp>
          <p:nvSpPr>
            <p:cNvPr id="11" name="Rettangolo arrotondato 10"/>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sp>
        <p:nvSpPr>
          <p:cNvPr id="8" name="Rettangolo 7"/>
          <p:cNvSpPr/>
          <p:nvPr/>
        </p:nvSpPr>
        <p:spPr>
          <a:xfrm>
            <a:off x="1423221" y="4857080"/>
            <a:ext cx="6333434" cy="702756"/>
          </a:xfrm>
          <a:prstGeom prst="rect">
            <a:avLst/>
          </a:prstGeom>
          <a:noFill/>
          <a:ln w="19050">
            <a:solidFill>
              <a:schemeClr val="tx1"/>
            </a:solidFill>
          </a:ln>
        </p:spPr>
        <p:txBody>
          <a:bodyPr wrap="none">
            <a:spAutoFit/>
          </a:bodyPr>
          <a:lstStyle/>
          <a:p>
            <a:pPr algn="ctr" fontAlgn="auto">
              <a:lnSpc>
                <a:spcPct val="150000"/>
              </a:lnSpc>
              <a:spcBef>
                <a:spcPts val="0"/>
              </a:spcBef>
              <a:spcAft>
                <a:spcPts val="0"/>
              </a:spcAft>
              <a:defRPr/>
            </a:pPr>
            <a:r>
              <a:rPr lang="it-IT" sz="2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2800" b="1" dirty="0">
                <a:ln w="10541" cmpd="sng">
                  <a:solidFill>
                    <a:srgbClr val="000090"/>
                  </a:solidFill>
                  <a:prstDash val="solid"/>
                </a:ln>
                <a:solidFill>
                  <a:srgbClr val="000090"/>
                </a:solidFill>
                <a:latin typeface="Corbel"/>
                <a:ea typeface="+mn-ea"/>
                <a:cs typeface="Arial" charset="0"/>
              </a:rPr>
              <a:t>UTILI </a:t>
            </a:r>
            <a:r>
              <a:rPr lang="it-IT" sz="2800" b="1" cap="all" dirty="0">
                <a:ln w="10541" cmpd="sng">
                  <a:solidFill>
                    <a:srgbClr val="000090"/>
                  </a:solidFill>
                  <a:prstDash val="solid"/>
                </a:ln>
                <a:solidFill>
                  <a:srgbClr val="000090"/>
                </a:solidFill>
                <a:latin typeface="Corbel"/>
                <a:ea typeface="+mn-ea"/>
                <a:cs typeface="Arial" charset="0"/>
              </a:rPr>
              <a:t>Orientamenti metodologici</a:t>
            </a:r>
          </a:p>
        </p:txBody>
      </p:sp>
      <p:graphicFrame>
        <p:nvGraphicFramePr>
          <p:cNvPr id="13" name="Tabella 12"/>
          <p:cNvGraphicFramePr>
            <a:graphicFrameLocks noGrp="1"/>
          </p:cNvGraphicFramePr>
          <p:nvPr>
            <p:extLst>
              <p:ext uri="{D42A27DB-BD31-4B8C-83A1-F6EECF244321}">
                <p14:modId xmlns:p14="http://schemas.microsoft.com/office/powerpoint/2010/main" val="3766485379"/>
              </p:ext>
            </p:extLst>
          </p:nvPr>
        </p:nvGraphicFramePr>
        <p:xfrm>
          <a:off x="323850" y="1260475"/>
          <a:ext cx="8496300" cy="2985532"/>
        </p:xfrm>
        <a:graphic>
          <a:graphicData uri="http://schemas.openxmlformats.org/drawingml/2006/table">
            <a:tbl>
              <a:tblPr firstRow="1" bandRow="1">
                <a:tableStyleId>{5C22544A-7EE6-4342-B048-85BDC9FD1C3A}</a:tableStyleId>
              </a:tblPr>
              <a:tblGrid>
                <a:gridCol w="2707613">
                  <a:extLst>
                    <a:ext uri="{9D8B030D-6E8A-4147-A177-3AD203B41FA5}">
                      <a16:colId xmlns:a16="http://schemas.microsoft.com/office/drawing/2014/main" val="20000"/>
                    </a:ext>
                  </a:extLst>
                </a:gridCol>
                <a:gridCol w="3202856">
                  <a:extLst>
                    <a:ext uri="{9D8B030D-6E8A-4147-A177-3AD203B41FA5}">
                      <a16:colId xmlns:a16="http://schemas.microsoft.com/office/drawing/2014/main" val="20001"/>
                    </a:ext>
                  </a:extLst>
                </a:gridCol>
                <a:gridCol w="2585831">
                  <a:extLst>
                    <a:ext uri="{9D8B030D-6E8A-4147-A177-3AD203B41FA5}">
                      <a16:colId xmlns:a16="http://schemas.microsoft.com/office/drawing/2014/main" val="20002"/>
                    </a:ext>
                  </a:extLst>
                </a:gridCol>
              </a:tblGrid>
              <a:tr h="561975">
                <a:tc gridSpan="3">
                  <a:txBody>
                    <a:bodyPr/>
                    <a:lstStyle/>
                    <a:p>
                      <a:pPr algn="ctr"/>
                      <a:r>
                        <a:rPr lang="it-IT" sz="3200" dirty="0">
                          <a:latin typeface="Arial"/>
                          <a:cs typeface="Arial"/>
                        </a:rPr>
                        <a:t>DISEGNO</a:t>
                      </a:r>
                      <a:r>
                        <a:rPr lang="it-IT" sz="3200" baseline="0" dirty="0">
                          <a:latin typeface="Arial"/>
                          <a:cs typeface="Arial"/>
                        </a:rPr>
                        <a:t> </a:t>
                      </a:r>
                      <a:r>
                        <a:rPr lang="it-IT" sz="3200" baseline="0" dirty="0" err="1">
                          <a:latin typeface="Arial"/>
                          <a:cs typeface="Arial"/>
                        </a:rPr>
                        <a:t>DI</a:t>
                      </a:r>
                      <a:r>
                        <a:rPr lang="it-IT" sz="3200" baseline="0" dirty="0">
                          <a:latin typeface="Arial"/>
                          <a:cs typeface="Arial"/>
                        </a:rPr>
                        <a:t> RICERCA</a:t>
                      </a:r>
                      <a:endParaRPr lang="it-IT" sz="3200" dirty="0">
                        <a:latin typeface="Arial"/>
                        <a:cs typeface="Arial"/>
                      </a:endParaRPr>
                    </a:p>
                  </a:txBody>
                  <a:tcPr marL="91433" marR="91433" marT="45714" marB="45714"/>
                </a:tc>
                <a:tc hMerge="1">
                  <a:txBody>
                    <a:bodyPr/>
                    <a:lstStyle/>
                    <a:p>
                      <a:pPr algn="ctr"/>
                      <a:endParaRPr lang="it-IT" sz="2000" dirty="0"/>
                    </a:p>
                  </a:txBody>
                  <a:tcPr/>
                </a:tc>
                <a:tc hMerge="1">
                  <a:txBody>
                    <a:bodyPr/>
                    <a:lstStyle/>
                    <a:p>
                      <a:pPr marL="0" algn="ctr" rtl="0" eaLnBrk="1" latinLnBrk="0" hangingPunct="1"/>
                      <a:endParaRPr kumimoji="0" lang="it-IT" sz="20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67999">
                <a:tc>
                  <a:txBody>
                    <a:bodyPr/>
                    <a:lstStyle/>
                    <a:p>
                      <a:pPr algn="ctr"/>
                      <a:r>
                        <a:rPr lang="it-IT" sz="1800" b="1" cap="all" dirty="0"/>
                        <a:t>Parametri</a:t>
                      </a:r>
                      <a:r>
                        <a:rPr lang="it-IT" sz="1800" b="1" cap="all" baseline="0" dirty="0"/>
                        <a:t> biologici</a:t>
                      </a:r>
                      <a:endParaRPr lang="it-IT" sz="1800" b="1" cap="all" dirty="0"/>
                    </a:p>
                  </a:txBody>
                  <a:tcPr marL="91433" marR="91433" marT="45714" marB="45714"/>
                </a:tc>
                <a:tc rowSpan="4">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it-IT" sz="2800" dirty="0">
                          <a:solidFill>
                            <a:srgbClr val="000090"/>
                          </a:solidFill>
                          <a:latin typeface="Arial"/>
                          <a:cs typeface="Arial"/>
                        </a:rPr>
                        <a:t>Tendenze</a:t>
                      </a:r>
                    </a:p>
                    <a:p>
                      <a:pPr marL="0" marR="0" indent="0" algn="ctr" defTabSz="914400" rtl="0" eaLnBrk="1" fontAlgn="auto" latinLnBrk="0" hangingPunct="1">
                        <a:lnSpc>
                          <a:spcPct val="100000"/>
                        </a:lnSpc>
                        <a:spcBef>
                          <a:spcPts val="0"/>
                        </a:spcBef>
                        <a:spcAft>
                          <a:spcPts val="1200"/>
                        </a:spcAft>
                        <a:buClrTx/>
                        <a:buSzTx/>
                        <a:buFontTx/>
                        <a:buNone/>
                        <a:tabLst/>
                        <a:defRPr/>
                      </a:pPr>
                      <a:r>
                        <a:rPr lang="it-IT" sz="2800" dirty="0">
                          <a:solidFill>
                            <a:srgbClr val="000090"/>
                          </a:solidFill>
                          <a:latin typeface="Arial"/>
                          <a:cs typeface="Arial"/>
                        </a:rPr>
                        <a:t>Orientamenti</a:t>
                      </a:r>
                    </a:p>
                    <a:p>
                      <a:pPr marL="0" marR="0" indent="0" algn="ctr" defTabSz="914400" rtl="0" eaLnBrk="1" fontAlgn="auto" latinLnBrk="0" hangingPunct="1">
                        <a:lnSpc>
                          <a:spcPct val="100000"/>
                        </a:lnSpc>
                        <a:spcBef>
                          <a:spcPts val="0"/>
                        </a:spcBef>
                        <a:spcAft>
                          <a:spcPts val="1200"/>
                        </a:spcAft>
                        <a:buClrTx/>
                        <a:buSzTx/>
                        <a:buFontTx/>
                        <a:buNone/>
                        <a:tabLst/>
                        <a:defRPr/>
                      </a:pPr>
                      <a:r>
                        <a:rPr lang="it-IT" sz="2800" dirty="0">
                          <a:solidFill>
                            <a:srgbClr val="000090"/>
                          </a:solidFill>
                          <a:latin typeface="Arial"/>
                          <a:cs typeface="Arial"/>
                        </a:rPr>
                        <a:t>Prospettive</a:t>
                      </a:r>
                    </a:p>
                    <a:p>
                      <a:pPr marL="0" marR="0" indent="0" algn="ctr" defTabSz="914400" rtl="0" eaLnBrk="1" fontAlgn="auto" latinLnBrk="0" hangingPunct="1">
                        <a:lnSpc>
                          <a:spcPct val="100000"/>
                        </a:lnSpc>
                        <a:spcBef>
                          <a:spcPts val="0"/>
                        </a:spcBef>
                        <a:spcAft>
                          <a:spcPts val="1200"/>
                        </a:spcAft>
                        <a:buClrTx/>
                        <a:buSzTx/>
                        <a:buFontTx/>
                        <a:buNone/>
                        <a:tabLst/>
                        <a:defRPr/>
                      </a:pPr>
                      <a:r>
                        <a:rPr lang="it-IT" sz="2800" dirty="0">
                          <a:solidFill>
                            <a:srgbClr val="000090"/>
                          </a:solidFill>
                          <a:latin typeface="Arial"/>
                          <a:cs typeface="Arial"/>
                        </a:rPr>
                        <a:t>Correlazioni</a:t>
                      </a:r>
                    </a:p>
                  </a:txBody>
                  <a:tcPr marL="91433" marR="91433" marT="45714" marB="45714"/>
                </a:tc>
                <a:tc>
                  <a:txBody>
                    <a:bodyPr/>
                    <a:lstStyle/>
                    <a:p>
                      <a:pPr algn="ctr"/>
                      <a:r>
                        <a:rPr lang="it-IT" sz="1800" b="1" cap="all" dirty="0"/>
                        <a:t>Variabili</a:t>
                      </a:r>
                      <a:r>
                        <a:rPr lang="it-IT" sz="1800" b="1" cap="all" baseline="0" dirty="0"/>
                        <a:t> umane</a:t>
                      </a:r>
                      <a:endParaRPr lang="it-IT" sz="1800" b="1" cap="all" dirty="0"/>
                    </a:p>
                  </a:txBody>
                  <a:tcPr marL="91433" marR="91433" marT="45714" marB="45714"/>
                </a:tc>
                <a:extLst>
                  <a:ext uri="{0D108BD9-81ED-4DB2-BD59-A6C34878D82A}">
                    <a16:rowId xmlns:a16="http://schemas.microsoft.com/office/drawing/2014/main" val="10001"/>
                  </a:ext>
                </a:extLst>
              </a:tr>
              <a:tr h="621131">
                <a:tc>
                  <a:txBody>
                    <a:bodyPr/>
                    <a:lstStyle/>
                    <a:p>
                      <a:pPr algn="ctr"/>
                      <a:r>
                        <a:rPr lang="it-IT" sz="1800" dirty="0" err="1">
                          <a:solidFill>
                            <a:srgbClr val="000090"/>
                          </a:solidFill>
                          <a:latin typeface="Arial"/>
                          <a:cs typeface="Arial"/>
                        </a:rPr>
                        <a:t>Cortisolo*</a:t>
                      </a:r>
                      <a:endParaRPr lang="it-IT" sz="1800" dirty="0">
                        <a:solidFill>
                          <a:srgbClr val="000090"/>
                        </a:solidFill>
                        <a:latin typeface="Arial"/>
                        <a:cs typeface="Arial"/>
                      </a:endParaRPr>
                    </a:p>
                  </a:txBody>
                  <a:tcPr marL="91433" marR="91433" marT="45714" marB="45714"/>
                </a:tc>
                <a:tc vMerge="1">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0" dirty="0">
                          <a:solidFill>
                            <a:srgbClr val="000090"/>
                          </a:solidFill>
                          <a:latin typeface="Arial"/>
                          <a:cs typeface="Arial"/>
                        </a:rPr>
                        <a:t>Dinamiche</a:t>
                      </a:r>
                      <a:r>
                        <a:rPr lang="it-IT" sz="1800" b="0" baseline="0" dirty="0">
                          <a:solidFill>
                            <a:srgbClr val="000090"/>
                          </a:solidFill>
                          <a:latin typeface="Arial"/>
                          <a:cs typeface="Arial"/>
                        </a:rPr>
                        <a:t> personali</a:t>
                      </a:r>
                    </a:p>
                    <a:p>
                      <a:pPr marL="0" marR="0" indent="0" algn="ctr" defTabSz="914400" rtl="0" eaLnBrk="1" fontAlgn="auto" latinLnBrk="0" hangingPunct="1">
                        <a:lnSpc>
                          <a:spcPct val="100000"/>
                        </a:lnSpc>
                        <a:spcBef>
                          <a:spcPts val="0"/>
                        </a:spcBef>
                        <a:spcAft>
                          <a:spcPts val="0"/>
                        </a:spcAft>
                        <a:buClrTx/>
                        <a:buSzTx/>
                        <a:buFontTx/>
                        <a:buNone/>
                        <a:tabLst/>
                        <a:defRPr/>
                      </a:pPr>
                      <a:r>
                        <a:rPr lang="it-IT" sz="1800" b="0" u="sng" baseline="0" dirty="0">
                          <a:solidFill>
                            <a:srgbClr val="000090"/>
                          </a:solidFill>
                          <a:latin typeface="Arial"/>
                          <a:cs typeface="Arial"/>
                        </a:rPr>
                        <a:t>(Fattori personali)</a:t>
                      </a:r>
                      <a:endParaRPr lang="it-IT" sz="1800" b="0" u="sng" dirty="0">
                        <a:solidFill>
                          <a:srgbClr val="000090"/>
                        </a:solidFill>
                        <a:latin typeface="Arial"/>
                        <a:cs typeface="Arial"/>
                      </a:endParaRPr>
                    </a:p>
                  </a:txBody>
                  <a:tcPr marL="91433" marR="91433" marT="45714" marB="45714"/>
                </a:tc>
                <a:extLst>
                  <a:ext uri="{0D108BD9-81ED-4DB2-BD59-A6C34878D82A}">
                    <a16:rowId xmlns:a16="http://schemas.microsoft.com/office/drawing/2014/main" val="10002"/>
                  </a:ext>
                </a:extLst>
              </a:tr>
              <a:tr h="621131">
                <a:tc>
                  <a:txBody>
                    <a:bodyPr/>
                    <a:lstStyle/>
                    <a:p>
                      <a:pPr algn="ctr"/>
                      <a:r>
                        <a:rPr lang="it-IT" sz="1800" dirty="0">
                          <a:solidFill>
                            <a:srgbClr val="000090"/>
                          </a:solidFill>
                          <a:latin typeface="Arial"/>
                          <a:cs typeface="Arial"/>
                        </a:rPr>
                        <a:t>Glutammato</a:t>
                      </a:r>
                    </a:p>
                  </a:txBody>
                  <a:tcPr marL="91433" marR="91433" marT="45714" marB="45714"/>
                </a:tc>
                <a:tc vMerge="1">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0" dirty="0">
                          <a:solidFill>
                            <a:srgbClr val="000090"/>
                          </a:solidFill>
                          <a:latin typeface="Arial"/>
                          <a:cs typeface="Arial"/>
                        </a:rPr>
                        <a:t>Dinamiche</a:t>
                      </a:r>
                      <a:r>
                        <a:rPr lang="it-IT" sz="1800" b="0" baseline="0" dirty="0">
                          <a:solidFill>
                            <a:srgbClr val="000090"/>
                          </a:solidFill>
                          <a:latin typeface="Arial"/>
                          <a:cs typeface="Arial"/>
                        </a:rPr>
                        <a:t> sociali</a:t>
                      </a:r>
                    </a:p>
                    <a:p>
                      <a:pPr marL="0" marR="0" indent="0" algn="ctr" defTabSz="914400" rtl="0" eaLnBrk="1" fontAlgn="auto" latinLnBrk="0" hangingPunct="1">
                        <a:lnSpc>
                          <a:spcPct val="100000"/>
                        </a:lnSpc>
                        <a:spcBef>
                          <a:spcPts val="0"/>
                        </a:spcBef>
                        <a:spcAft>
                          <a:spcPts val="0"/>
                        </a:spcAft>
                        <a:buClrTx/>
                        <a:buSzTx/>
                        <a:buFontTx/>
                        <a:buNone/>
                        <a:tabLst/>
                        <a:defRPr/>
                      </a:pPr>
                      <a:r>
                        <a:rPr lang="it-IT" sz="1800" b="0" u="sng" baseline="0" dirty="0">
                          <a:solidFill>
                            <a:srgbClr val="000090"/>
                          </a:solidFill>
                          <a:latin typeface="Arial"/>
                          <a:cs typeface="Arial"/>
                        </a:rPr>
                        <a:t>(Fattori ambientali)</a:t>
                      </a:r>
                      <a:endParaRPr lang="it-IT" sz="1800" b="0" u="sng" dirty="0">
                        <a:solidFill>
                          <a:srgbClr val="000090"/>
                        </a:solidFill>
                        <a:latin typeface="Arial"/>
                        <a:cs typeface="Arial"/>
                      </a:endParaRPr>
                    </a:p>
                  </a:txBody>
                  <a:tcPr marL="91433" marR="91433" marT="45714" marB="45714"/>
                </a:tc>
                <a:extLst>
                  <a:ext uri="{0D108BD9-81ED-4DB2-BD59-A6C34878D82A}">
                    <a16:rowId xmlns:a16="http://schemas.microsoft.com/office/drawing/2014/main" val="10003"/>
                  </a:ext>
                </a:extLst>
              </a:tr>
              <a:tr h="658289">
                <a:tc>
                  <a:txBody>
                    <a:bodyPr/>
                    <a:lstStyle/>
                    <a:p>
                      <a:pPr algn="ctr"/>
                      <a:r>
                        <a:rPr lang="it-IT" sz="1800" dirty="0">
                          <a:solidFill>
                            <a:srgbClr val="000090"/>
                          </a:solidFill>
                          <a:latin typeface="Arial"/>
                          <a:cs typeface="Arial"/>
                        </a:rPr>
                        <a:t>Sudorazione</a:t>
                      </a:r>
                      <a:r>
                        <a:rPr lang="it-IT" sz="1800" baseline="0" dirty="0">
                          <a:solidFill>
                            <a:srgbClr val="000090"/>
                          </a:solidFill>
                          <a:latin typeface="Arial"/>
                          <a:cs typeface="Arial"/>
                        </a:rPr>
                        <a:t> </a:t>
                      </a:r>
                      <a:endParaRPr lang="it-IT" sz="1800" dirty="0">
                        <a:solidFill>
                          <a:srgbClr val="000090"/>
                        </a:solidFill>
                        <a:latin typeface="Arial"/>
                        <a:cs typeface="Arial"/>
                      </a:endParaRPr>
                    </a:p>
                  </a:txBody>
                  <a:tcPr marL="91433" marR="91433" marT="45714" marB="45714"/>
                </a:tc>
                <a:tc vMerge="1">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0" dirty="0">
                          <a:solidFill>
                            <a:srgbClr val="000090"/>
                          </a:solidFill>
                          <a:latin typeface="Arial"/>
                          <a:cs typeface="Arial"/>
                        </a:rPr>
                        <a:t>Processo/Rendimento</a:t>
                      </a:r>
                    </a:p>
                  </a:txBody>
                  <a:tcPr marL="91433" marR="91433" marT="45714" marB="45714"/>
                </a:tc>
                <a:extLst>
                  <a:ext uri="{0D108BD9-81ED-4DB2-BD59-A6C34878D82A}">
                    <a16:rowId xmlns:a16="http://schemas.microsoft.com/office/drawing/2014/main" val="10004"/>
                  </a:ext>
                </a:extLst>
              </a:tr>
            </a:tbl>
          </a:graphicData>
        </a:graphic>
      </p:graphicFrame>
      <p:sp>
        <p:nvSpPr>
          <p:cNvPr id="14" name="Freccia in giù 11"/>
          <p:cNvSpPr/>
          <p:nvPr/>
        </p:nvSpPr>
        <p:spPr>
          <a:xfrm>
            <a:off x="3563938" y="4373563"/>
            <a:ext cx="2016125"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6" name="Immagine 15">
            <a:extLst>
              <a:ext uri="{FF2B5EF4-FFF2-40B4-BE49-F238E27FC236}">
                <a16:creationId xmlns:a16="http://schemas.microsoft.com/office/drawing/2014/main" id="{4D998375-E237-A849-BDF2-6C3D0E064EE7}"/>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17" name="Immagine 16">
            <a:extLst>
              <a:ext uri="{FF2B5EF4-FFF2-40B4-BE49-F238E27FC236}">
                <a16:creationId xmlns:a16="http://schemas.microsoft.com/office/drawing/2014/main" id="{D60709F9-DF08-D545-A402-F019B2F74BB8}"/>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40896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32106" y="306884"/>
            <a:ext cx="8679789" cy="745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nvGrpSpPr>
          <p:cNvPr id="10" name="Gruppo 9"/>
          <p:cNvGrpSpPr/>
          <p:nvPr/>
        </p:nvGrpSpPr>
        <p:grpSpPr>
          <a:xfrm>
            <a:off x="177800" y="266580"/>
            <a:ext cx="8788400" cy="825620"/>
            <a:chOff x="0" y="2264"/>
            <a:chExt cx="8429684" cy="1067040"/>
          </a:xfrm>
          <a:scene3d>
            <a:camera prst="orthographicFront"/>
            <a:lightRig rig="flat" dir="t"/>
          </a:scene3d>
        </p:grpSpPr>
        <p:sp>
          <p:nvSpPr>
            <p:cNvPr id="11" name="Rettangolo arrotondato 10"/>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sp>
        <p:nvSpPr>
          <p:cNvPr id="8" name="Rettangolo 7"/>
          <p:cNvSpPr/>
          <p:nvPr/>
        </p:nvSpPr>
        <p:spPr>
          <a:xfrm>
            <a:off x="227253" y="1967068"/>
            <a:ext cx="5281689" cy="702756"/>
          </a:xfrm>
          <a:prstGeom prst="rect">
            <a:avLst/>
          </a:prstGeom>
          <a:noFill/>
          <a:ln w="19050">
            <a:solidFill>
              <a:schemeClr val="tx1"/>
            </a:solidFill>
          </a:ln>
        </p:spPr>
        <p:txBody>
          <a:bodyPr wrap="none">
            <a:spAutoFit/>
          </a:bodyPr>
          <a:lstStyle/>
          <a:p>
            <a:pPr algn="ctr" fontAlgn="auto">
              <a:lnSpc>
                <a:spcPct val="150000"/>
              </a:lnSpc>
              <a:spcBef>
                <a:spcPts val="0"/>
              </a:spcBef>
              <a:spcAft>
                <a:spcPts val="0"/>
              </a:spcAft>
              <a:defRPr/>
            </a:pPr>
            <a:r>
              <a:rPr lang="it-IT" b="1" dirty="0">
                <a:ln w="10541" cmpd="sng">
                  <a:solidFill>
                    <a:srgbClr val="000090"/>
                  </a:solidFill>
                  <a:prstDash val="solid"/>
                </a:ln>
                <a:solidFill>
                  <a:srgbClr val="000090"/>
                </a:solidFill>
                <a:latin typeface="Corbel"/>
                <a:cs typeface="Arial" charset="0"/>
              </a:rPr>
              <a:t>..</a:t>
            </a:r>
            <a:r>
              <a:rPr lang="it-IT" b="1" dirty="0" err="1">
                <a:ln w="10541" cmpd="sng">
                  <a:solidFill>
                    <a:srgbClr val="000090"/>
                  </a:solidFill>
                  <a:prstDash val="solid"/>
                </a:ln>
                <a:solidFill>
                  <a:srgbClr val="000090"/>
                </a:solidFill>
                <a:latin typeface="Corbel"/>
                <a:cs typeface="Arial" charset="0"/>
              </a:rPr>
              <a:t>…</a:t>
            </a:r>
            <a:r>
              <a:rPr lang="it-IT" sz="2800" b="1" u="sng" cap="all" dirty="0" err="1">
                <a:ln w="10541" cmpd="sng">
                  <a:solidFill>
                    <a:srgbClr val="000090"/>
                  </a:solidFill>
                  <a:prstDash val="solid"/>
                </a:ln>
                <a:solidFill>
                  <a:srgbClr val="000090"/>
                </a:solidFill>
                <a:latin typeface="Corbel"/>
                <a:cs typeface="Arial" charset="0"/>
              </a:rPr>
              <a:t>percepisce</a:t>
            </a:r>
            <a:r>
              <a:rPr lang="it-IT" b="1" dirty="0">
                <a:ln w="10541" cmpd="sng">
                  <a:solidFill>
                    <a:srgbClr val="000090"/>
                  </a:solidFill>
                  <a:prstDash val="solid"/>
                </a:ln>
                <a:solidFill>
                  <a:srgbClr val="000090"/>
                </a:solidFill>
                <a:latin typeface="Corbel"/>
                <a:cs typeface="Arial" charset="0"/>
              </a:rPr>
              <a:t> dati variabili dall’ambiente,</a:t>
            </a:r>
          </a:p>
        </p:txBody>
      </p:sp>
      <p:sp>
        <p:nvSpPr>
          <p:cNvPr id="13" name="Rettangolo 12"/>
          <p:cNvSpPr/>
          <p:nvPr/>
        </p:nvSpPr>
        <p:spPr>
          <a:xfrm>
            <a:off x="283423" y="4586870"/>
            <a:ext cx="6135807" cy="702756"/>
          </a:xfrm>
          <a:prstGeom prst="rect">
            <a:avLst/>
          </a:prstGeom>
          <a:noFill/>
          <a:ln w="19050">
            <a:solidFill>
              <a:schemeClr val="tx1"/>
            </a:solidFill>
          </a:ln>
        </p:spPr>
        <p:txBody>
          <a:bodyPr wrap="square">
            <a:spAutoFit/>
          </a:bodyPr>
          <a:lstStyle/>
          <a:p>
            <a:pPr algn="ctr" fontAlgn="auto">
              <a:lnSpc>
                <a:spcPct val="150000"/>
              </a:lnSpc>
              <a:spcBef>
                <a:spcPts val="0"/>
              </a:spcBef>
              <a:spcAft>
                <a:spcPts val="0"/>
              </a:spcAft>
              <a:defRPr/>
            </a:pPr>
            <a:r>
              <a:rPr lang="it-IT" b="1" dirty="0">
                <a:ln w="10541" cmpd="sng">
                  <a:solidFill>
                    <a:srgbClr val="000090"/>
                  </a:solidFill>
                  <a:prstDash val="solid"/>
                </a:ln>
                <a:solidFill>
                  <a:srgbClr val="000090"/>
                </a:solidFill>
                <a:latin typeface="Corbel"/>
                <a:cs typeface="Arial" charset="0"/>
              </a:rPr>
              <a:t> e </a:t>
            </a:r>
            <a:r>
              <a:rPr lang="it-IT" sz="2800" b="1" u="sng" cap="all" dirty="0">
                <a:ln w="10541" cmpd="sng">
                  <a:solidFill>
                    <a:srgbClr val="000090"/>
                  </a:solidFill>
                  <a:prstDash val="solid"/>
                </a:ln>
                <a:solidFill>
                  <a:srgbClr val="000090"/>
                </a:solidFill>
                <a:latin typeface="Corbel"/>
                <a:cs typeface="Arial" charset="0"/>
              </a:rPr>
              <a:t>risponde</a:t>
            </a:r>
            <a:r>
              <a:rPr lang="it-IT" b="1" dirty="0">
                <a:ln w="10541" cmpd="sng">
                  <a:solidFill>
                    <a:srgbClr val="000090"/>
                  </a:solidFill>
                  <a:prstDash val="solid"/>
                </a:ln>
                <a:solidFill>
                  <a:srgbClr val="000090"/>
                </a:solidFill>
                <a:latin typeface="Corbel"/>
                <a:cs typeface="Arial" charset="0"/>
              </a:rPr>
              <a:t> con azioni e comportamenti diversi!</a:t>
            </a:r>
            <a:endParaRPr lang="it-IT" b="1" dirty="0">
              <a:ln w="10541" cmpd="sng">
                <a:solidFill>
                  <a:prstClr val="white"/>
                </a:solidFill>
                <a:prstDash val="solid"/>
              </a:ln>
              <a:solidFill>
                <a:prstClr val="white"/>
              </a:solidFill>
              <a:latin typeface="Corbel"/>
              <a:cs typeface="Arial" charset="0"/>
            </a:endParaRPr>
          </a:p>
        </p:txBody>
      </p:sp>
      <p:sp>
        <p:nvSpPr>
          <p:cNvPr id="14" name="Rettangolo 13"/>
          <p:cNvSpPr/>
          <p:nvPr/>
        </p:nvSpPr>
        <p:spPr>
          <a:xfrm>
            <a:off x="1748193" y="3340271"/>
            <a:ext cx="7218543" cy="702756"/>
          </a:xfrm>
          <a:prstGeom prst="rect">
            <a:avLst/>
          </a:prstGeom>
          <a:noFill/>
          <a:ln w="19050">
            <a:solidFill>
              <a:schemeClr val="tx1"/>
            </a:solidFill>
          </a:ln>
        </p:spPr>
        <p:txBody>
          <a:bodyPr wrap="none">
            <a:spAutoFit/>
          </a:bodyPr>
          <a:lstStyle/>
          <a:p>
            <a:pPr algn="ctr" fontAlgn="auto">
              <a:lnSpc>
                <a:spcPct val="150000"/>
              </a:lnSpc>
              <a:spcBef>
                <a:spcPts val="0"/>
              </a:spcBef>
              <a:spcAft>
                <a:spcPts val="0"/>
              </a:spcAft>
              <a:defRPr/>
            </a:pPr>
            <a:r>
              <a:rPr lang="it-IT" b="1" dirty="0">
                <a:ln w="10541" cmpd="sng">
                  <a:solidFill>
                    <a:srgbClr val="000090"/>
                  </a:solidFill>
                  <a:prstDash val="solid"/>
                </a:ln>
                <a:solidFill>
                  <a:srgbClr val="000090"/>
                </a:solidFill>
                <a:latin typeface="Corbel"/>
                <a:cs typeface="Arial" charset="0"/>
              </a:rPr>
              <a:t>li </a:t>
            </a:r>
            <a:r>
              <a:rPr lang="it-IT" sz="2800" b="1" u="sng" cap="all" dirty="0">
                <a:ln w="10541" cmpd="sng">
                  <a:solidFill>
                    <a:srgbClr val="000090"/>
                  </a:solidFill>
                  <a:prstDash val="solid"/>
                </a:ln>
                <a:solidFill>
                  <a:srgbClr val="000090"/>
                </a:solidFill>
                <a:latin typeface="Corbel"/>
                <a:cs typeface="Arial" charset="0"/>
              </a:rPr>
              <a:t>elabora</a:t>
            </a:r>
            <a:r>
              <a:rPr lang="it-IT" b="1" dirty="0">
                <a:ln w="10541" cmpd="sng">
                  <a:solidFill>
                    <a:srgbClr val="000090"/>
                  </a:solidFill>
                  <a:prstDash val="solid"/>
                </a:ln>
                <a:solidFill>
                  <a:srgbClr val="000090"/>
                </a:solidFill>
                <a:latin typeface="Corbel"/>
                <a:cs typeface="Arial" charset="0"/>
              </a:rPr>
              <a:t> secondo leggi biochimiche oggettive e comuni a tutti</a:t>
            </a:r>
          </a:p>
        </p:txBody>
      </p:sp>
      <p:sp>
        <p:nvSpPr>
          <p:cNvPr id="15" name="Freccia in giù 8"/>
          <p:cNvSpPr/>
          <p:nvPr/>
        </p:nvSpPr>
        <p:spPr>
          <a:xfrm>
            <a:off x="3214688" y="2897909"/>
            <a:ext cx="1357312" cy="299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6" name="Freccia in giù 13"/>
          <p:cNvSpPr/>
          <p:nvPr/>
        </p:nvSpPr>
        <p:spPr>
          <a:xfrm>
            <a:off x="3214688" y="4199685"/>
            <a:ext cx="1357312" cy="256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pic>
        <p:nvPicPr>
          <p:cNvPr id="17" name="Picture 8" descr="Mostra immagine a dimensione inte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99" y="3325091"/>
            <a:ext cx="1269126" cy="101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0" descr="http://t2.gstatic.com/images?q=tbn:wt--22kJkfeF-M:http://www.legambiente.eu/documenti/2006/0320_carovanadelClima/carovana_mond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1849458"/>
            <a:ext cx="1304925"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http://t1.gstatic.com/images?q=tbn:B2v5HOmZCZgfdM:http://digilander.libero.it/campagnola894/images/folla.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9454" y="4233597"/>
            <a:ext cx="1891434" cy="1129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ttangolo 19"/>
          <p:cNvSpPr/>
          <p:nvPr/>
        </p:nvSpPr>
        <p:spPr>
          <a:xfrm>
            <a:off x="265544" y="1358761"/>
            <a:ext cx="8589819" cy="430887"/>
          </a:xfrm>
          <a:prstGeom prst="rect">
            <a:avLst/>
          </a:prstGeom>
          <a:noFill/>
        </p:spPr>
        <p:txBody>
          <a:bodyPr wrap="square">
            <a:spAutoFit/>
          </a:bodyPr>
          <a:lstStyle/>
          <a:p>
            <a:pPr algn="ctr" fontAlgn="auto">
              <a:spcBef>
                <a:spcPts val="0"/>
              </a:spcBef>
              <a:spcAft>
                <a:spcPts val="0"/>
              </a:spcAft>
              <a:defRPr/>
            </a:pPr>
            <a:r>
              <a:rPr lang="it-IT" sz="2200" b="1" dirty="0">
                <a:ln w="10541" cmpd="sng">
                  <a:solidFill>
                    <a:srgbClr val="000090"/>
                  </a:solidFill>
                  <a:prstDash val="solid"/>
                </a:ln>
                <a:solidFill>
                  <a:srgbClr val="000090"/>
                </a:solidFill>
                <a:latin typeface="Corbel"/>
                <a:cs typeface="Arial" charset="0"/>
              </a:rPr>
              <a:t>In sostanza, la nostra corporeità nel suo alto valore del </a:t>
            </a:r>
            <a:r>
              <a:rPr lang="it-IT" sz="2200" b="1" dirty="0" err="1">
                <a:ln w="10541" cmpd="sng">
                  <a:solidFill>
                    <a:srgbClr val="000090"/>
                  </a:solidFill>
                  <a:prstDash val="solid"/>
                </a:ln>
                <a:solidFill>
                  <a:srgbClr val="000090"/>
                </a:solidFill>
                <a:latin typeface="Corbel"/>
                <a:cs typeface="Arial" charset="0"/>
              </a:rPr>
              <a:t>termine……</a:t>
            </a:r>
            <a:r>
              <a:rPr lang="it-IT" sz="2200" b="1" dirty="0">
                <a:ln w="10541" cmpd="sng">
                  <a:solidFill>
                    <a:srgbClr val="000090"/>
                  </a:solidFill>
                  <a:prstDash val="solid"/>
                </a:ln>
                <a:solidFill>
                  <a:srgbClr val="000090"/>
                </a:solidFill>
                <a:latin typeface="Corbel"/>
                <a:cs typeface="Arial" charset="0"/>
              </a:rPr>
              <a:t> </a:t>
            </a:r>
          </a:p>
        </p:txBody>
      </p:sp>
      <p:pic>
        <p:nvPicPr>
          <p:cNvPr id="21" name="Immagine 20">
            <a:extLst>
              <a:ext uri="{FF2B5EF4-FFF2-40B4-BE49-F238E27FC236}">
                <a16:creationId xmlns:a16="http://schemas.microsoft.com/office/drawing/2014/main" id="{5A4D81F0-E0EC-CF43-9255-63C1C6670CC6}"/>
              </a:ext>
            </a:extLst>
          </p:cNvPr>
          <p:cNvPicPr>
            <a:picLocks noChangeAspect="1"/>
          </p:cNvPicPr>
          <p:nvPr/>
        </p:nvPicPr>
        <p:blipFill>
          <a:blip r:embed="rId8"/>
          <a:stretch>
            <a:fillRect/>
          </a:stretch>
        </p:blipFill>
        <p:spPr>
          <a:xfrm>
            <a:off x="482600" y="5826823"/>
            <a:ext cx="3241261" cy="988357"/>
          </a:xfrm>
          <a:prstGeom prst="rect">
            <a:avLst/>
          </a:prstGeom>
        </p:spPr>
      </p:pic>
      <p:pic>
        <p:nvPicPr>
          <p:cNvPr id="22" name="Immagine 21">
            <a:extLst>
              <a:ext uri="{FF2B5EF4-FFF2-40B4-BE49-F238E27FC236}">
                <a16:creationId xmlns:a16="http://schemas.microsoft.com/office/drawing/2014/main" id="{C03E0581-39D3-E04D-A276-C7BD5D08E9F8}"/>
              </a:ext>
            </a:extLst>
          </p:cNvPr>
          <p:cNvPicPr>
            <a:picLocks noChangeAspect="1"/>
          </p:cNvPicPr>
          <p:nvPr/>
        </p:nvPicPr>
        <p:blipFill>
          <a:blip r:embed="rId9"/>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0117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32106" y="306884"/>
            <a:ext cx="8679789" cy="745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nvGrpSpPr>
          <p:cNvPr id="10" name="Gruppo 9"/>
          <p:cNvGrpSpPr/>
          <p:nvPr/>
        </p:nvGrpSpPr>
        <p:grpSpPr>
          <a:xfrm>
            <a:off x="177800" y="266580"/>
            <a:ext cx="8788400" cy="825620"/>
            <a:chOff x="0" y="2264"/>
            <a:chExt cx="8429684" cy="1067040"/>
          </a:xfrm>
          <a:scene3d>
            <a:camera prst="orthographicFront"/>
            <a:lightRig rig="flat" dir="t"/>
          </a:scene3d>
        </p:grpSpPr>
        <p:sp>
          <p:nvSpPr>
            <p:cNvPr id="11" name="Rettangolo arrotondato 10"/>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sp>
        <p:nvSpPr>
          <p:cNvPr id="8" name="Rettangolo 7"/>
          <p:cNvSpPr/>
          <p:nvPr/>
        </p:nvSpPr>
        <p:spPr>
          <a:xfrm>
            <a:off x="565718" y="1331335"/>
            <a:ext cx="8001000" cy="954107"/>
          </a:xfrm>
          <a:prstGeom prst="rect">
            <a:avLst/>
          </a:prstGeom>
          <a:noFill/>
          <a:ln>
            <a:solidFill>
              <a:srgbClr val="FFFFFF"/>
            </a:solidFill>
          </a:ln>
        </p:spPr>
        <p:txBody>
          <a:bodyPr wrap="square">
            <a:spAutoFit/>
          </a:bodyPr>
          <a:lstStyle/>
          <a:p>
            <a:pPr algn="ctr" fontAlgn="auto">
              <a:spcBef>
                <a:spcPts val="0"/>
              </a:spcBef>
              <a:spcAft>
                <a:spcPts val="0"/>
              </a:spcAft>
              <a:defRPr/>
            </a:pPr>
            <a:r>
              <a:rPr lang="it-IT" sz="2400" b="1" dirty="0">
                <a:ln w="10541" cmpd="sng">
                  <a:solidFill>
                    <a:srgbClr val="000090"/>
                  </a:solidFill>
                  <a:prstDash val="solid"/>
                </a:ln>
                <a:solidFill>
                  <a:srgbClr val="000090"/>
                </a:solidFill>
                <a:latin typeface="Corbel"/>
                <a:cs typeface="Arial" charset="0"/>
              </a:rPr>
              <a:t>Questo riconoscimento </a:t>
            </a:r>
            <a:r>
              <a:rPr lang="it-IT" sz="2400" b="1" dirty="0" err="1">
                <a:ln w="10541" cmpd="sng">
                  <a:solidFill>
                    <a:srgbClr val="000090"/>
                  </a:solidFill>
                  <a:prstDash val="solid"/>
                </a:ln>
                <a:solidFill>
                  <a:srgbClr val="000090"/>
                </a:solidFill>
                <a:latin typeface="Corbel"/>
                <a:cs typeface="Arial" charset="0"/>
              </a:rPr>
              <a:t>euristico-culturale</a:t>
            </a:r>
            <a:r>
              <a:rPr lang="it-IT" sz="2400" b="1" dirty="0">
                <a:ln w="10541" cmpd="sng">
                  <a:solidFill>
                    <a:srgbClr val="000090"/>
                  </a:solidFill>
                  <a:prstDash val="solid"/>
                </a:ln>
                <a:solidFill>
                  <a:srgbClr val="000090"/>
                </a:solidFill>
                <a:latin typeface="Corbel"/>
                <a:cs typeface="Arial" charset="0"/>
              </a:rPr>
              <a:t> della corporeità </a:t>
            </a:r>
            <a:r>
              <a:rPr lang="it-IT" sz="3200" b="1" u="sng" cap="all" dirty="0" err="1">
                <a:ln w="10541" cmpd="sng">
                  <a:solidFill>
                    <a:srgbClr val="000090"/>
                  </a:solidFill>
                  <a:prstDash val="solid"/>
                </a:ln>
                <a:solidFill>
                  <a:srgbClr val="000090"/>
                </a:solidFill>
                <a:latin typeface="Corbel"/>
                <a:cs typeface="Arial" charset="0"/>
              </a:rPr>
              <a:t>consente</a:t>
            </a:r>
            <a:r>
              <a:rPr lang="it-IT" sz="2400" b="1" dirty="0" err="1">
                <a:ln w="10541" cmpd="sng">
                  <a:solidFill>
                    <a:srgbClr val="000090"/>
                  </a:solidFill>
                  <a:prstDash val="solid"/>
                </a:ln>
                <a:solidFill>
                  <a:srgbClr val="000090"/>
                </a:solidFill>
                <a:latin typeface="Corbel"/>
                <a:cs typeface="Arial" charset="0"/>
              </a:rPr>
              <a:t>…</a:t>
            </a:r>
            <a:r>
              <a:rPr lang="it-IT" sz="2400" b="1" dirty="0">
                <a:ln w="10541" cmpd="sng">
                  <a:solidFill>
                    <a:srgbClr val="000090"/>
                  </a:solidFill>
                  <a:prstDash val="solid"/>
                </a:ln>
                <a:solidFill>
                  <a:srgbClr val="000090"/>
                </a:solidFill>
                <a:latin typeface="Corbel"/>
                <a:cs typeface="Arial" charset="0"/>
              </a:rPr>
              <a:t>.</a:t>
            </a:r>
          </a:p>
        </p:txBody>
      </p:sp>
      <p:sp>
        <p:nvSpPr>
          <p:cNvPr id="13" name="Rettangolo 12"/>
          <p:cNvSpPr/>
          <p:nvPr/>
        </p:nvSpPr>
        <p:spPr>
          <a:xfrm>
            <a:off x="2010153" y="2455589"/>
            <a:ext cx="5020425" cy="615553"/>
          </a:xfrm>
          <a:prstGeom prst="rect">
            <a:avLst/>
          </a:prstGeom>
          <a:noFill/>
          <a:ln w="19050">
            <a:solidFill>
              <a:schemeClr val="tx1"/>
            </a:solidFill>
          </a:ln>
        </p:spPr>
        <p:txBody>
          <a:bodyPr wrap="none">
            <a:spAutoFit/>
          </a:bodyPr>
          <a:lstStyle/>
          <a:p>
            <a:pPr algn="ctr" fontAlgn="auto">
              <a:lnSpc>
                <a:spcPct val="150000"/>
              </a:lnSpc>
              <a:spcBef>
                <a:spcPts val="0"/>
              </a:spcBef>
              <a:spcAft>
                <a:spcPts val="0"/>
              </a:spcAft>
              <a:defRPr/>
            </a:pPr>
            <a:r>
              <a:rPr lang="it-IT" sz="2400" b="1" dirty="0">
                <a:ln w="10541" cmpd="sng">
                  <a:solidFill>
                    <a:srgbClr val="000090"/>
                  </a:solidFill>
                  <a:prstDash val="solid"/>
                </a:ln>
                <a:solidFill>
                  <a:srgbClr val="000090"/>
                </a:solidFill>
                <a:latin typeface="Corbel"/>
                <a:cs typeface="Arial" charset="0"/>
              </a:rPr>
              <a:t>..</a:t>
            </a:r>
            <a:r>
              <a:rPr lang="it-IT" sz="2400" b="1" dirty="0" err="1">
                <a:ln w="10541" cmpd="sng">
                  <a:solidFill>
                    <a:srgbClr val="000090"/>
                  </a:solidFill>
                  <a:prstDash val="solid"/>
                </a:ln>
                <a:solidFill>
                  <a:srgbClr val="000090"/>
                </a:solidFill>
                <a:latin typeface="Corbel"/>
                <a:cs typeface="Arial" charset="0"/>
              </a:rPr>
              <a:t>…alla</a:t>
            </a:r>
            <a:r>
              <a:rPr lang="it-IT" sz="2400" b="1" dirty="0">
                <a:ln w="10541" cmpd="sng">
                  <a:solidFill>
                    <a:srgbClr val="000090"/>
                  </a:solidFill>
                  <a:prstDash val="solid"/>
                </a:ln>
                <a:solidFill>
                  <a:srgbClr val="000090"/>
                </a:solidFill>
                <a:latin typeface="Corbel"/>
                <a:cs typeface="Arial" charset="0"/>
              </a:rPr>
              <a:t> </a:t>
            </a:r>
            <a:r>
              <a:rPr lang="it-IT" sz="2400" b="1" u="sng" cap="all" dirty="0" err="1">
                <a:ln w="10541" cmpd="sng">
                  <a:solidFill>
                    <a:srgbClr val="000090"/>
                  </a:solidFill>
                  <a:prstDash val="solid"/>
                </a:ln>
                <a:solidFill>
                  <a:srgbClr val="000090"/>
                </a:solidFill>
                <a:latin typeface="Corbel"/>
                <a:cs typeface="Arial" charset="0"/>
              </a:rPr>
              <a:t>NEUROBiologia</a:t>
            </a:r>
            <a:r>
              <a:rPr lang="it-IT" sz="2400" b="1" dirty="0">
                <a:ln w="10541" cmpd="sng">
                  <a:solidFill>
                    <a:srgbClr val="000090"/>
                  </a:solidFill>
                  <a:prstDash val="solid"/>
                </a:ln>
                <a:solidFill>
                  <a:srgbClr val="000090"/>
                </a:solidFill>
                <a:latin typeface="Corbel"/>
                <a:cs typeface="Arial" charset="0"/>
              </a:rPr>
              <a:t> di </a:t>
            </a:r>
            <a:r>
              <a:rPr lang="it-IT" sz="2400" b="1" dirty="0" err="1">
                <a:ln w="10541" cmpd="sng">
                  <a:solidFill>
                    <a:srgbClr val="000090"/>
                  </a:solidFill>
                  <a:prstDash val="solid"/>
                </a:ln>
                <a:solidFill>
                  <a:srgbClr val="000090"/>
                </a:solidFill>
                <a:latin typeface="Corbel"/>
                <a:cs typeface="Arial" charset="0"/>
              </a:rPr>
              <a:t>poter…</a:t>
            </a:r>
            <a:r>
              <a:rPr lang="it-IT" sz="2400" b="1" dirty="0">
                <a:ln w="10541" cmpd="sng">
                  <a:solidFill>
                    <a:srgbClr val="000090"/>
                  </a:solidFill>
                  <a:prstDash val="solid"/>
                </a:ln>
                <a:solidFill>
                  <a:srgbClr val="000090"/>
                </a:solidFill>
                <a:latin typeface="Corbel"/>
                <a:cs typeface="Arial" charset="0"/>
              </a:rPr>
              <a:t>.</a:t>
            </a:r>
          </a:p>
        </p:txBody>
      </p:sp>
      <p:sp>
        <p:nvSpPr>
          <p:cNvPr id="14" name="Rettangolo 13"/>
          <p:cNvSpPr/>
          <p:nvPr/>
        </p:nvSpPr>
        <p:spPr>
          <a:xfrm>
            <a:off x="1731933" y="4802961"/>
            <a:ext cx="5483273" cy="800219"/>
          </a:xfrm>
          <a:prstGeom prst="rect">
            <a:avLst/>
          </a:prstGeom>
          <a:noFill/>
          <a:ln w="19050">
            <a:solidFill>
              <a:schemeClr val="tx1"/>
            </a:solidFill>
          </a:ln>
        </p:spPr>
        <p:txBody>
          <a:bodyPr>
            <a:spAutoFit/>
          </a:bodyPr>
          <a:lstStyle/>
          <a:p>
            <a:pPr algn="ctr" fontAlgn="auto">
              <a:spcBef>
                <a:spcPts val="0"/>
              </a:spcBef>
              <a:spcAft>
                <a:spcPts val="0"/>
              </a:spcAft>
              <a:defRPr/>
            </a:pPr>
            <a:r>
              <a:rPr lang="it-IT" b="1" dirty="0">
                <a:ln w="10541" cmpd="sng">
                  <a:solidFill>
                    <a:srgbClr val="000090"/>
                  </a:solidFill>
                  <a:prstDash val="solid"/>
                </a:ln>
                <a:solidFill>
                  <a:srgbClr val="000090"/>
                </a:solidFill>
                <a:latin typeface="Corbel"/>
                <a:cs typeface="Arial" charset="0"/>
              </a:rPr>
              <a:t> </a:t>
            </a:r>
            <a:r>
              <a:rPr lang="it-IT" sz="1600" b="1" dirty="0">
                <a:ln w="10541" cmpd="sng">
                  <a:solidFill>
                    <a:srgbClr val="000090"/>
                  </a:solidFill>
                  <a:prstDash val="solid"/>
                </a:ln>
                <a:solidFill>
                  <a:srgbClr val="000090"/>
                </a:solidFill>
                <a:latin typeface="Corbel"/>
                <a:cs typeface="Arial" charset="0"/>
              </a:rPr>
              <a:t>con il fenomeno del comportamento </a:t>
            </a:r>
            <a:r>
              <a:rPr lang="it-IT" sz="1600" b="1" dirty="0" err="1">
                <a:ln w="10541" cmpd="sng">
                  <a:solidFill>
                    <a:srgbClr val="000090"/>
                  </a:solidFill>
                  <a:prstDash val="solid"/>
                </a:ln>
                <a:solidFill>
                  <a:srgbClr val="000090"/>
                </a:solidFill>
                <a:latin typeface="Corbel"/>
                <a:cs typeface="Arial" charset="0"/>
              </a:rPr>
              <a:t>umano…</a:t>
            </a:r>
            <a:r>
              <a:rPr lang="it-IT" sz="1600" b="1" cap="all" dirty="0">
                <a:ln w="10541" cmpd="sng">
                  <a:solidFill>
                    <a:srgbClr val="000090"/>
                  </a:solidFill>
                  <a:prstDash val="solid"/>
                </a:ln>
                <a:solidFill>
                  <a:srgbClr val="000090"/>
                </a:solidFill>
                <a:latin typeface="Corbel"/>
                <a:cs typeface="Arial" charset="0"/>
              </a:rPr>
              <a:t> </a:t>
            </a:r>
          </a:p>
          <a:p>
            <a:pPr algn="ctr" fontAlgn="auto">
              <a:spcBef>
                <a:spcPts val="0"/>
              </a:spcBef>
              <a:spcAft>
                <a:spcPts val="0"/>
              </a:spcAft>
              <a:defRPr/>
            </a:pPr>
            <a:r>
              <a:rPr lang="it-IT" sz="1600" b="1" dirty="0">
                <a:ln w="10541" cmpd="sng">
                  <a:solidFill>
                    <a:srgbClr val="000090"/>
                  </a:solidFill>
                  <a:prstDash val="solid"/>
                </a:ln>
                <a:solidFill>
                  <a:srgbClr val="000090"/>
                </a:solidFill>
                <a:latin typeface="Corbel"/>
                <a:cs typeface="Arial" charset="0"/>
              </a:rPr>
              <a:t>e quindi con le </a:t>
            </a:r>
            <a:r>
              <a:rPr lang="it-IT" sz="2800" b="1" u="sng" cap="all" dirty="0">
                <a:ln w="10541" cmpd="sng">
                  <a:solidFill>
                    <a:srgbClr val="000090"/>
                  </a:solidFill>
                  <a:prstDash val="solid"/>
                </a:ln>
                <a:solidFill>
                  <a:srgbClr val="000090"/>
                </a:solidFill>
                <a:latin typeface="Corbel"/>
                <a:cs typeface="Arial" charset="0"/>
              </a:rPr>
              <a:t>scienze</a:t>
            </a:r>
            <a:r>
              <a:rPr lang="it-IT" b="1" dirty="0">
                <a:ln w="10541" cmpd="sng">
                  <a:solidFill>
                    <a:srgbClr val="000090"/>
                  </a:solidFill>
                  <a:prstDash val="solid"/>
                </a:ln>
                <a:solidFill>
                  <a:srgbClr val="000090"/>
                </a:solidFill>
                <a:latin typeface="Corbel"/>
                <a:cs typeface="Arial" charset="0"/>
              </a:rPr>
              <a:t> </a:t>
            </a:r>
            <a:r>
              <a:rPr lang="it-IT" sz="1600" b="1" dirty="0">
                <a:ln w="10541" cmpd="sng">
                  <a:solidFill>
                    <a:srgbClr val="000090"/>
                  </a:solidFill>
                  <a:prstDash val="solid"/>
                </a:ln>
                <a:solidFill>
                  <a:srgbClr val="000090"/>
                </a:solidFill>
                <a:latin typeface="Corbel"/>
                <a:cs typeface="Arial" charset="0"/>
              </a:rPr>
              <a:t>dell’</a:t>
            </a:r>
            <a:r>
              <a:rPr lang="it-IT" sz="2800" b="1" u="sng" dirty="0">
                <a:ln w="10541" cmpd="sng">
                  <a:solidFill>
                    <a:srgbClr val="000090"/>
                  </a:solidFill>
                  <a:prstDash val="solid"/>
                </a:ln>
                <a:solidFill>
                  <a:srgbClr val="000090"/>
                </a:solidFill>
                <a:latin typeface="Corbel"/>
                <a:cs typeface="Arial" charset="0"/>
              </a:rPr>
              <a:t>EDUCAZIONE</a:t>
            </a:r>
          </a:p>
        </p:txBody>
      </p:sp>
      <p:sp>
        <p:nvSpPr>
          <p:cNvPr id="15" name="Freccia bidirezionale orizzontale 14"/>
          <p:cNvSpPr/>
          <p:nvPr/>
        </p:nvSpPr>
        <p:spPr>
          <a:xfrm>
            <a:off x="2500313" y="3397993"/>
            <a:ext cx="4071937" cy="12086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6" name="Rettangolo 15"/>
          <p:cNvSpPr/>
          <p:nvPr/>
        </p:nvSpPr>
        <p:spPr>
          <a:xfrm>
            <a:off x="3428992" y="3567104"/>
            <a:ext cx="2214578" cy="738664"/>
          </a:xfrm>
          <a:prstGeom prst="rect">
            <a:avLst/>
          </a:prstGeom>
          <a:noFill/>
          <a:ln w="19050">
            <a:noFill/>
          </a:ln>
        </p:spPr>
        <p:txBody>
          <a:bodyPr>
            <a:spAutoFit/>
          </a:bodyPr>
          <a:lstStyle/>
          <a:p>
            <a:pPr algn="ctr" fontAlgn="auto">
              <a:lnSpc>
                <a:spcPct val="150000"/>
              </a:lnSpc>
              <a:spcBef>
                <a:spcPts val="0"/>
              </a:spcBef>
              <a:spcAft>
                <a:spcPts val="0"/>
              </a:spcAft>
              <a:defRPr/>
            </a:pPr>
            <a:r>
              <a:rPr lang="it-IT" sz="2800" b="1" u="sng" cap="all" dirty="0">
                <a:ln w="10541" cmpd="sng">
                  <a:solidFill>
                    <a:prstClr val="white">
                      <a:alpha val="54000"/>
                    </a:prstClr>
                  </a:solidFill>
                  <a:prstDash val="solid"/>
                </a:ln>
                <a:solidFill>
                  <a:prstClr val="white"/>
                </a:solidFill>
                <a:latin typeface="Corbel"/>
                <a:cs typeface="Arial" charset="0"/>
              </a:rPr>
              <a:t>INTERAGIRE</a:t>
            </a:r>
            <a:endParaRPr lang="it-IT" b="1" dirty="0">
              <a:ln w="10541" cmpd="sng">
                <a:solidFill>
                  <a:prstClr val="white">
                    <a:alpha val="54000"/>
                  </a:prstClr>
                </a:solidFill>
                <a:prstDash val="solid"/>
              </a:ln>
              <a:solidFill>
                <a:prstClr val="white"/>
              </a:solidFill>
              <a:latin typeface="Corbel"/>
              <a:cs typeface="Arial" charset="0"/>
            </a:endParaRPr>
          </a:p>
        </p:txBody>
      </p:sp>
      <p:pic>
        <p:nvPicPr>
          <p:cNvPr id="17" name="Picture 2" descr="Mostra immagine a dimensione inte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3183833"/>
            <a:ext cx="1916113" cy="150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6" descr="http://t1.gstatic.com/images?q=tbn:bO6tVFcn-tptRM:http://www.disabiliforum.com/prodotti/cimg/neuroni.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 y="3180805"/>
            <a:ext cx="1997877" cy="150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Immagine 18">
            <a:extLst>
              <a:ext uri="{FF2B5EF4-FFF2-40B4-BE49-F238E27FC236}">
                <a16:creationId xmlns:a16="http://schemas.microsoft.com/office/drawing/2014/main" id="{92FDF54C-6803-A04C-ABE9-AD7EBEC0B9F2}"/>
              </a:ext>
            </a:extLst>
          </p:cNvPr>
          <p:cNvPicPr>
            <a:picLocks noChangeAspect="1"/>
          </p:cNvPicPr>
          <p:nvPr/>
        </p:nvPicPr>
        <p:blipFill>
          <a:blip r:embed="rId6"/>
          <a:stretch>
            <a:fillRect/>
          </a:stretch>
        </p:blipFill>
        <p:spPr>
          <a:xfrm>
            <a:off x="482600" y="5826823"/>
            <a:ext cx="3241261" cy="988357"/>
          </a:xfrm>
          <a:prstGeom prst="rect">
            <a:avLst/>
          </a:prstGeom>
        </p:spPr>
      </p:pic>
      <p:pic>
        <p:nvPicPr>
          <p:cNvPr id="20" name="Immagine 19">
            <a:extLst>
              <a:ext uri="{FF2B5EF4-FFF2-40B4-BE49-F238E27FC236}">
                <a16:creationId xmlns:a16="http://schemas.microsoft.com/office/drawing/2014/main" id="{2766EFD4-7DE2-6444-AF01-E1A352AF6C92}"/>
              </a:ext>
            </a:extLst>
          </p:cNvPr>
          <p:cNvPicPr>
            <a:picLocks noChangeAspect="1"/>
          </p:cNvPicPr>
          <p:nvPr/>
        </p:nvPicPr>
        <p:blipFill>
          <a:blip r:embed="rId7"/>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17381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par>
                          <p:cTn id="18" fill="hold">
                            <p:stCondLst>
                              <p:cond delay="1000"/>
                            </p:stCondLst>
                            <p:childTnLst>
                              <p:par>
                                <p:cTn id="19" presetID="7"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ppt_x"/>
                                          </p:val>
                                        </p:tav>
                                        <p:tav tm="100000">
                                          <p:val>
                                            <p:strVal val="#ppt_x"/>
                                          </p:val>
                                        </p:tav>
                                      </p:tavLst>
                                    </p:anim>
                                    <p:anim calcmode="lin" valueType="num">
                                      <p:cBhvr additive="base">
                                        <p:cTn id="22" dur="10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32106" y="306884"/>
            <a:ext cx="8679789" cy="745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nvGrpSpPr>
          <p:cNvPr id="10" name="Gruppo 9"/>
          <p:cNvGrpSpPr/>
          <p:nvPr/>
        </p:nvGrpSpPr>
        <p:grpSpPr>
          <a:xfrm>
            <a:off x="177800" y="266580"/>
            <a:ext cx="8788400" cy="825620"/>
            <a:chOff x="0" y="2264"/>
            <a:chExt cx="8429684" cy="1067040"/>
          </a:xfrm>
          <a:scene3d>
            <a:camera prst="orthographicFront"/>
            <a:lightRig rig="flat" dir="t"/>
          </a:scene3d>
        </p:grpSpPr>
        <p:sp>
          <p:nvSpPr>
            <p:cNvPr id="11" name="Rettangolo arrotondato 10"/>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sp>
        <p:nvSpPr>
          <p:cNvPr id="16" name="Rettangolo 15"/>
          <p:cNvSpPr/>
          <p:nvPr/>
        </p:nvSpPr>
        <p:spPr>
          <a:xfrm>
            <a:off x="3428992" y="3567104"/>
            <a:ext cx="2214578" cy="738664"/>
          </a:xfrm>
          <a:prstGeom prst="rect">
            <a:avLst/>
          </a:prstGeom>
          <a:noFill/>
          <a:ln w="19050">
            <a:noFill/>
          </a:ln>
        </p:spPr>
        <p:txBody>
          <a:bodyPr>
            <a:spAutoFit/>
          </a:bodyPr>
          <a:lstStyle/>
          <a:p>
            <a:pPr algn="ctr" fontAlgn="auto">
              <a:lnSpc>
                <a:spcPct val="150000"/>
              </a:lnSpc>
              <a:spcBef>
                <a:spcPts val="0"/>
              </a:spcBef>
              <a:spcAft>
                <a:spcPts val="0"/>
              </a:spcAft>
              <a:defRPr/>
            </a:pPr>
            <a:r>
              <a:rPr lang="it-IT" sz="2800" b="1" u="sng" cap="all" dirty="0">
                <a:ln w="10541" cmpd="sng">
                  <a:solidFill>
                    <a:prstClr val="white">
                      <a:alpha val="54000"/>
                    </a:prstClr>
                  </a:solidFill>
                  <a:prstDash val="solid"/>
                </a:ln>
                <a:solidFill>
                  <a:prstClr val="white"/>
                </a:solidFill>
                <a:latin typeface="Corbel"/>
                <a:cs typeface="Arial" charset="0"/>
              </a:rPr>
              <a:t>INTERAGIRE</a:t>
            </a:r>
            <a:endParaRPr lang="it-IT" b="1" dirty="0">
              <a:ln w="10541" cmpd="sng">
                <a:solidFill>
                  <a:prstClr val="white">
                    <a:alpha val="54000"/>
                  </a:prstClr>
                </a:solidFill>
                <a:prstDash val="solid"/>
              </a:ln>
              <a:solidFill>
                <a:prstClr val="white"/>
              </a:solidFill>
              <a:latin typeface="Corbel"/>
              <a:cs typeface="Arial"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238988"/>
            <a:ext cx="8501062" cy="425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ttangolo 17"/>
          <p:cNvSpPr/>
          <p:nvPr/>
        </p:nvSpPr>
        <p:spPr>
          <a:xfrm>
            <a:off x="500034" y="1453289"/>
            <a:ext cx="4071966" cy="3970317"/>
          </a:xfrm>
          <a:prstGeom prst="rect">
            <a:avLst/>
          </a:prstGeom>
          <a:noFill/>
          <a:ln>
            <a:noFill/>
          </a:ln>
        </p:spPr>
        <p:txBody>
          <a:bodyPr>
            <a:spAutoFit/>
          </a:bodyPr>
          <a:lstStyle/>
          <a:p>
            <a:pPr algn="ctr" fontAlgn="auto">
              <a:spcBef>
                <a:spcPts val="0"/>
              </a:spcBef>
              <a:spcAft>
                <a:spcPts val="0"/>
              </a:spcAft>
              <a:defRPr/>
            </a:pPr>
            <a:r>
              <a:rPr lang="it-IT" sz="2000" b="1" dirty="0">
                <a:ln w="10541" cmpd="sng">
                  <a:solidFill>
                    <a:srgbClr val="000090"/>
                  </a:solidFill>
                  <a:prstDash val="solid"/>
                </a:ln>
                <a:solidFill>
                  <a:srgbClr val="000090"/>
                </a:solidFill>
                <a:latin typeface="Corbel"/>
                <a:cs typeface="Arial" charset="0"/>
              </a:rPr>
              <a:t>II PRINCIPIO NEUROSCIENTIFICO</a:t>
            </a:r>
          </a:p>
          <a:p>
            <a:pPr algn="ctr" fontAlgn="auto">
              <a:spcBef>
                <a:spcPts val="0"/>
              </a:spcBef>
              <a:spcAft>
                <a:spcPts val="0"/>
              </a:spcAft>
              <a:defRPr/>
            </a:pPr>
            <a:r>
              <a:rPr lang="it-IT" sz="2000" b="1" u="sng" dirty="0">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Selezione dei Gruppi Nervosi</a:t>
            </a:r>
          </a:p>
          <a:p>
            <a:pPr algn="ctr" fontAlgn="auto">
              <a:spcBef>
                <a:spcPts val="0"/>
              </a:spcBef>
              <a:spcAft>
                <a:spcPts val="0"/>
              </a:spcAft>
              <a:defRPr/>
            </a:pPr>
            <a:endParaRPr lang="it-IT" sz="2000" b="1" dirty="0">
              <a:ln w="10541" cmpd="sng">
                <a:solidFill>
                  <a:srgbClr val="7FD13B">
                    <a:shade val="88000"/>
                    <a:satMod val="110000"/>
                  </a:srgbClr>
                </a:solidFill>
                <a:prstDash val="solid"/>
              </a:ln>
              <a:solidFill>
                <a:srgbClr val="00B050"/>
              </a:solidFill>
              <a:cs typeface="Arial" charset="0"/>
            </a:endParaRPr>
          </a:p>
          <a:p>
            <a:pPr algn="just">
              <a:defRPr/>
            </a:pPr>
            <a:r>
              <a:rPr lang="it-IT" sz="1200" dirty="0">
                <a:ln>
                  <a:solidFill>
                    <a:srgbClr val="00B050"/>
                  </a:solidFill>
                </a:ln>
                <a:solidFill>
                  <a:srgbClr val="00B050"/>
                </a:solidFill>
                <a:cs typeface="Arial" charset="0"/>
              </a:rPr>
              <a:t>La teoria cosiddetta del darwinismo neurale, secondo la quale le funzioni superiori sarebbero il risultato di una selezione che si attua sia nel corso dello sviluppo filogenetico di una data specie, sia sulle variazioni anatomiche e funzionali presenti alla nascita in ogni singolo organismo animale. A seconda del grado di effettivo utilizzo, alcuni gruppi di neuroni muoiono, altri sopravvivono e si rafforzano. </a:t>
            </a:r>
          </a:p>
          <a:p>
            <a:pPr algn="just">
              <a:buFont typeface="Arial" pitchFamily="34" charset="0"/>
              <a:buChar char="•"/>
              <a:defRPr/>
            </a:pPr>
            <a:r>
              <a:rPr lang="it-IT" sz="1200" dirty="0">
                <a:ln>
                  <a:solidFill>
                    <a:srgbClr val="00B050"/>
                  </a:solidFill>
                </a:ln>
                <a:solidFill>
                  <a:srgbClr val="00B050"/>
                </a:solidFill>
                <a:cs typeface="Arial" charset="0"/>
              </a:rPr>
              <a:t> L'unità su cui si effettua la selezione non è il singolo neurone, bensì i gruppi di neuroni;</a:t>
            </a:r>
          </a:p>
          <a:p>
            <a:pPr algn="just">
              <a:buFont typeface="Arial" pitchFamily="34" charset="0"/>
              <a:buChar char="•"/>
              <a:defRPr/>
            </a:pPr>
            <a:r>
              <a:rPr lang="it-IT" sz="1200" dirty="0">
                <a:ln>
                  <a:solidFill>
                    <a:srgbClr val="00B050"/>
                  </a:solidFill>
                </a:ln>
                <a:solidFill>
                  <a:srgbClr val="00B050"/>
                </a:solidFill>
                <a:cs typeface="Arial" charset="0"/>
              </a:rPr>
              <a:t> l’organismo tramite la sua attività, sul e con l’ambiente, acquisisce informazioni utili al suo adattamento: “</a:t>
            </a:r>
            <a:r>
              <a:rPr lang="it-IT" sz="1200" i="1" dirty="0">
                <a:ln>
                  <a:solidFill>
                    <a:srgbClr val="00B050"/>
                  </a:solidFill>
                </a:ln>
                <a:solidFill>
                  <a:srgbClr val="00B050"/>
                </a:solidFill>
                <a:cs typeface="Arial" charset="0"/>
              </a:rPr>
              <a:t>è soltanto attraverso le interazioni con il mondo che si selezionano le configurazioni di risposta convenienti …</a:t>
            </a:r>
            <a:r>
              <a:rPr lang="it-IT" sz="1200" dirty="0">
                <a:ln>
                  <a:solidFill>
                    <a:srgbClr val="00B050"/>
                  </a:solidFill>
                </a:ln>
                <a:solidFill>
                  <a:srgbClr val="00B050"/>
                </a:solidFill>
                <a:cs typeface="Arial" charset="0"/>
              </a:rPr>
              <a:t>”. </a:t>
            </a:r>
          </a:p>
          <a:p>
            <a:pPr algn="just">
              <a:defRPr/>
            </a:pPr>
            <a:endParaRPr lang="it-IT" sz="1200" dirty="0">
              <a:ln>
                <a:solidFill>
                  <a:srgbClr val="00B050"/>
                </a:solidFill>
              </a:ln>
              <a:solidFill>
                <a:srgbClr val="00B050"/>
              </a:solidFill>
              <a:cs typeface="Arial" charset="0"/>
            </a:endParaRPr>
          </a:p>
          <a:p>
            <a:pPr algn="just">
              <a:defRPr/>
            </a:pPr>
            <a:r>
              <a:rPr lang="it-IT" sz="1200" dirty="0" err="1">
                <a:ln>
                  <a:solidFill>
                    <a:srgbClr val="00B050"/>
                  </a:solidFill>
                </a:ln>
                <a:solidFill>
                  <a:srgbClr val="00B050"/>
                </a:solidFill>
                <a:cs typeface="Arial" charset="0"/>
              </a:rPr>
              <a:t>Edelman</a:t>
            </a:r>
            <a:r>
              <a:rPr lang="it-IT" sz="1200" dirty="0">
                <a:ln>
                  <a:solidFill>
                    <a:srgbClr val="00B050"/>
                  </a:solidFill>
                </a:ln>
                <a:solidFill>
                  <a:srgbClr val="00B050"/>
                </a:solidFill>
                <a:cs typeface="Arial" charset="0"/>
              </a:rPr>
              <a:t>, G. M. (1993). </a:t>
            </a:r>
            <a:r>
              <a:rPr lang="it-IT" sz="1200" i="1" dirty="0">
                <a:ln>
                  <a:solidFill>
                    <a:srgbClr val="00B050"/>
                  </a:solidFill>
                </a:ln>
                <a:solidFill>
                  <a:srgbClr val="00B050"/>
                </a:solidFill>
                <a:cs typeface="Arial" charset="0"/>
              </a:rPr>
              <a:t>Sulla materia della mente. </a:t>
            </a:r>
            <a:r>
              <a:rPr lang="it-IT" sz="1200" dirty="0">
                <a:ln>
                  <a:solidFill>
                    <a:srgbClr val="00B050"/>
                  </a:solidFill>
                </a:ln>
                <a:solidFill>
                  <a:srgbClr val="00B050"/>
                </a:solidFill>
                <a:cs typeface="Arial" charset="0"/>
              </a:rPr>
              <a:t>Milano: Adelphi, pp. 349-350. </a:t>
            </a:r>
          </a:p>
        </p:txBody>
      </p:sp>
      <p:sp>
        <p:nvSpPr>
          <p:cNvPr id="24" name="Rettangolo 23"/>
          <p:cNvSpPr/>
          <p:nvPr/>
        </p:nvSpPr>
        <p:spPr>
          <a:xfrm>
            <a:off x="4714876" y="1453289"/>
            <a:ext cx="4071966" cy="3785651"/>
          </a:xfrm>
          <a:prstGeom prst="rect">
            <a:avLst/>
          </a:prstGeom>
          <a:noFill/>
          <a:ln>
            <a:noFill/>
          </a:ln>
        </p:spPr>
        <p:txBody>
          <a:bodyPr>
            <a:spAutoFit/>
          </a:bodyPr>
          <a:lstStyle/>
          <a:p>
            <a:pPr algn="ctr" fontAlgn="auto">
              <a:spcBef>
                <a:spcPts val="0"/>
              </a:spcBef>
              <a:spcAft>
                <a:spcPts val="0"/>
              </a:spcAft>
              <a:defRPr/>
            </a:pPr>
            <a:r>
              <a:rPr lang="it-IT" sz="2000" b="1" dirty="0">
                <a:ln w="10541" cmpd="sng">
                  <a:solidFill>
                    <a:srgbClr val="000090"/>
                  </a:solidFill>
                  <a:prstDash val="solid"/>
                </a:ln>
                <a:solidFill>
                  <a:srgbClr val="000090"/>
                </a:solidFill>
                <a:latin typeface="Corbel"/>
                <a:cs typeface="Arial" charset="0"/>
              </a:rPr>
              <a:t>II IMPLICAZIONE DIDATTICA</a:t>
            </a:r>
          </a:p>
          <a:p>
            <a:pPr algn="ctr" fontAlgn="auto">
              <a:spcBef>
                <a:spcPts val="0"/>
              </a:spcBef>
              <a:spcAft>
                <a:spcPts val="0"/>
              </a:spcAft>
              <a:defRPr/>
            </a:pPr>
            <a:r>
              <a:rPr lang="it-IT" sz="2000" b="1" u="sng" dirty="0" err="1">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Etereogeneità</a:t>
            </a:r>
            <a:r>
              <a:rPr lang="it-IT" sz="2000" b="1" u="sng" dirty="0">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 nelle consegne</a:t>
            </a:r>
          </a:p>
          <a:p>
            <a:pPr algn="ctr" fontAlgn="auto">
              <a:spcBef>
                <a:spcPts val="0"/>
              </a:spcBef>
              <a:spcAft>
                <a:spcPts val="0"/>
              </a:spcAft>
              <a:defRPr/>
            </a:pPr>
            <a:endParaRPr lang="it-IT" sz="2000" b="1" dirty="0">
              <a:ln w="10541" cmpd="sng">
                <a:solidFill>
                  <a:srgbClr val="7FD13B">
                    <a:shade val="88000"/>
                    <a:satMod val="110000"/>
                  </a:srgbClr>
                </a:solidFill>
                <a:prstDash val="solid"/>
              </a:ln>
              <a:solidFill>
                <a:srgbClr val="00B050"/>
              </a:solidFill>
              <a:cs typeface="Arial" charset="0"/>
            </a:endParaRPr>
          </a:p>
          <a:p>
            <a:pPr algn="just">
              <a:defRPr/>
            </a:pPr>
            <a:r>
              <a:rPr lang="it-IT" sz="1200" dirty="0">
                <a:ln>
                  <a:solidFill>
                    <a:srgbClr val="00B050"/>
                  </a:solidFill>
                </a:ln>
                <a:solidFill>
                  <a:srgbClr val="00B050"/>
                </a:solidFill>
                <a:cs typeface="Arial" charset="0"/>
              </a:rPr>
              <a:t>La ripetitività di una spiegazione contenutistica o anche la monotonia di un approccio metodologico comportano la sollecitazione continua degli stessi circuiti neurali, o quasi, orientando il sistema di selezione verso l’arricchimento di scambio </a:t>
            </a:r>
            <a:r>
              <a:rPr lang="it-IT" sz="1200" dirty="0" err="1">
                <a:ln>
                  <a:solidFill>
                    <a:srgbClr val="00B050"/>
                  </a:solidFill>
                </a:ln>
                <a:solidFill>
                  <a:srgbClr val="00B050"/>
                </a:solidFill>
                <a:cs typeface="Arial" charset="0"/>
              </a:rPr>
              <a:t>sinaptico</a:t>
            </a:r>
            <a:r>
              <a:rPr lang="it-IT" sz="1200" dirty="0">
                <a:ln>
                  <a:solidFill>
                    <a:srgbClr val="00B050"/>
                  </a:solidFill>
                </a:ln>
                <a:solidFill>
                  <a:srgbClr val="00B050"/>
                </a:solidFill>
                <a:cs typeface="Arial" charset="0"/>
              </a:rPr>
              <a:t> ed il potenziamento dell’impianto cerebrale solo di quella che è stata l’area stimolata. </a:t>
            </a:r>
          </a:p>
          <a:p>
            <a:pPr algn="just">
              <a:defRPr/>
            </a:pPr>
            <a:r>
              <a:rPr lang="it-IT" sz="1200" dirty="0">
                <a:ln>
                  <a:solidFill>
                    <a:srgbClr val="00B050"/>
                  </a:solidFill>
                </a:ln>
                <a:solidFill>
                  <a:srgbClr val="00B050"/>
                </a:solidFill>
                <a:cs typeface="Arial" charset="0"/>
              </a:rPr>
              <a:t>Il pericolo che ne consegue è quello di limitare l’attivazione di alcune aree ponendo il rischio che nel tempo altri circuiti tendano ad atrofizzarsi.</a:t>
            </a:r>
          </a:p>
          <a:p>
            <a:pPr algn="just">
              <a:defRPr/>
            </a:pPr>
            <a:r>
              <a:rPr lang="it-IT" sz="1200" dirty="0">
                <a:ln>
                  <a:solidFill>
                    <a:srgbClr val="00B050"/>
                  </a:solidFill>
                </a:ln>
                <a:solidFill>
                  <a:srgbClr val="00B050"/>
                </a:solidFill>
                <a:cs typeface="Arial" charset="0"/>
              </a:rPr>
              <a:t>L’implicazione didattica, che spesso è già frutto della professionalità del docente grazie all’intuito, alla dote o alla lunga esperienza, è quella di modificare in continuazione le modalità di approccio, le parole, il volume ed i toni utilizzati, i tempi di intervento, gli spazi di consegna e le sfaccettature dei temi da trattare.</a:t>
            </a:r>
            <a:r>
              <a:rPr lang="it-IT" sz="1200" dirty="0">
                <a:ln>
                  <a:solidFill>
                    <a:srgbClr val="00B050"/>
                  </a:solidFill>
                </a:ln>
                <a:solidFill>
                  <a:prstClr val="white"/>
                </a:solidFill>
                <a:cs typeface="Arial" charset="0"/>
              </a:rPr>
              <a:t>.</a:t>
            </a:r>
          </a:p>
        </p:txBody>
      </p:sp>
      <p:pic>
        <p:nvPicPr>
          <p:cNvPr id="13" name="Immagine 12">
            <a:extLst>
              <a:ext uri="{FF2B5EF4-FFF2-40B4-BE49-F238E27FC236}">
                <a16:creationId xmlns:a16="http://schemas.microsoft.com/office/drawing/2014/main" id="{DF2688E7-FC77-2E44-8BA6-B75FBC06E256}"/>
              </a:ext>
            </a:extLst>
          </p:cNvPr>
          <p:cNvPicPr>
            <a:picLocks noChangeAspect="1"/>
          </p:cNvPicPr>
          <p:nvPr/>
        </p:nvPicPr>
        <p:blipFill>
          <a:blip r:embed="rId3"/>
          <a:stretch>
            <a:fillRect/>
          </a:stretch>
        </p:blipFill>
        <p:spPr>
          <a:xfrm>
            <a:off x="482600" y="5826823"/>
            <a:ext cx="3241261" cy="988357"/>
          </a:xfrm>
          <a:prstGeom prst="rect">
            <a:avLst/>
          </a:prstGeom>
        </p:spPr>
      </p:pic>
      <p:pic>
        <p:nvPicPr>
          <p:cNvPr id="14" name="Immagine 13">
            <a:extLst>
              <a:ext uri="{FF2B5EF4-FFF2-40B4-BE49-F238E27FC236}">
                <a16:creationId xmlns:a16="http://schemas.microsoft.com/office/drawing/2014/main" id="{069B09CB-8B6A-0344-BA09-08C3F0ED0BDF}"/>
              </a:ext>
            </a:extLst>
          </p:cNvPr>
          <p:cNvPicPr>
            <a:picLocks noChangeAspect="1"/>
          </p:cNvPicPr>
          <p:nvPr/>
        </p:nvPicPr>
        <p:blipFill>
          <a:blip r:embed="rId4"/>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5473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ppt_x"/>
                                          </p:val>
                                        </p:tav>
                                        <p:tav tm="100000">
                                          <p:val>
                                            <p:strVal val="#ppt_x"/>
                                          </p:val>
                                        </p:tav>
                                      </p:tavLst>
                                    </p:anim>
                                    <p:anim calcmode="lin" valueType="num">
                                      <p:cBhvr additive="base">
                                        <p:cTn id="1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ppt_x"/>
                                          </p:val>
                                        </p:tav>
                                        <p:tav tm="100000">
                                          <p:val>
                                            <p:strVal val="#ppt_x"/>
                                          </p:val>
                                        </p:tav>
                                      </p:tavLst>
                                    </p:anim>
                                    <p:anim calcmode="lin" valueType="num">
                                      <p:cBhvr additive="base">
                                        <p:cTn id="1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32106" y="306884"/>
            <a:ext cx="8679789" cy="745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nvGrpSpPr>
          <p:cNvPr id="10" name="Gruppo 9"/>
          <p:cNvGrpSpPr/>
          <p:nvPr/>
        </p:nvGrpSpPr>
        <p:grpSpPr>
          <a:xfrm>
            <a:off x="177800" y="266580"/>
            <a:ext cx="8788400" cy="825620"/>
            <a:chOff x="0" y="2264"/>
            <a:chExt cx="8429684" cy="1067040"/>
          </a:xfrm>
          <a:scene3d>
            <a:camera prst="orthographicFront"/>
            <a:lightRig rig="flat" dir="t"/>
          </a:scene3d>
        </p:grpSpPr>
        <p:sp>
          <p:nvSpPr>
            <p:cNvPr id="11" name="Rettangolo arrotondato 10"/>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ttangolo 11"/>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sp>
        <p:nvSpPr>
          <p:cNvPr id="16" name="Rettangolo 15"/>
          <p:cNvSpPr/>
          <p:nvPr/>
        </p:nvSpPr>
        <p:spPr>
          <a:xfrm>
            <a:off x="3428992" y="3567104"/>
            <a:ext cx="2214578" cy="738664"/>
          </a:xfrm>
          <a:prstGeom prst="rect">
            <a:avLst/>
          </a:prstGeom>
          <a:noFill/>
          <a:ln w="19050">
            <a:noFill/>
          </a:ln>
        </p:spPr>
        <p:txBody>
          <a:bodyPr>
            <a:spAutoFit/>
          </a:bodyPr>
          <a:lstStyle/>
          <a:p>
            <a:pPr algn="ctr" fontAlgn="auto">
              <a:lnSpc>
                <a:spcPct val="150000"/>
              </a:lnSpc>
              <a:spcBef>
                <a:spcPts val="0"/>
              </a:spcBef>
              <a:spcAft>
                <a:spcPts val="0"/>
              </a:spcAft>
              <a:defRPr/>
            </a:pPr>
            <a:r>
              <a:rPr lang="it-IT" sz="2800" b="1" u="sng" cap="all" dirty="0">
                <a:ln w="10541" cmpd="sng">
                  <a:solidFill>
                    <a:prstClr val="white">
                      <a:alpha val="54000"/>
                    </a:prstClr>
                  </a:solidFill>
                  <a:prstDash val="solid"/>
                </a:ln>
                <a:solidFill>
                  <a:prstClr val="white"/>
                </a:solidFill>
                <a:latin typeface="Corbel"/>
                <a:cs typeface="Arial" charset="0"/>
              </a:rPr>
              <a:t>INTERAGIRE</a:t>
            </a:r>
            <a:endParaRPr lang="it-IT" b="1" dirty="0">
              <a:ln w="10541" cmpd="sng">
                <a:solidFill>
                  <a:prstClr val="white">
                    <a:alpha val="54000"/>
                  </a:prstClr>
                </a:solidFill>
                <a:prstDash val="solid"/>
              </a:ln>
              <a:solidFill>
                <a:prstClr val="white"/>
              </a:solidFill>
              <a:latin typeface="Corbel"/>
              <a:cs typeface="Arial"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238988"/>
            <a:ext cx="8501062" cy="425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ttangolo 12"/>
          <p:cNvSpPr/>
          <p:nvPr/>
        </p:nvSpPr>
        <p:spPr>
          <a:xfrm>
            <a:off x="500034" y="1384019"/>
            <a:ext cx="4071966" cy="3970317"/>
          </a:xfrm>
          <a:prstGeom prst="rect">
            <a:avLst/>
          </a:prstGeom>
          <a:noFill/>
          <a:ln>
            <a:noFill/>
          </a:ln>
        </p:spPr>
        <p:txBody>
          <a:bodyPr>
            <a:spAutoFit/>
          </a:bodyPr>
          <a:lstStyle/>
          <a:p>
            <a:pPr algn="ctr" fontAlgn="auto">
              <a:spcBef>
                <a:spcPts val="0"/>
              </a:spcBef>
              <a:spcAft>
                <a:spcPts val="0"/>
              </a:spcAft>
              <a:defRPr/>
            </a:pPr>
            <a:r>
              <a:rPr lang="it-IT" sz="2000" b="1" dirty="0">
                <a:ln w="10541" cmpd="sng">
                  <a:solidFill>
                    <a:srgbClr val="000090"/>
                  </a:solidFill>
                  <a:prstDash val="solid"/>
                </a:ln>
                <a:solidFill>
                  <a:srgbClr val="000090"/>
                </a:solidFill>
                <a:latin typeface="Corbel"/>
                <a:cs typeface="Arial" charset="0"/>
              </a:rPr>
              <a:t>IX PRINCIPIO NEUROSCIENTIFICO</a:t>
            </a:r>
          </a:p>
          <a:p>
            <a:pPr algn="ctr" fontAlgn="auto">
              <a:spcBef>
                <a:spcPts val="0"/>
              </a:spcBef>
              <a:spcAft>
                <a:spcPts val="0"/>
              </a:spcAft>
              <a:defRPr/>
            </a:pPr>
            <a:r>
              <a:rPr lang="it-IT" sz="2000" b="1" u="sng" dirty="0">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Modifica degli engrammi</a:t>
            </a:r>
          </a:p>
          <a:p>
            <a:pPr algn="ctr" fontAlgn="auto">
              <a:spcBef>
                <a:spcPts val="0"/>
              </a:spcBef>
              <a:spcAft>
                <a:spcPts val="0"/>
              </a:spcAft>
              <a:defRPr/>
            </a:pPr>
            <a:endParaRPr lang="it-IT" sz="2000" b="1" dirty="0">
              <a:ln w="10541" cmpd="sng">
                <a:solidFill>
                  <a:srgbClr val="7FD13B">
                    <a:shade val="88000"/>
                    <a:satMod val="110000"/>
                  </a:srgbClr>
                </a:solidFill>
                <a:prstDash val="solid"/>
              </a:ln>
              <a:solidFill>
                <a:srgbClr val="00B050"/>
              </a:solidFill>
              <a:cs typeface="Arial" charset="0"/>
            </a:endParaRPr>
          </a:p>
          <a:p>
            <a:pPr algn="just">
              <a:defRPr/>
            </a:pPr>
            <a:r>
              <a:rPr lang="it-IT" sz="1200" dirty="0">
                <a:ln>
                  <a:solidFill>
                    <a:srgbClr val="00B050"/>
                  </a:solidFill>
                </a:ln>
                <a:solidFill>
                  <a:srgbClr val="00B050"/>
                </a:solidFill>
                <a:cs typeface="Arial" charset="0"/>
              </a:rPr>
              <a:t>Come fa la nostra mente ad immagazzinare l’immagine di un dipinto? Di certo non esegue una scannerizzazione; l’insieme dei neuroni, che sono stati interessati al momento dell’os-servazione, vengono chiamati </a:t>
            </a:r>
            <a:r>
              <a:rPr lang="it-IT" sz="1200" i="1" dirty="0">
                <a:ln>
                  <a:solidFill>
                    <a:srgbClr val="00B050"/>
                  </a:solidFill>
                </a:ln>
                <a:solidFill>
                  <a:srgbClr val="00B050"/>
                </a:solidFill>
                <a:cs typeface="Arial" charset="0"/>
              </a:rPr>
              <a:t>engrammi</a:t>
            </a:r>
            <a:r>
              <a:rPr lang="it-IT" sz="1200" dirty="0">
                <a:ln>
                  <a:solidFill>
                    <a:srgbClr val="00B050"/>
                  </a:solidFill>
                </a:ln>
                <a:solidFill>
                  <a:srgbClr val="00B050"/>
                </a:solidFill>
                <a:cs typeface="Arial" charset="0"/>
              </a:rPr>
              <a:t>.</a:t>
            </a:r>
          </a:p>
          <a:p>
            <a:pPr algn="just">
              <a:defRPr/>
            </a:pPr>
            <a:r>
              <a:rPr lang="it-IT" sz="1200" dirty="0">
                <a:ln>
                  <a:solidFill>
                    <a:srgbClr val="00B050"/>
                  </a:solidFill>
                </a:ln>
                <a:solidFill>
                  <a:srgbClr val="00B050"/>
                </a:solidFill>
                <a:cs typeface="Arial" charset="0"/>
              </a:rPr>
              <a:t>Dunque ogni volta che noi riesumiamo un ricordo non facciamo altro che ricostruirlo ex novo. Si tratta solo della stimolazione di un circuito, tuttavia nel momento in cui il ricordo affiora non sempre l’engramma corrispondente è esattamente uguale a quello prodotto durante l’esperienza originale. Ciò è dovuto alle altre esperienze che nel frattempo quel soggetto ha vissuto, alle informazioni che ha appreso. </a:t>
            </a:r>
          </a:p>
          <a:p>
            <a:pPr algn="just">
              <a:defRPr/>
            </a:pPr>
            <a:endParaRPr lang="en-US" sz="1200" dirty="0">
              <a:ln>
                <a:solidFill>
                  <a:srgbClr val="00B050"/>
                </a:solidFill>
              </a:ln>
              <a:solidFill>
                <a:srgbClr val="00B050"/>
              </a:solidFill>
              <a:cs typeface="Arial" charset="0"/>
            </a:endParaRPr>
          </a:p>
          <a:p>
            <a:pPr algn="just">
              <a:defRPr/>
            </a:pPr>
            <a:r>
              <a:rPr lang="en-US" sz="1200" dirty="0" err="1">
                <a:ln>
                  <a:solidFill>
                    <a:srgbClr val="00B050"/>
                  </a:solidFill>
                </a:ln>
                <a:solidFill>
                  <a:srgbClr val="00B050"/>
                </a:solidFill>
                <a:cs typeface="Arial" charset="0"/>
              </a:rPr>
              <a:t>Cfr</a:t>
            </a:r>
            <a:r>
              <a:rPr lang="en-US" sz="1200" dirty="0">
                <a:ln>
                  <a:solidFill>
                    <a:srgbClr val="00B050"/>
                  </a:solidFill>
                </a:ln>
                <a:solidFill>
                  <a:srgbClr val="00B050"/>
                </a:solidFill>
                <a:cs typeface="Arial" charset="0"/>
              </a:rPr>
              <a:t>. Ernst, H., </a:t>
            </a:r>
            <a:r>
              <a:rPr lang="en-US" sz="1200" dirty="0" err="1">
                <a:ln>
                  <a:solidFill>
                    <a:srgbClr val="00B050"/>
                  </a:solidFill>
                </a:ln>
                <a:solidFill>
                  <a:srgbClr val="00B050"/>
                </a:solidFill>
                <a:cs typeface="Arial" charset="0"/>
              </a:rPr>
              <a:t>Gombrich</a:t>
            </a:r>
            <a:r>
              <a:rPr lang="en-US" sz="1200" dirty="0">
                <a:ln>
                  <a:solidFill>
                    <a:srgbClr val="00B050"/>
                  </a:solidFill>
                </a:ln>
                <a:solidFill>
                  <a:srgbClr val="00B050"/>
                </a:solidFill>
                <a:cs typeface="Arial" charset="0"/>
              </a:rPr>
              <a:t>, </a:t>
            </a:r>
            <a:r>
              <a:rPr lang="en-US" sz="1200" i="1" dirty="0" err="1">
                <a:ln>
                  <a:solidFill>
                    <a:srgbClr val="00B050"/>
                  </a:solidFill>
                </a:ln>
                <a:solidFill>
                  <a:srgbClr val="00B050"/>
                </a:solidFill>
                <a:cs typeface="Arial" charset="0"/>
              </a:rPr>
              <a:t>Aby</a:t>
            </a:r>
            <a:r>
              <a:rPr lang="en-US" sz="1200" i="1" dirty="0">
                <a:ln>
                  <a:solidFill>
                    <a:srgbClr val="00B050"/>
                  </a:solidFill>
                </a:ln>
                <a:solidFill>
                  <a:srgbClr val="00B050"/>
                </a:solidFill>
                <a:cs typeface="Arial" charset="0"/>
              </a:rPr>
              <a:t> Warburg: an Intellectual Biography</a:t>
            </a:r>
            <a:r>
              <a:rPr lang="en-US" sz="1200" dirty="0">
                <a:ln>
                  <a:solidFill>
                    <a:srgbClr val="00B050"/>
                  </a:solidFill>
                </a:ln>
                <a:solidFill>
                  <a:srgbClr val="00B050"/>
                </a:solidFill>
                <a:cs typeface="Arial" charset="0"/>
              </a:rPr>
              <a:t>, The Warburg Institute, University of London, London 1970; tr. it. </a:t>
            </a:r>
            <a:r>
              <a:rPr lang="en-US" sz="1200" dirty="0" err="1">
                <a:ln>
                  <a:solidFill>
                    <a:srgbClr val="00B050"/>
                  </a:solidFill>
                </a:ln>
                <a:solidFill>
                  <a:srgbClr val="00B050"/>
                </a:solidFill>
                <a:cs typeface="Arial" charset="0"/>
              </a:rPr>
              <a:t>di</a:t>
            </a:r>
            <a:r>
              <a:rPr lang="en-US" sz="1200" dirty="0">
                <a:ln>
                  <a:solidFill>
                    <a:srgbClr val="00B050"/>
                  </a:solidFill>
                </a:ln>
                <a:solidFill>
                  <a:srgbClr val="00B050"/>
                </a:solidFill>
                <a:cs typeface="Arial" charset="0"/>
              </a:rPr>
              <a:t> </a:t>
            </a:r>
            <a:r>
              <a:rPr lang="en-US" sz="1200" dirty="0" err="1">
                <a:ln>
                  <a:solidFill>
                    <a:srgbClr val="00B050"/>
                  </a:solidFill>
                </a:ln>
                <a:solidFill>
                  <a:srgbClr val="00B050"/>
                </a:solidFill>
                <a:cs typeface="Arial" charset="0"/>
              </a:rPr>
              <a:t>Dal</a:t>
            </a:r>
            <a:r>
              <a:rPr lang="en-US" sz="1200" dirty="0">
                <a:ln>
                  <a:solidFill>
                    <a:srgbClr val="00B050"/>
                  </a:solidFill>
                </a:ln>
                <a:solidFill>
                  <a:srgbClr val="00B050"/>
                </a:solidFill>
                <a:cs typeface="Arial" charset="0"/>
              </a:rPr>
              <a:t> </a:t>
            </a:r>
            <a:r>
              <a:rPr lang="en-US" sz="1200" dirty="0" err="1">
                <a:ln>
                  <a:solidFill>
                    <a:srgbClr val="00B050"/>
                  </a:solidFill>
                </a:ln>
                <a:solidFill>
                  <a:srgbClr val="00B050"/>
                </a:solidFill>
                <a:cs typeface="Arial" charset="0"/>
              </a:rPr>
              <a:t>Lago</a:t>
            </a:r>
            <a:r>
              <a:rPr lang="en-US" sz="1200" dirty="0">
                <a:ln>
                  <a:solidFill>
                    <a:srgbClr val="00B050"/>
                  </a:solidFill>
                </a:ln>
                <a:solidFill>
                  <a:srgbClr val="00B050"/>
                </a:solidFill>
                <a:cs typeface="Arial" charset="0"/>
              </a:rPr>
              <a:t> A., </a:t>
            </a:r>
            <a:r>
              <a:rPr lang="en-US" sz="1200" dirty="0" err="1">
                <a:ln>
                  <a:solidFill>
                    <a:srgbClr val="00B050"/>
                  </a:solidFill>
                </a:ln>
                <a:solidFill>
                  <a:srgbClr val="00B050"/>
                </a:solidFill>
                <a:cs typeface="Arial" charset="0"/>
              </a:rPr>
              <a:t>Rovatti</a:t>
            </a:r>
            <a:r>
              <a:rPr lang="en-US" sz="1200" dirty="0">
                <a:ln>
                  <a:solidFill>
                    <a:srgbClr val="00B050"/>
                  </a:solidFill>
                </a:ln>
                <a:solidFill>
                  <a:srgbClr val="00B050"/>
                </a:solidFill>
                <a:cs typeface="Arial" charset="0"/>
              </a:rPr>
              <a:t> P.A., (2003). </a:t>
            </a:r>
            <a:r>
              <a:rPr lang="en-US" sz="1200" i="1" dirty="0" err="1">
                <a:ln>
                  <a:solidFill>
                    <a:srgbClr val="00B050"/>
                  </a:solidFill>
                </a:ln>
                <a:solidFill>
                  <a:srgbClr val="00B050"/>
                </a:solidFill>
                <a:cs typeface="Arial" charset="0"/>
              </a:rPr>
              <a:t>Aby</a:t>
            </a:r>
            <a:r>
              <a:rPr lang="en-US" sz="1200" i="1" dirty="0">
                <a:ln>
                  <a:solidFill>
                    <a:srgbClr val="00B050"/>
                  </a:solidFill>
                </a:ln>
                <a:solidFill>
                  <a:srgbClr val="00B050"/>
                </a:solidFill>
                <a:cs typeface="Arial" charset="0"/>
              </a:rPr>
              <a:t> Warburg. </a:t>
            </a:r>
            <a:r>
              <a:rPr lang="it-IT" sz="1200" i="1" dirty="0">
                <a:ln>
                  <a:solidFill>
                    <a:srgbClr val="00B050"/>
                  </a:solidFill>
                </a:ln>
                <a:solidFill>
                  <a:srgbClr val="00B050"/>
                </a:solidFill>
                <a:cs typeface="Arial" charset="0"/>
              </a:rPr>
              <a:t>Una biografia intellettuale.</a:t>
            </a:r>
            <a:r>
              <a:rPr lang="it-IT" sz="1200" dirty="0">
                <a:ln>
                  <a:solidFill>
                    <a:srgbClr val="00B050"/>
                  </a:solidFill>
                </a:ln>
                <a:solidFill>
                  <a:srgbClr val="00B050"/>
                </a:solidFill>
                <a:cs typeface="Arial" charset="0"/>
              </a:rPr>
              <a:t> Milano: Feltrinelli.</a:t>
            </a:r>
          </a:p>
        </p:txBody>
      </p:sp>
      <p:sp>
        <p:nvSpPr>
          <p:cNvPr id="14" name="Rettangolo 13"/>
          <p:cNvSpPr/>
          <p:nvPr/>
        </p:nvSpPr>
        <p:spPr>
          <a:xfrm>
            <a:off x="4714876" y="1384019"/>
            <a:ext cx="4071966" cy="3816430"/>
          </a:xfrm>
          <a:prstGeom prst="rect">
            <a:avLst/>
          </a:prstGeom>
          <a:noFill/>
          <a:ln>
            <a:noFill/>
          </a:ln>
        </p:spPr>
        <p:txBody>
          <a:bodyPr>
            <a:spAutoFit/>
          </a:bodyPr>
          <a:lstStyle/>
          <a:p>
            <a:pPr algn="ctr">
              <a:defRPr/>
            </a:pPr>
            <a:r>
              <a:rPr lang="it-IT" sz="2000" b="1" dirty="0">
                <a:ln w="10541" cmpd="sng">
                  <a:solidFill>
                    <a:srgbClr val="000090"/>
                  </a:solidFill>
                  <a:prstDash val="solid"/>
                </a:ln>
                <a:solidFill>
                  <a:srgbClr val="000090"/>
                </a:solidFill>
                <a:latin typeface="Corbel"/>
                <a:cs typeface="Arial" charset="0"/>
              </a:rPr>
              <a:t>IX IMPLICAZIONE DIDATTICA</a:t>
            </a:r>
          </a:p>
          <a:p>
            <a:pPr algn="ctr" fontAlgn="auto">
              <a:spcBef>
                <a:spcPts val="0"/>
              </a:spcBef>
              <a:spcAft>
                <a:spcPts val="0"/>
              </a:spcAft>
              <a:defRPr/>
            </a:pPr>
            <a:r>
              <a:rPr lang="it-IT" sz="2000" b="1" u="sng" dirty="0">
                <a:ln w="10541" cmpd="sng">
                  <a:solidFill>
                    <a:srgbClr val="002060"/>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Dinamismo mnemonico</a:t>
            </a:r>
          </a:p>
          <a:p>
            <a:pPr algn="ctr" fontAlgn="auto">
              <a:spcBef>
                <a:spcPts val="0"/>
              </a:spcBef>
              <a:spcAft>
                <a:spcPts val="0"/>
              </a:spcAft>
              <a:defRPr/>
            </a:pPr>
            <a:endParaRPr lang="it-IT" sz="2000" b="1" dirty="0">
              <a:ln w="10541" cmpd="sng">
                <a:solidFill>
                  <a:srgbClr val="7FD13B">
                    <a:shade val="88000"/>
                    <a:satMod val="110000"/>
                  </a:srgbClr>
                </a:solidFill>
                <a:prstDash val="solid"/>
              </a:ln>
              <a:solidFill>
                <a:srgbClr val="00B050"/>
              </a:solidFill>
              <a:cs typeface="Arial" charset="0"/>
            </a:endParaRPr>
          </a:p>
          <a:p>
            <a:pPr algn="just">
              <a:defRPr/>
            </a:pPr>
            <a:r>
              <a:rPr lang="it-IT" sz="1300" dirty="0">
                <a:ln>
                  <a:solidFill>
                    <a:srgbClr val="00B050"/>
                  </a:solidFill>
                </a:ln>
                <a:solidFill>
                  <a:srgbClr val="00B050"/>
                </a:solidFill>
                <a:cs typeface="Arial" charset="0"/>
              </a:rPr>
              <a:t>L’engramma di un alunno che ha vissuto un’esperienza con un amico è il risultato dell’associazione di diverse forme di rappresentazioni: </a:t>
            </a:r>
            <a:r>
              <a:rPr lang="it-IT" sz="1300" i="1" dirty="0">
                <a:ln>
                  <a:solidFill>
                    <a:srgbClr val="00B050"/>
                  </a:solidFill>
                </a:ln>
                <a:solidFill>
                  <a:srgbClr val="00B050"/>
                </a:solidFill>
                <a:cs typeface="Arial" charset="0"/>
              </a:rPr>
              <a:t>semantiche,</a:t>
            </a:r>
            <a:r>
              <a:rPr lang="it-IT" sz="1300" dirty="0">
                <a:ln>
                  <a:solidFill>
                    <a:srgbClr val="00B050"/>
                  </a:solidFill>
                </a:ln>
                <a:solidFill>
                  <a:srgbClr val="00B050"/>
                </a:solidFill>
                <a:cs typeface="Arial" charset="0"/>
              </a:rPr>
              <a:t> </a:t>
            </a:r>
            <a:r>
              <a:rPr lang="it-IT" sz="1300" i="1" dirty="0">
                <a:ln>
                  <a:solidFill>
                    <a:srgbClr val="00B050"/>
                  </a:solidFill>
                </a:ln>
                <a:solidFill>
                  <a:srgbClr val="00B050"/>
                </a:solidFill>
                <a:cs typeface="Arial" charset="0"/>
              </a:rPr>
              <a:t>autobiografiche</a:t>
            </a:r>
            <a:r>
              <a:rPr lang="it-IT" sz="1300" dirty="0">
                <a:ln>
                  <a:solidFill>
                    <a:srgbClr val="00B050"/>
                  </a:solidFill>
                </a:ln>
                <a:solidFill>
                  <a:srgbClr val="00B050"/>
                </a:solidFill>
                <a:cs typeface="Arial" charset="0"/>
              </a:rPr>
              <a:t>, </a:t>
            </a:r>
            <a:r>
              <a:rPr lang="it-IT" sz="1300" i="1" dirty="0">
                <a:ln>
                  <a:solidFill>
                    <a:srgbClr val="00B050"/>
                  </a:solidFill>
                </a:ln>
                <a:solidFill>
                  <a:srgbClr val="00B050"/>
                </a:solidFill>
                <a:cs typeface="Arial" charset="0"/>
              </a:rPr>
              <a:t>somatiche</a:t>
            </a:r>
            <a:r>
              <a:rPr lang="it-IT" sz="1300" dirty="0">
                <a:ln>
                  <a:solidFill>
                    <a:srgbClr val="00B050"/>
                  </a:solidFill>
                </a:ln>
                <a:solidFill>
                  <a:srgbClr val="00B050"/>
                </a:solidFill>
                <a:cs typeface="Arial" charset="0"/>
              </a:rPr>
              <a:t>, </a:t>
            </a:r>
            <a:r>
              <a:rPr lang="it-IT" sz="1300" i="1" dirty="0">
                <a:ln>
                  <a:solidFill>
                    <a:srgbClr val="00B050"/>
                  </a:solidFill>
                </a:ln>
                <a:solidFill>
                  <a:srgbClr val="00B050"/>
                </a:solidFill>
                <a:cs typeface="Arial" charset="0"/>
              </a:rPr>
              <a:t>percettive</a:t>
            </a:r>
            <a:r>
              <a:rPr lang="it-IT" sz="1300" dirty="0">
                <a:ln>
                  <a:solidFill>
                    <a:srgbClr val="00B050"/>
                  </a:solidFill>
                </a:ln>
                <a:solidFill>
                  <a:srgbClr val="00B050"/>
                </a:solidFill>
                <a:cs typeface="Arial" charset="0"/>
              </a:rPr>
              <a:t>, </a:t>
            </a:r>
            <a:r>
              <a:rPr lang="it-IT" sz="1300" i="1" dirty="0">
                <a:ln>
                  <a:solidFill>
                    <a:srgbClr val="00B050"/>
                  </a:solidFill>
                </a:ln>
                <a:solidFill>
                  <a:srgbClr val="00B050"/>
                </a:solidFill>
                <a:cs typeface="Arial" charset="0"/>
              </a:rPr>
              <a:t>emozionali</a:t>
            </a:r>
            <a:r>
              <a:rPr lang="it-IT" sz="1300" dirty="0">
                <a:ln>
                  <a:solidFill>
                    <a:srgbClr val="00B050"/>
                  </a:solidFill>
                </a:ln>
                <a:solidFill>
                  <a:srgbClr val="00B050"/>
                </a:solidFill>
                <a:cs typeface="Arial" charset="0"/>
              </a:rPr>
              <a:t> e </a:t>
            </a:r>
            <a:r>
              <a:rPr lang="it-IT" sz="1300" i="1" dirty="0">
                <a:ln>
                  <a:solidFill>
                    <a:srgbClr val="00B050"/>
                  </a:solidFill>
                </a:ln>
                <a:solidFill>
                  <a:srgbClr val="00B050"/>
                </a:solidFill>
                <a:cs typeface="Arial" charset="0"/>
              </a:rPr>
              <a:t>comportamentali</a:t>
            </a:r>
            <a:r>
              <a:rPr lang="it-IT" sz="1300" dirty="0">
                <a:ln>
                  <a:solidFill>
                    <a:srgbClr val="00B050"/>
                  </a:solidFill>
                </a:ln>
                <a:solidFill>
                  <a:srgbClr val="00B050"/>
                </a:solidFill>
                <a:cs typeface="Arial" charset="0"/>
              </a:rPr>
              <a:t>.</a:t>
            </a:r>
          </a:p>
          <a:p>
            <a:pPr algn="just">
              <a:defRPr/>
            </a:pPr>
            <a:r>
              <a:rPr lang="it-IT" sz="1300" dirty="0">
                <a:ln>
                  <a:solidFill>
                    <a:srgbClr val="00B050"/>
                  </a:solidFill>
                </a:ln>
                <a:solidFill>
                  <a:srgbClr val="00B050"/>
                </a:solidFill>
                <a:cs typeface="Arial" charset="0"/>
              </a:rPr>
              <a:t>Le prime due rappresentano la base essenziale del ricordo, le altre i dettagli specifici. Nel tempo i dettagli tendono a sgretolarsi e a modificarsi grazie alle condizioni presenti (contesto, stato d’animo, ecc.) negando così la staticità alla memoria.  </a:t>
            </a:r>
          </a:p>
          <a:p>
            <a:pPr algn="just">
              <a:defRPr/>
            </a:pPr>
            <a:r>
              <a:rPr lang="it-IT" sz="1300" dirty="0">
                <a:ln>
                  <a:solidFill>
                    <a:srgbClr val="00B050"/>
                  </a:solidFill>
                </a:ln>
                <a:solidFill>
                  <a:srgbClr val="00B050"/>
                </a:solidFill>
                <a:cs typeface="Arial" charset="0"/>
              </a:rPr>
              <a:t>Quando si chiede, quindi, di riattivare un circuito cerebrale per far si che un alunno ricordi un’esperienza, non si deve incorrere nell’errore di volere avere un pacchetto di risposte pari a come è stato comunicato durante la consegna didattica. </a:t>
            </a:r>
            <a:endParaRPr lang="it-IT" sz="1300" dirty="0">
              <a:solidFill>
                <a:prstClr val="white"/>
              </a:solidFill>
              <a:cs typeface="Arial" charset="0"/>
            </a:endParaRPr>
          </a:p>
        </p:txBody>
      </p:sp>
      <p:pic>
        <p:nvPicPr>
          <p:cNvPr id="15" name="Immagine 14">
            <a:extLst>
              <a:ext uri="{FF2B5EF4-FFF2-40B4-BE49-F238E27FC236}">
                <a16:creationId xmlns:a16="http://schemas.microsoft.com/office/drawing/2014/main" id="{0274FD55-36B1-F846-9D4C-9A6666E6B940}"/>
              </a:ext>
            </a:extLst>
          </p:cNvPr>
          <p:cNvPicPr>
            <a:picLocks noChangeAspect="1"/>
          </p:cNvPicPr>
          <p:nvPr/>
        </p:nvPicPr>
        <p:blipFill>
          <a:blip r:embed="rId3"/>
          <a:stretch>
            <a:fillRect/>
          </a:stretch>
        </p:blipFill>
        <p:spPr>
          <a:xfrm>
            <a:off x="482600" y="5826823"/>
            <a:ext cx="3241261" cy="988357"/>
          </a:xfrm>
          <a:prstGeom prst="rect">
            <a:avLst/>
          </a:prstGeom>
        </p:spPr>
      </p:pic>
      <p:pic>
        <p:nvPicPr>
          <p:cNvPr id="18" name="Immagine 17">
            <a:extLst>
              <a:ext uri="{FF2B5EF4-FFF2-40B4-BE49-F238E27FC236}">
                <a16:creationId xmlns:a16="http://schemas.microsoft.com/office/drawing/2014/main" id="{8D499746-DF83-5C4C-8BAA-FEFBA3E9CD24}"/>
              </a:ext>
            </a:extLst>
          </p:cNvPr>
          <p:cNvPicPr>
            <a:picLocks noChangeAspect="1"/>
          </p:cNvPicPr>
          <p:nvPr/>
        </p:nvPicPr>
        <p:blipFill>
          <a:blip r:embed="rId4"/>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62850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8"/>
            <a:ext cx="8851900" cy="5417896"/>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6" name="Gruppo 5"/>
          <p:cNvGrpSpPr/>
          <p:nvPr/>
        </p:nvGrpSpPr>
        <p:grpSpPr>
          <a:xfrm>
            <a:off x="357158" y="328098"/>
            <a:ext cx="8429684" cy="1014941"/>
            <a:chOff x="0" y="2264"/>
            <a:chExt cx="8429684" cy="1067040"/>
          </a:xfrm>
          <a:scene3d>
            <a:camera prst="orthographicFront"/>
            <a:lightRig rig="flat" dir="t"/>
          </a:scene3d>
        </p:grpSpPr>
        <p:sp>
          <p:nvSpPr>
            <p:cNvPr id="7" name="Rettangolo arrotondato 6"/>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ettangolo 7"/>
            <p:cNvSpPr/>
            <p:nvPr/>
          </p:nvSpPr>
          <p:spPr>
            <a:xfrm>
              <a:off x="52089" y="80151"/>
              <a:ext cx="8325506" cy="9148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ctr"/>
              <a:endParaRPr lang="it-IT" sz="2400" b="1" dirty="0">
                <a:latin typeface="Arial"/>
                <a:cs typeface="Arial"/>
              </a:endParaRPr>
            </a:p>
            <a:p>
              <a:pPr algn="ctr"/>
              <a:r>
                <a:rPr lang="it-IT" sz="2400" b="1" dirty="0">
                  <a:latin typeface="Arial"/>
                  <a:cs typeface="Arial"/>
                </a:rPr>
                <a:t>2 ECS – Didattica: </a:t>
              </a:r>
              <a:r>
                <a:rPr lang="it-IT" sz="2400" dirty="0" err="1">
                  <a:latin typeface="Arial"/>
                  <a:cs typeface="Arial"/>
                </a:rPr>
                <a:t>Embodied</a:t>
              </a:r>
              <a:r>
                <a:rPr lang="it-IT" sz="2400" dirty="0">
                  <a:latin typeface="Arial"/>
                  <a:cs typeface="Arial"/>
                </a:rPr>
                <a:t> </a:t>
              </a:r>
              <a:r>
                <a:rPr lang="it-IT" sz="2400" dirty="0" err="1">
                  <a:latin typeface="Arial"/>
                  <a:cs typeface="Arial"/>
                </a:rPr>
                <a:t>Cognition</a:t>
              </a:r>
              <a:r>
                <a:rPr lang="it-IT" sz="2400" dirty="0">
                  <a:latin typeface="Arial"/>
                  <a:cs typeface="Arial"/>
                </a:rPr>
                <a:t>, </a:t>
              </a:r>
            </a:p>
            <a:p>
              <a:pPr algn="ctr"/>
              <a:r>
                <a:rPr lang="it-IT" sz="2400" dirty="0">
                  <a:latin typeface="Arial"/>
                  <a:cs typeface="Arial"/>
                </a:rPr>
                <a:t>competenze, personalizzazione e inclusione </a:t>
              </a:r>
              <a:endParaRPr lang="it-IT" sz="2400" b="1" dirty="0">
                <a:latin typeface="Arial"/>
                <a:cs typeface="Arial"/>
              </a:endParaRPr>
            </a:p>
            <a:p>
              <a:pPr lvl="0" algn="ctr" defTabSz="1066800" rtl="0">
                <a:lnSpc>
                  <a:spcPct val="90000"/>
                </a:lnSpc>
                <a:spcBef>
                  <a:spcPct val="0"/>
                </a:spcBef>
                <a:spcAft>
                  <a:spcPct val="35000"/>
                </a:spcAft>
              </a:pPr>
              <a:endParaRPr lang="it-IT" sz="2400" b="1" i="0" kern="1200" baseline="0" dirty="0">
                <a:ln>
                  <a:solidFill>
                    <a:srgbClr val="00B050"/>
                  </a:solidFill>
                </a:ln>
                <a:solidFill>
                  <a:srgbClr val="00B050"/>
                </a:solidFill>
              </a:endParaRPr>
            </a:p>
          </p:txBody>
        </p:sp>
      </p:grpSp>
      <p:sp>
        <p:nvSpPr>
          <p:cNvPr id="10" name="Corda 9"/>
          <p:cNvSpPr/>
          <p:nvPr/>
        </p:nvSpPr>
        <p:spPr>
          <a:xfrm rot="12154243">
            <a:off x="541302" y="3232522"/>
            <a:ext cx="947737" cy="76041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1" name="Corda 10"/>
          <p:cNvSpPr/>
          <p:nvPr/>
        </p:nvSpPr>
        <p:spPr>
          <a:xfrm rot="12154243">
            <a:off x="1036104" y="4577824"/>
            <a:ext cx="947738" cy="76041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4800" b="1" dirty="0">
              <a:ln w="10541" cmpd="sng">
                <a:solidFill>
                  <a:prstClr val="white"/>
                </a:solidFill>
                <a:prstDash val="solid"/>
              </a:ln>
              <a:solidFill>
                <a:prstClr val="white"/>
              </a:solidFill>
              <a:latin typeface="Corbel"/>
              <a:cs typeface="Arial" charset="0"/>
            </a:endParaRPr>
          </a:p>
        </p:txBody>
      </p:sp>
      <p:sp>
        <p:nvSpPr>
          <p:cNvPr id="12" name="Corda 11"/>
          <p:cNvSpPr/>
          <p:nvPr/>
        </p:nvSpPr>
        <p:spPr>
          <a:xfrm rot="12154243">
            <a:off x="162288" y="1882883"/>
            <a:ext cx="947738" cy="76041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3" name="Rettangolo 12"/>
          <p:cNvSpPr/>
          <p:nvPr/>
        </p:nvSpPr>
        <p:spPr>
          <a:xfrm>
            <a:off x="858400" y="3068916"/>
            <a:ext cx="7718843" cy="1138773"/>
          </a:xfrm>
          <a:prstGeom prst="rect">
            <a:avLst/>
          </a:prstGeom>
          <a:noFill/>
        </p:spPr>
        <p:txBody>
          <a:bodyPr wrap="square">
            <a:spAutoFit/>
          </a:bodyPr>
          <a:lstStyle/>
          <a:p>
            <a:pPr algn="ctr">
              <a:defRPr/>
            </a:pPr>
            <a:r>
              <a:rPr lang="it-IT" sz="4800" b="1" dirty="0">
                <a:ln w="10541" cmpd="sng">
                  <a:solidFill>
                    <a:prstClr val="white"/>
                  </a:solidFill>
                  <a:prstDash val="solid"/>
                </a:ln>
                <a:solidFill>
                  <a:prstClr val="white"/>
                </a:solidFill>
                <a:latin typeface="Corbel"/>
                <a:cs typeface="Arial" charset="0"/>
              </a:rPr>
              <a:t>2</a:t>
            </a: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   </a:t>
            </a:r>
            <a:r>
              <a:rPr lang="it-IT" sz="2000" b="1" dirty="0">
                <a:ln w="10541" cmpd="sng">
                  <a:solidFill>
                    <a:srgbClr val="000090"/>
                  </a:solidFill>
                  <a:prstDash val="solid"/>
                </a:ln>
                <a:solidFill>
                  <a:srgbClr val="000090"/>
                </a:solidFill>
                <a:latin typeface="Corbel"/>
                <a:cs typeface="Arial" charset="0"/>
              </a:rPr>
              <a:t>Caratteristiche della cognizione corporea e implicazioni per la scuola</a:t>
            </a:r>
          </a:p>
        </p:txBody>
      </p:sp>
      <p:sp>
        <p:nvSpPr>
          <p:cNvPr id="15" name="Rettangolo 14"/>
          <p:cNvSpPr/>
          <p:nvPr/>
        </p:nvSpPr>
        <p:spPr>
          <a:xfrm>
            <a:off x="337884" y="1728064"/>
            <a:ext cx="8523039" cy="830997"/>
          </a:xfrm>
          <a:prstGeom prst="rect">
            <a:avLst/>
          </a:prstGeom>
          <a:noFill/>
        </p:spPr>
        <p:txBody>
          <a:bodyPr wrap="square">
            <a:spAutoFit/>
          </a:bodyPr>
          <a:lstStyle/>
          <a:p>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4800" b="1" dirty="0">
                <a:ln w="10541" cmpd="sng">
                  <a:solidFill>
                    <a:prstClr val="white"/>
                  </a:solidFill>
                  <a:prstDash val="solid"/>
                </a:ln>
                <a:solidFill>
                  <a:prstClr val="white"/>
                </a:solidFill>
                <a:latin typeface="Corbel"/>
                <a:ea typeface="+mn-ea"/>
                <a:cs typeface="Arial" charset="0"/>
              </a:rPr>
              <a:t>1</a:t>
            </a: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2000" b="1" dirty="0">
                <a:ln w="10541" cmpd="sng">
                  <a:solidFill>
                    <a:srgbClr val="000090"/>
                  </a:solidFill>
                  <a:prstDash val="solid"/>
                </a:ln>
                <a:solidFill>
                  <a:srgbClr val="000090"/>
                </a:solidFill>
                <a:latin typeface="Corbel"/>
                <a:cs typeface="Arial" charset="0"/>
              </a:rPr>
              <a:t>Lo scenario attuale: la «Buona scuola» </a:t>
            </a:r>
            <a:endParaRPr lang="it-IT" sz="2000" b="1" dirty="0">
              <a:ln w="10541" cmpd="sng">
                <a:solidFill>
                  <a:srgbClr val="000090"/>
                </a:solidFill>
                <a:prstDash val="solid"/>
              </a:ln>
              <a:solidFill>
                <a:srgbClr val="000090"/>
              </a:solidFill>
              <a:latin typeface="Corbel"/>
              <a:ea typeface="+mn-ea"/>
              <a:cs typeface="Arial" charset="0"/>
            </a:endParaRPr>
          </a:p>
        </p:txBody>
      </p:sp>
      <p:sp>
        <p:nvSpPr>
          <p:cNvPr id="3" name="CasellaDiTesto 2"/>
          <p:cNvSpPr txBox="1"/>
          <p:nvPr/>
        </p:nvSpPr>
        <p:spPr>
          <a:xfrm>
            <a:off x="941937" y="4413264"/>
            <a:ext cx="6963832" cy="769441"/>
          </a:xfrm>
          <a:prstGeom prst="rect">
            <a:avLst/>
          </a:prstGeom>
          <a:noFill/>
        </p:spPr>
        <p:txBody>
          <a:bodyPr wrap="square" rtlCol="0">
            <a:spAutoFit/>
          </a:bodyPr>
          <a:lstStyle/>
          <a:p>
            <a:pPr fontAlgn="auto">
              <a:spcBef>
                <a:spcPts val="0"/>
              </a:spcBef>
              <a:spcAft>
                <a:spcPts val="0"/>
              </a:spcAft>
              <a:defRPr/>
            </a:pPr>
            <a:r>
              <a:rPr lang="it-IT" sz="4400" b="1" dirty="0">
                <a:ln w="10541" cmpd="sng">
                  <a:solidFill>
                    <a:prstClr val="white"/>
                  </a:solidFill>
                  <a:prstDash val="solid"/>
                </a:ln>
                <a:solidFill>
                  <a:prstClr val="white"/>
                </a:solidFill>
                <a:latin typeface="Corbel"/>
                <a:cs typeface="Arial" charset="0"/>
              </a:rPr>
              <a:t>    3</a:t>
            </a:r>
            <a:r>
              <a:rPr lang="it-IT" b="1" dirty="0">
                <a:ln w="10541" cmpd="sng">
                  <a:solidFill>
                    <a:srgbClr val="000090"/>
                  </a:solidFill>
                  <a:prstDash val="solid"/>
                </a:ln>
                <a:solidFill>
                  <a:srgbClr val="000090"/>
                </a:solidFill>
                <a:latin typeface="Corbel"/>
                <a:cs typeface="Arial" charset="0"/>
              </a:rPr>
              <a:t>        Il contributo dell’ECS alla didattica</a:t>
            </a:r>
          </a:p>
        </p:txBody>
      </p:sp>
      <p:pic>
        <p:nvPicPr>
          <p:cNvPr id="14" name="Immagine 13">
            <a:extLst>
              <a:ext uri="{FF2B5EF4-FFF2-40B4-BE49-F238E27FC236}">
                <a16:creationId xmlns:a16="http://schemas.microsoft.com/office/drawing/2014/main" id="{ECC2EAAD-EDED-0947-867B-DEC0193600F0}"/>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16" name="Immagine 15">
            <a:extLst>
              <a:ext uri="{FF2B5EF4-FFF2-40B4-BE49-F238E27FC236}">
                <a16:creationId xmlns:a16="http://schemas.microsoft.com/office/drawing/2014/main" id="{DCE0DCEF-E68D-CF42-8B5F-1615E04D6E27}"/>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1961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ppt_x"/>
                                          </p:val>
                                        </p:tav>
                                        <p:tav tm="100000">
                                          <p:val>
                                            <p:strVal val="#ppt_x"/>
                                          </p:val>
                                        </p:tav>
                                      </p:tavLst>
                                    </p:anim>
                                    <p:anim calcmode="lin" valueType="num">
                                      <p:cBhvr additive="base">
                                        <p:cTn id="3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p:cNvSpPr/>
          <p:nvPr/>
        </p:nvSpPr>
        <p:spPr>
          <a:xfrm>
            <a:off x="482600" y="396875"/>
            <a:ext cx="8229600" cy="523220"/>
          </a:xfrm>
          <a:prstGeom prst="rect">
            <a:avLst/>
          </a:prstGeom>
        </p:spPr>
        <p:txBody>
          <a:bodyPr wrap="square">
            <a:spAutoFit/>
          </a:bodyPr>
          <a:lstStyle/>
          <a:p>
            <a:pPr algn="ctr"/>
            <a:endParaRPr lang="it-IT" sz="2800" b="1" dirty="0">
              <a:latin typeface="Arial"/>
              <a:cs typeface="Arial"/>
            </a:endParaRPr>
          </a:p>
        </p:txBody>
      </p:sp>
      <p:sp>
        <p:nvSpPr>
          <p:cNvPr id="9" name="Rettangolo 8"/>
          <p:cNvSpPr/>
          <p:nvPr/>
        </p:nvSpPr>
        <p:spPr>
          <a:xfrm>
            <a:off x="419100" y="1374775"/>
            <a:ext cx="8420099" cy="461665"/>
          </a:xfrm>
          <a:prstGeom prst="rect">
            <a:avLst/>
          </a:prstGeom>
        </p:spPr>
        <p:txBody>
          <a:bodyPr wrap="square">
            <a:spAutoFit/>
          </a:bodyPr>
          <a:lstStyle/>
          <a:p>
            <a:pPr algn="just"/>
            <a:r>
              <a:rPr lang="is-IS" sz="2400" dirty="0">
                <a:solidFill>
                  <a:srgbClr val="00B050"/>
                </a:solidFill>
                <a:latin typeface="Arial"/>
                <a:cs typeface="Arial"/>
              </a:rPr>
              <a:t> </a:t>
            </a:r>
          </a:p>
        </p:txBody>
      </p:sp>
      <p:pic>
        <p:nvPicPr>
          <p:cNvPr id="1026" name="Picture 2" descr="C:\Users\Margherita\Pictures\download (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987" y="1762124"/>
            <a:ext cx="1876425" cy="29903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tangolo 2"/>
          <p:cNvSpPr/>
          <p:nvPr/>
        </p:nvSpPr>
        <p:spPr>
          <a:xfrm>
            <a:off x="279400" y="1463753"/>
            <a:ext cx="5604933" cy="3293209"/>
          </a:xfrm>
          <a:prstGeom prst="rect">
            <a:avLst/>
          </a:prstGeom>
        </p:spPr>
        <p:txBody>
          <a:bodyPr wrap="square">
            <a:spAutoFit/>
          </a:bodyPr>
          <a:lstStyle/>
          <a:p>
            <a:pPr algn="ctr"/>
            <a:r>
              <a:rPr lang="it-IT" sz="3200" b="1" dirty="0">
                <a:solidFill>
                  <a:schemeClr val="accent1"/>
                </a:solidFill>
                <a:effectLst>
                  <a:outerShdw blurRad="38100" dist="38100" dir="2700000" algn="tl">
                    <a:srgbClr val="000000">
                      <a:alpha val="43137"/>
                    </a:srgbClr>
                  </a:outerShdw>
                </a:effectLst>
              </a:rPr>
              <a:t>UN’ANTROPOLOGIA </a:t>
            </a:r>
          </a:p>
          <a:p>
            <a:pPr algn="ctr"/>
            <a:r>
              <a:rPr lang="it-IT" sz="3200" b="1" dirty="0">
                <a:solidFill>
                  <a:schemeClr val="accent1"/>
                </a:solidFill>
                <a:effectLst>
                  <a:outerShdw blurRad="38100" dist="38100" dir="2700000" algn="tl">
                    <a:srgbClr val="000000">
                      <a:alpha val="43137"/>
                    </a:srgbClr>
                  </a:outerShdw>
                </a:effectLst>
              </a:rPr>
              <a:t>DI UMANIZZAZIONE</a:t>
            </a:r>
          </a:p>
          <a:p>
            <a:pPr algn="ctr"/>
            <a:endParaRPr lang="it-IT" sz="2400" b="1" dirty="0"/>
          </a:p>
          <a:p>
            <a:pPr algn="ctr"/>
            <a:r>
              <a:rPr lang="it-IT" sz="2400" b="1" dirty="0"/>
              <a:t> </a:t>
            </a:r>
          </a:p>
          <a:p>
            <a:pPr algn="ctr"/>
            <a:r>
              <a:rPr lang="it-IT" sz="2400" b="1" dirty="0"/>
              <a:t>globale, inclusiva, contestuale e dinamica </a:t>
            </a:r>
          </a:p>
          <a:p>
            <a:pPr algn="ctr"/>
            <a:r>
              <a:rPr lang="it-IT" sz="2400" b="1" dirty="0"/>
              <a:t>che può mettere d’accordo  scienza, filosofia,  riflessione etica  e spirituale </a:t>
            </a:r>
          </a:p>
          <a:p>
            <a:pPr algn="ctr"/>
            <a:r>
              <a:rPr lang="it-IT" sz="2400" b="1" dirty="0"/>
              <a:t>e … PEDAGOGIA E DIDATTICA</a:t>
            </a:r>
          </a:p>
        </p:txBody>
      </p:sp>
      <p:pic>
        <p:nvPicPr>
          <p:cNvPr id="10" name="Immagine 9">
            <a:extLst>
              <a:ext uri="{FF2B5EF4-FFF2-40B4-BE49-F238E27FC236}">
                <a16:creationId xmlns:a16="http://schemas.microsoft.com/office/drawing/2014/main" id="{D0204C1F-01DF-7443-B78C-F3277F99755C}"/>
              </a:ext>
            </a:extLst>
          </p:cNvPr>
          <p:cNvPicPr>
            <a:picLocks noChangeAspect="1"/>
          </p:cNvPicPr>
          <p:nvPr/>
        </p:nvPicPr>
        <p:blipFill>
          <a:blip r:embed="rId3"/>
          <a:stretch>
            <a:fillRect/>
          </a:stretch>
        </p:blipFill>
        <p:spPr>
          <a:xfrm>
            <a:off x="482600" y="5826823"/>
            <a:ext cx="3241261" cy="988357"/>
          </a:xfrm>
          <a:prstGeom prst="rect">
            <a:avLst/>
          </a:prstGeom>
        </p:spPr>
      </p:pic>
      <p:pic>
        <p:nvPicPr>
          <p:cNvPr id="13" name="Immagine 12">
            <a:extLst>
              <a:ext uri="{FF2B5EF4-FFF2-40B4-BE49-F238E27FC236}">
                <a16:creationId xmlns:a16="http://schemas.microsoft.com/office/drawing/2014/main" id="{F68981DD-D423-FB4C-8C28-E87A7B3BAEB6}"/>
              </a:ext>
            </a:extLst>
          </p:cNvPr>
          <p:cNvPicPr>
            <a:picLocks noChangeAspect="1"/>
          </p:cNvPicPr>
          <p:nvPr/>
        </p:nvPicPr>
        <p:blipFill>
          <a:blip r:embed="rId4"/>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7722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p:cNvSpPr/>
          <p:nvPr/>
        </p:nvSpPr>
        <p:spPr>
          <a:xfrm>
            <a:off x="482600" y="396875"/>
            <a:ext cx="8229600" cy="1046440"/>
          </a:xfrm>
          <a:prstGeom prst="rect">
            <a:avLst/>
          </a:prstGeom>
        </p:spPr>
        <p:txBody>
          <a:bodyPr wrap="square">
            <a:spAutoFit/>
          </a:bodyPr>
          <a:lstStyle/>
          <a:p>
            <a:pPr algn="ctr"/>
            <a:r>
              <a:rPr lang="it-IT" sz="4400" b="1" dirty="0">
                <a:latin typeface="Arial"/>
                <a:cs typeface="Arial"/>
              </a:rPr>
              <a:t>Embodied Cognitive Science</a:t>
            </a:r>
          </a:p>
          <a:p>
            <a:endParaRPr lang="it-IT" dirty="0"/>
          </a:p>
        </p:txBody>
      </p:sp>
      <p:sp>
        <p:nvSpPr>
          <p:cNvPr id="9" name="Rettangolo 8"/>
          <p:cNvSpPr/>
          <p:nvPr/>
        </p:nvSpPr>
        <p:spPr>
          <a:xfrm>
            <a:off x="338667" y="1290110"/>
            <a:ext cx="5350934" cy="4370427"/>
          </a:xfrm>
          <a:prstGeom prst="rect">
            <a:avLst/>
          </a:prstGeom>
        </p:spPr>
        <p:txBody>
          <a:bodyPr wrap="square">
            <a:spAutoFit/>
          </a:bodyPr>
          <a:lstStyle/>
          <a:p>
            <a:pPr algn="just"/>
            <a:r>
              <a:rPr lang="it-IT" sz="2600" dirty="0">
                <a:latin typeface="Arial"/>
                <a:cs typeface="Arial"/>
              </a:rPr>
              <a:t>I tre volti dell’ECS</a:t>
            </a:r>
          </a:p>
          <a:p>
            <a:pPr algn="just"/>
            <a:endParaRPr lang="it-IT" sz="1600" dirty="0">
              <a:latin typeface="Arial"/>
              <a:cs typeface="Arial"/>
            </a:endParaRPr>
          </a:p>
          <a:p>
            <a:pPr marL="514350" indent="-514350">
              <a:spcAft>
                <a:spcPts val="1200"/>
              </a:spcAft>
              <a:buFont typeface="+mj-lt"/>
              <a:buAutoNum type="arabicPeriod"/>
            </a:pPr>
            <a:r>
              <a:rPr lang="it-IT" sz="2400" b="1" dirty="0">
                <a:latin typeface="Arial"/>
                <a:cs typeface="Arial"/>
              </a:rPr>
              <a:t>Ricerca</a:t>
            </a:r>
            <a:r>
              <a:rPr lang="it-IT" sz="2400" dirty="0">
                <a:latin typeface="Arial"/>
                <a:cs typeface="Arial"/>
              </a:rPr>
              <a:t>: la corporeità come mediatore scientifico tra le neuroscienze e la didattica</a:t>
            </a:r>
          </a:p>
          <a:p>
            <a:pPr marL="514350" indent="-514350">
              <a:spcAft>
                <a:spcPts val="1200"/>
              </a:spcAft>
              <a:buFont typeface="+mj-lt"/>
              <a:buAutoNum type="arabicPeriod"/>
            </a:pPr>
            <a:r>
              <a:rPr lang="it-IT" sz="2400" b="1" dirty="0">
                <a:latin typeface="Arial"/>
                <a:cs typeface="Arial"/>
              </a:rPr>
              <a:t>Didattica</a:t>
            </a:r>
            <a:r>
              <a:rPr lang="it-IT" sz="2400" dirty="0">
                <a:latin typeface="Arial"/>
                <a:cs typeface="Arial"/>
              </a:rPr>
              <a:t>:</a:t>
            </a:r>
            <a:r>
              <a:rPr lang="it-IT" sz="2400" b="1" dirty="0">
                <a:solidFill>
                  <a:srgbClr val="00B050"/>
                </a:solidFill>
                <a:latin typeface="Arial"/>
                <a:cs typeface="Arial"/>
              </a:rPr>
              <a:t> </a:t>
            </a:r>
            <a:r>
              <a:rPr lang="it-IT" sz="2400" dirty="0">
                <a:latin typeface="Arial"/>
                <a:cs typeface="Arial"/>
              </a:rPr>
              <a:t>Embodied </a:t>
            </a:r>
            <a:r>
              <a:rPr lang="it-IT" sz="2400" dirty="0" err="1">
                <a:latin typeface="Arial"/>
                <a:cs typeface="Arial"/>
              </a:rPr>
              <a:t>Cognition</a:t>
            </a:r>
            <a:r>
              <a:rPr lang="it-IT" sz="2400" dirty="0">
                <a:latin typeface="Arial"/>
                <a:cs typeface="Arial"/>
              </a:rPr>
              <a:t>, Competenze, Compiti reali e Personalizzazione</a:t>
            </a:r>
          </a:p>
          <a:p>
            <a:pPr marL="514350" indent="-514350">
              <a:spcAft>
                <a:spcPts val="1200"/>
              </a:spcAft>
              <a:buFont typeface="+mj-lt"/>
              <a:buAutoNum type="arabicPeriod"/>
            </a:pPr>
            <a:r>
              <a:rPr lang="it-IT" sz="2400" b="1" dirty="0">
                <a:latin typeface="Arial"/>
                <a:cs typeface="Arial"/>
              </a:rPr>
              <a:t>Formazione</a:t>
            </a:r>
            <a:r>
              <a:rPr lang="it-IT" sz="2400" dirty="0">
                <a:latin typeface="Arial"/>
                <a:cs typeface="Arial"/>
              </a:rPr>
              <a:t>: ESSER docente dipende innanzitutto dall’ESSER persona</a:t>
            </a:r>
          </a:p>
        </p:txBody>
      </p:sp>
      <p:pic>
        <p:nvPicPr>
          <p:cNvPr id="6" name="Immagine 5"/>
          <p:cNvPicPr>
            <a:picLocks noChangeAspect="1"/>
          </p:cNvPicPr>
          <p:nvPr/>
        </p:nvPicPr>
        <p:blipFill>
          <a:blip r:embed="rId2"/>
          <a:stretch>
            <a:fillRect/>
          </a:stretch>
        </p:blipFill>
        <p:spPr>
          <a:xfrm>
            <a:off x="5637391" y="1333500"/>
            <a:ext cx="2964827" cy="4165600"/>
          </a:xfrm>
          <a:prstGeom prst="rect">
            <a:avLst/>
          </a:prstGeom>
        </p:spPr>
      </p:pic>
      <p:pic>
        <p:nvPicPr>
          <p:cNvPr id="8" name="Immagine 7">
            <a:extLst>
              <a:ext uri="{FF2B5EF4-FFF2-40B4-BE49-F238E27FC236}">
                <a16:creationId xmlns:a16="http://schemas.microsoft.com/office/drawing/2014/main" id="{777C7C4F-94DC-CB45-86CA-6B9F67AF4F85}"/>
              </a:ext>
            </a:extLst>
          </p:cNvPr>
          <p:cNvPicPr>
            <a:picLocks noChangeAspect="1"/>
          </p:cNvPicPr>
          <p:nvPr/>
        </p:nvPicPr>
        <p:blipFill>
          <a:blip r:embed="rId3"/>
          <a:stretch>
            <a:fillRect/>
          </a:stretch>
        </p:blipFill>
        <p:spPr>
          <a:xfrm>
            <a:off x="482600" y="5826823"/>
            <a:ext cx="3241261" cy="988357"/>
          </a:xfrm>
          <a:prstGeom prst="rect">
            <a:avLst/>
          </a:prstGeom>
        </p:spPr>
      </p:pic>
      <p:pic>
        <p:nvPicPr>
          <p:cNvPr id="11" name="Immagine 10">
            <a:extLst>
              <a:ext uri="{FF2B5EF4-FFF2-40B4-BE49-F238E27FC236}">
                <a16:creationId xmlns:a16="http://schemas.microsoft.com/office/drawing/2014/main" id="{E9A94C05-E9AD-2141-87B7-5E408F52839F}"/>
              </a:ext>
            </a:extLst>
          </p:cNvPr>
          <p:cNvPicPr>
            <a:picLocks noChangeAspect="1"/>
          </p:cNvPicPr>
          <p:nvPr/>
        </p:nvPicPr>
        <p:blipFill>
          <a:blip r:embed="rId4"/>
          <a:stretch>
            <a:fillRect/>
          </a:stretch>
        </p:blipFill>
        <p:spPr>
          <a:xfrm>
            <a:off x="5340624" y="5819187"/>
            <a:ext cx="3256795" cy="1003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blinds(horizontal)">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linds(horizontal)">
                                      <p:cBhvr>
                                        <p:cTn id="2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6" name="Gruppo 5"/>
          <p:cNvGrpSpPr/>
          <p:nvPr/>
        </p:nvGrpSpPr>
        <p:grpSpPr>
          <a:xfrm>
            <a:off x="357158" y="380880"/>
            <a:ext cx="8429684" cy="1067040"/>
            <a:chOff x="0" y="2264"/>
            <a:chExt cx="8429684" cy="1067040"/>
          </a:xfrm>
          <a:scene3d>
            <a:camera prst="orthographicFront"/>
            <a:lightRig rig="flat" dir="t"/>
          </a:scene3d>
        </p:grpSpPr>
        <p:sp>
          <p:nvSpPr>
            <p:cNvPr id="7" name="Rettangolo arrotondato 6"/>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ettangolo 7"/>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a:latin typeface="Arial"/>
                  <a:cs typeface="Arial"/>
                </a:rPr>
                <a:t>1 ECS - Ricerca</a:t>
              </a:r>
              <a:r>
                <a:rPr lang="it-IT" sz="2400" kern="1200">
                  <a:latin typeface="Arial"/>
                  <a:cs typeface="Arial"/>
                </a:rPr>
                <a:t>: la Corporeità come mediatore scientifico tra le Neuroscienze e la Didattica</a:t>
              </a:r>
              <a:endParaRPr lang="it-IT" sz="2400" b="1" i="0" kern="1200" baseline="0" dirty="0">
                <a:ln>
                  <a:solidFill>
                    <a:srgbClr val="00B050"/>
                  </a:solidFill>
                </a:ln>
                <a:solidFill>
                  <a:srgbClr val="00B050"/>
                </a:solidFill>
              </a:endParaRPr>
            </a:p>
          </p:txBody>
        </p:sp>
      </p:grpSp>
      <p:sp>
        <p:nvSpPr>
          <p:cNvPr id="10" name="Corda 9"/>
          <p:cNvSpPr/>
          <p:nvPr/>
        </p:nvSpPr>
        <p:spPr>
          <a:xfrm rot="12154243">
            <a:off x="395288" y="3122613"/>
            <a:ext cx="947737" cy="76041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1" name="Corda 10"/>
          <p:cNvSpPr/>
          <p:nvPr/>
        </p:nvSpPr>
        <p:spPr>
          <a:xfrm rot="12154243">
            <a:off x="898525" y="4662488"/>
            <a:ext cx="947738" cy="76041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2" name="Corda 11"/>
          <p:cNvSpPr/>
          <p:nvPr/>
        </p:nvSpPr>
        <p:spPr>
          <a:xfrm rot="12154243">
            <a:off x="0" y="1709738"/>
            <a:ext cx="947738" cy="76041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orbel"/>
            </a:endParaRPr>
          </a:p>
        </p:txBody>
      </p:sp>
      <p:sp>
        <p:nvSpPr>
          <p:cNvPr id="13" name="Rettangolo 12"/>
          <p:cNvSpPr/>
          <p:nvPr/>
        </p:nvSpPr>
        <p:spPr>
          <a:xfrm>
            <a:off x="-57472" y="3026916"/>
            <a:ext cx="8280920" cy="830997"/>
          </a:xfrm>
          <a:prstGeom prst="rect">
            <a:avLst/>
          </a:prstGeom>
          <a:noFill/>
        </p:spPr>
        <p:txBody>
          <a:bodyPr>
            <a:spAutoFit/>
          </a:bodyPr>
          <a:lstStyle/>
          <a:p>
            <a:pPr algn="ctr" fontAlgn="auto">
              <a:spcBef>
                <a:spcPts val="0"/>
              </a:spcBef>
              <a:spcAft>
                <a:spcPts val="0"/>
              </a:spcAft>
              <a:defRPr/>
            </a:pP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 </a:t>
            </a:r>
            <a:r>
              <a:rPr lang="it-IT" sz="4800" b="1" dirty="0">
                <a:ln w="10541" cmpd="sng">
                  <a:solidFill>
                    <a:prstClr val="white"/>
                  </a:solidFill>
                  <a:prstDash val="solid"/>
                </a:ln>
                <a:solidFill>
                  <a:prstClr val="white"/>
                </a:solidFill>
                <a:latin typeface="Corbel"/>
                <a:cs typeface="Arial" charset="0"/>
              </a:rPr>
              <a:t>2</a:t>
            </a: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   </a:t>
            </a:r>
            <a:r>
              <a:rPr lang="it-IT" sz="2000" b="1" dirty="0">
                <a:ln w="10541" cmpd="sng">
                  <a:solidFill>
                    <a:srgbClr val="000090"/>
                  </a:solidFill>
                  <a:prstDash val="solid"/>
                </a:ln>
                <a:solidFill>
                  <a:srgbClr val="000090"/>
                </a:solidFill>
                <a:latin typeface="Corbel"/>
                <a:cs typeface="Arial" charset="0"/>
              </a:rPr>
              <a:t>Quali sono gli autori e le correnti di pensiero dell’ECS?</a:t>
            </a:r>
          </a:p>
        </p:txBody>
      </p:sp>
      <p:sp>
        <p:nvSpPr>
          <p:cNvPr id="14" name="Rettangolo 13"/>
          <p:cNvSpPr/>
          <p:nvPr/>
        </p:nvSpPr>
        <p:spPr>
          <a:xfrm>
            <a:off x="1099895" y="4453691"/>
            <a:ext cx="7052006" cy="1138773"/>
          </a:xfrm>
          <a:prstGeom prst="rect">
            <a:avLst/>
          </a:prstGeom>
          <a:noFill/>
        </p:spPr>
        <p:txBody>
          <a:bodyPr wrap="none">
            <a:spAutoFit/>
          </a:bodyPr>
          <a:lstStyle/>
          <a:p>
            <a:pPr fontAlgn="auto">
              <a:spcBef>
                <a:spcPts val="0"/>
              </a:spcBef>
              <a:spcAft>
                <a:spcPts val="0"/>
              </a:spcAft>
              <a:defRPr/>
            </a:pP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 </a:t>
            </a:r>
            <a:r>
              <a:rPr lang="it-IT" sz="4800" b="1" dirty="0">
                <a:ln w="10541" cmpd="sng">
                  <a:solidFill>
                    <a:prstClr val="white"/>
                  </a:solidFill>
                  <a:prstDash val="solid"/>
                </a:ln>
                <a:solidFill>
                  <a:prstClr val="white"/>
                </a:solidFill>
                <a:latin typeface="Corbel"/>
                <a:cs typeface="Arial" charset="0"/>
              </a:rPr>
              <a:t>3</a:t>
            </a: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cs typeface="Arial" charset="0"/>
              </a:rPr>
              <a:t>   </a:t>
            </a:r>
            <a:r>
              <a:rPr lang="it-IT" sz="2000" b="1" dirty="0">
                <a:ln w="10541" cmpd="sng">
                  <a:solidFill>
                    <a:srgbClr val="000090"/>
                  </a:solidFill>
                  <a:prstDash val="solid"/>
                </a:ln>
                <a:solidFill>
                  <a:srgbClr val="000090"/>
                </a:solidFill>
                <a:latin typeface="Corbel"/>
                <a:cs typeface="Arial" charset="0"/>
              </a:rPr>
              <a:t>Perché la corporeità può essere un valido mediatore tra</a:t>
            </a:r>
          </a:p>
          <a:p>
            <a:pPr fontAlgn="auto">
              <a:spcBef>
                <a:spcPts val="0"/>
              </a:spcBef>
              <a:spcAft>
                <a:spcPts val="0"/>
              </a:spcAft>
              <a:defRPr/>
            </a:pPr>
            <a:r>
              <a:rPr lang="it-IT" sz="2000" b="1" dirty="0">
                <a:ln w="10541" cmpd="sng">
                  <a:solidFill>
                    <a:srgbClr val="000090"/>
                  </a:solidFill>
                  <a:prstDash val="solid"/>
                </a:ln>
                <a:solidFill>
                  <a:srgbClr val="000090"/>
                </a:solidFill>
                <a:latin typeface="Corbel"/>
                <a:cs typeface="Arial" charset="0"/>
              </a:rPr>
              <a:t>               Neuroscienze e Didattica?  </a:t>
            </a:r>
          </a:p>
        </p:txBody>
      </p:sp>
      <p:sp>
        <p:nvSpPr>
          <p:cNvPr id="15" name="Rettangolo 14"/>
          <p:cNvSpPr/>
          <p:nvPr/>
        </p:nvSpPr>
        <p:spPr>
          <a:xfrm>
            <a:off x="263803" y="1590015"/>
            <a:ext cx="7294433" cy="830997"/>
          </a:xfrm>
          <a:prstGeom prst="rect">
            <a:avLst/>
          </a:prstGeom>
          <a:noFill/>
        </p:spPr>
        <p:txBody>
          <a:bodyPr wrap="none">
            <a:spAutoFit/>
          </a:bodyPr>
          <a:lstStyle/>
          <a:p>
            <a:pPr algn="ctr" fontAlgn="auto">
              <a:spcBef>
                <a:spcPts val="0"/>
              </a:spcBef>
              <a:spcAft>
                <a:spcPts val="0"/>
              </a:spcAft>
              <a:defRPr/>
            </a:pP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4800" b="1" dirty="0">
                <a:ln w="10541" cmpd="sng">
                  <a:solidFill>
                    <a:prstClr val="white"/>
                  </a:solidFill>
                  <a:prstDash val="solid"/>
                </a:ln>
                <a:solidFill>
                  <a:prstClr val="white"/>
                </a:solidFill>
                <a:latin typeface="Corbel"/>
                <a:ea typeface="+mn-ea"/>
                <a:cs typeface="Arial" charset="0"/>
              </a:rPr>
              <a:t>1</a:t>
            </a:r>
            <a:r>
              <a:rPr lang="it-IT" sz="4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2000" b="1" dirty="0">
                <a:ln w="10541" cmpd="sng">
                  <a:solidFill>
                    <a:srgbClr val="000090"/>
                  </a:solidFill>
                  <a:prstDash val="solid"/>
                </a:ln>
                <a:solidFill>
                  <a:srgbClr val="000090"/>
                </a:solidFill>
                <a:latin typeface="Corbel"/>
                <a:ea typeface="+mn-ea"/>
                <a:cs typeface="Arial" charset="0"/>
              </a:rPr>
              <a:t>ECS: che relazione hanno CORPO – CERVELLO – MENTE?</a:t>
            </a:r>
          </a:p>
        </p:txBody>
      </p:sp>
      <p:pic>
        <p:nvPicPr>
          <p:cNvPr id="17" name="Immagine 16">
            <a:extLst>
              <a:ext uri="{FF2B5EF4-FFF2-40B4-BE49-F238E27FC236}">
                <a16:creationId xmlns:a16="http://schemas.microsoft.com/office/drawing/2014/main" id="{098D4ABB-DB4E-8748-8171-FA3A4A9771A8}"/>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18" name="Immagine 17">
            <a:extLst>
              <a:ext uri="{FF2B5EF4-FFF2-40B4-BE49-F238E27FC236}">
                <a16:creationId xmlns:a16="http://schemas.microsoft.com/office/drawing/2014/main" id="{CB173EC4-760F-D748-BB27-CDA588C14B74}"/>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3298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177800" y="203080"/>
            <a:ext cx="8788400" cy="825620"/>
            <a:chOff x="0" y="2264"/>
            <a:chExt cx="8429684" cy="1067040"/>
          </a:xfrm>
          <a:scene3d>
            <a:camera prst="orthographicFront"/>
            <a:lightRig rig="flat" dir="t"/>
          </a:scene3d>
        </p:grpSpPr>
        <p:sp>
          <p:nvSpPr>
            <p:cNvPr id="7" name="Rettangolo arrotondato 6"/>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ettangolo 7"/>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latin typeface="Arial"/>
                  <a:cs typeface="Arial"/>
                </a:rPr>
                <a:t>ECS: che relazione hanno CORPO – CERVELLO - MENTE</a:t>
              </a:r>
              <a:endParaRPr lang="it-IT" sz="2400" b="1" i="0" kern="1200" baseline="0" dirty="0">
                <a:ln>
                  <a:solidFill>
                    <a:srgbClr val="00B050"/>
                  </a:solidFill>
                </a:ln>
                <a:solidFill>
                  <a:srgbClr val="00B050"/>
                </a:solidFill>
              </a:endParaRPr>
            </a:p>
          </p:txBody>
        </p:sp>
      </p:grpSp>
      <p:sp>
        <p:nvSpPr>
          <p:cNvPr id="16" name="Rettangolo 15"/>
          <p:cNvSpPr/>
          <p:nvPr/>
        </p:nvSpPr>
        <p:spPr>
          <a:xfrm>
            <a:off x="2757975" y="1174348"/>
            <a:ext cx="3370559" cy="702756"/>
          </a:xfrm>
          <a:prstGeom prst="rect">
            <a:avLst/>
          </a:prstGeom>
          <a:noFill/>
          <a:ln w="19050">
            <a:solidFill>
              <a:schemeClr val="tx1"/>
            </a:solidFill>
          </a:ln>
        </p:spPr>
        <p:txBody>
          <a:bodyPr wrap="none">
            <a:spAutoFit/>
          </a:bodyPr>
          <a:lstStyle/>
          <a:p>
            <a:pPr algn="ctr" fontAlgn="auto">
              <a:lnSpc>
                <a:spcPct val="150000"/>
              </a:lnSpc>
              <a:spcAft>
                <a:spcPts val="0"/>
              </a:spcAft>
              <a:defRPr/>
            </a:pPr>
            <a:r>
              <a:rPr lang="it-IT" sz="2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2800" b="1" cap="all" dirty="0">
                <a:ln w="10541" cmpd="sng">
                  <a:solidFill>
                    <a:srgbClr val="000090"/>
                  </a:solidFill>
                  <a:prstDash val="solid"/>
                </a:ln>
                <a:solidFill>
                  <a:srgbClr val="000090"/>
                </a:solidFill>
                <a:latin typeface="Corbel"/>
                <a:ea typeface="+mn-ea"/>
                <a:cs typeface="Arial" charset="0"/>
              </a:rPr>
              <a:t>Cervello / corpo</a:t>
            </a:r>
          </a:p>
        </p:txBody>
      </p:sp>
      <p:sp>
        <p:nvSpPr>
          <p:cNvPr id="17" name="Rettangolo 16"/>
          <p:cNvSpPr/>
          <p:nvPr/>
        </p:nvSpPr>
        <p:spPr>
          <a:xfrm>
            <a:off x="6228184" y="4270692"/>
            <a:ext cx="2160240" cy="702756"/>
          </a:xfrm>
          <a:prstGeom prst="rect">
            <a:avLst/>
          </a:prstGeom>
          <a:noFill/>
          <a:ln w="19050">
            <a:solidFill>
              <a:schemeClr val="tx1"/>
            </a:solidFill>
          </a:ln>
        </p:spPr>
        <p:txBody>
          <a:bodyPr>
            <a:spAutoFit/>
          </a:bodyPr>
          <a:lstStyle/>
          <a:p>
            <a:pPr algn="ctr" fontAlgn="auto">
              <a:lnSpc>
                <a:spcPct val="150000"/>
              </a:lnSpc>
              <a:spcBef>
                <a:spcPts val="0"/>
              </a:spcBef>
              <a:spcAft>
                <a:spcPts val="0"/>
              </a:spcAft>
              <a:defRPr/>
            </a:pPr>
            <a:r>
              <a:rPr lang="it-IT" sz="2800" b="1" cap="all" dirty="0">
                <a:ln w="10541" cmpd="sng">
                  <a:solidFill>
                    <a:srgbClr val="000090"/>
                  </a:solidFill>
                  <a:prstDash val="solid"/>
                </a:ln>
                <a:solidFill>
                  <a:srgbClr val="000090"/>
                </a:solidFill>
                <a:latin typeface="Corbel"/>
                <a:ea typeface="+mn-ea"/>
                <a:cs typeface="Arial" charset="0"/>
              </a:rPr>
              <a:t>AMBIENTE</a:t>
            </a:r>
          </a:p>
        </p:txBody>
      </p:sp>
      <p:sp>
        <p:nvSpPr>
          <p:cNvPr id="18" name="Rettangolo 17"/>
          <p:cNvSpPr/>
          <p:nvPr/>
        </p:nvSpPr>
        <p:spPr>
          <a:xfrm>
            <a:off x="683568" y="4270692"/>
            <a:ext cx="2088232" cy="702756"/>
          </a:xfrm>
          <a:prstGeom prst="rect">
            <a:avLst/>
          </a:prstGeom>
          <a:noFill/>
          <a:ln w="19050">
            <a:solidFill>
              <a:schemeClr val="tx1"/>
            </a:solidFill>
          </a:ln>
        </p:spPr>
        <p:txBody>
          <a:bodyPr>
            <a:spAutoFit/>
          </a:bodyPr>
          <a:lstStyle/>
          <a:p>
            <a:pPr algn="ctr" fontAlgn="auto">
              <a:lnSpc>
                <a:spcPct val="150000"/>
              </a:lnSpc>
              <a:spcBef>
                <a:spcPts val="0"/>
              </a:spcBef>
              <a:spcAft>
                <a:spcPts val="0"/>
              </a:spcAft>
              <a:defRPr/>
            </a:pPr>
            <a:r>
              <a:rPr lang="it-IT" sz="2800" b="1" cap="all" dirty="0">
                <a:ln w="10541" cmpd="sng">
                  <a:solidFill>
                    <a:srgbClr val="000090"/>
                  </a:solidFill>
                  <a:prstDash val="solid"/>
                </a:ln>
                <a:solidFill>
                  <a:srgbClr val="000090"/>
                </a:solidFill>
                <a:latin typeface="Corbel"/>
                <a:ea typeface="+mn-ea"/>
                <a:cs typeface="Arial" charset="0"/>
              </a:rPr>
              <a:t>MENTE</a:t>
            </a:r>
          </a:p>
        </p:txBody>
      </p:sp>
      <p:sp>
        <p:nvSpPr>
          <p:cNvPr id="19" name="Freccia curva 18"/>
          <p:cNvSpPr/>
          <p:nvPr/>
        </p:nvSpPr>
        <p:spPr>
          <a:xfrm rot="5400000" flipV="1">
            <a:off x="611188" y="2057400"/>
            <a:ext cx="2736850" cy="1295400"/>
          </a:xfrm>
          <a:prstGeom prst="bentArrow">
            <a:avLst>
              <a:gd name="adj1" fmla="val 11150"/>
              <a:gd name="adj2" fmla="val 25000"/>
              <a:gd name="adj3" fmla="val 16576"/>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 name="Freccia curva 19"/>
          <p:cNvSpPr/>
          <p:nvPr/>
        </p:nvSpPr>
        <p:spPr>
          <a:xfrm rot="5400000">
            <a:off x="5507832" y="2056606"/>
            <a:ext cx="2736850" cy="1296987"/>
          </a:xfrm>
          <a:prstGeom prst="bentArrow">
            <a:avLst>
              <a:gd name="adj1" fmla="val 11150"/>
              <a:gd name="adj2" fmla="val 25000"/>
              <a:gd name="adj3" fmla="val 16576"/>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1" name="Freccia a destra 14"/>
          <p:cNvSpPr/>
          <p:nvPr/>
        </p:nvSpPr>
        <p:spPr>
          <a:xfrm>
            <a:off x="2987675" y="4792663"/>
            <a:ext cx="302418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2" name="Freccia a destra 15"/>
          <p:cNvSpPr/>
          <p:nvPr/>
        </p:nvSpPr>
        <p:spPr>
          <a:xfrm rot="10800000">
            <a:off x="2987675" y="4217988"/>
            <a:ext cx="3024188"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3" name="Freccia a destra 18"/>
          <p:cNvSpPr/>
          <p:nvPr/>
        </p:nvSpPr>
        <p:spPr>
          <a:xfrm rot="18766662">
            <a:off x="1808957" y="2880518"/>
            <a:ext cx="2686050" cy="31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4" name="Freccia a destra 23"/>
          <p:cNvSpPr/>
          <p:nvPr/>
        </p:nvSpPr>
        <p:spPr>
          <a:xfrm rot="13758681">
            <a:off x="4455318" y="2897982"/>
            <a:ext cx="2538413"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5" name="Fumetto 1 24"/>
          <p:cNvSpPr/>
          <p:nvPr/>
        </p:nvSpPr>
        <p:spPr>
          <a:xfrm>
            <a:off x="3492500" y="3695700"/>
            <a:ext cx="1943100" cy="377825"/>
          </a:xfrm>
          <a:prstGeom prst="wedgeRectCallout">
            <a:avLst>
              <a:gd name="adj1" fmla="val -1880"/>
              <a:gd name="adj2" fmla="val 77663"/>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rgbClr val="000090"/>
                </a:solidFill>
              </a:rPr>
              <a:t>?</a:t>
            </a:r>
          </a:p>
        </p:txBody>
      </p:sp>
      <p:sp>
        <p:nvSpPr>
          <p:cNvPr id="26" name="Fumetto 1 25"/>
          <p:cNvSpPr/>
          <p:nvPr/>
        </p:nvSpPr>
        <p:spPr>
          <a:xfrm>
            <a:off x="3644900" y="5226050"/>
            <a:ext cx="1943100" cy="374650"/>
          </a:xfrm>
          <a:prstGeom prst="wedgeRectCallout">
            <a:avLst>
              <a:gd name="adj1" fmla="val 928"/>
              <a:gd name="adj2" fmla="val -79648"/>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rgbClr val="000090"/>
                </a:solidFill>
              </a:rPr>
              <a:t>?</a:t>
            </a:r>
          </a:p>
        </p:txBody>
      </p:sp>
      <p:sp>
        <p:nvSpPr>
          <p:cNvPr id="27" name="Fumetto 1 26"/>
          <p:cNvSpPr/>
          <p:nvPr/>
        </p:nvSpPr>
        <p:spPr>
          <a:xfrm>
            <a:off x="7380288" y="2057400"/>
            <a:ext cx="1692275" cy="719138"/>
          </a:xfrm>
          <a:prstGeom prst="wedgeRectCallout">
            <a:avLst>
              <a:gd name="adj1" fmla="val -57340"/>
              <a:gd name="adj2" fmla="val 4354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000090"/>
                </a:solidFill>
              </a:rPr>
              <a:t>Da  re-azioni a comportamenti</a:t>
            </a:r>
          </a:p>
        </p:txBody>
      </p:sp>
      <p:sp>
        <p:nvSpPr>
          <p:cNvPr id="28" name="Fumetto 1 27"/>
          <p:cNvSpPr/>
          <p:nvPr/>
        </p:nvSpPr>
        <p:spPr>
          <a:xfrm>
            <a:off x="5795963" y="2057400"/>
            <a:ext cx="1152525" cy="719138"/>
          </a:xfrm>
          <a:prstGeom prst="wedgeRectCallout">
            <a:avLst>
              <a:gd name="adj1" fmla="val -65408"/>
              <a:gd name="adj2" fmla="val 47338"/>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000090"/>
                </a:solidFill>
              </a:rPr>
              <a:t>Da input a circuiti</a:t>
            </a:r>
          </a:p>
        </p:txBody>
      </p:sp>
      <p:sp>
        <p:nvSpPr>
          <p:cNvPr id="29" name="Fumetto 1 28"/>
          <p:cNvSpPr/>
          <p:nvPr/>
        </p:nvSpPr>
        <p:spPr>
          <a:xfrm>
            <a:off x="1835150" y="2057400"/>
            <a:ext cx="1296988" cy="719138"/>
          </a:xfrm>
          <a:prstGeom prst="wedgeRectCallout">
            <a:avLst>
              <a:gd name="adj1" fmla="val 64895"/>
              <a:gd name="adj2" fmla="val 45443"/>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000090"/>
                </a:solidFill>
              </a:rPr>
              <a:t>Da processi a re-azioni</a:t>
            </a:r>
          </a:p>
        </p:txBody>
      </p:sp>
      <p:sp>
        <p:nvSpPr>
          <p:cNvPr id="30" name="Fumetto 1 29"/>
          <p:cNvSpPr/>
          <p:nvPr/>
        </p:nvSpPr>
        <p:spPr>
          <a:xfrm>
            <a:off x="107950" y="2057400"/>
            <a:ext cx="1295400" cy="719138"/>
          </a:xfrm>
          <a:prstGeom prst="wedgeRectCallout">
            <a:avLst>
              <a:gd name="adj1" fmla="val 65158"/>
              <a:gd name="adj2" fmla="val 5491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000090"/>
                </a:solidFill>
              </a:rPr>
              <a:t>Da circuiti</a:t>
            </a:r>
          </a:p>
          <a:p>
            <a:pPr algn="ctr">
              <a:defRPr/>
            </a:pPr>
            <a:r>
              <a:rPr lang="it-IT" dirty="0">
                <a:solidFill>
                  <a:srgbClr val="000090"/>
                </a:solidFill>
              </a:rPr>
              <a:t>a processi</a:t>
            </a:r>
          </a:p>
        </p:txBody>
      </p:sp>
      <p:pic>
        <p:nvPicPr>
          <p:cNvPr id="32" name="Immagine 31">
            <a:extLst>
              <a:ext uri="{FF2B5EF4-FFF2-40B4-BE49-F238E27FC236}">
                <a16:creationId xmlns:a16="http://schemas.microsoft.com/office/drawing/2014/main" id="{60D57102-0455-2141-BC87-FF2E2F14112B}"/>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33" name="Immagine 32">
            <a:extLst>
              <a:ext uri="{FF2B5EF4-FFF2-40B4-BE49-F238E27FC236}">
                <a16:creationId xmlns:a16="http://schemas.microsoft.com/office/drawing/2014/main" id="{79E9EEEB-B3D9-D64D-A1AE-F294F10BE0EC}"/>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727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0" dur="1000" fill="hold"/>
                                        <p:tgtEl>
                                          <p:spTgt spid="2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5" dur="1000" fill="hold"/>
                                        <p:tgtEl>
                                          <p:spTgt spid="1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5" dur="1000" fill="hold"/>
                                        <p:tgtEl>
                                          <p:spTgt spid="20"/>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20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90" dur="1000" fill="hold"/>
                                        <p:tgtEl>
                                          <p:spTgt spid="21"/>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25"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5" dur="1000" fill="hold"/>
                                        <p:tgtEl>
                                          <p:spTgt spid="22"/>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2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Picture 2" descr="https://encrypted-tbn0.gstatic.com/images?q=tbn:ANd9GcTmHFwV4q-pQevSlT40MMlifUC1j4m7a1XSIUZ9g16HvIMSNDxG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557338"/>
            <a:ext cx="1584325" cy="3586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 descr="https://encrypted-tbn0.gstatic.com/images?q=tbn:ANd9GcTmHFwV4q-pQevSlT40MMlifUC1j4m7a1XSIUZ9g16HvIMSNDxG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1606550" cy="354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ttangolo 17"/>
          <p:cNvSpPr/>
          <p:nvPr/>
        </p:nvSpPr>
        <p:spPr>
          <a:xfrm>
            <a:off x="2694779" y="2488828"/>
            <a:ext cx="3594454" cy="1077218"/>
          </a:xfrm>
          <a:prstGeom prst="rect">
            <a:avLst/>
          </a:prstGeom>
          <a:noFill/>
          <a:ln w="19050">
            <a:noFill/>
          </a:ln>
        </p:spPr>
        <p:txBody>
          <a:bodyPr wrap="none">
            <a:spAutoFit/>
          </a:bodyPr>
          <a:lstStyle/>
          <a:p>
            <a:pPr algn="ctr" fontAlgn="auto">
              <a:spcBef>
                <a:spcPts val="0"/>
              </a:spcBef>
              <a:spcAft>
                <a:spcPts val="0"/>
              </a:spcAft>
              <a:defRPr/>
            </a:pPr>
            <a:r>
              <a:rPr lang="it-IT" sz="3200" b="1" dirty="0">
                <a:ln>
                  <a:solidFill>
                    <a:srgbClr val="000090"/>
                  </a:solidFill>
                </a:ln>
                <a:solidFill>
                  <a:srgbClr val="000090"/>
                </a:solidFill>
              </a:rPr>
              <a:t>Embodied Cognitive </a:t>
            </a:r>
          </a:p>
          <a:p>
            <a:pPr algn="ctr" fontAlgn="auto">
              <a:spcBef>
                <a:spcPts val="0"/>
              </a:spcBef>
              <a:spcAft>
                <a:spcPts val="0"/>
              </a:spcAft>
              <a:defRPr/>
            </a:pPr>
            <a:r>
              <a:rPr lang="it-IT" sz="3200" b="1" dirty="0" err="1">
                <a:ln>
                  <a:solidFill>
                    <a:srgbClr val="000090"/>
                  </a:solidFill>
                </a:ln>
                <a:solidFill>
                  <a:srgbClr val="000090"/>
                </a:solidFill>
              </a:rPr>
              <a:t>Sciences</a:t>
            </a:r>
            <a:endParaRPr lang="it-IT" sz="3200" b="1" dirty="0">
              <a:ln>
                <a:solidFill>
                  <a:srgbClr val="000090"/>
                </a:solidFill>
              </a:ln>
              <a:solidFill>
                <a:srgbClr val="000090"/>
              </a:solidFill>
            </a:endParaRPr>
          </a:p>
        </p:txBody>
      </p:sp>
      <p:sp>
        <p:nvSpPr>
          <p:cNvPr id="19" name="Rettangolo 18"/>
          <p:cNvSpPr/>
          <p:nvPr/>
        </p:nvSpPr>
        <p:spPr>
          <a:xfrm>
            <a:off x="6948264" y="5036800"/>
            <a:ext cx="1584176" cy="461665"/>
          </a:xfrm>
          <a:prstGeom prst="rect">
            <a:avLst/>
          </a:prstGeom>
          <a:noFill/>
          <a:ln w="19050">
            <a:solidFill>
              <a:schemeClr val="tx1"/>
            </a:solidFill>
          </a:ln>
        </p:spPr>
        <p:txBody>
          <a:bodyPr>
            <a:spAutoFit/>
          </a:bodyPr>
          <a:lstStyle/>
          <a:p>
            <a:pPr algn="ctr">
              <a:defRPr/>
            </a:pPr>
            <a:r>
              <a:rPr lang="it-IT" sz="2400" b="1" dirty="0" err="1">
                <a:ln>
                  <a:solidFill>
                    <a:srgbClr val="000090"/>
                  </a:solidFill>
                </a:ln>
                <a:solidFill>
                  <a:srgbClr val="000090"/>
                </a:solidFill>
              </a:rPr>
              <a:t>Damasio</a:t>
            </a:r>
            <a:endParaRPr lang="it-IT" sz="2400" b="1" dirty="0">
              <a:ln>
                <a:solidFill>
                  <a:srgbClr val="000090"/>
                </a:solidFill>
              </a:ln>
              <a:solidFill>
                <a:srgbClr val="000090"/>
              </a:solidFill>
            </a:endParaRPr>
          </a:p>
        </p:txBody>
      </p:sp>
      <p:sp>
        <p:nvSpPr>
          <p:cNvPr id="20" name="Rettangolo 19"/>
          <p:cNvSpPr/>
          <p:nvPr/>
        </p:nvSpPr>
        <p:spPr>
          <a:xfrm>
            <a:off x="611560" y="5036800"/>
            <a:ext cx="1584176" cy="461665"/>
          </a:xfrm>
          <a:prstGeom prst="rect">
            <a:avLst/>
          </a:prstGeom>
          <a:noFill/>
          <a:ln w="19050">
            <a:solidFill>
              <a:schemeClr val="tx1"/>
            </a:solidFill>
          </a:ln>
        </p:spPr>
        <p:txBody>
          <a:bodyPr>
            <a:spAutoFit/>
          </a:bodyPr>
          <a:lstStyle/>
          <a:p>
            <a:pPr algn="ctr" fontAlgn="auto">
              <a:spcBef>
                <a:spcPts val="0"/>
              </a:spcBef>
              <a:spcAft>
                <a:spcPts val="0"/>
              </a:spcAft>
              <a:defRPr/>
            </a:pPr>
            <a:r>
              <a:rPr lang="it-IT" sz="2400" b="1" dirty="0">
                <a:ln>
                  <a:solidFill>
                    <a:srgbClr val="000090"/>
                  </a:solidFill>
                </a:ln>
                <a:solidFill>
                  <a:srgbClr val="000090"/>
                </a:solidFill>
              </a:rPr>
              <a:t>Cartesio</a:t>
            </a:r>
          </a:p>
        </p:txBody>
      </p:sp>
      <p:sp>
        <p:nvSpPr>
          <p:cNvPr id="21" name="Freccia curva 20"/>
          <p:cNvSpPr/>
          <p:nvPr/>
        </p:nvSpPr>
        <p:spPr>
          <a:xfrm flipV="1">
            <a:off x="4678363" y="3568700"/>
            <a:ext cx="1511300" cy="1152525"/>
          </a:xfrm>
          <a:prstGeom prst="bentArrow">
            <a:avLst>
              <a:gd name="adj1" fmla="val 11150"/>
              <a:gd name="adj2" fmla="val 25000"/>
              <a:gd name="adj3" fmla="val 16576"/>
              <a:gd name="adj4" fmla="val 43750"/>
            </a:avLst>
          </a:prstGeom>
          <a:solidFill>
            <a:srgbClr val="000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2" name="Fumetto 1 21"/>
          <p:cNvSpPr/>
          <p:nvPr/>
        </p:nvSpPr>
        <p:spPr>
          <a:xfrm>
            <a:off x="827584" y="4255120"/>
            <a:ext cx="1152128" cy="504056"/>
          </a:xfrm>
          <a:prstGeom prst="wedgeRectCallout">
            <a:avLst>
              <a:gd name="adj1" fmla="val -7364"/>
              <a:gd name="adj2" fmla="val -25483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ln>
                  <a:solidFill>
                    <a:srgbClr val="000090"/>
                  </a:solidFill>
                </a:ln>
                <a:solidFill>
                  <a:srgbClr val="000090"/>
                </a:solidFill>
              </a:rPr>
              <a:t>Corpo</a:t>
            </a:r>
          </a:p>
        </p:txBody>
      </p:sp>
      <p:sp>
        <p:nvSpPr>
          <p:cNvPr id="23" name="Fumetto 1 22"/>
          <p:cNvSpPr/>
          <p:nvPr/>
        </p:nvSpPr>
        <p:spPr>
          <a:xfrm>
            <a:off x="827584" y="1628800"/>
            <a:ext cx="2232248" cy="504056"/>
          </a:xfrm>
          <a:prstGeom prst="wedgeRectCallout">
            <a:avLst>
              <a:gd name="adj1" fmla="val -25903"/>
              <a:gd name="adj2" fmla="val 6954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ln>
                  <a:solidFill>
                    <a:srgbClr val="000090"/>
                  </a:solidFill>
                </a:ln>
                <a:solidFill>
                  <a:srgbClr val="000090"/>
                </a:solidFill>
              </a:rPr>
              <a:t>Cervello/Mente</a:t>
            </a:r>
          </a:p>
        </p:txBody>
      </p:sp>
      <p:sp>
        <p:nvSpPr>
          <p:cNvPr id="24" name="Freccia curva 23"/>
          <p:cNvSpPr/>
          <p:nvPr/>
        </p:nvSpPr>
        <p:spPr>
          <a:xfrm flipH="1" flipV="1">
            <a:off x="2805113" y="3568700"/>
            <a:ext cx="1512887" cy="1152525"/>
          </a:xfrm>
          <a:prstGeom prst="bentArrow">
            <a:avLst>
              <a:gd name="adj1" fmla="val 11150"/>
              <a:gd name="adj2" fmla="val 25000"/>
              <a:gd name="adj3" fmla="val 16576"/>
              <a:gd name="adj4" fmla="val 43750"/>
            </a:avLst>
          </a:prstGeom>
          <a:solidFill>
            <a:srgbClr val="000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5" name="Fumetto 1 24"/>
          <p:cNvSpPr/>
          <p:nvPr/>
        </p:nvSpPr>
        <p:spPr>
          <a:xfrm>
            <a:off x="6489700" y="4178920"/>
            <a:ext cx="2260600" cy="583580"/>
          </a:xfrm>
          <a:prstGeom prst="wedgeRectCallout">
            <a:avLst>
              <a:gd name="adj1" fmla="val -5923"/>
              <a:gd name="adj2" fmla="val -109521"/>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ln>
                  <a:solidFill>
                    <a:srgbClr val="000090"/>
                  </a:solidFill>
                </a:ln>
                <a:solidFill>
                  <a:srgbClr val="000090"/>
                </a:solidFill>
              </a:rPr>
              <a:t>Corpo/Cervello</a:t>
            </a:r>
          </a:p>
        </p:txBody>
      </p:sp>
      <p:sp>
        <p:nvSpPr>
          <p:cNvPr id="26" name="Fumetto 1 25"/>
          <p:cNvSpPr/>
          <p:nvPr/>
        </p:nvSpPr>
        <p:spPr>
          <a:xfrm>
            <a:off x="6012160" y="1628800"/>
            <a:ext cx="2232248" cy="504056"/>
          </a:xfrm>
          <a:prstGeom prst="wedgeRectCallout">
            <a:avLst>
              <a:gd name="adj1" fmla="val 21480"/>
              <a:gd name="adj2" fmla="val 18325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ln>
                  <a:solidFill>
                    <a:srgbClr val="000090"/>
                  </a:solidFill>
                </a:ln>
                <a:solidFill>
                  <a:srgbClr val="000090"/>
                </a:solidFill>
              </a:rPr>
              <a:t>Cervello/Corpo</a:t>
            </a:r>
          </a:p>
        </p:txBody>
      </p:sp>
      <p:cxnSp>
        <p:nvCxnSpPr>
          <p:cNvPr id="27" name="Connettore 1 26"/>
          <p:cNvCxnSpPr/>
          <p:nvPr/>
        </p:nvCxnSpPr>
        <p:spPr>
          <a:xfrm flipV="1">
            <a:off x="755650" y="2514600"/>
            <a:ext cx="2178050" cy="3175"/>
          </a:xfrm>
          <a:prstGeom prst="line">
            <a:avLst/>
          </a:prstGeom>
          <a:ln w="38100">
            <a:solidFill>
              <a:srgbClr val="000090"/>
            </a:solidFill>
          </a:ln>
        </p:spPr>
        <p:style>
          <a:lnRef idx="1">
            <a:schemeClr val="accent1"/>
          </a:lnRef>
          <a:fillRef idx="0">
            <a:schemeClr val="accent1"/>
          </a:fillRef>
          <a:effectRef idx="0">
            <a:schemeClr val="accent1"/>
          </a:effectRef>
          <a:fontRef idx="minor">
            <a:schemeClr val="tx1"/>
          </a:fontRef>
        </p:style>
      </p:cxnSp>
      <p:sp>
        <p:nvSpPr>
          <p:cNvPr id="28" name="Ovale 27"/>
          <p:cNvSpPr/>
          <p:nvPr/>
        </p:nvSpPr>
        <p:spPr>
          <a:xfrm>
            <a:off x="2695575" y="3479800"/>
            <a:ext cx="576263" cy="5762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9" name="Ovale 28"/>
          <p:cNvSpPr/>
          <p:nvPr/>
        </p:nvSpPr>
        <p:spPr>
          <a:xfrm>
            <a:off x="5719763" y="3467100"/>
            <a:ext cx="576262" cy="57626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0" name="Freccia circolare in su 29"/>
          <p:cNvSpPr/>
          <p:nvPr/>
        </p:nvSpPr>
        <p:spPr>
          <a:xfrm rot="10800000">
            <a:off x="6659562" y="2425700"/>
            <a:ext cx="2016125" cy="787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1" name="Fumetto 1 30"/>
          <p:cNvSpPr/>
          <p:nvPr/>
        </p:nvSpPr>
        <p:spPr>
          <a:xfrm>
            <a:off x="6948264" y="2996952"/>
            <a:ext cx="1512168" cy="504056"/>
          </a:xfrm>
          <a:prstGeom prst="wedgeRectCallout">
            <a:avLst>
              <a:gd name="adj1" fmla="val -8812"/>
              <a:gd name="adj2" fmla="val 53295"/>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ln>
                  <a:solidFill>
                    <a:prstClr val="white"/>
                  </a:solidFill>
                </a:ln>
                <a:solidFill>
                  <a:prstClr val="white"/>
                </a:solidFill>
              </a:rPr>
              <a:t>MENTE</a:t>
            </a:r>
          </a:p>
        </p:txBody>
      </p:sp>
      <p:sp>
        <p:nvSpPr>
          <p:cNvPr id="32" name="Freccia circolare in su 31"/>
          <p:cNvSpPr/>
          <p:nvPr/>
        </p:nvSpPr>
        <p:spPr>
          <a:xfrm>
            <a:off x="6735763" y="3309938"/>
            <a:ext cx="2016125" cy="7794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grpSp>
        <p:nvGrpSpPr>
          <p:cNvPr id="33" name="Gruppo 32"/>
          <p:cNvGrpSpPr/>
          <p:nvPr/>
        </p:nvGrpSpPr>
        <p:grpSpPr>
          <a:xfrm>
            <a:off x="190500" y="431680"/>
            <a:ext cx="8788400" cy="825620"/>
            <a:chOff x="0" y="2264"/>
            <a:chExt cx="8429684" cy="1067040"/>
          </a:xfrm>
          <a:scene3d>
            <a:camera prst="orthographicFront"/>
            <a:lightRig rig="flat" dir="t"/>
          </a:scene3d>
        </p:grpSpPr>
        <p:sp>
          <p:nvSpPr>
            <p:cNvPr id="34" name="Rettangolo arrotondato 33"/>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Rettangolo 34"/>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latin typeface="Arial"/>
                  <a:cs typeface="Arial"/>
                </a:rPr>
                <a:t>ECS: che relazione hanno CORPO – CERVELLO - MENTE</a:t>
              </a:r>
              <a:endParaRPr lang="it-IT" sz="2400" b="1" i="0" kern="1200" baseline="0" dirty="0">
                <a:ln>
                  <a:solidFill>
                    <a:srgbClr val="00B050"/>
                  </a:solidFill>
                </a:ln>
                <a:solidFill>
                  <a:srgbClr val="00B050"/>
                </a:solidFill>
              </a:endParaRPr>
            </a:p>
          </p:txBody>
        </p:sp>
      </p:grpSp>
      <p:pic>
        <p:nvPicPr>
          <p:cNvPr id="37" name="Immagine 36">
            <a:extLst>
              <a:ext uri="{FF2B5EF4-FFF2-40B4-BE49-F238E27FC236}">
                <a16:creationId xmlns:a16="http://schemas.microsoft.com/office/drawing/2014/main" id="{B28B859E-7D3F-7B44-9810-F22BB11860B0}"/>
              </a:ext>
            </a:extLst>
          </p:cNvPr>
          <p:cNvPicPr>
            <a:picLocks noChangeAspect="1"/>
          </p:cNvPicPr>
          <p:nvPr/>
        </p:nvPicPr>
        <p:blipFill>
          <a:blip r:embed="rId3"/>
          <a:stretch>
            <a:fillRect/>
          </a:stretch>
        </p:blipFill>
        <p:spPr>
          <a:xfrm>
            <a:off x="482600" y="5826823"/>
            <a:ext cx="3241261" cy="988357"/>
          </a:xfrm>
          <a:prstGeom prst="rect">
            <a:avLst/>
          </a:prstGeom>
        </p:spPr>
      </p:pic>
      <p:pic>
        <p:nvPicPr>
          <p:cNvPr id="38" name="Immagine 37">
            <a:extLst>
              <a:ext uri="{FF2B5EF4-FFF2-40B4-BE49-F238E27FC236}">
                <a16:creationId xmlns:a16="http://schemas.microsoft.com/office/drawing/2014/main" id="{C6FFA48B-1C9E-DA48-9B30-A3AAD548B33F}"/>
              </a:ext>
            </a:extLst>
          </p:cNvPr>
          <p:cNvPicPr>
            <a:picLocks noChangeAspect="1"/>
          </p:cNvPicPr>
          <p:nvPr/>
        </p:nvPicPr>
        <p:blipFill>
          <a:blip r:embed="rId4"/>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33256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0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0"/>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7" presetClass="entr" presetSubtype="4"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1000" fill="hold"/>
                                        <p:tgtEl>
                                          <p:spTgt spid="18"/>
                                        </p:tgtEl>
                                        <p:attrNameLst>
                                          <p:attrName>ppt_x</p:attrName>
                                        </p:attrNameLst>
                                      </p:cBhvr>
                                      <p:tavLst>
                                        <p:tav tm="0">
                                          <p:val>
                                            <p:strVal val="#ppt_x"/>
                                          </p:val>
                                        </p:tav>
                                        <p:tav tm="100000">
                                          <p:val>
                                            <p:strVal val="#ppt_x"/>
                                          </p:val>
                                        </p:tav>
                                      </p:tavLst>
                                    </p:anim>
                                    <p:anim calcmode="lin" valueType="num">
                                      <p:cBhvr additive="base">
                                        <p:cTn id="83" dur="1000" fill="hold"/>
                                        <p:tgtEl>
                                          <p:spTgt spid="18"/>
                                        </p:tgtEl>
                                        <p:attrNameLst>
                                          <p:attrName>ppt_y</p:attrName>
                                        </p:attrNameLst>
                                      </p:cBhvr>
                                      <p:tavLst>
                                        <p:tav tm="0">
                                          <p:val>
                                            <p:strVal val="1+#ppt_h/2"/>
                                          </p:val>
                                        </p:tav>
                                        <p:tav tm="100000">
                                          <p:val>
                                            <p:strVal val="#ppt_y"/>
                                          </p:val>
                                        </p:tav>
                                      </p:tavLst>
                                    </p:anim>
                                  </p:childTnLst>
                                </p:cTn>
                              </p:par>
                            </p:childTnLst>
                          </p:cTn>
                        </p:par>
                        <p:par>
                          <p:cTn id="84" fill="hold">
                            <p:stCondLst>
                              <p:cond delay="1000"/>
                            </p:stCondLst>
                            <p:childTnLst>
                              <p:par>
                                <p:cTn id="85" presetID="25" presetClass="entr" presetSubtype="0"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90" dur="1000" fill="hold"/>
                                        <p:tgtEl>
                                          <p:spTgt spid="24"/>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childTnLst>
                          </p:cTn>
                        </p:par>
                        <p:par>
                          <p:cTn id="98" fill="hold">
                            <p:stCondLst>
                              <p:cond delay="2000"/>
                            </p:stCondLst>
                            <p:childTnLst>
                              <p:par>
                                <p:cTn id="99" presetID="25" presetClass="entr" presetSubtype="0"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4" dur="1000" fill="hold"/>
                                        <p:tgtEl>
                                          <p:spTgt spid="21"/>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2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500"/>
                                        <p:tgtEl>
                                          <p:spTgt spid="29"/>
                                        </p:tgtEl>
                                      </p:cBhvr>
                                    </p:animEffect>
                                  </p:childTnLst>
                                </p:cTn>
                              </p:par>
                              <p:par>
                                <p:cTn id="112" presetID="10" presetClass="entr" presetSubtype="0"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070101" y="1577876"/>
            <a:ext cx="4724400" cy="523220"/>
          </a:xfrm>
          <a:prstGeom prst="rect">
            <a:avLst/>
          </a:prstGeom>
          <a:noFill/>
          <a:ln w="19050">
            <a:solidFill>
              <a:schemeClr val="tx1"/>
            </a:solidFill>
          </a:ln>
        </p:spPr>
        <p:txBody>
          <a:bodyPr wrap="square">
            <a:spAutoFit/>
          </a:bodyPr>
          <a:lstStyle/>
          <a:p>
            <a:pPr algn="ctr" fontAlgn="auto">
              <a:spcBef>
                <a:spcPts val="0"/>
              </a:spcBef>
              <a:spcAft>
                <a:spcPts val="0"/>
              </a:spcAft>
              <a:defRPr/>
            </a:pPr>
            <a:r>
              <a:rPr lang="it-IT" sz="2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2800" b="1" dirty="0">
                <a:ln w="10541" cmpd="sng">
                  <a:solidFill>
                    <a:srgbClr val="000090"/>
                  </a:solidFill>
                  <a:prstDash val="solid"/>
                </a:ln>
                <a:solidFill>
                  <a:srgbClr val="000090"/>
                </a:solidFill>
                <a:latin typeface="Corbel"/>
                <a:ea typeface="+mn-ea"/>
                <a:cs typeface="Arial" charset="0"/>
              </a:rPr>
              <a:t>Embodied Cognitive Science</a:t>
            </a:r>
            <a:endParaRPr lang="it-IT" sz="2800" b="1" cap="all" dirty="0">
              <a:ln w="10541" cmpd="sng">
                <a:solidFill>
                  <a:srgbClr val="000090"/>
                </a:solidFill>
                <a:prstDash val="solid"/>
              </a:ln>
              <a:solidFill>
                <a:srgbClr val="000090"/>
              </a:solidFill>
              <a:latin typeface="Corbel"/>
              <a:ea typeface="+mn-ea"/>
              <a:cs typeface="Arial" charset="0"/>
            </a:endParaRPr>
          </a:p>
        </p:txBody>
      </p:sp>
      <p:sp>
        <p:nvSpPr>
          <p:cNvPr id="10" name="Rettangolo 9"/>
          <p:cNvSpPr/>
          <p:nvPr/>
        </p:nvSpPr>
        <p:spPr>
          <a:xfrm>
            <a:off x="5702300" y="2243212"/>
            <a:ext cx="2974156" cy="484748"/>
          </a:xfrm>
          <a:prstGeom prst="rect">
            <a:avLst/>
          </a:prstGeom>
          <a:noFill/>
          <a:ln w="19050">
            <a:solidFill>
              <a:schemeClr val="tx1"/>
            </a:solidFill>
          </a:ln>
        </p:spPr>
        <p:txBody>
          <a:bodyPr wrap="square">
            <a:spAutoFit/>
          </a:bodyPr>
          <a:lstStyle/>
          <a:p>
            <a:pPr algn="ctr" fontAlgn="auto">
              <a:lnSpc>
                <a:spcPct val="150000"/>
              </a:lnSpc>
              <a:spcBef>
                <a:spcPts val="0"/>
              </a:spcBef>
              <a:spcAft>
                <a:spcPts val="0"/>
              </a:spcAft>
              <a:defRPr/>
            </a:pPr>
            <a:r>
              <a:rPr lang="it-IT" b="1" dirty="0">
                <a:ln w="10541" cmpd="sng">
                  <a:solidFill>
                    <a:srgbClr val="000090"/>
                  </a:solidFill>
                  <a:prstDash val="solid"/>
                </a:ln>
                <a:solidFill>
                  <a:srgbClr val="000090"/>
                </a:solidFill>
                <a:latin typeface="Corbel"/>
                <a:cs typeface="Arial" charset="0"/>
              </a:rPr>
              <a:t>Gallese, 2001; </a:t>
            </a:r>
            <a:r>
              <a:rPr lang="it-IT" b="1" dirty="0" err="1">
                <a:ln w="10541" cmpd="sng">
                  <a:solidFill>
                    <a:srgbClr val="000090"/>
                  </a:solidFill>
                  <a:prstDash val="solid"/>
                </a:ln>
                <a:solidFill>
                  <a:srgbClr val="000090"/>
                </a:solidFill>
                <a:latin typeface="Corbel"/>
                <a:cs typeface="Arial" charset="0"/>
              </a:rPr>
              <a:t>Gibbs</a:t>
            </a:r>
            <a:r>
              <a:rPr lang="it-IT" b="1" dirty="0">
                <a:ln w="10541" cmpd="sng">
                  <a:solidFill>
                    <a:srgbClr val="000090"/>
                  </a:solidFill>
                  <a:prstDash val="solid"/>
                </a:ln>
                <a:solidFill>
                  <a:srgbClr val="000090"/>
                </a:solidFill>
                <a:latin typeface="Corbel"/>
                <a:cs typeface="Arial" charset="0"/>
              </a:rPr>
              <a:t>, 2005           </a:t>
            </a:r>
          </a:p>
        </p:txBody>
      </p:sp>
      <p:sp>
        <p:nvSpPr>
          <p:cNvPr id="11" name="Rettangolo 10"/>
          <p:cNvSpPr/>
          <p:nvPr/>
        </p:nvSpPr>
        <p:spPr>
          <a:xfrm>
            <a:off x="395536" y="2251596"/>
            <a:ext cx="3109664" cy="484748"/>
          </a:xfrm>
          <a:prstGeom prst="rect">
            <a:avLst/>
          </a:prstGeom>
          <a:noFill/>
          <a:ln w="19050">
            <a:solidFill>
              <a:schemeClr val="tx1"/>
            </a:solidFill>
          </a:ln>
        </p:spPr>
        <p:txBody>
          <a:bodyPr wrap="square">
            <a:spAutoFit/>
          </a:bodyPr>
          <a:lstStyle/>
          <a:p>
            <a:pPr algn="ctr">
              <a:lnSpc>
                <a:spcPct val="150000"/>
              </a:lnSpc>
              <a:defRPr/>
            </a:pPr>
            <a:r>
              <a:rPr lang="it-IT" b="1" dirty="0">
                <a:ln w="10541" cmpd="sng">
                  <a:solidFill>
                    <a:srgbClr val="000090"/>
                  </a:solidFill>
                  <a:prstDash val="solid"/>
                </a:ln>
                <a:solidFill>
                  <a:srgbClr val="000090"/>
                </a:solidFill>
                <a:latin typeface="Corbel"/>
                <a:cs typeface="Arial" charset="0"/>
              </a:rPr>
              <a:t>Johnson, 1989; </a:t>
            </a:r>
            <a:r>
              <a:rPr lang="it-IT" b="1" dirty="0" err="1">
                <a:ln w="10541" cmpd="sng">
                  <a:solidFill>
                    <a:srgbClr val="000090"/>
                  </a:solidFill>
                  <a:prstDash val="solid"/>
                </a:ln>
                <a:solidFill>
                  <a:srgbClr val="000090"/>
                </a:solidFill>
                <a:latin typeface="Corbel"/>
                <a:cs typeface="Arial" charset="0"/>
              </a:rPr>
              <a:t>Lakoff</a:t>
            </a:r>
            <a:r>
              <a:rPr lang="it-IT" b="1" dirty="0">
                <a:ln w="10541" cmpd="sng">
                  <a:solidFill>
                    <a:srgbClr val="000090"/>
                  </a:solidFill>
                  <a:prstDash val="solid"/>
                </a:ln>
                <a:solidFill>
                  <a:srgbClr val="000090"/>
                </a:solidFill>
                <a:latin typeface="Corbel"/>
                <a:cs typeface="Arial" charset="0"/>
              </a:rPr>
              <a:t>, 1999 </a:t>
            </a:r>
          </a:p>
        </p:txBody>
      </p:sp>
      <p:sp>
        <p:nvSpPr>
          <p:cNvPr id="12" name="Freccia curva 11"/>
          <p:cNvSpPr/>
          <p:nvPr/>
        </p:nvSpPr>
        <p:spPr>
          <a:xfrm rot="5400000" flipV="1">
            <a:off x="1219994" y="1410497"/>
            <a:ext cx="504826" cy="941387"/>
          </a:xfrm>
          <a:prstGeom prst="bentArrow">
            <a:avLst>
              <a:gd name="adj1" fmla="val 19077"/>
              <a:gd name="adj2" fmla="val 15523"/>
              <a:gd name="adj3" fmla="val 15523"/>
              <a:gd name="adj4" fmla="val 46458"/>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3" name="Freccia curva 12"/>
          <p:cNvSpPr/>
          <p:nvPr/>
        </p:nvSpPr>
        <p:spPr>
          <a:xfrm rot="5400000">
            <a:off x="7085010" y="1452565"/>
            <a:ext cx="479427" cy="831850"/>
          </a:xfrm>
          <a:prstGeom prst="bentArrow">
            <a:avLst>
              <a:gd name="adj1" fmla="val 19077"/>
              <a:gd name="adj2" fmla="val 15523"/>
              <a:gd name="adj3" fmla="val 15523"/>
              <a:gd name="adj4" fmla="val 46458"/>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4" name="Freccia in giù 32"/>
          <p:cNvSpPr/>
          <p:nvPr/>
        </p:nvSpPr>
        <p:spPr>
          <a:xfrm>
            <a:off x="1757363" y="2824163"/>
            <a:ext cx="420687" cy="477837"/>
          </a:xfrm>
          <a:prstGeom prst="downArrow">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5" name="Freccia in giù 33"/>
          <p:cNvSpPr/>
          <p:nvPr/>
        </p:nvSpPr>
        <p:spPr>
          <a:xfrm>
            <a:off x="7004050" y="2832100"/>
            <a:ext cx="420688" cy="504825"/>
          </a:xfrm>
          <a:prstGeom prst="downArrow">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6" name="Rettangolo 15"/>
          <p:cNvSpPr>
            <a:spLocks noChangeArrowheads="1"/>
          </p:cNvSpPr>
          <p:nvPr/>
        </p:nvSpPr>
        <p:spPr bwMode="auto">
          <a:xfrm>
            <a:off x="250825" y="3370263"/>
            <a:ext cx="8281988" cy="224676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just"/>
            <a:r>
              <a:rPr lang="it-IT" sz="2000" dirty="0">
                <a:solidFill>
                  <a:srgbClr val="000090"/>
                </a:solidFill>
              </a:rPr>
              <a:t>Il nostro modo di vivere e di sperimentare il nostro mondo </a:t>
            </a:r>
            <a:r>
              <a:rPr lang="ja-JP" altLang="it-IT" sz="2000" dirty="0">
                <a:solidFill>
                  <a:srgbClr val="000090"/>
                </a:solidFill>
              </a:rPr>
              <a:t>“</a:t>
            </a:r>
            <a:r>
              <a:rPr lang="it-IT" altLang="ja-JP" sz="2000" dirty="0">
                <a:solidFill>
                  <a:srgbClr val="000090"/>
                </a:solidFill>
              </a:rPr>
              <a:t>coinvolge i nostri processi sensoriali e motori, percezioni e azioni</a:t>
            </a:r>
            <a:r>
              <a:rPr lang="ja-JP" altLang="it-IT" sz="2000" dirty="0">
                <a:solidFill>
                  <a:srgbClr val="000090"/>
                </a:solidFill>
              </a:rPr>
              <a:t>”</a:t>
            </a:r>
            <a:r>
              <a:rPr lang="it-IT" altLang="ja-JP" sz="2000" dirty="0">
                <a:solidFill>
                  <a:srgbClr val="000090"/>
                </a:solidFill>
              </a:rPr>
              <a:t> </a:t>
            </a:r>
          </a:p>
          <a:p>
            <a:pPr algn="just"/>
            <a:endParaRPr lang="it-IT" sz="2000" dirty="0">
              <a:solidFill>
                <a:srgbClr val="000090"/>
              </a:solidFill>
            </a:endParaRPr>
          </a:p>
          <a:p>
            <a:pPr algn="just"/>
            <a:r>
              <a:rPr lang="it-IT" sz="2000" dirty="0">
                <a:solidFill>
                  <a:srgbClr val="000090"/>
                </a:solidFill>
              </a:rPr>
              <a:t>"Siamo esseri nervosi. I nostri cervelli ricevono il loro input dal resto dei nostri corpi. I nostri corpi ed il modo in cui funzionano nel mondo strutturano i concetti che possiamo usare per pensare. Non possiamo pensare qualsiasi cosa, ma solo ciò che ci permettono i nostri cervelli incorporati.</a:t>
            </a:r>
            <a:r>
              <a:rPr lang="ja-JP" altLang="it-IT" sz="2000" dirty="0">
                <a:solidFill>
                  <a:srgbClr val="000090"/>
                </a:solidFill>
              </a:rPr>
              <a:t>“</a:t>
            </a:r>
            <a:endParaRPr lang="it-IT" sz="2000" dirty="0">
              <a:solidFill>
                <a:srgbClr val="000090"/>
              </a:solidFill>
            </a:endParaRPr>
          </a:p>
        </p:txBody>
      </p:sp>
      <p:grpSp>
        <p:nvGrpSpPr>
          <p:cNvPr id="18" name="Gruppo 17"/>
          <p:cNvGrpSpPr/>
          <p:nvPr/>
        </p:nvGrpSpPr>
        <p:grpSpPr>
          <a:xfrm>
            <a:off x="177800" y="203080"/>
            <a:ext cx="8788400" cy="825620"/>
            <a:chOff x="0" y="2264"/>
            <a:chExt cx="8429684" cy="1067040"/>
          </a:xfrm>
          <a:scene3d>
            <a:camera prst="orthographicFront"/>
            <a:lightRig rig="flat" dir="t"/>
          </a:scene3d>
        </p:grpSpPr>
        <p:sp>
          <p:nvSpPr>
            <p:cNvPr id="19" name="Rettangolo arrotondato 18"/>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Rettangolo 19"/>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Quali sono gli autori e le correnti di pensiero dell’ECS?</a:t>
              </a:r>
              <a:endParaRPr lang="it-IT" sz="2400" b="1" i="0" kern="1200" baseline="0" dirty="0">
                <a:ln>
                  <a:solidFill>
                    <a:srgbClr val="00B050"/>
                  </a:solidFill>
                </a:ln>
                <a:solidFill>
                  <a:srgbClr val="00B050"/>
                </a:solidFill>
              </a:endParaRPr>
            </a:p>
          </p:txBody>
        </p:sp>
      </p:grpSp>
      <p:pic>
        <p:nvPicPr>
          <p:cNvPr id="22" name="Immagine 21">
            <a:extLst>
              <a:ext uri="{FF2B5EF4-FFF2-40B4-BE49-F238E27FC236}">
                <a16:creationId xmlns:a16="http://schemas.microsoft.com/office/drawing/2014/main" id="{AB3AD049-8E76-0949-8D02-A2C2559D4FF1}"/>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23" name="Immagine 22">
            <a:extLst>
              <a:ext uri="{FF2B5EF4-FFF2-40B4-BE49-F238E27FC236}">
                <a16:creationId xmlns:a16="http://schemas.microsoft.com/office/drawing/2014/main" id="{7A44FCDF-B721-204D-8E3A-B84E85FC78A5}"/>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1948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37"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5"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1547664" y="1560860"/>
            <a:ext cx="6048672" cy="584775"/>
          </a:xfrm>
          <a:prstGeom prst="rect">
            <a:avLst/>
          </a:prstGeom>
          <a:noFill/>
          <a:ln w="19050">
            <a:noFill/>
          </a:ln>
        </p:spPr>
        <p:txBody>
          <a:bodyPr>
            <a:spAutoFit/>
          </a:bodyPr>
          <a:lstStyle/>
          <a:p>
            <a:pPr algn="ctr" fontAlgn="auto">
              <a:spcBef>
                <a:spcPts val="0"/>
              </a:spcBef>
              <a:spcAft>
                <a:spcPts val="0"/>
              </a:spcAft>
              <a:defRPr/>
            </a:pPr>
            <a:r>
              <a:rPr lang="it-IT" sz="3200" b="1" dirty="0">
                <a:ln w="10541" cmpd="sng">
                  <a:solidFill>
                    <a:srgbClr val="000090"/>
                  </a:solidFill>
                  <a:prstDash val="solid"/>
                </a:ln>
                <a:solidFill>
                  <a:srgbClr val="000090"/>
                </a:solidFill>
                <a:latin typeface="Corbel"/>
                <a:ea typeface="+mn-ea"/>
                <a:cs typeface="Arial" charset="0"/>
              </a:rPr>
              <a:t>Embodied Cognitive  </a:t>
            </a:r>
            <a:r>
              <a:rPr lang="it-IT" sz="3200" b="1" dirty="0" err="1">
                <a:ln w="10541" cmpd="sng">
                  <a:solidFill>
                    <a:srgbClr val="000090"/>
                  </a:solidFill>
                  <a:prstDash val="solid"/>
                </a:ln>
                <a:solidFill>
                  <a:srgbClr val="000090"/>
                </a:solidFill>
                <a:latin typeface="Corbel"/>
                <a:ea typeface="+mn-ea"/>
                <a:cs typeface="Arial" charset="0"/>
              </a:rPr>
              <a:t>Sciences</a:t>
            </a:r>
            <a:endParaRPr lang="it-IT" sz="3200" b="1" dirty="0">
              <a:ln w="10541" cmpd="sng">
                <a:solidFill>
                  <a:srgbClr val="000090"/>
                </a:solidFill>
                <a:prstDash val="solid"/>
              </a:ln>
              <a:solidFill>
                <a:srgbClr val="000090"/>
              </a:solidFill>
              <a:latin typeface="Corbel"/>
              <a:ea typeface="+mn-ea"/>
              <a:cs typeface="Arial" charset="0"/>
            </a:endParaRPr>
          </a:p>
        </p:txBody>
      </p:sp>
      <p:sp>
        <p:nvSpPr>
          <p:cNvPr id="10" name="CasellaDiTesto 9"/>
          <p:cNvSpPr txBox="1"/>
          <p:nvPr/>
        </p:nvSpPr>
        <p:spPr>
          <a:xfrm>
            <a:off x="381000" y="2774206"/>
            <a:ext cx="8445500" cy="1200329"/>
          </a:xfrm>
          <a:prstGeom prst="rect">
            <a:avLst/>
          </a:prstGeom>
          <a:noFill/>
        </p:spPr>
        <p:txBody>
          <a:bodyPr wrap="square">
            <a:spAutoFit/>
          </a:bodyPr>
          <a:lstStyle/>
          <a:p>
            <a:pPr algn="just">
              <a:defRPr/>
            </a:pPr>
            <a:r>
              <a:rPr lang="it-IT" b="1" dirty="0">
                <a:ln w="10541" cmpd="sng">
                  <a:solidFill>
                    <a:srgbClr val="000090"/>
                  </a:solidFill>
                  <a:prstDash val="solid"/>
                </a:ln>
                <a:solidFill>
                  <a:srgbClr val="000090"/>
                </a:solidFill>
                <a:latin typeface="Corbel"/>
                <a:cs typeface="Arial" charset="0"/>
              </a:rPr>
              <a:t>Anna Maria Borghi </a:t>
            </a:r>
            <a:r>
              <a:rPr lang="it-IT" dirty="0">
                <a:ea typeface="+mn-ea"/>
                <a:cs typeface="Arial" charset="0"/>
              </a:rPr>
              <a:t>asserisce “Oggi non è più possibile pensare che si possa studiare la mente senza tener conto del fatto che i processi cognitivi sono influenzati dal cervello e in generale dal corpo, dai suoi vincoli e dalle opportunità che offre”. (Borghi e </a:t>
            </a:r>
            <a:r>
              <a:rPr lang="it-IT" dirty="0" err="1">
                <a:ea typeface="+mn-ea"/>
                <a:cs typeface="Arial" charset="0"/>
              </a:rPr>
              <a:t>Iachini</a:t>
            </a:r>
            <a:r>
              <a:rPr lang="it-IT" dirty="0">
                <a:ea typeface="+mn-ea"/>
                <a:cs typeface="Arial" charset="0"/>
              </a:rPr>
              <a:t>, 2004)</a:t>
            </a:r>
          </a:p>
        </p:txBody>
      </p:sp>
      <p:sp>
        <p:nvSpPr>
          <p:cNvPr id="12" name="Rettangolo 11"/>
          <p:cNvSpPr>
            <a:spLocks noChangeArrowheads="1"/>
          </p:cNvSpPr>
          <p:nvPr/>
        </p:nvSpPr>
        <p:spPr bwMode="auto">
          <a:xfrm>
            <a:off x="1119188" y="2116138"/>
            <a:ext cx="70580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p>
            <a:pPr algn="ctr"/>
            <a:r>
              <a:rPr lang="it-IT" sz="2800" b="1" dirty="0">
                <a:solidFill>
                  <a:srgbClr val="000090"/>
                </a:solidFill>
              </a:rPr>
              <a:t>Paradigma scientifico (inter)culturale?</a:t>
            </a:r>
          </a:p>
        </p:txBody>
      </p:sp>
      <p:sp>
        <p:nvSpPr>
          <p:cNvPr id="13" name="CasellaDiTesto 12"/>
          <p:cNvSpPr txBox="1"/>
          <p:nvPr/>
        </p:nvSpPr>
        <p:spPr>
          <a:xfrm>
            <a:off x="393700" y="4041740"/>
            <a:ext cx="8382000" cy="1508105"/>
          </a:xfrm>
          <a:prstGeom prst="rect">
            <a:avLst/>
          </a:prstGeom>
          <a:noFill/>
        </p:spPr>
        <p:txBody>
          <a:bodyPr wrap="square">
            <a:spAutoFit/>
          </a:bodyPr>
          <a:lstStyle/>
          <a:p>
            <a:pPr algn="just">
              <a:defRPr/>
            </a:pPr>
            <a:r>
              <a:rPr lang="it-IT" b="1" dirty="0">
                <a:ln w="10541" cmpd="sng">
                  <a:solidFill>
                    <a:srgbClr val="000090"/>
                  </a:solidFill>
                  <a:prstDash val="solid"/>
                </a:ln>
                <a:solidFill>
                  <a:srgbClr val="000090"/>
                </a:solidFill>
                <a:latin typeface="Corbel"/>
                <a:cs typeface="Arial" charset="0"/>
              </a:rPr>
              <a:t>Margaret Wilson </a:t>
            </a:r>
            <a:r>
              <a:rPr lang="it-IT" dirty="0">
                <a:ea typeface="+mn-ea"/>
                <a:cs typeface="Arial" charset="0"/>
              </a:rPr>
              <a:t>asserisce “C'è un movimento in corso nelle scienze cognitive finalizzato a concedere al corpo un ruolo centrale nella formazione della mente. I fautori della cognizione incarnata hanno come loro punto di partenza teorico non una mente che lavora su problemi astratti, ma un corpo che richiede una mente per farlo funzionare</a:t>
            </a:r>
            <a:r>
              <a:rPr lang="it-IT" i="1" dirty="0">
                <a:ea typeface="+mn-ea"/>
                <a:cs typeface="Arial" charset="0"/>
              </a:rPr>
              <a:t>”. </a:t>
            </a:r>
            <a:r>
              <a:rPr lang="it-IT" dirty="0">
                <a:ea typeface="+mn-ea"/>
                <a:cs typeface="Arial" charset="0"/>
              </a:rPr>
              <a:t>(Wilson, Robert, Foglia, 2011)</a:t>
            </a:r>
          </a:p>
        </p:txBody>
      </p:sp>
      <p:grpSp>
        <p:nvGrpSpPr>
          <p:cNvPr id="11" name="Gruppo 10"/>
          <p:cNvGrpSpPr/>
          <p:nvPr/>
        </p:nvGrpSpPr>
        <p:grpSpPr>
          <a:xfrm>
            <a:off x="177800" y="533280"/>
            <a:ext cx="8788400" cy="825620"/>
            <a:chOff x="0" y="2264"/>
            <a:chExt cx="8429684" cy="1067040"/>
          </a:xfrm>
          <a:scene3d>
            <a:camera prst="orthographicFront"/>
            <a:lightRig rig="flat" dir="t"/>
          </a:scene3d>
        </p:grpSpPr>
        <p:sp>
          <p:nvSpPr>
            <p:cNvPr id="14" name="Rettangolo arrotondato 13"/>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ettangolo 14"/>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Quali sono gli autori e le correnti di pensiero dell’ECS?</a:t>
              </a:r>
              <a:endParaRPr lang="it-IT" sz="2400" b="1" i="0" kern="1200" baseline="0" dirty="0">
                <a:ln>
                  <a:solidFill>
                    <a:srgbClr val="00B050"/>
                  </a:solidFill>
                </a:ln>
                <a:solidFill>
                  <a:srgbClr val="00B050"/>
                </a:solidFill>
              </a:endParaRPr>
            </a:p>
          </p:txBody>
        </p:sp>
      </p:grpSp>
      <p:pic>
        <p:nvPicPr>
          <p:cNvPr id="17" name="Immagine 16">
            <a:extLst>
              <a:ext uri="{FF2B5EF4-FFF2-40B4-BE49-F238E27FC236}">
                <a16:creationId xmlns:a16="http://schemas.microsoft.com/office/drawing/2014/main" id="{C1AACFF7-629A-2A40-981B-D1C7558DB05C}"/>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18" name="Immagine 17">
            <a:extLst>
              <a:ext uri="{FF2B5EF4-FFF2-40B4-BE49-F238E27FC236}">
                <a16:creationId xmlns:a16="http://schemas.microsoft.com/office/drawing/2014/main" id="{D5A010CB-0177-B74B-BD88-1AA29B2D7789}"/>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11948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1547664" y="1366292"/>
            <a:ext cx="6048672" cy="584775"/>
          </a:xfrm>
          <a:prstGeom prst="rect">
            <a:avLst/>
          </a:prstGeom>
          <a:noFill/>
          <a:ln w="19050">
            <a:noFill/>
          </a:ln>
        </p:spPr>
        <p:txBody>
          <a:bodyPr>
            <a:spAutoFit/>
          </a:bodyPr>
          <a:lstStyle/>
          <a:p>
            <a:pPr algn="ctr" fontAlgn="auto">
              <a:spcBef>
                <a:spcPts val="0"/>
              </a:spcBef>
              <a:spcAft>
                <a:spcPts val="0"/>
              </a:spcAft>
              <a:defRPr/>
            </a:pPr>
            <a:r>
              <a:rPr lang="it-IT" sz="3200" b="1" dirty="0">
                <a:ln w="10541" cmpd="sng">
                  <a:solidFill>
                    <a:srgbClr val="000090"/>
                  </a:solidFill>
                  <a:prstDash val="solid"/>
                </a:ln>
                <a:solidFill>
                  <a:srgbClr val="000090"/>
                </a:solidFill>
                <a:latin typeface="Corbel"/>
                <a:ea typeface="+mn-ea"/>
                <a:cs typeface="Arial" charset="0"/>
              </a:rPr>
              <a:t>Embodied Cognitive  </a:t>
            </a:r>
            <a:r>
              <a:rPr lang="it-IT" sz="3200" b="1" dirty="0" err="1">
                <a:ln w="10541" cmpd="sng">
                  <a:solidFill>
                    <a:srgbClr val="000090"/>
                  </a:solidFill>
                  <a:prstDash val="solid"/>
                </a:ln>
                <a:solidFill>
                  <a:srgbClr val="000090"/>
                </a:solidFill>
                <a:latin typeface="Corbel"/>
                <a:ea typeface="+mn-ea"/>
                <a:cs typeface="Arial" charset="0"/>
              </a:rPr>
              <a:t>Sciences</a:t>
            </a:r>
            <a:endParaRPr lang="it-IT" sz="3200" b="1" dirty="0">
              <a:ln w="10541" cmpd="sng">
                <a:solidFill>
                  <a:srgbClr val="000090"/>
                </a:solidFill>
                <a:prstDash val="solid"/>
              </a:ln>
              <a:solidFill>
                <a:srgbClr val="000090"/>
              </a:solidFill>
              <a:latin typeface="Corbel"/>
              <a:ea typeface="+mn-ea"/>
              <a:cs typeface="Arial" charset="0"/>
            </a:endParaRPr>
          </a:p>
        </p:txBody>
      </p:sp>
      <p:sp>
        <p:nvSpPr>
          <p:cNvPr id="10" name="Rettangolo 9"/>
          <p:cNvSpPr/>
          <p:nvPr/>
        </p:nvSpPr>
        <p:spPr>
          <a:xfrm>
            <a:off x="1308100" y="2399928"/>
            <a:ext cx="1895748" cy="461665"/>
          </a:xfrm>
          <a:prstGeom prst="rect">
            <a:avLst/>
          </a:prstGeom>
          <a:noFill/>
          <a:ln w="19050">
            <a:solidFill>
              <a:schemeClr val="tx1"/>
            </a:solidFill>
          </a:ln>
        </p:spPr>
        <p:txBody>
          <a:bodyPr wrap="square">
            <a:spAutoFit/>
          </a:bodyPr>
          <a:lstStyle/>
          <a:p>
            <a:pPr algn="ctr" fontAlgn="auto">
              <a:spcBef>
                <a:spcPts val="0"/>
              </a:spcBef>
              <a:spcAft>
                <a:spcPts val="0"/>
              </a:spcAft>
              <a:defRPr/>
            </a:pPr>
            <a:r>
              <a:rPr lang="it-IT" sz="2400" b="1" dirty="0">
                <a:ln w="10541" cmpd="sng">
                  <a:solidFill>
                    <a:srgbClr val="000090"/>
                  </a:solidFill>
                  <a:prstDash val="solid"/>
                </a:ln>
                <a:solidFill>
                  <a:srgbClr val="000090"/>
                </a:solidFill>
                <a:latin typeface="Corbel"/>
                <a:ea typeface="+mn-ea"/>
                <a:cs typeface="Arial" charset="0"/>
              </a:rPr>
              <a:t>Percezione </a:t>
            </a:r>
          </a:p>
        </p:txBody>
      </p:sp>
      <p:sp>
        <p:nvSpPr>
          <p:cNvPr id="11" name="Rettangolo 10"/>
          <p:cNvSpPr/>
          <p:nvPr/>
        </p:nvSpPr>
        <p:spPr>
          <a:xfrm>
            <a:off x="6184900" y="4069432"/>
            <a:ext cx="1447800" cy="461665"/>
          </a:xfrm>
          <a:prstGeom prst="rect">
            <a:avLst/>
          </a:prstGeom>
          <a:noFill/>
          <a:ln w="19050">
            <a:solidFill>
              <a:schemeClr val="tx1"/>
            </a:solidFill>
          </a:ln>
        </p:spPr>
        <p:txBody>
          <a:bodyPr wrap="square">
            <a:spAutoFit/>
          </a:bodyPr>
          <a:lstStyle/>
          <a:p>
            <a:pPr algn="ctr" fontAlgn="auto">
              <a:spcBef>
                <a:spcPts val="0"/>
              </a:spcBef>
              <a:spcAft>
                <a:spcPts val="0"/>
              </a:spcAft>
              <a:defRPr/>
            </a:pPr>
            <a:r>
              <a:rPr lang="it-IT" sz="2400" b="1" dirty="0">
                <a:ln w="10541" cmpd="sng">
                  <a:solidFill>
                    <a:srgbClr val="000090"/>
                  </a:solidFill>
                  <a:prstDash val="solid"/>
                </a:ln>
                <a:solidFill>
                  <a:srgbClr val="000090"/>
                </a:solidFill>
                <a:latin typeface="Corbel"/>
                <a:ea typeface="+mn-ea"/>
                <a:cs typeface="Arial" charset="0"/>
              </a:rPr>
              <a:t>Azione </a:t>
            </a:r>
          </a:p>
        </p:txBody>
      </p:sp>
      <p:sp>
        <p:nvSpPr>
          <p:cNvPr id="12" name="Rettangolo 11"/>
          <p:cNvSpPr/>
          <p:nvPr/>
        </p:nvSpPr>
        <p:spPr>
          <a:xfrm>
            <a:off x="1835696" y="3158153"/>
            <a:ext cx="5040560" cy="584776"/>
          </a:xfrm>
          <a:prstGeom prst="rect">
            <a:avLst/>
          </a:prstGeom>
          <a:noFill/>
          <a:ln w="19050">
            <a:noFill/>
          </a:ln>
        </p:spPr>
        <p:txBody>
          <a:bodyPr>
            <a:spAutoFit/>
          </a:bodyPr>
          <a:lstStyle/>
          <a:p>
            <a:pPr algn="ctr" fontAlgn="auto">
              <a:spcBef>
                <a:spcPts val="0"/>
              </a:spcBef>
              <a:spcAft>
                <a:spcPts val="0"/>
              </a:spcAft>
              <a:defRPr/>
            </a:pPr>
            <a:r>
              <a:rPr lang="it-IT" sz="3200" b="1" dirty="0">
                <a:ln w="10541" cmpd="sng">
                  <a:solidFill>
                    <a:srgbClr val="008000"/>
                  </a:solidFill>
                  <a:prstDash val="solid"/>
                </a:ln>
                <a:solidFill>
                  <a:srgbClr val="008000"/>
                </a:solidFill>
                <a:latin typeface="Corbel"/>
                <a:ea typeface="+mn-ea"/>
                <a:cs typeface="Arial" charset="0"/>
              </a:rPr>
              <a:t>COGNIZIONE</a:t>
            </a:r>
          </a:p>
        </p:txBody>
      </p:sp>
      <p:sp>
        <p:nvSpPr>
          <p:cNvPr id="13" name="Freccia curva 12"/>
          <p:cNvSpPr/>
          <p:nvPr/>
        </p:nvSpPr>
        <p:spPr>
          <a:xfrm rot="5400000">
            <a:off x="4556919" y="1420019"/>
            <a:ext cx="1439862" cy="3568700"/>
          </a:xfrm>
          <a:prstGeom prst="bentArrow">
            <a:avLst>
              <a:gd name="adj1" fmla="val 12004"/>
              <a:gd name="adj2" fmla="val 11462"/>
              <a:gd name="adj3" fmla="val 25000"/>
              <a:gd name="adj4" fmla="val 43750"/>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000090"/>
                </a:solidFill>
              </a:ln>
              <a:solidFill>
                <a:srgbClr val="000090"/>
              </a:solidFill>
            </a:endParaRPr>
          </a:p>
        </p:txBody>
      </p:sp>
      <p:sp>
        <p:nvSpPr>
          <p:cNvPr id="14" name="Freccia curva 13"/>
          <p:cNvSpPr/>
          <p:nvPr/>
        </p:nvSpPr>
        <p:spPr>
          <a:xfrm rot="16200000">
            <a:off x="3255170" y="1761330"/>
            <a:ext cx="1482725" cy="3903660"/>
          </a:xfrm>
          <a:prstGeom prst="bentArrow">
            <a:avLst>
              <a:gd name="adj1" fmla="val 12004"/>
              <a:gd name="adj2" fmla="val 11462"/>
              <a:gd name="adj3" fmla="val 25000"/>
              <a:gd name="adj4" fmla="val 43750"/>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000090"/>
                </a:solidFill>
              </a:ln>
              <a:solidFill>
                <a:srgbClr val="000090"/>
              </a:solidFill>
            </a:endParaRPr>
          </a:p>
        </p:txBody>
      </p:sp>
      <p:sp>
        <p:nvSpPr>
          <p:cNvPr id="15" name="CasellaDiTesto 14"/>
          <p:cNvSpPr txBox="1">
            <a:spLocks noChangeArrowheads="1"/>
          </p:cNvSpPr>
          <p:nvPr/>
        </p:nvSpPr>
        <p:spPr bwMode="auto">
          <a:xfrm>
            <a:off x="4216400" y="2760663"/>
            <a:ext cx="16557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err="1">
                <a:ln>
                  <a:solidFill>
                    <a:srgbClr val="000090"/>
                  </a:solidFill>
                </a:ln>
                <a:solidFill>
                  <a:srgbClr val="000090"/>
                </a:solidFill>
                <a:latin typeface="Corbel" charset="0"/>
              </a:rPr>
              <a:t>Goleman</a:t>
            </a:r>
            <a:r>
              <a:rPr lang="it-IT" sz="1400" b="1" dirty="0">
                <a:ln>
                  <a:solidFill>
                    <a:srgbClr val="000090"/>
                  </a:solidFill>
                </a:ln>
                <a:solidFill>
                  <a:srgbClr val="000090"/>
                </a:solidFill>
                <a:latin typeface="Corbel" charset="0"/>
              </a:rPr>
              <a:t> (2006)</a:t>
            </a:r>
            <a:endParaRPr lang="it-IT" sz="1400" dirty="0">
              <a:ln>
                <a:solidFill>
                  <a:srgbClr val="000090"/>
                </a:solidFill>
              </a:ln>
              <a:solidFill>
                <a:srgbClr val="000090"/>
              </a:solidFill>
            </a:endParaRPr>
          </a:p>
        </p:txBody>
      </p:sp>
      <p:sp>
        <p:nvSpPr>
          <p:cNvPr id="16" name="CasellaDiTesto 15"/>
          <p:cNvSpPr txBox="1">
            <a:spLocks noChangeArrowheads="1"/>
          </p:cNvSpPr>
          <p:nvPr/>
        </p:nvSpPr>
        <p:spPr bwMode="auto">
          <a:xfrm>
            <a:off x="557213" y="3890963"/>
            <a:ext cx="12858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a:ln>
                  <a:solidFill>
                    <a:srgbClr val="000090"/>
                  </a:solidFill>
                </a:ln>
                <a:solidFill>
                  <a:srgbClr val="000090"/>
                </a:solidFill>
                <a:latin typeface="Corbel" charset="0"/>
              </a:rPr>
              <a:t>Gallese (2012)</a:t>
            </a:r>
            <a:endParaRPr lang="it-IT" sz="1400" dirty="0">
              <a:ln>
                <a:solidFill>
                  <a:srgbClr val="000090"/>
                </a:solidFill>
              </a:ln>
              <a:solidFill>
                <a:srgbClr val="000090"/>
              </a:solidFill>
            </a:endParaRPr>
          </a:p>
        </p:txBody>
      </p:sp>
      <p:sp>
        <p:nvSpPr>
          <p:cNvPr id="17" name="CasellaDiTesto 16"/>
          <p:cNvSpPr txBox="1">
            <a:spLocks noChangeArrowheads="1"/>
          </p:cNvSpPr>
          <p:nvPr/>
        </p:nvSpPr>
        <p:spPr bwMode="auto">
          <a:xfrm>
            <a:off x="7235825" y="2260600"/>
            <a:ext cx="12858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a:ln>
                  <a:solidFill>
                    <a:srgbClr val="000090"/>
                  </a:solidFill>
                </a:ln>
                <a:solidFill>
                  <a:srgbClr val="000090"/>
                </a:solidFill>
                <a:latin typeface="Corbel" charset="0"/>
              </a:rPr>
              <a:t>Borghi (2013)</a:t>
            </a:r>
            <a:endParaRPr lang="it-IT" sz="1400">
              <a:ln>
                <a:solidFill>
                  <a:srgbClr val="000090"/>
                </a:solidFill>
              </a:ln>
              <a:solidFill>
                <a:srgbClr val="000090"/>
              </a:solidFill>
            </a:endParaRPr>
          </a:p>
        </p:txBody>
      </p:sp>
      <p:sp>
        <p:nvSpPr>
          <p:cNvPr id="18" name="CasellaDiTesto 17"/>
          <p:cNvSpPr txBox="1">
            <a:spLocks noChangeArrowheads="1"/>
          </p:cNvSpPr>
          <p:nvPr/>
        </p:nvSpPr>
        <p:spPr bwMode="auto">
          <a:xfrm>
            <a:off x="2941638" y="3814763"/>
            <a:ext cx="15017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a:ln>
                  <a:solidFill>
                    <a:srgbClr val="000090"/>
                  </a:solidFill>
                </a:ln>
                <a:solidFill>
                  <a:srgbClr val="000090"/>
                </a:solidFill>
                <a:latin typeface="Corbel" charset="0"/>
              </a:rPr>
              <a:t>Gardner (2000)</a:t>
            </a:r>
            <a:endParaRPr lang="it-IT" sz="1400" dirty="0">
              <a:ln>
                <a:solidFill>
                  <a:srgbClr val="000090"/>
                </a:solidFill>
              </a:ln>
              <a:solidFill>
                <a:srgbClr val="000090"/>
              </a:solidFill>
            </a:endParaRPr>
          </a:p>
        </p:txBody>
      </p:sp>
      <p:sp>
        <p:nvSpPr>
          <p:cNvPr id="19" name="CasellaDiTesto 18"/>
          <p:cNvSpPr txBox="1">
            <a:spLocks noChangeArrowheads="1"/>
          </p:cNvSpPr>
          <p:nvPr/>
        </p:nvSpPr>
        <p:spPr bwMode="auto">
          <a:xfrm>
            <a:off x="7558088" y="4805363"/>
            <a:ext cx="12858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err="1">
                <a:ln>
                  <a:solidFill>
                    <a:srgbClr val="000090"/>
                  </a:solidFill>
                </a:ln>
                <a:solidFill>
                  <a:srgbClr val="000090"/>
                </a:solidFill>
                <a:latin typeface="Corbel" charset="0"/>
              </a:rPr>
              <a:t>Lakoff</a:t>
            </a:r>
            <a:r>
              <a:rPr lang="it-IT" sz="1400" b="1" dirty="0">
                <a:ln>
                  <a:solidFill>
                    <a:srgbClr val="000090"/>
                  </a:solidFill>
                </a:ln>
                <a:solidFill>
                  <a:srgbClr val="000090"/>
                </a:solidFill>
                <a:latin typeface="Corbel" charset="0"/>
              </a:rPr>
              <a:t> (1999)</a:t>
            </a:r>
            <a:endParaRPr lang="it-IT" sz="1400" dirty="0">
              <a:ln>
                <a:solidFill>
                  <a:srgbClr val="000090"/>
                </a:solidFill>
              </a:ln>
              <a:solidFill>
                <a:srgbClr val="000090"/>
              </a:solidFill>
            </a:endParaRPr>
          </a:p>
        </p:txBody>
      </p:sp>
      <p:sp>
        <p:nvSpPr>
          <p:cNvPr id="20" name="CasellaDiTesto 19"/>
          <p:cNvSpPr txBox="1">
            <a:spLocks noChangeArrowheads="1"/>
          </p:cNvSpPr>
          <p:nvPr/>
        </p:nvSpPr>
        <p:spPr bwMode="auto">
          <a:xfrm>
            <a:off x="3016250" y="4908550"/>
            <a:ext cx="21605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err="1">
                <a:ln>
                  <a:solidFill>
                    <a:srgbClr val="000090"/>
                  </a:solidFill>
                </a:ln>
                <a:solidFill>
                  <a:srgbClr val="000090"/>
                </a:solidFill>
                <a:latin typeface="Corbel" charset="0"/>
              </a:rPr>
              <a:t>Merleau</a:t>
            </a:r>
            <a:r>
              <a:rPr lang="it-IT" sz="1400" b="1" dirty="0">
                <a:ln>
                  <a:solidFill>
                    <a:srgbClr val="000090"/>
                  </a:solidFill>
                </a:ln>
                <a:solidFill>
                  <a:srgbClr val="000090"/>
                </a:solidFill>
                <a:latin typeface="Corbel" charset="0"/>
              </a:rPr>
              <a:t> </a:t>
            </a:r>
            <a:r>
              <a:rPr lang="it-IT" sz="1400" b="1" dirty="0" err="1">
                <a:ln>
                  <a:solidFill>
                    <a:srgbClr val="000090"/>
                  </a:solidFill>
                </a:ln>
                <a:solidFill>
                  <a:srgbClr val="000090"/>
                </a:solidFill>
                <a:latin typeface="Corbel" charset="0"/>
              </a:rPr>
              <a:t>Ponty</a:t>
            </a:r>
            <a:r>
              <a:rPr lang="it-IT" sz="1400" b="1" dirty="0">
                <a:ln>
                  <a:solidFill>
                    <a:srgbClr val="000090"/>
                  </a:solidFill>
                </a:ln>
                <a:solidFill>
                  <a:srgbClr val="000090"/>
                </a:solidFill>
                <a:latin typeface="Corbel" charset="0"/>
              </a:rPr>
              <a:t> (2003)</a:t>
            </a:r>
            <a:endParaRPr lang="it-IT" sz="1400" dirty="0">
              <a:ln>
                <a:solidFill>
                  <a:srgbClr val="000090"/>
                </a:solidFill>
              </a:ln>
              <a:solidFill>
                <a:srgbClr val="000090"/>
              </a:solidFill>
            </a:endParaRPr>
          </a:p>
        </p:txBody>
      </p:sp>
      <p:sp>
        <p:nvSpPr>
          <p:cNvPr id="21" name="CasellaDiTesto 20"/>
          <p:cNvSpPr txBox="1">
            <a:spLocks noChangeArrowheads="1"/>
          </p:cNvSpPr>
          <p:nvPr/>
        </p:nvSpPr>
        <p:spPr bwMode="auto">
          <a:xfrm>
            <a:off x="7562850" y="3390900"/>
            <a:ext cx="12858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a:ln>
                  <a:solidFill>
                    <a:srgbClr val="000090"/>
                  </a:solidFill>
                </a:ln>
                <a:solidFill>
                  <a:srgbClr val="000090"/>
                </a:solidFill>
                <a:latin typeface="Corbel" charset="0"/>
              </a:rPr>
              <a:t>Wilson (2002)</a:t>
            </a:r>
            <a:endParaRPr lang="it-IT" sz="1400" dirty="0">
              <a:ln>
                <a:solidFill>
                  <a:srgbClr val="000090"/>
                </a:solidFill>
              </a:ln>
              <a:solidFill>
                <a:srgbClr val="000090"/>
              </a:solidFill>
            </a:endParaRPr>
          </a:p>
        </p:txBody>
      </p:sp>
      <p:sp>
        <p:nvSpPr>
          <p:cNvPr id="22" name="CasellaDiTesto 21"/>
          <p:cNvSpPr txBox="1">
            <a:spLocks noChangeArrowheads="1"/>
          </p:cNvSpPr>
          <p:nvPr/>
        </p:nvSpPr>
        <p:spPr bwMode="auto">
          <a:xfrm>
            <a:off x="268288" y="3040063"/>
            <a:ext cx="12858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a:ln>
                  <a:solidFill>
                    <a:srgbClr val="000090"/>
                  </a:solidFill>
                </a:ln>
                <a:solidFill>
                  <a:srgbClr val="000090"/>
                </a:solidFill>
                <a:latin typeface="Corbel" charset="0"/>
              </a:rPr>
              <a:t>Fisher (2012)</a:t>
            </a:r>
            <a:endParaRPr lang="it-IT" sz="1400" dirty="0">
              <a:ln>
                <a:solidFill>
                  <a:srgbClr val="000090"/>
                </a:solidFill>
              </a:ln>
              <a:solidFill>
                <a:srgbClr val="000090"/>
              </a:solidFill>
            </a:endParaRPr>
          </a:p>
        </p:txBody>
      </p:sp>
      <p:sp>
        <p:nvSpPr>
          <p:cNvPr id="23" name="CasellaDiTesto 22"/>
          <p:cNvSpPr txBox="1">
            <a:spLocks noChangeArrowheads="1"/>
          </p:cNvSpPr>
          <p:nvPr/>
        </p:nvSpPr>
        <p:spPr bwMode="auto">
          <a:xfrm>
            <a:off x="5870575" y="5014913"/>
            <a:ext cx="12858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err="1">
                <a:ln>
                  <a:solidFill>
                    <a:srgbClr val="000090"/>
                  </a:solidFill>
                </a:ln>
                <a:solidFill>
                  <a:srgbClr val="000090"/>
                </a:solidFill>
                <a:latin typeface="Corbel" charset="0"/>
              </a:rPr>
              <a:t>Ryle</a:t>
            </a:r>
            <a:r>
              <a:rPr lang="it-IT" sz="1400" b="1" dirty="0">
                <a:ln>
                  <a:solidFill>
                    <a:srgbClr val="000090"/>
                  </a:solidFill>
                </a:ln>
                <a:solidFill>
                  <a:srgbClr val="000090"/>
                </a:solidFill>
                <a:latin typeface="Corbel" charset="0"/>
              </a:rPr>
              <a:t> (2007)</a:t>
            </a:r>
            <a:endParaRPr lang="it-IT" sz="1400" dirty="0">
              <a:ln>
                <a:solidFill>
                  <a:srgbClr val="000090"/>
                </a:solidFill>
              </a:ln>
              <a:solidFill>
                <a:srgbClr val="000090"/>
              </a:solidFill>
            </a:endParaRPr>
          </a:p>
        </p:txBody>
      </p:sp>
      <p:sp>
        <p:nvSpPr>
          <p:cNvPr id="24" name="CasellaDiTesto 23"/>
          <p:cNvSpPr txBox="1">
            <a:spLocks noChangeArrowheads="1"/>
          </p:cNvSpPr>
          <p:nvPr/>
        </p:nvSpPr>
        <p:spPr bwMode="auto">
          <a:xfrm>
            <a:off x="3348038" y="1971675"/>
            <a:ext cx="15017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err="1">
                <a:ln>
                  <a:solidFill>
                    <a:srgbClr val="000090"/>
                  </a:solidFill>
                </a:ln>
                <a:solidFill>
                  <a:srgbClr val="000090"/>
                </a:solidFill>
                <a:latin typeface="Corbel" charset="0"/>
              </a:rPr>
              <a:t>Rizzolatti</a:t>
            </a:r>
            <a:r>
              <a:rPr lang="it-IT" sz="1400" b="1" dirty="0">
                <a:ln>
                  <a:solidFill>
                    <a:srgbClr val="000090"/>
                  </a:solidFill>
                </a:ln>
                <a:solidFill>
                  <a:srgbClr val="000090"/>
                </a:solidFill>
                <a:latin typeface="Corbel" charset="0"/>
              </a:rPr>
              <a:t> (2006)</a:t>
            </a:r>
            <a:endParaRPr lang="it-IT" sz="1400" dirty="0">
              <a:ln>
                <a:solidFill>
                  <a:srgbClr val="000090"/>
                </a:solidFill>
              </a:ln>
              <a:solidFill>
                <a:srgbClr val="000090"/>
              </a:solidFill>
            </a:endParaRPr>
          </a:p>
        </p:txBody>
      </p:sp>
      <p:sp>
        <p:nvSpPr>
          <p:cNvPr id="25" name="CasellaDiTesto 24"/>
          <p:cNvSpPr txBox="1">
            <a:spLocks noChangeArrowheads="1"/>
          </p:cNvSpPr>
          <p:nvPr/>
        </p:nvSpPr>
        <p:spPr bwMode="auto">
          <a:xfrm>
            <a:off x="5435600" y="1971675"/>
            <a:ext cx="13684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a:ln>
                  <a:solidFill>
                    <a:srgbClr val="000090"/>
                  </a:solidFill>
                </a:ln>
                <a:solidFill>
                  <a:srgbClr val="000090"/>
                </a:solidFill>
                <a:latin typeface="Corbel" charset="0"/>
              </a:rPr>
              <a:t>Letheby (2012)</a:t>
            </a:r>
            <a:endParaRPr lang="it-IT" sz="1400">
              <a:ln>
                <a:solidFill>
                  <a:srgbClr val="000090"/>
                </a:solidFill>
              </a:ln>
              <a:solidFill>
                <a:srgbClr val="000090"/>
              </a:solidFill>
            </a:endParaRPr>
          </a:p>
        </p:txBody>
      </p:sp>
      <p:sp>
        <p:nvSpPr>
          <p:cNvPr id="26" name="CasellaDiTesto 25"/>
          <p:cNvSpPr txBox="1">
            <a:spLocks noChangeArrowheads="1"/>
          </p:cNvSpPr>
          <p:nvPr/>
        </p:nvSpPr>
        <p:spPr bwMode="auto">
          <a:xfrm>
            <a:off x="890588" y="4818063"/>
            <a:ext cx="14303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400" b="1" dirty="0" err="1">
                <a:ln>
                  <a:solidFill>
                    <a:srgbClr val="000090"/>
                  </a:solidFill>
                </a:ln>
                <a:solidFill>
                  <a:srgbClr val="000090"/>
                </a:solidFill>
                <a:latin typeface="Corbel" charset="0"/>
              </a:rPr>
              <a:t>Chemero</a:t>
            </a:r>
            <a:r>
              <a:rPr lang="it-IT" sz="1400" b="1" dirty="0">
                <a:ln>
                  <a:solidFill>
                    <a:srgbClr val="000090"/>
                  </a:solidFill>
                </a:ln>
                <a:solidFill>
                  <a:srgbClr val="000090"/>
                </a:solidFill>
                <a:latin typeface="Corbel" charset="0"/>
              </a:rPr>
              <a:t> (2009)</a:t>
            </a:r>
            <a:endParaRPr lang="it-IT" sz="1400" dirty="0">
              <a:ln>
                <a:solidFill>
                  <a:srgbClr val="000090"/>
                </a:solidFill>
              </a:ln>
              <a:solidFill>
                <a:srgbClr val="000090"/>
              </a:solidFill>
            </a:endParaRPr>
          </a:p>
        </p:txBody>
      </p:sp>
      <p:grpSp>
        <p:nvGrpSpPr>
          <p:cNvPr id="27" name="Gruppo 26"/>
          <p:cNvGrpSpPr/>
          <p:nvPr/>
        </p:nvGrpSpPr>
        <p:grpSpPr>
          <a:xfrm>
            <a:off x="177800" y="393580"/>
            <a:ext cx="8788400" cy="825620"/>
            <a:chOff x="0" y="2264"/>
            <a:chExt cx="8429684" cy="1067040"/>
          </a:xfrm>
          <a:scene3d>
            <a:camera prst="orthographicFront"/>
            <a:lightRig rig="flat" dir="t"/>
          </a:scene3d>
        </p:grpSpPr>
        <p:sp>
          <p:nvSpPr>
            <p:cNvPr id="28" name="Rettangolo arrotondato 27"/>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Rettangolo 28"/>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Quali sono gli autori e le correnti di pensiero dell’ECS?</a:t>
              </a:r>
              <a:endParaRPr lang="it-IT" sz="2400" b="1" i="0" kern="1200" baseline="0" dirty="0">
                <a:ln>
                  <a:solidFill>
                    <a:srgbClr val="00B050"/>
                  </a:solidFill>
                </a:ln>
                <a:solidFill>
                  <a:srgbClr val="00B050"/>
                </a:solidFill>
              </a:endParaRPr>
            </a:p>
          </p:txBody>
        </p:sp>
      </p:grpSp>
      <p:pic>
        <p:nvPicPr>
          <p:cNvPr id="31" name="Immagine 30">
            <a:extLst>
              <a:ext uri="{FF2B5EF4-FFF2-40B4-BE49-F238E27FC236}">
                <a16:creationId xmlns:a16="http://schemas.microsoft.com/office/drawing/2014/main" id="{661416F0-0505-2941-A04E-3ADE0DEBB15B}"/>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32" name="Immagine 31">
            <a:extLst>
              <a:ext uri="{FF2B5EF4-FFF2-40B4-BE49-F238E27FC236}">
                <a16:creationId xmlns:a16="http://schemas.microsoft.com/office/drawing/2014/main" id="{A9751390-3030-4140-88ED-755C59E6856F}"/>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26124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500"/>
                            </p:stCondLst>
                            <p:childTnLst>
                              <p:par>
                                <p:cTn id="19" presetID="1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par>
                                <p:cTn id="33" presetID="9" presetClass="entr" presetSubtype="0" fill="hold" grpId="1" nodeType="with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6" presetClass="emph" presetSubtype="0" repeatCount="indefinite" autoRev="1" fill="hold" grpId="0" nodeType="withEffect">
                                  <p:stCondLst>
                                    <p:cond delay="0"/>
                                  </p:stCondLst>
                                  <p:childTnLst>
                                    <p:animScale>
                                      <p:cBhvr>
                                        <p:cTn id="37" dur="2000" fill="hold"/>
                                        <p:tgtEl>
                                          <p:spTgt spid="15"/>
                                        </p:tgtEl>
                                      </p:cBhvr>
                                      <p:by x="150000" y="150000"/>
                                    </p:animScale>
                                  </p:childTnLst>
                                </p:cTn>
                              </p:par>
                              <p:par>
                                <p:cTn id="38" presetID="9" presetClass="entr" presetSubtype="0" fill="hold" grpId="1" nodeType="withEffect">
                                  <p:stCondLst>
                                    <p:cond delay="100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6" presetClass="emph" presetSubtype="0" repeatCount="indefinite" autoRev="1" fill="hold" grpId="0" nodeType="withEffect">
                                  <p:stCondLst>
                                    <p:cond delay="0"/>
                                  </p:stCondLst>
                                  <p:childTnLst>
                                    <p:animScale>
                                      <p:cBhvr>
                                        <p:cTn id="42" dur="2000" fill="hold"/>
                                        <p:tgtEl>
                                          <p:spTgt spid="16"/>
                                        </p:tgtEl>
                                      </p:cBhvr>
                                      <p:by x="150000" y="150000"/>
                                    </p:animScale>
                                  </p:childTnLst>
                                </p:cTn>
                              </p:par>
                              <p:par>
                                <p:cTn id="43" presetID="9" presetClass="entr" presetSubtype="0" fill="hold" grpId="1" nodeType="withEffect">
                                  <p:stCondLst>
                                    <p:cond delay="100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par>
                                <p:cTn id="46" presetID="6" presetClass="emph" presetSubtype="0" repeatCount="indefinite" autoRev="1" fill="hold" grpId="0" nodeType="withEffect">
                                  <p:stCondLst>
                                    <p:cond delay="0"/>
                                  </p:stCondLst>
                                  <p:childTnLst>
                                    <p:animScale>
                                      <p:cBhvr>
                                        <p:cTn id="47" dur="2000" fill="hold"/>
                                        <p:tgtEl>
                                          <p:spTgt spid="17"/>
                                        </p:tgtEl>
                                      </p:cBhvr>
                                      <p:by x="150000" y="150000"/>
                                    </p:animScale>
                                  </p:childTnLst>
                                </p:cTn>
                              </p:par>
                              <p:par>
                                <p:cTn id="48" presetID="9" presetClass="entr" presetSubtype="0" fill="hold" grpId="1" nodeType="withEffect">
                                  <p:stCondLst>
                                    <p:cond delay="100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6" presetClass="emph" presetSubtype="0" repeatCount="indefinite" autoRev="1" fill="hold" grpId="0" nodeType="withEffect">
                                  <p:stCondLst>
                                    <p:cond delay="0"/>
                                  </p:stCondLst>
                                  <p:childTnLst>
                                    <p:animScale>
                                      <p:cBhvr>
                                        <p:cTn id="52" dur="2000" fill="hold"/>
                                        <p:tgtEl>
                                          <p:spTgt spid="18"/>
                                        </p:tgtEl>
                                      </p:cBhvr>
                                      <p:by x="150000" y="150000"/>
                                    </p:animScale>
                                  </p:childTnLst>
                                </p:cTn>
                              </p:par>
                              <p:par>
                                <p:cTn id="53" presetID="9" presetClass="entr" presetSubtype="0" fill="hold" grpId="1" nodeType="withEffect">
                                  <p:stCondLst>
                                    <p:cond delay="100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par>
                                <p:cTn id="56" presetID="6" presetClass="emph" presetSubtype="0" repeatCount="indefinite" autoRev="1" fill="hold" grpId="0" nodeType="withEffect">
                                  <p:stCondLst>
                                    <p:cond delay="0"/>
                                  </p:stCondLst>
                                  <p:childTnLst>
                                    <p:animScale>
                                      <p:cBhvr>
                                        <p:cTn id="57" dur="2000" fill="hold"/>
                                        <p:tgtEl>
                                          <p:spTgt spid="19"/>
                                        </p:tgtEl>
                                      </p:cBhvr>
                                      <p:by x="150000" y="150000"/>
                                    </p:animScale>
                                  </p:childTnLst>
                                </p:cTn>
                              </p:par>
                              <p:par>
                                <p:cTn id="58" presetID="9" presetClass="entr" presetSubtype="0" fill="hold" grpId="1" nodeType="withEffect">
                                  <p:stCondLst>
                                    <p:cond delay="100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par>
                                <p:cTn id="61" presetID="6" presetClass="emph" presetSubtype="0" repeatCount="indefinite" autoRev="1" fill="hold" grpId="0" nodeType="withEffect">
                                  <p:stCondLst>
                                    <p:cond delay="0"/>
                                  </p:stCondLst>
                                  <p:childTnLst>
                                    <p:animScale>
                                      <p:cBhvr>
                                        <p:cTn id="62" dur="2000" fill="hold"/>
                                        <p:tgtEl>
                                          <p:spTgt spid="20"/>
                                        </p:tgtEl>
                                      </p:cBhvr>
                                      <p:by x="150000" y="150000"/>
                                    </p:animScale>
                                  </p:childTnLst>
                                </p:cTn>
                              </p:par>
                              <p:par>
                                <p:cTn id="63" presetID="9" presetClass="entr" presetSubtype="0" fill="hold" grpId="1" nodeType="withEffect">
                                  <p:stCondLst>
                                    <p:cond delay="100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par>
                                <p:cTn id="66" presetID="6" presetClass="emph" presetSubtype="0" repeatCount="indefinite" autoRev="1" fill="hold" grpId="0" nodeType="withEffect">
                                  <p:stCondLst>
                                    <p:cond delay="0"/>
                                  </p:stCondLst>
                                  <p:childTnLst>
                                    <p:animScale>
                                      <p:cBhvr>
                                        <p:cTn id="67" dur="2000" fill="hold"/>
                                        <p:tgtEl>
                                          <p:spTgt spid="21"/>
                                        </p:tgtEl>
                                      </p:cBhvr>
                                      <p:by x="150000" y="150000"/>
                                    </p:animScale>
                                  </p:childTnLst>
                                </p:cTn>
                              </p:par>
                              <p:par>
                                <p:cTn id="68" presetID="9" presetClass="entr" presetSubtype="0" fill="hold" grpId="1"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dissolve">
                                      <p:cBhvr>
                                        <p:cTn id="70" dur="500"/>
                                        <p:tgtEl>
                                          <p:spTgt spid="22"/>
                                        </p:tgtEl>
                                      </p:cBhvr>
                                    </p:animEffect>
                                  </p:childTnLst>
                                </p:cTn>
                              </p:par>
                              <p:par>
                                <p:cTn id="71" presetID="6" presetClass="emph" presetSubtype="0" repeatCount="indefinite" autoRev="1" fill="hold" grpId="0" nodeType="withEffect">
                                  <p:stCondLst>
                                    <p:cond delay="0"/>
                                  </p:stCondLst>
                                  <p:childTnLst>
                                    <p:animScale>
                                      <p:cBhvr>
                                        <p:cTn id="72" dur="2000" fill="hold"/>
                                        <p:tgtEl>
                                          <p:spTgt spid="22"/>
                                        </p:tgtEl>
                                      </p:cBhvr>
                                      <p:by x="150000" y="150000"/>
                                    </p:animScale>
                                  </p:childTnLst>
                                </p:cTn>
                              </p:par>
                              <p:par>
                                <p:cTn id="73" presetID="9" presetClass="entr" presetSubtype="0" fill="hold" grpId="1" nodeType="withEffect">
                                  <p:stCondLst>
                                    <p:cond delay="1000"/>
                                  </p:stCondLst>
                                  <p:childTnLst>
                                    <p:set>
                                      <p:cBhvr>
                                        <p:cTn id="74" dur="1" fill="hold">
                                          <p:stCondLst>
                                            <p:cond delay="0"/>
                                          </p:stCondLst>
                                        </p:cTn>
                                        <p:tgtEl>
                                          <p:spTgt spid="23"/>
                                        </p:tgtEl>
                                        <p:attrNameLst>
                                          <p:attrName>style.visibility</p:attrName>
                                        </p:attrNameLst>
                                      </p:cBhvr>
                                      <p:to>
                                        <p:strVal val="visible"/>
                                      </p:to>
                                    </p:set>
                                    <p:animEffect transition="in" filter="dissolve">
                                      <p:cBhvr>
                                        <p:cTn id="75" dur="500"/>
                                        <p:tgtEl>
                                          <p:spTgt spid="23"/>
                                        </p:tgtEl>
                                      </p:cBhvr>
                                    </p:animEffect>
                                  </p:childTnLst>
                                </p:cTn>
                              </p:par>
                              <p:par>
                                <p:cTn id="76" presetID="6" presetClass="emph" presetSubtype="0" repeatCount="indefinite" autoRev="1" fill="hold" grpId="0" nodeType="withEffect">
                                  <p:stCondLst>
                                    <p:cond delay="0"/>
                                  </p:stCondLst>
                                  <p:childTnLst>
                                    <p:animScale>
                                      <p:cBhvr>
                                        <p:cTn id="77" dur="2000" fill="hold"/>
                                        <p:tgtEl>
                                          <p:spTgt spid="23"/>
                                        </p:tgtEl>
                                      </p:cBhvr>
                                      <p:by x="150000" y="150000"/>
                                    </p:animScale>
                                  </p:childTnLst>
                                </p:cTn>
                              </p:par>
                              <p:par>
                                <p:cTn id="78" presetID="9" presetClass="entr" presetSubtype="0" fill="hold" grpId="1" nodeType="withEffect">
                                  <p:stCondLst>
                                    <p:cond delay="1000"/>
                                  </p:stCondLst>
                                  <p:childTnLst>
                                    <p:set>
                                      <p:cBhvr>
                                        <p:cTn id="79" dur="1" fill="hold">
                                          <p:stCondLst>
                                            <p:cond delay="0"/>
                                          </p:stCondLst>
                                        </p:cTn>
                                        <p:tgtEl>
                                          <p:spTgt spid="24"/>
                                        </p:tgtEl>
                                        <p:attrNameLst>
                                          <p:attrName>style.visibility</p:attrName>
                                        </p:attrNameLst>
                                      </p:cBhvr>
                                      <p:to>
                                        <p:strVal val="visible"/>
                                      </p:to>
                                    </p:set>
                                    <p:animEffect transition="in" filter="dissolve">
                                      <p:cBhvr>
                                        <p:cTn id="80" dur="500"/>
                                        <p:tgtEl>
                                          <p:spTgt spid="24"/>
                                        </p:tgtEl>
                                      </p:cBhvr>
                                    </p:animEffect>
                                  </p:childTnLst>
                                </p:cTn>
                              </p:par>
                              <p:par>
                                <p:cTn id="81" presetID="6" presetClass="emph" presetSubtype="0" repeatCount="indefinite" autoRev="1" fill="hold" grpId="0" nodeType="withEffect">
                                  <p:stCondLst>
                                    <p:cond delay="0"/>
                                  </p:stCondLst>
                                  <p:childTnLst>
                                    <p:animScale>
                                      <p:cBhvr>
                                        <p:cTn id="82" dur="2000" fill="hold"/>
                                        <p:tgtEl>
                                          <p:spTgt spid="24"/>
                                        </p:tgtEl>
                                      </p:cBhvr>
                                      <p:by x="150000" y="150000"/>
                                    </p:animScale>
                                  </p:childTnLst>
                                </p:cTn>
                              </p:par>
                              <p:par>
                                <p:cTn id="83" presetID="9" presetClass="entr" presetSubtype="0" fill="hold" grpId="1" nodeType="withEffect">
                                  <p:stCondLst>
                                    <p:cond delay="1000"/>
                                  </p:stCondLst>
                                  <p:childTnLst>
                                    <p:set>
                                      <p:cBhvr>
                                        <p:cTn id="84" dur="1" fill="hold">
                                          <p:stCondLst>
                                            <p:cond delay="0"/>
                                          </p:stCondLst>
                                        </p:cTn>
                                        <p:tgtEl>
                                          <p:spTgt spid="25"/>
                                        </p:tgtEl>
                                        <p:attrNameLst>
                                          <p:attrName>style.visibility</p:attrName>
                                        </p:attrNameLst>
                                      </p:cBhvr>
                                      <p:to>
                                        <p:strVal val="visible"/>
                                      </p:to>
                                    </p:set>
                                    <p:animEffect transition="in" filter="dissolve">
                                      <p:cBhvr>
                                        <p:cTn id="85" dur="500"/>
                                        <p:tgtEl>
                                          <p:spTgt spid="25"/>
                                        </p:tgtEl>
                                      </p:cBhvr>
                                    </p:animEffect>
                                  </p:childTnLst>
                                </p:cTn>
                              </p:par>
                              <p:par>
                                <p:cTn id="86" presetID="6" presetClass="emph" presetSubtype="0" repeatCount="indefinite" autoRev="1" fill="hold" grpId="0" nodeType="withEffect">
                                  <p:stCondLst>
                                    <p:cond delay="0"/>
                                  </p:stCondLst>
                                  <p:childTnLst>
                                    <p:animScale>
                                      <p:cBhvr>
                                        <p:cTn id="87" dur="2000" fill="hold"/>
                                        <p:tgtEl>
                                          <p:spTgt spid="25"/>
                                        </p:tgtEl>
                                      </p:cBhvr>
                                      <p:by x="150000" y="150000"/>
                                    </p:animScale>
                                  </p:childTnLst>
                                </p:cTn>
                              </p:par>
                              <p:par>
                                <p:cTn id="88" presetID="9" presetClass="entr" presetSubtype="0" fill="hold" grpId="1" nodeType="withEffect">
                                  <p:stCondLst>
                                    <p:cond delay="1000"/>
                                  </p:stCondLst>
                                  <p:childTnLst>
                                    <p:set>
                                      <p:cBhvr>
                                        <p:cTn id="89" dur="1" fill="hold">
                                          <p:stCondLst>
                                            <p:cond delay="0"/>
                                          </p:stCondLst>
                                        </p:cTn>
                                        <p:tgtEl>
                                          <p:spTgt spid="26"/>
                                        </p:tgtEl>
                                        <p:attrNameLst>
                                          <p:attrName>style.visibility</p:attrName>
                                        </p:attrNameLst>
                                      </p:cBhvr>
                                      <p:to>
                                        <p:strVal val="visible"/>
                                      </p:to>
                                    </p:set>
                                    <p:animEffect transition="in" filter="dissolve">
                                      <p:cBhvr>
                                        <p:cTn id="90" dur="500"/>
                                        <p:tgtEl>
                                          <p:spTgt spid="26"/>
                                        </p:tgtEl>
                                      </p:cBhvr>
                                    </p:animEffect>
                                  </p:childTnLst>
                                </p:cTn>
                              </p:par>
                              <p:par>
                                <p:cTn id="91" presetID="6" presetClass="emph" presetSubtype="0" repeatCount="indefinite" autoRev="1" fill="hold" grpId="0" nodeType="withEffect">
                                  <p:stCondLst>
                                    <p:cond delay="0"/>
                                  </p:stCondLst>
                                  <p:childTnLst>
                                    <p:animScale>
                                      <p:cBhvr>
                                        <p:cTn id="92"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100" y="135467"/>
            <a:ext cx="8851900" cy="556683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9" name="Gruppo 8"/>
          <p:cNvGrpSpPr/>
          <p:nvPr/>
        </p:nvGrpSpPr>
        <p:grpSpPr>
          <a:xfrm>
            <a:off x="177800" y="266580"/>
            <a:ext cx="8788400" cy="825620"/>
            <a:chOff x="0" y="2264"/>
            <a:chExt cx="8429684" cy="1067040"/>
          </a:xfrm>
          <a:scene3d>
            <a:camera prst="orthographicFront"/>
            <a:lightRig rig="flat" dir="t"/>
          </a:scene3d>
        </p:grpSpPr>
        <p:sp>
          <p:nvSpPr>
            <p:cNvPr id="10" name="Rettangolo arrotondato 9"/>
            <p:cNvSpPr/>
            <p:nvPr/>
          </p:nvSpPr>
          <p:spPr>
            <a:xfrm>
              <a:off x="0" y="2264"/>
              <a:ext cx="8429684" cy="10670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ettangolo 10"/>
            <p:cNvSpPr/>
            <p:nvPr/>
          </p:nvSpPr>
          <p:spPr>
            <a:xfrm>
              <a:off x="52089" y="54353"/>
              <a:ext cx="8325506" cy="962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dirty="0">
                  <a:latin typeface="Arial"/>
                  <a:cs typeface="Arial"/>
                </a:rPr>
                <a:t>Perché la corporeità può essere un valido mediatore tra le Neuroscienze e la Didattica?</a:t>
              </a:r>
              <a:endParaRPr lang="it-IT" sz="2400" b="1" i="0" kern="1200" baseline="0" dirty="0">
                <a:ln>
                  <a:solidFill>
                    <a:srgbClr val="00B050"/>
                  </a:solidFill>
                </a:ln>
                <a:solidFill>
                  <a:srgbClr val="00B050"/>
                </a:solidFill>
              </a:endParaRPr>
            </a:p>
          </p:txBody>
        </p:sp>
      </p:grpSp>
      <p:sp>
        <p:nvSpPr>
          <p:cNvPr id="12" name="Rettangolo 11"/>
          <p:cNvSpPr/>
          <p:nvPr/>
        </p:nvSpPr>
        <p:spPr>
          <a:xfrm>
            <a:off x="2773312" y="1222276"/>
            <a:ext cx="3339877" cy="702756"/>
          </a:xfrm>
          <a:prstGeom prst="rect">
            <a:avLst/>
          </a:prstGeom>
          <a:noFill/>
          <a:ln w="19050">
            <a:solidFill>
              <a:schemeClr val="tx1"/>
            </a:solidFill>
          </a:ln>
        </p:spPr>
        <p:txBody>
          <a:bodyPr wrap="none">
            <a:spAutoFit/>
          </a:bodyPr>
          <a:lstStyle/>
          <a:p>
            <a:pPr algn="ctr" fontAlgn="auto">
              <a:lnSpc>
                <a:spcPct val="150000"/>
              </a:lnSpc>
              <a:spcBef>
                <a:spcPts val="0"/>
              </a:spcBef>
              <a:spcAft>
                <a:spcPts val="0"/>
              </a:spcAft>
              <a:defRPr/>
            </a:pPr>
            <a:r>
              <a:rPr lang="it-IT" sz="28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Corbel"/>
                <a:ea typeface="+mn-ea"/>
                <a:cs typeface="Arial" charset="0"/>
              </a:rPr>
              <a:t> </a:t>
            </a:r>
            <a:r>
              <a:rPr lang="it-IT" sz="2800" b="1" u="sng" cap="all" dirty="0">
                <a:ln w="10541" cmpd="sng">
                  <a:solidFill>
                    <a:srgbClr val="000090"/>
                  </a:solidFill>
                  <a:prstDash val="solid"/>
                </a:ln>
                <a:solidFill>
                  <a:srgbClr val="000090"/>
                </a:solidFill>
                <a:latin typeface="Corbel"/>
                <a:ea typeface="+mn-ea"/>
                <a:cs typeface="Arial" charset="0"/>
              </a:rPr>
              <a:t>Punti di criticità</a:t>
            </a:r>
          </a:p>
        </p:txBody>
      </p:sp>
      <p:sp>
        <p:nvSpPr>
          <p:cNvPr id="13" name="Rettangolo 12"/>
          <p:cNvSpPr/>
          <p:nvPr/>
        </p:nvSpPr>
        <p:spPr>
          <a:xfrm>
            <a:off x="6876256" y="4160717"/>
            <a:ext cx="1800200" cy="484748"/>
          </a:xfrm>
          <a:prstGeom prst="rect">
            <a:avLst/>
          </a:prstGeom>
          <a:noFill/>
          <a:ln w="19050">
            <a:solidFill>
              <a:schemeClr val="tx1"/>
            </a:solidFill>
          </a:ln>
        </p:spPr>
        <p:txBody>
          <a:bodyPr>
            <a:spAutoFit/>
          </a:bodyPr>
          <a:lstStyle/>
          <a:p>
            <a:pPr algn="ctr" fontAlgn="auto">
              <a:lnSpc>
                <a:spcPct val="150000"/>
              </a:lnSpc>
              <a:spcBef>
                <a:spcPts val="0"/>
              </a:spcBef>
              <a:spcAft>
                <a:spcPts val="0"/>
              </a:spcAft>
              <a:defRPr/>
            </a:pPr>
            <a:r>
              <a:rPr lang="it-IT" b="1" dirty="0">
                <a:solidFill>
                  <a:srgbClr val="000090"/>
                </a:solidFill>
                <a:latin typeface="Arial"/>
                <a:ea typeface="+mn-ea"/>
                <a:cs typeface="Arial"/>
              </a:rPr>
              <a:t>Didattica</a:t>
            </a:r>
            <a:endParaRPr lang="it-IT" b="1" dirty="0">
              <a:ln w="10541" cmpd="sng">
                <a:solidFill>
                  <a:prstClr val="white"/>
                </a:solidFill>
                <a:prstDash val="solid"/>
              </a:ln>
              <a:solidFill>
                <a:srgbClr val="000090"/>
              </a:solidFill>
              <a:latin typeface="Arial"/>
              <a:ea typeface="+mn-ea"/>
              <a:cs typeface="Arial"/>
            </a:endParaRPr>
          </a:p>
        </p:txBody>
      </p:sp>
      <p:sp>
        <p:nvSpPr>
          <p:cNvPr id="14" name="Rettangolo 13"/>
          <p:cNvSpPr/>
          <p:nvPr/>
        </p:nvSpPr>
        <p:spPr>
          <a:xfrm>
            <a:off x="6540500" y="2590626"/>
            <a:ext cx="2135956" cy="810478"/>
          </a:xfrm>
          <a:prstGeom prst="rect">
            <a:avLst/>
          </a:prstGeom>
          <a:noFill/>
          <a:ln w="19050">
            <a:solidFill>
              <a:schemeClr val="tx1"/>
            </a:solidFill>
          </a:ln>
        </p:spPr>
        <p:txBody>
          <a:bodyPr wrap="square">
            <a:spAutoFit/>
          </a:bodyPr>
          <a:lstStyle/>
          <a:p>
            <a:pPr algn="ctr">
              <a:lnSpc>
                <a:spcPct val="150000"/>
              </a:lnSpc>
              <a:defRPr/>
            </a:pPr>
            <a:r>
              <a:rPr lang="it-IT" sz="1600" b="1" cap="all" dirty="0">
                <a:ln w="10541" cmpd="sng">
                  <a:solidFill>
                    <a:srgbClr val="000090"/>
                  </a:solidFill>
                  <a:prstDash val="solid"/>
                </a:ln>
                <a:solidFill>
                  <a:srgbClr val="000090"/>
                </a:solidFill>
                <a:latin typeface="Arial"/>
                <a:cs typeface="Arial"/>
              </a:rPr>
              <a:t>Scienze dell’educazione           </a:t>
            </a:r>
          </a:p>
        </p:txBody>
      </p:sp>
      <p:sp>
        <p:nvSpPr>
          <p:cNvPr id="15" name="Rettangolo 14"/>
          <p:cNvSpPr/>
          <p:nvPr/>
        </p:nvSpPr>
        <p:spPr>
          <a:xfrm>
            <a:off x="323528" y="3745218"/>
            <a:ext cx="1728192" cy="923330"/>
          </a:xfrm>
          <a:prstGeom prst="rect">
            <a:avLst/>
          </a:prstGeom>
          <a:noFill/>
          <a:ln w="19050">
            <a:solidFill>
              <a:schemeClr val="tx1"/>
            </a:solidFill>
          </a:ln>
        </p:spPr>
        <p:txBody>
          <a:bodyPr>
            <a:spAutoFit/>
          </a:bodyPr>
          <a:lstStyle/>
          <a:p>
            <a:pPr algn="ctr" fontAlgn="auto">
              <a:lnSpc>
                <a:spcPct val="150000"/>
              </a:lnSpc>
              <a:spcBef>
                <a:spcPts val="0"/>
              </a:spcBef>
              <a:spcAft>
                <a:spcPts val="0"/>
              </a:spcAft>
              <a:defRPr/>
            </a:pPr>
            <a:r>
              <a:rPr lang="it-IT" b="1" dirty="0">
                <a:solidFill>
                  <a:srgbClr val="000090"/>
                </a:solidFill>
                <a:latin typeface="Arial" pitchFamily="34" charset="0"/>
                <a:ea typeface="+mn-ea"/>
                <a:cs typeface="Arial" pitchFamily="34" charset="0"/>
              </a:rPr>
              <a:t>Neuroscienze cognitive</a:t>
            </a:r>
            <a:endParaRPr lang="it-IT" b="1" dirty="0">
              <a:ln w="10541" cmpd="sng">
                <a:solidFill>
                  <a:prstClr val="white"/>
                </a:solidFill>
                <a:prstDash val="solid"/>
              </a:ln>
              <a:solidFill>
                <a:srgbClr val="000090"/>
              </a:solidFill>
              <a:latin typeface="Arial" pitchFamily="34" charset="0"/>
              <a:ea typeface="+mn-ea"/>
              <a:cs typeface="Arial" pitchFamily="34" charset="0"/>
            </a:endParaRPr>
          </a:p>
        </p:txBody>
      </p:sp>
      <p:sp>
        <p:nvSpPr>
          <p:cNvPr id="16" name="Rettangolo 15"/>
          <p:cNvSpPr/>
          <p:nvPr/>
        </p:nvSpPr>
        <p:spPr>
          <a:xfrm>
            <a:off x="395536" y="2577852"/>
            <a:ext cx="2030164" cy="441146"/>
          </a:xfrm>
          <a:prstGeom prst="rect">
            <a:avLst/>
          </a:prstGeom>
          <a:noFill/>
          <a:ln w="19050">
            <a:solidFill>
              <a:schemeClr val="tx1"/>
            </a:solidFill>
          </a:ln>
        </p:spPr>
        <p:txBody>
          <a:bodyPr wrap="square">
            <a:spAutoFit/>
          </a:bodyPr>
          <a:lstStyle/>
          <a:p>
            <a:pPr algn="ctr" fontAlgn="auto">
              <a:lnSpc>
                <a:spcPct val="150000"/>
              </a:lnSpc>
              <a:spcBef>
                <a:spcPts val="0"/>
              </a:spcBef>
              <a:spcAft>
                <a:spcPts val="0"/>
              </a:spcAft>
              <a:defRPr/>
            </a:pPr>
            <a:r>
              <a:rPr lang="it-IT" sz="1600" b="1" cap="all" dirty="0">
                <a:ln w="10541" cmpd="sng">
                  <a:solidFill>
                    <a:srgbClr val="000090"/>
                  </a:solidFill>
                  <a:prstDash val="solid"/>
                </a:ln>
                <a:solidFill>
                  <a:srgbClr val="000090"/>
                </a:solidFill>
                <a:latin typeface="Arial"/>
                <a:cs typeface="Arial"/>
              </a:rPr>
              <a:t>Neurobiologia </a:t>
            </a:r>
          </a:p>
        </p:txBody>
      </p:sp>
      <p:sp>
        <p:nvSpPr>
          <p:cNvPr id="17" name="Rettangolo 16"/>
          <p:cNvSpPr/>
          <p:nvPr/>
        </p:nvSpPr>
        <p:spPr>
          <a:xfrm>
            <a:off x="3059832" y="2276996"/>
            <a:ext cx="2736304" cy="2503249"/>
          </a:xfrm>
          <a:prstGeom prst="rect">
            <a:avLst/>
          </a:prstGeom>
          <a:noFill/>
          <a:ln w="19050">
            <a:solidFill>
              <a:schemeClr val="tx1"/>
            </a:solidFill>
          </a:ln>
        </p:spPr>
        <p:txBody>
          <a:bodyPr>
            <a:spAutoFit/>
          </a:bodyPr>
          <a:lstStyle/>
          <a:p>
            <a:pPr algn="ctr" fontAlgn="auto">
              <a:lnSpc>
                <a:spcPct val="200000"/>
              </a:lnSpc>
              <a:spcBef>
                <a:spcPts val="0"/>
              </a:spcBef>
              <a:spcAft>
                <a:spcPts val="0"/>
              </a:spcAft>
              <a:defRPr/>
            </a:pPr>
            <a:r>
              <a:rPr lang="it-IT" sz="2000" b="1" cap="all" dirty="0" err="1">
                <a:ln w="10541" cmpd="sng">
                  <a:solidFill>
                    <a:srgbClr val="000090"/>
                  </a:solidFill>
                  <a:prstDash val="solid"/>
                </a:ln>
                <a:solidFill>
                  <a:srgbClr val="000090"/>
                </a:solidFill>
                <a:latin typeface="Arial"/>
                <a:cs typeface="Arial"/>
              </a:rPr>
              <a:t>Neuromitologie</a:t>
            </a:r>
            <a:endParaRPr lang="it-IT" sz="2000" b="1" cap="all" dirty="0">
              <a:ln w="10541" cmpd="sng">
                <a:solidFill>
                  <a:srgbClr val="000090"/>
                </a:solidFill>
                <a:prstDash val="solid"/>
              </a:ln>
              <a:solidFill>
                <a:srgbClr val="000090"/>
              </a:solidFill>
              <a:latin typeface="Arial"/>
              <a:cs typeface="Arial"/>
            </a:endParaRPr>
          </a:p>
          <a:p>
            <a:pPr algn="ctr" fontAlgn="auto">
              <a:lnSpc>
                <a:spcPct val="200000"/>
              </a:lnSpc>
              <a:spcBef>
                <a:spcPts val="0"/>
              </a:spcBef>
              <a:spcAft>
                <a:spcPts val="0"/>
              </a:spcAft>
              <a:defRPr/>
            </a:pPr>
            <a:r>
              <a:rPr lang="it-IT" sz="2000" b="1" cap="all" dirty="0">
                <a:ln w="10541" cmpd="sng">
                  <a:solidFill>
                    <a:srgbClr val="000090"/>
                  </a:solidFill>
                  <a:prstDash val="solid"/>
                </a:ln>
                <a:solidFill>
                  <a:srgbClr val="000090"/>
                </a:solidFill>
                <a:latin typeface="Arial"/>
                <a:cs typeface="Arial"/>
              </a:rPr>
              <a:t>Riduzionismo</a:t>
            </a:r>
          </a:p>
          <a:p>
            <a:pPr algn="ctr" fontAlgn="auto">
              <a:lnSpc>
                <a:spcPct val="200000"/>
              </a:lnSpc>
              <a:spcBef>
                <a:spcPts val="0"/>
              </a:spcBef>
              <a:spcAft>
                <a:spcPts val="0"/>
              </a:spcAft>
              <a:defRPr/>
            </a:pPr>
            <a:r>
              <a:rPr lang="it-IT" sz="2000" b="1" cap="all" dirty="0">
                <a:ln w="10541" cmpd="sng">
                  <a:solidFill>
                    <a:srgbClr val="000090"/>
                  </a:solidFill>
                  <a:prstDash val="solid"/>
                </a:ln>
                <a:solidFill>
                  <a:srgbClr val="000090"/>
                </a:solidFill>
                <a:latin typeface="Arial"/>
                <a:cs typeface="Arial"/>
              </a:rPr>
              <a:t>Incompatibilità di modelli </a:t>
            </a:r>
          </a:p>
        </p:txBody>
      </p:sp>
      <p:sp>
        <p:nvSpPr>
          <p:cNvPr id="18" name="Freccia curva 17"/>
          <p:cNvSpPr/>
          <p:nvPr/>
        </p:nvSpPr>
        <p:spPr>
          <a:xfrm rot="5400000" flipV="1">
            <a:off x="1169195" y="1119985"/>
            <a:ext cx="1152525" cy="1509710"/>
          </a:xfrm>
          <a:prstGeom prst="bentArrow">
            <a:avLst>
              <a:gd name="adj1" fmla="val 19077"/>
              <a:gd name="adj2" fmla="val 15523"/>
              <a:gd name="adj3" fmla="val 15523"/>
              <a:gd name="adj4" fmla="val 46458"/>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 name="Freccia curva 18"/>
          <p:cNvSpPr/>
          <p:nvPr/>
        </p:nvSpPr>
        <p:spPr>
          <a:xfrm rot="5400000">
            <a:off x="6576218" y="1064419"/>
            <a:ext cx="1152525" cy="1620837"/>
          </a:xfrm>
          <a:prstGeom prst="bentArrow">
            <a:avLst>
              <a:gd name="adj1" fmla="val 19077"/>
              <a:gd name="adj2" fmla="val 15523"/>
              <a:gd name="adj3" fmla="val 15523"/>
              <a:gd name="adj4" fmla="val 46458"/>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20" name="Connettore 1 19"/>
          <p:cNvCxnSpPr/>
          <p:nvPr/>
        </p:nvCxnSpPr>
        <p:spPr>
          <a:xfrm>
            <a:off x="6084888" y="2209800"/>
            <a:ext cx="11112" cy="27432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Freccia in giù 32"/>
          <p:cNvSpPr/>
          <p:nvPr/>
        </p:nvSpPr>
        <p:spPr>
          <a:xfrm>
            <a:off x="900113" y="3111500"/>
            <a:ext cx="420687" cy="504825"/>
          </a:xfrm>
          <a:prstGeom prst="downArrow">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2" name="Freccia in giù 33"/>
          <p:cNvSpPr/>
          <p:nvPr/>
        </p:nvSpPr>
        <p:spPr>
          <a:xfrm>
            <a:off x="7524750" y="3543300"/>
            <a:ext cx="420688" cy="504825"/>
          </a:xfrm>
          <a:prstGeom prst="downArrow">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3" name="Freccia in giù 35"/>
          <p:cNvSpPr/>
          <p:nvPr/>
        </p:nvSpPr>
        <p:spPr>
          <a:xfrm rot="16200000">
            <a:off x="2323306" y="3906044"/>
            <a:ext cx="422275" cy="61753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4" name="Rettangolo 23"/>
          <p:cNvSpPr/>
          <p:nvPr/>
        </p:nvSpPr>
        <p:spPr>
          <a:xfrm>
            <a:off x="4495800" y="5051896"/>
            <a:ext cx="2956520" cy="400110"/>
          </a:xfrm>
          <a:prstGeom prst="rect">
            <a:avLst/>
          </a:prstGeom>
          <a:noFill/>
          <a:ln w="19050">
            <a:solidFill>
              <a:schemeClr val="tx1"/>
            </a:solidFill>
          </a:ln>
        </p:spPr>
        <p:txBody>
          <a:bodyPr wrap="square">
            <a:spAutoFit/>
          </a:bodyPr>
          <a:lstStyle/>
          <a:p>
            <a:pPr algn="ctr" fontAlgn="auto">
              <a:spcBef>
                <a:spcPts val="0"/>
              </a:spcBef>
              <a:spcAft>
                <a:spcPts val="0"/>
              </a:spcAft>
              <a:defRPr/>
            </a:pPr>
            <a:r>
              <a:rPr lang="it-IT" sz="2000" b="1" cap="all" dirty="0">
                <a:ln w="10541" cmpd="sng">
                  <a:solidFill>
                    <a:srgbClr val="000090"/>
                  </a:solidFill>
                  <a:prstDash val="solid"/>
                </a:ln>
                <a:solidFill>
                  <a:srgbClr val="000090"/>
                </a:solidFill>
                <a:latin typeface="Arial"/>
                <a:cs typeface="Arial"/>
              </a:rPr>
              <a:t>Troppo rischioso! </a:t>
            </a:r>
          </a:p>
        </p:txBody>
      </p:sp>
      <p:pic>
        <p:nvPicPr>
          <p:cNvPr id="26" name="Immagine 25">
            <a:extLst>
              <a:ext uri="{FF2B5EF4-FFF2-40B4-BE49-F238E27FC236}">
                <a16:creationId xmlns:a16="http://schemas.microsoft.com/office/drawing/2014/main" id="{DCAD3AA0-05F7-1840-9A0B-0A018C6C2532}"/>
              </a:ext>
            </a:extLst>
          </p:cNvPr>
          <p:cNvPicPr>
            <a:picLocks noChangeAspect="1"/>
          </p:cNvPicPr>
          <p:nvPr/>
        </p:nvPicPr>
        <p:blipFill>
          <a:blip r:embed="rId2"/>
          <a:stretch>
            <a:fillRect/>
          </a:stretch>
        </p:blipFill>
        <p:spPr>
          <a:xfrm>
            <a:off x="482600" y="5826823"/>
            <a:ext cx="3241261" cy="988357"/>
          </a:xfrm>
          <a:prstGeom prst="rect">
            <a:avLst/>
          </a:prstGeom>
        </p:spPr>
      </p:pic>
      <p:pic>
        <p:nvPicPr>
          <p:cNvPr id="27" name="Immagine 26">
            <a:extLst>
              <a:ext uri="{FF2B5EF4-FFF2-40B4-BE49-F238E27FC236}">
                <a16:creationId xmlns:a16="http://schemas.microsoft.com/office/drawing/2014/main" id="{B1557732-9042-8C41-B97E-E59A7EAE12C8}"/>
              </a:ext>
            </a:extLst>
          </p:cNvPr>
          <p:cNvPicPr>
            <a:picLocks noChangeAspect="1"/>
          </p:cNvPicPr>
          <p:nvPr/>
        </p:nvPicPr>
        <p:blipFill>
          <a:blip r:embed="rId3"/>
          <a:stretch>
            <a:fillRect/>
          </a:stretch>
        </p:blipFill>
        <p:spPr>
          <a:xfrm>
            <a:off x="5340624" y="5819187"/>
            <a:ext cx="3256795" cy="1003627"/>
          </a:xfrm>
          <a:prstGeom prst="rect">
            <a:avLst/>
          </a:prstGeom>
        </p:spPr>
      </p:pic>
    </p:spTree>
    <p:extLst>
      <p:ext uri="{BB962C8B-B14F-4D97-AF65-F5344CB8AC3E}">
        <p14:creationId xmlns:p14="http://schemas.microsoft.com/office/powerpoint/2010/main" val="26124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900" decel="100000" fill="hold"/>
                                        <p:tgtEl>
                                          <p:spTgt spid="1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9" fill="hold">
                            <p:stCondLst>
                              <p:cond delay="25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37"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9" fill="hold">
                            <p:stCondLst>
                              <p:cond delay="1500"/>
                            </p:stCondLst>
                            <p:childTnLst>
                              <p:par>
                                <p:cTn id="50" presetID="37"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900" decel="100000" fill="hold"/>
                                        <p:tgtEl>
                                          <p:spTgt spid="2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6" fill="hold">
                            <p:stCondLst>
                              <p:cond delay="2500"/>
                            </p:stCondLst>
                            <p:childTnLst>
                              <p:par>
                                <p:cTn id="57" presetID="37"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900" decel="100000" fill="hold"/>
                                        <p:tgtEl>
                                          <p:spTgt spid="1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1"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0-#ppt_h/2"/>
                                          </p:val>
                                        </p:tav>
                                        <p:tav tm="100000">
                                          <p:val>
                                            <p:strVal val="#ppt_y"/>
                                          </p:val>
                                        </p:tav>
                                      </p:tavLst>
                                    </p:anim>
                                  </p:childTnLst>
                                </p:cTn>
                              </p:par>
                              <p:par>
                                <p:cTn id="77" presetID="3" presetClass="entr" presetSubtype="1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 e didattica inclusiva" id="{BEC85AF0-B6A5-4648-8CA6-9549507B4A41}" vid="{728D07EA-CE06-004C-8178-6F8115C96B6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 1° Parte</Template>
  <TotalTime>2</TotalTime>
  <Words>1502</Words>
  <Application>Microsoft Office PowerPoint</Application>
  <PresentationFormat>Presentazione su schermo (4:3)</PresentationFormat>
  <Paragraphs>173</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Corbel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 Gentilozzi</dc:creator>
  <cp:lastModifiedBy>Chiara Gentilozzi</cp:lastModifiedBy>
  <cp:revision>1</cp:revision>
  <dcterms:created xsi:type="dcterms:W3CDTF">2022-10-21T09:56:18Z</dcterms:created>
  <dcterms:modified xsi:type="dcterms:W3CDTF">2022-10-21T09:58:21Z</dcterms:modified>
</cp:coreProperties>
</file>