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7" r:id="rId11"/>
    <p:sldId id="27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3689"/>
  </p:normalViewPr>
  <p:slideViewPr>
    <p:cSldViewPr>
      <p:cViewPr varScale="1">
        <p:scale>
          <a:sx n="93" d="100"/>
          <a:sy n="93" d="100"/>
        </p:scale>
        <p:origin x="135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01A33-D826-47DC-B9C3-4E071404DFFC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78BA3CBF-A37D-4C6D-9639-364317A21D38}">
      <dgm:prSet phldrT="[Testo]"/>
      <dgm:spPr>
        <a:solidFill>
          <a:srgbClr val="FFFF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it-IT" b="1" dirty="0">
              <a:latin typeface="Candara" panose="020E0502030303020204" pitchFamily="34" charset="0"/>
            </a:rPr>
            <a:t>INDEX FOR INCLUSION</a:t>
          </a:r>
        </a:p>
      </dgm:t>
    </dgm:pt>
    <dgm:pt modelId="{779F34E0-FDEF-4579-B5AE-8E57C08E3636}" type="parTrans" cxnId="{AF21531C-76EE-4573-ACA8-383725B63787}">
      <dgm:prSet/>
      <dgm:spPr/>
      <dgm:t>
        <a:bodyPr/>
        <a:lstStyle/>
        <a:p>
          <a:endParaRPr lang="it-IT"/>
        </a:p>
      </dgm:t>
    </dgm:pt>
    <dgm:pt modelId="{0878CC4A-1D1B-4E84-91FE-CE281213F0F2}" type="sibTrans" cxnId="{AF21531C-76EE-4573-ACA8-383725B63787}">
      <dgm:prSet/>
      <dgm:spPr/>
      <dgm:t>
        <a:bodyPr/>
        <a:lstStyle/>
        <a:p>
          <a:endParaRPr lang="it-IT"/>
        </a:p>
      </dgm:t>
    </dgm:pt>
    <dgm:pt modelId="{DA5A8BA2-C20D-4FB1-B317-A9642C8B9F99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it-IT" sz="2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Accrescere la consapevolezza dell’intera comunità educante sulla centralità e la trasversalità dei processi inclusivi in relazione alla qualità dei “risultati” educativi.</a:t>
          </a: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A6AB2B05-6615-4E74-86B1-7807EFDFAC09}" type="parTrans" cxnId="{C504295C-11E1-42DD-B7B1-9959A0A09A2C}">
      <dgm:prSet/>
      <dgm:spPr/>
      <dgm:t>
        <a:bodyPr/>
        <a:lstStyle/>
        <a:p>
          <a:endParaRPr lang="it-IT"/>
        </a:p>
      </dgm:t>
    </dgm:pt>
    <dgm:pt modelId="{50619F15-0728-4638-ADDB-49DD1BDBC044}" type="sibTrans" cxnId="{C504295C-11E1-42DD-B7B1-9959A0A09A2C}">
      <dgm:prSet/>
      <dgm:spPr/>
      <dgm:t>
        <a:bodyPr/>
        <a:lstStyle/>
        <a:p>
          <a:endParaRPr lang="it-IT"/>
        </a:p>
      </dgm:t>
    </dgm:pt>
    <dgm:pt modelId="{8D8DC959-2C16-4D29-9314-B49859E21366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Strumento per la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rilevazione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, il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monitoraggio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 e la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valutazione 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del </a:t>
          </a:r>
          <a:r>
            <a:rPr lang="it-IT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grado di </a:t>
          </a:r>
          <a:r>
            <a:rPr lang="it-IT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inclusività</a:t>
          </a:r>
          <a:r>
            <a:rPr lang="it-IT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delle scuole di ogni ordine e grado. </a:t>
          </a:r>
        </a:p>
      </dgm:t>
    </dgm:pt>
    <dgm:pt modelId="{489E8E9B-3FB5-49F4-AF68-A32C8770949C}" type="parTrans" cxnId="{0052CE6A-3241-45A6-9780-88A1CE7EF9F8}">
      <dgm:prSet/>
      <dgm:spPr/>
      <dgm:t>
        <a:bodyPr/>
        <a:lstStyle/>
        <a:p>
          <a:endParaRPr lang="it-IT"/>
        </a:p>
      </dgm:t>
    </dgm:pt>
    <dgm:pt modelId="{BE4838CD-E6BA-4A66-BF44-4180511D8DFB}" type="sibTrans" cxnId="{0052CE6A-3241-45A6-9780-88A1CE7EF9F8}">
      <dgm:prSet/>
      <dgm:spPr/>
      <dgm:t>
        <a:bodyPr/>
        <a:lstStyle/>
        <a:p>
          <a:endParaRPr lang="it-IT"/>
        </a:p>
      </dgm:t>
    </dgm:pt>
    <dgm:pt modelId="{4859958C-AEA9-43D3-870C-AAC5BC118BC8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ctr"/>
          <a:endParaRPr lang="it-IT" sz="2400" b="1" i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/>
            <a:ea typeface="+mn-ea"/>
            <a:cs typeface="+mn-cs"/>
          </a:endParaRPr>
        </a:p>
      </dgm:t>
    </dgm:pt>
    <dgm:pt modelId="{FA2259FC-286A-48BD-AE9A-08F92EB96F58}" type="parTrans" cxnId="{80A53F8E-870A-404B-9065-857DF6BDEB80}">
      <dgm:prSet/>
      <dgm:spPr/>
      <dgm:t>
        <a:bodyPr/>
        <a:lstStyle/>
        <a:p>
          <a:endParaRPr lang="it-IT"/>
        </a:p>
      </dgm:t>
    </dgm:pt>
    <dgm:pt modelId="{5CEAE2C8-593A-4EC7-8E21-4DAA428A14D4}" type="sibTrans" cxnId="{80A53F8E-870A-404B-9065-857DF6BDEB80}">
      <dgm:prSet/>
      <dgm:spPr/>
      <dgm:t>
        <a:bodyPr/>
        <a:lstStyle/>
        <a:p>
          <a:endParaRPr lang="it-IT"/>
        </a:p>
      </dgm:t>
    </dgm:pt>
    <dgm:pt modelId="{F80C3EF3-3F8B-47B8-89DC-DA60AF20D394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Fornisce indicatori realistici sui quali fondare piani di miglioramento  organizzativo e culturale</a:t>
          </a: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53ADD08D-A9F3-450F-98A5-88AA7865CABB}" type="parTrans" cxnId="{E6E15E8D-F468-4AEC-A62F-EB89E88C945A}">
      <dgm:prSet/>
      <dgm:spPr/>
      <dgm:t>
        <a:bodyPr/>
        <a:lstStyle/>
        <a:p>
          <a:endParaRPr lang="it-IT"/>
        </a:p>
      </dgm:t>
    </dgm:pt>
    <dgm:pt modelId="{33A565CA-6062-4480-A37E-3E9FB07530F2}" type="sibTrans" cxnId="{E6E15E8D-F468-4AEC-A62F-EB89E88C945A}">
      <dgm:prSet/>
      <dgm:spPr/>
      <dgm:t>
        <a:bodyPr/>
        <a:lstStyle/>
        <a:p>
          <a:endParaRPr lang="it-IT"/>
        </a:p>
      </dgm:t>
    </dgm:pt>
    <dgm:pt modelId="{59667C37-B605-4714-B6EA-D50CB0D44AB5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B41D1DA8-D954-459C-9AE7-E32F71E23B5E}" type="parTrans" cxnId="{3569C577-E0CA-4AAA-A106-5689C7F23F2D}">
      <dgm:prSet/>
      <dgm:spPr/>
      <dgm:t>
        <a:bodyPr/>
        <a:lstStyle/>
        <a:p>
          <a:endParaRPr lang="it-IT"/>
        </a:p>
      </dgm:t>
    </dgm:pt>
    <dgm:pt modelId="{4B6ABAE8-5775-4842-A37F-3CA832D73322}" type="sibTrans" cxnId="{3569C577-E0CA-4AAA-A106-5689C7F23F2D}">
      <dgm:prSet/>
      <dgm:spPr/>
      <dgm:t>
        <a:bodyPr/>
        <a:lstStyle/>
        <a:p>
          <a:endParaRPr lang="it-IT"/>
        </a:p>
      </dgm:t>
    </dgm:pt>
    <dgm:pt modelId="{1F83C0F0-9112-4143-B62F-98EA41BC0D67}">
      <dgm:prSet phldrT="[Testo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l"/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3ED1DCB4-827B-428C-B39C-831747CF825F}" type="parTrans" cxnId="{49D7CBF0-C27A-4541-ABE0-216D1ACC1732}">
      <dgm:prSet/>
      <dgm:spPr/>
      <dgm:t>
        <a:bodyPr/>
        <a:lstStyle/>
        <a:p>
          <a:endParaRPr lang="it-IT"/>
        </a:p>
      </dgm:t>
    </dgm:pt>
    <dgm:pt modelId="{E55B69B0-F9F8-4619-9263-1B1428035DED}" type="sibTrans" cxnId="{49D7CBF0-C27A-4541-ABE0-216D1ACC1732}">
      <dgm:prSet/>
      <dgm:spPr/>
      <dgm:t>
        <a:bodyPr/>
        <a:lstStyle/>
        <a:p>
          <a:endParaRPr lang="it-IT"/>
        </a:p>
      </dgm:t>
    </dgm:pt>
    <dgm:pt modelId="{D03000A9-D01B-4933-A492-F04BA11A7470}" type="pres">
      <dgm:prSet presAssocID="{CCC01A33-D826-47DC-B9C3-4E071404DFFC}" presName="Name0" presStyleCnt="0">
        <dgm:presLayoutVars>
          <dgm:dir/>
          <dgm:animLvl val="lvl"/>
          <dgm:resizeHandles/>
        </dgm:presLayoutVars>
      </dgm:prSet>
      <dgm:spPr/>
    </dgm:pt>
    <dgm:pt modelId="{36A56341-8319-4262-B851-97E60A4BA4BB}" type="pres">
      <dgm:prSet presAssocID="{78BA3CBF-A37D-4C6D-9639-364317A21D38}" presName="linNode" presStyleCnt="0"/>
      <dgm:spPr/>
    </dgm:pt>
    <dgm:pt modelId="{1871A33F-3E1F-4D19-A03D-7604EC812663}" type="pres">
      <dgm:prSet presAssocID="{78BA3CBF-A37D-4C6D-9639-364317A21D38}" presName="parentShp" presStyleLbl="node1" presStyleIdx="0" presStyleCnt="1" custScaleX="77686" custScaleY="55923" custLinFactNeighborX="-29" custLinFactNeighborY="-1223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34CF9E37-1F17-4F9D-B513-41946E48A882}" type="pres">
      <dgm:prSet presAssocID="{78BA3CBF-A37D-4C6D-9639-364317A21D38}" presName="childShp" presStyleLbl="bgAccFollowNode1" presStyleIdx="0" presStyleCnt="1" custScaleX="117631" custScaleY="86386" custLinFactNeighborY="274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ADD8C02-86BA-4085-A733-3EBC0A7994C2}" type="presOf" srcId="{1F83C0F0-9112-4143-B62F-98EA41BC0D67}" destId="{34CF9E37-1F17-4F9D-B513-41946E48A882}" srcOrd="0" destOrd="1" presId="urn:microsoft.com/office/officeart/2005/8/layout/vList6"/>
    <dgm:cxn modelId="{AF21531C-76EE-4573-ACA8-383725B63787}" srcId="{CCC01A33-D826-47DC-B9C3-4E071404DFFC}" destId="{78BA3CBF-A37D-4C6D-9639-364317A21D38}" srcOrd="0" destOrd="0" parTransId="{779F34E0-FDEF-4579-B5AE-8E57C08E3636}" sibTransId="{0878CC4A-1D1B-4E84-91FE-CE281213F0F2}"/>
    <dgm:cxn modelId="{56366950-2441-4E56-B5C7-834D2244B482}" type="presOf" srcId="{CCC01A33-D826-47DC-B9C3-4E071404DFFC}" destId="{D03000A9-D01B-4933-A492-F04BA11A7470}" srcOrd="0" destOrd="0" presId="urn:microsoft.com/office/officeart/2005/8/layout/vList6"/>
    <dgm:cxn modelId="{C504295C-11E1-42DD-B7B1-9959A0A09A2C}" srcId="{78BA3CBF-A37D-4C6D-9639-364317A21D38}" destId="{DA5A8BA2-C20D-4FB1-B317-A9642C8B9F99}" srcOrd="4" destOrd="0" parTransId="{A6AB2B05-6615-4E74-86B1-7807EFDFAC09}" sibTransId="{50619F15-0728-4638-ADDB-49DD1BDBC044}"/>
    <dgm:cxn modelId="{0052CE6A-3241-45A6-9780-88A1CE7EF9F8}" srcId="{78BA3CBF-A37D-4C6D-9639-364317A21D38}" destId="{8D8DC959-2C16-4D29-9314-B49859E21366}" srcOrd="0" destOrd="0" parTransId="{489E8E9B-3FB5-49F4-AF68-A32C8770949C}" sibTransId="{BE4838CD-E6BA-4A66-BF44-4180511D8DFB}"/>
    <dgm:cxn modelId="{3569C577-E0CA-4AAA-A106-5689C7F23F2D}" srcId="{78BA3CBF-A37D-4C6D-9639-364317A21D38}" destId="{59667C37-B605-4714-B6EA-D50CB0D44AB5}" srcOrd="3" destOrd="0" parTransId="{B41D1DA8-D954-459C-9AE7-E32F71E23B5E}" sibTransId="{4B6ABAE8-5775-4842-A37F-3CA832D73322}"/>
    <dgm:cxn modelId="{E6E15E8D-F468-4AEC-A62F-EB89E88C945A}" srcId="{78BA3CBF-A37D-4C6D-9639-364317A21D38}" destId="{F80C3EF3-3F8B-47B8-89DC-DA60AF20D394}" srcOrd="2" destOrd="0" parTransId="{53ADD08D-A9F3-450F-98A5-88AA7865CABB}" sibTransId="{33A565CA-6062-4480-A37E-3E9FB07530F2}"/>
    <dgm:cxn modelId="{80A53F8E-870A-404B-9065-857DF6BDEB80}" srcId="{78BA3CBF-A37D-4C6D-9639-364317A21D38}" destId="{4859958C-AEA9-43D3-870C-AAC5BC118BC8}" srcOrd="5" destOrd="0" parTransId="{FA2259FC-286A-48BD-AE9A-08F92EB96F58}" sibTransId="{5CEAE2C8-593A-4EC7-8E21-4DAA428A14D4}"/>
    <dgm:cxn modelId="{DB76B794-3085-4934-8B71-103AAE8C8290}" type="presOf" srcId="{F80C3EF3-3F8B-47B8-89DC-DA60AF20D394}" destId="{34CF9E37-1F17-4F9D-B513-41946E48A882}" srcOrd="0" destOrd="2" presId="urn:microsoft.com/office/officeart/2005/8/layout/vList6"/>
    <dgm:cxn modelId="{5D5B2DA3-F140-459F-8C3D-D4641B944F84}" type="presOf" srcId="{8D8DC959-2C16-4D29-9314-B49859E21366}" destId="{34CF9E37-1F17-4F9D-B513-41946E48A882}" srcOrd="0" destOrd="0" presId="urn:microsoft.com/office/officeart/2005/8/layout/vList6"/>
    <dgm:cxn modelId="{465FBCAF-E6D4-4EEC-849C-46EACB2D45F5}" type="presOf" srcId="{78BA3CBF-A37D-4C6D-9639-364317A21D38}" destId="{1871A33F-3E1F-4D19-A03D-7604EC812663}" srcOrd="0" destOrd="0" presId="urn:microsoft.com/office/officeart/2005/8/layout/vList6"/>
    <dgm:cxn modelId="{6CD068C0-F277-426A-8111-108109035BB1}" type="presOf" srcId="{59667C37-B605-4714-B6EA-D50CB0D44AB5}" destId="{34CF9E37-1F17-4F9D-B513-41946E48A882}" srcOrd="0" destOrd="3" presId="urn:microsoft.com/office/officeart/2005/8/layout/vList6"/>
    <dgm:cxn modelId="{D18430D1-8DB3-4EB1-82D4-CEBE1B736FCD}" type="presOf" srcId="{DA5A8BA2-C20D-4FB1-B317-A9642C8B9F99}" destId="{34CF9E37-1F17-4F9D-B513-41946E48A882}" srcOrd="0" destOrd="4" presId="urn:microsoft.com/office/officeart/2005/8/layout/vList6"/>
    <dgm:cxn modelId="{49D7CBF0-C27A-4541-ABE0-216D1ACC1732}" srcId="{78BA3CBF-A37D-4C6D-9639-364317A21D38}" destId="{1F83C0F0-9112-4143-B62F-98EA41BC0D67}" srcOrd="1" destOrd="0" parTransId="{3ED1DCB4-827B-428C-B39C-831747CF825F}" sibTransId="{E55B69B0-F9F8-4619-9263-1B1428035DED}"/>
    <dgm:cxn modelId="{0968F3F7-E02F-4B5E-AAFF-99CF526B6BAB}" type="presOf" srcId="{4859958C-AEA9-43D3-870C-AAC5BC118BC8}" destId="{34CF9E37-1F17-4F9D-B513-41946E48A882}" srcOrd="0" destOrd="5" presId="urn:microsoft.com/office/officeart/2005/8/layout/vList6"/>
    <dgm:cxn modelId="{CF0931A5-5A99-4D22-A997-6CA8930AF5AF}" type="presParOf" srcId="{D03000A9-D01B-4933-A492-F04BA11A7470}" destId="{36A56341-8319-4262-B851-97E60A4BA4BB}" srcOrd="0" destOrd="0" presId="urn:microsoft.com/office/officeart/2005/8/layout/vList6"/>
    <dgm:cxn modelId="{59DF7BDD-9DCB-461D-A053-FC86918B653B}" type="presParOf" srcId="{36A56341-8319-4262-B851-97E60A4BA4BB}" destId="{1871A33F-3E1F-4D19-A03D-7604EC812663}" srcOrd="0" destOrd="0" presId="urn:microsoft.com/office/officeart/2005/8/layout/vList6"/>
    <dgm:cxn modelId="{1CC3B236-31C3-4877-AE12-8F745951BDF3}" type="presParOf" srcId="{36A56341-8319-4262-B851-97E60A4BA4BB}" destId="{34CF9E37-1F17-4F9D-B513-41946E48A8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9E37-1F17-4F9D-B513-41946E48A882}">
      <dsp:nvSpPr>
        <dsp:cNvPr id="0" name=""/>
        <dsp:cNvSpPr/>
      </dsp:nvSpPr>
      <dsp:spPr>
        <a:xfrm>
          <a:off x="2708095" y="504027"/>
          <a:ext cx="6147356" cy="453651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Strumento per la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rilevazione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, il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monitoraggio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 e la </a:t>
          </a:r>
          <a:r>
            <a:rPr lang="it-IT" sz="24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valutazione 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del </a:t>
          </a:r>
          <a:r>
            <a:rPr lang="it-IT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grado di </a:t>
          </a:r>
          <a:r>
            <a:rPr lang="it-IT" sz="2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inclusività</a:t>
          </a:r>
          <a:r>
            <a:rPr lang="it-IT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delle scuole di ogni ordine e grado.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1" kern="1200" dirty="0">
              <a:solidFill>
                <a:schemeClr val="tx1"/>
              </a:solidFill>
              <a:latin typeface="Candara" panose="020E0502030303020204" pitchFamily="34" charset="0"/>
              <a:cs typeface="Arial" pitchFamily="34" charset="0"/>
            </a:rPr>
            <a:t>Fornisce indicatori realistici sui quali fondare piani di miglioramento  organizzativo e culturale</a:t>
          </a: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b="1" i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rPr>
            <a:t>Accrescere la consapevolezza dell’intera comunità educante sulla centralità e la trasversalità dei processi inclusivi in relazione alla qualità dei “risultati” educativi.</a:t>
          </a:r>
          <a:endParaRPr lang="it-IT" sz="2400" b="1" kern="1200" dirty="0">
            <a:solidFill>
              <a:schemeClr val="tx1"/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400" b="1" i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/>
            <a:ea typeface="+mn-ea"/>
            <a:cs typeface="+mn-cs"/>
          </a:endParaRPr>
        </a:p>
      </dsp:txBody>
      <dsp:txXfrm>
        <a:off x="2708095" y="504027"/>
        <a:ext cx="6147356" cy="4536518"/>
      </dsp:txXfrm>
    </dsp:sp>
    <dsp:sp modelId="{1871A33F-3E1F-4D19-A03D-7604EC812663}">
      <dsp:nvSpPr>
        <dsp:cNvPr id="0" name=""/>
        <dsp:cNvSpPr/>
      </dsp:nvSpPr>
      <dsp:spPr>
        <a:xfrm>
          <a:off x="16" y="1095682"/>
          <a:ext cx="2706562" cy="2936768"/>
        </a:xfrm>
        <a:prstGeom prst="notchedRightArrow">
          <a:avLst/>
        </a:prstGeom>
        <a:solidFill>
          <a:srgbClr val="FFFF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Candara" panose="020E0502030303020204" pitchFamily="34" charset="0"/>
            </a:rPr>
            <a:t>INDEX FOR INCLUSION</a:t>
          </a:r>
        </a:p>
      </dsp:txBody>
      <dsp:txXfrm>
        <a:off x="676657" y="1829874"/>
        <a:ext cx="1353281" cy="1468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0AE6-0661-4309-89A2-D694D67A2116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3470-8FFD-46B5-9959-95356B4A0AE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307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D2408-30E3-412A-9DD9-4C265DB8E46A}" type="slidenum">
              <a:rPr lang="it-IT" altLang="en-US">
                <a:solidFill>
                  <a:srgbClr val="1F497D"/>
                </a:solidFill>
              </a:rPr>
              <a:pPr>
                <a:defRPr/>
              </a:pPr>
              <a:t>‹N›</a:t>
            </a:fld>
            <a:endParaRPr lang="it-IT" altLang="en-US">
              <a:solidFill>
                <a:srgbClr val="1F497D"/>
              </a:solidFill>
            </a:endParaRPr>
          </a:p>
        </p:txBody>
      </p:sp>
      <p:sp>
        <p:nvSpPr>
          <p:cNvPr id="5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0550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DABA14-1C46-4BB6-8F02-6584D8E515AE}" type="datetimeFigureOut">
              <a:rPr lang="it-IT" smtClean="0"/>
              <a:t>19/10/21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21D00C-50CE-45FA-AD5F-F13E1F5DCD7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3356992"/>
            <a:ext cx="6172200" cy="1096888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marL="0" indent="0"/>
            <a:r>
              <a:rPr lang="it-IT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INDEX FOR INCLUSION</a:t>
            </a:r>
            <a:br>
              <a:rPr lang="it-IT" sz="3600" dirty="0">
                <a:solidFill>
                  <a:srgbClr val="FFFF00"/>
                </a:solidFill>
                <a:latin typeface="Candara" panose="020E0502030303020204" pitchFamily="34" charset="0"/>
              </a:rPr>
            </a:br>
            <a:endParaRPr lang="it-IT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tente\Desktop\DOTTORATO UNISA\PALUMBO\18. CASERTA- GOMEZ\inclusi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865" y="3933056"/>
            <a:ext cx="4424135" cy="2492896"/>
          </a:xfrm>
          <a:prstGeom prst="rect">
            <a:avLst/>
          </a:prstGeom>
          <a:noFill/>
        </p:spPr>
      </p:pic>
      <p:pic>
        <p:nvPicPr>
          <p:cNvPr id="1027" name="Picture 3" descr="C:\Users\Utente\Desktop\DOTTORATO UNISA\PALUMBO\18. CASERTA- GOMEZ\inclusione+scolastica+in+Lombar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33787" cy="2925762"/>
          </a:xfrm>
          <a:prstGeom prst="rect">
            <a:avLst/>
          </a:prstGeom>
          <a:noFill/>
        </p:spPr>
      </p:pic>
      <p:sp>
        <p:nvSpPr>
          <p:cNvPr id="5" name="Sottotitolo 4">
            <a:extLst>
              <a:ext uri="{FF2B5EF4-FFF2-40B4-BE49-F238E27FC236}">
                <a16:creationId xmlns:a16="http://schemas.microsoft.com/office/drawing/2014/main" id="{0DE7DC35-54ED-2E4D-93CA-AA63D421C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04056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STRUTTURA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dell’Index</a:t>
            </a:r>
            <a:endParaRPr lang="it-IT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CasellaDiTesto 4"/>
          <p:cNvSpPr txBox="1">
            <a:spLocks noChangeArrowheads="1"/>
          </p:cNvSpPr>
          <p:nvPr/>
        </p:nvSpPr>
        <p:spPr bwMode="auto">
          <a:xfrm>
            <a:off x="179512" y="1412776"/>
            <a:ext cx="8280920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Si parte dalle </a:t>
            </a:r>
            <a:r>
              <a:rPr lang="it-IT" sz="2800" dirty="0">
                <a:solidFill>
                  <a:srgbClr val="FFFF00"/>
                </a:solidFill>
                <a:latin typeface="Candara" panose="020E0502030303020204" pitchFamily="34" charset="0"/>
              </a:rPr>
              <a:t>tre dimensioni </a:t>
            </a: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fondamentali che sono interessate al cambiamento inclusivo della scuola: </a:t>
            </a:r>
            <a:r>
              <a:rPr lang="it-IT" sz="2800" dirty="0">
                <a:solidFill>
                  <a:srgbClr val="FFC000"/>
                </a:solidFill>
                <a:latin typeface="Candara" panose="020E0502030303020204" pitchFamily="34" charset="0"/>
              </a:rPr>
              <a:t>le </a:t>
            </a:r>
            <a:r>
              <a:rPr lang="it-IT" sz="2800" b="1" dirty="0">
                <a:solidFill>
                  <a:srgbClr val="FFC000"/>
                </a:solidFill>
                <a:latin typeface="Candara" panose="020E0502030303020204" pitchFamily="34" charset="0"/>
              </a:rPr>
              <a:t>politiche</a:t>
            </a:r>
            <a:r>
              <a:rPr lang="it-IT" sz="2800" dirty="0">
                <a:solidFill>
                  <a:srgbClr val="FFC000"/>
                </a:solidFill>
                <a:latin typeface="Candara" panose="020E0502030303020204" pitchFamily="34" charset="0"/>
              </a:rPr>
              <a:t>, le </a:t>
            </a:r>
            <a:r>
              <a:rPr lang="it-IT" sz="2800" b="1" dirty="0">
                <a:solidFill>
                  <a:srgbClr val="FFC000"/>
                </a:solidFill>
                <a:latin typeface="Candara" panose="020E0502030303020204" pitchFamily="34" charset="0"/>
              </a:rPr>
              <a:t>pratiche</a:t>
            </a:r>
            <a:r>
              <a:rPr lang="it-IT" sz="2800" dirty="0">
                <a:solidFill>
                  <a:srgbClr val="FFC000"/>
                </a:solidFill>
                <a:latin typeface="Candara" panose="020E0502030303020204" pitchFamily="34" charset="0"/>
              </a:rPr>
              <a:t> e le </a:t>
            </a:r>
            <a:r>
              <a:rPr lang="it-IT" sz="2800" b="1" dirty="0">
                <a:solidFill>
                  <a:srgbClr val="FFC000"/>
                </a:solidFill>
                <a:latin typeface="Candara" panose="020E0502030303020204" pitchFamily="34" charset="0"/>
              </a:rPr>
              <a:t>culture</a:t>
            </a: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Ogni dimensione è suddivisa in due </a:t>
            </a:r>
            <a:r>
              <a:rPr lang="it-IT" sz="2800" dirty="0">
                <a:solidFill>
                  <a:srgbClr val="FFFF00"/>
                </a:solidFill>
                <a:latin typeface="Candara" panose="020E0502030303020204" pitchFamily="34" charset="0"/>
              </a:rPr>
              <a:t>sezioni</a:t>
            </a: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A sua volta ogni sezione viene declinata in diversi </a:t>
            </a:r>
            <a:r>
              <a:rPr lang="it-IT" sz="2800" dirty="0">
                <a:solidFill>
                  <a:srgbClr val="FFFF00"/>
                </a:solidFill>
                <a:latin typeface="Candara" panose="020E0502030303020204" pitchFamily="34" charset="0"/>
              </a:rPr>
              <a:t>indicatori</a:t>
            </a: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Per ogni indicatore vengono formulate una serie di </a:t>
            </a:r>
            <a:r>
              <a:rPr lang="it-IT" sz="2800" dirty="0">
                <a:solidFill>
                  <a:srgbClr val="FFFF00"/>
                </a:solidFill>
                <a:latin typeface="Candara" panose="020E0502030303020204" pitchFamily="34" charset="0"/>
              </a:rPr>
              <a:t>domande</a:t>
            </a:r>
            <a:r>
              <a:rPr lang="it-IT" sz="2800" dirty="0">
                <a:solidFill>
                  <a:prstClr val="white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4581" name="CasellaDiTesto 5"/>
          <p:cNvSpPr txBox="1">
            <a:spLocks noChangeArrowheads="1"/>
          </p:cNvSpPr>
          <p:nvPr/>
        </p:nvSpPr>
        <p:spPr bwMode="auto">
          <a:xfrm>
            <a:off x="1115616" y="5661248"/>
            <a:ext cx="7777163" cy="647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white"/>
                </a:solidFill>
                <a:latin typeface="Candara" panose="020E0502030303020204" pitchFamily="34" charset="0"/>
              </a:rPr>
              <a:t> Le dimensioni e sezioni fanno riferimento ad un piano più astratto, gli indicatori rappresentano il livello direttamente osservabile e misurabile. </a:t>
            </a:r>
          </a:p>
        </p:txBody>
      </p:sp>
    </p:spTree>
    <p:extLst>
      <p:ext uri="{BB962C8B-B14F-4D97-AF65-F5344CB8AC3E}">
        <p14:creationId xmlns:p14="http://schemas.microsoft.com/office/powerpoint/2010/main" val="294206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b="1" dirty="0">
                <a:solidFill>
                  <a:srgbClr val="FF0000"/>
                </a:solidFill>
              </a:rPr>
              <a:t>politiche </a:t>
            </a:r>
            <a:r>
              <a:rPr lang="it-IT" dirty="0"/>
              <a:t>sono intese come la progettazione e l’organizzazione di interventi. In una scuola non è sempre tutto lineare. Infatti le strutture organizzative sono complesse e in continuo cambiamento. Pertanto all’ordine del giorno ci sono processi decisionali formali ed informali a cui partecipano numerosi attori. Questa dimensione comprende l’accessibilità alla scuola (sia dal punto di vista architettonico che da quello organizzativo) e il funzionamento dei gruppi di lavoro e del collegio docenti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5576" y="278092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b="1" dirty="0">
                <a:solidFill>
                  <a:srgbClr val="FF0000"/>
                </a:solidFill>
              </a:rPr>
              <a:t>pratiche</a:t>
            </a:r>
            <a:r>
              <a:rPr lang="it-IT" dirty="0"/>
              <a:t> invece, si parte dal presupposto che è possibile portare dei miglioramenti al contesto in cui si vive e la scuola può influire molto su questi cambiamenti.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42210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</a:t>
            </a:r>
            <a:r>
              <a:rPr lang="it-IT" b="1" dirty="0">
                <a:solidFill>
                  <a:srgbClr val="FF0000"/>
                </a:solidFill>
              </a:rPr>
              <a:t>culture</a:t>
            </a:r>
            <a:r>
              <a:rPr lang="it-IT" dirty="0"/>
              <a:t>, in ultimo, implicano il coinvolgimento di tutta la società ed in particolare dei genitori; per poter soddisfare appieno i bisogni educativi dei bambini è indispensabile che il rapporto scuola famiglia sia solido e aperto. Accogliere le famiglie e instaurare un rapporto di fiducia è un fattore essenziale e può diventare un elemento indispensabile per la costruzione di una scuola inclusiva. Questa dimensione dunque racchiude tutti gli aspetti che implicano le relazioni tra le persone nella scuola e intorno a questa e i valori che essa afferma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4572008"/>
            <a:ext cx="9144000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1406" y="2290982"/>
            <a:ext cx="9144000" cy="2000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0" y="285728"/>
            <a:ext cx="9144000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90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cap="all" dirty="0" err="1">
                <a:solidFill>
                  <a:schemeClr val="bg1"/>
                </a:solidFill>
                <a:latin typeface="Candara"/>
              </a:rPr>
              <a:t>D</a:t>
            </a:r>
            <a:r>
              <a:rPr lang="en-US" sz="3600" b="1" i="1" dirty="0" err="1">
                <a:solidFill>
                  <a:schemeClr val="bg1"/>
                </a:solidFill>
                <a:latin typeface="Candara"/>
              </a:rPr>
              <a:t>imensione</a:t>
            </a:r>
            <a:r>
              <a:rPr lang="en-US" sz="3600" b="1" i="1" dirty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3600" b="1" i="1" cap="all" dirty="0">
                <a:solidFill>
                  <a:schemeClr val="bg1"/>
                </a:solidFill>
                <a:latin typeface="Candara"/>
              </a:rPr>
              <a:t>A: </a:t>
            </a:r>
            <a:r>
              <a:rPr lang="en-US" sz="3600" b="1" i="1" cap="all" dirty="0" err="1">
                <a:solidFill>
                  <a:schemeClr val="bg1"/>
                </a:solidFill>
                <a:latin typeface="Candara"/>
              </a:rPr>
              <a:t>C</a:t>
            </a:r>
            <a:r>
              <a:rPr lang="en-US" sz="3600" b="1" i="1" dirty="0" err="1">
                <a:solidFill>
                  <a:schemeClr val="bg1"/>
                </a:solidFill>
                <a:latin typeface="Candara"/>
              </a:rPr>
              <a:t>reare</a:t>
            </a:r>
            <a:r>
              <a:rPr lang="en-US" sz="3600" b="1" i="1" cap="all" dirty="0">
                <a:solidFill>
                  <a:schemeClr val="bg1"/>
                </a:solidFill>
                <a:latin typeface="Candara"/>
              </a:rPr>
              <a:t> C</a:t>
            </a:r>
            <a:r>
              <a:rPr lang="en-US" sz="3600" b="1" i="1" dirty="0">
                <a:solidFill>
                  <a:schemeClr val="bg1"/>
                </a:solidFill>
                <a:latin typeface="Candara"/>
              </a:rPr>
              <a:t>ulture</a:t>
            </a:r>
            <a:r>
              <a:rPr lang="en-US" sz="3600" b="1" i="1" cap="all" dirty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andara"/>
              </a:rPr>
              <a:t>Inclusive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81211" y="1411729"/>
            <a:ext cx="4176712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A.1 Costruire comunità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67459" y="1411729"/>
            <a:ext cx="4705135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A. 2 Affermare valori inclusivi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0" y="2072804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cap="all" spc="-100" dirty="0" err="1">
                <a:solidFill>
                  <a:schemeClr val="bg1"/>
                </a:solidFill>
                <a:latin typeface="Candara"/>
              </a:rPr>
              <a:t>D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imensione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3600" b="1" i="1" cap="all" spc="-100" dirty="0">
                <a:solidFill>
                  <a:schemeClr val="bg1"/>
                </a:solidFill>
                <a:latin typeface="Candara"/>
              </a:rPr>
              <a:t>B: 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Produrre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Politiche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Inclusive</a:t>
            </a:r>
            <a:endParaRPr lang="it-IT" sz="4000" i="1" spc="-1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1406" y="3332149"/>
            <a:ext cx="4176712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B.1 </a:t>
            </a:r>
            <a:r>
              <a:rPr lang="it-IT" sz="2800" b="1" kern="0" dirty="0">
                <a:solidFill>
                  <a:srgbClr val="FF0000"/>
                </a:solidFill>
                <a:latin typeface="Candara"/>
              </a:rPr>
              <a:t>Sviluppare la scuola per tutti</a:t>
            </a:r>
            <a:endParaRPr lang="it-IT" sz="2800" b="1" dirty="0">
              <a:solidFill>
                <a:srgbClr val="FF0000"/>
              </a:solidFill>
              <a:latin typeface="Candara" pitchFamily="34" charset="0"/>
              <a:ea typeface="MS PGothic" pitchFamily="34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29124" y="3332149"/>
            <a:ext cx="45047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B. 2 </a:t>
            </a:r>
            <a:r>
              <a:rPr lang="it-IT" sz="2800" b="1" kern="0" dirty="0">
                <a:solidFill>
                  <a:srgbClr val="FF0000"/>
                </a:solidFill>
                <a:latin typeface="Candara"/>
              </a:rPr>
              <a:t>Organizzare il sostegno </a:t>
            </a:r>
          </a:p>
          <a:p>
            <a:pPr algn="ctr">
              <a:defRPr/>
            </a:pPr>
            <a:r>
              <a:rPr lang="it-IT" sz="2800" b="1" kern="0" dirty="0">
                <a:solidFill>
                  <a:srgbClr val="FF0000"/>
                </a:solidFill>
                <a:latin typeface="Candara"/>
              </a:rPr>
              <a:t>alla diversità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490229" y="442072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cap="all" spc="-100" dirty="0" err="1">
                <a:solidFill>
                  <a:schemeClr val="bg1"/>
                </a:solidFill>
                <a:latin typeface="Candara"/>
              </a:rPr>
              <a:t>D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imensione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C</a:t>
            </a:r>
            <a:r>
              <a:rPr lang="en-US" sz="3600" b="1" i="1" cap="all" spc="-100" dirty="0">
                <a:solidFill>
                  <a:schemeClr val="bg1"/>
                </a:solidFill>
                <a:latin typeface="Candara"/>
              </a:rPr>
              <a:t>: 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Sviluppare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</a:t>
            </a:r>
            <a:r>
              <a:rPr lang="en-US" sz="3600" b="1" i="1" spc="-100" dirty="0" err="1">
                <a:solidFill>
                  <a:schemeClr val="bg1"/>
                </a:solidFill>
                <a:latin typeface="Candara"/>
              </a:rPr>
              <a:t>Pratiche</a:t>
            </a:r>
            <a:r>
              <a:rPr lang="en-US" sz="3600" b="1" i="1" spc="-100" dirty="0">
                <a:solidFill>
                  <a:schemeClr val="bg1"/>
                </a:solidFill>
                <a:latin typeface="Candara"/>
              </a:rPr>
              <a:t> Inclusive</a:t>
            </a:r>
            <a:endParaRPr lang="it-IT" sz="4000" i="1" spc="-1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1406" y="5761041"/>
            <a:ext cx="4176712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C.1 </a:t>
            </a:r>
            <a:r>
              <a:rPr lang="it-IT" sz="2800" b="1" kern="0" dirty="0">
                <a:solidFill>
                  <a:srgbClr val="FF0000"/>
                </a:solidFill>
                <a:latin typeface="Candara"/>
                <a:ea typeface="MS PGothic" pitchFamily="34" charset="-128"/>
              </a:rPr>
              <a:t>C</a:t>
            </a:r>
            <a:r>
              <a:rPr lang="it-IT" sz="2800" b="1" kern="0" dirty="0">
                <a:solidFill>
                  <a:srgbClr val="FF0000"/>
                </a:solidFill>
                <a:latin typeface="Candara"/>
              </a:rPr>
              <a:t>oordinare l’apprendimento</a:t>
            </a:r>
            <a:endParaRPr lang="it-IT" sz="2800" b="1" dirty="0">
              <a:solidFill>
                <a:srgbClr val="FF0000"/>
              </a:solidFill>
              <a:latin typeface="Candara" pitchFamily="34" charset="0"/>
              <a:ea typeface="MS PGothic" pitchFamily="34" charset="-128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29190" y="5761041"/>
            <a:ext cx="3541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  <a:latin typeface="Candara" pitchFamily="34" charset="0"/>
                <a:ea typeface="MS PGothic" pitchFamily="34" charset="-128"/>
              </a:rPr>
              <a:t>C. 2 </a:t>
            </a:r>
            <a:r>
              <a:rPr lang="it-IT" sz="2800" b="1" kern="0" dirty="0">
                <a:solidFill>
                  <a:srgbClr val="FF0000"/>
                </a:solidFill>
                <a:latin typeface="Candara"/>
              </a:rPr>
              <a:t>Mobilitare risorse</a:t>
            </a:r>
          </a:p>
        </p:txBody>
      </p:sp>
    </p:spTree>
    <p:extLst>
      <p:ext uri="{BB962C8B-B14F-4D97-AF65-F5344CB8AC3E}">
        <p14:creationId xmlns:p14="http://schemas.microsoft.com/office/powerpoint/2010/main" val="34554298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458788" y="12576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b="1" i="1" dirty="0">
                <a:solidFill>
                  <a:srgbClr val="FFC000"/>
                </a:solidFill>
                <a:latin typeface="Candara" panose="020E0502030303020204" pitchFamily="34" charset="0"/>
              </a:rPr>
              <a:t>Gli </a:t>
            </a:r>
            <a:r>
              <a:rPr lang="it-IT" sz="5400" b="1" i="1" dirty="0">
                <a:solidFill>
                  <a:srgbClr val="FFC000"/>
                </a:solidFill>
                <a:latin typeface="Candara" panose="020E0502030303020204" pitchFamily="34" charset="0"/>
              </a:rPr>
              <a:t>Indicatori</a:t>
            </a:r>
            <a:endParaRPr lang="it-IT" b="1" i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8788" y="1231007"/>
            <a:ext cx="8305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Assolvono la funzione di </a:t>
            </a:r>
            <a:r>
              <a:rPr lang="it-IT" b="1" i="1" u="sng" dirty="0">
                <a:latin typeface="Times New Roman" pitchFamily="18" charset="0"/>
                <a:cs typeface="Times New Roman" pitchFamily="18" charset="0"/>
              </a:rPr>
              <a:t>descrittori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delle dinamiche che caratterizzano quella scuola, quella classe…agendo come </a:t>
            </a:r>
            <a:r>
              <a:rPr lang="it-IT" b="1" i="1" u="sng" dirty="0">
                <a:latin typeface="Times New Roman" pitchFamily="18" charset="0"/>
                <a:cs typeface="Times New Roman" pitchFamily="18" charset="0"/>
              </a:rPr>
              <a:t>attivatori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di pratiche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inclusive di qualità.</a:t>
            </a:r>
          </a:p>
          <a:p>
            <a:pPr>
              <a:spcBef>
                <a:spcPct val="50000"/>
              </a:spcBef>
              <a:defRPr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Essi pongono gli attori nelle condizioni di: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Individuare le finalità a cui tendere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Individuare priorità di cambiamento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Progettare cambiamenti di prospettiva e di pratiche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Evidenziare le risorse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Evidenziare le resistenze         </a:t>
            </a:r>
          </a:p>
        </p:txBody>
      </p:sp>
    </p:spTree>
    <p:extLst>
      <p:ext uri="{BB962C8B-B14F-4D97-AF65-F5344CB8AC3E}">
        <p14:creationId xmlns:p14="http://schemas.microsoft.com/office/powerpoint/2010/main" val="23956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Quali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sono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gli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indicatori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 per </a:t>
            </a: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ogni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latin typeface="Candara"/>
              </a:rPr>
              <a:t>sezione</a:t>
            </a:r>
            <a:r>
              <a:rPr lang="en-US" sz="3600" b="1" i="1" dirty="0">
                <a:solidFill>
                  <a:srgbClr val="FFC000"/>
                </a:solidFill>
                <a:latin typeface="Candara"/>
              </a:rPr>
              <a:t>?</a:t>
            </a:r>
            <a:endParaRPr lang="it-IT" sz="3600" i="1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1864" y="1772816"/>
            <a:ext cx="8496944" cy="41544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rgbClr val="FFFF00"/>
                </a:solidFill>
                <a:latin typeface="Candara"/>
                <a:cs typeface="Arial" pitchFamily="34" charset="0"/>
              </a:rPr>
              <a:t>A.CREARE CULTURE INCLUSIVE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Costruire</a:t>
            </a:r>
            <a:r>
              <a:rPr lang="de-DE" sz="2400" b="1" dirty="0">
                <a:latin typeface="Candara"/>
                <a:cs typeface="Arial" pitchFamily="34" charset="0"/>
              </a:rPr>
              <a:t> </a:t>
            </a:r>
            <a:r>
              <a:rPr lang="de-DE" sz="2400" b="1" dirty="0" err="1">
                <a:latin typeface="Candara"/>
                <a:cs typeface="Arial" pitchFamily="34" charset="0"/>
              </a:rPr>
              <a:t>comunità</a:t>
            </a:r>
            <a:endParaRPr lang="de-DE" sz="2400" b="1" dirty="0">
              <a:latin typeface="Candara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Affermare</a:t>
            </a:r>
            <a:r>
              <a:rPr lang="de-DE" sz="2400" b="1" dirty="0">
                <a:latin typeface="Candara"/>
                <a:cs typeface="Arial" pitchFamily="34" charset="0"/>
              </a:rPr>
              <a:t> </a:t>
            </a:r>
            <a:r>
              <a:rPr lang="de-DE" sz="2400" b="1" dirty="0" err="1">
                <a:latin typeface="Candara"/>
                <a:cs typeface="Arial" pitchFamily="34" charset="0"/>
              </a:rPr>
              <a:t>valori</a:t>
            </a:r>
            <a:r>
              <a:rPr lang="de-DE" sz="2400" b="1" dirty="0">
                <a:latin typeface="Candara"/>
                <a:cs typeface="Arial" pitchFamily="34" charset="0"/>
              </a:rPr>
              <a:t> </a:t>
            </a:r>
            <a:r>
              <a:rPr lang="de-DE" sz="2400" b="1" dirty="0" err="1">
                <a:latin typeface="Candara"/>
                <a:cs typeface="Arial" pitchFamily="34" charset="0"/>
              </a:rPr>
              <a:t>inclusivi</a:t>
            </a:r>
            <a:endParaRPr lang="de-DE" sz="2400" b="1" dirty="0">
              <a:latin typeface="Candara"/>
              <a:cs typeface="Arial" pitchFamily="34" charset="0"/>
            </a:endParaRPr>
          </a:p>
          <a:p>
            <a:pPr algn="ctr">
              <a:defRPr/>
            </a:pPr>
            <a:endParaRPr lang="de-DE" sz="2400" b="1" dirty="0">
              <a:solidFill>
                <a:prstClr val="white"/>
              </a:solidFill>
              <a:latin typeface="Candara"/>
              <a:cs typeface="Arial" pitchFamily="34" charset="0"/>
            </a:endParaRPr>
          </a:p>
          <a:p>
            <a:pPr algn="ctr">
              <a:defRPr/>
            </a:pPr>
            <a:r>
              <a:rPr lang="de-DE" sz="2400" b="1" dirty="0">
                <a:solidFill>
                  <a:srgbClr val="FFFF00"/>
                </a:solidFill>
                <a:latin typeface="Candara"/>
                <a:cs typeface="Arial" pitchFamily="34" charset="0"/>
              </a:rPr>
              <a:t>B. PRODURRE POLITICHE INCLUSIVE</a:t>
            </a:r>
          </a:p>
          <a:p>
            <a:pPr marL="457200" indent="-457200" algn="ctr">
              <a:buFont typeface="+mj-lt"/>
              <a:buAutoNum type="arabicPeriod" startAt="3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Sviluppare</a:t>
            </a:r>
            <a:r>
              <a:rPr lang="de-DE" sz="2400" b="1" dirty="0">
                <a:latin typeface="Candara"/>
                <a:cs typeface="Arial" pitchFamily="34" charset="0"/>
              </a:rPr>
              <a:t> la </a:t>
            </a:r>
            <a:r>
              <a:rPr lang="de-DE" sz="2400" b="1" dirty="0" err="1">
                <a:latin typeface="Candara"/>
                <a:cs typeface="Arial" pitchFamily="34" charset="0"/>
              </a:rPr>
              <a:t>scuola</a:t>
            </a:r>
            <a:r>
              <a:rPr lang="de-DE" sz="2400" b="1" dirty="0">
                <a:latin typeface="Candara"/>
                <a:cs typeface="Arial" pitchFamily="34" charset="0"/>
              </a:rPr>
              <a:t> per tutti</a:t>
            </a:r>
          </a:p>
          <a:p>
            <a:pPr marL="457200" indent="-457200" algn="ctr">
              <a:buFont typeface="+mj-lt"/>
              <a:buAutoNum type="arabicPeriod" startAt="3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Organizzare</a:t>
            </a:r>
            <a:r>
              <a:rPr lang="de-DE" sz="2400" b="1" dirty="0">
                <a:latin typeface="Candara"/>
                <a:cs typeface="Arial" pitchFamily="34" charset="0"/>
              </a:rPr>
              <a:t> </a:t>
            </a:r>
            <a:r>
              <a:rPr lang="de-DE" sz="2400" b="1" dirty="0" err="1">
                <a:latin typeface="Candara"/>
                <a:cs typeface="Arial" pitchFamily="34" charset="0"/>
              </a:rPr>
              <a:t>sostegno</a:t>
            </a:r>
            <a:r>
              <a:rPr lang="de-DE" sz="2400" b="1" dirty="0">
                <a:latin typeface="Candara"/>
                <a:cs typeface="Arial" pitchFamily="34" charset="0"/>
              </a:rPr>
              <a:t> alle </a:t>
            </a:r>
            <a:r>
              <a:rPr lang="de-DE" sz="2400" b="1" dirty="0" err="1">
                <a:latin typeface="Candara"/>
                <a:cs typeface="Arial" pitchFamily="34" charset="0"/>
              </a:rPr>
              <a:t>diversità</a:t>
            </a:r>
            <a:endParaRPr lang="de-DE" sz="2400" b="1" dirty="0">
              <a:latin typeface="Candara"/>
              <a:cs typeface="Arial" pitchFamily="34" charset="0"/>
            </a:endParaRP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de-DE" sz="2400" b="1" dirty="0">
              <a:solidFill>
                <a:prstClr val="white"/>
              </a:solidFill>
              <a:latin typeface="Candara"/>
              <a:cs typeface="Arial" pitchFamily="34" charset="0"/>
            </a:endParaRPr>
          </a:p>
          <a:p>
            <a:pPr algn="ctr">
              <a:defRPr/>
            </a:pPr>
            <a:r>
              <a:rPr lang="de-DE" sz="2400" b="1" dirty="0">
                <a:solidFill>
                  <a:srgbClr val="FFFF00"/>
                </a:solidFill>
                <a:latin typeface="Candara"/>
                <a:cs typeface="Arial" pitchFamily="34" charset="0"/>
              </a:rPr>
              <a:t>C. SVILUPPARE PRATICHE INCLUSIVE</a:t>
            </a:r>
          </a:p>
          <a:p>
            <a:pPr marL="457200" indent="-457200" algn="ctr">
              <a:buFont typeface="+mj-lt"/>
              <a:buAutoNum type="arabicPeriod" startAt="5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Coordinare</a:t>
            </a:r>
            <a:r>
              <a:rPr lang="de-DE" sz="2400" b="1" dirty="0">
                <a:latin typeface="Candara"/>
                <a:cs typeface="Arial" pitchFamily="34" charset="0"/>
              </a:rPr>
              <a:t> </a:t>
            </a:r>
            <a:r>
              <a:rPr lang="de-DE" sz="2400" b="1" dirty="0" err="1">
                <a:latin typeface="Candara"/>
                <a:cs typeface="Arial" pitchFamily="34" charset="0"/>
              </a:rPr>
              <a:t>l‘apprendimento</a:t>
            </a:r>
            <a:endParaRPr lang="de-DE" sz="2400" b="1" dirty="0">
              <a:latin typeface="Candara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 startAt="5"/>
              <a:defRPr/>
            </a:pPr>
            <a:r>
              <a:rPr lang="de-DE" sz="2400" b="1" dirty="0" err="1">
                <a:latin typeface="Candara"/>
                <a:cs typeface="Arial" pitchFamily="34" charset="0"/>
              </a:rPr>
              <a:t>Mobilitare</a:t>
            </a:r>
            <a:r>
              <a:rPr lang="de-DE" sz="2400" b="1" dirty="0">
                <a:latin typeface="Candara"/>
                <a:cs typeface="Arial" pitchFamily="34" charset="0"/>
              </a:rPr>
              <a:t> le </a:t>
            </a:r>
            <a:r>
              <a:rPr lang="de-DE" sz="2400" b="1" dirty="0" err="1">
                <a:latin typeface="Candara"/>
                <a:cs typeface="Arial" pitchFamily="34" charset="0"/>
              </a:rPr>
              <a:t>risorse</a:t>
            </a:r>
            <a:endParaRPr lang="en-US" sz="2400" b="1" dirty="0">
              <a:latin typeface="Candar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9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Circolare n.8 del 6 marzo 2013 sui </a:t>
            </a:r>
            <a:br>
              <a:rPr lang="it-IT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Bisogni Educativi Speciali</a:t>
            </a:r>
            <a:endParaRPr lang="it-IT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348880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La Direttiva, in sostanza, estende a tutti gli studenti in difficoltà il diritto alla personalizzazione dell’apprendimento, richiamandosi espressamente ai principi enunciati dalla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Legge 53/2003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Fermo restando l'obbligo di presentazione delle certificazioni per l'esercizio dei diritti conseguenti alle situazioni di disabilità e di DSA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la C.M. n. 8 del 6 marzo 2013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sottolinea come sia doveroso, da parte dei Consigli di classe o dei </a:t>
            </a:r>
            <a:r>
              <a:rPr kumimoji="0" lang="it-IT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teams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dei docenti nelle scuole primarie, indicare in quali altri casi sia opportuna e necessaria l'adozione di una personalizzazione della didattica ed eventualmente di misure compensative o </a:t>
            </a:r>
            <a:r>
              <a:rPr kumimoji="0" lang="it-IT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dispensative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nella prospettiva di una presa in carico globale ed inclusiva di tutti gli alunni.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Lo strumento privilegiato resta  il percorso individualizzato e personalizzato, redatto in un Piano Didattico Personalizzato (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PDP</a:t>
            </a:r>
            <a:r>
              <a:rPr kumimoji="0" lang="it-IT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), che ha lo scopo di definire, monitorare e documentare  le strategie di intervento più idonee e i criteri di valutazione degli apprendimenti.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851920" y="1556792"/>
            <a:ext cx="108012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55776" y="2852936"/>
            <a:ext cx="6406480" cy="3461770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 realizzare delle pratiche educative inclusive è opportuna una messa in discussione della propria scuola attraverso l’autovalutazione. Questo si può fare utilizzando l’</a:t>
            </a:r>
            <a:r>
              <a:rPr lang="it-IT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uno strumento ideato dal </a:t>
            </a:r>
            <a:r>
              <a:rPr lang="it-IT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it-IT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Studies on Inclusive Education che permette di analizzare il contesto per poi indirizzare le scuole verso l’inclusione.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39952" y="260648"/>
            <a:ext cx="4804048" cy="792088"/>
          </a:xfrm>
        </p:spPr>
        <p:txBody>
          <a:bodyPr/>
          <a:lstStyle/>
          <a:p>
            <a:pPr algn="r"/>
            <a:r>
              <a:rPr lang="it-IT" dirty="0">
                <a:solidFill>
                  <a:srgbClr val="FF0000"/>
                </a:solidFill>
              </a:rPr>
              <a:t>INDEX FOR INCLUSION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249289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“</a:t>
            </a:r>
            <a:r>
              <a:rPr lang="it-IT" sz="2400" i="1" dirty="0">
                <a:latin typeface="Times New Roman" pitchFamily="18" charset="0"/>
                <a:cs typeface="Times New Roman" pitchFamily="18" charset="0"/>
              </a:rPr>
              <a:t>Se l’obiettivo dell’inclusione è che tutti gli alunni stiano assieme il più possibile svolgendo attività comuni, allora invece di costruire programmi “speciali” è necessario lavorare per modificare il curricolo comune, ampliandolo e diversificandolo, così che possa accogliere le esigenze di tutti gli studenti</a:t>
            </a:r>
            <a:r>
              <a:rPr lang="it-IT" dirty="0"/>
              <a:t>”</a:t>
            </a:r>
          </a:p>
        </p:txBody>
      </p:sp>
      <p:sp>
        <p:nvSpPr>
          <p:cNvPr id="3" name="Ovale 2"/>
          <p:cNvSpPr/>
          <p:nvPr/>
        </p:nvSpPr>
        <p:spPr>
          <a:xfrm>
            <a:off x="251520" y="260648"/>
            <a:ext cx="4392488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Booth</a:t>
            </a:r>
            <a:r>
              <a:rPr lang="it-IT" sz="2000" b="1" dirty="0">
                <a:solidFill>
                  <a:srgbClr val="FF0000"/>
                </a:solidFill>
              </a:rPr>
              <a:t> e </a:t>
            </a:r>
            <a:r>
              <a:rPr lang="it-IT" sz="2000" b="1" dirty="0" err="1">
                <a:solidFill>
                  <a:srgbClr val="FF0000"/>
                </a:solidFill>
              </a:rPr>
              <a:t>Ainscow</a:t>
            </a:r>
            <a:r>
              <a:rPr lang="it-IT" sz="2000" b="1" dirty="0">
                <a:solidFill>
                  <a:srgbClr val="FF0000"/>
                </a:solidFill>
              </a:rPr>
              <a:t> (2016)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682565166"/>
              </p:ext>
            </p:extLst>
          </p:nvPr>
        </p:nvGraphicFramePr>
        <p:xfrm>
          <a:off x="179512" y="1412776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e 3"/>
          <p:cNvSpPr/>
          <p:nvPr/>
        </p:nvSpPr>
        <p:spPr>
          <a:xfrm>
            <a:off x="395536" y="188640"/>
            <a:ext cx="29523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COS’E’</a:t>
            </a:r>
          </a:p>
        </p:txBody>
      </p:sp>
    </p:spTree>
    <p:extLst>
      <p:ext uri="{BB962C8B-B14F-4D97-AF65-F5344CB8AC3E}">
        <p14:creationId xmlns:p14="http://schemas.microsoft.com/office/powerpoint/2010/main" val="285762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339752" y="0"/>
            <a:ext cx="3960440" cy="15121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INDEX propone tre elementi fondanti</a:t>
            </a:r>
          </a:p>
        </p:txBody>
      </p:sp>
      <p:sp>
        <p:nvSpPr>
          <p:cNvPr id="7" name="Callout con freccia in giù 6"/>
          <p:cNvSpPr/>
          <p:nvPr/>
        </p:nvSpPr>
        <p:spPr>
          <a:xfrm>
            <a:off x="251520" y="1556792"/>
            <a:ext cx="8352928" cy="1584176"/>
          </a:xfrm>
          <a:prstGeom prst="downArrowCallout">
            <a:avLst>
              <a:gd name="adj1" fmla="val 15232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1. “</a:t>
            </a:r>
            <a:r>
              <a:rPr lang="it-IT" b="1" dirty="0">
                <a:solidFill>
                  <a:srgbClr val="FF0000"/>
                </a:solidFill>
              </a:rPr>
              <a:t>ostacoli all’apprendimento e alla partecipazione</a:t>
            </a:r>
            <a:r>
              <a:rPr lang="it-IT" b="1" dirty="0">
                <a:solidFill>
                  <a:schemeClr val="tx1"/>
                </a:solidFill>
              </a:rPr>
              <a:t>”: non è l’alunno che si deve adattare alla scuola e ai suoi programmi, ma, al contrario, è la scuola che deve cambiare in modo tale da soddisfare i bisogni di ciascun allievo.</a:t>
            </a:r>
          </a:p>
        </p:txBody>
      </p:sp>
      <p:sp>
        <p:nvSpPr>
          <p:cNvPr id="8" name="Callout con freccia in giù 7"/>
          <p:cNvSpPr/>
          <p:nvPr/>
        </p:nvSpPr>
        <p:spPr>
          <a:xfrm>
            <a:off x="323528" y="3140968"/>
            <a:ext cx="8280920" cy="1656184"/>
          </a:xfrm>
          <a:prstGeom prst="downArrowCallout">
            <a:avLst>
              <a:gd name="adj1" fmla="val 13604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2. “</a:t>
            </a:r>
            <a:r>
              <a:rPr lang="it-IT" b="1" dirty="0">
                <a:solidFill>
                  <a:srgbClr val="FF0000"/>
                </a:solidFill>
              </a:rPr>
              <a:t>sostegno alla diversità</a:t>
            </a:r>
            <a:r>
              <a:rPr lang="it-IT" b="1" dirty="0">
                <a:solidFill>
                  <a:schemeClr val="tx1"/>
                </a:solidFill>
              </a:rPr>
              <a:t>”: il sostegno riguarda tutti (alunni, docenti e famiglie) e non si concentra solamente sulle difficoltà ma sostiene anche le differenze fisiche, cognitive, linguistiche, culturali e di genere</a:t>
            </a:r>
          </a:p>
        </p:txBody>
      </p:sp>
      <p:sp>
        <p:nvSpPr>
          <p:cNvPr id="9" name="Callout con freccia in giù 8"/>
          <p:cNvSpPr/>
          <p:nvPr/>
        </p:nvSpPr>
        <p:spPr>
          <a:xfrm>
            <a:off x="323528" y="4869160"/>
            <a:ext cx="8280920" cy="1584176"/>
          </a:xfrm>
          <a:prstGeom prst="downArrowCallout">
            <a:avLst>
              <a:gd name="adj1" fmla="val 1686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3. </a:t>
            </a:r>
            <a:r>
              <a:rPr lang="it-IT" b="1" dirty="0">
                <a:solidFill>
                  <a:srgbClr val="FF0000"/>
                </a:solidFill>
              </a:rPr>
              <a:t>“risorse per sostenere l’apprendimento e la partecipazione</a:t>
            </a:r>
            <a:r>
              <a:rPr lang="it-IT" b="1" dirty="0">
                <a:solidFill>
                  <a:schemeClr val="tx1"/>
                </a:solidFill>
              </a:rPr>
              <a:t>”: il sostegno riguarda tutti ma viene anche fornito da tutti dunque non dovrebbe essere un compito solo della figura del docente di sostegno ma dovrebbe essere un’attività diffusa.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23528" y="260648"/>
            <a:ext cx="4032448" cy="13681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rgbClr val="FFC000"/>
                </a:solidFill>
                <a:latin typeface="Candara" panose="020E0502030303020204" pitchFamily="34" charset="0"/>
              </a:rPr>
              <a:t>Obiettivo</a:t>
            </a:r>
            <a:endParaRPr lang="it-IT" sz="3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68D049-8C32-5A4F-9044-FFAE8A654333}"/>
              </a:ext>
            </a:extLst>
          </p:cNvPr>
          <p:cNvSpPr txBox="1"/>
          <p:nvPr/>
        </p:nvSpPr>
        <p:spPr>
          <a:xfrm>
            <a:off x="1187624" y="29969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PROGETTARE E PERMETTERE IL CAMBIAMENTO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F5C09D-6A7D-3E45-832A-554BCBF0BA53}"/>
              </a:ext>
            </a:extLst>
          </p:cNvPr>
          <p:cNvSpPr txBox="1"/>
          <p:nvPr/>
        </p:nvSpPr>
        <p:spPr>
          <a:xfrm>
            <a:off x="909531" y="4005064"/>
            <a:ext cx="49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PIANIFICARE LO SVILUPPO DELLE ISTITUZIONI SCOLASTICHE</a:t>
            </a:r>
          </a:p>
        </p:txBody>
      </p:sp>
      <p:sp>
        <p:nvSpPr>
          <p:cNvPr id="6" name="Freccia circolare a sinistra 5">
            <a:extLst>
              <a:ext uri="{FF2B5EF4-FFF2-40B4-BE49-F238E27FC236}">
                <a16:creationId xmlns:a16="http://schemas.microsoft.com/office/drawing/2014/main" id="{B00BCDAB-E6ED-A246-B39C-C611BD3FBB7F}"/>
              </a:ext>
            </a:extLst>
          </p:cNvPr>
          <p:cNvSpPr/>
          <p:nvPr/>
        </p:nvSpPr>
        <p:spPr>
          <a:xfrm>
            <a:off x="4572000" y="1628800"/>
            <a:ext cx="3816424" cy="4752528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5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338" y="485800"/>
            <a:ext cx="885666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i="1" kern="0" dirty="0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Il Concetto di Inclusione </a:t>
            </a:r>
            <a:r>
              <a:rPr lang="it-IT" sz="4000" b="1" i="1" kern="0" dirty="0" err="1">
                <a:solidFill>
                  <a:srgbClr val="FF0000"/>
                </a:solidFill>
                <a:latin typeface="Candara"/>
                <a:ea typeface="+mn-ea"/>
                <a:cs typeface="+mn-cs"/>
              </a:rPr>
              <a:t>nell’index</a:t>
            </a:r>
            <a:endParaRPr lang="it-IT" sz="4000" b="1" kern="0" dirty="0">
              <a:solidFill>
                <a:srgbClr val="FF0000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836583"/>
            <a:ext cx="896461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kern="0" dirty="0">
                <a:solidFill>
                  <a:schemeClr val="tx2"/>
                </a:solidFill>
                <a:latin typeface="Candara"/>
                <a:cs typeface="Arial" pitchFamily="34" charset="0"/>
              </a:rPr>
              <a:t>«L’inclusione è  un percorso verso la crescita illimitata degli apprendimenti e della partecipazione di tutti»	</a:t>
            </a:r>
            <a:endParaRPr lang="it-IT" sz="4000" kern="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6386" name="Picture 2" descr="C:\Users\Utente\Desktop\DOTTORATO UNISA\PALUMBO\18. CASERTA- GOMEZ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629" y="4221088"/>
            <a:ext cx="6042371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09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338" y="269776"/>
            <a:ext cx="8856662" cy="99898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i="1" kern="0" dirty="0">
                <a:solidFill>
                  <a:srgbClr val="FFC000"/>
                </a:solidFill>
                <a:latin typeface="Candara"/>
                <a:ea typeface="+mn-ea"/>
                <a:cs typeface="+mn-cs"/>
              </a:rPr>
              <a:t>I Concetti Chiave dell’</a:t>
            </a:r>
            <a:r>
              <a:rPr lang="it-IT" sz="4000" b="1" i="1" kern="0" dirty="0" err="1">
                <a:solidFill>
                  <a:srgbClr val="FFC000"/>
                </a:solidFill>
                <a:latin typeface="Candara"/>
                <a:ea typeface="+mn-ea"/>
                <a:cs typeface="+mn-cs"/>
              </a:rPr>
              <a:t>Index</a:t>
            </a:r>
            <a:endParaRPr lang="it-IT" sz="4000" b="1" kern="0" dirty="0">
              <a:solidFill>
                <a:srgbClr val="FFC000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83968" y="4581128"/>
            <a:ext cx="4068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Arial" pitchFamily="34" charset="0"/>
              <a:buChar char="•"/>
              <a:defRPr/>
            </a:pPr>
            <a:endParaRPr lang="it-IT" sz="3000" b="1" kern="0" dirty="0">
              <a:solidFill>
                <a:schemeClr val="tx2"/>
              </a:solidFill>
              <a:latin typeface="Candara"/>
              <a:cs typeface="Arial" pitchFamily="34" charset="0"/>
            </a:endParaRPr>
          </a:p>
          <a:p>
            <a:pPr marL="354013" indent="-354013">
              <a:buFont typeface="Arial" pitchFamily="34" charset="0"/>
              <a:buChar char="•"/>
              <a:defRPr/>
            </a:pPr>
            <a:endParaRPr lang="it-IT" sz="3000" b="1" kern="0" dirty="0">
              <a:solidFill>
                <a:schemeClr val="tx2"/>
              </a:solidFill>
              <a:latin typeface="Candar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3000" b="1" kern="0" dirty="0">
              <a:solidFill>
                <a:schemeClr val="tx2"/>
              </a:solidFill>
              <a:latin typeface="Candara"/>
              <a:cs typeface="Arial" pitchFamily="34" charset="0"/>
            </a:endParaRPr>
          </a:p>
          <a:p>
            <a:pPr>
              <a:defRPr/>
            </a:pPr>
            <a:endParaRPr lang="it-IT" sz="3000" kern="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51520" y="1484784"/>
            <a:ext cx="50405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algn="ctr">
              <a:defRPr/>
            </a:pPr>
            <a:r>
              <a:rPr lang="it-IT" sz="2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L’inclusione è  un percorso verso la crescita illimitata degli apprendimenti e della partecipazione di tutti che necessita di risorse per sostenere l’apprendimento </a:t>
            </a:r>
          </a:p>
        </p:txBody>
      </p:sp>
      <p:sp>
        <p:nvSpPr>
          <p:cNvPr id="5" name="Ovale 4"/>
          <p:cNvSpPr/>
          <p:nvPr/>
        </p:nvSpPr>
        <p:spPr>
          <a:xfrm>
            <a:off x="4499992" y="1916832"/>
            <a:ext cx="4104456" cy="2448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algn="ctr">
              <a:defRPr/>
            </a:pPr>
            <a:r>
              <a:rPr lang="it-IT" sz="2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Sostegno alla diversità in termini di sostegno diffuso</a:t>
            </a:r>
          </a:p>
        </p:txBody>
      </p:sp>
      <p:sp>
        <p:nvSpPr>
          <p:cNvPr id="6" name="Ovale 5"/>
          <p:cNvSpPr/>
          <p:nvPr/>
        </p:nvSpPr>
        <p:spPr>
          <a:xfrm>
            <a:off x="2195736" y="3573016"/>
            <a:ext cx="4752528" cy="25202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 algn="ctr">
              <a:defRPr/>
            </a:pPr>
            <a:r>
              <a:rPr lang="it-IT" sz="2000" b="1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modello sociale delle difficoltà educative e della disabilità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D5F1C6-5C22-814B-96B0-D56FF403258A}"/>
              </a:ext>
            </a:extLst>
          </p:cNvPr>
          <p:cNvSpPr/>
          <p:nvPr/>
        </p:nvSpPr>
        <p:spPr>
          <a:xfrm>
            <a:off x="147228" y="6093296"/>
            <a:ext cx="4572000" cy="646331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lvl="0"/>
            <a:r>
              <a:rPr lang="it-IT" b="1" dirty="0"/>
              <a:t>L’INDEX  lavora su </a:t>
            </a:r>
            <a:r>
              <a:rPr lang="it-IT" b="1" dirty="0">
                <a:solidFill>
                  <a:srgbClr val="FFFF00"/>
                </a:solidFill>
              </a:rPr>
              <a:t>parametri </a:t>
            </a:r>
            <a:r>
              <a:rPr lang="it-IT" b="1" dirty="0"/>
              <a:t>sia </a:t>
            </a:r>
            <a:r>
              <a:rPr lang="it-IT" b="1" dirty="0">
                <a:solidFill>
                  <a:srgbClr val="FFFF00"/>
                </a:solidFill>
              </a:rPr>
              <a:t>di tipo qualitativo </a:t>
            </a:r>
            <a:r>
              <a:rPr lang="it-IT" b="1" dirty="0"/>
              <a:t>che </a:t>
            </a:r>
            <a:r>
              <a:rPr lang="it-IT" b="1" dirty="0">
                <a:solidFill>
                  <a:srgbClr val="FFFF00"/>
                </a:solidFill>
              </a:rPr>
              <a:t>quantitativo</a:t>
            </a:r>
          </a:p>
        </p:txBody>
      </p:sp>
    </p:spTree>
    <p:extLst>
      <p:ext uri="{BB962C8B-B14F-4D97-AF65-F5344CB8AC3E}">
        <p14:creationId xmlns:p14="http://schemas.microsoft.com/office/powerpoint/2010/main" val="3899556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1002</Words>
  <Application>Microsoft Macintosh PowerPoint</Application>
  <PresentationFormat>Presentazione su schermo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Candara</vt:lpstr>
      <vt:lpstr>Century Schoolbook</vt:lpstr>
      <vt:lpstr>Times New Roman</vt:lpstr>
      <vt:lpstr>Trebuchet MS</vt:lpstr>
      <vt:lpstr>Wingdings</vt:lpstr>
      <vt:lpstr>Wingdings 2</vt:lpstr>
      <vt:lpstr>Loggia</vt:lpstr>
      <vt:lpstr>INDEX FOR INCLUSION </vt:lpstr>
      <vt:lpstr>Circolare n.8 del 6 marzo 2013 sui  Bisogni Educativi Speciali</vt:lpstr>
      <vt:lpstr>Per realizzare delle pratiche educative inclusive è opportuna una messa in discussione della propria scuola attraverso l’autovalutazione. Questo si può fare utilizzando l’Index: uno strumento ideato dal Centre for Studies on Inclusive Education che permette di analizzare il contesto per poi indirizzare le scuole verso l’inclusione.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Concetto di Inclusione nell’index</vt:lpstr>
      <vt:lpstr>I Concetti Chiave dell’Index</vt:lpstr>
      <vt:lpstr>STRUTTURA dell’Index</vt:lpstr>
      <vt:lpstr>Presentazione standard di PowerPoint</vt:lpstr>
      <vt:lpstr>Dimensione A: Creare Culture Inclusive</vt:lpstr>
      <vt:lpstr>Gli Indicatori</vt:lpstr>
      <vt:lpstr>Quali sono gli indicatori per ogni sezione?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FOR INCLUSION</dc:title>
  <dc:creator>Utente</dc:creator>
  <cp:lastModifiedBy>filippo.gomezpaloma@unimc.it</cp:lastModifiedBy>
  <cp:revision>20</cp:revision>
  <dcterms:created xsi:type="dcterms:W3CDTF">2020-02-19T08:31:58Z</dcterms:created>
  <dcterms:modified xsi:type="dcterms:W3CDTF">2021-10-19T12:55:39Z</dcterms:modified>
</cp:coreProperties>
</file>