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docProps/app.xml" ContentType="application/vnd.openxmlformats-officedocument.extended-properties+xml"/>
  <Override PartName="/ppt/slides/slide8.xml" ContentType="application/vnd.openxmlformats-officedocument.presentationml.slide+xml"/>
  <Override PartName="/ppt/slideLayouts/slideLayout5.xml" ContentType="application/vnd.openxmlformats-officedocument.presentationml.slideLayout+xml"/>
  <Override PartName="/docProps/core.xml" ContentType="application/vnd.openxmlformats-package.core-properties+xml"/>
  <Override PartName="/ppt/slides/slide4.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s/slide7.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tableStyles.xml" ContentType="application/vnd.openxmlformats-officedocument.presentationml.tableStyles+xml"/>
  <Override PartName="/ppt/presentation.xml" ContentType="application/vnd.openxmlformats-officedocument.presentationml.presentation.main+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9144000" cy="6858000"/>
  <p:defaultTextStyle>
    <a:defPPr>
      <a:defRPr lang="it-IT"/>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esProps" Target="presProps.xml" /><Relationship Id="rId19" Type="http://schemas.openxmlformats.org/officeDocument/2006/relationships/tableStyles" Target="tableStyles.xml" /><Relationship Id="rId20"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Diapositiva titolo">
    <p:spTree>
      <p:nvGrpSpPr>
        <p:cNvPr id="1" name=""/>
        <p:cNvGrpSpPr/>
        <p:nvPr/>
      </p:nvGrpSpPr>
      <p:grpSpPr bwMode="auto">
        <a:xfrm>
          <a:off x="0" y="0"/>
          <a:ext cx="0" cy="0"/>
          <a:chOff x="0" y="0"/>
          <a:chExt cx="0" cy="0"/>
        </a:xfrm>
      </p:grpSpPr>
      <p:sp>
        <p:nvSpPr>
          <p:cNvPr id="2" name="Titolo 1"/>
          <p:cNvSpPr>
            <a:spLocks noGrp="1"/>
          </p:cNvSpPr>
          <p:nvPr>
            <p:ph type="ctrTitle"/>
          </p:nvPr>
        </p:nvSpPr>
        <p:spPr bwMode="auto">
          <a:xfrm>
            <a:off x="685800" y="2130425"/>
            <a:ext cx="7772400" cy="1470025"/>
          </a:xfrm>
        </p:spPr>
        <p:txBody>
          <a:bodyPr/>
          <a:lstStyle/>
          <a:p>
            <a:pPr>
              <a:defRPr/>
            </a:pPr>
            <a:r>
              <a:rPr lang="it-IT"/>
              <a:t>Fare clic per modificare lo stile del titolo dello schema</a:t>
            </a:r>
            <a:endParaRPr/>
          </a:p>
        </p:txBody>
      </p:sp>
      <p:sp>
        <p:nvSpPr>
          <p:cNvPr id="3" name="Sottotitolo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it-IT"/>
              <a:t>Fare clic per modificare lo stile del sottotitolo dello schema</a:t>
            </a:r>
            <a:endParaRPr/>
          </a:p>
        </p:txBody>
      </p:sp>
      <p:sp>
        <p:nvSpPr>
          <p:cNvPr id="4" name="Segnaposto data 3"/>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5" name="Segnaposto piè di pagina 4"/>
          <p:cNvSpPr>
            <a:spLocks noGrp="1"/>
          </p:cNvSpPr>
          <p:nvPr>
            <p:ph type="ftr" sz="quarter" idx="11"/>
          </p:nvPr>
        </p:nvSpPr>
        <p:spPr bwMode="auto"/>
        <p:txBody>
          <a:bodyPr/>
          <a:lstStyle/>
          <a:p>
            <a:pPr>
              <a:defRPr/>
            </a:pPr>
            <a:endParaRPr lang="it-IT"/>
          </a:p>
        </p:txBody>
      </p:sp>
      <p:sp>
        <p:nvSpPr>
          <p:cNvPr id="6" name="Segnaposto numero diapositiva 5"/>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olo e testo verticale">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testo verticale 2"/>
          <p:cNvSpPr>
            <a:spLocks noGrp="1"/>
          </p:cNvSpPr>
          <p:nvPr>
            <p:ph type="body" orient="vert" idx="1"/>
          </p:nvPr>
        </p:nvSpPr>
        <p:spPr bwMode="auto"/>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data 3"/>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5" name="Segnaposto piè di pagina 4"/>
          <p:cNvSpPr>
            <a:spLocks noGrp="1"/>
          </p:cNvSpPr>
          <p:nvPr>
            <p:ph type="ftr" sz="quarter" idx="11"/>
          </p:nvPr>
        </p:nvSpPr>
        <p:spPr bwMode="auto"/>
        <p:txBody>
          <a:bodyPr/>
          <a:lstStyle/>
          <a:p>
            <a:pPr>
              <a:defRPr/>
            </a:pPr>
            <a:endParaRPr lang="it-IT"/>
          </a:p>
        </p:txBody>
      </p:sp>
      <p:sp>
        <p:nvSpPr>
          <p:cNvPr id="6" name="Segnaposto numero diapositiva 5"/>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Titolo verticale e testo">
    <p:spTree>
      <p:nvGrpSpPr>
        <p:cNvPr id="1" name=""/>
        <p:cNvGrpSpPr/>
        <p:nvPr/>
      </p:nvGrpSpPr>
      <p:grpSpPr bwMode="auto">
        <a:xfrm>
          <a:off x="0" y="0"/>
          <a:ext cx="0" cy="0"/>
          <a:chOff x="0" y="0"/>
          <a:chExt cx="0" cy="0"/>
        </a:xfrm>
      </p:grpSpPr>
      <p:sp>
        <p:nvSpPr>
          <p:cNvPr id="2" name="Titolo verticale 1"/>
          <p:cNvSpPr>
            <a:spLocks noGrp="1"/>
          </p:cNvSpPr>
          <p:nvPr>
            <p:ph type="title" orient="vert"/>
          </p:nvPr>
        </p:nvSpPr>
        <p:spPr bwMode="auto">
          <a:xfrm>
            <a:off x="6629400" y="274638"/>
            <a:ext cx="2057400" cy="5851525"/>
          </a:xfrm>
        </p:spPr>
        <p:txBody>
          <a:bodyPr vert="eaVert"/>
          <a:lstStyle/>
          <a:p>
            <a:pPr>
              <a:defRPr/>
            </a:pPr>
            <a:r>
              <a:rPr lang="it-IT"/>
              <a:t>Fare clic per modificare lo stile del titolo dello schema</a:t>
            </a:r>
            <a:endParaRPr/>
          </a:p>
        </p:txBody>
      </p:sp>
      <p:sp>
        <p:nvSpPr>
          <p:cNvPr id="3" name="Segnaposto testo verticale 2"/>
          <p:cNvSpPr>
            <a:spLocks noGrp="1"/>
          </p:cNvSpPr>
          <p:nvPr>
            <p:ph type="body" orient="vert" idx="1"/>
          </p:nvPr>
        </p:nvSpPr>
        <p:spPr bwMode="auto">
          <a:xfrm>
            <a:off x="457200" y="274638"/>
            <a:ext cx="6019800" cy="5851525"/>
          </a:xfrm>
        </p:spPr>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data 3"/>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5" name="Segnaposto piè di pagina 4"/>
          <p:cNvSpPr>
            <a:spLocks noGrp="1"/>
          </p:cNvSpPr>
          <p:nvPr>
            <p:ph type="ftr" sz="quarter" idx="11"/>
          </p:nvPr>
        </p:nvSpPr>
        <p:spPr bwMode="auto"/>
        <p:txBody>
          <a:bodyPr/>
          <a:lstStyle/>
          <a:p>
            <a:pPr>
              <a:defRPr/>
            </a:pPr>
            <a:endParaRPr lang="it-IT"/>
          </a:p>
        </p:txBody>
      </p:sp>
      <p:sp>
        <p:nvSpPr>
          <p:cNvPr id="6" name="Segnaposto numero diapositiva 5"/>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olo e contenut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contenuto 2"/>
          <p:cNvSpPr>
            <a:spLocks noGrp="1"/>
          </p:cNvSpPr>
          <p:nvPr>
            <p:ph idx="1"/>
          </p:nvPr>
        </p:nvSpPr>
        <p:spPr bwMode="auto"/>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data 3"/>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5" name="Segnaposto piè di pagina 4"/>
          <p:cNvSpPr>
            <a:spLocks noGrp="1"/>
          </p:cNvSpPr>
          <p:nvPr>
            <p:ph type="ftr" sz="quarter" idx="11"/>
          </p:nvPr>
        </p:nvSpPr>
        <p:spPr bwMode="auto"/>
        <p:txBody>
          <a:bodyPr/>
          <a:lstStyle/>
          <a:p>
            <a:pPr>
              <a:defRPr/>
            </a:pPr>
            <a:endParaRPr lang="it-IT"/>
          </a:p>
        </p:txBody>
      </p:sp>
      <p:sp>
        <p:nvSpPr>
          <p:cNvPr id="6" name="Segnaposto numero diapositiva 5"/>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Intestazione sezione">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722313" y="4406900"/>
            <a:ext cx="7772400" cy="1362075"/>
          </a:xfrm>
        </p:spPr>
        <p:txBody>
          <a:bodyPr anchor="t"/>
          <a:lstStyle>
            <a:lvl1pPr algn="l">
              <a:defRPr sz="4000" b="1" cap="all"/>
            </a:lvl1pPr>
          </a:lstStyle>
          <a:p>
            <a:pPr>
              <a:defRPr/>
            </a:pPr>
            <a:r>
              <a:rPr lang="it-IT"/>
              <a:t>Fare clic per modificare lo stile del titolo dello schema</a:t>
            </a:r>
            <a:endParaRPr/>
          </a:p>
        </p:txBody>
      </p:sp>
      <p:sp>
        <p:nvSpPr>
          <p:cNvPr id="3" name="Segnaposto testo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it-IT"/>
              <a:t>Fare clic per modificare gli stili del testo dello schema</a:t>
            </a:r>
            <a:endParaRPr/>
          </a:p>
        </p:txBody>
      </p:sp>
      <p:sp>
        <p:nvSpPr>
          <p:cNvPr id="4" name="Segnaposto data 3"/>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5" name="Segnaposto piè di pagina 4"/>
          <p:cNvSpPr>
            <a:spLocks noGrp="1"/>
          </p:cNvSpPr>
          <p:nvPr>
            <p:ph type="ftr" sz="quarter" idx="11"/>
          </p:nvPr>
        </p:nvSpPr>
        <p:spPr bwMode="auto"/>
        <p:txBody>
          <a:bodyPr/>
          <a:lstStyle/>
          <a:p>
            <a:pPr>
              <a:defRPr/>
            </a:pPr>
            <a:endParaRPr lang="it-IT"/>
          </a:p>
        </p:txBody>
      </p:sp>
      <p:sp>
        <p:nvSpPr>
          <p:cNvPr id="6" name="Segnaposto numero diapositiva 5"/>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Contenuto 2">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contenuto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contenuto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5" name="Segnaposto data 4"/>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6" name="Segnaposto piè di pagina 5"/>
          <p:cNvSpPr>
            <a:spLocks noGrp="1"/>
          </p:cNvSpPr>
          <p:nvPr>
            <p:ph type="ftr" sz="quarter" idx="11"/>
          </p:nvPr>
        </p:nvSpPr>
        <p:spPr bwMode="auto"/>
        <p:txBody>
          <a:bodyPr/>
          <a:lstStyle/>
          <a:p>
            <a:pPr>
              <a:defRPr/>
            </a:pPr>
            <a:endParaRPr lang="it-IT"/>
          </a:p>
        </p:txBody>
      </p:sp>
      <p:sp>
        <p:nvSpPr>
          <p:cNvPr id="7" name="Segnaposto numero diapositiva 6"/>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nfront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lvl1pPr>
              <a:defRPr/>
            </a:lvl1pPr>
          </a:lstStyle>
          <a:p>
            <a:pPr>
              <a:defRPr/>
            </a:pPr>
            <a:r>
              <a:rPr lang="it-IT"/>
              <a:t>Fare clic per modificare lo stile del titolo dello schema</a:t>
            </a:r>
            <a:endParaRPr/>
          </a:p>
        </p:txBody>
      </p:sp>
      <p:sp>
        <p:nvSpPr>
          <p:cNvPr id="3" name="Segnaposto testo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4" name="Segnaposto contenuto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5" name="Segnaposto testo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6" name="Segnaposto contenuto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7" name="Segnaposto data 6"/>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8" name="Segnaposto piè di pagina 7"/>
          <p:cNvSpPr>
            <a:spLocks noGrp="1"/>
          </p:cNvSpPr>
          <p:nvPr>
            <p:ph type="ftr" sz="quarter" idx="11"/>
          </p:nvPr>
        </p:nvSpPr>
        <p:spPr bwMode="auto"/>
        <p:txBody>
          <a:bodyPr/>
          <a:lstStyle/>
          <a:p>
            <a:pPr>
              <a:defRPr/>
            </a:pPr>
            <a:endParaRPr lang="it-IT"/>
          </a:p>
        </p:txBody>
      </p:sp>
      <p:sp>
        <p:nvSpPr>
          <p:cNvPr id="9" name="Segnaposto numero diapositiva 8"/>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Solo titolo">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it-IT"/>
              <a:t>Fare clic per modificare lo stile del titolo dello schema</a:t>
            </a:r>
            <a:endParaRPr/>
          </a:p>
        </p:txBody>
      </p:sp>
      <p:sp>
        <p:nvSpPr>
          <p:cNvPr id="3" name="Segnaposto data 2"/>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4" name="Segnaposto piè di pagina 3"/>
          <p:cNvSpPr>
            <a:spLocks noGrp="1"/>
          </p:cNvSpPr>
          <p:nvPr>
            <p:ph type="ftr" sz="quarter" idx="11"/>
          </p:nvPr>
        </p:nvSpPr>
        <p:spPr bwMode="auto"/>
        <p:txBody>
          <a:bodyPr/>
          <a:lstStyle/>
          <a:p>
            <a:pPr>
              <a:defRPr/>
            </a:pPr>
            <a:endParaRPr lang="it-IT"/>
          </a:p>
        </p:txBody>
      </p:sp>
      <p:sp>
        <p:nvSpPr>
          <p:cNvPr id="5" name="Segnaposto numero diapositiva 4"/>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Vuoto">
    <p:spTree>
      <p:nvGrpSpPr>
        <p:cNvPr id="1" name=""/>
        <p:cNvGrpSpPr/>
        <p:nvPr/>
      </p:nvGrpSpPr>
      <p:grpSpPr bwMode="auto">
        <a:xfrm>
          <a:off x="0" y="0"/>
          <a:ext cx="0" cy="0"/>
          <a:chOff x="0" y="0"/>
          <a:chExt cx="0" cy="0"/>
        </a:xfrm>
      </p:grpSpPr>
      <p:sp>
        <p:nvSpPr>
          <p:cNvPr id="2" name="Segnaposto data 1"/>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3" name="Segnaposto piè di pagina 2"/>
          <p:cNvSpPr>
            <a:spLocks noGrp="1"/>
          </p:cNvSpPr>
          <p:nvPr>
            <p:ph type="ftr" sz="quarter" idx="11"/>
          </p:nvPr>
        </p:nvSpPr>
        <p:spPr bwMode="auto"/>
        <p:txBody>
          <a:bodyPr/>
          <a:lstStyle/>
          <a:p>
            <a:pPr>
              <a:defRPr/>
            </a:pPr>
            <a:endParaRPr lang="it-IT"/>
          </a:p>
        </p:txBody>
      </p:sp>
      <p:sp>
        <p:nvSpPr>
          <p:cNvPr id="4" name="Segnaposto numero diapositiva 3"/>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uto con didascalia">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457200" y="273050"/>
            <a:ext cx="3008313" cy="1162050"/>
          </a:xfrm>
        </p:spPr>
        <p:txBody>
          <a:bodyPr anchor="b"/>
          <a:lstStyle>
            <a:lvl1pPr algn="l">
              <a:defRPr sz="2000" b="1"/>
            </a:lvl1pPr>
          </a:lstStyle>
          <a:p>
            <a:pPr>
              <a:defRPr/>
            </a:pPr>
            <a:r>
              <a:rPr lang="it-IT"/>
              <a:t>Fare clic per modificare lo stile del titolo dello schema</a:t>
            </a:r>
            <a:endParaRPr/>
          </a:p>
        </p:txBody>
      </p:sp>
      <p:sp>
        <p:nvSpPr>
          <p:cNvPr id="3" name="Segnaposto contenuto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testo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it-IT"/>
              <a:t>Fare clic per modificare gli stili del testo dello schema</a:t>
            </a:r>
            <a:endParaRPr/>
          </a:p>
        </p:txBody>
      </p:sp>
      <p:sp>
        <p:nvSpPr>
          <p:cNvPr id="5" name="Segnaposto data 4"/>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6" name="Segnaposto piè di pagina 5"/>
          <p:cNvSpPr>
            <a:spLocks noGrp="1"/>
          </p:cNvSpPr>
          <p:nvPr>
            <p:ph type="ftr" sz="quarter" idx="11"/>
          </p:nvPr>
        </p:nvSpPr>
        <p:spPr bwMode="auto"/>
        <p:txBody>
          <a:bodyPr/>
          <a:lstStyle/>
          <a:p>
            <a:pPr>
              <a:defRPr/>
            </a:pPr>
            <a:endParaRPr lang="it-IT"/>
          </a:p>
        </p:txBody>
      </p:sp>
      <p:sp>
        <p:nvSpPr>
          <p:cNvPr id="7" name="Segnaposto numero diapositiva 6"/>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Immagine con didascalia">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1792288" y="4800600"/>
            <a:ext cx="5486400" cy="566738"/>
          </a:xfrm>
        </p:spPr>
        <p:txBody>
          <a:bodyPr anchor="b"/>
          <a:lstStyle>
            <a:lvl1pPr algn="l">
              <a:defRPr sz="2000" b="1"/>
            </a:lvl1pPr>
          </a:lstStyle>
          <a:p>
            <a:pPr>
              <a:defRPr/>
            </a:pPr>
            <a:r>
              <a:rPr lang="it-IT"/>
              <a:t>Fare clic per modificare lo stile del titolo dello schema</a:t>
            </a:r>
            <a:endParaRPr/>
          </a:p>
        </p:txBody>
      </p:sp>
      <p:sp>
        <p:nvSpPr>
          <p:cNvPr id="3" name="Segnaposto immagine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it-IT"/>
              <a:t>Fare clic sull'icona per inserire un'immagine</a:t>
            </a:r>
            <a:endParaRPr/>
          </a:p>
        </p:txBody>
      </p:sp>
      <p:sp>
        <p:nvSpPr>
          <p:cNvPr id="4" name="Segnaposto testo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it-IT"/>
              <a:t>Fare clic per modificare gli stili del testo dello schema</a:t>
            </a:r>
            <a:endParaRPr/>
          </a:p>
        </p:txBody>
      </p:sp>
      <p:sp>
        <p:nvSpPr>
          <p:cNvPr id="5" name="Segnaposto data 4"/>
          <p:cNvSpPr>
            <a:spLocks noGrp="1"/>
          </p:cNvSpPr>
          <p:nvPr>
            <p:ph type="dt" sz="half" idx="10"/>
          </p:nvPr>
        </p:nvSpPr>
        <p:spPr bwMode="auto"/>
        <p:txBody>
          <a:bodyPr/>
          <a:lstStyle/>
          <a:p>
            <a:pPr>
              <a:defRPr/>
            </a:pPr>
            <a:fld id="{35F31636-6ADC-9440-B5BE-356DBD47F66F}" type="datetimeFigureOut">
              <a:rPr lang="it-IT"/>
              <a:t/>
            </a:fld>
            <a:endParaRPr lang="it-IT"/>
          </a:p>
        </p:txBody>
      </p:sp>
      <p:sp>
        <p:nvSpPr>
          <p:cNvPr id="6" name="Segnaposto piè di pagina 5"/>
          <p:cNvSpPr>
            <a:spLocks noGrp="1"/>
          </p:cNvSpPr>
          <p:nvPr>
            <p:ph type="ftr" sz="quarter" idx="11"/>
          </p:nvPr>
        </p:nvSpPr>
        <p:spPr bwMode="auto"/>
        <p:txBody>
          <a:bodyPr/>
          <a:lstStyle/>
          <a:p>
            <a:pPr>
              <a:defRPr/>
            </a:pPr>
            <a:endParaRPr lang="it-IT"/>
          </a:p>
        </p:txBody>
      </p:sp>
      <p:sp>
        <p:nvSpPr>
          <p:cNvPr id="7" name="Segnaposto numero diapositiva 6"/>
          <p:cNvSpPr>
            <a:spLocks noGrp="1"/>
          </p:cNvSpPr>
          <p:nvPr>
            <p:ph type="sldNum" sz="quarter" idx="12"/>
          </p:nvPr>
        </p:nvSpPr>
        <p:spPr bwMode="auto"/>
        <p:txBody>
          <a:bodyPr/>
          <a:lstStyle/>
          <a:p>
            <a:pPr>
              <a:defRPr/>
            </a:pPr>
            <a:fld id="{DADA3A51-171D-444F-9B62-E5129CBCEFA3}" type="slidenum">
              <a:rPr lang="it-IT"/>
              <a:t/>
            </a:fld>
            <a:endParaRPr lang="it-IT"/>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Segnaposto titolo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it-IT"/>
              <a:t>Fare clic per modificare stile</a:t>
            </a:r>
            <a:endParaRPr/>
          </a:p>
        </p:txBody>
      </p:sp>
      <p:sp>
        <p:nvSpPr>
          <p:cNvPr id="3" name="Segnaposto testo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4" name="Segnaposto data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5F31636-6ADC-9440-B5BE-356DBD47F66F}" type="datetimeFigureOut">
              <a:rPr lang="it-IT"/>
              <a:t/>
            </a:fld>
            <a:endParaRPr lang="it-IT"/>
          </a:p>
        </p:txBody>
      </p:sp>
      <p:sp>
        <p:nvSpPr>
          <p:cNvPr id="5" name="Segnaposto piè di pagina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DA3A51-171D-444F-9B62-E5129CBCEFA3}" type="slidenum">
              <a:rPr lang="it-IT"/>
              <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a:spcBef>
          <a:spcPts val="0"/>
        </a:spcBef>
        <a:buNone/>
        <a:defRPr sz="4400">
          <a:solidFill>
            <a:schemeClr val="tx1"/>
          </a:solidFill>
          <a:latin typeface="+mj-lt"/>
          <a:ea typeface="+mj-ea"/>
          <a:cs typeface="+mj-cs"/>
        </a:defRPr>
      </a:lvl1pPr>
    </p:titleStyle>
    <p:bodyStyle>
      <a:lvl1pPr marL="342900" indent="-342900" algn="l" defTabSz="457200">
        <a:spcBef>
          <a:spcPts val="0"/>
        </a:spcBef>
        <a:buFont typeface="Arial"/>
        <a:buChar char="•"/>
        <a:defRPr sz="3200">
          <a:solidFill>
            <a:schemeClr val="tx1"/>
          </a:solidFill>
          <a:latin typeface="+mn-lt"/>
          <a:ea typeface="+mn-ea"/>
          <a:cs typeface="+mn-cs"/>
        </a:defRPr>
      </a:lvl1pPr>
      <a:lvl2pPr marL="742950" indent="-285750" algn="l" defTabSz="457200">
        <a:spcBef>
          <a:spcPts val="0"/>
        </a:spcBef>
        <a:buFont typeface="Arial"/>
        <a:buChar char="–"/>
        <a:defRPr sz="2800">
          <a:solidFill>
            <a:schemeClr val="tx1"/>
          </a:solidFill>
          <a:latin typeface="+mn-lt"/>
          <a:ea typeface="+mn-ea"/>
          <a:cs typeface="+mn-cs"/>
        </a:defRPr>
      </a:lvl2pPr>
      <a:lvl3pPr marL="1143000" indent="-228600" algn="l" defTabSz="457200">
        <a:spcBef>
          <a:spcPts val="0"/>
        </a:spcBef>
        <a:buFont typeface="Arial"/>
        <a:buChar char="•"/>
        <a:defRPr sz="2400">
          <a:solidFill>
            <a:schemeClr val="tx1"/>
          </a:solidFill>
          <a:latin typeface="+mn-lt"/>
          <a:ea typeface="+mn-ea"/>
          <a:cs typeface="+mn-cs"/>
        </a:defRPr>
      </a:lvl3pPr>
      <a:lvl4pPr marL="1600200" indent="-228600" algn="l" defTabSz="457200">
        <a:spcBef>
          <a:spcPts val="0"/>
        </a:spcBef>
        <a:buFont typeface="Arial"/>
        <a:buChar char="–"/>
        <a:defRPr sz="2000">
          <a:solidFill>
            <a:schemeClr val="tx1"/>
          </a:solidFill>
          <a:latin typeface="+mn-lt"/>
          <a:ea typeface="+mn-ea"/>
          <a:cs typeface="+mn-cs"/>
        </a:defRPr>
      </a:lvl4pPr>
      <a:lvl5pPr marL="2057400" indent="-228600" algn="l" defTabSz="457200">
        <a:spcBef>
          <a:spcPts val="0"/>
        </a:spcBef>
        <a:buFont typeface="Arial"/>
        <a:buChar char="»"/>
        <a:defRPr sz="2000">
          <a:solidFill>
            <a:schemeClr val="tx1"/>
          </a:solidFill>
          <a:latin typeface="+mn-lt"/>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it-IT"/>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3.jpg"/><Relationship Id="rId4" Type="http://schemas.openxmlformats.org/officeDocument/2006/relationships/image" Target="../media/image4.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enessere.com/psicologia/images/sist_limb.gif" TargetMode="External"/><Relationship Id="rId3" Type="http://schemas.openxmlformats.org/officeDocument/2006/relationships/image" Target="../media/image8.jpg"/><Relationship Id="rId4" Type="http://schemas.openxmlformats.org/officeDocument/2006/relationships/hyperlink" Target="http://images.google.it/imgres?imgurl=http://www.legambiente.eu/documenti/2006/0320_carovanadelClima/carovana_mondo.jpg&amp;imgrefurl=http://www.legambiente.eu/documenti/2006/0320_carovanadelClima/index.php&amp;usg=__t6s-X8UV8Wz-lPv3rH1d2zkIh7M=&amp;h=657&amp;w=650&amp;sz=46&amp;hl=it&amp;start=5&amp;tbnid=wt--22kJkfeF-M:&amp;tbnh=138&amp;tbnw=137&amp;prev=/images?q=mondo&amp;tbnid=SpotR7jIxu8Y-M:&amp;gbv=2&amp;hl=it&amp;tbnh=0&amp;tbnw=0" TargetMode="External"/><Relationship Id="rId5" Type="http://schemas.openxmlformats.org/officeDocument/2006/relationships/image" Target="../media/image9.jpg"/><Relationship Id="rId6" Type="http://schemas.openxmlformats.org/officeDocument/2006/relationships/hyperlink" Target="http://images.google.it/imgres?imgurl=http://digilander.libero.it/campagnola894/images/folla.gif&amp;imgrefurl=http://digilander.libero.it/campagnola894/&amp;usg=__koekoi2VSTK9xzx__6VtHueQjoI=&amp;h=345&amp;w=579&amp;sz=12&amp;hl=it&amp;start=1&amp;tbnid=B2v5HOmZCZgfdM:&amp;tbnh=80&amp;tbnw=134&amp;prev=/images?q=folla&amp;tbnid=SpotR7jIxu8Y-M:&amp;gbv=2&amp;hl=it&amp;tbnh=0&amp;tbnw=0" TargetMode="External"/><Relationship Id="rId7" Type="http://schemas.openxmlformats.org/officeDocument/2006/relationships/image" Target="../media/image10.jpg"/><Relationship Id="rId8" Type="http://schemas.openxmlformats.org/officeDocument/2006/relationships/image" Target="../media/image3.jpg"/><Relationship Id="rId9" Type="http://schemas.openxmlformats.org/officeDocument/2006/relationships/image" Target="../media/image4.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cedoniascuola.it/UserFiles/Image/Immagini/didattica_anisn.jpg" TargetMode="External"/><Relationship Id="rId3" Type="http://schemas.openxmlformats.org/officeDocument/2006/relationships/image" Target="../media/image11.jpg"/><Relationship Id="rId4" Type="http://schemas.openxmlformats.org/officeDocument/2006/relationships/hyperlink" Target="http://images.google.it/imgres?imgurl=http://www.disabiliforum.com/prodotti/cimg/neuroni.jpg&amp;imgrefurl=http://www.disabili.com/medicina/17384&amp;usg=__QhYOT2YFS6s_fGgFYIn74Z2Tscs=&amp;h=148&amp;w=220&amp;sz=13&amp;hl=it&amp;start=39&amp;tbnid=bO6tVFcn-tptRM:&amp;tbnh=72&amp;tbnw=107&amp;prev=/images?q=neuroscienze&amp;tbnid=SpotR7jIxu8Y-M:&amp;gbv=2&amp;ndsp=20&amp;hl=it&amp;sa=N&amp;start=20&amp;tbnh=0&amp;tbnw=0" TargetMode="External"/><Relationship Id="rId5" Type="http://schemas.openxmlformats.org/officeDocument/2006/relationships/image" Target="../media/image12.jpg"/><Relationship Id="rId6" Type="http://schemas.openxmlformats.org/officeDocument/2006/relationships/image" Target="../media/image3.jpg"/><Relationship Id="rId7" Type="http://schemas.openxmlformats.org/officeDocument/2006/relationships/image" Target="../media/image4.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3.jpg"/><Relationship Id="rId4" Type="http://schemas.openxmlformats.org/officeDocument/2006/relationships/image" Target="../media/image4.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3.jpg"/><Relationship Id="rId4" Type="http://schemas.openxmlformats.org/officeDocument/2006/relationships/image" Target="../media/image4.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jpg"/><Relationship Id="rId4" Type="http://schemas.openxmlformats.org/officeDocument/2006/relationships/image" Target="../media/image4.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3.jpg"/><Relationship Id="rId4" Type="http://schemas.openxmlformats.org/officeDocument/2006/relationships/image" Target="../media/image4.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2">
            <a:lum/>
          </a:blip>
          <a:srcRect l="0" t="16666" r="0" b="16666"/>
          <a:stretch/>
        </a:blipFill>
      </p:bgPr>
    </p:bg>
    <p:spTree>
      <p:nvGrpSpPr>
        <p:cNvPr id="1" name=""/>
        <p:cNvGrpSpPr/>
        <p:nvPr/>
      </p:nvGrpSpPr>
      <p:grpSpPr bwMode="auto">
        <a:xfrm>
          <a:off x="0" y="0"/>
          <a:ext cx="0" cy="0"/>
          <a:chOff x="0" y="0"/>
          <a:chExt cx="0" cy="0"/>
        </a:xfrm>
      </p:grpSpPr>
      <p:sp>
        <p:nvSpPr>
          <p:cNvPr id="2" name="Rettangolo 1"/>
          <p:cNvSpPr/>
          <p:nvPr/>
        </p:nvSpPr>
        <p:spPr bwMode="auto">
          <a:xfrm>
            <a:off x="0" y="6350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6" name="CasellaDiTesto 5"/>
          <p:cNvSpPr txBox="1"/>
          <p:nvPr/>
        </p:nvSpPr>
        <p:spPr bwMode="auto">
          <a:xfrm>
            <a:off x="1179443" y="5868597"/>
            <a:ext cx="7050157" cy="769441"/>
          </a:xfrm>
          <a:prstGeom prst="rect">
            <a:avLst/>
          </a:prstGeom>
          <a:noFill/>
          <a:ln w="25400">
            <a:solidFill>
              <a:srgbClr val="002060"/>
            </a:solidFill>
          </a:ln>
        </p:spPr>
        <p:txBody>
          <a:bodyPr wrap="square" rtlCol="0">
            <a:spAutoFit/>
          </a:bodyPr>
          <a:lstStyle/>
          <a:p>
            <a:pPr algn="ctr">
              <a:defRPr/>
            </a:pPr>
            <a:r>
              <a:rPr lang="it-IT" sz="2400" b="1">
                <a:latin typeface="Arial"/>
                <a:cs typeface="Arial"/>
              </a:rPr>
              <a:t>Filippo Gomez </a:t>
            </a:r>
            <a:r>
              <a:rPr lang="it-IT" sz="2400" b="1">
                <a:latin typeface="Arial"/>
                <a:cs typeface="Arial"/>
              </a:rPr>
              <a:t>Paloma</a:t>
            </a:r>
            <a:endParaRPr lang="it-IT" sz="2400" b="1">
              <a:latin typeface="Arial"/>
              <a:cs typeface="Arial"/>
            </a:endParaRPr>
          </a:p>
          <a:p>
            <a:pPr algn="ctr">
              <a:defRPr/>
            </a:pPr>
            <a:r>
              <a:rPr lang="it-IT" sz="2000" i="1">
                <a:latin typeface="Arial"/>
                <a:cs typeface="Arial"/>
              </a:rPr>
              <a:t>Professore Ordinario di Didattica e Pedagogia Speciale</a:t>
            </a:r>
            <a:endParaRPr lang="it-IT" sz="2000">
              <a:latin typeface="Arial"/>
              <a:cs typeface="Arial"/>
            </a:endParaRPr>
          </a:p>
        </p:txBody>
      </p:sp>
      <p:pic>
        <p:nvPicPr>
          <p:cNvPr id="8" name="Immagine 7"/>
          <p:cNvPicPr>
            <a:picLocks noChangeAspect="1"/>
          </p:cNvPicPr>
          <p:nvPr/>
        </p:nvPicPr>
        <p:blipFill>
          <a:blip r:embed="rId3"/>
          <a:stretch/>
        </p:blipFill>
        <p:spPr bwMode="auto">
          <a:xfrm>
            <a:off x="5481757" y="3352800"/>
            <a:ext cx="3310410" cy="2181536"/>
          </a:xfrm>
          <a:prstGeom prst="rect">
            <a:avLst/>
          </a:prstGeom>
        </p:spPr>
      </p:pic>
      <p:sp>
        <p:nvSpPr>
          <p:cNvPr id="4" name="CasellaDiTesto 3"/>
          <p:cNvSpPr txBox="1"/>
          <p:nvPr/>
        </p:nvSpPr>
        <p:spPr bwMode="auto">
          <a:xfrm>
            <a:off x="63500" y="2960019"/>
            <a:ext cx="5626100" cy="2585323"/>
          </a:xfrm>
          <a:prstGeom prst="rect">
            <a:avLst/>
          </a:prstGeom>
          <a:noFill/>
        </p:spPr>
        <p:txBody>
          <a:bodyPr wrap="square" rtlCol="0">
            <a:spAutoFit/>
          </a:bodyPr>
          <a:lstStyle/>
          <a:p>
            <a:pPr>
              <a:lnSpc>
                <a:spcPct val="150000"/>
              </a:lnSpc>
              <a:defRPr/>
            </a:pPr>
            <a:r>
              <a:rPr lang="it-IT" sz="3600" b="1">
                <a:solidFill>
                  <a:srgbClr val="002060"/>
                </a:solidFill>
                <a:latin typeface="Arial"/>
                <a:ea typeface="Arial"/>
                <a:cs typeface="Arial"/>
              </a:rPr>
              <a:t>EMBODIED COGNITION</a:t>
            </a:r>
            <a:endParaRPr/>
          </a:p>
          <a:p>
            <a:pPr>
              <a:lnSpc>
                <a:spcPct val="150000"/>
              </a:lnSpc>
              <a:defRPr/>
            </a:pPr>
            <a:r>
              <a:rPr lang="it-IT" sz="2400" b="1">
                <a:solidFill>
                  <a:srgbClr val="002060"/>
                </a:solidFill>
                <a:latin typeface="Arial"/>
                <a:ea typeface="Arial"/>
                <a:cs typeface="Arial"/>
              </a:rPr>
              <a:t>La cognizione corporea tra formazione professionale e didattica inclusiva per competenze</a:t>
            </a:r>
            <a:endParaRPr/>
          </a:p>
        </p:txBody>
      </p:sp>
      <p:sp>
        <p:nvSpPr>
          <p:cNvPr id="10" name="CasellaDiTesto 9"/>
          <p:cNvSpPr txBox="1"/>
          <p:nvPr/>
        </p:nvSpPr>
        <p:spPr bwMode="auto">
          <a:xfrm>
            <a:off x="0" y="1778000"/>
            <a:ext cx="9144000" cy="707886"/>
          </a:xfrm>
          <a:prstGeom prst="rect">
            <a:avLst/>
          </a:prstGeom>
          <a:solidFill>
            <a:srgbClr val="08FFBC">
              <a:alpha val="15000"/>
            </a:srgbClr>
          </a:solidFill>
        </p:spPr>
        <p:txBody>
          <a:bodyPr wrap="square" rtlCol="0">
            <a:spAutoFit/>
          </a:bodyPr>
          <a:lstStyle/>
          <a:p>
            <a:pPr algn="ctr">
              <a:defRPr/>
            </a:pPr>
            <a:r>
              <a:rPr lang="it-IT" sz="4000" b="1">
                <a:latin typeface="Arial"/>
                <a:ea typeface="Arial"/>
                <a:cs typeface="Arial"/>
              </a:rPr>
              <a:t>Educazione Motoria</a:t>
            </a:r>
            <a:endParaRPr/>
          </a:p>
        </p:txBody>
      </p:sp>
      <p:pic>
        <p:nvPicPr>
          <p:cNvPr id="3" name="Immagine 2"/>
          <p:cNvPicPr>
            <a:picLocks noChangeAspect="1"/>
          </p:cNvPicPr>
          <p:nvPr/>
        </p:nvPicPr>
        <p:blipFill>
          <a:blip r:embed="rId4"/>
          <a:stretch/>
        </p:blipFill>
        <p:spPr bwMode="auto">
          <a:xfrm>
            <a:off x="0" y="0"/>
            <a:ext cx="4518991" cy="1777999"/>
          </a:xfrm>
          <a:prstGeom prst="rect">
            <a:avLst/>
          </a:prstGeom>
        </p:spPr>
      </p:pic>
      <p:pic>
        <p:nvPicPr>
          <p:cNvPr id="7" name="Immagine 6"/>
          <p:cNvPicPr>
            <a:picLocks noChangeAspect="1"/>
          </p:cNvPicPr>
          <p:nvPr/>
        </p:nvPicPr>
        <p:blipFill>
          <a:blip r:embed="rId5"/>
          <a:stretch/>
        </p:blipFill>
        <p:spPr bwMode="auto">
          <a:xfrm>
            <a:off x="4518991" y="0"/>
            <a:ext cx="4625009" cy="17779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9" name="Rettangolo 8"/>
          <p:cNvSpPr/>
          <p:nvPr/>
        </p:nvSpPr>
        <p:spPr bwMode="auto">
          <a:xfrm>
            <a:off x="232106" y="306884"/>
            <a:ext cx="8679789" cy="74501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nvGrpSpPr>
          <p:cNvPr id="10" name="Gruppo 9"/>
          <p:cNvGrpSpPr/>
          <p:nvPr/>
        </p:nvGrpSpPr>
        <p:grpSpPr bwMode="auto">
          <a:xfrm>
            <a:off x="177800" y="266580"/>
            <a:ext cx="8788400" cy="825620"/>
            <a:chOff x="0" y="2264"/>
            <a:chExt cx="8429684" cy="1067040"/>
          </a:xfrm>
        </p:grpSpPr>
        <p:sp>
          <p:nvSpPr>
            <p:cNvPr id="11" name="Rettangolo arrotondato 10"/>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sp>
        <p:nvSpPr>
          <p:cNvPr id="13" name="Rettangolo 12"/>
          <p:cNvSpPr/>
          <p:nvPr/>
        </p:nvSpPr>
        <p:spPr bwMode="auto">
          <a:xfrm>
            <a:off x="3340100" y="1209576"/>
            <a:ext cx="2560684" cy="702756"/>
          </a:xfrm>
          <a:prstGeom prst="rect">
            <a:avLst/>
          </a:prstGeom>
          <a:noFill/>
          <a:ln w="19050">
            <a:solidFill>
              <a:schemeClr val="tx1"/>
            </a:solidFill>
          </a:ln>
        </p:spPr>
        <p:txBody>
          <a:bodyPr wrap="square">
            <a:spAutoFit/>
          </a:bodyPr>
          <a:lstStyle/>
          <a:p>
            <a:pPr algn="ctr">
              <a:lnSpc>
                <a:spcPct val="150000"/>
              </a:lnSpc>
              <a:spcBef>
                <a:spcPts val="0"/>
              </a:spcBef>
              <a:spcAft>
                <a:spcPts val="0"/>
              </a:spcAft>
              <a:defRPr/>
            </a:pPr>
            <a:r>
              <a:rPr lang="it-IT" sz="2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ea typeface="+mn-ea"/>
                <a:cs typeface="Arial"/>
              </a:rPr>
              <a:t> </a:t>
            </a:r>
            <a:r>
              <a:rPr lang="it-IT" sz="2400" b="1" u="sng" cap="all">
                <a:ln w="10541" cmpd="sng">
                  <a:solidFill>
                    <a:srgbClr val="000090"/>
                  </a:solidFill>
                  <a:prstDash val="solid"/>
                </a:ln>
                <a:solidFill>
                  <a:srgbClr val="000090"/>
                </a:solidFill>
                <a:latin typeface="Corbel"/>
                <a:ea typeface="+mn-ea"/>
                <a:cs typeface="Arial"/>
              </a:rPr>
              <a:t>Punti di forza</a:t>
            </a:r>
            <a:endParaRPr/>
          </a:p>
        </p:txBody>
      </p:sp>
      <p:sp>
        <p:nvSpPr>
          <p:cNvPr id="14" name="Rettangolo 13"/>
          <p:cNvSpPr/>
          <p:nvPr/>
        </p:nvSpPr>
        <p:spPr bwMode="auto">
          <a:xfrm>
            <a:off x="6948264" y="1874788"/>
            <a:ext cx="1800200" cy="484748"/>
          </a:xfrm>
          <a:prstGeom prst="rect">
            <a:avLst/>
          </a:prstGeom>
          <a:noFill/>
          <a:ln w="19050">
            <a:solidFill>
              <a:schemeClr val="tx1"/>
            </a:solidFill>
          </a:ln>
        </p:spPr>
        <p:txBody>
          <a:bodyPr>
            <a:spAutoFit/>
          </a:bodyPr>
          <a:lstStyle/>
          <a:p>
            <a:pPr algn="ctr">
              <a:lnSpc>
                <a:spcPct val="150000"/>
              </a:lnSpc>
              <a:spcBef>
                <a:spcPts val="0"/>
              </a:spcBef>
              <a:spcAft>
                <a:spcPts val="0"/>
              </a:spcAft>
              <a:defRPr/>
            </a:pPr>
            <a:r>
              <a:rPr lang="it-IT" b="1">
                <a:solidFill>
                  <a:srgbClr val="000090"/>
                </a:solidFill>
                <a:latin typeface="Arial"/>
                <a:ea typeface="+mn-ea"/>
                <a:cs typeface="Arial"/>
              </a:rPr>
              <a:t>Didattica</a:t>
            </a:r>
            <a:endParaRPr lang="it-IT" b="1">
              <a:ln w="10541" cmpd="sng">
                <a:solidFill>
                  <a:prstClr val="white"/>
                </a:solidFill>
                <a:prstDash val="solid"/>
              </a:ln>
              <a:solidFill>
                <a:srgbClr val="000090"/>
              </a:solidFill>
              <a:latin typeface="Arial"/>
              <a:ea typeface="+mn-ea"/>
              <a:cs typeface="Arial"/>
            </a:endParaRPr>
          </a:p>
        </p:txBody>
      </p:sp>
      <p:sp>
        <p:nvSpPr>
          <p:cNvPr id="15" name="Rettangolo 14"/>
          <p:cNvSpPr/>
          <p:nvPr/>
        </p:nvSpPr>
        <p:spPr bwMode="auto">
          <a:xfrm>
            <a:off x="323528" y="1887562"/>
            <a:ext cx="2880320" cy="484748"/>
          </a:xfrm>
          <a:prstGeom prst="rect">
            <a:avLst/>
          </a:prstGeom>
          <a:noFill/>
          <a:ln w="19050">
            <a:solidFill>
              <a:schemeClr val="tx1"/>
            </a:solidFill>
          </a:ln>
        </p:spPr>
        <p:txBody>
          <a:bodyPr>
            <a:spAutoFit/>
          </a:bodyPr>
          <a:lstStyle/>
          <a:p>
            <a:pPr algn="ctr">
              <a:lnSpc>
                <a:spcPct val="150000"/>
              </a:lnSpc>
              <a:spcBef>
                <a:spcPts val="0"/>
              </a:spcBef>
              <a:spcAft>
                <a:spcPts val="0"/>
              </a:spcAft>
              <a:defRPr/>
            </a:pPr>
            <a:r>
              <a:rPr lang="it-IT" b="1">
                <a:solidFill>
                  <a:srgbClr val="000090"/>
                </a:solidFill>
                <a:latin typeface="Arial"/>
                <a:ea typeface="+mn-ea"/>
                <a:cs typeface="Arial"/>
              </a:rPr>
              <a:t>Neuroscienze cognitive</a:t>
            </a:r>
            <a:endParaRPr lang="it-IT" b="1">
              <a:ln w="10541" cmpd="sng">
                <a:solidFill>
                  <a:prstClr val="white"/>
                </a:solidFill>
                <a:prstDash val="solid"/>
              </a:ln>
              <a:solidFill>
                <a:srgbClr val="000090"/>
              </a:solidFill>
              <a:latin typeface="Arial"/>
              <a:ea typeface="+mn-ea"/>
              <a:cs typeface="Arial"/>
            </a:endParaRPr>
          </a:p>
        </p:txBody>
      </p:sp>
      <p:sp>
        <p:nvSpPr>
          <p:cNvPr id="16" name="Freccia curva 15"/>
          <p:cNvSpPr/>
          <p:nvPr/>
        </p:nvSpPr>
        <p:spPr bwMode="auto">
          <a:xfrm rot="5400000" flipV="1">
            <a:off x="2065340" y="795340"/>
            <a:ext cx="530225" cy="1536700"/>
          </a:xfrm>
          <a:prstGeom prst="bentArrow">
            <a:avLst>
              <a:gd name="adj1" fmla="val 19077"/>
              <a:gd name="adj2" fmla="val 15523"/>
              <a:gd name="adj3" fmla="val 15523"/>
              <a:gd name="adj4" fmla="val 46458"/>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7" name="Freccia curva 16"/>
          <p:cNvSpPr/>
          <p:nvPr/>
        </p:nvSpPr>
        <p:spPr bwMode="auto">
          <a:xfrm rot="5400000">
            <a:off x="6673056" y="692944"/>
            <a:ext cx="542925" cy="1728788"/>
          </a:xfrm>
          <a:prstGeom prst="bentArrow">
            <a:avLst>
              <a:gd name="adj1" fmla="val 19077"/>
              <a:gd name="adj2" fmla="val 15523"/>
              <a:gd name="adj3" fmla="val 15523"/>
              <a:gd name="adj4" fmla="val 44497"/>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graphicFrame>
        <p:nvGraphicFramePr>
          <p:cNvPr id="18" name="Tabella 17"/>
          <p:cNvGraphicFramePr>
            <a:graphicFrameLocks xmlns:a="http://schemas.openxmlformats.org/drawingml/2006/main" noGrp="1"/>
          </p:cNvGraphicFramePr>
          <p:nvPr/>
        </p:nvGraphicFramePr>
        <p:xfrm>
          <a:off x="1193800" y="2570163"/>
          <a:ext cx="6780212" cy="2831570"/>
        </p:xfrm>
        <a:graphic>
          <a:graphicData uri="http://schemas.openxmlformats.org/drawingml/2006/table">
            <a:tbl>
              <a:tblPr firstRow="0" firstCol="0" lastRow="0" lastCol="0" bandRow="0" bandCol="0"/>
              <a:tblGrid>
                <a:gridCol w="2159878"/>
                <a:gridCol w="2555719"/>
                <a:gridCol w="2064615"/>
              </a:tblGrid>
              <a:tr h="564066">
                <a:tc>
                  <a:txBody>
                    <a:bodyPr/>
                    <a:p>
                      <a:pPr marL="0" marR="0" lvl="0" indent="0" algn="ctr" defTabSz="914400">
                        <a:lnSpc>
                          <a:spcPct val="100000"/>
                        </a:lnSpc>
                        <a:spcBef>
                          <a:spcPts val="0"/>
                        </a:spcBef>
                        <a:spcAft>
                          <a:spcPts val="0"/>
                        </a:spcAft>
                        <a:buClrTx/>
                        <a:buSzTx/>
                        <a:buFontTx/>
                        <a:buNone/>
                        <a:defRPr/>
                      </a:pPr>
                      <a:r>
                        <a:rPr lang="it-IT" sz="1600" b="1" i="0" u="none" strike="noStrike" cap="none">
                          <a:ln>
                            <a:noFill/>
                          </a:ln>
                          <a:solidFill>
                            <a:srgbClr val="FFFFFF"/>
                          </a:solidFill>
                          <a:latin typeface="Corbel"/>
                          <a:ea typeface="ＭＳ Ｐゴシック"/>
                          <a:cs typeface="Arial"/>
                        </a:rPr>
                        <a:t>Principi </a:t>
                      </a:r>
                      <a:r>
                        <a:rPr lang="it-IT" sz="1600" b="1" i="0" u="none" strike="noStrike" cap="none">
                          <a:ln>
                            <a:noFill/>
                          </a:ln>
                          <a:solidFill>
                            <a:srgbClr val="FFFFFF"/>
                          </a:solidFill>
                          <a:latin typeface="Corbel"/>
                          <a:ea typeface="ＭＳ Ｐゴシック"/>
                          <a:cs typeface="Arial"/>
                        </a:rPr>
                        <a:t>neuroscientifici</a:t>
                      </a:r>
                      <a:endParaRPr lang="it-IT" sz="1600" b="1" i="0" u="none" strike="noStrike" cap="none">
                        <a:ln>
                          <a:noFill/>
                        </a:ln>
                        <a:solidFill>
                          <a:srgbClr val="FFFFFF"/>
                        </a:solidFill>
                        <a:latin typeface="Corbel"/>
                        <a:ea typeface="ＭＳ Ｐゴシック"/>
                        <a:cs typeface="Arial"/>
                      </a:endParaRPr>
                    </a:p>
                  </a:txBody>
                  <a:tcPr marT="45729" marB="45729">
                    <a:lnL w="12700" algn="ctr">
                      <a:solidFill>
                        <a:schemeClr val="tx1"/>
                      </a:solidFill>
                    </a:lnL>
                    <a:lnR w="12700" algn="ctr">
                      <a:solidFill>
                        <a:schemeClr val="tx1"/>
                      </a:solidFill>
                    </a:lnR>
                    <a:lnT w="12700" algn="ctr">
                      <a:solidFill>
                        <a:schemeClr val="tx1"/>
                      </a:solidFill>
                    </a:lnT>
                    <a:lnB w="38100" algn="ctr">
                      <a:solidFill>
                        <a:schemeClr val="tx1"/>
                      </a:solidFill>
                    </a:lnB>
                    <a:solidFill>
                      <a:schemeClr val="accent1"/>
                    </a:solidFill>
                  </a:tcPr>
                </a:tc>
                <a:tc>
                  <a:txBody>
                    <a:bodyPr/>
                    <a:p>
                      <a:pPr marL="0" marR="0" lvl="0" indent="0" algn="ctr" defTabSz="914400">
                        <a:lnSpc>
                          <a:spcPct val="100000"/>
                        </a:lnSpc>
                        <a:spcBef>
                          <a:spcPts val="0"/>
                        </a:spcBef>
                        <a:spcAft>
                          <a:spcPts val="0"/>
                        </a:spcAft>
                        <a:buClrTx/>
                        <a:buSzTx/>
                        <a:buFontTx/>
                        <a:buNone/>
                        <a:defRPr/>
                      </a:pPr>
                      <a:r>
                        <a:rPr lang="it-IT" sz="1600" b="1" i="0" u="none" strike="noStrike" cap="none">
                          <a:ln>
                            <a:noFill/>
                          </a:ln>
                          <a:solidFill>
                            <a:srgbClr val="FFFFFF"/>
                          </a:solidFill>
                          <a:latin typeface="Corbel"/>
                          <a:ea typeface="ＭＳ Ｐゴシック"/>
                          <a:cs typeface="Arial"/>
                        </a:rPr>
                        <a:t>Area di confronto/incontro</a:t>
                      </a:r>
                      <a:endParaRPr/>
                    </a:p>
                  </a:txBody>
                  <a:tcPr marT="45729" marB="45729">
                    <a:lnL w="12700" algn="ctr">
                      <a:solidFill>
                        <a:schemeClr val="tx1"/>
                      </a:solidFill>
                    </a:lnL>
                    <a:lnR w="12700" algn="ctr">
                      <a:solidFill>
                        <a:schemeClr val="tx1"/>
                      </a:solidFill>
                    </a:lnR>
                    <a:lnT w="12700" algn="ctr">
                      <a:solidFill>
                        <a:schemeClr val="tx1"/>
                      </a:solidFill>
                    </a:lnT>
                    <a:lnB w="38100" algn="ctr">
                      <a:solidFill>
                        <a:schemeClr val="tx1"/>
                      </a:solidFill>
                    </a:lnB>
                    <a:solidFill>
                      <a:schemeClr val="accent1"/>
                    </a:solidFill>
                  </a:tcPr>
                </a:tc>
                <a:tc>
                  <a:txBody>
                    <a:bodyPr/>
                    <a:p>
                      <a:pPr marL="0" marR="0" lvl="0" indent="0" algn="ctr" defTabSz="914400">
                        <a:lnSpc>
                          <a:spcPct val="100000"/>
                        </a:lnSpc>
                        <a:spcBef>
                          <a:spcPts val="0"/>
                        </a:spcBef>
                        <a:spcAft>
                          <a:spcPts val="0"/>
                        </a:spcAft>
                        <a:buClrTx/>
                        <a:buSzTx/>
                        <a:buFontTx/>
                        <a:buNone/>
                        <a:defRPr/>
                      </a:pPr>
                      <a:r>
                        <a:rPr lang="it-IT" sz="1600" b="1" i="0" u="none" strike="noStrike" cap="none">
                          <a:ln>
                            <a:noFill/>
                          </a:ln>
                          <a:solidFill>
                            <a:srgbClr val="FFFFFF"/>
                          </a:solidFill>
                          <a:latin typeface="Corbel"/>
                          <a:ea typeface="ＭＳ Ｐゴシック"/>
                          <a:cs typeface="Arial"/>
                        </a:rPr>
                        <a:t>Implicazioni didattiche</a:t>
                      </a:r>
                      <a:endParaRPr/>
                    </a:p>
                  </a:txBody>
                  <a:tcPr marT="45729" marB="45729">
                    <a:lnL w="12700" algn="ctr">
                      <a:solidFill>
                        <a:schemeClr val="tx1"/>
                      </a:solidFill>
                    </a:lnL>
                    <a:lnR w="12700" algn="ctr">
                      <a:solidFill>
                        <a:schemeClr val="tx1"/>
                      </a:solidFill>
                    </a:lnR>
                    <a:lnT w="12700" algn="ctr">
                      <a:solidFill>
                        <a:schemeClr val="tx1"/>
                      </a:solidFill>
                    </a:lnT>
                    <a:lnB w="38100" algn="ctr">
                      <a:solidFill>
                        <a:schemeClr val="tx1"/>
                      </a:solidFill>
                    </a:lnB>
                    <a:solidFill>
                      <a:schemeClr val="accent1"/>
                    </a:solidFill>
                  </a:tcPr>
                </a:tc>
              </a:tr>
              <a:tr h="515018">
                <a:tc>
                  <a:txBody>
                    <a:bodyPr/>
                    <a:p>
                      <a:pPr marL="0" marR="0" lvl="0" indent="0" algn="ctr" defTabSz="914400">
                        <a:lnSpc>
                          <a:spcPct val="100000"/>
                        </a:lnSpc>
                        <a:spcBef>
                          <a:spcPts val="0"/>
                        </a:spcBef>
                        <a:spcAft>
                          <a:spcPts val="0"/>
                        </a:spcAft>
                        <a:buClrTx/>
                        <a:buSzTx/>
                        <a:buFontTx/>
                        <a:buNone/>
                        <a:defRPr/>
                      </a:pPr>
                      <a:r>
                        <a:rPr lang="it-IT" sz="1600" b="0" i="0" u="none" strike="noStrike" cap="none">
                          <a:ln>
                            <a:noFill/>
                          </a:ln>
                          <a:solidFill>
                            <a:srgbClr val="000000"/>
                          </a:solidFill>
                          <a:latin typeface="Corbel"/>
                          <a:ea typeface="ＭＳ Ｐゴシック"/>
                          <a:cs typeface="Arial"/>
                        </a:rPr>
                        <a:t>Plasticità neurale</a:t>
                      </a:r>
                      <a:endParaRPr/>
                    </a:p>
                  </a:txBody>
                  <a:tcPr marT="45729" marB="45729">
                    <a:lnL w="12700" algn="ctr">
                      <a:solidFill>
                        <a:schemeClr val="tx1"/>
                      </a:solidFill>
                    </a:lnL>
                    <a:lnR w="12700" algn="ctr">
                      <a:solidFill>
                        <a:schemeClr val="tx1"/>
                      </a:solidFill>
                    </a:lnR>
                    <a:lnT w="38100" algn="ctr">
                      <a:solidFill>
                        <a:schemeClr val="tx1"/>
                      </a:solidFill>
                    </a:lnT>
                    <a:lnB w="12700" algn="ctr">
                      <a:solidFill>
                        <a:schemeClr val="tx1"/>
                      </a:solidFill>
                    </a:lnB>
                    <a:solidFill>
                      <a:srgbClr val="D8EECE"/>
                    </a:solidFill>
                  </a:tcPr>
                </a:tc>
                <a:tc rowSpan="4">
                  <a:txBody>
                    <a:bodyPr/>
                    <a:p>
                      <a:pPr marL="0" marR="0" lvl="0" indent="0" algn="ctr" defTabSz="914400">
                        <a:lnSpc>
                          <a:spcPct val="100000"/>
                        </a:lnSpc>
                        <a:spcBef>
                          <a:spcPts val="0"/>
                        </a:spcBef>
                        <a:spcAft>
                          <a:spcPts val="0"/>
                        </a:spcAft>
                        <a:buClrTx/>
                        <a:buSzTx/>
                        <a:buFontTx/>
                        <a:buNone/>
                        <a:defRPr/>
                      </a:pPr>
                      <a:endParaRPr lang="it-IT" sz="1600" b="0" i="0" u="none" strike="noStrike" cap="none">
                        <a:ln>
                          <a:noFill/>
                        </a:ln>
                        <a:solidFill>
                          <a:srgbClr val="000000"/>
                        </a:solidFill>
                        <a:latin typeface="Corbel"/>
                        <a:ea typeface="ＭＳ Ｐゴシック"/>
                        <a:cs typeface="Arial"/>
                      </a:endParaRPr>
                    </a:p>
                    <a:p>
                      <a:pPr marL="0" marR="0" lvl="0" indent="0" algn="ctr" defTabSz="914400">
                        <a:lnSpc>
                          <a:spcPct val="100000"/>
                        </a:lnSpc>
                        <a:spcBef>
                          <a:spcPts val="0"/>
                        </a:spcBef>
                        <a:spcAft>
                          <a:spcPts val="0"/>
                        </a:spcAft>
                        <a:buClrTx/>
                        <a:buSzTx/>
                        <a:buFontTx/>
                        <a:buNone/>
                        <a:defRPr/>
                      </a:pPr>
                      <a:endParaRPr lang="it-IT" sz="1600" b="0" i="0" u="none" strike="noStrike" cap="none">
                        <a:ln>
                          <a:noFill/>
                        </a:ln>
                        <a:solidFill>
                          <a:srgbClr val="000000"/>
                        </a:solidFill>
                        <a:latin typeface="Corbel"/>
                        <a:ea typeface="ＭＳ Ｐゴシック"/>
                        <a:cs typeface="Arial"/>
                      </a:endParaRPr>
                    </a:p>
                    <a:p>
                      <a:pPr marL="0" marR="0" lvl="0" indent="0" algn="ctr" defTabSz="914400">
                        <a:lnSpc>
                          <a:spcPct val="100000"/>
                        </a:lnSpc>
                        <a:spcBef>
                          <a:spcPts val="0"/>
                        </a:spcBef>
                        <a:spcAft>
                          <a:spcPts val="0"/>
                        </a:spcAft>
                        <a:buClrTx/>
                        <a:buSzTx/>
                        <a:buFontTx/>
                        <a:buNone/>
                        <a:defRPr/>
                      </a:pPr>
                      <a:r>
                        <a:rPr lang="it-IT" sz="7200" b="1" i="0" u="none" strike="noStrike" cap="none">
                          <a:ln>
                            <a:noFill/>
                          </a:ln>
                          <a:solidFill>
                            <a:srgbClr val="000090"/>
                          </a:solidFill>
                          <a:latin typeface="Corbel"/>
                          <a:ea typeface="ＭＳ Ｐゴシック"/>
                          <a:cs typeface="Arial"/>
                        </a:rPr>
                        <a:t>?</a:t>
                      </a:r>
                      <a:endParaRPr/>
                    </a:p>
                  </a:txBody>
                  <a:tcPr marT="45729" marB="45729">
                    <a:lnL w="12700" algn="ctr">
                      <a:solidFill>
                        <a:schemeClr val="tx1"/>
                      </a:solidFill>
                    </a:lnL>
                    <a:lnR w="12700" algn="ctr">
                      <a:solidFill>
                        <a:schemeClr val="tx1"/>
                      </a:solidFill>
                    </a:lnR>
                    <a:lnT w="38100" algn="ctr">
                      <a:solidFill>
                        <a:schemeClr val="tx1"/>
                      </a:solidFill>
                    </a:lnT>
                    <a:lnB w="12700" algn="ctr">
                      <a:solidFill>
                        <a:schemeClr val="tx1"/>
                      </a:solidFill>
                    </a:lnB>
                    <a:solidFill>
                      <a:srgbClr val="D8EECE"/>
                    </a:solidFill>
                  </a:tcPr>
                </a:tc>
                <a:tc>
                  <a:txBody>
                    <a:bodyPr/>
                    <a:p>
                      <a:pPr marL="0" marR="0" lvl="0" indent="0" algn="ctr" defTabSz="914400">
                        <a:lnSpc>
                          <a:spcPct val="100000"/>
                        </a:lnSpc>
                        <a:spcBef>
                          <a:spcPts val="0"/>
                        </a:spcBef>
                        <a:spcAft>
                          <a:spcPts val="0"/>
                        </a:spcAft>
                        <a:buClrTx/>
                        <a:buSzTx/>
                        <a:buFontTx/>
                        <a:buNone/>
                        <a:defRPr/>
                      </a:pPr>
                      <a:r>
                        <a:rPr lang="it-IT" sz="1600" b="0" i="0" u="none" strike="noStrike" cap="none">
                          <a:ln>
                            <a:noFill/>
                          </a:ln>
                          <a:solidFill>
                            <a:srgbClr val="000000"/>
                          </a:solidFill>
                          <a:latin typeface="Corbel"/>
                          <a:ea typeface="ＭＳ Ｐゴシック"/>
                          <a:cs typeface="Arial"/>
                        </a:rPr>
                        <a:t>Costruzione della conoscenza</a:t>
                      </a:r>
                      <a:endParaRPr/>
                    </a:p>
                  </a:txBody>
                  <a:tcPr marT="45729" marB="45729">
                    <a:lnL w="12700" algn="ctr">
                      <a:solidFill>
                        <a:schemeClr val="tx1"/>
                      </a:solidFill>
                    </a:lnL>
                    <a:lnR w="12700" algn="ctr">
                      <a:solidFill>
                        <a:schemeClr val="tx1"/>
                      </a:solidFill>
                    </a:lnR>
                    <a:lnT w="38100" algn="ctr">
                      <a:solidFill>
                        <a:schemeClr val="tx1"/>
                      </a:solidFill>
                    </a:lnT>
                    <a:lnB w="12700" algn="ctr">
                      <a:solidFill>
                        <a:schemeClr val="tx1"/>
                      </a:solidFill>
                    </a:lnB>
                    <a:solidFill>
                      <a:srgbClr val="D8EECE"/>
                    </a:solidFill>
                  </a:tcPr>
                </a:tc>
              </a:tr>
              <a:tr h="515018">
                <a:tc>
                  <a:txBody>
                    <a:bodyPr/>
                    <a:p>
                      <a:pPr marL="0" marR="0" lvl="0" indent="0" algn="ctr" defTabSz="914400">
                        <a:lnSpc>
                          <a:spcPct val="100000"/>
                        </a:lnSpc>
                        <a:spcBef>
                          <a:spcPts val="0"/>
                        </a:spcBef>
                        <a:spcAft>
                          <a:spcPts val="0"/>
                        </a:spcAft>
                        <a:buClrTx/>
                        <a:buSzTx/>
                        <a:buFontTx/>
                        <a:buNone/>
                        <a:defRPr/>
                      </a:pPr>
                      <a:r>
                        <a:rPr lang="it-IT" sz="1600" b="0" i="0" u="none" strike="noStrike" cap="none">
                          <a:ln>
                            <a:noFill/>
                          </a:ln>
                          <a:solidFill>
                            <a:srgbClr val="000000"/>
                          </a:solidFill>
                          <a:latin typeface="Corbel"/>
                          <a:ea typeface="ＭＳ Ｐゴシック"/>
                          <a:cs typeface="Arial"/>
                        </a:rPr>
                        <a:t>Selezione dei gruppi nervosi</a:t>
                      </a:r>
                      <a:endParaRPr/>
                    </a:p>
                  </a:txBody>
                  <a:tcPr marT="45729" marB="45729">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ECF7E8"/>
                    </a:solidFill>
                  </a:tcPr>
                </a:tc>
                <a:tc vMerge="1">
                  <a:txBody>
                    <a:bodyPr/>
                    <a:p>
                      <a:pPr>
                        <a:defRPr/>
                      </a:pPr>
                      <a:endParaRPr lang="it-IT"/>
                    </a:p>
                  </a:txBody>
                  <a:tcPr/>
                </a:tc>
                <a:tc>
                  <a:txBody>
                    <a:bodyPr/>
                    <a:p>
                      <a:pPr marL="0" marR="0" lvl="0" indent="0" algn="ctr" defTabSz="914400">
                        <a:lnSpc>
                          <a:spcPct val="100000"/>
                        </a:lnSpc>
                        <a:spcBef>
                          <a:spcPts val="0"/>
                        </a:spcBef>
                        <a:spcAft>
                          <a:spcPts val="0"/>
                        </a:spcAft>
                        <a:buClrTx/>
                        <a:buSzTx/>
                        <a:buFontTx/>
                        <a:buNone/>
                        <a:defRPr/>
                      </a:pPr>
                      <a:r>
                        <a:rPr lang="it-IT" sz="1600" b="0" i="0" u="none" strike="noStrike" cap="none">
                          <a:ln>
                            <a:noFill/>
                          </a:ln>
                          <a:solidFill>
                            <a:srgbClr val="000000"/>
                          </a:solidFill>
                          <a:latin typeface="Corbel"/>
                          <a:ea typeface="ＭＳ Ｐゴシック"/>
                          <a:cs typeface="Arial"/>
                        </a:rPr>
                        <a:t>Eterogeneità di consegne</a:t>
                      </a:r>
                      <a:endParaRPr/>
                    </a:p>
                  </a:txBody>
                  <a:tcPr marT="45729" marB="45729">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ECF7E8"/>
                    </a:solidFill>
                  </a:tcPr>
                </a:tc>
              </a:tr>
              <a:tr h="515018">
                <a:tc>
                  <a:txBody>
                    <a:bodyPr/>
                    <a:p>
                      <a:pPr marL="0" marR="0" lvl="0" indent="0" algn="ctr" defTabSz="914400">
                        <a:lnSpc>
                          <a:spcPct val="100000"/>
                        </a:lnSpc>
                        <a:spcBef>
                          <a:spcPts val="0"/>
                        </a:spcBef>
                        <a:spcAft>
                          <a:spcPts val="0"/>
                        </a:spcAft>
                        <a:buClrTx/>
                        <a:buSzTx/>
                        <a:buFontTx/>
                        <a:buNone/>
                        <a:defRPr/>
                      </a:pPr>
                      <a:r>
                        <a:rPr lang="it-IT" sz="1600" b="0" i="0" u="none" strike="noStrike" cap="none">
                          <a:ln>
                            <a:noFill/>
                          </a:ln>
                          <a:solidFill>
                            <a:srgbClr val="000000"/>
                          </a:solidFill>
                          <a:latin typeface="Corbel"/>
                          <a:ea typeface="ＭＳ Ｐゴシック"/>
                          <a:cs typeface="Arial"/>
                        </a:rPr>
                        <a:t>Neuroni Specchio</a:t>
                      </a:r>
                      <a:endParaRPr/>
                    </a:p>
                  </a:txBody>
                  <a:tcPr marT="45729" marB="45729">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D8EECE"/>
                    </a:solidFill>
                  </a:tcPr>
                </a:tc>
                <a:tc vMerge="1">
                  <a:txBody>
                    <a:bodyPr/>
                    <a:p>
                      <a:pPr>
                        <a:defRPr/>
                      </a:pPr>
                      <a:endParaRPr lang="it-IT"/>
                    </a:p>
                  </a:txBody>
                  <a:tcPr/>
                </a:tc>
                <a:tc>
                  <a:txBody>
                    <a:bodyPr/>
                    <a:p>
                      <a:pPr marL="0" marR="0" lvl="0" indent="0" algn="ctr" defTabSz="914400">
                        <a:lnSpc>
                          <a:spcPct val="100000"/>
                        </a:lnSpc>
                        <a:spcBef>
                          <a:spcPts val="0"/>
                        </a:spcBef>
                        <a:spcAft>
                          <a:spcPts val="0"/>
                        </a:spcAft>
                        <a:buClrTx/>
                        <a:buSzTx/>
                        <a:buFontTx/>
                        <a:buNone/>
                        <a:defRPr/>
                      </a:pPr>
                      <a:r>
                        <a:rPr lang="it-IT" sz="1600" b="0" i="0" u="none" strike="noStrike" cap="none">
                          <a:ln>
                            <a:noFill/>
                          </a:ln>
                          <a:solidFill>
                            <a:srgbClr val="000000"/>
                          </a:solidFill>
                          <a:latin typeface="Corbel"/>
                          <a:ea typeface="ＭＳ Ｐゴシック"/>
                          <a:cs typeface="Arial"/>
                        </a:rPr>
                        <a:t>Intersoggettività cognitiva</a:t>
                      </a:r>
                      <a:endParaRPr/>
                    </a:p>
                  </a:txBody>
                  <a:tcPr marT="45729" marB="45729">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D8EECE"/>
                    </a:solidFill>
                  </a:tcPr>
                </a:tc>
              </a:tr>
              <a:tr h="515018">
                <a:tc>
                  <a:txBody>
                    <a:bodyPr/>
                    <a:p>
                      <a:pPr marL="0" marR="0" lvl="0" indent="0" algn="ctr" defTabSz="914400">
                        <a:lnSpc>
                          <a:spcPct val="100000"/>
                        </a:lnSpc>
                        <a:spcBef>
                          <a:spcPts val="0"/>
                        </a:spcBef>
                        <a:spcAft>
                          <a:spcPts val="0"/>
                        </a:spcAft>
                        <a:buClrTx/>
                        <a:buSzTx/>
                        <a:buFontTx/>
                        <a:buNone/>
                        <a:defRPr/>
                      </a:pPr>
                      <a:r>
                        <a:rPr lang="it-IT" sz="1600" b="0" i="0" u="none" strike="noStrike" cap="none">
                          <a:ln>
                            <a:noFill/>
                          </a:ln>
                          <a:solidFill>
                            <a:srgbClr val="000000"/>
                          </a:solidFill>
                          <a:latin typeface="Corbel"/>
                          <a:ea typeface="ＭＳ Ｐゴシック"/>
                          <a:cs typeface="Arial"/>
                        </a:rPr>
                        <a:t>Capacità previsionale</a:t>
                      </a:r>
                      <a:endParaRPr/>
                    </a:p>
                  </a:txBody>
                  <a:tcPr marT="45729" marB="45729">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ECF7E8"/>
                    </a:solidFill>
                  </a:tcPr>
                </a:tc>
                <a:tc vMerge="1">
                  <a:txBody>
                    <a:bodyPr/>
                    <a:p>
                      <a:pPr>
                        <a:defRPr/>
                      </a:pPr>
                      <a:endParaRPr lang="it-IT"/>
                    </a:p>
                  </a:txBody>
                  <a:tcPr/>
                </a:tc>
                <a:tc>
                  <a:txBody>
                    <a:bodyPr/>
                    <a:p>
                      <a:pPr marL="0" marR="0" lvl="0" indent="0" algn="ctr" defTabSz="914400">
                        <a:lnSpc>
                          <a:spcPct val="100000"/>
                        </a:lnSpc>
                        <a:spcBef>
                          <a:spcPts val="0"/>
                        </a:spcBef>
                        <a:spcAft>
                          <a:spcPts val="0"/>
                        </a:spcAft>
                        <a:buClrTx/>
                        <a:buSzTx/>
                        <a:buFontTx/>
                        <a:buNone/>
                        <a:defRPr/>
                      </a:pPr>
                      <a:r>
                        <a:rPr lang="it-IT" sz="1600" b="0" i="0" u="none" strike="noStrike" cap="none">
                          <a:ln>
                            <a:noFill/>
                          </a:ln>
                          <a:solidFill>
                            <a:srgbClr val="000000"/>
                          </a:solidFill>
                          <a:latin typeface="Corbel"/>
                          <a:ea typeface="ＭＳ Ｐゴシック"/>
                          <a:cs typeface="Arial"/>
                        </a:rPr>
                        <a:t>Monotonia = Rischio</a:t>
                      </a:r>
                      <a:endParaRPr/>
                    </a:p>
                  </a:txBody>
                  <a:tcPr marT="45729" marB="45729">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ECF7E8"/>
                    </a:solidFill>
                  </a:tcPr>
                </a:tc>
              </a:tr>
            </a:tbl>
          </a:graphicData>
        </a:graphic>
      </p:graphicFrame>
      <p:sp>
        <p:nvSpPr>
          <p:cNvPr id="19" name="Freccia a destra 21"/>
          <p:cNvSpPr/>
          <p:nvPr/>
        </p:nvSpPr>
        <p:spPr bwMode="auto">
          <a:xfrm>
            <a:off x="323850" y="2633663"/>
            <a:ext cx="719138" cy="2890837"/>
          </a:xfrm>
          <a:prstGeom prst="rightArrow">
            <a:avLst>
              <a:gd name="adj1" fmla="val 50000"/>
              <a:gd name="adj2" fmla="val 5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Freccia a destra 22"/>
          <p:cNvSpPr/>
          <p:nvPr/>
        </p:nvSpPr>
        <p:spPr bwMode="auto">
          <a:xfrm flipH="1">
            <a:off x="8151812" y="2659063"/>
            <a:ext cx="719137" cy="2852737"/>
          </a:xfrm>
          <a:prstGeom prst="rightArrow">
            <a:avLst>
              <a:gd name="adj1" fmla="val 50000"/>
              <a:gd name="adj2" fmla="val 5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1" name="Picture 2" descr="https://encrypted-tbn2.gstatic.com/images?q=tbn:ANd9GcSl7b_Gtf-Ia7XQHroeuwWeY2MqpDTVXJNepKE_TNKpfC8M1CrM"/>
          <p:cNvPicPr>
            <a:picLocks noChangeAspect="1" noChangeArrowheads="1"/>
          </p:cNvPicPr>
          <p:nvPr/>
        </p:nvPicPr>
        <p:blipFill>
          <a:blip r:embed="rId2"/>
          <a:stretch/>
        </p:blipFill>
        <p:spPr bwMode="auto">
          <a:xfrm>
            <a:off x="3359150" y="3162300"/>
            <a:ext cx="2571750" cy="2235200"/>
          </a:xfrm>
          <a:prstGeom prst="rect">
            <a:avLst/>
          </a:prstGeom>
          <a:noFill/>
          <a:ln>
            <a:noFill/>
          </a:ln>
        </p:spPr>
      </p:pic>
      <p:pic>
        <p:nvPicPr>
          <p:cNvPr id="23" name="Immagine 22"/>
          <p:cNvPicPr>
            <a:picLocks noChangeAspect="1"/>
          </p:cNvPicPr>
          <p:nvPr/>
        </p:nvPicPr>
        <p:blipFill>
          <a:blip r:embed="rId3"/>
          <a:stretch/>
        </p:blipFill>
        <p:spPr bwMode="auto">
          <a:xfrm>
            <a:off x="482600" y="5826823"/>
            <a:ext cx="3241261" cy="988357"/>
          </a:xfrm>
          <a:prstGeom prst="rect">
            <a:avLst/>
          </a:prstGeom>
        </p:spPr>
      </p:pic>
      <p:pic>
        <p:nvPicPr>
          <p:cNvPr id="24" name="Immagine 23"/>
          <p:cNvPicPr>
            <a:picLocks noChangeAspect="1"/>
          </p:cNvPicPr>
          <p:nvPr/>
        </p:nvPicPr>
        <p:blipFill>
          <a:blip r:embed="rId4"/>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55"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strVal val="#ppt_w*0.70"/>
                                          </p:val>
                                        </p:tav>
                                        <p:tav tm="100000">
                                          <p:val>
                                            <p:strVal val="#ppt_w"/>
                                          </p:val>
                                        </p:tav>
                                      </p:tavLst>
                                    </p:anim>
                                    <p:anim calcmode="lin" valueType="num">
                                      <p:cBhvr>
                                        <p:cTn id="46" dur="1000" fill="hold"/>
                                        <p:tgtEl>
                                          <p:spTgt spid="21"/>
                                        </p:tgtEl>
                                        <p:attrNameLst>
                                          <p:attrName>ppt_h</p:attrName>
                                        </p:attrNameLst>
                                      </p:cBhvr>
                                      <p:tavLst>
                                        <p:tav tm="0">
                                          <p:val>
                                            <p:strVal val="#ppt_h"/>
                                          </p:val>
                                        </p:tav>
                                        <p:tav tm="100000">
                                          <p:val>
                                            <p:strVal val="#ppt_h"/>
                                          </p:val>
                                        </p:tav>
                                      </p:tavLst>
                                    </p:anim>
                                    <p:animEffect transition="in" filter="fade">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9" name="Rettangolo 8"/>
          <p:cNvSpPr/>
          <p:nvPr/>
        </p:nvSpPr>
        <p:spPr bwMode="auto">
          <a:xfrm>
            <a:off x="232106" y="306884"/>
            <a:ext cx="8679789" cy="74501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nvGrpSpPr>
          <p:cNvPr id="10" name="Gruppo 9"/>
          <p:cNvGrpSpPr/>
          <p:nvPr/>
        </p:nvGrpSpPr>
        <p:grpSpPr bwMode="auto">
          <a:xfrm>
            <a:off x="177800" y="266580"/>
            <a:ext cx="8788400" cy="825620"/>
            <a:chOff x="0" y="2264"/>
            <a:chExt cx="8429684" cy="1067040"/>
          </a:xfrm>
        </p:grpSpPr>
        <p:sp>
          <p:nvSpPr>
            <p:cNvPr id="11" name="Rettangolo arrotondato 10"/>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sp>
        <p:nvSpPr>
          <p:cNvPr id="8" name="Rettangolo 7"/>
          <p:cNvSpPr/>
          <p:nvPr/>
        </p:nvSpPr>
        <p:spPr bwMode="auto">
          <a:xfrm>
            <a:off x="1423221" y="4857080"/>
            <a:ext cx="6333434" cy="702756"/>
          </a:xfrm>
          <a:prstGeom prst="rect">
            <a:avLst/>
          </a:prstGeom>
          <a:noFill/>
          <a:ln w="19050">
            <a:solidFill>
              <a:schemeClr val="tx1"/>
            </a:solidFill>
          </a:ln>
        </p:spPr>
        <p:txBody>
          <a:bodyPr wrap="none">
            <a:spAutoFit/>
          </a:bodyPr>
          <a:lstStyle/>
          <a:p>
            <a:pPr algn="ctr">
              <a:lnSpc>
                <a:spcPct val="150000"/>
              </a:lnSpc>
              <a:spcBef>
                <a:spcPts val="0"/>
              </a:spcBef>
              <a:spcAft>
                <a:spcPts val="0"/>
              </a:spcAft>
              <a:defRPr/>
            </a:pPr>
            <a:r>
              <a:rPr lang="it-IT" sz="2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ea typeface="+mn-ea"/>
                <a:cs typeface="Arial"/>
              </a:rPr>
              <a:t> </a:t>
            </a:r>
            <a:r>
              <a:rPr lang="it-IT" sz="2800" b="1">
                <a:ln w="10541" cmpd="sng">
                  <a:solidFill>
                    <a:srgbClr val="000090"/>
                  </a:solidFill>
                  <a:prstDash val="solid"/>
                </a:ln>
                <a:solidFill>
                  <a:srgbClr val="000090"/>
                </a:solidFill>
                <a:latin typeface="Corbel"/>
                <a:ea typeface="+mn-ea"/>
                <a:cs typeface="Arial"/>
              </a:rPr>
              <a:t>UTILI </a:t>
            </a:r>
            <a:r>
              <a:rPr lang="it-IT" sz="2800" b="1" cap="all">
                <a:ln w="10541" cmpd="sng">
                  <a:solidFill>
                    <a:srgbClr val="000090"/>
                  </a:solidFill>
                  <a:prstDash val="solid"/>
                </a:ln>
                <a:solidFill>
                  <a:srgbClr val="000090"/>
                </a:solidFill>
                <a:latin typeface="Corbel"/>
                <a:ea typeface="+mn-ea"/>
                <a:cs typeface="Arial"/>
              </a:rPr>
              <a:t>Orientamenti metodologici</a:t>
            </a:r>
            <a:endParaRPr/>
          </a:p>
        </p:txBody>
      </p:sp>
      <p:graphicFrame>
        <p:nvGraphicFramePr>
          <p:cNvPr id="13" name="Tabella 12"/>
          <p:cNvGraphicFramePr>
            <a:graphicFrameLocks xmlns:a="http://schemas.openxmlformats.org/drawingml/2006/main" noGrp="1"/>
          </p:cNvGraphicFramePr>
          <p:nvPr/>
        </p:nvGraphicFramePr>
        <p:xfrm>
          <a:off x="323850" y="1260475"/>
          <a:ext cx="8496300" cy="2985531"/>
        </p:xfrm>
        <a:graphic>
          <a:graphicData uri="http://schemas.openxmlformats.org/drawingml/2006/table">
            <a:tbl>
              <a:tblPr firstRow="1" firstCol="0" lastRow="0" lastCol="0" bandRow="1" bandCol="0"/>
              <a:tblGrid>
                <a:gridCol w="2707613"/>
                <a:gridCol w="3202856"/>
                <a:gridCol w="2585831"/>
              </a:tblGrid>
              <a:tr h="561975">
                <a:tc gridSpan="3">
                  <a:txBody>
                    <a:bodyPr/>
                    <a:p>
                      <a:pPr algn="ctr">
                        <a:defRPr/>
                      </a:pPr>
                      <a:r>
                        <a:rPr lang="it-IT" sz="3200">
                          <a:latin typeface="Arial"/>
                          <a:cs typeface="Arial"/>
                        </a:rPr>
                        <a:t>DISEGNO</a:t>
                      </a:r>
                      <a:r>
                        <a:rPr lang="it-IT" sz="3200">
                          <a:latin typeface="Arial"/>
                          <a:cs typeface="Arial"/>
                        </a:rPr>
                        <a:t> </a:t>
                      </a:r>
                      <a:r>
                        <a:rPr lang="it-IT" sz="3200">
                          <a:latin typeface="Arial"/>
                          <a:cs typeface="Arial"/>
                        </a:rPr>
                        <a:t>DI</a:t>
                      </a:r>
                      <a:r>
                        <a:rPr lang="it-IT" sz="3200">
                          <a:latin typeface="Arial"/>
                          <a:cs typeface="Arial"/>
                        </a:rPr>
                        <a:t> RICERCA</a:t>
                      </a:r>
                      <a:endParaRPr lang="it-IT" sz="3200">
                        <a:latin typeface="Arial"/>
                        <a:cs typeface="Arial"/>
                      </a:endParaRPr>
                    </a:p>
                  </a:txBody>
                  <a:tcPr marL="91433" marR="91433" marT="45714" marB="45714"/>
                </a:tc>
                <a:tc hMerge="1">
                  <a:txBody>
                    <a:bodyPr/>
                    <a:p>
                      <a:endParaRPr/>
                    </a:p>
                  </a:txBody>
                </a:tc>
                <a:tc hMerge="1">
                  <a:txBody>
                    <a:bodyPr/>
                    <a:p>
                      <a:endParaRPr/>
                    </a:p>
                  </a:txBody>
                </a:tc>
              </a:tr>
              <a:tr h="467999">
                <a:tc>
                  <a:txBody>
                    <a:bodyPr/>
                    <a:p>
                      <a:pPr algn="ctr">
                        <a:defRPr/>
                      </a:pPr>
                      <a:r>
                        <a:rPr lang="it-IT" sz="1800" b="1" cap="all"/>
                        <a:t>Parametri</a:t>
                      </a:r>
                      <a:r>
                        <a:rPr lang="it-IT" sz="1800" b="1" cap="all"/>
                        <a:t> biologici</a:t>
                      </a:r>
                      <a:endParaRPr lang="it-IT" sz="1800" b="1" cap="all"/>
                    </a:p>
                  </a:txBody>
                  <a:tcPr marL="91433" marR="91433" marT="45714" marB="45714"/>
                </a:tc>
                <a:tc rowSpan="4">
                  <a:txBody>
                    <a:bodyPr/>
                    <a:p>
                      <a:pPr marL="0" marR="0" indent="0" algn="ctr" defTabSz="914400">
                        <a:lnSpc>
                          <a:spcPct val="100000"/>
                        </a:lnSpc>
                        <a:spcBef>
                          <a:spcPts val="0"/>
                        </a:spcBef>
                        <a:spcAft>
                          <a:spcPts val="1200"/>
                        </a:spcAft>
                        <a:buClrTx/>
                        <a:buSzTx/>
                        <a:buFontTx/>
                        <a:buNone/>
                        <a:defRPr/>
                      </a:pPr>
                      <a:r>
                        <a:rPr lang="it-IT" sz="2800">
                          <a:solidFill>
                            <a:srgbClr val="000090"/>
                          </a:solidFill>
                          <a:latin typeface="Arial"/>
                          <a:cs typeface="Arial"/>
                        </a:rPr>
                        <a:t>Tendenze</a:t>
                      </a:r>
                      <a:endParaRPr/>
                    </a:p>
                    <a:p>
                      <a:pPr marL="0" marR="0" indent="0" algn="ctr" defTabSz="914400">
                        <a:lnSpc>
                          <a:spcPct val="100000"/>
                        </a:lnSpc>
                        <a:spcBef>
                          <a:spcPts val="0"/>
                        </a:spcBef>
                        <a:spcAft>
                          <a:spcPts val="1200"/>
                        </a:spcAft>
                        <a:buClrTx/>
                        <a:buSzTx/>
                        <a:buFontTx/>
                        <a:buNone/>
                        <a:defRPr/>
                      </a:pPr>
                      <a:r>
                        <a:rPr lang="it-IT" sz="2800">
                          <a:solidFill>
                            <a:srgbClr val="000090"/>
                          </a:solidFill>
                          <a:latin typeface="Arial"/>
                          <a:cs typeface="Arial"/>
                        </a:rPr>
                        <a:t>Orientamenti</a:t>
                      </a:r>
                      <a:endParaRPr/>
                    </a:p>
                    <a:p>
                      <a:pPr marL="0" marR="0" indent="0" algn="ctr" defTabSz="914400">
                        <a:lnSpc>
                          <a:spcPct val="100000"/>
                        </a:lnSpc>
                        <a:spcBef>
                          <a:spcPts val="0"/>
                        </a:spcBef>
                        <a:spcAft>
                          <a:spcPts val="1200"/>
                        </a:spcAft>
                        <a:buClrTx/>
                        <a:buSzTx/>
                        <a:buFontTx/>
                        <a:buNone/>
                        <a:defRPr/>
                      </a:pPr>
                      <a:r>
                        <a:rPr lang="it-IT" sz="2800">
                          <a:solidFill>
                            <a:srgbClr val="000090"/>
                          </a:solidFill>
                          <a:latin typeface="Arial"/>
                          <a:cs typeface="Arial"/>
                        </a:rPr>
                        <a:t>Prospettive</a:t>
                      </a:r>
                      <a:endParaRPr/>
                    </a:p>
                    <a:p>
                      <a:pPr marL="0" marR="0" indent="0" algn="ctr" defTabSz="914400">
                        <a:lnSpc>
                          <a:spcPct val="100000"/>
                        </a:lnSpc>
                        <a:spcBef>
                          <a:spcPts val="0"/>
                        </a:spcBef>
                        <a:spcAft>
                          <a:spcPts val="1200"/>
                        </a:spcAft>
                        <a:buClrTx/>
                        <a:buSzTx/>
                        <a:buFontTx/>
                        <a:buNone/>
                        <a:defRPr/>
                      </a:pPr>
                      <a:r>
                        <a:rPr lang="it-IT" sz="2800">
                          <a:solidFill>
                            <a:srgbClr val="000090"/>
                          </a:solidFill>
                          <a:latin typeface="Arial"/>
                          <a:cs typeface="Arial"/>
                        </a:rPr>
                        <a:t>Correlazioni</a:t>
                      </a:r>
                      <a:endParaRPr/>
                    </a:p>
                  </a:txBody>
                  <a:tcPr marL="91433" marR="91433" marT="45714" marB="45714"/>
                </a:tc>
                <a:tc>
                  <a:txBody>
                    <a:bodyPr/>
                    <a:p>
                      <a:pPr algn="ctr">
                        <a:defRPr/>
                      </a:pPr>
                      <a:r>
                        <a:rPr lang="it-IT" sz="1800" b="1" cap="all"/>
                        <a:t>Variabili</a:t>
                      </a:r>
                      <a:r>
                        <a:rPr lang="it-IT" sz="1800" b="1" cap="all"/>
                        <a:t> umane</a:t>
                      </a:r>
                      <a:endParaRPr lang="it-IT" sz="1800" b="1" cap="all"/>
                    </a:p>
                  </a:txBody>
                  <a:tcPr marL="91433" marR="91433" marT="45714" marB="45714"/>
                </a:tc>
              </a:tr>
              <a:tr h="621131">
                <a:tc>
                  <a:txBody>
                    <a:bodyPr/>
                    <a:p>
                      <a:pPr algn="ctr">
                        <a:defRPr/>
                      </a:pPr>
                      <a:r>
                        <a:rPr lang="it-IT" sz="1800">
                          <a:solidFill>
                            <a:srgbClr val="000090"/>
                          </a:solidFill>
                          <a:latin typeface="Arial"/>
                          <a:cs typeface="Arial"/>
                        </a:rPr>
                        <a:t>Cortisolo*</a:t>
                      </a:r>
                      <a:endParaRPr lang="it-IT" sz="1800">
                        <a:solidFill>
                          <a:srgbClr val="000090"/>
                        </a:solidFill>
                        <a:latin typeface="Arial"/>
                        <a:cs typeface="Arial"/>
                      </a:endParaRPr>
                    </a:p>
                  </a:txBody>
                  <a:tcPr marL="91433" marR="91433" marT="45714" marB="45714"/>
                </a:tc>
                <a:tc vMerge="1">
                  <a:txBody>
                    <a:bodyPr/>
                    <a:p>
                      <a:pPr>
                        <a:defRPr/>
                      </a:pPr>
                      <a:endParaRPr lang="it-IT"/>
                    </a:p>
                  </a:txBody>
                  <a:tcPr/>
                </a:tc>
                <a:tc>
                  <a:txBody>
                    <a:bodyPr/>
                    <a:p>
                      <a:pPr marL="0" marR="0" indent="0" algn="ctr" defTabSz="914400">
                        <a:lnSpc>
                          <a:spcPct val="100000"/>
                        </a:lnSpc>
                        <a:spcBef>
                          <a:spcPts val="0"/>
                        </a:spcBef>
                        <a:spcAft>
                          <a:spcPts val="0"/>
                        </a:spcAft>
                        <a:buClrTx/>
                        <a:buSzTx/>
                        <a:buFontTx/>
                        <a:buNone/>
                        <a:defRPr/>
                      </a:pPr>
                      <a:r>
                        <a:rPr lang="it-IT" sz="1800" b="0">
                          <a:solidFill>
                            <a:srgbClr val="000090"/>
                          </a:solidFill>
                          <a:latin typeface="Arial"/>
                          <a:cs typeface="Arial"/>
                        </a:rPr>
                        <a:t>Dinamiche</a:t>
                      </a:r>
                      <a:r>
                        <a:rPr lang="it-IT" sz="1800" b="0">
                          <a:solidFill>
                            <a:srgbClr val="000090"/>
                          </a:solidFill>
                          <a:latin typeface="Arial"/>
                          <a:cs typeface="Arial"/>
                        </a:rPr>
                        <a:t> personali</a:t>
                      </a:r>
                      <a:endParaRPr/>
                    </a:p>
                    <a:p>
                      <a:pPr marL="0" marR="0" indent="0" algn="ctr" defTabSz="914400">
                        <a:lnSpc>
                          <a:spcPct val="100000"/>
                        </a:lnSpc>
                        <a:spcBef>
                          <a:spcPts val="0"/>
                        </a:spcBef>
                        <a:spcAft>
                          <a:spcPts val="0"/>
                        </a:spcAft>
                        <a:buClrTx/>
                        <a:buSzTx/>
                        <a:buFontTx/>
                        <a:buNone/>
                        <a:defRPr/>
                      </a:pPr>
                      <a:r>
                        <a:rPr lang="it-IT" sz="1800" b="0" u="sng">
                          <a:solidFill>
                            <a:srgbClr val="000090"/>
                          </a:solidFill>
                          <a:latin typeface="Arial"/>
                          <a:cs typeface="Arial"/>
                        </a:rPr>
                        <a:t>(Fattori personali)</a:t>
                      </a:r>
                      <a:endParaRPr lang="it-IT" sz="1800" b="0" u="sng">
                        <a:solidFill>
                          <a:srgbClr val="000090"/>
                        </a:solidFill>
                        <a:latin typeface="Arial"/>
                        <a:cs typeface="Arial"/>
                      </a:endParaRPr>
                    </a:p>
                  </a:txBody>
                  <a:tcPr marL="91433" marR="91433" marT="45714" marB="45714"/>
                </a:tc>
              </a:tr>
              <a:tr h="621131">
                <a:tc>
                  <a:txBody>
                    <a:bodyPr/>
                    <a:p>
                      <a:pPr algn="ctr">
                        <a:defRPr/>
                      </a:pPr>
                      <a:r>
                        <a:rPr lang="it-IT" sz="1800">
                          <a:solidFill>
                            <a:srgbClr val="000090"/>
                          </a:solidFill>
                          <a:latin typeface="Arial"/>
                          <a:cs typeface="Arial"/>
                        </a:rPr>
                        <a:t>Glutammato</a:t>
                      </a:r>
                      <a:endParaRPr/>
                    </a:p>
                  </a:txBody>
                  <a:tcPr marL="91433" marR="91433" marT="45714" marB="45714"/>
                </a:tc>
                <a:tc vMerge="1">
                  <a:txBody>
                    <a:bodyPr/>
                    <a:p>
                      <a:pPr>
                        <a:defRPr/>
                      </a:pPr>
                      <a:endParaRPr lang="it-IT"/>
                    </a:p>
                  </a:txBody>
                  <a:tcPr/>
                </a:tc>
                <a:tc>
                  <a:txBody>
                    <a:bodyPr/>
                    <a:p>
                      <a:pPr marL="0" marR="0" indent="0" algn="ctr" defTabSz="914400">
                        <a:lnSpc>
                          <a:spcPct val="100000"/>
                        </a:lnSpc>
                        <a:spcBef>
                          <a:spcPts val="0"/>
                        </a:spcBef>
                        <a:spcAft>
                          <a:spcPts val="0"/>
                        </a:spcAft>
                        <a:buClrTx/>
                        <a:buSzTx/>
                        <a:buFontTx/>
                        <a:buNone/>
                        <a:defRPr/>
                      </a:pPr>
                      <a:r>
                        <a:rPr lang="it-IT" sz="1800" b="0">
                          <a:solidFill>
                            <a:srgbClr val="000090"/>
                          </a:solidFill>
                          <a:latin typeface="Arial"/>
                          <a:cs typeface="Arial"/>
                        </a:rPr>
                        <a:t>Dinamiche</a:t>
                      </a:r>
                      <a:r>
                        <a:rPr lang="it-IT" sz="1800" b="0">
                          <a:solidFill>
                            <a:srgbClr val="000090"/>
                          </a:solidFill>
                          <a:latin typeface="Arial"/>
                          <a:cs typeface="Arial"/>
                        </a:rPr>
                        <a:t> sociali</a:t>
                      </a:r>
                      <a:endParaRPr/>
                    </a:p>
                    <a:p>
                      <a:pPr marL="0" marR="0" indent="0" algn="ctr" defTabSz="914400">
                        <a:lnSpc>
                          <a:spcPct val="100000"/>
                        </a:lnSpc>
                        <a:spcBef>
                          <a:spcPts val="0"/>
                        </a:spcBef>
                        <a:spcAft>
                          <a:spcPts val="0"/>
                        </a:spcAft>
                        <a:buClrTx/>
                        <a:buSzTx/>
                        <a:buFontTx/>
                        <a:buNone/>
                        <a:defRPr/>
                      </a:pPr>
                      <a:r>
                        <a:rPr lang="it-IT" sz="1800" b="0" u="sng">
                          <a:solidFill>
                            <a:srgbClr val="000090"/>
                          </a:solidFill>
                          <a:latin typeface="Arial"/>
                          <a:cs typeface="Arial"/>
                        </a:rPr>
                        <a:t>(Fattori ambientali)</a:t>
                      </a:r>
                      <a:endParaRPr lang="it-IT" sz="1800" b="0" u="sng">
                        <a:solidFill>
                          <a:srgbClr val="000090"/>
                        </a:solidFill>
                        <a:latin typeface="Arial"/>
                        <a:cs typeface="Arial"/>
                      </a:endParaRPr>
                    </a:p>
                  </a:txBody>
                  <a:tcPr marL="91433" marR="91433" marT="45714" marB="45714"/>
                </a:tc>
              </a:tr>
              <a:tr h="658289">
                <a:tc>
                  <a:txBody>
                    <a:bodyPr/>
                    <a:p>
                      <a:pPr algn="ctr">
                        <a:defRPr/>
                      </a:pPr>
                      <a:r>
                        <a:rPr lang="it-IT" sz="1800">
                          <a:solidFill>
                            <a:srgbClr val="000090"/>
                          </a:solidFill>
                          <a:latin typeface="Arial"/>
                          <a:cs typeface="Arial"/>
                        </a:rPr>
                        <a:t>Sudorazione</a:t>
                      </a:r>
                      <a:r>
                        <a:rPr lang="it-IT" sz="1800">
                          <a:solidFill>
                            <a:srgbClr val="000090"/>
                          </a:solidFill>
                          <a:latin typeface="Arial"/>
                          <a:cs typeface="Arial"/>
                        </a:rPr>
                        <a:t> </a:t>
                      </a:r>
                      <a:endParaRPr lang="it-IT" sz="1800">
                        <a:solidFill>
                          <a:srgbClr val="000090"/>
                        </a:solidFill>
                        <a:latin typeface="Arial"/>
                        <a:cs typeface="Arial"/>
                      </a:endParaRPr>
                    </a:p>
                  </a:txBody>
                  <a:tcPr marL="91433" marR="91433" marT="45714" marB="45714"/>
                </a:tc>
                <a:tc vMerge="1">
                  <a:txBody>
                    <a:bodyPr/>
                    <a:p>
                      <a:pPr>
                        <a:defRPr/>
                      </a:pPr>
                      <a:endParaRPr lang="it-IT"/>
                    </a:p>
                  </a:txBody>
                  <a:tcPr/>
                </a:tc>
                <a:tc>
                  <a:txBody>
                    <a:bodyPr/>
                    <a:p>
                      <a:pPr marL="0" marR="0" indent="0" algn="ctr" defTabSz="914400">
                        <a:lnSpc>
                          <a:spcPct val="100000"/>
                        </a:lnSpc>
                        <a:spcBef>
                          <a:spcPts val="0"/>
                        </a:spcBef>
                        <a:spcAft>
                          <a:spcPts val="0"/>
                        </a:spcAft>
                        <a:buClrTx/>
                        <a:buSzTx/>
                        <a:buFontTx/>
                        <a:buNone/>
                        <a:defRPr/>
                      </a:pPr>
                      <a:r>
                        <a:rPr lang="it-IT" sz="1800" b="0">
                          <a:solidFill>
                            <a:srgbClr val="000090"/>
                          </a:solidFill>
                          <a:latin typeface="Arial"/>
                          <a:cs typeface="Arial"/>
                        </a:rPr>
                        <a:t>Processo/Rendimento</a:t>
                      </a:r>
                      <a:endParaRPr/>
                    </a:p>
                  </a:txBody>
                  <a:tcPr marL="91433" marR="91433" marT="45714" marB="45714"/>
                </a:tc>
              </a:tr>
            </a:tbl>
          </a:graphicData>
        </a:graphic>
      </p:graphicFrame>
      <p:sp>
        <p:nvSpPr>
          <p:cNvPr id="14" name="Freccia in giù 11"/>
          <p:cNvSpPr/>
          <p:nvPr/>
        </p:nvSpPr>
        <p:spPr bwMode="auto">
          <a:xfrm>
            <a:off x="3563938" y="4373563"/>
            <a:ext cx="2016125" cy="358775"/>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6" name="Immagine 15"/>
          <p:cNvPicPr>
            <a:picLocks noChangeAspect="1"/>
          </p:cNvPicPr>
          <p:nvPr/>
        </p:nvPicPr>
        <p:blipFill>
          <a:blip r:embed="rId2"/>
          <a:stretch/>
        </p:blipFill>
        <p:spPr bwMode="auto">
          <a:xfrm>
            <a:off x="482600" y="5826823"/>
            <a:ext cx="3241261" cy="988357"/>
          </a:xfrm>
          <a:prstGeom prst="rect">
            <a:avLst/>
          </a:prstGeom>
        </p:spPr>
      </p:pic>
      <p:pic>
        <p:nvPicPr>
          <p:cNvPr id="17" name="Immagine 16"/>
          <p:cNvPicPr>
            <a:picLocks noChangeAspect="1"/>
          </p:cNvPicPr>
          <p:nvPr/>
        </p:nvPicPr>
        <p:blipFill>
          <a:blip r:embed="rId3"/>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9" name="Rettangolo 8"/>
          <p:cNvSpPr/>
          <p:nvPr/>
        </p:nvSpPr>
        <p:spPr bwMode="auto">
          <a:xfrm>
            <a:off x="232106" y="306884"/>
            <a:ext cx="8679789" cy="74501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nvGrpSpPr>
          <p:cNvPr id="10" name="Gruppo 9"/>
          <p:cNvGrpSpPr/>
          <p:nvPr/>
        </p:nvGrpSpPr>
        <p:grpSpPr bwMode="auto">
          <a:xfrm>
            <a:off x="177800" y="266580"/>
            <a:ext cx="8788400" cy="825620"/>
            <a:chOff x="0" y="2264"/>
            <a:chExt cx="8429684" cy="1067040"/>
          </a:xfrm>
        </p:grpSpPr>
        <p:sp>
          <p:nvSpPr>
            <p:cNvPr id="11" name="Rettangolo arrotondato 10"/>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sp>
        <p:nvSpPr>
          <p:cNvPr id="8" name="Rettangolo 7"/>
          <p:cNvSpPr/>
          <p:nvPr/>
        </p:nvSpPr>
        <p:spPr bwMode="auto">
          <a:xfrm>
            <a:off x="227253" y="1967068"/>
            <a:ext cx="5281689" cy="702756"/>
          </a:xfrm>
          <a:prstGeom prst="rect">
            <a:avLst/>
          </a:prstGeom>
          <a:noFill/>
          <a:ln w="19050">
            <a:solidFill>
              <a:schemeClr val="tx1"/>
            </a:solidFill>
          </a:ln>
        </p:spPr>
        <p:txBody>
          <a:bodyPr wrap="none">
            <a:spAutoFit/>
          </a:bodyPr>
          <a:lstStyle/>
          <a:p>
            <a:pPr algn="ctr">
              <a:lnSpc>
                <a:spcPct val="150000"/>
              </a:lnSpc>
              <a:spcBef>
                <a:spcPts val="0"/>
              </a:spcBef>
              <a:spcAft>
                <a:spcPts val="0"/>
              </a:spcAft>
              <a:defRPr/>
            </a:pPr>
            <a:r>
              <a:rPr lang="it-IT" b="1">
                <a:ln w="10541" cmpd="sng">
                  <a:solidFill>
                    <a:srgbClr val="000090"/>
                  </a:solidFill>
                  <a:prstDash val="solid"/>
                </a:ln>
                <a:solidFill>
                  <a:srgbClr val="000090"/>
                </a:solidFill>
                <a:latin typeface="Corbel"/>
                <a:cs typeface="Arial"/>
              </a:rPr>
              <a:t>..</a:t>
            </a:r>
            <a:r>
              <a:rPr lang="it-IT" b="1">
                <a:ln w="10541" cmpd="sng">
                  <a:solidFill>
                    <a:srgbClr val="000090"/>
                  </a:solidFill>
                  <a:prstDash val="solid"/>
                </a:ln>
                <a:solidFill>
                  <a:srgbClr val="000090"/>
                </a:solidFill>
                <a:latin typeface="Corbel"/>
                <a:cs typeface="Arial"/>
              </a:rPr>
              <a:t>…</a:t>
            </a:r>
            <a:r>
              <a:rPr lang="it-IT" sz="2800" b="1" u="sng" cap="all">
                <a:ln w="10541" cmpd="sng">
                  <a:solidFill>
                    <a:srgbClr val="000090"/>
                  </a:solidFill>
                  <a:prstDash val="solid"/>
                </a:ln>
                <a:solidFill>
                  <a:srgbClr val="000090"/>
                </a:solidFill>
                <a:latin typeface="Corbel"/>
                <a:cs typeface="Arial"/>
              </a:rPr>
              <a:t>percepisce</a:t>
            </a:r>
            <a:r>
              <a:rPr lang="it-IT" b="1">
                <a:ln w="10541" cmpd="sng">
                  <a:solidFill>
                    <a:srgbClr val="000090"/>
                  </a:solidFill>
                  <a:prstDash val="solid"/>
                </a:ln>
                <a:solidFill>
                  <a:srgbClr val="000090"/>
                </a:solidFill>
                <a:latin typeface="Corbel"/>
                <a:cs typeface="Arial"/>
              </a:rPr>
              <a:t> dati variabili dall’ambiente,</a:t>
            </a:r>
            <a:endParaRPr/>
          </a:p>
        </p:txBody>
      </p:sp>
      <p:sp>
        <p:nvSpPr>
          <p:cNvPr id="13" name="Rettangolo 12"/>
          <p:cNvSpPr/>
          <p:nvPr/>
        </p:nvSpPr>
        <p:spPr bwMode="auto">
          <a:xfrm>
            <a:off x="283423" y="4586870"/>
            <a:ext cx="6135807" cy="702756"/>
          </a:xfrm>
          <a:prstGeom prst="rect">
            <a:avLst/>
          </a:prstGeom>
          <a:noFill/>
          <a:ln w="19050">
            <a:solidFill>
              <a:schemeClr val="tx1"/>
            </a:solidFill>
          </a:ln>
        </p:spPr>
        <p:txBody>
          <a:bodyPr wrap="square">
            <a:spAutoFit/>
          </a:bodyPr>
          <a:lstStyle/>
          <a:p>
            <a:pPr algn="ctr">
              <a:lnSpc>
                <a:spcPct val="150000"/>
              </a:lnSpc>
              <a:spcBef>
                <a:spcPts val="0"/>
              </a:spcBef>
              <a:spcAft>
                <a:spcPts val="0"/>
              </a:spcAft>
              <a:defRPr/>
            </a:pPr>
            <a:r>
              <a:rPr lang="it-IT" b="1">
                <a:ln w="10541" cmpd="sng">
                  <a:solidFill>
                    <a:srgbClr val="000090"/>
                  </a:solidFill>
                  <a:prstDash val="solid"/>
                </a:ln>
                <a:solidFill>
                  <a:srgbClr val="000090"/>
                </a:solidFill>
                <a:latin typeface="Corbel"/>
                <a:cs typeface="Arial"/>
              </a:rPr>
              <a:t> e </a:t>
            </a:r>
            <a:r>
              <a:rPr lang="it-IT" sz="2800" b="1" u="sng" cap="all">
                <a:ln w="10541" cmpd="sng">
                  <a:solidFill>
                    <a:srgbClr val="000090"/>
                  </a:solidFill>
                  <a:prstDash val="solid"/>
                </a:ln>
                <a:solidFill>
                  <a:srgbClr val="000090"/>
                </a:solidFill>
                <a:latin typeface="Corbel"/>
                <a:cs typeface="Arial"/>
              </a:rPr>
              <a:t>risponde</a:t>
            </a:r>
            <a:r>
              <a:rPr lang="it-IT" b="1">
                <a:ln w="10541" cmpd="sng">
                  <a:solidFill>
                    <a:srgbClr val="000090"/>
                  </a:solidFill>
                  <a:prstDash val="solid"/>
                </a:ln>
                <a:solidFill>
                  <a:srgbClr val="000090"/>
                </a:solidFill>
                <a:latin typeface="Corbel"/>
                <a:cs typeface="Arial"/>
              </a:rPr>
              <a:t> con azioni e comportamenti diversi!</a:t>
            </a:r>
            <a:endParaRPr lang="it-IT" b="1">
              <a:ln w="10541" cmpd="sng">
                <a:solidFill>
                  <a:prstClr val="white"/>
                </a:solidFill>
                <a:prstDash val="solid"/>
              </a:ln>
              <a:solidFill>
                <a:prstClr val="white"/>
              </a:solidFill>
              <a:latin typeface="Corbel"/>
              <a:cs typeface="Arial"/>
            </a:endParaRPr>
          </a:p>
        </p:txBody>
      </p:sp>
      <p:sp>
        <p:nvSpPr>
          <p:cNvPr id="14" name="Rettangolo 13"/>
          <p:cNvSpPr/>
          <p:nvPr/>
        </p:nvSpPr>
        <p:spPr bwMode="auto">
          <a:xfrm>
            <a:off x="1748193" y="3340271"/>
            <a:ext cx="7218543" cy="702756"/>
          </a:xfrm>
          <a:prstGeom prst="rect">
            <a:avLst/>
          </a:prstGeom>
          <a:noFill/>
          <a:ln w="19050">
            <a:solidFill>
              <a:schemeClr val="tx1"/>
            </a:solidFill>
          </a:ln>
        </p:spPr>
        <p:txBody>
          <a:bodyPr wrap="none">
            <a:spAutoFit/>
          </a:bodyPr>
          <a:lstStyle/>
          <a:p>
            <a:pPr algn="ctr">
              <a:lnSpc>
                <a:spcPct val="150000"/>
              </a:lnSpc>
              <a:spcBef>
                <a:spcPts val="0"/>
              </a:spcBef>
              <a:spcAft>
                <a:spcPts val="0"/>
              </a:spcAft>
              <a:defRPr/>
            </a:pPr>
            <a:r>
              <a:rPr lang="it-IT" b="1">
                <a:ln w="10541" cmpd="sng">
                  <a:solidFill>
                    <a:srgbClr val="000090"/>
                  </a:solidFill>
                  <a:prstDash val="solid"/>
                </a:ln>
                <a:solidFill>
                  <a:srgbClr val="000090"/>
                </a:solidFill>
                <a:latin typeface="Corbel"/>
                <a:cs typeface="Arial"/>
              </a:rPr>
              <a:t>li </a:t>
            </a:r>
            <a:r>
              <a:rPr lang="it-IT" sz="2800" b="1" u="sng" cap="all">
                <a:ln w="10541" cmpd="sng">
                  <a:solidFill>
                    <a:srgbClr val="000090"/>
                  </a:solidFill>
                  <a:prstDash val="solid"/>
                </a:ln>
                <a:solidFill>
                  <a:srgbClr val="000090"/>
                </a:solidFill>
                <a:latin typeface="Corbel"/>
                <a:cs typeface="Arial"/>
              </a:rPr>
              <a:t>elabora</a:t>
            </a:r>
            <a:r>
              <a:rPr lang="it-IT" b="1">
                <a:ln w="10541" cmpd="sng">
                  <a:solidFill>
                    <a:srgbClr val="000090"/>
                  </a:solidFill>
                  <a:prstDash val="solid"/>
                </a:ln>
                <a:solidFill>
                  <a:srgbClr val="000090"/>
                </a:solidFill>
                <a:latin typeface="Corbel"/>
                <a:cs typeface="Arial"/>
              </a:rPr>
              <a:t> secondo leggi biochimiche oggettive e comuni a tutti</a:t>
            </a:r>
            <a:endParaRPr/>
          </a:p>
        </p:txBody>
      </p:sp>
      <p:sp>
        <p:nvSpPr>
          <p:cNvPr id="15" name="Freccia in giù 8"/>
          <p:cNvSpPr/>
          <p:nvPr/>
        </p:nvSpPr>
        <p:spPr bwMode="auto">
          <a:xfrm>
            <a:off x="3214688" y="2897909"/>
            <a:ext cx="1357312" cy="299484"/>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6" name="Freccia in giù 13"/>
          <p:cNvSpPr/>
          <p:nvPr/>
        </p:nvSpPr>
        <p:spPr bwMode="auto">
          <a:xfrm>
            <a:off x="3214688" y="4199685"/>
            <a:ext cx="1357312" cy="25686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pic>
        <p:nvPicPr>
          <p:cNvPr id="17" name="Picture 8" descr="Mostra immagine a dimensione intera">
            <a:hlinkClick r:id="rId2"/>
          </p:cNvPr>
          <p:cNvPicPr>
            <a:picLocks noChangeAspect="1" noChangeArrowheads="1"/>
          </p:cNvPicPr>
          <p:nvPr/>
        </p:nvPicPr>
        <p:blipFill>
          <a:blip r:embed="rId3"/>
          <a:stretch/>
        </p:blipFill>
        <p:spPr bwMode="auto">
          <a:xfrm>
            <a:off x="302499" y="3325091"/>
            <a:ext cx="1269126" cy="1015301"/>
          </a:xfrm>
          <a:prstGeom prst="rect">
            <a:avLst/>
          </a:prstGeom>
          <a:noFill/>
          <a:ln>
            <a:noFill/>
          </a:ln>
        </p:spPr>
      </p:pic>
      <p:pic>
        <p:nvPicPr>
          <p:cNvPr id="18" name="Picture 10" descr="http://t2.gstatic.com/images?q=tbn:wt--22kJkfeF-M:http://www.legambiente.eu/documenti/2006/0320_carovanadelClima/carovana_mondo.jpg">
            <a:hlinkClick r:id="rId4"/>
          </p:cNvPr>
          <p:cNvPicPr>
            <a:picLocks noChangeAspect="1" noChangeArrowheads="1"/>
          </p:cNvPicPr>
          <p:nvPr/>
        </p:nvPicPr>
        <p:blipFill>
          <a:blip r:embed="rId5"/>
          <a:stretch/>
        </p:blipFill>
        <p:spPr bwMode="auto">
          <a:xfrm>
            <a:off x="6215063" y="1849458"/>
            <a:ext cx="1304925" cy="1314450"/>
          </a:xfrm>
          <a:prstGeom prst="rect">
            <a:avLst/>
          </a:prstGeom>
          <a:noFill/>
          <a:ln>
            <a:noFill/>
          </a:ln>
        </p:spPr>
      </p:pic>
      <p:pic>
        <p:nvPicPr>
          <p:cNvPr id="19" name="Picture 12" descr="http://t1.gstatic.com/images?q=tbn:B2v5HOmZCZgfdM:http://digilander.libero.it/campagnola894/images/folla.gif">
            <a:hlinkClick r:id="rId6"/>
          </p:cNvPr>
          <p:cNvPicPr>
            <a:picLocks noChangeAspect="1" noChangeArrowheads="1"/>
          </p:cNvPicPr>
          <p:nvPr/>
        </p:nvPicPr>
        <p:blipFill>
          <a:blip r:embed="rId7"/>
          <a:stretch/>
        </p:blipFill>
        <p:spPr bwMode="auto">
          <a:xfrm>
            <a:off x="6719454" y="4233597"/>
            <a:ext cx="1891434" cy="1129007"/>
          </a:xfrm>
          <a:prstGeom prst="rect">
            <a:avLst/>
          </a:prstGeom>
          <a:noFill/>
          <a:ln>
            <a:noFill/>
          </a:ln>
        </p:spPr>
      </p:pic>
      <p:sp>
        <p:nvSpPr>
          <p:cNvPr id="20" name="Rettangolo 19"/>
          <p:cNvSpPr/>
          <p:nvPr/>
        </p:nvSpPr>
        <p:spPr bwMode="auto">
          <a:xfrm>
            <a:off x="265544" y="1358761"/>
            <a:ext cx="8589819" cy="430887"/>
          </a:xfrm>
          <a:prstGeom prst="rect">
            <a:avLst/>
          </a:prstGeom>
          <a:noFill/>
        </p:spPr>
        <p:txBody>
          <a:bodyPr wrap="square">
            <a:spAutoFit/>
          </a:bodyPr>
          <a:lstStyle/>
          <a:p>
            <a:pPr algn="ctr">
              <a:spcBef>
                <a:spcPts val="0"/>
              </a:spcBef>
              <a:spcAft>
                <a:spcPts val="0"/>
              </a:spcAft>
              <a:defRPr/>
            </a:pPr>
            <a:r>
              <a:rPr lang="it-IT" sz="2200" b="1">
                <a:ln w="10541" cmpd="sng">
                  <a:solidFill>
                    <a:srgbClr val="000090"/>
                  </a:solidFill>
                  <a:prstDash val="solid"/>
                </a:ln>
                <a:solidFill>
                  <a:srgbClr val="000090"/>
                </a:solidFill>
                <a:latin typeface="Corbel"/>
                <a:cs typeface="Arial"/>
              </a:rPr>
              <a:t>In sostanza, la nostra corporeità nel suo alto valore del </a:t>
            </a:r>
            <a:r>
              <a:rPr lang="it-IT" sz="2200" b="1">
                <a:ln w="10541" cmpd="sng">
                  <a:solidFill>
                    <a:srgbClr val="000090"/>
                  </a:solidFill>
                  <a:prstDash val="solid"/>
                </a:ln>
                <a:solidFill>
                  <a:srgbClr val="000090"/>
                </a:solidFill>
                <a:latin typeface="Corbel"/>
                <a:cs typeface="Arial"/>
              </a:rPr>
              <a:t>termine……</a:t>
            </a:r>
            <a:r>
              <a:rPr lang="it-IT" sz="2200" b="1">
                <a:ln w="10541" cmpd="sng">
                  <a:solidFill>
                    <a:srgbClr val="000090"/>
                  </a:solidFill>
                  <a:prstDash val="solid"/>
                </a:ln>
                <a:solidFill>
                  <a:srgbClr val="000090"/>
                </a:solidFill>
                <a:latin typeface="Corbel"/>
                <a:cs typeface="Arial"/>
              </a:rPr>
              <a:t> </a:t>
            </a:r>
            <a:endParaRPr/>
          </a:p>
        </p:txBody>
      </p:sp>
      <p:pic>
        <p:nvPicPr>
          <p:cNvPr id="21" name="Immagine 20"/>
          <p:cNvPicPr>
            <a:picLocks noChangeAspect="1"/>
          </p:cNvPicPr>
          <p:nvPr/>
        </p:nvPicPr>
        <p:blipFill>
          <a:blip r:embed="rId8"/>
          <a:stretch/>
        </p:blipFill>
        <p:spPr bwMode="auto">
          <a:xfrm>
            <a:off x="482600" y="5826823"/>
            <a:ext cx="3241261" cy="988357"/>
          </a:xfrm>
          <a:prstGeom prst="rect">
            <a:avLst/>
          </a:prstGeom>
        </p:spPr>
      </p:pic>
      <p:pic>
        <p:nvPicPr>
          <p:cNvPr id="22" name="Immagine 21"/>
          <p:cNvPicPr>
            <a:picLocks noChangeAspect="1"/>
          </p:cNvPicPr>
          <p:nvPr/>
        </p:nvPicPr>
        <p:blipFill>
          <a:blip r:embed="rId9"/>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7"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9" name="Rettangolo 8"/>
          <p:cNvSpPr/>
          <p:nvPr/>
        </p:nvSpPr>
        <p:spPr bwMode="auto">
          <a:xfrm>
            <a:off x="232106" y="306884"/>
            <a:ext cx="8679789" cy="74501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nvGrpSpPr>
          <p:cNvPr id="10" name="Gruppo 9"/>
          <p:cNvGrpSpPr/>
          <p:nvPr/>
        </p:nvGrpSpPr>
        <p:grpSpPr bwMode="auto">
          <a:xfrm>
            <a:off x="177800" y="266580"/>
            <a:ext cx="8788400" cy="825620"/>
            <a:chOff x="0" y="2264"/>
            <a:chExt cx="8429684" cy="1067040"/>
          </a:xfrm>
        </p:grpSpPr>
        <p:sp>
          <p:nvSpPr>
            <p:cNvPr id="11" name="Rettangolo arrotondato 10"/>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sp>
        <p:nvSpPr>
          <p:cNvPr id="8" name="Rettangolo 7"/>
          <p:cNvSpPr/>
          <p:nvPr/>
        </p:nvSpPr>
        <p:spPr bwMode="auto">
          <a:xfrm>
            <a:off x="565718" y="1331335"/>
            <a:ext cx="8001000" cy="954107"/>
          </a:xfrm>
          <a:prstGeom prst="rect">
            <a:avLst/>
          </a:prstGeom>
          <a:noFill/>
          <a:ln>
            <a:solidFill>
              <a:srgbClr val="FFFFFF"/>
            </a:solidFill>
          </a:ln>
        </p:spPr>
        <p:txBody>
          <a:bodyPr wrap="square">
            <a:spAutoFit/>
          </a:bodyPr>
          <a:lstStyle/>
          <a:p>
            <a:pPr algn="ctr">
              <a:spcBef>
                <a:spcPts val="0"/>
              </a:spcBef>
              <a:spcAft>
                <a:spcPts val="0"/>
              </a:spcAft>
              <a:defRPr/>
            </a:pPr>
            <a:r>
              <a:rPr lang="it-IT" sz="2400" b="1">
                <a:ln w="10541" cmpd="sng">
                  <a:solidFill>
                    <a:srgbClr val="000090"/>
                  </a:solidFill>
                  <a:prstDash val="solid"/>
                </a:ln>
                <a:solidFill>
                  <a:srgbClr val="000090"/>
                </a:solidFill>
                <a:latin typeface="Corbel"/>
                <a:cs typeface="Arial"/>
              </a:rPr>
              <a:t>Questo riconoscimento </a:t>
            </a:r>
            <a:r>
              <a:rPr lang="it-IT" sz="2400" b="1">
                <a:ln w="10541" cmpd="sng">
                  <a:solidFill>
                    <a:srgbClr val="000090"/>
                  </a:solidFill>
                  <a:prstDash val="solid"/>
                </a:ln>
                <a:solidFill>
                  <a:srgbClr val="000090"/>
                </a:solidFill>
                <a:latin typeface="Corbel"/>
                <a:cs typeface="Arial"/>
              </a:rPr>
              <a:t>euristico-culturale</a:t>
            </a:r>
            <a:r>
              <a:rPr lang="it-IT" sz="2400" b="1">
                <a:ln w="10541" cmpd="sng">
                  <a:solidFill>
                    <a:srgbClr val="000090"/>
                  </a:solidFill>
                  <a:prstDash val="solid"/>
                </a:ln>
                <a:solidFill>
                  <a:srgbClr val="000090"/>
                </a:solidFill>
                <a:latin typeface="Corbel"/>
                <a:cs typeface="Arial"/>
              </a:rPr>
              <a:t> della corporeità </a:t>
            </a:r>
            <a:r>
              <a:rPr lang="it-IT" sz="3200" b="1" u="sng" cap="all">
                <a:ln w="10541" cmpd="sng">
                  <a:solidFill>
                    <a:srgbClr val="000090"/>
                  </a:solidFill>
                  <a:prstDash val="solid"/>
                </a:ln>
                <a:solidFill>
                  <a:srgbClr val="000090"/>
                </a:solidFill>
                <a:latin typeface="Corbel"/>
                <a:cs typeface="Arial"/>
              </a:rPr>
              <a:t>consente</a:t>
            </a:r>
            <a:r>
              <a:rPr lang="it-IT" sz="2400" b="1">
                <a:ln w="10541" cmpd="sng">
                  <a:solidFill>
                    <a:srgbClr val="000090"/>
                  </a:solidFill>
                  <a:prstDash val="solid"/>
                </a:ln>
                <a:solidFill>
                  <a:srgbClr val="000090"/>
                </a:solidFill>
                <a:latin typeface="Corbel"/>
                <a:cs typeface="Arial"/>
              </a:rPr>
              <a:t>…</a:t>
            </a:r>
            <a:r>
              <a:rPr lang="it-IT" sz="2400" b="1">
                <a:ln w="10541" cmpd="sng">
                  <a:solidFill>
                    <a:srgbClr val="000090"/>
                  </a:solidFill>
                  <a:prstDash val="solid"/>
                </a:ln>
                <a:solidFill>
                  <a:srgbClr val="000090"/>
                </a:solidFill>
                <a:latin typeface="Corbel"/>
                <a:cs typeface="Arial"/>
              </a:rPr>
              <a:t>.</a:t>
            </a:r>
            <a:endParaRPr/>
          </a:p>
        </p:txBody>
      </p:sp>
      <p:sp>
        <p:nvSpPr>
          <p:cNvPr id="13" name="Rettangolo 12"/>
          <p:cNvSpPr/>
          <p:nvPr/>
        </p:nvSpPr>
        <p:spPr bwMode="auto">
          <a:xfrm>
            <a:off x="2010153" y="2455589"/>
            <a:ext cx="5020425" cy="615553"/>
          </a:xfrm>
          <a:prstGeom prst="rect">
            <a:avLst/>
          </a:prstGeom>
          <a:noFill/>
          <a:ln w="19050">
            <a:solidFill>
              <a:schemeClr val="tx1"/>
            </a:solidFill>
          </a:ln>
        </p:spPr>
        <p:txBody>
          <a:bodyPr wrap="none">
            <a:spAutoFit/>
          </a:bodyPr>
          <a:lstStyle/>
          <a:p>
            <a:pPr algn="ctr">
              <a:lnSpc>
                <a:spcPct val="150000"/>
              </a:lnSpc>
              <a:spcBef>
                <a:spcPts val="0"/>
              </a:spcBef>
              <a:spcAft>
                <a:spcPts val="0"/>
              </a:spcAft>
              <a:defRPr/>
            </a:pPr>
            <a:r>
              <a:rPr lang="it-IT" sz="2400" b="1">
                <a:ln w="10541" cmpd="sng">
                  <a:solidFill>
                    <a:srgbClr val="000090"/>
                  </a:solidFill>
                  <a:prstDash val="solid"/>
                </a:ln>
                <a:solidFill>
                  <a:srgbClr val="000090"/>
                </a:solidFill>
                <a:latin typeface="Corbel"/>
                <a:cs typeface="Arial"/>
              </a:rPr>
              <a:t>..</a:t>
            </a:r>
            <a:r>
              <a:rPr lang="it-IT" sz="2400" b="1">
                <a:ln w="10541" cmpd="sng">
                  <a:solidFill>
                    <a:srgbClr val="000090"/>
                  </a:solidFill>
                  <a:prstDash val="solid"/>
                </a:ln>
                <a:solidFill>
                  <a:srgbClr val="000090"/>
                </a:solidFill>
                <a:latin typeface="Corbel"/>
                <a:cs typeface="Arial"/>
              </a:rPr>
              <a:t>…alla</a:t>
            </a:r>
            <a:r>
              <a:rPr lang="it-IT" sz="2400" b="1">
                <a:ln w="10541" cmpd="sng">
                  <a:solidFill>
                    <a:srgbClr val="000090"/>
                  </a:solidFill>
                  <a:prstDash val="solid"/>
                </a:ln>
                <a:solidFill>
                  <a:srgbClr val="000090"/>
                </a:solidFill>
                <a:latin typeface="Corbel"/>
                <a:cs typeface="Arial"/>
              </a:rPr>
              <a:t> </a:t>
            </a:r>
            <a:r>
              <a:rPr lang="it-IT" sz="2400" b="1" u="sng" cap="all">
                <a:ln w="10541" cmpd="sng">
                  <a:solidFill>
                    <a:srgbClr val="000090"/>
                  </a:solidFill>
                  <a:prstDash val="solid"/>
                </a:ln>
                <a:solidFill>
                  <a:srgbClr val="000090"/>
                </a:solidFill>
                <a:latin typeface="Corbel"/>
                <a:cs typeface="Arial"/>
              </a:rPr>
              <a:t>NEUROBiologia</a:t>
            </a:r>
            <a:r>
              <a:rPr lang="it-IT" sz="2400" b="1">
                <a:ln w="10541" cmpd="sng">
                  <a:solidFill>
                    <a:srgbClr val="000090"/>
                  </a:solidFill>
                  <a:prstDash val="solid"/>
                </a:ln>
                <a:solidFill>
                  <a:srgbClr val="000090"/>
                </a:solidFill>
                <a:latin typeface="Corbel"/>
                <a:cs typeface="Arial"/>
              </a:rPr>
              <a:t> di </a:t>
            </a:r>
            <a:r>
              <a:rPr lang="it-IT" sz="2400" b="1">
                <a:ln w="10541" cmpd="sng">
                  <a:solidFill>
                    <a:srgbClr val="000090"/>
                  </a:solidFill>
                  <a:prstDash val="solid"/>
                </a:ln>
                <a:solidFill>
                  <a:srgbClr val="000090"/>
                </a:solidFill>
                <a:latin typeface="Corbel"/>
                <a:cs typeface="Arial"/>
              </a:rPr>
              <a:t>poter…</a:t>
            </a:r>
            <a:r>
              <a:rPr lang="it-IT" sz="2400" b="1">
                <a:ln w="10541" cmpd="sng">
                  <a:solidFill>
                    <a:srgbClr val="000090"/>
                  </a:solidFill>
                  <a:prstDash val="solid"/>
                </a:ln>
                <a:solidFill>
                  <a:srgbClr val="000090"/>
                </a:solidFill>
                <a:latin typeface="Corbel"/>
                <a:cs typeface="Arial"/>
              </a:rPr>
              <a:t>.</a:t>
            </a:r>
            <a:endParaRPr/>
          </a:p>
        </p:txBody>
      </p:sp>
      <p:sp>
        <p:nvSpPr>
          <p:cNvPr id="14" name="Rettangolo 13"/>
          <p:cNvSpPr/>
          <p:nvPr/>
        </p:nvSpPr>
        <p:spPr bwMode="auto">
          <a:xfrm>
            <a:off x="1731933" y="4802961"/>
            <a:ext cx="5483273" cy="800219"/>
          </a:xfrm>
          <a:prstGeom prst="rect">
            <a:avLst/>
          </a:prstGeom>
          <a:noFill/>
          <a:ln w="19050">
            <a:solidFill>
              <a:schemeClr val="tx1"/>
            </a:solidFill>
          </a:ln>
        </p:spPr>
        <p:txBody>
          <a:bodyPr>
            <a:spAutoFit/>
          </a:bodyPr>
          <a:lstStyle/>
          <a:p>
            <a:pPr algn="ctr">
              <a:spcBef>
                <a:spcPts val="0"/>
              </a:spcBef>
              <a:spcAft>
                <a:spcPts val="0"/>
              </a:spcAft>
              <a:defRPr/>
            </a:pPr>
            <a:r>
              <a:rPr lang="it-IT" b="1">
                <a:ln w="10541" cmpd="sng">
                  <a:solidFill>
                    <a:srgbClr val="000090"/>
                  </a:solidFill>
                  <a:prstDash val="solid"/>
                </a:ln>
                <a:solidFill>
                  <a:srgbClr val="000090"/>
                </a:solidFill>
                <a:latin typeface="Corbel"/>
                <a:cs typeface="Arial"/>
              </a:rPr>
              <a:t> </a:t>
            </a:r>
            <a:r>
              <a:rPr lang="it-IT" sz="1600" b="1">
                <a:ln w="10541" cmpd="sng">
                  <a:solidFill>
                    <a:srgbClr val="000090"/>
                  </a:solidFill>
                  <a:prstDash val="solid"/>
                </a:ln>
                <a:solidFill>
                  <a:srgbClr val="000090"/>
                </a:solidFill>
                <a:latin typeface="Corbel"/>
                <a:cs typeface="Arial"/>
              </a:rPr>
              <a:t>con il fenomeno del comportamento </a:t>
            </a:r>
            <a:r>
              <a:rPr lang="it-IT" sz="1600" b="1">
                <a:ln w="10541" cmpd="sng">
                  <a:solidFill>
                    <a:srgbClr val="000090"/>
                  </a:solidFill>
                  <a:prstDash val="solid"/>
                </a:ln>
                <a:solidFill>
                  <a:srgbClr val="000090"/>
                </a:solidFill>
                <a:latin typeface="Corbel"/>
                <a:cs typeface="Arial"/>
              </a:rPr>
              <a:t>umano…</a:t>
            </a:r>
            <a:r>
              <a:rPr lang="it-IT" sz="1600" b="1" cap="all">
                <a:ln w="10541" cmpd="sng">
                  <a:solidFill>
                    <a:srgbClr val="000090"/>
                  </a:solidFill>
                  <a:prstDash val="solid"/>
                </a:ln>
                <a:solidFill>
                  <a:srgbClr val="000090"/>
                </a:solidFill>
                <a:latin typeface="Corbel"/>
                <a:cs typeface="Arial"/>
              </a:rPr>
              <a:t> </a:t>
            </a:r>
            <a:endParaRPr/>
          </a:p>
          <a:p>
            <a:pPr algn="ctr">
              <a:spcBef>
                <a:spcPts val="0"/>
              </a:spcBef>
              <a:spcAft>
                <a:spcPts val="0"/>
              </a:spcAft>
              <a:defRPr/>
            </a:pPr>
            <a:r>
              <a:rPr lang="it-IT" sz="1600" b="1">
                <a:ln w="10541" cmpd="sng">
                  <a:solidFill>
                    <a:srgbClr val="000090"/>
                  </a:solidFill>
                  <a:prstDash val="solid"/>
                </a:ln>
                <a:solidFill>
                  <a:srgbClr val="000090"/>
                </a:solidFill>
                <a:latin typeface="Corbel"/>
                <a:cs typeface="Arial"/>
              </a:rPr>
              <a:t>e quindi con le </a:t>
            </a:r>
            <a:r>
              <a:rPr lang="it-IT" sz="2800" b="1" u="sng" cap="all">
                <a:ln w="10541" cmpd="sng">
                  <a:solidFill>
                    <a:srgbClr val="000090"/>
                  </a:solidFill>
                  <a:prstDash val="solid"/>
                </a:ln>
                <a:solidFill>
                  <a:srgbClr val="000090"/>
                </a:solidFill>
                <a:latin typeface="Corbel"/>
                <a:cs typeface="Arial"/>
              </a:rPr>
              <a:t>scienze</a:t>
            </a:r>
            <a:r>
              <a:rPr lang="it-IT" b="1">
                <a:ln w="10541" cmpd="sng">
                  <a:solidFill>
                    <a:srgbClr val="000090"/>
                  </a:solidFill>
                  <a:prstDash val="solid"/>
                </a:ln>
                <a:solidFill>
                  <a:srgbClr val="000090"/>
                </a:solidFill>
                <a:latin typeface="Corbel"/>
                <a:cs typeface="Arial"/>
              </a:rPr>
              <a:t> </a:t>
            </a:r>
            <a:r>
              <a:rPr lang="it-IT" sz="1600" b="1">
                <a:ln w="10541" cmpd="sng">
                  <a:solidFill>
                    <a:srgbClr val="000090"/>
                  </a:solidFill>
                  <a:prstDash val="solid"/>
                </a:ln>
                <a:solidFill>
                  <a:srgbClr val="000090"/>
                </a:solidFill>
                <a:latin typeface="Corbel"/>
                <a:cs typeface="Arial"/>
              </a:rPr>
              <a:t>dell’</a:t>
            </a:r>
            <a:r>
              <a:rPr lang="it-IT" sz="2800" b="1" u="sng">
                <a:ln w="10541" cmpd="sng">
                  <a:solidFill>
                    <a:srgbClr val="000090"/>
                  </a:solidFill>
                  <a:prstDash val="solid"/>
                </a:ln>
                <a:solidFill>
                  <a:srgbClr val="000090"/>
                </a:solidFill>
                <a:latin typeface="Corbel"/>
                <a:cs typeface="Arial"/>
              </a:rPr>
              <a:t>EDUCAZIONE</a:t>
            </a:r>
            <a:endParaRPr/>
          </a:p>
        </p:txBody>
      </p:sp>
      <p:sp>
        <p:nvSpPr>
          <p:cNvPr id="15" name="Freccia bidirezionale orizzontale 14"/>
          <p:cNvSpPr/>
          <p:nvPr/>
        </p:nvSpPr>
        <p:spPr bwMode="auto">
          <a:xfrm>
            <a:off x="2500313" y="3397993"/>
            <a:ext cx="4071937" cy="1208643"/>
          </a:xfrm>
          <a:prstGeom prst="lef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6" name="Rettangolo 15"/>
          <p:cNvSpPr/>
          <p:nvPr/>
        </p:nvSpPr>
        <p:spPr bwMode="auto">
          <a:xfrm>
            <a:off x="3428992" y="3567104"/>
            <a:ext cx="2214578" cy="738664"/>
          </a:xfrm>
          <a:prstGeom prst="rect">
            <a:avLst/>
          </a:prstGeom>
          <a:noFill/>
          <a:ln w="19050">
            <a:noFill/>
          </a:ln>
        </p:spPr>
        <p:txBody>
          <a:bodyPr>
            <a:spAutoFit/>
          </a:bodyPr>
          <a:lstStyle/>
          <a:p>
            <a:pPr algn="ctr">
              <a:lnSpc>
                <a:spcPct val="150000"/>
              </a:lnSpc>
              <a:spcBef>
                <a:spcPts val="0"/>
              </a:spcBef>
              <a:spcAft>
                <a:spcPts val="0"/>
              </a:spcAft>
              <a:defRPr/>
            </a:pPr>
            <a:r>
              <a:rPr lang="it-IT" sz="2800" b="1" u="sng" cap="all">
                <a:ln w="10541" cmpd="sng">
                  <a:solidFill>
                    <a:prstClr val="white">
                      <a:alpha val="53999"/>
                    </a:prstClr>
                  </a:solidFill>
                  <a:prstDash val="solid"/>
                </a:ln>
                <a:solidFill>
                  <a:prstClr val="white"/>
                </a:solidFill>
                <a:latin typeface="Corbel"/>
                <a:cs typeface="Arial"/>
              </a:rPr>
              <a:t>INTERAGIRE</a:t>
            </a:r>
            <a:endParaRPr lang="it-IT" b="1">
              <a:ln w="10541" cmpd="sng">
                <a:solidFill>
                  <a:prstClr val="white">
                    <a:alpha val="53999"/>
                  </a:prstClr>
                </a:solidFill>
                <a:prstDash val="solid"/>
              </a:ln>
              <a:solidFill>
                <a:prstClr val="white"/>
              </a:solidFill>
              <a:latin typeface="Corbel"/>
              <a:cs typeface="Arial"/>
            </a:endParaRPr>
          </a:p>
        </p:txBody>
      </p:sp>
      <p:pic>
        <p:nvPicPr>
          <p:cNvPr id="17" name="Picture 2" descr="Mostra immagine a dimensione intera">
            <a:hlinkClick r:id="rId2"/>
          </p:cNvPr>
          <p:cNvPicPr>
            <a:picLocks noChangeAspect="1" noChangeArrowheads="1"/>
          </p:cNvPicPr>
          <p:nvPr/>
        </p:nvPicPr>
        <p:blipFill>
          <a:blip r:embed="rId3"/>
          <a:stretch/>
        </p:blipFill>
        <p:spPr bwMode="auto">
          <a:xfrm>
            <a:off x="6870700" y="3183833"/>
            <a:ext cx="1916113" cy="1506537"/>
          </a:xfrm>
          <a:prstGeom prst="rect">
            <a:avLst/>
          </a:prstGeom>
          <a:noFill/>
          <a:ln>
            <a:noFill/>
          </a:ln>
        </p:spPr>
      </p:pic>
      <p:pic>
        <p:nvPicPr>
          <p:cNvPr id="18" name="Picture 6" descr="http://t1.gstatic.com/images?q=tbn:bO6tVFcn-tptRM:http://www.disabiliforum.com/prodotti/cimg/neuroni.jpg">
            <a:hlinkClick r:id="rId4"/>
          </p:cNvPr>
          <p:cNvPicPr>
            <a:picLocks noChangeAspect="1" noChangeArrowheads="1"/>
          </p:cNvPicPr>
          <p:nvPr/>
        </p:nvPicPr>
        <p:blipFill>
          <a:blip r:embed="rId5"/>
          <a:stretch/>
        </p:blipFill>
        <p:spPr bwMode="auto">
          <a:xfrm>
            <a:off x="357187" y="3180805"/>
            <a:ext cx="1997877" cy="1506650"/>
          </a:xfrm>
          <a:prstGeom prst="rect">
            <a:avLst/>
          </a:prstGeom>
          <a:noFill/>
          <a:ln>
            <a:noFill/>
          </a:ln>
        </p:spPr>
      </p:pic>
      <p:pic>
        <p:nvPicPr>
          <p:cNvPr id="19" name="Immagine 18"/>
          <p:cNvPicPr>
            <a:picLocks noChangeAspect="1"/>
          </p:cNvPicPr>
          <p:nvPr/>
        </p:nvPicPr>
        <p:blipFill>
          <a:blip r:embed="rId6"/>
          <a:stretch/>
        </p:blipFill>
        <p:spPr bwMode="auto">
          <a:xfrm>
            <a:off x="482600" y="5826823"/>
            <a:ext cx="3241261" cy="988357"/>
          </a:xfrm>
          <a:prstGeom prst="rect">
            <a:avLst/>
          </a:prstGeom>
        </p:spPr>
      </p:pic>
      <p:pic>
        <p:nvPicPr>
          <p:cNvPr id="20" name="Immagine 19"/>
          <p:cNvPicPr>
            <a:picLocks noChangeAspect="1"/>
          </p:cNvPicPr>
          <p:nvPr/>
        </p:nvPicPr>
        <p:blipFill>
          <a:blip r:embed="rId7"/>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ppt_x"/>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par>
                          <p:cTn id="18" fill="hold">
                            <p:stCondLst>
                              <p:cond delay="1000"/>
                            </p:stCondLst>
                            <p:childTnLst>
                              <p:par>
                                <p:cTn id="19" presetID="7"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ppt_x"/>
                                          </p:val>
                                        </p:tav>
                                        <p:tav tm="100000">
                                          <p:val>
                                            <p:strVal val="#ppt_x"/>
                                          </p:val>
                                        </p:tav>
                                      </p:tavLst>
                                    </p:anim>
                                    <p:anim calcmode="lin" valueType="num">
                                      <p:cBhvr additive="base">
                                        <p:cTn id="22" dur="10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9" name="Rettangolo 8"/>
          <p:cNvSpPr/>
          <p:nvPr/>
        </p:nvSpPr>
        <p:spPr bwMode="auto">
          <a:xfrm>
            <a:off x="232106" y="306884"/>
            <a:ext cx="8679789" cy="74501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nvGrpSpPr>
          <p:cNvPr id="10" name="Gruppo 9"/>
          <p:cNvGrpSpPr/>
          <p:nvPr/>
        </p:nvGrpSpPr>
        <p:grpSpPr bwMode="auto">
          <a:xfrm>
            <a:off x="177800" y="266580"/>
            <a:ext cx="8788400" cy="825620"/>
            <a:chOff x="0" y="2264"/>
            <a:chExt cx="8429684" cy="1067040"/>
          </a:xfrm>
        </p:grpSpPr>
        <p:sp>
          <p:nvSpPr>
            <p:cNvPr id="11" name="Rettangolo arrotondato 10"/>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sp>
        <p:nvSpPr>
          <p:cNvPr id="16" name="Rettangolo 15"/>
          <p:cNvSpPr/>
          <p:nvPr/>
        </p:nvSpPr>
        <p:spPr bwMode="auto">
          <a:xfrm>
            <a:off x="3428992" y="3567104"/>
            <a:ext cx="2214578" cy="738664"/>
          </a:xfrm>
          <a:prstGeom prst="rect">
            <a:avLst/>
          </a:prstGeom>
          <a:noFill/>
          <a:ln w="19050">
            <a:noFill/>
          </a:ln>
        </p:spPr>
        <p:txBody>
          <a:bodyPr>
            <a:spAutoFit/>
          </a:bodyPr>
          <a:lstStyle/>
          <a:p>
            <a:pPr algn="ctr">
              <a:lnSpc>
                <a:spcPct val="150000"/>
              </a:lnSpc>
              <a:spcBef>
                <a:spcPts val="0"/>
              </a:spcBef>
              <a:spcAft>
                <a:spcPts val="0"/>
              </a:spcAft>
              <a:defRPr/>
            </a:pPr>
            <a:r>
              <a:rPr lang="it-IT" sz="2800" b="1" u="sng" cap="all">
                <a:ln w="10541" cmpd="sng">
                  <a:solidFill>
                    <a:prstClr val="white">
                      <a:alpha val="53999"/>
                    </a:prstClr>
                  </a:solidFill>
                  <a:prstDash val="solid"/>
                </a:ln>
                <a:solidFill>
                  <a:prstClr val="white"/>
                </a:solidFill>
                <a:latin typeface="Corbel"/>
                <a:cs typeface="Arial"/>
              </a:rPr>
              <a:t>INTERAGIRE</a:t>
            </a:r>
            <a:endParaRPr lang="it-IT" b="1">
              <a:ln w="10541" cmpd="sng">
                <a:solidFill>
                  <a:prstClr val="white">
                    <a:alpha val="53999"/>
                  </a:prstClr>
                </a:solidFill>
                <a:prstDash val="solid"/>
              </a:ln>
              <a:solidFill>
                <a:prstClr val="white"/>
              </a:solidFill>
              <a:latin typeface="Corbel"/>
              <a:cs typeface="Arial"/>
            </a:endParaRPr>
          </a:p>
        </p:txBody>
      </p:sp>
      <p:pic>
        <p:nvPicPr>
          <p:cNvPr id="17" name="Picture 2"/>
          <p:cNvPicPr>
            <a:picLocks noChangeAspect="1" noChangeArrowheads="1"/>
          </p:cNvPicPr>
          <p:nvPr/>
        </p:nvPicPr>
        <p:blipFill>
          <a:blip r:embed="rId2"/>
          <a:stretch/>
        </p:blipFill>
        <p:spPr bwMode="auto">
          <a:xfrm>
            <a:off x="357188" y="1238988"/>
            <a:ext cx="8501062" cy="4256648"/>
          </a:xfrm>
          <a:prstGeom prst="rect">
            <a:avLst/>
          </a:prstGeom>
          <a:noFill/>
          <a:ln>
            <a:noFill/>
          </a:ln>
        </p:spPr>
      </p:pic>
      <p:sp>
        <p:nvSpPr>
          <p:cNvPr id="18" name="Rettangolo 17"/>
          <p:cNvSpPr/>
          <p:nvPr/>
        </p:nvSpPr>
        <p:spPr bwMode="auto">
          <a:xfrm>
            <a:off x="500034" y="1453289"/>
            <a:ext cx="4071966" cy="3970317"/>
          </a:xfrm>
          <a:prstGeom prst="rect">
            <a:avLst/>
          </a:prstGeom>
          <a:noFill/>
          <a:ln>
            <a:noFill/>
          </a:ln>
        </p:spPr>
        <p:txBody>
          <a:bodyPr>
            <a:spAutoFit/>
          </a:bodyPr>
          <a:lstStyle/>
          <a:p>
            <a:pPr algn="ctr">
              <a:spcBef>
                <a:spcPts val="0"/>
              </a:spcBef>
              <a:spcAft>
                <a:spcPts val="0"/>
              </a:spcAft>
              <a:defRPr/>
            </a:pPr>
            <a:r>
              <a:rPr lang="it-IT" sz="2000" b="1">
                <a:ln w="10541" cmpd="sng">
                  <a:solidFill>
                    <a:srgbClr val="000090"/>
                  </a:solidFill>
                  <a:prstDash val="solid"/>
                </a:ln>
                <a:solidFill>
                  <a:srgbClr val="000090"/>
                </a:solidFill>
                <a:latin typeface="Corbel"/>
                <a:cs typeface="Arial"/>
              </a:rPr>
              <a:t>II PRINCIPIO NEUROSCIENTIFICO</a:t>
            </a:r>
            <a:endParaRPr/>
          </a:p>
          <a:p>
            <a:pPr algn="ctr">
              <a:spcBef>
                <a:spcPts val="0"/>
              </a:spcBef>
              <a:spcAft>
                <a:spcPts val="0"/>
              </a:spcAft>
              <a:defRPr/>
            </a:pPr>
            <a:r>
              <a:rPr lang="it-IT" sz="2000" b="1" u="sng">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cs typeface="Arial"/>
              </a:rPr>
              <a:t>Selezione dei Gruppi Nervosi</a:t>
            </a:r>
            <a:endParaRPr/>
          </a:p>
          <a:p>
            <a:pPr algn="ctr">
              <a:spcBef>
                <a:spcPts val="0"/>
              </a:spcBef>
              <a:spcAft>
                <a:spcPts val="0"/>
              </a:spcAft>
              <a:defRPr/>
            </a:pPr>
            <a:endParaRPr lang="it-IT" sz="2000" b="1">
              <a:ln w="10541" cmpd="sng">
                <a:solidFill>
                  <a:srgbClr val="7FD13B">
                    <a:shade val="88000"/>
                    <a:satMod val="110000"/>
                  </a:srgbClr>
                </a:solidFill>
                <a:prstDash val="solid"/>
              </a:ln>
              <a:solidFill>
                <a:srgbClr val="00B050"/>
              </a:solidFill>
              <a:cs typeface="Arial"/>
            </a:endParaRPr>
          </a:p>
          <a:p>
            <a:pPr algn="just">
              <a:defRPr/>
            </a:pPr>
            <a:r>
              <a:rPr lang="it-IT" sz="1200">
                <a:ln>
                  <a:solidFill>
                    <a:srgbClr val="00B050"/>
                  </a:solidFill>
                </a:ln>
                <a:solidFill>
                  <a:srgbClr val="00B050"/>
                </a:solidFill>
                <a:cs typeface="Arial"/>
              </a:rPr>
              <a:t>La teoria cosiddetta del darwinismo neurale, secondo la quale le funzioni superiori sarebbero il risultato di una selezione che si attua sia nel corso dello sviluppo filogenetico di una data specie, sia sulle variazioni anatomiche e funzionali presenti alla nascita in ogni singolo organismo animale. A seconda del grado di effettivo utilizzo, alcuni gruppi di neuroni muoiono, altri sopravvivono e si rafforzano. </a:t>
            </a:r>
            <a:endParaRPr/>
          </a:p>
          <a:p>
            <a:pPr algn="just">
              <a:buFont typeface="Arial"/>
              <a:buChar char="•"/>
              <a:defRPr/>
            </a:pPr>
            <a:r>
              <a:rPr lang="it-IT" sz="1200">
                <a:ln>
                  <a:solidFill>
                    <a:srgbClr val="00B050"/>
                  </a:solidFill>
                </a:ln>
                <a:solidFill>
                  <a:srgbClr val="00B050"/>
                </a:solidFill>
                <a:cs typeface="Arial"/>
              </a:rPr>
              <a:t> L'unità su cui si effettua la selezione non è il singolo neurone, bensì i gruppi di neuroni;</a:t>
            </a:r>
            <a:endParaRPr/>
          </a:p>
          <a:p>
            <a:pPr algn="just">
              <a:buFont typeface="Arial"/>
              <a:buChar char="•"/>
              <a:defRPr/>
            </a:pPr>
            <a:r>
              <a:rPr lang="it-IT" sz="1200">
                <a:ln>
                  <a:solidFill>
                    <a:srgbClr val="00B050"/>
                  </a:solidFill>
                </a:ln>
                <a:solidFill>
                  <a:srgbClr val="00B050"/>
                </a:solidFill>
                <a:cs typeface="Arial"/>
              </a:rPr>
              <a:t> l’organismo tramite la sua attività, sul e con l’ambiente, acquisisce informazioni utili al suo adattamento: “</a:t>
            </a:r>
            <a:r>
              <a:rPr lang="it-IT" sz="1200" i="1">
                <a:ln>
                  <a:solidFill>
                    <a:srgbClr val="00B050"/>
                  </a:solidFill>
                </a:ln>
                <a:solidFill>
                  <a:srgbClr val="00B050"/>
                </a:solidFill>
                <a:cs typeface="Arial"/>
              </a:rPr>
              <a:t>è soltanto attraverso le interazioni con il mondo che si selezionano le configurazioni di risposta convenienti …</a:t>
            </a:r>
            <a:r>
              <a:rPr lang="it-IT" sz="1200">
                <a:ln>
                  <a:solidFill>
                    <a:srgbClr val="00B050"/>
                  </a:solidFill>
                </a:ln>
                <a:solidFill>
                  <a:srgbClr val="00B050"/>
                </a:solidFill>
                <a:cs typeface="Arial"/>
              </a:rPr>
              <a:t>”. </a:t>
            </a:r>
            <a:endParaRPr/>
          </a:p>
          <a:p>
            <a:pPr algn="just">
              <a:defRPr/>
            </a:pPr>
            <a:endParaRPr lang="it-IT" sz="1200">
              <a:ln>
                <a:solidFill>
                  <a:srgbClr val="00B050"/>
                </a:solidFill>
              </a:ln>
              <a:solidFill>
                <a:srgbClr val="00B050"/>
              </a:solidFill>
              <a:cs typeface="Arial"/>
            </a:endParaRPr>
          </a:p>
          <a:p>
            <a:pPr algn="just">
              <a:defRPr/>
            </a:pPr>
            <a:r>
              <a:rPr lang="it-IT" sz="1200">
                <a:ln>
                  <a:solidFill>
                    <a:srgbClr val="00B050"/>
                  </a:solidFill>
                </a:ln>
                <a:solidFill>
                  <a:srgbClr val="00B050"/>
                </a:solidFill>
                <a:cs typeface="Arial"/>
              </a:rPr>
              <a:t>Edelman</a:t>
            </a:r>
            <a:r>
              <a:rPr lang="it-IT" sz="1200">
                <a:ln>
                  <a:solidFill>
                    <a:srgbClr val="00B050"/>
                  </a:solidFill>
                </a:ln>
                <a:solidFill>
                  <a:srgbClr val="00B050"/>
                </a:solidFill>
                <a:cs typeface="Arial"/>
              </a:rPr>
              <a:t>, G. M. (1993). </a:t>
            </a:r>
            <a:r>
              <a:rPr lang="it-IT" sz="1200" i="1">
                <a:ln>
                  <a:solidFill>
                    <a:srgbClr val="00B050"/>
                  </a:solidFill>
                </a:ln>
                <a:solidFill>
                  <a:srgbClr val="00B050"/>
                </a:solidFill>
                <a:cs typeface="Arial"/>
              </a:rPr>
              <a:t>Sulla materia della mente. </a:t>
            </a:r>
            <a:r>
              <a:rPr lang="it-IT" sz="1200">
                <a:ln>
                  <a:solidFill>
                    <a:srgbClr val="00B050"/>
                  </a:solidFill>
                </a:ln>
                <a:solidFill>
                  <a:srgbClr val="00B050"/>
                </a:solidFill>
                <a:cs typeface="Arial"/>
              </a:rPr>
              <a:t>Milano: Adelphi, pp. 349-350. </a:t>
            </a:r>
            <a:endParaRPr/>
          </a:p>
        </p:txBody>
      </p:sp>
      <p:sp>
        <p:nvSpPr>
          <p:cNvPr id="24" name="Rettangolo 23"/>
          <p:cNvSpPr/>
          <p:nvPr/>
        </p:nvSpPr>
        <p:spPr bwMode="auto">
          <a:xfrm>
            <a:off x="4714876" y="1453289"/>
            <a:ext cx="4071966" cy="3785651"/>
          </a:xfrm>
          <a:prstGeom prst="rect">
            <a:avLst/>
          </a:prstGeom>
          <a:noFill/>
          <a:ln>
            <a:noFill/>
          </a:ln>
        </p:spPr>
        <p:txBody>
          <a:bodyPr>
            <a:spAutoFit/>
          </a:bodyPr>
          <a:lstStyle/>
          <a:p>
            <a:pPr algn="ctr">
              <a:spcBef>
                <a:spcPts val="0"/>
              </a:spcBef>
              <a:spcAft>
                <a:spcPts val="0"/>
              </a:spcAft>
              <a:defRPr/>
            </a:pPr>
            <a:r>
              <a:rPr lang="it-IT" sz="2000" b="1">
                <a:ln w="10541" cmpd="sng">
                  <a:solidFill>
                    <a:srgbClr val="000090"/>
                  </a:solidFill>
                  <a:prstDash val="solid"/>
                </a:ln>
                <a:solidFill>
                  <a:srgbClr val="000090"/>
                </a:solidFill>
                <a:latin typeface="Corbel"/>
                <a:cs typeface="Arial"/>
              </a:rPr>
              <a:t>II IMPLICAZIONE DIDATTICA</a:t>
            </a:r>
            <a:endParaRPr/>
          </a:p>
          <a:p>
            <a:pPr algn="ctr">
              <a:spcBef>
                <a:spcPts val="0"/>
              </a:spcBef>
              <a:spcAft>
                <a:spcPts val="0"/>
              </a:spcAft>
              <a:defRPr/>
            </a:pPr>
            <a:r>
              <a:rPr lang="it-IT" sz="2000" b="1" u="sng">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cs typeface="Arial"/>
              </a:rPr>
              <a:t>Etereogeneità</a:t>
            </a:r>
            <a:r>
              <a:rPr lang="it-IT" sz="2000" b="1" u="sng">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cs typeface="Arial"/>
              </a:rPr>
              <a:t> nelle consegne</a:t>
            </a:r>
            <a:endParaRPr/>
          </a:p>
          <a:p>
            <a:pPr algn="ctr">
              <a:spcBef>
                <a:spcPts val="0"/>
              </a:spcBef>
              <a:spcAft>
                <a:spcPts val="0"/>
              </a:spcAft>
              <a:defRPr/>
            </a:pPr>
            <a:endParaRPr lang="it-IT" sz="2000" b="1">
              <a:ln w="10541" cmpd="sng">
                <a:solidFill>
                  <a:srgbClr val="7FD13B">
                    <a:shade val="88000"/>
                    <a:satMod val="110000"/>
                  </a:srgbClr>
                </a:solidFill>
                <a:prstDash val="solid"/>
              </a:ln>
              <a:solidFill>
                <a:srgbClr val="00B050"/>
              </a:solidFill>
              <a:cs typeface="Arial"/>
            </a:endParaRPr>
          </a:p>
          <a:p>
            <a:pPr algn="just">
              <a:defRPr/>
            </a:pPr>
            <a:r>
              <a:rPr lang="it-IT" sz="1200">
                <a:ln>
                  <a:solidFill>
                    <a:srgbClr val="00B050"/>
                  </a:solidFill>
                </a:ln>
                <a:solidFill>
                  <a:srgbClr val="00B050"/>
                </a:solidFill>
                <a:cs typeface="Arial"/>
              </a:rPr>
              <a:t>La ripetitività di una spiegazione contenutistica o anche la monotonia di un approccio metodologico comportano la sollecitazione continua degli stessi circuiti neurali, o quasi, orientando il sistema di selezione verso l’arricchimento di scambio </a:t>
            </a:r>
            <a:r>
              <a:rPr lang="it-IT" sz="1200">
                <a:ln>
                  <a:solidFill>
                    <a:srgbClr val="00B050"/>
                  </a:solidFill>
                </a:ln>
                <a:solidFill>
                  <a:srgbClr val="00B050"/>
                </a:solidFill>
                <a:cs typeface="Arial"/>
              </a:rPr>
              <a:t>sinaptico</a:t>
            </a:r>
            <a:r>
              <a:rPr lang="it-IT" sz="1200">
                <a:ln>
                  <a:solidFill>
                    <a:srgbClr val="00B050"/>
                  </a:solidFill>
                </a:ln>
                <a:solidFill>
                  <a:srgbClr val="00B050"/>
                </a:solidFill>
                <a:cs typeface="Arial"/>
              </a:rPr>
              <a:t> ed il potenziamento dell’impianto cerebrale solo di quella che è stata l’area stimolata. </a:t>
            </a:r>
            <a:endParaRPr/>
          </a:p>
          <a:p>
            <a:pPr algn="just">
              <a:defRPr/>
            </a:pPr>
            <a:r>
              <a:rPr lang="it-IT" sz="1200">
                <a:ln>
                  <a:solidFill>
                    <a:srgbClr val="00B050"/>
                  </a:solidFill>
                </a:ln>
                <a:solidFill>
                  <a:srgbClr val="00B050"/>
                </a:solidFill>
                <a:cs typeface="Arial"/>
              </a:rPr>
              <a:t>Il pericolo che ne consegue è quello di limitare l’attivazione di alcune aree ponendo il rischio che nel tempo altri circuiti tendano ad atrofizzarsi.</a:t>
            </a:r>
            <a:endParaRPr/>
          </a:p>
          <a:p>
            <a:pPr algn="just">
              <a:defRPr/>
            </a:pPr>
            <a:r>
              <a:rPr lang="it-IT" sz="1200">
                <a:ln>
                  <a:solidFill>
                    <a:srgbClr val="00B050"/>
                  </a:solidFill>
                </a:ln>
                <a:solidFill>
                  <a:srgbClr val="00B050"/>
                </a:solidFill>
                <a:cs typeface="Arial"/>
              </a:rPr>
              <a:t>L’implicazione didattica, che spesso è già frutto della professionalità del docente grazie all’intuito, alla dote o alla lunga esperienza, è quella di modificare in continuazione le modalità di approccio, le parole, il volume ed i toni utilizzati, i tempi di intervento, gli spazi di consegna e le sfaccettature dei temi da trattare.</a:t>
            </a:r>
            <a:r>
              <a:rPr lang="it-IT" sz="1200">
                <a:ln>
                  <a:solidFill>
                    <a:srgbClr val="00B050"/>
                  </a:solidFill>
                </a:ln>
                <a:solidFill>
                  <a:prstClr val="white"/>
                </a:solidFill>
                <a:cs typeface="Arial"/>
              </a:rPr>
              <a:t>.</a:t>
            </a:r>
            <a:endParaRPr/>
          </a:p>
        </p:txBody>
      </p:sp>
      <p:pic>
        <p:nvPicPr>
          <p:cNvPr id="13" name="Immagine 12"/>
          <p:cNvPicPr>
            <a:picLocks noChangeAspect="1"/>
          </p:cNvPicPr>
          <p:nvPr/>
        </p:nvPicPr>
        <p:blipFill>
          <a:blip r:embed="rId3"/>
          <a:stretch/>
        </p:blipFill>
        <p:spPr bwMode="auto">
          <a:xfrm>
            <a:off x="482600" y="5826823"/>
            <a:ext cx="3241261" cy="988357"/>
          </a:xfrm>
          <a:prstGeom prst="rect">
            <a:avLst/>
          </a:prstGeom>
        </p:spPr>
      </p:pic>
      <p:pic>
        <p:nvPicPr>
          <p:cNvPr id="14" name="Immagine 13"/>
          <p:cNvPicPr>
            <a:picLocks noChangeAspect="1"/>
          </p:cNvPicPr>
          <p:nvPr/>
        </p:nvPicPr>
        <p:blipFill>
          <a:blip r:embed="rId4"/>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ppt_x"/>
                                          </p:val>
                                        </p:tav>
                                        <p:tav tm="100000">
                                          <p:val>
                                            <p:strVal val="#ppt_x"/>
                                          </p:val>
                                        </p:tav>
                                      </p:tavLst>
                                    </p:anim>
                                    <p:anim calcmode="lin" valueType="num">
                                      <p:cBhvr additive="base">
                                        <p:cTn id="13"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ppt_x"/>
                                          </p:val>
                                        </p:tav>
                                        <p:tav tm="100000">
                                          <p:val>
                                            <p:strVal val="#ppt_x"/>
                                          </p:val>
                                        </p:tav>
                                      </p:tavLst>
                                    </p:anim>
                                    <p:anim calcmode="lin" valueType="num">
                                      <p:cBhvr additive="base">
                                        <p:cTn id="1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9" name="Rettangolo 8"/>
          <p:cNvSpPr/>
          <p:nvPr/>
        </p:nvSpPr>
        <p:spPr bwMode="auto">
          <a:xfrm>
            <a:off x="232106" y="306884"/>
            <a:ext cx="8679789" cy="74501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nvGrpSpPr>
          <p:cNvPr id="10" name="Gruppo 9"/>
          <p:cNvGrpSpPr/>
          <p:nvPr/>
        </p:nvGrpSpPr>
        <p:grpSpPr bwMode="auto">
          <a:xfrm>
            <a:off x="177800" y="266580"/>
            <a:ext cx="8788400" cy="825620"/>
            <a:chOff x="0" y="2264"/>
            <a:chExt cx="8429684" cy="1067040"/>
          </a:xfrm>
        </p:grpSpPr>
        <p:sp>
          <p:nvSpPr>
            <p:cNvPr id="11" name="Rettangolo arrotondato 10"/>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sp>
        <p:nvSpPr>
          <p:cNvPr id="16" name="Rettangolo 15"/>
          <p:cNvSpPr/>
          <p:nvPr/>
        </p:nvSpPr>
        <p:spPr bwMode="auto">
          <a:xfrm>
            <a:off x="3428992" y="3567104"/>
            <a:ext cx="2214578" cy="738664"/>
          </a:xfrm>
          <a:prstGeom prst="rect">
            <a:avLst/>
          </a:prstGeom>
          <a:noFill/>
          <a:ln w="19050">
            <a:noFill/>
          </a:ln>
        </p:spPr>
        <p:txBody>
          <a:bodyPr>
            <a:spAutoFit/>
          </a:bodyPr>
          <a:lstStyle/>
          <a:p>
            <a:pPr algn="ctr">
              <a:lnSpc>
                <a:spcPct val="150000"/>
              </a:lnSpc>
              <a:spcBef>
                <a:spcPts val="0"/>
              </a:spcBef>
              <a:spcAft>
                <a:spcPts val="0"/>
              </a:spcAft>
              <a:defRPr/>
            </a:pPr>
            <a:r>
              <a:rPr lang="it-IT" sz="2800" b="1" u="sng" cap="all">
                <a:ln w="10541" cmpd="sng">
                  <a:solidFill>
                    <a:prstClr val="white">
                      <a:alpha val="53999"/>
                    </a:prstClr>
                  </a:solidFill>
                  <a:prstDash val="solid"/>
                </a:ln>
                <a:solidFill>
                  <a:prstClr val="white"/>
                </a:solidFill>
                <a:latin typeface="Corbel"/>
                <a:cs typeface="Arial"/>
              </a:rPr>
              <a:t>INTERAGIRE</a:t>
            </a:r>
            <a:endParaRPr lang="it-IT" b="1">
              <a:ln w="10541" cmpd="sng">
                <a:solidFill>
                  <a:prstClr val="white">
                    <a:alpha val="53999"/>
                  </a:prstClr>
                </a:solidFill>
                <a:prstDash val="solid"/>
              </a:ln>
              <a:solidFill>
                <a:prstClr val="white"/>
              </a:solidFill>
              <a:latin typeface="Corbel"/>
              <a:cs typeface="Arial"/>
            </a:endParaRPr>
          </a:p>
        </p:txBody>
      </p:sp>
      <p:pic>
        <p:nvPicPr>
          <p:cNvPr id="17" name="Picture 2"/>
          <p:cNvPicPr>
            <a:picLocks noChangeAspect="1" noChangeArrowheads="1"/>
          </p:cNvPicPr>
          <p:nvPr/>
        </p:nvPicPr>
        <p:blipFill>
          <a:blip r:embed="rId2"/>
          <a:stretch/>
        </p:blipFill>
        <p:spPr bwMode="auto">
          <a:xfrm>
            <a:off x="357188" y="1238988"/>
            <a:ext cx="8501062" cy="4256648"/>
          </a:xfrm>
          <a:prstGeom prst="rect">
            <a:avLst/>
          </a:prstGeom>
          <a:noFill/>
          <a:ln>
            <a:noFill/>
          </a:ln>
        </p:spPr>
      </p:pic>
      <p:sp>
        <p:nvSpPr>
          <p:cNvPr id="13" name="Rettangolo 12"/>
          <p:cNvSpPr/>
          <p:nvPr/>
        </p:nvSpPr>
        <p:spPr bwMode="auto">
          <a:xfrm>
            <a:off x="500034" y="1384019"/>
            <a:ext cx="4071966" cy="3970317"/>
          </a:xfrm>
          <a:prstGeom prst="rect">
            <a:avLst/>
          </a:prstGeom>
          <a:noFill/>
          <a:ln>
            <a:noFill/>
          </a:ln>
        </p:spPr>
        <p:txBody>
          <a:bodyPr>
            <a:spAutoFit/>
          </a:bodyPr>
          <a:lstStyle/>
          <a:p>
            <a:pPr algn="ctr">
              <a:spcBef>
                <a:spcPts val="0"/>
              </a:spcBef>
              <a:spcAft>
                <a:spcPts val="0"/>
              </a:spcAft>
              <a:defRPr/>
            </a:pPr>
            <a:r>
              <a:rPr lang="it-IT" sz="2000" b="1">
                <a:ln w="10541" cmpd="sng">
                  <a:solidFill>
                    <a:srgbClr val="000090"/>
                  </a:solidFill>
                  <a:prstDash val="solid"/>
                </a:ln>
                <a:solidFill>
                  <a:srgbClr val="000090"/>
                </a:solidFill>
                <a:latin typeface="Corbel"/>
                <a:cs typeface="Arial"/>
              </a:rPr>
              <a:t>IX PRINCIPIO NEUROSCIENTIFICO</a:t>
            </a:r>
            <a:endParaRPr/>
          </a:p>
          <a:p>
            <a:pPr algn="ctr">
              <a:spcBef>
                <a:spcPts val="0"/>
              </a:spcBef>
              <a:spcAft>
                <a:spcPts val="0"/>
              </a:spcAft>
              <a:defRPr/>
            </a:pPr>
            <a:r>
              <a:rPr lang="it-IT" sz="2000" b="1" u="sng">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cs typeface="Arial"/>
              </a:rPr>
              <a:t>Modifica degli engrammi</a:t>
            </a:r>
            <a:endParaRPr/>
          </a:p>
          <a:p>
            <a:pPr algn="ctr">
              <a:spcBef>
                <a:spcPts val="0"/>
              </a:spcBef>
              <a:spcAft>
                <a:spcPts val="0"/>
              </a:spcAft>
              <a:defRPr/>
            </a:pPr>
            <a:endParaRPr lang="it-IT" sz="2000" b="1">
              <a:ln w="10541" cmpd="sng">
                <a:solidFill>
                  <a:srgbClr val="7FD13B">
                    <a:shade val="88000"/>
                    <a:satMod val="110000"/>
                  </a:srgbClr>
                </a:solidFill>
                <a:prstDash val="solid"/>
              </a:ln>
              <a:solidFill>
                <a:srgbClr val="00B050"/>
              </a:solidFill>
              <a:cs typeface="Arial"/>
            </a:endParaRPr>
          </a:p>
          <a:p>
            <a:pPr algn="just">
              <a:defRPr/>
            </a:pPr>
            <a:r>
              <a:rPr lang="it-IT" sz="1200">
                <a:ln>
                  <a:solidFill>
                    <a:srgbClr val="00B050"/>
                  </a:solidFill>
                </a:ln>
                <a:solidFill>
                  <a:srgbClr val="00B050"/>
                </a:solidFill>
                <a:cs typeface="Arial"/>
              </a:rPr>
              <a:t>Come fa la nostra mente ad immagazzinare l’immagine di un dipinto? Di certo non esegue una scannerizzazione; l’insieme dei neuroni, che sono stati interessati al momento dell’os-servazione, vengono chiamati </a:t>
            </a:r>
            <a:r>
              <a:rPr lang="it-IT" sz="1200" i="1">
                <a:ln>
                  <a:solidFill>
                    <a:srgbClr val="00B050"/>
                  </a:solidFill>
                </a:ln>
                <a:solidFill>
                  <a:srgbClr val="00B050"/>
                </a:solidFill>
                <a:cs typeface="Arial"/>
              </a:rPr>
              <a:t>engrammi</a:t>
            </a:r>
            <a:r>
              <a:rPr lang="it-IT" sz="1200">
                <a:ln>
                  <a:solidFill>
                    <a:srgbClr val="00B050"/>
                  </a:solidFill>
                </a:ln>
                <a:solidFill>
                  <a:srgbClr val="00B050"/>
                </a:solidFill>
                <a:cs typeface="Arial"/>
              </a:rPr>
              <a:t>.</a:t>
            </a:r>
            <a:endParaRPr/>
          </a:p>
          <a:p>
            <a:pPr algn="just">
              <a:defRPr/>
            </a:pPr>
            <a:r>
              <a:rPr lang="it-IT" sz="1200">
                <a:ln>
                  <a:solidFill>
                    <a:srgbClr val="00B050"/>
                  </a:solidFill>
                </a:ln>
                <a:solidFill>
                  <a:srgbClr val="00B050"/>
                </a:solidFill>
                <a:cs typeface="Arial"/>
              </a:rPr>
              <a:t>Dunque ogni volta che noi riesumiamo un ricordo non facciamo altro che ricostruirlo ex novo. Si tratta solo della stimolazione di un circuito, tuttavia nel momento in cui il ricordo affiora non sempre l’engramma corrispondente è esattamente uguale a quello prodotto durante l’esperienza originale. Ciò è dovuto alle altre esperienze che nel frattempo quel soggetto ha vissuto, alle informazioni che ha appreso. </a:t>
            </a:r>
            <a:endParaRPr/>
          </a:p>
          <a:p>
            <a:pPr algn="just">
              <a:defRPr/>
            </a:pPr>
            <a:endParaRPr lang="en-US" sz="1200">
              <a:ln>
                <a:solidFill>
                  <a:srgbClr val="00B050"/>
                </a:solidFill>
              </a:ln>
              <a:solidFill>
                <a:srgbClr val="00B050"/>
              </a:solidFill>
              <a:cs typeface="Arial"/>
            </a:endParaRPr>
          </a:p>
          <a:p>
            <a:pPr algn="just">
              <a:defRPr/>
            </a:pPr>
            <a:r>
              <a:rPr lang="en-US" sz="1200">
                <a:ln>
                  <a:solidFill>
                    <a:srgbClr val="00B050"/>
                  </a:solidFill>
                </a:ln>
                <a:solidFill>
                  <a:srgbClr val="00B050"/>
                </a:solidFill>
                <a:cs typeface="Arial"/>
              </a:rPr>
              <a:t>Cfr</a:t>
            </a:r>
            <a:r>
              <a:rPr lang="en-US" sz="1200">
                <a:ln>
                  <a:solidFill>
                    <a:srgbClr val="00B050"/>
                  </a:solidFill>
                </a:ln>
                <a:solidFill>
                  <a:srgbClr val="00B050"/>
                </a:solidFill>
                <a:cs typeface="Arial"/>
              </a:rPr>
              <a:t>. Ernst, H., </a:t>
            </a:r>
            <a:r>
              <a:rPr lang="en-US" sz="1200">
                <a:ln>
                  <a:solidFill>
                    <a:srgbClr val="00B050"/>
                  </a:solidFill>
                </a:ln>
                <a:solidFill>
                  <a:srgbClr val="00B050"/>
                </a:solidFill>
                <a:cs typeface="Arial"/>
              </a:rPr>
              <a:t>Gombrich</a:t>
            </a:r>
            <a:r>
              <a:rPr lang="en-US" sz="1200">
                <a:ln>
                  <a:solidFill>
                    <a:srgbClr val="00B050"/>
                  </a:solidFill>
                </a:ln>
                <a:solidFill>
                  <a:srgbClr val="00B050"/>
                </a:solidFill>
                <a:cs typeface="Arial"/>
              </a:rPr>
              <a:t>, </a:t>
            </a:r>
            <a:r>
              <a:rPr lang="en-US" sz="1200" i="1">
                <a:ln>
                  <a:solidFill>
                    <a:srgbClr val="00B050"/>
                  </a:solidFill>
                </a:ln>
                <a:solidFill>
                  <a:srgbClr val="00B050"/>
                </a:solidFill>
                <a:cs typeface="Arial"/>
              </a:rPr>
              <a:t>Aby</a:t>
            </a:r>
            <a:r>
              <a:rPr lang="en-US" sz="1200" i="1">
                <a:ln>
                  <a:solidFill>
                    <a:srgbClr val="00B050"/>
                  </a:solidFill>
                </a:ln>
                <a:solidFill>
                  <a:srgbClr val="00B050"/>
                </a:solidFill>
                <a:cs typeface="Arial"/>
              </a:rPr>
              <a:t> Warburg: an Intellectual Biography</a:t>
            </a:r>
            <a:r>
              <a:rPr lang="en-US" sz="1200">
                <a:ln>
                  <a:solidFill>
                    <a:srgbClr val="00B050"/>
                  </a:solidFill>
                </a:ln>
                <a:solidFill>
                  <a:srgbClr val="00B050"/>
                </a:solidFill>
                <a:cs typeface="Arial"/>
              </a:rPr>
              <a:t>, The Warburg Institute, University of London, London 1970; tr. it. </a:t>
            </a:r>
            <a:r>
              <a:rPr lang="en-US" sz="1200">
                <a:ln>
                  <a:solidFill>
                    <a:srgbClr val="00B050"/>
                  </a:solidFill>
                </a:ln>
                <a:solidFill>
                  <a:srgbClr val="00B050"/>
                </a:solidFill>
                <a:cs typeface="Arial"/>
              </a:rPr>
              <a:t>di</a:t>
            </a:r>
            <a:r>
              <a:rPr lang="en-US" sz="1200">
                <a:ln>
                  <a:solidFill>
                    <a:srgbClr val="00B050"/>
                  </a:solidFill>
                </a:ln>
                <a:solidFill>
                  <a:srgbClr val="00B050"/>
                </a:solidFill>
                <a:cs typeface="Arial"/>
              </a:rPr>
              <a:t> </a:t>
            </a:r>
            <a:r>
              <a:rPr lang="en-US" sz="1200">
                <a:ln>
                  <a:solidFill>
                    <a:srgbClr val="00B050"/>
                  </a:solidFill>
                </a:ln>
                <a:solidFill>
                  <a:srgbClr val="00B050"/>
                </a:solidFill>
                <a:cs typeface="Arial"/>
              </a:rPr>
              <a:t>Dal</a:t>
            </a:r>
            <a:r>
              <a:rPr lang="en-US" sz="1200">
                <a:ln>
                  <a:solidFill>
                    <a:srgbClr val="00B050"/>
                  </a:solidFill>
                </a:ln>
                <a:solidFill>
                  <a:srgbClr val="00B050"/>
                </a:solidFill>
                <a:cs typeface="Arial"/>
              </a:rPr>
              <a:t> </a:t>
            </a:r>
            <a:r>
              <a:rPr lang="en-US" sz="1200">
                <a:ln>
                  <a:solidFill>
                    <a:srgbClr val="00B050"/>
                  </a:solidFill>
                </a:ln>
                <a:solidFill>
                  <a:srgbClr val="00B050"/>
                </a:solidFill>
                <a:cs typeface="Arial"/>
              </a:rPr>
              <a:t>Lago</a:t>
            </a:r>
            <a:r>
              <a:rPr lang="en-US" sz="1200">
                <a:ln>
                  <a:solidFill>
                    <a:srgbClr val="00B050"/>
                  </a:solidFill>
                </a:ln>
                <a:solidFill>
                  <a:srgbClr val="00B050"/>
                </a:solidFill>
                <a:cs typeface="Arial"/>
              </a:rPr>
              <a:t> A., </a:t>
            </a:r>
            <a:r>
              <a:rPr lang="en-US" sz="1200">
                <a:ln>
                  <a:solidFill>
                    <a:srgbClr val="00B050"/>
                  </a:solidFill>
                </a:ln>
                <a:solidFill>
                  <a:srgbClr val="00B050"/>
                </a:solidFill>
                <a:cs typeface="Arial"/>
              </a:rPr>
              <a:t>Rovatti</a:t>
            </a:r>
            <a:r>
              <a:rPr lang="en-US" sz="1200">
                <a:ln>
                  <a:solidFill>
                    <a:srgbClr val="00B050"/>
                  </a:solidFill>
                </a:ln>
                <a:solidFill>
                  <a:srgbClr val="00B050"/>
                </a:solidFill>
                <a:cs typeface="Arial"/>
              </a:rPr>
              <a:t> P.A., (2003). </a:t>
            </a:r>
            <a:r>
              <a:rPr lang="en-US" sz="1200" i="1">
                <a:ln>
                  <a:solidFill>
                    <a:srgbClr val="00B050"/>
                  </a:solidFill>
                </a:ln>
                <a:solidFill>
                  <a:srgbClr val="00B050"/>
                </a:solidFill>
                <a:cs typeface="Arial"/>
              </a:rPr>
              <a:t>Aby</a:t>
            </a:r>
            <a:r>
              <a:rPr lang="en-US" sz="1200" i="1">
                <a:ln>
                  <a:solidFill>
                    <a:srgbClr val="00B050"/>
                  </a:solidFill>
                </a:ln>
                <a:solidFill>
                  <a:srgbClr val="00B050"/>
                </a:solidFill>
                <a:cs typeface="Arial"/>
              </a:rPr>
              <a:t> Warburg. </a:t>
            </a:r>
            <a:r>
              <a:rPr lang="it-IT" sz="1200" i="1">
                <a:ln>
                  <a:solidFill>
                    <a:srgbClr val="00B050"/>
                  </a:solidFill>
                </a:ln>
                <a:solidFill>
                  <a:srgbClr val="00B050"/>
                </a:solidFill>
                <a:cs typeface="Arial"/>
              </a:rPr>
              <a:t>Una biografia intellettuale.</a:t>
            </a:r>
            <a:r>
              <a:rPr lang="it-IT" sz="1200">
                <a:ln>
                  <a:solidFill>
                    <a:srgbClr val="00B050"/>
                  </a:solidFill>
                </a:ln>
                <a:solidFill>
                  <a:srgbClr val="00B050"/>
                </a:solidFill>
                <a:cs typeface="Arial"/>
              </a:rPr>
              <a:t> Milano: Feltrinelli.</a:t>
            </a:r>
            <a:endParaRPr/>
          </a:p>
        </p:txBody>
      </p:sp>
      <p:sp>
        <p:nvSpPr>
          <p:cNvPr id="14" name="Rettangolo 13"/>
          <p:cNvSpPr/>
          <p:nvPr/>
        </p:nvSpPr>
        <p:spPr bwMode="auto">
          <a:xfrm>
            <a:off x="4714876" y="1384019"/>
            <a:ext cx="4071966" cy="3816430"/>
          </a:xfrm>
          <a:prstGeom prst="rect">
            <a:avLst/>
          </a:prstGeom>
          <a:noFill/>
          <a:ln>
            <a:noFill/>
          </a:ln>
        </p:spPr>
        <p:txBody>
          <a:bodyPr>
            <a:spAutoFit/>
          </a:bodyPr>
          <a:lstStyle/>
          <a:p>
            <a:pPr algn="ctr">
              <a:defRPr/>
            </a:pPr>
            <a:r>
              <a:rPr lang="it-IT" sz="2000" b="1">
                <a:ln w="10541" cmpd="sng">
                  <a:solidFill>
                    <a:srgbClr val="000090"/>
                  </a:solidFill>
                  <a:prstDash val="solid"/>
                </a:ln>
                <a:solidFill>
                  <a:srgbClr val="000090"/>
                </a:solidFill>
                <a:latin typeface="Corbel"/>
                <a:cs typeface="Arial"/>
              </a:rPr>
              <a:t>IX IMPLICAZIONE DIDATTICA</a:t>
            </a:r>
            <a:endParaRPr/>
          </a:p>
          <a:p>
            <a:pPr algn="ctr">
              <a:spcBef>
                <a:spcPts val="0"/>
              </a:spcBef>
              <a:spcAft>
                <a:spcPts val="0"/>
              </a:spcAft>
              <a:defRPr/>
            </a:pPr>
            <a:r>
              <a:rPr lang="it-IT" sz="2000" b="1" u="sng">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cs typeface="Arial"/>
              </a:rPr>
              <a:t>Dinamismo mnemonico</a:t>
            </a:r>
            <a:endParaRPr/>
          </a:p>
          <a:p>
            <a:pPr algn="ctr">
              <a:spcBef>
                <a:spcPts val="0"/>
              </a:spcBef>
              <a:spcAft>
                <a:spcPts val="0"/>
              </a:spcAft>
              <a:defRPr/>
            </a:pPr>
            <a:endParaRPr lang="it-IT" sz="2000" b="1">
              <a:ln w="10541" cmpd="sng">
                <a:solidFill>
                  <a:srgbClr val="7FD13B">
                    <a:shade val="88000"/>
                    <a:satMod val="110000"/>
                  </a:srgbClr>
                </a:solidFill>
                <a:prstDash val="solid"/>
              </a:ln>
              <a:solidFill>
                <a:srgbClr val="00B050"/>
              </a:solidFill>
              <a:cs typeface="Arial"/>
            </a:endParaRPr>
          </a:p>
          <a:p>
            <a:pPr algn="just">
              <a:defRPr/>
            </a:pPr>
            <a:r>
              <a:rPr lang="it-IT" sz="1300">
                <a:ln>
                  <a:solidFill>
                    <a:srgbClr val="00B050"/>
                  </a:solidFill>
                </a:ln>
                <a:solidFill>
                  <a:srgbClr val="00B050"/>
                </a:solidFill>
                <a:cs typeface="Arial"/>
              </a:rPr>
              <a:t>L’engramma di un alunno che ha vissuto un’esperienza con un amico è il risultato dell’associazione di diverse forme di rappresentazioni: </a:t>
            </a:r>
            <a:r>
              <a:rPr lang="it-IT" sz="1300" i="1">
                <a:ln>
                  <a:solidFill>
                    <a:srgbClr val="00B050"/>
                  </a:solidFill>
                </a:ln>
                <a:solidFill>
                  <a:srgbClr val="00B050"/>
                </a:solidFill>
                <a:cs typeface="Arial"/>
              </a:rPr>
              <a:t>semantiche,</a:t>
            </a:r>
            <a:r>
              <a:rPr lang="it-IT" sz="1300">
                <a:ln>
                  <a:solidFill>
                    <a:srgbClr val="00B050"/>
                  </a:solidFill>
                </a:ln>
                <a:solidFill>
                  <a:srgbClr val="00B050"/>
                </a:solidFill>
                <a:cs typeface="Arial"/>
              </a:rPr>
              <a:t> </a:t>
            </a:r>
            <a:r>
              <a:rPr lang="it-IT" sz="1300" i="1">
                <a:ln>
                  <a:solidFill>
                    <a:srgbClr val="00B050"/>
                  </a:solidFill>
                </a:ln>
                <a:solidFill>
                  <a:srgbClr val="00B050"/>
                </a:solidFill>
                <a:cs typeface="Arial"/>
              </a:rPr>
              <a:t>autobiografiche</a:t>
            </a:r>
            <a:r>
              <a:rPr lang="it-IT" sz="1300">
                <a:ln>
                  <a:solidFill>
                    <a:srgbClr val="00B050"/>
                  </a:solidFill>
                </a:ln>
                <a:solidFill>
                  <a:srgbClr val="00B050"/>
                </a:solidFill>
                <a:cs typeface="Arial"/>
              </a:rPr>
              <a:t>, </a:t>
            </a:r>
            <a:r>
              <a:rPr lang="it-IT" sz="1300" i="1">
                <a:ln>
                  <a:solidFill>
                    <a:srgbClr val="00B050"/>
                  </a:solidFill>
                </a:ln>
                <a:solidFill>
                  <a:srgbClr val="00B050"/>
                </a:solidFill>
                <a:cs typeface="Arial"/>
              </a:rPr>
              <a:t>somatiche</a:t>
            </a:r>
            <a:r>
              <a:rPr lang="it-IT" sz="1300">
                <a:ln>
                  <a:solidFill>
                    <a:srgbClr val="00B050"/>
                  </a:solidFill>
                </a:ln>
                <a:solidFill>
                  <a:srgbClr val="00B050"/>
                </a:solidFill>
                <a:cs typeface="Arial"/>
              </a:rPr>
              <a:t>, </a:t>
            </a:r>
            <a:r>
              <a:rPr lang="it-IT" sz="1300" i="1">
                <a:ln>
                  <a:solidFill>
                    <a:srgbClr val="00B050"/>
                  </a:solidFill>
                </a:ln>
                <a:solidFill>
                  <a:srgbClr val="00B050"/>
                </a:solidFill>
                <a:cs typeface="Arial"/>
              </a:rPr>
              <a:t>percettive</a:t>
            </a:r>
            <a:r>
              <a:rPr lang="it-IT" sz="1300">
                <a:ln>
                  <a:solidFill>
                    <a:srgbClr val="00B050"/>
                  </a:solidFill>
                </a:ln>
                <a:solidFill>
                  <a:srgbClr val="00B050"/>
                </a:solidFill>
                <a:cs typeface="Arial"/>
              </a:rPr>
              <a:t>, </a:t>
            </a:r>
            <a:r>
              <a:rPr lang="it-IT" sz="1300" i="1">
                <a:ln>
                  <a:solidFill>
                    <a:srgbClr val="00B050"/>
                  </a:solidFill>
                </a:ln>
                <a:solidFill>
                  <a:srgbClr val="00B050"/>
                </a:solidFill>
                <a:cs typeface="Arial"/>
              </a:rPr>
              <a:t>emozionali</a:t>
            </a:r>
            <a:r>
              <a:rPr lang="it-IT" sz="1300">
                <a:ln>
                  <a:solidFill>
                    <a:srgbClr val="00B050"/>
                  </a:solidFill>
                </a:ln>
                <a:solidFill>
                  <a:srgbClr val="00B050"/>
                </a:solidFill>
                <a:cs typeface="Arial"/>
              </a:rPr>
              <a:t> e </a:t>
            </a:r>
            <a:r>
              <a:rPr lang="it-IT" sz="1300" i="1">
                <a:ln>
                  <a:solidFill>
                    <a:srgbClr val="00B050"/>
                  </a:solidFill>
                </a:ln>
                <a:solidFill>
                  <a:srgbClr val="00B050"/>
                </a:solidFill>
                <a:cs typeface="Arial"/>
              </a:rPr>
              <a:t>comportamentali</a:t>
            </a:r>
            <a:r>
              <a:rPr lang="it-IT" sz="1300">
                <a:ln>
                  <a:solidFill>
                    <a:srgbClr val="00B050"/>
                  </a:solidFill>
                </a:ln>
                <a:solidFill>
                  <a:srgbClr val="00B050"/>
                </a:solidFill>
                <a:cs typeface="Arial"/>
              </a:rPr>
              <a:t>.</a:t>
            </a:r>
            <a:endParaRPr/>
          </a:p>
          <a:p>
            <a:pPr algn="just">
              <a:defRPr/>
            </a:pPr>
            <a:r>
              <a:rPr lang="it-IT" sz="1300">
                <a:ln>
                  <a:solidFill>
                    <a:srgbClr val="00B050"/>
                  </a:solidFill>
                </a:ln>
                <a:solidFill>
                  <a:srgbClr val="00B050"/>
                </a:solidFill>
                <a:cs typeface="Arial"/>
              </a:rPr>
              <a:t>Le prime due rappresentano la base essenziale del ricordo, le altre i dettagli specifici. Nel tempo i dettagli tendono a sgretolarsi e a modificarsi grazie alle condizioni presenti (contesto, stato d’animo, ecc.) negando così la staticità alla memoria.  </a:t>
            </a:r>
            <a:endParaRPr/>
          </a:p>
          <a:p>
            <a:pPr algn="just">
              <a:defRPr/>
            </a:pPr>
            <a:r>
              <a:rPr lang="it-IT" sz="1300">
                <a:ln>
                  <a:solidFill>
                    <a:srgbClr val="00B050"/>
                  </a:solidFill>
                </a:ln>
                <a:solidFill>
                  <a:srgbClr val="00B050"/>
                </a:solidFill>
                <a:cs typeface="Arial"/>
              </a:rPr>
              <a:t>Quando si chiede, quindi, di riattivare un circuito cerebrale per far si che un alunno ricordi un’esperienza, non si deve incorrere nell’errore di volere avere un pacchetto di risposte pari a come è stato comunicato durante la consegna didattica. </a:t>
            </a:r>
            <a:endParaRPr lang="it-IT" sz="1300">
              <a:solidFill>
                <a:prstClr val="white"/>
              </a:solidFill>
              <a:cs typeface="Arial"/>
            </a:endParaRPr>
          </a:p>
        </p:txBody>
      </p:sp>
      <p:pic>
        <p:nvPicPr>
          <p:cNvPr id="15" name="Immagine 14"/>
          <p:cNvPicPr>
            <a:picLocks noChangeAspect="1"/>
          </p:cNvPicPr>
          <p:nvPr/>
        </p:nvPicPr>
        <p:blipFill>
          <a:blip r:embed="rId3"/>
          <a:stretch/>
        </p:blipFill>
        <p:spPr bwMode="auto">
          <a:xfrm>
            <a:off x="482600" y="5826823"/>
            <a:ext cx="3241261" cy="988357"/>
          </a:xfrm>
          <a:prstGeom prst="rect">
            <a:avLst/>
          </a:prstGeom>
        </p:spPr>
      </p:pic>
      <p:pic>
        <p:nvPicPr>
          <p:cNvPr id="18" name="Immagine 17"/>
          <p:cNvPicPr>
            <a:picLocks noChangeAspect="1"/>
          </p:cNvPicPr>
          <p:nvPr/>
        </p:nvPicPr>
        <p:blipFill>
          <a:blip r:embed="rId4"/>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ppt_x"/>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4" name="Rettangolo 3"/>
          <p:cNvSpPr/>
          <p:nvPr/>
        </p:nvSpPr>
        <p:spPr bwMode="auto">
          <a:xfrm>
            <a:off x="482600" y="396875"/>
            <a:ext cx="8229600" cy="1046440"/>
          </a:xfrm>
          <a:prstGeom prst="rect">
            <a:avLst/>
          </a:prstGeom>
        </p:spPr>
        <p:txBody>
          <a:bodyPr wrap="square">
            <a:spAutoFit/>
          </a:bodyPr>
          <a:lstStyle/>
          <a:p>
            <a:pPr algn="ctr">
              <a:defRPr/>
            </a:pPr>
            <a:r>
              <a:rPr lang="it-IT" sz="4400" b="1">
                <a:latin typeface="Arial"/>
                <a:cs typeface="Arial"/>
              </a:rPr>
              <a:t>Embodied Cognitive Science</a:t>
            </a:r>
            <a:endParaRPr/>
          </a:p>
          <a:p>
            <a:pPr>
              <a:defRPr/>
            </a:pPr>
            <a:endParaRPr lang="it-IT"/>
          </a:p>
        </p:txBody>
      </p:sp>
      <p:sp>
        <p:nvSpPr>
          <p:cNvPr id="9" name="Rettangolo 8"/>
          <p:cNvSpPr/>
          <p:nvPr/>
        </p:nvSpPr>
        <p:spPr bwMode="auto">
          <a:xfrm>
            <a:off x="338667" y="1290110"/>
            <a:ext cx="5350934" cy="4370427"/>
          </a:xfrm>
          <a:prstGeom prst="rect">
            <a:avLst/>
          </a:prstGeom>
        </p:spPr>
        <p:txBody>
          <a:bodyPr wrap="square">
            <a:spAutoFit/>
          </a:bodyPr>
          <a:lstStyle/>
          <a:p>
            <a:pPr algn="just">
              <a:defRPr/>
            </a:pPr>
            <a:r>
              <a:rPr lang="it-IT" sz="2600">
                <a:latin typeface="Arial"/>
                <a:cs typeface="Arial"/>
              </a:rPr>
              <a:t>I tre volti dell’ECS</a:t>
            </a:r>
            <a:endParaRPr/>
          </a:p>
          <a:p>
            <a:pPr algn="just">
              <a:defRPr/>
            </a:pPr>
            <a:endParaRPr lang="it-IT" sz="1600">
              <a:latin typeface="Arial"/>
              <a:cs typeface="Arial"/>
            </a:endParaRPr>
          </a:p>
          <a:p>
            <a:pPr marL="514350" indent="-514350">
              <a:spcAft>
                <a:spcPts val="1200"/>
              </a:spcAft>
              <a:buFont typeface="+mj-lt"/>
              <a:buAutoNum type="arabicPeriod"/>
              <a:defRPr/>
            </a:pPr>
            <a:r>
              <a:rPr lang="it-IT" sz="2400" b="1">
                <a:latin typeface="Arial"/>
                <a:cs typeface="Arial"/>
              </a:rPr>
              <a:t>Ricerca</a:t>
            </a:r>
            <a:r>
              <a:rPr lang="it-IT" sz="2400">
                <a:latin typeface="Arial"/>
                <a:cs typeface="Arial"/>
              </a:rPr>
              <a:t>: la corporeità come mediatore scientifico tra le neuroscienze e la didattica</a:t>
            </a:r>
            <a:endParaRPr/>
          </a:p>
          <a:p>
            <a:pPr marL="514350" indent="-514350">
              <a:spcAft>
                <a:spcPts val="1200"/>
              </a:spcAft>
              <a:buFont typeface="+mj-lt"/>
              <a:buAutoNum type="arabicPeriod"/>
              <a:defRPr/>
            </a:pPr>
            <a:r>
              <a:rPr lang="it-IT" sz="2400" b="1">
                <a:latin typeface="Arial"/>
                <a:cs typeface="Arial"/>
              </a:rPr>
              <a:t>Didattica</a:t>
            </a:r>
            <a:r>
              <a:rPr lang="it-IT" sz="2400">
                <a:latin typeface="Arial"/>
                <a:cs typeface="Arial"/>
              </a:rPr>
              <a:t>:</a:t>
            </a:r>
            <a:r>
              <a:rPr lang="it-IT" sz="2400" b="1">
                <a:solidFill>
                  <a:srgbClr val="00B050"/>
                </a:solidFill>
                <a:latin typeface="Arial"/>
                <a:cs typeface="Arial"/>
              </a:rPr>
              <a:t> </a:t>
            </a:r>
            <a:r>
              <a:rPr lang="it-IT" sz="2400">
                <a:latin typeface="Arial"/>
                <a:cs typeface="Arial"/>
              </a:rPr>
              <a:t>Embodied </a:t>
            </a:r>
            <a:r>
              <a:rPr lang="it-IT" sz="2400">
                <a:latin typeface="Arial"/>
                <a:cs typeface="Arial"/>
              </a:rPr>
              <a:t>Cognition</a:t>
            </a:r>
            <a:r>
              <a:rPr lang="it-IT" sz="2400">
                <a:latin typeface="Arial"/>
                <a:cs typeface="Arial"/>
              </a:rPr>
              <a:t>, Competenze, Compiti reali e Personalizzazione</a:t>
            </a:r>
            <a:endParaRPr/>
          </a:p>
          <a:p>
            <a:pPr marL="514350" indent="-514350">
              <a:spcAft>
                <a:spcPts val="1200"/>
              </a:spcAft>
              <a:buFont typeface="+mj-lt"/>
              <a:buAutoNum type="arabicPeriod"/>
              <a:defRPr/>
            </a:pPr>
            <a:r>
              <a:rPr lang="it-IT" sz="2400" b="1">
                <a:latin typeface="Arial"/>
                <a:cs typeface="Arial"/>
              </a:rPr>
              <a:t>Formazione</a:t>
            </a:r>
            <a:r>
              <a:rPr lang="it-IT" sz="2400">
                <a:latin typeface="Arial"/>
                <a:cs typeface="Arial"/>
              </a:rPr>
              <a:t>: ESSER docente dipende innanzitutto dall’ESSER persona</a:t>
            </a:r>
            <a:endParaRPr/>
          </a:p>
        </p:txBody>
      </p:sp>
      <p:pic>
        <p:nvPicPr>
          <p:cNvPr id="6" name="Immagine 5"/>
          <p:cNvPicPr>
            <a:picLocks noChangeAspect="1"/>
          </p:cNvPicPr>
          <p:nvPr/>
        </p:nvPicPr>
        <p:blipFill>
          <a:blip r:embed="rId2"/>
          <a:stretch/>
        </p:blipFill>
        <p:spPr bwMode="auto">
          <a:xfrm>
            <a:off x="5637391" y="1333500"/>
            <a:ext cx="2964827" cy="4165600"/>
          </a:xfrm>
          <a:prstGeom prst="rect">
            <a:avLst/>
          </a:prstGeom>
        </p:spPr>
      </p:pic>
      <p:pic>
        <p:nvPicPr>
          <p:cNvPr id="8" name="Immagine 7"/>
          <p:cNvPicPr>
            <a:picLocks noChangeAspect="1"/>
          </p:cNvPicPr>
          <p:nvPr/>
        </p:nvPicPr>
        <p:blipFill>
          <a:blip r:embed="rId3"/>
          <a:stretch/>
        </p:blipFill>
        <p:spPr bwMode="auto">
          <a:xfrm>
            <a:off x="482600" y="5826823"/>
            <a:ext cx="3241261" cy="988357"/>
          </a:xfrm>
          <a:prstGeom prst="rect">
            <a:avLst/>
          </a:prstGeom>
        </p:spPr>
      </p:pic>
      <p:pic>
        <p:nvPicPr>
          <p:cNvPr id="11" name="Immagine 10"/>
          <p:cNvPicPr>
            <a:picLocks noChangeAspect="1"/>
          </p:cNvPicPr>
          <p:nvPr/>
        </p:nvPicPr>
        <p:blipFill>
          <a:blip r:embed="rId4"/>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blinds(horizontal)">
                                      <p:cBhvr>
                                        <p:cTn id="11" dur="500"/>
                                        <p:tgtEl>
                                          <p:spTgt spid="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linds(horizontal)">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linds(horizontal)">
                                      <p:cBhvr>
                                        <p:cTn id="2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grpSp>
        <p:nvGrpSpPr>
          <p:cNvPr id="6" name="Gruppo 5"/>
          <p:cNvGrpSpPr/>
          <p:nvPr/>
        </p:nvGrpSpPr>
        <p:grpSpPr bwMode="auto">
          <a:xfrm>
            <a:off x="357158" y="380880"/>
            <a:ext cx="8429684" cy="1067040"/>
            <a:chOff x="0" y="2264"/>
            <a:chExt cx="8429684" cy="1067040"/>
          </a:xfrm>
        </p:grpSpPr>
        <p:sp>
          <p:nvSpPr>
            <p:cNvPr id="7" name="Rettangolo arrotondato 6"/>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ettangolo 7"/>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1 ECS - Ricerca</a:t>
              </a:r>
              <a:r>
                <a:rPr lang="it-IT" sz="2400">
                  <a:latin typeface="Arial"/>
                  <a:cs typeface="Arial"/>
                </a:rPr>
                <a:t>: la Corporeità come mediatore scientifico tra le Neuroscienze e la Didattica</a:t>
              </a:r>
              <a:endParaRPr lang="it-IT" sz="2400" b="1" i="0">
                <a:ln>
                  <a:solidFill>
                    <a:srgbClr val="00B050"/>
                  </a:solidFill>
                </a:ln>
                <a:solidFill>
                  <a:srgbClr val="00B050"/>
                </a:solidFill>
              </a:endParaRPr>
            </a:p>
          </p:txBody>
        </p:sp>
      </p:grpSp>
      <p:sp>
        <p:nvSpPr>
          <p:cNvPr id="10" name="Corda 9"/>
          <p:cNvSpPr/>
          <p:nvPr/>
        </p:nvSpPr>
        <p:spPr bwMode="auto">
          <a:xfrm rot="12154243">
            <a:off x="395288" y="3122613"/>
            <a:ext cx="947737" cy="760412"/>
          </a:xfrm>
          <a:prstGeom prst="chord">
            <a:avLst>
              <a:gd name="adj1" fmla="val 27000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1" name="Corda 10"/>
          <p:cNvSpPr/>
          <p:nvPr/>
        </p:nvSpPr>
        <p:spPr bwMode="auto">
          <a:xfrm rot="12154243">
            <a:off x="898525" y="4662488"/>
            <a:ext cx="947738" cy="760412"/>
          </a:xfrm>
          <a:prstGeom prst="chord">
            <a:avLst>
              <a:gd name="adj1" fmla="val 27000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2" name="Corda 11"/>
          <p:cNvSpPr/>
          <p:nvPr/>
        </p:nvSpPr>
        <p:spPr bwMode="auto">
          <a:xfrm rot="12154243">
            <a:off x="0" y="1709738"/>
            <a:ext cx="947738" cy="760412"/>
          </a:xfrm>
          <a:prstGeom prst="chord">
            <a:avLst>
              <a:gd name="adj1" fmla="val 27000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3" name="Rettangolo 12"/>
          <p:cNvSpPr/>
          <p:nvPr/>
        </p:nvSpPr>
        <p:spPr bwMode="auto">
          <a:xfrm>
            <a:off x="-57472" y="3026916"/>
            <a:ext cx="8280919" cy="830997"/>
          </a:xfrm>
          <a:prstGeom prst="rect">
            <a:avLst/>
          </a:prstGeom>
          <a:noFill/>
        </p:spPr>
        <p:txBody>
          <a:bodyPr>
            <a:spAutoFit/>
          </a:bodyPr>
          <a:lstStyle/>
          <a:p>
            <a:pPr algn="ctr">
              <a:spcBef>
                <a:spcPts val="0"/>
              </a:spcBef>
              <a:spcAft>
                <a:spcPts val="0"/>
              </a:spcAft>
              <a:defRPr/>
            </a:pPr>
            <a:r>
              <a:rPr lang="it-IT" sz="4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cs typeface="Arial"/>
              </a:rPr>
              <a:t> </a:t>
            </a:r>
            <a:r>
              <a:rPr lang="it-IT" sz="4800" b="1">
                <a:ln w="10541" cmpd="sng">
                  <a:solidFill>
                    <a:prstClr val="white"/>
                  </a:solidFill>
                  <a:prstDash val="solid"/>
                </a:ln>
                <a:solidFill>
                  <a:prstClr val="white"/>
                </a:solidFill>
                <a:latin typeface="Corbel"/>
                <a:cs typeface="Arial"/>
              </a:rPr>
              <a:t>2</a:t>
            </a:r>
            <a:r>
              <a:rPr lang="it-IT" sz="4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cs typeface="Arial"/>
              </a:rPr>
              <a:t>   </a:t>
            </a:r>
            <a:r>
              <a:rPr lang="it-IT" sz="2000" b="1">
                <a:ln w="10541" cmpd="sng">
                  <a:solidFill>
                    <a:srgbClr val="000090"/>
                  </a:solidFill>
                  <a:prstDash val="solid"/>
                </a:ln>
                <a:solidFill>
                  <a:srgbClr val="000090"/>
                </a:solidFill>
                <a:latin typeface="Corbel"/>
                <a:cs typeface="Arial"/>
              </a:rPr>
              <a:t>Quali sono gli autori e le correnti di pensiero dell’ECS?</a:t>
            </a:r>
            <a:endParaRPr/>
          </a:p>
        </p:txBody>
      </p:sp>
      <p:sp>
        <p:nvSpPr>
          <p:cNvPr id="14" name="Rettangolo 13"/>
          <p:cNvSpPr/>
          <p:nvPr/>
        </p:nvSpPr>
        <p:spPr bwMode="auto">
          <a:xfrm>
            <a:off x="1099895" y="4453691"/>
            <a:ext cx="7052006" cy="1138773"/>
          </a:xfrm>
          <a:prstGeom prst="rect">
            <a:avLst/>
          </a:prstGeom>
          <a:noFill/>
        </p:spPr>
        <p:txBody>
          <a:bodyPr wrap="none">
            <a:spAutoFit/>
          </a:bodyPr>
          <a:lstStyle/>
          <a:p>
            <a:pPr>
              <a:spcBef>
                <a:spcPts val="0"/>
              </a:spcBef>
              <a:spcAft>
                <a:spcPts val="0"/>
              </a:spcAft>
              <a:defRPr/>
            </a:pPr>
            <a:r>
              <a:rPr lang="it-IT" sz="4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cs typeface="Arial"/>
              </a:rPr>
              <a:t> </a:t>
            </a:r>
            <a:r>
              <a:rPr lang="it-IT" sz="4800" b="1">
                <a:ln w="10541" cmpd="sng">
                  <a:solidFill>
                    <a:prstClr val="white"/>
                  </a:solidFill>
                  <a:prstDash val="solid"/>
                </a:ln>
                <a:solidFill>
                  <a:prstClr val="white"/>
                </a:solidFill>
                <a:latin typeface="Corbel"/>
                <a:cs typeface="Arial"/>
              </a:rPr>
              <a:t>3</a:t>
            </a:r>
            <a:r>
              <a:rPr lang="it-IT" sz="4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cs typeface="Arial"/>
              </a:rPr>
              <a:t>   </a:t>
            </a:r>
            <a:r>
              <a:rPr lang="it-IT" sz="2000" b="1">
                <a:ln w="10541" cmpd="sng">
                  <a:solidFill>
                    <a:srgbClr val="000090"/>
                  </a:solidFill>
                  <a:prstDash val="solid"/>
                </a:ln>
                <a:solidFill>
                  <a:srgbClr val="000090"/>
                </a:solidFill>
                <a:latin typeface="Corbel"/>
                <a:cs typeface="Arial"/>
              </a:rPr>
              <a:t>Perché la corporeità può essere un valido mediatore tra</a:t>
            </a:r>
            <a:endParaRPr/>
          </a:p>
          <a:p>
            <a:pPr>
              <a:spcBef>
                <a:spcPts val="0"/>
              </a:spcBef>
              <a:spcAft>
                <a:spcPts val="0"/>
              </a:spcAft>
              <a:defRPr/>
            </a:pPr>
            <a:r>
              <a:rPr lang="it-IT" sz="2000" b="1">
                <a:ln w="10541" cmpd="sng">
                  <a:solidFill>
                    <a:srgbClr val="000090"/>
                  </a:solidFill>
                  <a:prstDash val="solid"/>
                </a:ln>
                <a:solidFill>
                  <a:srgbClr val="000090"/>
                </a:solidFill>
                <a:latin typeface="Corbel"/>
                <a:cs typeface="Arial"/>
              </a:rPr>
              <a:t>               Neuroscienze e Didattica?  </a:t>
            </a:r>
            <a:endParaRPr/>
          </a:p>
        </p:txBody>
      </p:sp>
      <p:sp>
        <p:nvSpPr>
          <p:cNvPr id="15" name="Rettangolo 14"/>
          <p:cNvSpPr/>
          <p:nvPr/>
        </p:nvSpPr>
        <p:spPr bwMode="auto">
          <a:xfrm>
            <a:off x="263803" y="1590015"/>
            <a:ext cx="7294433" cy="830997"/>
          </a:xfrm>
          <a:prstGeom prst="rect">
            <a:avLst/>
          </a:prstGeom>
          <a:noFill/>
        </p:spPr>
        <p:txBody>
          <a:bodyPr wrap="none">
            <a:spAutoFit/>
          </a:bodyPr>
          <a:lstStyle/>
          <a:p>
            <a:pPr algn="ctr">
              <a:spcBef>
                <a:spcPts val="0"/>
              </a:spcBef>
              <a:spcAft>
                <a:spcPts val="0"/>
              </a:spcAft>
              <a:defRPr/>
            </a:pPr>
            <a:r>
              <a:rPr lang="it-IT" sz="4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ea typeface="+mn-ea"/>
                <a:cs typeface="Arial"/>
              </a:rPr>
              <a:t> </a:t>
            </a:r>
            <a:r>
              <a:rPr lang="it-IT" sz="4800" b="1">
                <a:ln w="10541" cmpd="sng">
                  <a:solidFill>
                    <a:prstClr val="white"/>
                  </a:solidFill>
                  <a:prstDash val="solid"/>
                </a:ln>
                <a:solidFill>
                  <a:prstClr val="white"/>
                </a:solidFill>
                <a:latin typeface="Corbel"/>
                <a:ea typeface="+mn-ea"/>
                <a:cs typeface="Arial"/>
              </a:rPr>
              <a:t>1</a:t>
            </a:r>
            <a:r>
              <a:rPr lang="it-IT" sz="4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ea typeface="+mn-ea"/>
                <a:cs typeface="Arial"/>
              </a:rPr>
              <a:t>   </a:t>
            </a:r>
            <a:r>
              <a:rPr lang="it-IT" sz="2000" b="1">
                <a:ln w="10541" cmpd="sng">
                  <a:solidFill>
                    <a:srgbClr val="000090"/>
                  </a:solidFill>
                  <a:prstDash val="solid"/>
                </a:ln>
                <a:solidFill>
                  <a:srgbClr val="000090"/>
                </a:solidFill>
                <a:latin typeface="Corbel"/>
                <a:ea typeface="+mn-ea"/>
                <a:cs typeface="Arial"/>
              </a:rPr>
              <a:t>ECS: che relazione hanno CORPO – CERVELLO – MENTE?</a:t>
            </a:r>
            <a:endParaRPr/>
          </a:p>
        </p:txBody>
      </p:sp>
      <p:pic>
        <p:nvPicPr>
          <p:cNvPr id="17" name="Immagine 16"/>
          <p:cNvPicPr>
            <a:picLocks noChangeAspect="1"/>
          </p:cNvPicPr>
          <p:nvPr/>
        </p:nvPicPr>
        <p:blipFill>
          <a:blip r:embed="rId2"/>
          <a:stretch/>
        </p:blipFill>
        <p:spPr bwMode="auto">
          <a:xfrm>
            <a:off x="482600" y="5826823"/>
            <a:ext cx="3241261" cy="988357"/>
          </a:xfrm>
          <a:prstGeom prst="rect">
            <a:avLst/>
          </a:prstGeom>
        </p:spPr>
      </p:pic>
      <p:pic>
        <p:nvPicPr>
          <p:cNvPr id="18" name="Immagine 17"/>
          <p:cNvPicPr>
            <a:picLocks noChangeAspect="1"/>
          </p:cNvPicPr>
          <p:nvPr/>
        </p:nvPicPr>
        <p:blipFill>
          <a:blip r:embed="rId3"/>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pSp>
        <p:nvGrpSpPr>
          <p:cNvPr id="6" name="Gruppo 5"/>
          <p:cNvGrpSpPr/>
          <p:nvPr/>
        </p:nvGrpSpPr>
        <p:grpSpPr bwMode="auto">
          <a:xfrm>
            <a:off x="177800" y="203080"/>
            <a:ext cx="8788400" cy="825620"/>
            <a:chOff x="0" y="2264"/>
            <a:chExt cx="8429684" cy="1067040"/>
          </a:xfrm>
        </p:grpSpPr>
        <p:sp>
          <p:nvSpPr>
            <p:cNvPr id="7" name="Rettangolo arrotondato 6"/>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ettangolo 7"/>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ECS: che relazione hanno CORPO – CERVELLO - MENTE</a:t>
              </a:r>
              <a:endParaRPr lang="it-IT" sz="2400" b="1" i="0">
                <a:ln>
                  <a:solidFill>
                    <a:srgbClr val="00B050"/>
                  </a:solidFill>
                </a:ln>
                <a:solidFill>
                  <a:srgbClr val="00B050"/>
                </a:solidFill>
              </a:endParaRPr>
            </a:p>
          </p:txBody>
        </p:sp>
      </p:grpSp>
      <p:sp>
        <p:nvSpPr>
          <p:cNvPr id="16" name="Rettangolo 15"/>
          <p:cNvSpPr/>
          <p:nvPr/>
        </p:nvSpPr>
        <p:spPr bwMode="auto">
          <a:xfrm>
            <a:off x="2757975" y="1174348"/>
            <a:ext cx="3370559" cy="702756"/>
          </a:xfrm>
          <a:prstGeom prst="rect">
            <a:avLst/>
          </a:prstGeom>
          <a:noFill/>
          <a:ln w="19050">
            <a:solidFill>
              <a:schemeClr val="tx1"/>
            </a:solidFill>
          </a:ln>
        </p:spPr>
        <p:txBody>
          <a:bodyPr wrap="none">
            <a:spAutoFit/>
          </a:bodyPr>
          <a:lstStyle/>
          <a:p>
            <a:pPr algn="ctr">
              <a:lnSpc>
                <a:spcPct val="150000"/>
              </a:lnSpc>
              <a:spcAft>
                <a:spcPts val="0"/>
              </a:spcAft>
              <a:defRPr/>
            </a:pPr>
            <a:r>
              <a:rPr lang="it-IT" sz="2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ea typeface="+mn-ea"/>
                <a:cs typeface="Arial"/>
              </a:rPr>
              <a:t> </a:t>
            </a:r>
            <a:r>
              <a:rPr lang="it-IT" sz="2800" b="1" cap="all">
                <a:ln w="10541" cmpd="sng">
                  <a:solidFill>
                    <a:srgbClr val="000090"/>
                  </a:solidFill>
                  <a:prstDash val="solid"/>
                </a:ln>
                <a:solidFill>
                  <a:srgbClr val="000090"/>
                </a:solidFill>
                <a:latin typeface="Corbel"/>
                <a:ea typeface="+mn-ea"/>
                <a:cs typeface="Arial"/>
              </a:rPr>
              <a:t>Cervello / corpo</a:t>
            </a:r>
            <a:endParaRPr/>
          </a:p>
        </p:txBody>
      </p:sp>
      <p:sp>
        <p:nvSpPr>
          <p:cNvPr id="17" name="Rettangolo 16"/>
          <p:cNvSpPr/>
          <p:nvPr/>
        </p:nvSpPr>
        <p:spPr bwMode="auto">
          <a:xfrm>
            <a:off x="6228184" y="4270692"/>
            <a:ext cx="2160240" cy="702756"/>
          </a:xfrm>
          <a:prstGeom prst="rect">
            <a:avLst/>
          </a:prstGeom>
          <a:noFill/>
          <a:ln w="19050">
            <a:solidFill>
              <a:schemeClr val="tx1"/>
            </a:solidFill>
          </a:ln>
        </p:spPr>
        <p:txBody>
          <a:bodyPr>
            <a:spAutoFit/>
          </a:bodyPr>
          <a:lstStyle/>
          <a:p>
            <a:pPr algn="ctr">
              <a:lnSpc>
                <a:spcPct val="150000"/>
              </a:lnSpc>
              <a:spcBef>
                <a:spcPts val="0"/>
              </a:spcBef>
              <a:spcAft>
                <a:spcPts val="0"/>
              </a:spcAft>
              <a:defRPr/>
            </a:pPr>
            <a:r>
              <a:rPr lang="it-IT" sz="2800" b="1" cap="all">
                <a:ln w="10541" cmpd="sng">
                  <a:solidFill>
                    <a:srgbClr val="000090"/>
                  </a:solidFill>
                  <a:prstDash val="solid"/>
                </a:ln>
                <a:solidFill>
                  <a:srgbClr val="000090"/>
                </a:solidFill>
                <a:latin typeface="Corbel"/>
                <a:ea typeface="+mn-ea"/>
                <a:cs typeface="Arial"/>
              </a:rPr>
              <a:t>AMBIENTE</a:t>
            </a:r>
            <a:endParaRPr/>
          </a:p>
        </p:txBody>
      </p:sp>
      <p:sp>
        <p:nvSpPr>
          <p:cNvPr id="18" name="Rettangolo 17"/>
          <p:cNvSpPr/>
          <p:nvPr/>
        </p:nvSpPr>
        <p:spPr bwMode="auto">
          <a:xfrm>
            <a:off x="683568" y="4270692"/>
            <a:ext cx="2088232" cy="702756"/>
          </a:xfrm>
          <a:prstGeom prst="rect">
            <a:avLst/>
          </a:prstGeom>
          <a:noFill/>
          <a:ln w="19050">
            <a:solidFill>
              <a:schemeClr val="tx1"/>
            </a:solidFill>
          </a:ln>
        </p:spPr>
        <p:txBody>
          <a:bodyPr>
            <a:spAutoFit/>
          </a:bodyPr>
          <a:lstStyle/>
          <a:p>
            <a:pPr algn="ctr">
              <a:lnSpc>
                <a:spcPct val="150000"/>
              </a:lnSpc>
              <a:spcBef>
                <a:spcPts val="0"/>
              </a:spcBef>
              <a:spcAft>
                <a:spcPts val="0"/>
              </a:spcAft>
              <a:defRPr/>
            </a:pPr>
            <a:r>
              <a:rPr lang="it-IT" sz="2800" b="1" cap="all">
                <a:ln w="10541" cmpd="sng">
                  <a:solidFill>
                    <a:srgbClr val="000090"/>
                  </a:solidFill>
                  <a:prstDash val="solid"/>
                </a:ln>
                <a:solidFill>
                  <a:srgbClr val="000090"/>
                </a:solidFill>
                <a:latin typeface="Corbel"/>
                <a:ea typeface="+mn-ea"/>
                <a:cs typeface="Arial"/>
              </a:rPr>
              <a:t>MENTE</a:t>
            </a:r>
            <a:endParaRPr/>
          </a:p>
        </p:txBody>
      </p:sp>
      <p:sp>
        <p:nvSpPr>
          <p:cNvPr id="19" name="Freccia curva 18"/>
          <p:cNvSpPr/>
          <p:nvPr/>
        </p:nvSpPr>
        <p:spPr bwMode="auto">
          <a:xfrm rot="5400000" flipV="1">
            <a:off x="611188" y="2057400"/>
            <a:ext cx="2736850" cy="1295400"/>
          </a:xfrm>
          <a:prstGeom prst="bentArrow">
            <a:avLst>
              <a:gd name="adj1" fmla="val 11150"/>
              <a:gd name="adj2" fmla="val 25000"/>
              <a:gd name="adj3" fmla="val 16576"/>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 name="Freccia curva 19"/>
          <p:cNvSpPr/>
          <p:nvPr/>
        </p:nvSpPr>
        <p:spPr bwMode="auto">
          <a:xfrm rot="5400000">
            <a:off x="5507832" y="2056606"/>
            <a:ext cx="2736850" cy="1296987"/>
          </a:xfrm>
          <a:prstGeom prst="bentArrow">
            <a:avLst>
              <a:gd name="adj1" fmla="val 11150"/>
              <a:gd name="adj2" fmla="val 25000"/>
              <a:gd name="adj3" fmla="val 16576"/>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1" name="Freccia a destra 14"/>
          <p:cNvSpPr/>
          <p:nvPr/>
        </p:nvSpPr>
        <p:spPr bwMode="auto">
          <a:xfrm>
            <a:off x="2987675" y="4792663"/>
            <a:ext cx="3024187" cy="288924"/>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2" name="Freccia a destra 15"/>
          <p:cNvSpPr/>
          <p:nvPr/>
        </p:nvSpPr>
        <p:spPr bwMode="auto">
          <a:xfrm rot="10800000">
            <a:off x="2987675" y="4217988"/>
            <a:ext cx="3024187" cy="287337"/>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3" name="Freccia a destra 18"/>
          <p:cNvSpPr/>
          <p:nvPr/>
        </p:nvSpPr>
        <p:spPr bwMode="auto">
          <a:xfrm rot="18766662">
            <a:off x="1808957" y="2880518"/>
            <a:ext cx="2686050" cy="31591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4" name="Freccia a destra 23"/>
          <p:cNvSpPr/>
          <p:nvPr/>
        </p:nvSpPr>
        <p:spPr bwMode="auto">
          <a:xfrm rot="13758680">
            <a:off x="4455318" y="2897982"/>
            <a:ext cx="2538413" cy="28575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5" name="Fumetto 1 24"/>
          <p:cNvSpPr/>
          <p:nvPr/>
        </p:nvSpPr>
        <p:spPr bwMode="auto">
          <a:xfrm>
            <a:off x="3492500" y="3695700"/>
            <a:ext cx="1943100" cy="377825"/>
          </a:xfrm>
          <a:prstGeom prst="wedgeRectCallout">
            <a:avLst>
              <a:gd name="adj1" fmla="val -1880"/>
              <a:gd name="adj2" fmla="val 77663"/>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a:solidFill>
                  <a:srgbClr val="000090"/>
                </a:solidFill>
              </a:rPr>
              <a:t>?</a:t>
            </a:r>
            <a:endParaRPr/>
          </a:p>
        </p:txBody>
      </p:sp>
      <p:sp>
        <p:nvSpPr>
          <p:cNvPr id="26" name="Fumetto 1 25"/>
          <p:cNvSpPr/>
          <p:nvPr/>
        </p:nvSpPr>
        <p:spPr bwMode="auto">
          <a:xfrm>
            <a:off x="3644900" y="5226050"/>
            <a:ext cx="1943100" cy="374650"/>
          </a:xfrm>
          <a:prstGeom prst="wedgeRectCallout">
            <a:avLst>
              <a:gd name="adj1" fmla="val 928"/>
              <a:gd name="adj2" fmla="val -79648"/>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a:solidFill>
                  <a:srgbClr val="000090"/>
                </a:solidFill>
              </a:rPr>
              <a:t>?</a:t>
            </a:r>
            <a:endParaRPr/>
          </a:p>
        </p:txBody>
      </p:sp>
      <p:sp>
        <p:nvSpPr>
          <p:cNvPr id="27" name="Fumetto 1 26"/>
          <p:cNvSpPr/>
          <p:nvPr/>
        </p:nvSpPr>
        <p:spPr bwMode="auto">
          <a:xfrm>
            <a:off x="7380288" y="2057400"/>
            <a:ext cx="1692275" cy="719138"/>
          </a:xfrm>
          <a:prstGeom prst="wedgeRectCallout">
            <a:avLst>
              <a:gd name="adj1" fmla="val -57340"/>
              <a:gd name="adj2" fmla="val 4354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rgbClr val="000090"/>
                </a:solidFill>
              </a:rPr>
              <a:t>Da  re-azioni a comportamenti</a:t>
            </a:r>
            <a:endParaRPr/>
          </a:p>
        </p:txBody>
      </p:sp>
      <p:sp>
        <p:nvSpPr>
          <p:cNvPr id="28" name="Fumetto 1 27"/>
          <p:cNvSpPr/>
          <p:nvPr/>
        </p:nvSpPr>
        <p:spPr bwMode="auto">
          <a:xfrm>
            <a:off x="5795963" y="2057400"/>
            <a:ext cx="1152525" cy="719138"/>
          </a:xfrm>
          <a:prstGeom prst="wedgeRectCallout">
            <a:avLst>
              <a:gd name="adj1" fmla="val -65408"/>
              <a:gd name="adj2" fmla="val 47338"/>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rgbClr val="000090"/>
                </a:solidFill>
              </a:rPr>
              <a:t>Da input a circuiti</a:t>
            </a:r>
            <a:endParaRPr/>
          </a:p>
        </p:txBody>
      </p:sp>
      <p:sp>
        <p:nvSpPr>
          <p:cNvPr id="29" name="Fumetto 1 28"/>
          <p:cNvSpPr/>
          <p:nvPr/>
        </p:nvSpPr>
        <p:spPr bwMode="auto">
          <a:xfrm>
            <a:off x="1835150" y="2057400"/>
            <a:ext cx="1296988" cy="719138"/>
          </a:xfrm>
          <a:prstGeom prst="wedgeRectCallout">
            <a:avLst>
              <a:gd name="adj1" fmla="val 64895"/>
              <a:gd name="adj2" fmla="val 45443"/>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rgbClr val="000090"/>
                </a:solidFill>
              </a:rPr>
              <a:t>Da processi a re-azioni</a:t>
            </a:r>
            <a:endParaRPr/>
          </a:p>
        </p:txBody>
      </p:sp>
      <p:sp>
        <p:nvSpPr>
          <p:cNvPr id="30" name="Fumetto 1 29"/>
          <p:cNvSpPr/>
          <p:nvPr/>
        </p:nvSpPr>
        <p:spPr bwMode="auto">
          <a:xfrm>
            <a:off x="107949" y="2057400"/>
            <a:ext cx="1295400" cy="719138"/>
          </a:xfrm>
          <a:prstGeom prst="wedgeRectCallout">
            <a:avLst>
              <a:gd name="adj1" fmla="val 65158"/>
              <a:gd name="adj2" fmla="val 5491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rgbClr val="000090"/>
                </a:solidFill>
              </a:rPr>
              <a:t>Da circuiti</a:t>
            </a:r>
            <a:endParaRPr/>
          </a:p>
          <a:p>
            <a:pPr algn="ctr">
              <a:defRPr/>
            </a:pPr>
            <a:r>
              <a:rPr lang="it-IT">
                <a:solidFill>
                  <a:srgbClr val="000090"/>
                </a:solidFill>
              </a:rPr>
              <a:t>a processi</a:t>
            </a:r>
            <a:endParaRPr/>
          </a:p>
        </p:txBody>
      </p:sp>
      <p:pic>
        <p:nvPicPr>
          <p:cNvPr id="32" name="Immagine 31"/>
          <p:cNvPicPr>
            <a:picLocks noChangeAspect="1"/>
          </p:cNvPicPr>
          <p:nvPr/>
        </p:nvPicPr>
        <p:blipFill>
          <a:blip r:embed="rId2"/>
          <a:stretch/>
        </p:blipFill>
        <p:spPr bwMode="auto">
          <a:xfrm>
            <a:off x="482600" y="5826823"/>
            <a:ext cx="3241261" cy="988357"/>
          </a:xfrm>
          <a:prstGeom prst="rect">
            <a:avLst/>
          </a:prstGeom>
        </p:spPr>
      </p:pic>
      <p:pic>
        <p:nvPicPr>
          <p:cNvPr id="33" name="Immagine 32"/>
          <p:cNvPicPr>
            <a:picLocks noChangeAspect="1"/>
          </p:cNvPicPr>
          <p:nvPr/>
        </p:nvPicPr>
        <p:blipFill>
          <a:blip r:embed="rId3"/>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decel="50000" fill="hold">
                                          <p:stCondLst>
                                            <p:cond delay="0"/>
                                          </p:stCondLst>
                                        </p:cTn>
                                        <p:tgtEl>
                                          <p:spTgt spid="24"/>
                                        </p:tgtEl>
                                        <p:attrNameLst>
                                          <p:attrName>style.rotation</p:attrName>
                                        </p:attrNameLst>
                                      </p:cBhvr>
                                      <p:tavLst>
                                        <p:tav tm="0">
                                          <p:val>
                                            <p:fltVal val="-89.999989999999997"/>
                                          </p:val>
                                        </p:tav>
                                        <p:tav tm="100000">
                                          <p:val>
                                            <p:fltVal val="0"/>
                                          </p:val>
                                        </p:tav>
                                      </p:tavLst>
                                    </p:anim>
                                    <p:anim calcmode="lin" valueType="num">
                                      <p:cBhvr>
                                        <p:cTn id="2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30" dur="1000" fill="hold"/>
                                        <p:tgtEl>
                                          <p:spTgt spid="2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decel="50000" fill="hold">
                                          <p:stCondLst>
                                            <p:cond delay="0"/>
                                          </p:stCondLst>
                                        </p:cTn>
                                        <p:tgtEl>
                                          <p:spTgt spid="19"/>
                                        </p:tgtEl>
                                        <p:attrNameLst>
                                          <p:attrName>style.rotation</p:attrName>
                                        </p:attrNameLst>
                                      </p:cBhvr>
                                      <p:tavLst>
                                        <p:tav tm="0">
                                          <p:val>
                                            <p:fltVal val="-89.999989999999997"/>
                                          </p:val>
                                        </p:tav>
                                        <p:tav tm="100000">
                                          <p:val>
                                            <p:fltVal val="0"/>
                                          </p:val>
                                        </p:tav>
                                      </p:tavLst>
                                    </p:anim>
                                    <p:anim calcmode="lin" valueType="num">
                                      <p:cBhvr>
                                        <p:cTn id="4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45" dur="1000" fill="hold"/>
                                        <p:tgtEl>
                                          <p:spTgt spid="1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decel="50000" fill="hold">
                                          <p:stCondLst>
                                            <p:cond delay="0"/>
                                          </p:stCondLst>
                                        </p:cTn>
                                        <p:tgtEl>
                                          <p:spTgt spid="23"/>
                                        </p:tgtEl>
                                        <p:attrNameLst>
                                          <p:attrName>style.rotation</p:attrName>
                                        </p:attrNameLst>
                                      </p:cBhvr>
                                      <p:tavLst>
                                        <p:tav tm="0">
                                          <p:val>
                                            <p:fltVal val="-89.999989999999997"/>
                                          </p:val>
                                        </p:tav>
                                        <p:tav tm="100000">
                                          <p:val>
                                            <p:fltVal val="0"/>
                                          </p:val>
                                        </p:tav>
                                      </p:tavLst>
                                    </p:anim>
                                    <p:anim calcmode="lin" valueType="num">
                                      <p:cBhvr>
                                        <p:cTn id="5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0" dur="1000" fill="hold"/>
                                        <p:tgtEl>
                                          <p:spTgt spid="2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decel="50000" fill="hold">
                                          <p:stCondLst>
                                            <p:cond delay="0"/>
                                          </p:stCondLst>
                                        </p:cTn>
                                        <p:tgtEl>
                                          <p:spTgt spid="20"/>
                                        </p:tgtEl>
                                        <p:attrNameLst>
                                          <p:attrName>style.rotation</p:attrName>
                                        </p:attrNameLst>
                                      </p:cBhvr>
                                      <p:tavLst>
                                        <p:tav tm="0">
                                          <p:val>
                                            <p:fltVal val="-89.999989999999997"/>
                                          </p:val>
                                        </p:tav>
                                        <p:tav tm="100000">
                                          <p:val>
                                            <p:fltVal val="0"/>
                                          </p:val>
                                        </p:tav>
                                      </p:tavLst>
                                    </p:anim>
                                    <p:anim calcmode="lin" valueType="num">
                                      <p:cBhvr>
                                        <p:cTn id="7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5" dur="1000" fill="hold"/>
                                        <p:tgtEl>
                                          <p:spTgt spid="20"/>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20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decel="50000" fill="hold">
                                          <p:stCondLst>
                                            <p:cond delay="0"/>
                                          </p:stCondLst>
                                        </p:cTn>
                                        <p:tgtEl>
                                          <p:spTgt spid="21"/>
                                        </p:tgtEl>
                                        <p:attrNameLst>
                                          <p:attrName>style.rotation</p:attrName>
                                        </p:attrNameLst>
                                      </p:cBhvr>
                                      <p:tavLst>
                                        <p:tav tm="0">
                                          <p:val>
                                            <p:fltVal val="-89.999989999999997"/>
                                          </p:val>
                                        </p:tav>
                                        <p:tav tm="100000">
                                          <p:val>
                                            <p:fltVal val="0"/>
                                          </p:val>
                                        </p:tav>
                                      </p:tavLst>
                                    </p:anim>
                                    <p:anim calcmode="lin" valueType="num">
                                      <p:cBhvr>
                                        <p:cTn id="8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90" dur="1000" fill="hold"/>
                                        <p:tgtEl>
                                          <p:spTgt spid="21"/>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2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0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25"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decel="50000" fill="hold">
                                          <p:stCondLst>
                                            <p:cond delay="0"/>
                                          </p:stCondLst>
                                        </p:cTn>
                                        <p:tgtEl>
                                          <p:spTgt spid="22"/>
                                        </p:tgtEl>
                                        <p:attrNameLst>
                                          <p:attrName>style.rotation</p:attrName>
                                        </p:attrNameLst>
                                      </p:cBhvr>
                                      <p:tavLst>
                                        <p:tav tm="0">
                                          <p:val>
                                            <p:fltVal val="-89.999989999999997"/>
                                          </p:val>
                                        </p:tav>
                                        <p:tav tm="100000">
                                          <p:val>
                                            <p:fltVal val="0"/>
                                          </p:val>
                                        </p:tav>
                                      </p:tavLst>
                                    </p:anim>
                                    <p:anim calcmode="lin" valueType="num">
                                      <p:cBhvr>
                                        <p:cTn id="10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05" dur="1000" fill="hold"/>
                                        <p:tgtEl>
                                          <p:spTgt spid="22"/>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2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pic>
        <p:nvPicPr>
          <p:cNvPr id="16" name="Picture 2" descr="https://encrypted-tbn0.gstatic.com/images?q=tbn:ANd9GcTmHFwV4q-pQevSlT40MMlifUC1j4m7a1XSIUZ9g16HvIMSNDxGUQ"/>
          <p:cNvPicPr>
            <a:picLocks noChangeAspect="1" noChangeArrowheads="1"/>
          </p:cNvPicPr>
          <p:nvPr/>
        </p:nvPicPr>
        <p:blipFill>
          <a:blip r:embed="rId2"/>
          <a:stretch/>
        </p:blipFill>
        <p:spPr bwMode="auto">
          <a:xfrm>
            <a:off x="6948488" y="1557337"/>
            <a:ext cx="1584324" cy="3586162"/>
          </a:xfrm>
          <a:prstGeom prst="rect">
            <a:avLst/>
          </a:prstGeom>
          <a:noFill/>
          <a:ln>
            <a:noFill/>
          </a:ln>
        </p:spPr>
      </p:pic>
      <p:pic>
        <p:nvPicPr>
          <p:cNvPr id="17" name="Picture 2" descr="https://encrypted-tbn0.gstatic.com/images?q=tbn:ANd9GcTmHFwV4q-pQevSlT40MMlifUC1j4m7a1XSIUZ9g16HvIMSNDxGUQ"/>
          <p:cNvPicPr>
            <a:picLocks noChangeAspect="1" noChangeArrowheads="1"/>
          </p:cNvPicPr>
          <p:nvPr/>
        </p:nvPicPr>
        <p:blipFill>
          <a:blip r:embed="rId2"/>
          <a:stretch/>
        </p:blipFill>
        <p:spPr bwMode="auto">
          <a:xfrm>
            <a:off x="611188" y="1557337"/>
            <a:ext cx="1606550" cy="3548062"/>
          </a:xfrm>
          <a:prstGeom prst="rect">
            <a:avLst/>
          </a:prstGeom>
          <a:noFill/>
          <a:ln>
            <a:noFill/>
          </a:ln>
        </p:spPr>
      </p:pic>
      <p:sp>
        <p:nvSpPr>
          <p:cNvPr id="18" name="Rettangolo 17"/>
          <p:cNvSpPr/>
          <p:nvPr/>
        </p:nvSpPr>
        <p:spPr bwMode="auto">
          <a:xfrm>
            <a:off x="2694779" y="2488828"/>
            <a:ext cx="3594454" cy="1077218"/>
          </a:xfrm>
          <a:prstGeom prst="rect">
            <a:avLst/>
          </a:prstGeom>
          <a:noFill/>
          <a:ln w="19050">
            <a:noFill/>
          </a:ln>
        </p:spPr>
        <p:txBody>
          <a:bodyPr wrap="none">
            <a:spAutoFit/>
          </a:bodyPr>
          <a:lstStyle/>
          <a:p>
            <a:pPr algn="ctr">
              <a:spcBef>
                <a:spcPts val="0"/>
              </a:spcBef>
              <a:spcAft>
                <a:spcPts val="0"/>
              </a:spcAft>
              <a:defRPr/>
            </a:pPr>
            <a:r>
              <a:rPr lang="it-IT" sz="3200" b="1">
                <a:ln>
                  <a:solidFill>
                    <a:srgbClr val="000090"/>
                  </a:solidFill>
                </a:ln>
                <a:solidFill>
                  <a:srgbClr val="000090"/>
                </a:solidFill>
              </a:rPr>
              <a:t>Embodied Cognitive </a:t>
            </a:r>
            <a:endParaRPr/>
          </a:p>
          <a:p>
            <a:pPr algn="ctr">
              <a:spcBef>
                <a:spcPts val="0"/>
              </a:spcBef>
              <a:spcAft>
                <a:spcPts val="0"/>
              </a:spcAft>
              <a:defRPr/>
            </a:pPr>
            <a:r>
              <a:rPr lang="it-IT" sz="3200" b="1">
                <a:ln>
                  <a:solidFill>
                    <a:srgbClr val="000090"/>
                  </a:solidFill>
                </a:ln>
                <a:solidFill>
                  <a:srgbClr val="000090"/>
                </a:solidFill>
              </a:rPr>
              <a:t>Sciences</a:t>
            </a:r>
            <a:endParaRPr lang="it-IT" sz="3200" b="1">
              <a:ln>
                <a:solidFill>
                  <a:srgbClr val="000090"/>
                </a:solidFill>
              </a:ln>
              <a:solidFill>
                <a:srgbClr val="000090"/>
              </a:solidFill>
            </a:endParaRPr>
          </a:p>
        </p:txBody>
      </p:sp>
      <p:sp>
        <p:nvSpPr>
          <p:cNvPr id="19" name="Rettangolo 18"/>
          <p:cNvSpPr/>
          <p:nvPr/>
        </p:nvSpPr>
        <p:spPr bwMode="auto">
          <a:xfrm>
            <a:off x="6948264" y="5036799"/>
            <a:ext cx="1584175" cy="461665"/>
          </a:xfrm>
          <a:prstGeom prst="rect">
            <a:avLst/>
          </a:prstGeom>
          <a:noFill/>
          <a:ln w="19050">
            <a:solidFill>
              <a:schemeClr val="tx1"/>
            </a:solidFill>
          </a:ln>
        </p:spPr>
        <p:txBody>
          <a:bodyPr>
            <a:spAutoFit/>
          </a:bodyPr>
          <a:lstStyle/>
          <a:p>
            <a:pPr algn="ctr">
              <a:defRPr/>
            </a:pPr>
            <a:r>
              <a:rPr lang="it-IT" sz="2400" b="1">
                <a:ln>
                  <a:solidFill>
                    <a:srgbClr val="000090"/>
                  </a:solidFill>
                </a:ln>
                <a:solidFill>
                  <a:srgbClr val="000090"/>
                </a:solidFill>
              </a:rPr>
              <a:t>Damasio</a:t>
            </a:r>
            <a:endParaRPr lang="it-IT" sz="2400" b="1">
              <a:ln>
                <a:solidFill>
                  <a:srgbClr val="000090"/>
                </a:solidFill>
              </a:ln>
              <a:solidFill>
                <a:srgbClr val="000090"/>
              </a:solidFill>
            </a:endParaRPr>
          </a:p>
        </p:txBody>
      </p:sp>
      <p:sp>
        <p:nvSpPr>
          <p:cNvPr id="20" name="Rettangolo 19"/>
          <p:cNvSpPr/>
          <p:nvPr/>
        </p:nvSpPr>
        <p:spPr bwMode="auto">
          <a:xfrm>
            <a:off x="611560" y="5036799"/>
            <a:ext cx="1584175" cy="461665"/>
          </a:xfrm>
          <a:prstGeom prst="rect">
            <a:avLst/>
          </a:prstGeom>
          <a:noFill/>
          <a:ln w="19050">
            <a:solidFill>
              <a:schemeClr val="tx1"/>
            </a:solidFill>
          </a:ln>
        </p:spPr>
        <p:txBody>
          <a:bodyPr>
            <a:spAutoFit/>
          </a:bodyPr>
          <a:lstStyle/>
          <a:p>
            <a:pPr algn="ctr">
              <a:spcBef>
                <a:spcPts val="0"/>
              </a:spcBef>
              <a:spcAft>
                <a:spcPts val="0"/>
              </a:spcAft>
              <a:defRPr/>
            </a:pPr>
            <a:r>
              <a:rPr lang="it-IT" sz="2400" b="1">
                <a:ln>
                  <a:solidFill>
                    <a:srgbClr val="000090"/>
                  </a:solidFill>
                </a:ln>
                <a:solidFill>
                  <a:srgbClr val="000090"/>
                </a:solidFill>
              </a:rPr>
              <a:t>Cartesio</a:t>
            </a:r>
            <a:endParaRPr/>
          </a:p>
        </p:txBody>
      </p:sp>
      <p:sp>
        <p:nvSpPr>
          <p:cNvPr id="21" name="Freccia curva 20"/>
          <p:cNvSpPr/>
          <p:nvPr/>
        </p:nvSpPr>
        <p:spPr bwMode="auto">
          <a:xfrm flipV="1">
            <a:off x="4678363" y="3568700"/>
            <a:ext cx="1511300" cy="1152525"/>
          </a:xfrm>
          <a:prstGeom prst="bentArrow">
            <a:avLst>
              <a:gd name="adj1" fmla="val 11150"/>
              <a:gd name="adj2" fmla="val 25000"/>
              <a:gd name="adj3" fmla="val 16576"/>
              <a:gd name="adj4" fmla="val 43750"/>
            </a:avLst>
          </a:prstGeom>
          <a:solidFill>
            <a:srgbClr val="000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2" name="Fumetto 1 21"/>
          <p:cNvSpPr/>
          <p:nvPr/>
        </p:nvSpPr>
        <p:spPr bwMode="auto">
          <a:xfrm>
            <a:off x="827584" y="4255120"/>
            <a:ext cx="1152128" cy="504056"/>
          </a:xfrm>
          <a:prstGeom prst="wedgeRectCallout">
            <a:avLst>
              <a:gd name="adj1" fmla="val -7364"/>
              <a:gd name="adj2" fmla="val -25483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a:ln>
                  <a:solidFill>
                    <a:srgbClr val="000090"/>
                  </a:solidFill>
                </a:ln>
                <a:solidFill>
                  <a:srgbClr val="000090"/>
                </a:solidFill>
              </a:rPr>
              <a:t>Corpo</a:t>
            </a:r>
            <a:endParaRPr/>
          </a:p>
        </p:txBody>
      </p:sp>
      <p:sp>
        <p:nvSpPr>
          <p:cNvPr id="23" name="Fumetto 1 22"/>
          <p:cNvSpPr/>
          <p:nvPr/>
        </p:nvSpPr>
        <p:spPr bwMode="auto">
          <a:xfrm>
            <a:off x="827584" y="1628800"/>
            <a:ext cx="2232248" cy="504056"/>
          </a:xfrm>
          <a:prstGeom prst="wedgeRectCallout">
            <a:avLst>
              <a:gd name="adj1" fmla="val -25903"/>
              <a:gd name="adj2" fmla="val 6954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a:ln>
                  <a:solidFill>
                    <a:srgbClr val="000090"/>
                  </a:solidFill>
                </a:ln>
                <a:solidFill>
                  <a:srgbClr val="000090"/>
                </a:solidFill>
              </a:rPr>
              <a:t>Cervello/Mente</a:t>
            </a:r>
            <a:endParaRPr/>
          </a:p>
        </p:txBody>
      </p:sp>
      <p:sp>
        <p:nvSpPr>
          <p:cNvPr id="24" name="Freccia curva 23"/>
          <p:cNvSpPr/>
          <p:nvPr/>
        </p:nvSpPr>
        <p:spPr bwMode="auto">
          <a:xfrm flipH="1" flipV="1">
            <a:off x="2805113" y="3568700"/>
            <a:ext cx="1512887" cy="1152525"/>
          </a:xfrm>
          <a:prstGeom prst="bentArrow">
            <a:avLst>
              <a:gd name="adj1" fmla="val 11150"/>
              <a:gd name="adj2" fmla="val 25000"/>
              <a:gd name="adj3" fmla="val 16576"/>
              <a:gd name="adj4" fmla="val 43750"/>
            </a:avLst>
          </a:prstGeom>
          <a:solidFill>
            <a:srgbClr val="000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5" name="Fumetto 1 24"/>
          <p:cNvSpPr/>
          <p:nvPr/>
        </p:nvSpPr>
        <p:spPr bwMode="auto">
          <a:xfrm>
            <a:off x="6489700" y="4178920"/>
            <a:ext cx="2260600" cy="583580"/>
          </a:xfrm>
          <a:prstGeom prst="wedgeRectCallout">
            <a:avLst>
              <a:gd name="adj1" fmla="val -5923"/>
              <a:gd name="adj2" fmla="val -109521"/>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a:ln>
                  <a:solidFill>
                    <a:srgbClr val="000090"/>
                  </a:solidFill>
                </a:ln>
                <a:solidFill>
                  <a:srgbClr val="000090"/>
                </a:solidFill>
              </a:rPr>
              <a:t>Corpo/Cervello</a:t>
            </a:r>
            <a:endParaRPr/>
          </a:p>
        </p:txBody>
      </p:sp>
      <p:sp>
        <p:nvSpPr>
          <p:cNvPr id="26" name="Fumetto 1 25"/>
          <p:cNvSpPr/>
          <p:nvPr/>
        </p:nvSpPr>
        <p:spPr bwMode="auto">
          <a:xfrm>
            <a:off x="6012159" y="1628800"/>
            <a:ext cx="2232248" cy="504056"/>
          </a:xfrm>
          <a:prstGeom prst="wedgeRectCallout">
            <a:avLst>
              <a:gd name="adj1" fmla="val 21480"/>
              <a:gd name="adj2" fmla="val 18325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a:ln>
                  <a:solidFill>
                    <a:srgbClr val="000090"/>
                  </a:solidFill>
                </a:ln>
                <a:solidFill>
                  <a:srgbClr val="000090"/>
                </a:solidFill>
              </a:rPr>
              <a:t>Cervello/Corpo</a:t>
            </a:r>
            <a:endParaRPr/>
          </a:p>
        </p:txBody>
      </p:sp>
      <p:cxnSp>
        <p:nvCxnSpPr>
          <p:cNvPr id="27" name="Connettore 1 26"/>
          <p:cNvCxnSpPr>
            <a:cxnSpLocks/>
          </p:cNvCxnSpPr>
          <p:nvPr/>
        </p:nvCxnSpPr>
        <p:spPr bwMode="auto">
          <a:xfrm flipV="1">
            <a:off x="755650" y="2514600"/>
            <a:ext cx="2178050" cy="3175"/>
          </a:xfrm>
          <a:prstGeom prst="line">
            <a:avLst/>
          </a:prstGeom>
          <a:ln w="38100">
            <a:solidFill>
              <a:srgbClr val="000090"/>
            </a:solidFill>
          </a:ln>
        </p:spPr>
        <p:style>
          <a:lnRef idx="1">
            <a:schemeClr val="accent1"/>
          </a:lnRef>
          <a:fillRef idx="0">
            <a:schemeClr val="accent1"/>
          </a:fillRef>
          <a:effectRef idx="0">
            <a:schemeClr val="accent1"/>
          </a:effectRef>
          <a:fontRef idx="minor">
            <a:schemeClr val="tx1"/>
          </a:fontRef>
        </p:style>
      </p:cxnSp>
      <p:sp>
        <p:nvSpPr>
          <p:cNvPr id="28" name="Ovale 27"/>
          <p:cNvSpPr/>
          <p:nvPr/>
        </p:nvSpPr>
        <p:spPr bwMode="auto">
          <a:xfrm>
            <a:off x="2695575" y="3479800"/>
            <a:ext cx="576263" cy="5762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9" name="Ovale 28"/>
          <p:cNvSpPr/>
          <p:nvPr/>
        </p:nvSpPr>
        <p:spPr bwMode="auto">
          <a:xfrm>
            <a:off x="5719763" y="3467100"/>
            <a:ext cx="576262" cy="57626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0" name="Freccia circolare in su 29"/>
          <p:cNvSpPr/>
          <p:nvPr/>
        </p:nvSpPr>
        <p:spPr bwMode="auto">
          <a:xfrm rot="10800000">
            <a:off x="6659562" y="2425700"/>
            <a:ext cx="2016125" cy="787400"/>
          </a:xfrm>
          <a:prstGeom prst="curvedUp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1" name="Fumetto 1 30"/>
          <p:cNvSpPr/>
          <p:nvPr/>
        </p:nvSpPr>
        <p:spPr bwMode="auto">
          <a:xfrm>
            <a:off x="6948264" y="2996952"/>
            <a:ext cx="1512168" cy="504056"/>
          </a:xfrm>
          <a:prstGeom prst="wedgeRectCallout">
            <a:avLst>
              <a:gd name="adj1" fmla="val -8812"/>
              <a:gd name="adj2" fmla="val 53295"/>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a:ln>
                  <a:solidFill>
                    <a:prstClr val="white"/>
                  </a:solidFill>
                </a:ln>
                <a:solidFill>
                  <a:prstClr val="white"/>
                </a:solidFill>
              </a:rPr>
              <a:t>MENTE</a:t>
            </a:r>
            <a:endParaRPr/>
          </a:p>
        </p:txBody>
      </p:sp>
      <p:sp>
        <p:nvSpPr>
          <p:cNvPr id="32" name="Freccia circolare in su 31"/>
          <p:cNvSpPr/>
          <p:nvPr/>
        </p:nvSpPr>
        <p:spPr bwMode="auto">
          <a:xfrm>
            <a:off x="6735763" y="3309937"/>
            <a:ext cx="2016125" cy="779462"/>
          </a:xfrm>
          <a:prstGeom prst="curvedUp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grpSp>
        <p:nvGrpSpPr>
          <p:cNvPr id="33" name="Gruppo 32"/>
          <p:cNvGrpSpPr/>
          <p:nvPr/>
        </p:nvGrpSpPr>
        <p:grpSpPr bwMode="auto">
          <a:xfrm>
            <a:off x="190500" y="431680"/>
            <a:ext cx="8788400" cy="825620"/>
            <a:chOff x="0" y="2264"/>
            <a:chExt cx="8429684" cy="1067040"/>
          </a:xfrm>
        </p:grpSpPr>
        <p:sp>
          <p:nvSpPr>
            <p:cNvPr id="34" name="Rettangolo arrotondato 33"/>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5" name="Rettangolo 34"/>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ECS: che relazione hanno CORPO – CERVELLO - MENTE</a:t>
              </a:r>
              <a:endParaRPr lang="it-IT" sz="2400" b="1" i="0">
                <a:ln>
                  <a:solidFill>
                    <a:srgbClr val="00B050"/>
                  </a:solidFill>
                </a:ln>
                <a:solidFill>
                  <a:srgbClr val="00B050"/>
                </a:solidFill>
              </a:endParaRPr>
            </a:p>
          </p:txBody>
        </p:sp>
      </p:grpSp>
      <p:pic>
        <p:nvPicPr>
          <p:cNvPr id="37" name="Immagine 36"/>
          <p:cNvPicPr>
            <a:picLocks noChangeAspect="1"/>
          </p:cNvPicPr>
          <p:nvPr/>
        </p:nvPicPr>
        <p:blipFill>
          <a:blip r:embed="rId3"/>
          <a:stretch/>
        </p:blipFill>
        <p:spPr bwMode="auto">
          <a:xfrm>
            <a:off x="482600" y="5826823"/>
            <a:ext cx="3241261" cy="988357"/>
          </a:xfrm>
          <a:prstGeom prst="rect">
            <a:avLst/>
          </a:prstGeom>
        </p:spPr>
      </p:pic>
      <p:pic>
        <p:nvPicPr>
          <p:cNvPr id="38" name="Immagine 37"/>
          <p:cNvPicPr>
            <a:picLocks noChangeAspect="1"/>
          </p:cNvPicPr>
          <p:nvPr/>
        </p:nvPicPr>
        <p:blipFill>
          <a:blip r:embed="rId4"/>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89.999989999999997"/>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89.999989999999997"/>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0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decel="50000" fill="hold">
                                          <p:stCondLst>
                                            <p:cond delay="0"/>
                                          </p:stCondLst>
                                        </p:cTn>
                                        <p:tgtEl>
                                          <p:spTgt spid="30"/>
                                        </p:tgtEl>
                                        <p:attrNameLst>
                                          <p:attrName>style.rotation</p:attrName>
                                        </p:attrNameLst>
                                      </p:cBhvr>
                                      <p:tavLst>
                                        <p:tav tm="0">
                                          <p:val>
                                            <p:fltVal val="-89.999989999999997"/>
                                          </p:val>
                                        </p:tav>
                                        <p:tav tm="100000">
                                          <p:val>
                                            <p:fltVal val="0"/>
                                          </p:val>
                                        </p:tav>
                                      </p:tavLst>
                                    </p:anim>
                                    <p:anim calcmode="lin" valueType="num">
                                      <p:cBhvr>
                                        <p:cTn id="55"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0"/>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decel="50000" fill="hold">
                                          <p:stCondLst>
                                            <p:cond delay="0"/>
                                          </p:stCondLst>
                                        </p:cTn>
                                        <p:tgtEl>
                                          <p:spTgt spid="32"/>
                                        </p:tgtEl>
                                        <p:attrNameLst>
                                          <p:attrName>style.rotation</p:attrName>
                                        </p:attrNameLst>
                                      </p:cBhvr>
                                      <p:tavLst>
                                        <p:tav tm="0">
                                          <p:val>
                                            <p:fltVal val="-89.999989999999997"/>
                                          </p:val>
                                        </p:tav>
                                        <p:tav tm="100000">
                                          <p:val>
                                            <p:fltVal val="0"/>
                                          </p:val>
                                        </p:tav>
                                      </p:tavLst>
                                    </p:anim>
                                    <p:anim calcmode="lin" valueType="num">
                                      <p:cBhvr>
                                        <p:cTn id="65"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7" presetClass="entr" presetSubtype="4"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1000" fill="hold"/>
                                        <p:tgtEl>
                                          <p:spTgt spid="18"/>
                                        </p:tgtEl>
                                        <p:attrNameLst>
                                          <p:attrName>ppt_x</p:attrName>
                                        </p:attrNameLst>
                                      </p:cBhvr>
                                      <p:tavLst>
                                        <p:tav tm="0">
                                          <p:val>
                                            <p:strVal val="#ppt_x"/>
                                          </p:val>
                                        </p:tav>
                                        <p:tav tm="100000">
                                          <p:val>
                                            <p:strVal val="#ppt_x"/>
                                          </p:val>
                                        </p:tav>
                                      </p:tavLst>
                                    </p:anim>
                                    <p:anim calcmode="lin" valueType="num">
                                      <p:cBhvr additive="base">
                                        <p:cTn id="83" dur="1000" fill="hold"/>
                                        <p:tgtEl>
                                          <p:spTgt spid="18"/>
                                        </p:tgtEl>
                                        <p:attrNameLst>
                                          <p:attrName>ppt_y</p:attrName>
                                        </p:attrNameLst>
                                      </p:cBhvr>
                                      <p:tavLst>
                                        <p:tav tm="0">
                                          <p:val>
                                            <p:strVal val="1+#ppt_h/2"/>
                                          </p:val>
                                        </p:tav>
                                        <p:tav tm="100000">
                                          <p:val>
                                            <p:strVal val="#ppt_y"/>
                                          </p:val>
                                        </p:tav>
                                      </p:tavLst>
                                    </p:anim>
                                  </p:childTnLst>
                                </p:cTn>
                              </p:par>
                            </p:childTnLst>
                          </p:cTn>
                        </p:par>
                        <p:par>
                          <p:cTn id="84" fill="hold">
                            <p:stCondLst>
                              <p:cond delay="1000"/>
                            </p:stCondLst>
                            <p:childTnLst>
                              <p:par>
                                <p:cTn id="85" presetID="25" presetClass="entr" presetSubtype="0"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decel="50000" fill="hold">
                                          <p:stCondLst>
                                            <p:cond delay="0"/>
                                          </p:stCondLst>
                                        </p:cTn>
                                        <p:tgtEl>
                                          <p:spTgt spid="24"/>
                                        </p:tgtEl>
                                        <p:attrNameLst>
                                          <p:attrName>style.rotation</p:attrName>
                                        </p:attrNameLst>
                                      </p:cBhvr>
                                      <p:tavLst>
                                        <p:tav tm="0">
                                          <p:val>
                                            <p:fltVal val="-89.999989999999997"/>
                                          </p:val>
                                        </p:tav>
                                        <p:tav tm="100000">
                                          <p:val>
                                            <p:fltVal val="0"/>
                                          </p:val>
                                        </p:tav>
                                      </p:tavLst>
                                    </p:anim>
                                    <p:anim calcmode="lin" valueType="num">
                                      <p:cBhvr>
                                        <p:cTn id="8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90" dur="1000" fill="hold"/>
                                        <p:tgtEl>
                                          <p:spTgt spid="24"/>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24"/>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childTnLst>
                          </p:cTn>
                        </p:par>
                        <p:par>
                          <p:cTn id="98" fill="hold">
                            <p:stCondLst>
                              <p:cond delay="2000"/>
                            </p:stCondLst>
                            <p:childTnLst>
                              <p:par>
                                <p:cTn id="99" presetID="25" presetClass="entr" presetSubtype="0" fill="hold" nodeType="after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decel="50000" fill="hold">
                                          <p:stCondLst>
                                            <p:cond delay="0"/>
                                          </p:stCondLst>
                                        </p:cTn>
                                        <p:tgtEl>
                                          <p:spTgt spid="21"/>
                                        </p:tgtEl>
                                        <p:attrNameLst>
                                          <p:attrName>style.rotation</p:attrName>
                                        </p:attrNameLst>
                                      </p:cBhvr>
                                      <p:tavLst>
                                        <p:tav tm="0">
                                          <p:val>
                                            <p:fltVal val="-89.999989999999997"/>
                                          </p:val>
                                        </p:tav>
                                        <p:tav tm="100000">
                                          <p:val>
                                            <p:fltVal val="0"/>
                                          </p:val>
                                        </p:tav>
                                      </p:tavLst>
                                    </p:anim>
                                    <p:anim calcmode="lin" valueType="num">
                                      <p:cBhvr>
                                        <p:cTn id="10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4" dur="1000" fill="hold"/>
                                        <p:tgtEl>
                                          <p:spTgt spid="21"/>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21"/>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down)">
                                      <p:cBhvr>
                                        <p:cTn id="111" dur="500"/>
                                        <p:tgtEl>
                                          <p:spTgt spid="29"/>
                                        </p:tgtEl>
                                      </p:cBhvr>
                                    </p:animEffect>
                                  </p:childTnLst>
                                </p:cTn>
                              </p:par>
                              <p:par>
                                <p:cTn id="112" presetID="10" presetClass="entr" presetSubtype="0"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9" name="Rettangolo 8"/>
          <p:cNvSpPr/>
          <p:nvPr/>
        </p:nvSpPr>
        <p:spPr bwMode="auto">
          <a:xfrm>
            <a:off x="2070101" y="1577876"/>
            <a:ext cx="4724399" cy="523220"/>
          </a:xfrm>
          <a:prstGeom prst="rect">
            <a:avLst/>
          </a:prstGeom>
          <a:noFill/>
          <a:ln w="19050">
            <a:solidFill>
              <a:schemeClr val="tx1"/>
            </a:solidFill>
          </a:ln>
        </p:spPr>
        <p:txBody>
          <a:bodyPr wrap="square">
            <a:spAutoFit/>
          </a:bodyPr>
          <a:lstStyle/>
          <a:p>
            <a:pPr algn="ctr">
              <a:spcBef>
                <a:spcPts val="0"/>
              </a:spcBef>
              <a:spcAft>
                <a:spcPts val="0"/>
              </a:spcAft>
              <a:defRPr/>
            </a:pPr>
            <a:r>
              <a:rPr lang="it-IT" sz="2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ea typeface="+mn-ea"/>
                <a:cs typeface="Arial"/>
              </a:rPr>
              <a:t> </a:t>
            </a:r>
            <a:r>
              <a:rPr lang="it-IT" sz="2800" b="1">
                <a:ln w="10541" cmpd="sng">
                  <a:solidFill>
                    <a:srgbClr val="000090"/>
                  </a:solidFill>
                  <a:prstDash val="solid"/>
                </a:ln>
                <a:solidFill>
                  <a:srgbClr val="000090"/>
                </a:solidFill>
                <a:latin typeface="Corbel"/>
                <a:ea typeface="+mn-ea"/>
                <a:cs typeface="Arial"/>
              </a:rPr>
              <a:t>Embodied Cognitive Science</a:t>
            </a:r>
            <a:endParaRPr lang="it-IT" sz="2800" b="1" cap="all">
              <a:ln w="10541" cmpd="sng">
                <a:solidFill>
                  <a:srgbClr val="000090"/>
                </a:solidFill>
                <a:prstDash val="solid"/>
              </a:ln>
              <a:solidFill>
                <a:srgbClr val="000090"/>
              </a:solidFill>
              <a:latin typeface="Corbel"/>
              <a:ea typeface="+mn-ea"/>
              <a:cs typeface="Arial"/>
            </a:endParaRPr>
          </a:p>
        </p:txBody>
      </p:sp>
      <p:sp>
        <p:nvSpPr>
          <p:cNvPr id="10" name="Rettangolo 9"/>
          <p:cNvSpPr/>
          <p:nvPr/>
        </p:nvSpPr>
        <p:spPr bwMode="auto">
          <a:xfrm>
            <a:off x="5702300" y="2243212"/>
            <a:ext cx="2974156" cy="484748"/>
          </a:xfrm>
          <a:prstGeom prst="rect">
            <a:avLst/>
          </a:prstGeom>
          <a:noFill/>
          <a:ln w="19050">
            <a:solidFill>
              <a:schemeClr val="tx1"/>
            </a:solidFill>
          </a:ln>
        </p:spPr>
        <p:txBody>
          <a:bodyPr wrap="square">
            <a:spAutoFit/>
          </a:bodyPr>
          <a:lstStyle/>
          <a:p>
            <a:pPr algn="ctr">
              <a:lnSpc>
                <a:spcPct val="150000"/>
              </a:lnSpc>
              <a:spcBef>
                <a:spcPts val="0"/>
              </a:spcBef>
              <a:spcAft>
                <a:spcPts val="0"/>
              </a:spcAft>
              <a:defRPr/>
            </a:pPr>
            <a:r>
              <a:rPr lang="it-IT" b="1">
                <a:ln w="10541" cmpd="sng">
                  <a:solidFill>
                    <a:srgbClr val="000090"/>
                  </a:solidFill>
                  <a:prstDash val="solid"/>
                </a:ln>
                <a:solidFill>
                  <a:srgbClr val="000090"/>
                </a:solidFill>
                <a:latin typeface="Corbel"/>
                <a:cs typeface="Arial"/>
              </a:rPr>
              <a:t>Gallese, 2001; </a:t>
            </a:r>
            <a:r>
              <a:rPr lang="it-IT" b="1">
                <a:ln w="10541" cmpd="sng">
                  <a:solidFill>
                    <a:srgbClr val="000090"/>
                  </a:solidFill>
                  <a:prstDash val="solid"/>
                </a:ln>
                <a:solidFill>
                  <a:srgbClr val="000090"/>
                </a:solidFill>
                <a:latin typeface="Corbel"/>
                <a:cs typeface="Arial"/>
              </a:rPr>
              <a:t>Gibbs</a:t>
            </a:r>
            <a:r>
              <a:rPr lang="it-IT" b="1">
                <a:ln w="10541" cmpd="sng">
                  <a:solidFill>
                    <a:srgbClr val="000090"/>
                  </a:solidFill>
                  <a:prstDash val="solid"/>
                </a:ln>
                <a:solidFill>
                  <a:srgbClr val="000090"/>
                </a:solidFill>
                <a:latin typeface="Corbel"/>
                <a:cs typeface="Arial"/>
              </a:rPr>
              <a:t>, 2005           </a:t>
            </a:r>
            <a:endParaRPr/>
          </a:p>
        </p:txBody>
      </p:sp>
      <p:sp>
        <p:nvSpPr>
          <p:cNvPr id="11" name="Rettangolo 10"/>
          <p:cNvSpPr/>
          <p:nvPr/>
        </p:nvSpPr>
        <p:spPr bwMode="auto">
          <a:xfrm>
            <a:off x="395536" y="2251596"/>
            <a:ext cx="3109664" cy="484748"/>
          </a:xfrm>
          <a:prstGeom prst="rect">
            <a:avLst/>
          </a:prstGeom>
          <a:noFill/>
          <a:ln w="19050">
            <a:solidFill>
              <a:schemeClr val="tx1"/>
            </a:solidFill>
          </a:ln>
        </p:spPr>
        <p:txBody>
          <a:bodyPr wrap="square">
            <a:spAutoFit/>
          </a:bodyPr>
          <a:lstStyle/>
          <a:p>
            <a:pPr algn="ctr">
              <a:lnSpc>
                <a:spcPct val="150000"/>
              </a:lnSpc>
              <a:defRPr/>
            </a:pPr>
            <a:r>
              <a:rPr lang="it-IT" b="1">
                <a:ln w="10541" cmpd="sng">
                  <a:solidFill>
                    <a:srgbClr val="000090"/>
                  </a:solidFill>
                  <a:prstDash val="solid"/>
                </a:ln>
                <a:solidFill>
                  <a:srgbClr val="000090"/>
                </a:solidFill>
                <a:latin typeface="Corbel"/>
                <a:cs typeface="Arial"/>
              </a:rPr>
              <a:t>Johnson, 1989; </a:t>
            </a:r>
            <a:r>
              <a:rPr lang="it-IT" b="1">
                <a:ln w="10541" cmpd="sng">
                  <a:solidFill>
                    <a:srgbClr val="000090"/>
                  </a:solidFill>
                  <a:prstDash val="solid"/>
                </a:ln>
                <a:solidFill>
                  <a:srgbClr val="000090"/>
                </a:solidFill>
                <a:latin typeface="Corbel"/>
                <a:cs typeface="Arial"/>
              </a:rPr>
              <a:t>Lakoff</a:t>
            </a:r>
            <a:r>
              <a:rPr lang="it-IT" b="1">
                <a:ln w="10541" cmpd="sng">
                  <a:solidFill>
                    <a:srgbClr val="000090"/>
                  </a:solidFill>
                  <a:prstDash val="solid"/>
                </a:ln>
                <a:solidFill>
                  <a:srgbClr val="000090"/>
                </a:solidFill>
                <a:latin typeface="Corbel"/>
                <a:cs typeface="Arial"/>
              </a:rPr>
              <a:t>, 1999 </a:t>
            </a:r>
            <a:endParaRPr/>
          </a:p>
        </p:txBody>
      </p:sp>
      <p:sp>
        <p:nvSpPr>
          <p:cNvPr id="12" name="Freccia curva 11"/>
          <p:cNvSpPr/>
          <p:nvPr/>
        </p:nvSpPr>
        <p:spPr bwMode="auto">
          <a:xfrm rot="5400000" flipV="1">
            <a:off x="1219994" y="1410497"/>
            <a:ext cx="504826" cy="941387"/>
          </a:xfrm>
          <a:prstGeom prst="bentArrow">
            <a:avLst>
              <a:gd name="adj1" fmla="val 19077"/>
              <a:gd name="adj2" fmla="val 15523"/>
              <a:gd name="adj3" fmla="val 15523"/>
              <a:gd name="adj4" fmla="val 46458"/>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3" name="Freccia curva 12"/>
          <p:cNvSpPr/>
          <p:nvPr/>
        </p:nvSpPr>
        <p:spPr bwMode="auto">
          <a:xfrm rot="5400000">
            <a:off x="7085010" y="1452565"/>
            <a:ext cx="479427" cy="831850"/>
          </a:xfrm>
          <a:prstGeom prst="bentArrow">
            <a:avLst>
              <a:gd name="adj1" fmla="val 19077"/>
              <a:gd name="adj2" fmla="val 15523"/>
              <a:gd name="adj3" fmla="val 15523"/>
              <a:gd name="adj4" fmla="val 46458"/>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4" name="Freccia in giù 32"/>
          <p:cNvSpPr/>
          <p:nvPr/>
        </p:nvSpPr>
        <p:spPr bwMode="auto">
          <a:xfrm>
            <a:off x="1757363" y="2824163"/>
            <a:ext cx="420687" cy="477837"/>
          </a:xfrm>
          <a:prstGeom prst="downArrow">
            <a:avLst>
              <a:gd name="adj1" fmla="val 50000"/>
              <a:gd name="adj2" fmla="val 50000"/>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5" name="Freccia in giù 33"/>
          <p:cNvSpPr/>
          <p:nvPr/>
        </p:nvSpPr>
        <p:spPr bwMode="auto">
          <a:xfrm>
            <a:off x="7004050" y="2832100"/>
            <a:ext cx="420688" cy="504825"/>
          </a:xfrm>
          <a:prstGeom prst="downArrow">
            <a:avLst>
              <a:gd name="adj1" fmla="val 50000"/>
              <a:gd name="adj2" fmla="val 50000"/>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6" name="Rettangolo 15"/>
          <p:cNvSpPr>
            <a:spLocks noChangeArrowheads="1"/>
          </p:cNvSpPr>
          <p:nvPr/>
        </p:nvSpPr>
        <p:spPr bwMode="auto">
          <a:xfrm>
            <a:off x="250825" y="3370263"/>
            <a:ext cx="8281988" cy="2246769"/>
          </a:xfrm>
          <a:prstGeom prst="rect">
            <a:avLst/>
          </a:prstGeom>
          <a:noFill/>
          <a:ln w="9525">
            <a:solidFill>
              <a:schemeClr val="tx1"/>
            </a:solidFill>
            <a:miter lim="800000"/>
            <a:headEnd/>
            <a:tailEnd/>
          </a:ln>
        </p:spPr>
        <p:txBody>
          <a:bodyPr>
            <a:spAutoFit/>
          </a:bodyPr>
          <a:lstStyle/>
          <a:p>
            <a:pPr algn="just">
              <a:defRPr/>
            </a:pPr>
            <a:r>
              <a:rPr lang="it-IT" sz="2000">
                <a:solidFill>
                  <a:srgbClr val="000090"/>
                </a:solidFill>
              </a:rPr>
              <a:t>Il nostro modo di vivere e di sperimentare il nostro mondo </a:t>
            </a:r>
            <a:r>
              <a:rPr lang="ja-JP" sz="2000">
                <a:solidFill>
                  <a:srgbClr val="000090"/>
                </a:solidFill>
              </a:rPr>
              <a:t>“</a:t>
            </a:r>
            <a:r>
              <a:rPr lang="it-IT" sz="2000">
                <a:solidFill>
                  <a:srgbClr val="000090"/>
                </a:solidFill>
              </a:rPr>
              <a:t>coinvolge i nostri processi sensoriali e motori, percezioni e azioni</a:t>
            </a:r>
            <a:r>
              <a:rPr lang="ja-JP" sz="2000">
                <a:solidFill>
                  <a:srgbClr val="000090"/>
                </a:solidFill>
              </a:rPr>
              <a:t>”</a:t>
            </a:r>
            <a:r>
              <a:rPr lang="it-IT" sz="2000">
                <a:solidFill>
                  <a:srgbClr val="000090"/>
                </a:solidFill>
              </a:rPr>
              <a:t> </a:t>
            </a:r>
            <a:endParaRPr/>
          </a:p>
          <a:p>
            <a:pPr algn="just">
              <a:defRPr/>
            </a:pPr>
            <a:endParaRPr lang="it-IT" sz="2000">
              <a:solidFill>
                <a:srgbClr val="000090"/>
              </a:solidFill>
            </a:endParaRPr>
          </a:p>
          <a:p>
            <a:pPr algn="just">
              <a:defRPr/>
            </a:pPr>
            <a:r>
              <a:rPr lang="it-IT" sz="2000">
                <a:solidFill>
                  <a:srgbClr val="000090"/>
                </a:solidFill>
              </a:rPr>
              <a:t>"Siamo esseri nervosi. I nostri cervelli ricevono il loro input dal resto dei nostri corpi. I nostri corpi ed il modo in cui funzionano nel mondo strutturano i concetti che possiamo usare per pensare. Non possiamo pensare qualsiasi cosa, ma solo ciò che ci permettono i nostri cervelli incorporati.</a:t>
            </a:r>
            <a:r>
              <a:rPr lang="ja-JP" sz="2000">
                <a:solidFill>
                  <a:srgbClr val="000090"/>
                </a:solidFill>
              </a:rPr>
              <a:t>“</a:t>
            </a:r>
            <a:endParaRPr lang="it-IT" sz="2000">
              <a:solidFill>
                <a:srgbClr val="000090"/>
              </a:solidFill>
            </a:endParaRPr>
          </a:p>
        </p:txBody>
      </p:sp>
      <p:grpSp>
        <p:nvGrpSpPr>
          <p:cNvPr id="18" name="Gruppo 17"/>
          <p:cNvGrpSpPr/>
          <p:nvPr/>
        </p:nvGrpSpPr>
        <p:grpSpPr bwMode="auto">
          <a:xfrm>
            <a:off x="177800" y="203080"/>
            <a:ext cx="8788400" cy="825620"/>
            <a:chOff x="0" y="2264"/>
            <a:chExt cx="8429684" cy="1067040"/>
          </a:xfrm>
        </p:grpSpPr>
        <p:sp>
          <p:nvSpPr>
            <p:cNvPr id="19" name="Rettangolo arrotondato 18"/>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Rettangolo 19"/>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Quali sono gli autori e le correnti di pensiero dell’ECS?</a:t>
              </a:r>
              <a:endParaRPr lang="it-IT" sz="2400" b="1" i="0">
                <a:ln>
                  <a:solidFill>
                    <a:srgbClr val="00B050"/>
                  </a:solidFill>
                </a:ln>
                <a:solidFill>
                  <a:srgbClr val="00B050"/>
                </a:solidFill>
              </a:endParaRPr>
            </a:p>
          </p:txBody>
        </p:sp>
      </p:grpSp>
      <p:pic>
        <p:nvPicPr>
          <p:cNvPr id="22" name="Immagine 21"/>
          <p:cNvPicPr>
            <a:picLocks noChangeAspect="1"/>
          </p:cNvPicPr>
          <p:nvPr/>
        </p:nvPicPr>
        <p:blipFill>
          <a:blip r:embed="rId2"/>
          <a:stretch/>
        </p:blipFill>
        <p:spPr bwMode="auto">
          <a:xfrm>
            <a:off x="482600" y="5826823"/>
            <a:ext cx="3241261" cy="988357"/>
          </a:xfrm>
          <a:prstGeom prst="rect">
            <a:avLst/>
          </a:prstGeom>
        </p:spPr>
      </p:pic>
      <p:pic>
        <p:nvPicPr>
          <p:cNvPr id="23" name="Immagine 22"/>
          <p:cNvPicPr>
            <a:picLocks noChangeAspect="1"/>
          </p:cNvPicPr>
          <p:nvPr/>
        </p:nvPicPr>
        <p:blipFill>
          <a:blip r:embed="rId3"/>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37"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5"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decel="50000" fill="hold">
                                          <p:stCondLst>
                                            <p:cond delay="0"/>
                                          </p:stCondLst>
                                        </p:cTn>
                                        <p:tgtEl>
                                          <p:spTgt spid="16"/>
                                        </p:tgtEl>
                                        <p:attrNameLst>
                                          <p:attrName>style.rotation</p:attrName>
                                        </p:attrNameLst>
                                      </p:cBhvr>
                                      <p:tavLst>
                                        <p:tav tm="0">
                                          <p:val>
                                            <p:fltVal val="-89.999989999999997"/>
                                          </p:val>
                                        </p:tav>
                                        <p:tav tm="100000">
                                          <p:val>
                                            <p:fltVal val="0"/>
                                          </p:val>
                                        </p:tav>
                                      </p:tavLst>
                                    </p:anim>
                                    <p:anim calcmode="lin" valueType="num">
                                      <p:cBhvr>
                                        <p:cTn id="4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7" dur="1000" fill="hold"/>
                                        <p:tgtEl>
                                          <p:spTgt spid="1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9" name="Rettangolo 8"/>
          <p:cNvSpPr/>
          <p:nvPr/>
        </p:nvSpPr>
        <p:spPr bwMode="auto">
          <a:xfrm>
            <a:off x="1547664" y="1560860"/>
            <a:ext cx="6048672" cy="584775"/>
          </a:xfrm>
          <a:prstGeom prst="rect">
            <a:avLst/>
          </a:prstGeom>
          <a:noFill/>
          <a:ln w="19050">
            <a:noFill/>
          </a:ln>
        </p:spPr>
        <p:txBody>
          <a:bodyPr>
            <a:spAutoFit/>
          </a:bodyPr>
          <a:lstStyle/>
          <a:p>
            <a:pPr algn="ctr">
              <a:spcBef>
                <a:spcPts val="0"/>
              </a:spcBef>
              <a:spcAft>
                <a:spcPts val="0"/>
              </a:spcAft>
              <a:defRPr/>
            </a:pPr>
            <a:r>
              <a:rPr lang="it-IT" sz="3200" b="1">
                <a:ln w="10541" cmpd="sng">
                  <a:solidFill>
                    <a:srgbClr val="000090"/>
                  </a:solidFill>
                  <a:prstDash val="solid"/>
                </a:ln>
                <a:solidFill>
                  <a:srgbClr val="000090"/>
                </a:solidFill>
                <a:latin typeface="Corbel"/>
                <a:ea typeface="+mn-ea"/>
                <a:cs typeface="Arial"/>
              </a:rPr>
              <a:t>Embodied Cognitive  </a:t>
            </a:r>
            <a:r>
              <a:rPr lang="it-IT" sz="3200" b="1">
                <a:ln w="10541" cmpd="sng">
                  <a:solidFill>
                    <a:srgbClr val="000090"/>
                  </a:solidFill>
                  <a:prstDash val="solid"/>
                </a:ln>
                <a:solidFill>
                  <a:srgbClr val="000090"/>
                </a:solidFill>
                <a:latin typeface="Corbel"/>
                <a:ea typeface="+mn-ea"/>
                <a:cs typeface="Arial"/>
              </a:rPr>
              <a:t>Sciences</a:t>
            </a:r>
            <a:endParaRPr lang="it-IT" sz="3200" b="1">
              <a:ln w="10541" cmpd="sng">
                <a:solidFill>
                  <a:srgbClr val="000090"/>
                </a:solidFill>
                <a:prstDash val="solid"/>
              </a:ln>
              <a:solidFill>
                <a:srgbClr val="000090"/>
              </a:solidFill>
              <a:latin typeface="Corbel"/>
              <a:ea typeface="+mn-ea"/>
              <a:cs typeface="Arial"/>
            </a:endParaRPr>
          </a:p>
        </p:txBody>
      </p:sp>
      <p:sp>
        <p:nvSpPr>
          <p:cNvPr id="10" name="CasellaDiTesto 9"/>
          <p:cNvSpPr txBox="1"/>
          <p:nvPr/>
        </p:nvSpPr>
        <p:spPr bwMode="auto">
          <a:xfrm>
            <a:off x="381000" y="2774206"/>
            <a:ext cx="8445500" cy="1200329"/>
          </a:xfrm>
          <a:prstGeom prst="rect">
            <a:avLst/>
          </a:prstGeom>
          <a:noFill/>
        </p:spPr>
        <p:txBody>
          <a:bodyPr wrap="square">
            <a:spAutoFit/>
          </a:bodyPr>
          <a:lstStyle/>
          <a:p>
            <a:pPr algn="just">
              <a:defRPr/>
            </a:pPr>
            <a:r>
              <a:rPr lang="it-IT" b="1">
                <a:ln w="10541" cmpd="sng">
                  <a:solidFill>
                    <a:srgbClr val="000090"/>
                  </a:solidFill>
                  <a:prstDash val="solid"/>
                </a:ln>
                <a:solidFill>
                  <a:srgbClr val="000090"/>
                </a:solidFill>
                <a:latin typeface="Corbel"/>
                <a:cs typeface="Arial"/>
              </a:rPr>
              <a:t>Anna Maria Borghi </a:t>
            </a:r>
            <a:r>
              <a:rPr lang="it-IT">
                <a:ea typeface="+mn-ea"/>
                <a:cs typeface="Arial"/>
              </a:rPr>
              <a:t>asserisce “Oggi non è più possibile pensare che si possa studiare la mente senza tener conto del fatto che i processi cognitivi sono influenzati dal cervello e in generale dal corpo, dai suoi vincoli e dalle opportunità che offre”. (Borghi e </a:t>
            </a:r>
            <a:r>
              <a:rPr lang="it-IT">
                <a:ea typeface="+mn-ea"/>
                <a:cs typeface="Arial"/>
              </a:rPr>
              <a:t>Iachini</a:t>
            </a:r>
            <a:r>
              <a:rPr lang="it-IT">
                <a:ea typeface="+mn-ea"/>
                <a:cs typeface="Arial"/>
              </a:rPr>
              <a:t>, 2004)</a:t>
            </a:r>
            <a:endParaRPr/>
          </a:p>
        </p:txBody>
      </p:sp>
      <p:sp>
        <p:nvSpPr>
          <p:cNvPr id="12" name="Rettangolo 11"/>
          <p:cNvSpPr>
            <a:spLocks noChangeArrowheads="1"/>
          </p:cNvSpPr>
          <p:nvPr/>
        </p:nvSpPr>
        <p:spPr bwMode="auto">
          <a:xfrm>
            <a:off x="1119188" y="2116138"/>
            <a:ext cx="7058025" cy="523875"/>
          </a:xfrm>
          <a:prstGeom prst="rect">
            <a:avLst/>
          </a:prstGeom>
          <a:noFill/>
          <a:ln>
            <a:noFill/>
          </a:ln>
        </p:spPr>
        <p:txBody>
          <a:bodyPr>
            <a:spAutoFit/>
          </a:bodyPr>
          <a:lstStyle/>
          <a:p>
            <a:pPr algn="ctr">
              <a:defRPr/>
            </a:pPr>
            <a:r>
              <a:rPr lang="it-IT" sz="2800" b="1">
                <a:solidFill>
                  <a:srgbClr val="000090"/>
                </a:solidFill>
              </a:rPr>
              <a:t>Paradigma scientifico (inter)culturale?</a:t>
            </a:r>
            <a:endParaRPr/>
          </a:p>
        </p:txBody>
      </p:sp>
      <p:sp>
        <p:nvSpPr>
          <p:cNvPr id="13" name="CasellaDiTesto 12"/>
          <p:cNvSpPr txBox="1"/>
          <p:nvPr/>
        </p:nvSpPr>
        <p:spPr bwMode="auto">
          <a:xfrm>
            <a:off x="393700" y="4041740"/>
            <a:ext cx="8382000" cy="1508105"/>
          </a:xfrm>
          <a:prstGeom prst="rect">
            <a:avLst/>
          </a:prstGeom>
          <a:noFill/>
        </p:spPr>
        <p:txBody>
          <a:bodyPr wrap="square">
            <a:spAutoFit/>
          </a:bodyPr>
          <a:lstStyle/>
          <a:p>
            <a:pPr algn="just">
              <a:defRPr/>
            </a:pPr>
            <a:r>
              <a:rPr lang="it-IT" b="1">
                <a:ln w="10541" cmpd="sng">
                  <a:solidFill>
                    <a:srgbClr val="000090"/>
                  </a:solidFill>
                  <a:prstDash val="solid"/>
                </a:ln>
                <a:solidFill>
                  <a:srgbClr val="000090"/>
                </a:solidFill>
                <a:latin typeface="Corbel"/>
                <a:cs typeface="Arial"/>
              </a:rPr>
              <a:t>Margaret Wilson </a:t>
            </a:r>
            <a:r>
              <a:rPr lang="it-IT">
                <a:ea typeface="+mn-ea"/>
                <a:cs typeface="Arial"/>
              </a:rPr>
              <a:t>asserisce “C'è un movimento in corso nelle scienze cognitive finalizzato a concedere al corpo un ruolo centrale nella formazione della mente. I fautori della cognizione incarnata hanno come loro punto di partenza teorico non una mente che lavora su problemi astratti, ma un corpo che richiede una mente per farlo funzionare</a:t>
            </a:r>
            <a:r>
              <a:rPr lang="it-IT" i="1">
                <a:ea typeface="+mn-ea"/>
                <a:cs typeface="Arial"/>
              </a:rPr>
              <a:t>”. </a:t>
            </a:r>
            <a:r>
              <a:rPr lang="it-IT">
                <a:ea typeface="+mn-ea"/>
                <a:cs typeface="Arial"/>
              </a:rPr>
              <a:t>(Wilson, Robert, Foglia, 2011)</a:t>
            </a:r>
            <a:endParaRPr/>
          </a:p>
        </p:txBody>
      </p:sp>
      <p:grpSp>
        <p:nvGrpSpPr>
          <p:cNvPr id="11" name="Gruppo 10"/>
          <p:cNvGrpSpPr/>
          <p:nvPr/>
        </p:nvGrpSpPr>
        <p:grpSpPr bwMode="auto">
          <a:xfrm>
            <a:off x="177800" y="533280"/>
            <a:ext cx="8788400" cy="825620"/>
            <a:chOff x="0" y="2264"/>
            <a:chExt cx="8429684" cy="1067040"/>
          </a:xfrm>
        </p:grpSpPr>
        <p:sp>
          <p:nvSpPr>
            <p:cNvPr id="14" name="Rettangolo arrotondato 13"/>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ettangolo 14"/>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Quali sono gli autori e le correnti di pensiero dell’ECS?</a:t>
              </a:r>
              <a:endParaRPr lang="it-IT" sz="2400" b="1" i="0">
                <a:ln>
                  <a:solidFill>
                    <a:srgbClr val="00B050"/>
                  </a:solidFill>
                </a:ln>
                <a:solidFill>
                  <a:srgbClr val="00B050"/>
                </a:solidFill>
              </a:endParaRPr>
            </a:p>
          </p:txBody>
        </p:sp>
      </p:grpSp>
      <p:pic>
        <p:nvPicPr>
          <p:cNvPr id="17" name="Immagine 16"/>
          <p:cNvPicPr>
            <a:picLocks noChangeAspect="1"/>
          </p:cNvPicPr>
          <p:nvPr/>
        </p:nvPicPr>
        <p:blipFill>
          <a:blip r:embed="rId2"/>
          <a:stretch/>
        </p:blipFill>
        <p:spPr bwMode="auto">
          <a:xfrm>
            <a:off x="482600" y="5826823"/>
            <a:ext cx="3241261" cy="988357"/>
          </a:xfrm>
          <a:prstGeom prst="rect">
            <a:avLst/>
          </a:prstGeom>
        </p:spPr>
      </p:pic>
      <p:pic>
        <p:nvPicPr>
          <p:cNvPr id="18" name="Immagine 17"/>
          <p:cNvPicPr>
            <a:picLocks noChangeAspect="1"/>
          </p:cNvPicPr>
          <p:nvPr/>
        </p:nvPicPr>
        <p:blipFill>
          <a:blip r:embed="rId3"/>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89.999989999999997"/>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decel="50000" fill="hold">
                                          <p:stCondLst>
                                            <p:cond delay="0"/>
                                          </p:stCondLst>
                                        </p:cTn>
                                        <p:tgtEl>
                                          <p:spTgt spid="13"/>
                                        </p:tgtEl>
                                        <p:attrNameLst>
                                          <p:attrName>style.rotation</p:attrName>
                                        </p:attrNameLst>
                                      </p:cBhvr>
                                      <p:tavLst>
                                        <p:tav tm="0">
                                          <p:val>
                                            <p:fltVal val="-89.999989999999997"/>
                                          </p:val>
                                        </p:tav>
                                        <p:tav tm="100000">
                                          <p:val>
                                            <p:fltVal val="0"/>
                                          </p:val>
                                        </p:tav>
                                      </p:tavLst>
                                    </p:anim>
                                    <p:anim calcmode="lin" valueType="num">
                                      <p:cBhvr>
                                        <p:cTn id="3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sp>
        <p:nvSpPr>
          <p:cNvPr id="9" name="Rettangolo 8"/>
          <p:cNvSpPr/>
          <p:nvPr/>
        </p:nvSpPr>
        <p:spPr bwMode="auto">
          <a:xfrm>
            <a:off x="1547664" y="1366292"/>
            <a:ext cx="6048672" cy="584775"/>
          </a:xfrm>
          <a:prstGeom prst="rect">
            <a:avLst/>
          </a:prstGeom>
          <a:noFill/>
          <a:ln w="19050">
            <a:noFill/>
          </a:ln>
        </p:spPr>
        <p:txBody>
          <a:bodyPr>
            <a:spAutoFit/>
          </a:bodyPr>
          <a:lstStyle/>
          <a:p>
            <a:pPr algn="ctr">
              <a:spcBef>
                <a:spcPts val="0"/>
              </a:spcBef>
              <a:spcAft>
                <a:spcPts val="0"/>
              </a:spcAft>
              <a:defRPr/>
            </a:pPr>
            <a:r>
              <a:rPr lang="it-IT" sz="3200" b="1">
                <a:ln w="10541" cmpd="sng">
                  <a:solidFill>
                    <a:srgbClr val="000090"/>
                  </a:solidFill>
                  <a:prstDash val="solid"/>
                </a:ln>
                <a:solidFill>
                  <a:srgbClr val="000090"/>
                </a:solidFill>
                <a:latin typeface="Corbel"/>
                <a:ea typeface="+mn-ea"/>
                <a:cs typeface="Arial"/>
              </a:rPr>
              <a:t>Embodied Cognitive  </a:t>
            </a:r>
            <a:r>
              <a:rPr lang="it-IT" sz="3200" b="1">
                <a:ln w="10541" cmpd="sng">
                  <a:solidFill>
                    <a:srgbClr val="000090"/>
                  </a:solidFill>
                  <a:prstDash val="solid"/>
                </a:ln>
                <a:solidFill>
                  <a:srgbClr val="000090"/>
                </a:solidFill>
                <a:latin typeface="Corbel"/>
                <a:ea typeface="+mn-ea"/>
                <a:cs typeface="Arial"/>
              </a:rPr>
              <a:t>Sciences</a:t>
            </a:r>
            <a:endParaRPr lang="it-IT" sz="3200" b="1">
              <a:ln w="10541" cmpd="sng">
                <a:solidFill>
                  <a:srgbClr val="000090"/>
                </a:solidFill>
                <a:prstDash val="solid"/>
              </a:ln>
              <a:solidFill>
                <a:srgbClr val="000090"/>
              </a:solidFill>
              <a:latin typeface="Corbel"/>
              <a:ea typeface="+mn-ea"/>
              <a:cs typeface="Arial"/>
            </a:endParaRPr>
          </a:p>
        </p:txBody>
      </p:sp>
      <p:sp>
        <p:nvSpPr>
          <p:cNvPr id="10" name="Rettangolo 9"/>
          <p:cNvSpPr/>
          <p:nvPr/>
        </p:nvSpPr>
        <p:spPr bwMode="auto">
          <a:xfrm>
            <a:off x="1308100" y="2399928"/>
            <a:ext cx="1895748" cy="461665"/>
          </a:xfrm>
          <a:prstGeom prst="rect">
            <a:avLst/>
          </a:prstGeom>
          <a:noFill/>
          <a:ln w="19050">
            <a:solidFill>
              <a:schemeClr val="tx1"/>
            </a:solidFill>
          </a:ln>
        </p:spPr>
        <p:txBody>
          <a:bodyPr wrap="square">
            <a:spAutoFit/>
          </a:bodyPr>
          <a:lstStyle/>
          <a:p>
            <a:pPr algn="ctr">
              <a:spcBef>
                <a:spcPts val="0"/>
              </a:spcBef>
              <a:spcAft>
                <a:spcPts val="0"/>
              </a:spcAft>
              <a:defRPr/>
            </a:pPr>
            <a:r>
              <a:rPr lang="it-IT" sz="2400" b="1">
                <a:ln w="10541" cmpd="sng">
                  <a:solidFill>
                    <a:srgbClr val="000090"/>
                  </a:solidFill>
                  <a:prstDash val="solid"/>
                </a:ln>
                <a:solidFill>
                  <a:srgbClr val="000090"/>
                </a:solidFill>
                <a:latin typeface="Corbel"/>
                <a:ea typeface="+mn-ea"/>
                <a:cs typeface="Arial"/>
              </a:rPr>
              <a:t>Percezione </a:t>
            </a:r>
            <a:endParaRPr/>
          </a:p>
        </p:txBody>
      </p:sp>
      <p:sp>
        <p:nvSpPr>
          <p:cNvPr id="11" name="Rettangolo 10"/>
          <p:cNvSpPr/>
          <p:nvPr/>
        </p:nvSpPr>
        <p:spPr bwMode="auto">
          <a:xfrm>
            <a:off x="6184900" y="4069432"/>
            <a:ext cx="1447800" cy="461665"/>
          </a:xfrm>
          <a:prstGeom prst="rect">
            <a:avLst/>
          </a:prstGeom>
          <a:noFill/>
          <a:ln w="19050">
            <a:solidFill>
              <a:schemeClr val="tx1"/>
            </a:solidFill>
          </a:ln>
        </p:spPr>
        <p:txBody>
          <a:bodyPr wrap="square">
            <a:spAutoFit/>
          </a:bodyPr>
          <a:lstStyle/>
          <a:p>
            <a:pPr algn="ctr">
              <a:spcBef>
                <a:spcPts val="0"/>
              </a:spcBef>
              <a:spcAft>
                <a:spcPts val="0"/>
              </a:spcAft>
              <a:defRPr/>
            </a:pPr>
            <a:r>
              <a:rPr lang="it-IT" sz="2400" b="1">
                <a:ln w="10541" cmpd="sng">
                  <a:solidFill>
                    <a:srgbClr val="000090"/>
                  </a:solidFill>
                  <a:prstDash val="solid"/>
                </a:ln>
                <a:solidFill>
                  <a:srgbClr val="000090"/>
                </a:solidFill>
                <a:latin typeface="Corbel"/>
                <a:ea typeface="+mn-ea"/>
                <a:cs typeface="Arial"/>
              </a:rPr>
              <a:t>Azione </a:t>
            </a:r>
            <a:endParaRPr/>
          </a:p>
        </p:txBody>
      </p:sp>
      <p:sp>
        <p:nvSpPr>
          <p:cNvPr id="12" name="Rettangolo 11"/>
          <p:cNvSpPr/>
          <p:nvPr/>
        </p:nvSpPr>
        <p:spPr bwMode="auto">
          <a:xfrm>
            <a:off x="1835696" y="3158153"/>
            <a:ext cx="5040560" cy="584775"/>
          </a:xfrm>
          <a:prstGeom prst="rect">
            <a:avLst/>
          </a:prstGeom>
          <a:noFill/>
          <a:ln w="19050">
            <a:noFill/>
          </a:ln>
        </p:spPr>
        <p:txBody>
          <a:bodyPr>
            <a:spAutoFit/>
          </a:bodyPr>
          <a:lstStyle/>
          <a:p>
            <a:pPr algn="ctr">
              <a:spcBef>
                <a:spcPts val="0"/>
              </a:spcBef>
              <a:spcAft>
                <a:spcPts val="0"/>
              </a:spcAft>
              <a:defRPr/>
            </a:pPr>
            <a:r>
              <a:rPr lang="it-IT" sz="3200" b="1">
                <a:ln w="10541" cmpd="sng">
                  <a:solidFill>
                    <a:srgbClr val="008000"/>
                  </a:solidFill>
                  <a:prstDash val="solid"/>
                </a:ln>
                <a:solidFill>
                  <a:srgbClr val="008000"/>
                </a:solidFill>
                <a:latin typeface="Corbel"/>
                <a:ea typeface="+mn-ea"/>
                <a:cs typeface="Arial"/>
              </a:rPr>
              <a:t>COGNIZIONE</a:t>
            </a:r>
            <a:endParaRPr/>
          </a:p>
        </p:txBody>
      </p:sp>
      <p:sp>
        <p:nvSpPr>
          <p:cNvPr id="13" name="Freccia curva 12"/>
          <p:cNvSpPr/>
          <p:nvPr/>
        </p:nvSpPr>
        <p:spPr bwMode="auto">
          <a:xfrm rot="5400000">
            <a:off x="4556919" y="1420019"/>
            <a:ext cx="1439862" cy="3568700"/>
          </a:xfrm>
          <a:prstGeom prst="bentArrow">
            <a:avLst>
              <a:gd name="adj1" fmla="val 12004"/>
              <a:gd name="adj2" fmla="val 11462"/>
              <a:gd name="adj3" fmla="val 25000"/>
              <a:gd name="adj4" fmla="val 43750"/>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a:solidFill>
                  <a:srgbClr val="000090"/>
                </a:solidFill>
              </a:ln>
              <a:solidFill>
                <a:srgbClr val="000090"/>
              </a:solidFill>
            </a:endParaRPr>
          </a:p>
        </p:txBody>
      </p:sp>
      <p:sp>
        <p:nvSpPr>
          <p:cNvPr id="14" name="Freccia curva 13"/>
          <p:cNvSpPr/>
          <p:nvPr/>
        </p:nvSpPr>
        <p:spPr bwMode="auto">
          <a:xfrm rot="16199999">
            <a:off x="3255170" y="1761330"/>
            <a:ext cx="1482725" cy="3903660"/>
          </a:xfrm>
          <a:prstGeom prst="bentArrow">
            <a:avLst>
              <a:gd name="adj1" fmla="val 12004"/>
              <a:gd name="adj2" fmla="val 11462"/>
              <a:gd name="adj3" fmla="val 25000"/>
              <a:gd name="adj4" fmla="val 43750"/>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a:solidFill>
                  <a:srgbClr val="000090"/>
                </a:solidFill>
              </a:ln>
              <a:solidFill>
                <a:srgbClr val="000090"/>
              </a:solidFill>
            </a:endParaRPr>
          </a:p>
        </p:txBody>
      </p:sp>
      <p:sp>
        <p:nvSpPr>
          <p:cNvPr id="15" name="CasellaDiTesto 14"/>
          <p:cNvSpPr txBox="1">
            <a:spLocks noChangeArrowheads="1"/>
          </p:cNvSpPr>
          <p:nvPr/>
        </p:nvSpPr>
        <p:spPr bwMode="auto">
          <a:xfrm>
            <a:off x="4216400" y="2760663"/>
            <a:ext cx="1655763"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Goleman</a:t>
            </a:r>
            <a:r>
              <a:rPr lang="it-IT" sz="1400" b="1">
                <a:ln>
                  <a:solidFill>
                    <a:srgbClr val="000090"/>
                  </a:solidFill>
                </a:ln>
                <a:solidFill>
                  <a:srgbClr val="000090"/>
                </a:solidFill>
                <a:latin typeface="Corbel"/>
              </a:rPr>
              <a:t> (2006)</a:t>
            </a:r>
            <a:endParaRPr lang="it-IT" sz="1400">
              <a:ln>
                <a:solidFill>
                  <a:srgbClr val="000090"/>
                </a:solidFill>
              </a:ln>
              <a:solidFill>
                <a:srgbClr val="000090"/>
              </a:solidFill>
            </a:endParaRPr>
          </a:p>
        </p:txBody>
      </p:sp>
      <p:sp>
        <p:nvSpPr>
          <p:cNvPr id="16" name="CasellaDiTesto 15"/>
          <p:cNvSpPr txBox="1">
            <a:spLocks noChangeArrowheads="1"/>
          </p:cNvSpPr>
          <p:nvPr/>
        </p:nvSpPr>
        <p:spPr bwMode="auto">
          <a:xfrm>
            <a:off x="557213" y="3890963"/>
            <a:ext cx="1285875"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Gallese (2012)</a:t>
            </a:r>
            <a:endParaRPr lang="it-IT" sz="1400">
              <a:ln>
                <a:solidFill>
                  <a:srgbClr val="000090"/>
                </a:solidFill>
              </a:ln>
              <a:solidFill>
                <a:srgbClr val="000090"/>
              </a:solidFill>
            </a:endParaRPr>
          </a:p>
        </p:txBody>
      </p:sp>
      <p:sp>
        <p:nvSpPr>
          <p:cNvPr id="17" name="CasellaDiTesto 16"/>
          <p:cNvSpPr txBox="1">
            <a:spLocks noChangeArrowheads="1"/>
          </p:cNvSpPr>
          <p:nvPr/>
        </p:nvSpPr>
        <p:spPr bwMode="auto">
          <a:xfrm>
            <a:off x="7235825" y="2260600"/>
            <a:ext cx="1285875"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Borghi (2013)</a:t>
            </a:r>
            <a:endParaRPr lang="it-IT" sz="1400">
              <a:ln>
                <a:solidFill>
                  <a:srgbClr val="000090"/>
                </a:solidFill>
              </a:ln>
              <a:solidFill>
                <a:srgbClr val="000090"/>
              </a:solidFill>
            </a:endParaRPr>
          </a:p>
        </p:txBody>
      </p:sp>
      <p:sp>
        <p:nvSpPr>
          <p:cNvPr id="18" name="CasellaDiTesto 17"/>
          <p:cNvSpPr txBox="1">
            <a:spLocks noChangeArrowheads="1"/>
          </p:cNvSpPr>
          <p:nvPr/>
        </p:nvSpPr>
        <p:spPr bwMode="auto">
          <a:xfrm>
            <a:off x="2941638" y="3814763"/>
            <a:ext cx="1501775"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Gardner (2000)</a:t>
            </a:r>
            <a:endParaRPr lang="it-IT" sz="1400">
              <a:ln>
                <a:solidFill>
                  <a:srgbClr val="000090"/>
                </a:solidFill>
              </a:ln>
              <a:solidFill>
                <a:srgbClr val="000090"/>
              </a:solidFill>
            </a:endParaRPr>
          </a:p>
        </p:txBody>
      </p:sp>
      <p:sp>
        <p:nvSpPr>
          <p:cNvPr id="19" name="CasellaDiTesto 18"/>
          <p:cNvSpPr txBox="1">
            <a:spLocks noChangeArrowheads="1"/>
          </p:cNvSpPr>
          <p:nvPr/>
        </p:nvSpPr>
        <p:spPr bwMode="auto">
          <a:xfrm>
            <a:off x="7558088" y="4805363"/>
            <a:ext cx="1285875"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Lakoff</a:t>
            </a:r>
            <a:r>
              <a:rPr lang="it-IT" sz="1400" b="1">
                <a:ln>
                  <a:solidFill>
                    <a:srgbClr val="000090"/>
                  </a:solidFill>
                </a:ln>
                <a:solidFill>
                  <a:srgbClr val="000090"/>
                </a:solidFill>
                <a:latin typeface="Corbel"/>
              </a:rPr>
              <a:t> (1999)</a:t>
            </a:r>
            <a:endParaRPr lang="it-IT" sz="1400">
              <a:ln>
                <a:solidFill>
                  <a:srgbClr val="000090"/>
                </a:solidFill>
              </a:ln>
              <a:solidFill>
                <a:srgbClr val="000090"/>
              </a:solidFill>
            </a:endParaRPr>
          </a:p>
        </p:txBody>
      </p:sp>
      <p:sp>
        <p:nvSpPr>
          <p:cNvPr id="20" name="CasellaDiTesto 19"/>
          <p:cNvSpPr txBox="1">
            <a:spLocks noChangeArrowheads="1"/>
          </p:cNvSpPr>
          <p:nvPr/>
        </p:nvSpPr>
        <p:spPr bwMode="auto">
          <a:xfrm>
            <a:off x="3016250" y="4908549"/>
            <a:ext cx="2160588"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Merleau</a:t>
            </a:r>
            <a:r>
              <a:rPr lang="it-IT" sz="1400" b="1">
                <a:ln>
                  <a:solidFill>
                    <a:srgbClr val="000090"/>
                  </a:solidFill>
                </a:ln>
                <a:solidFill>
                  <a:srgbClr val="000090"/>
                </a:solidFill>
                <a:latin typeface="Corbel"/>
              </a:rPr>
              <a:t> </a:t>
            </a:r>
            <a:r>
              <a:rPr lang="it-IT" sz="1400" b="1">
                <a:ln>
                  <a:solidFill>
                    <a:srgbClr val="000090"/>
                  </a:solidFill>
                </a:ln>
                <a:solidFill>
                  <a:srgbClr val="000090"/>
                </a:solidFill>
                <a:latin typeface="Corbel"/>
              </a:rPr>
              <a:t>Ponty</a:t>
            </a:r>
            <a:r>
              <a:rPr lang="it-IT" sz="1400" b="1">
                <a:ln>
                  <a:solidFill>
                    <a:srgbClr val="000090"/>
                  </a:solidFill>
                </a:ln>
                <a:solidFill>
                  <a:srgbClr val="000090"/>
                </a:solidFill>
                <a:latin typeface="Corbel"/>
              </a:rPr>
              <a:t> (2003)</a:t>
            </a:r>
            <a:endParaRPr lang="it-IT" sz="1400">
              <a:ln>
                <a:solidFill>
                  <a:srgbClr val="000090"/>
                </a:solidFill>
              </a:ln>
              <a:solidFill>
                <a:srgbClr val="000090"/>
              </a:solidFill>
            </a:endParaRPr>
          </a:p>
        </p:txBody>
      </p:sp>
      <p:sp>
        <p:nvSpPr>
          <p:cNvPr id="21" name="CasellaDiTesto 20"/>
          <p:cNvSpPr txBox="1">
            <a:spLocks noChangeArrowheads="1"/>
          </p:cNvSpPr>
          <p:nvPr/>
        </p:nvSpPr>
        <p:spPr bwMode="auto">
          <a:xfrm>
            <a:off x="7562850" y="3390900"/>
            <a:ext cx="1285875"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Wilson (2002)</a:t>
            </a:r>
            <a:endParaRPr lang="it-IT" sz="1400">
              <a:ln>
                <a:solidFill>
                  <a:srgbClr val="000090"/>
                </a:solidFill>
              </a:ln>
              <a:solidFill>
                <a:srgbClr val="000090"/>
              </a:solidFill>
            </a:endParaRPr>
          </a:p>
        </p:txBody>
      </p:sp>
      <p:sp>
        <p:nvSpPr>
          <p:cNvPr id="22" name="CasellaDiTesto 21"/>
          <p:cNvSpPr txBox="1">
            <a:spLocks noChangeArrowheads="1"/>
          </p:cNvSpPr>
          <p:nvPr/>
        </p:nvSpPr>
        <p:spPr bwMode="auto">
          <a:xfrm>
            <a:off x="268288" y="3040063"/>
            <a:ext cx="1285875"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Fisher (2012)</a:t>
            </a:r>
            <a:endParaRPr lang="it-IT" sz="1400">
              <a:ln>
                <a:solidFill>
                  <a:srgbClr val="000090"/>
                </a:solidFill>
              </a:ln>
              <a:solidFill>
                <a:srgbClr val="000090"/>
              </a:solidFill>
            </a:endParaRPr>
          </a:p>
        </p:txBody>
      </p:sp>
      <p:sp>
        <p:nvSpPr>
          <p:cNvPr id="23" name="CasellaDiTesto 22"/>
          <p:cNvSpPr txBox="1">
            <a:spLocks noChangeArrowheads="1"/>
          </p:cNvSpPr>
          <p:nvPr/>
        </p:nvSpPr>
        <p:spPr bwMode="auto">
          <a:xfrm>
            <a:off x="5870575" y="5014913"/>
            <a:ext cx="1285875"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Ryle</a:t>
            </a:r>
            <a:r>
              <a:rPr lang="it-IT" sz="1400" b="1">
                <a:ln>
                  <a:solidFill>
                    <a:srgbClr val="000090"/>
                  </a:solidFill>
                </a:ln>
                <a:solidFill>
                  <a:srgbClr val="000090"/>
                </a:solidFill>
                <a:latin typeface="Corbel"/>
              </a:rPr>
              <a:t> (2007)</a:t>
            </a:r>
            <a:endParaRPr lang="it-IT" sz="1400">
              <a:ln>
                <a:solidFill>
                  <a:srgbClr val="000090"/>
                </a:solidFill>
              </a:ln>
              <a:solidFill>
                <a:srgbClr val="000090"/>
              </a:solidFill>
            </a:endParaRPr>
          </a:p>
        </p:txBody>
      </p:sp>
      <p:sp>
        <p:nvSpPr>
          <p:cNvPr id="24" name="CasellaDiTesto 23"/>
          <p:cNvSpPr txBox="1">
            <a:spLocks noChangeArrowheads="1"/>
          </p:cNvSpPr>
          <p:nvPr/>
        </p:nvSpPr>
        <p:spPr bwMode="auto">
          <a:xfrm>
            <a:off x="3348038" y="1971675"/>
            <a:ext cx="1501775"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Rizzolatti</a:t>
            </a:r>
            <a:r>
              <a:rPr lang="it-IT" sz="1400" b="1">
                <a:ln>
                  <a:solidFill>
                    <a:srgbClr val="000090"/>
                  </a:solidFill>
                </a:ln>
                <a:solidFill>
                  <a:srgbClr val="000090"/>
                </a:solidFill>
                <a:latin typeface="Corbel"/>
              </a:rPr>
              <a:t> (2006)</a:t>
            </a:r>
            <a:endParaRPr lang="it-IT" sz="1400">
              <a:ln>
                <a:solidFill>
                  <a:srgbClr val="000090"/>
                </a:solidFill>
              </a:ln>
              <a:solidFill>
                <a:srgbClr val="000090"/>
              </a:solidFill>
            </a:endParaRPr>
          </a:p>
        </p:txBody>
      </p:sp>
      <p:sp>
        <p:nvSpPr>
          <p:cNvPr id="25" name="CasellaDiTesto 24"/>
          <p:cNvSpPr txBox="1">
            <a:spLocks noChangeArrowheads="1"/>
          </p:cNvSpPr>
          <p:nvPr/>
        </p:nvSpPr>
        <p:spPr bwMode="auto">
          <a:xfrm>
            <a:off x="5435600" y="1971675"/>
            <a:ext cx="1368425"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Letheby (2012)</a:t>
            </a:r>
            <a:endParaRPr lang="it-IT" sz="1400">
              <a:ln>
                <a:solidFill>
                  <a:srgbClr val="000090"/>
                </a:solidFill>
              </a:ln>
              <a:solidFill>
                <a:srgbClr val="000090"/>
              </a:solidFill>
            </a:endParaRPr>
          </a:p>
        </p:txBody>
      </p:sp>
      <p:sp>
        <p:nvSpPr>
          <p:cNvPr id="26" name="CasellaDiTesto 25"/>
          <p:cNvSpPr txBox="1">
            <a:spLocks noChangeArrowheads="1"/>
          </p:cNvSpPr>
          <p:nvPr/>
        </p:nvSpPr>
        <p:spPr bwMode="auto">
          <a:xfrm>
            <a:off x="890588" y="4818063"/>
            <a:ext cx="1430337" cy="307975"/>
          </a:xfrm>
          <a:prstGeom prst="rect">
            <a:avLst/>
          </a:prstGeom>
          <a:noFill/>
          <a:ln>
            <a:noFill/>
          </a:ln>
        </p:spPr>
        <p:txBody>
          <a:bodyPr>
            <a:spAutoFit/>
          </a:bodyPr>
          <a:lstStyle>
            <a:lvl1pPr>
              <a:defRPr sz="2400">
                <a:solidFill>
                  <a:schemeClr val="tx1"/>
                </a:solidFill>
                <a:latin typeface="Arial"/>
                <a:ea typeface="ＭＳ Ｐゴシック"/>
                <a:cs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lgn="ctr">
              <a:defRPr/>
            </a:pPr>
            <a:r>
              <a:rPr lang="it-IT" sz="1400" b="1">
                <a:ln>
                  <a:solidFill>
                    <a:srgbClr val="000090"/>
                  </a:solidFill>
                </a:ln>
                <a:solidFill>
                  <a:srgbClr val="000090"/>
                </a:solidFill>
                <a:latin typeface="Corbel"/>
              </a:rPr>
              <a:t>Chemero</a:t>
            </a:r>
            <a:r>
              <a:rPr lang="it-IT" sz="1400" b="1">
                <a:ln>
                  <a:solidFill>
                    <a:srgbClr val="000090"/>
                  </a:solidFill>
                </a:ln>
                <a:solidFill>
                  <a:srgbClr val="000090"/>
                </a:solidFill>
                <a:latin typeface="Corbel"/>
              </a:rPr>
              <a:t> (2009)</a:t>
            </a:r>
            <a:endParaRPr lang="it-IT" sz="1400">
              <a:ln>
                <a:solidFill>
                  <a:srgbClr val="000090"/>
                </a:solidFill>
              </a:ln>
              <a:solidFill>
                <a:srgbClr val="000090"/>
              </a:solidFill>
            </a:endParaRPr>
          </a:p>
        </p:txBody>
      </p:sp>
      <p:grpSp>
        <p:nvGrpSpPr>
          <p:cNvPr id="27" name="Gruppo 26"/>
          <p:cNvGrpSpPr/>
          <p:nvPr/>
        </p:nvGrpSpPr>
        <p:grpSpPr bwMode="auto">
          <a:xfrm>
            <a:off x="177800" y="393580"/>
            <a:ext cx="8788400" cy="825620"/>
            <a:chOff x="0" y="2264"/>
            <a:chExt cx="8429684" cy="1067040"/>
          </a:xfrm>
        </p:grpSpPr>
        <p:sp>
          <p:nvSpPr>
            <p:cNvPr id="28" name="Rettangolo arrotondato 27"/>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 name="Rettangolo 28"/>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Quali sono gli autori e le correnti di pensiero dell’ECS?</a:t>
              </a:r>
              <a:endParaRPr lang="it-IT" sz="2400" b="1" i="0">
                <a:ln>
                  <a:solidFill>
                    <a:srgbClr val="00B050"/>
                  </a:solidFill>
                </a:ln>
                <a:solidFill>
                  <a:srgbClr val="00B050"/>
                </a:solidFill>
              </a:endParaRPr>
            </a:p>
          </p:txBody>
        </p:sp>
      </p:grpSp>
      <p:pic>
        <p:nvPicPr>
          <p:cNvPr id="31" name="Immagine 30"/>
          <p:cNvPicPr>
            <a:picLocks noChangeAspect="1"/>
          </p:cNvPicPr>
          <p:nvPr/>
        </p:nvPicPr>
        <p:blipFill>
          <a:blip r:embed="rId2"/>
          <a:stretch/>
        </p:blipFill>
        <p:spPr bwMode="auto">
          <a:xfrm>
            <a:off x="482600" y="5826823"/>
            <a:ext cx="3241261" cy="988357"/>
          </a:xfrm>
          <a:prstGeom prst="rect">
            <a:avLst/>
          </a:prstGeom>
        </p:spPr>
      </p:pic>
      <p:pic>
        <p:nvPicPr>
          <p:cNvPr id="32" name="Immagine 31"/>
          <p:cNvPicPr>
            <a:picLocks noChangeAspect="1"/>
          </p:cNvPicPr>
          <p:nvPr/>
        </p:nvPicPr>
        <p:blipFill>
          <a:blip r:embed="rId3"/>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500"/>
                            </p:stCondLst>
                            <p:childTnLst>
                              <p:par>
                                <p:cTn id="19" presetID="1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par>
                                <p:cTn id="33" presetID="9" presetClass="entr" presetSubtype="0" fill="hold" grpId="1" nodeType="withEffect">
                                  <p:stCondLst>
                                    <p:cond delay="100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par>
                                <p:cTn id="36" presetID="6" presetClass="emph" presetSubtype="0" repeatCount="indefinite" autoRev="1" fill="hold" grpId="0" nodeType="withEffect">
                                  <p:stCondLst>
                                    <p:cond delay="0"/>
                                  </p:stCondLst>
                                  <p:childTnLst>
                                    <p:animScale>
                                      <p:cBhvr>
                                        <p:cTn id="37" dur="2000" fill="hold"/>
                                        <p:tgtEl>
                                          <p:spTgt spid="15"/>
                                        </p:tgtEl>
                                      </p:cBhvr>
                                      <p:by x="150000" y="150000"/>
                                    </p:animScale>
                                  </p:childTnLst>
                                </p:cTn>
                              </p:par>
                              <p:par>
                                <p:cTn id="38" presetID="9" presetClass="entr" presetSubtype="0" fill="hold" grpId="1" nodeType="withEffect">
                                  <p:stCondLst>
                                    <p:cond delay="100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6" presetClass="emph" presetSubtype="0" repeatCount="indefinite" autoRev="1" fill="hold" grpId="0" nodeType="withEffect">
                                  <p:stCondLst>
                                    <p:cond delay="0"/>
                                  </p:stCondLst>
                                  <p:childTnLst>
                                    <p:animScale>
                                      <p:cBhvr>
                                        <p:cTn id="42" dur="2000" fill="hold"/>
                                        <p:tgtEl>
                                          <p:spTgt spid="16"/>
                                        </p:tgtEl>
                                      </p:cBhvr>
                                      <p:by x="150000" y="150000"/>
                                    </p:animScale>
                                  </p:childTnLst>
                                </p:cTn>
                              </p:par>
                              <p:par>
                                <p:cTn id="43" presetID="9" presetClass="entr" presetSubtype="0" fill="hold" grpId="1" nodeType="withEffect">
                                  <p:stCondLst>
                                    <p:cond delay="100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par>
                                <p:cTn id="46" presetID="6" presetClass="emph" presetSubtype="0" repeatCount="indefinite" autoRev="1" fill="hold" grpId="0" nodeType="withEffect">
                                  <p:stCondLst>
                                    <p:cond delay="0"/>
                                  </p:stCondLst>
                                  <p:childTnLst>
                                    <p:animScale>
                                      <p:cBhvr>
                                        <p:cTn id="47" dur="2000" fill="hold"/>
                                        <p:tgtEl>
                                          <p:spTgt spid="17"/>
                                        </p:tgtEl>
                                      </p:cBhvr>
                                      <p:by x="150000" y="150000"/>
                                    </p:animScale>
                                  </p:childTnLst>
                                </p:cTn>
                              </p:par>
                              <p:par>
                                <p:cTn id="48" presetID="9" presetClass="entr" presetSubtype="0" fill="hold" grpId="1" nodeType="withEffect">
                                  <p:stCondLst>
                                    <p:cond delay="100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6" presetClass="emph" presetSubtype="0" repeatCount="indefinite" autoRev="1" fill="hold" grpId="0" nodeType="withEffect">
                                  <p:stCondLst>
                                    <p:cond delay="0"/>
                                  </p:stCondLst>
                                  <p:childTnLst>
                                    <p:animScale>
                                      <p:cBhvr>
                                        <p:cTn id="52" dur="2000" fill="hold"/>
                                        <p:tgtEl>
                                          <p:spTgt spid="18"/>
                                        </p:tgtEl>
                                      </p:cBhvr>
                                      <p:by x="150000" y="150000"/>
                                    </p:animScale>
                                  </p:childTnLst>
                                </p:cTn>
                              </p:par>
                              <p:par>
                                <p:cTn id="53" presetID="9" presetClass="entr" presetSubtype="0" fill="hold" grpId="1" nodeType="withEffect">
                                  <p:stCondLst>
                                    <p:cond delay="100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par>
                                <p:cTn id="56" presetID="6" presetClass="emph" presetSubtype="0" repeatCount="indefinite" autoRev="1" fill="hold" grpId="0" nodeType="withEffect">
                                  <p:stCondLst>
                                    <p:cond delay="0"/>
                                  </p:stCondLst>
                                  <p:childTnLst>
                                    <p:animScale>
                                      <p:cBhvr>
                                        <p:cTn id="57" dur="2000" fill="hold"/>
                                        <p:tgtEl>
                                          <p:spTgt spid="19"/>
                                        </p:tgtEl>
                                      </p:cBhvr>
                                      <p:by x="150000" y="150000"/>
                                    </p:animScale>
                                  </p:childTnLst>
                                </p:cTn>
                              </p:par>
                              <p:par>
                                <p:cTn id="58" presetID="9" presetClass="entr" presetSubtype="0" fill="hold" grpId="1" nodeType="withEffect">
                                  <p:stCondLst>
                                    <p:cond delay="100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cTn>
                              </p:par>
                              <p:par>
                                <p:cTn id="61" presetID="6" presetClass="emph" presetSubtype="0" repeatCount="indefinite" autoRev="1" fill="hold" grpId="0" nodeType="withEffect">
                                  <p:stCondLst>
                                    <p:cond delay="0"/>
                                  </p:stCondLst>
                                  <p:childTnLst>
                                    <p:animScale>
                                      <p:cBhvr>
                                        <p:cTn id="62" dur="2000" fill="hold"/>
                                        <p:tgtEl>
                                          <p:spTgt spid="20"/>
                                        </p:tgtEl>
                                      </p:cBhvr>
                                      <p:by x="150000" y="150000"/>
                                    </p:animScale>
                                  </p:childTnLst>
                                </p:cTn>
                              </p:par>
                              <p:par>
                                <p:cTn id="63" presetID="9" presetClass="entr" presetSubtype="0" fill="hold" grpId="1" nodeType="withEffect">
                                  <p:stCondLst>
                                    <p:cond delay="1000"/>
                                  </p:stCondLst>
                                  <p:childTnLst>
                                    <p:set>
                                      <p:cBhvr>
                                        <p:cTn id="64" dur="1" fill="hold">
                                          <p:stCondLst>
                                            <p:cond delay="0"/>
                                          </p:stCondLst>
                                        </p:cTn>
                                        <p:tgtEl>
                                          <p:spTgt spid="21"/>
                                        </p:tgtEl>
                                        <p:attrNameLst>
                                          <p:attrName>style.visibility</p:attrName>
                                        </p:attrNameLst>
                                      </p:cBhvr>
                                      <p:to>
                                        <p:strVal val="visible"/>
                                      </p:to>
                                    </p:set>
                                    <p:animEffect transition="in" filter="dissolve">
                                      <p:cBhvr>
                                        <p:cTn id="65" dur="500"/>
                                        <p:tgtEl>
                                          <p:spTgt spid="21"/>
                                        </p:tgtEl>
                                      </p:cBhvr>
                                    </p:animEffect>
                                  </p:childTnLst>
                                </p:cTn>
                              </p:par>
                              <p:par>
                                <p:cTn id="66" presetID="6" presetClass="emph" presetSubtype="0" repeatCount="indefinite" autoRev="1" fill="hold" grpId="0" nodeType="withEffect">
                                  <p:stCondLst>
                                    <p:cond delay="0"/>
                                  </p:stCondLst>
                                  <p:childTnLst>
                                    <p:animScale>
                                      <p:cBhvr>
                                        <p:cTn id="67" dur="2000" fill="hold"/>
                                        <p:tgtEl>
                                          <p:spTgt spid="21"/>
                                        </p:tgtEl>
                                      </p:cBhvr>
                                      <p:by x="150000" y="150000"/>
                                    </p:animScale>
                                  </p:childTnLst>
                                </p:cTn>
                              </p:par>
                              <p:par>
                                <p:cTn id="68" presetID="9" presetClass="entr" presetSubtype="0" fill="hold" grpId="1"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dissolve">
                                      <p:cBhvr>
                                        <p:cTn id="70" dur="500"/>
                                        <p:tgtEl>
                                          <p:spTgt spid="22"/>
                                        </p:tgtEl>
                                      </p:cBhvr>
                                    </p:animEffect>
                                  </p:childTnLst>
                                </p:cTn>
                              </p:par>
                              <p:par>
                                <p:cTn id="71" presetID="6" presetClass="emph" presetSubtype="0" repeatCount="indefinite" autoRev="1" fill="hold" grpId="0" nodeType="withEffect">
                                  <p:stCondLst>
                                    <p:cond delay="0"/>
                                  </p:stCondLst>
                                  <p:childTnLst>
                                    <p:animScale>
                                      <p:cBhvr>
                                        <p:cTn id="72" dur="2000" fill="hold"/>
                                        <p:tgtEl>
                                          <p:spTgt spid="22"/>
                                        </p:tgtEl>
                                      </p:cBhvr>
                                      <p:by x="150000" y="150000"/>
                                    </p:animScale>
                                  </p:childTnLst>
                                </p:cTn>
                              </p:par>
                              <p:par>
                                <p:cTn id="73" presetID="9" presetClass="entr" presetSubtype="0" fill="hold" grpId="1" nodeType="withEffect">
                                  <p:stCondLst>
                                    <p:cond delay="1000"/>
                                  </p:stCondLst>
                                  <p:childTnLst>
                                    <p:set>
                                      <p:cBhvr>
                                        <p:cTn id="74" dur="1" fill="hold">
                                          <p:stCondLst>
                                            <p:cond delay="0"/>
                                          </p:stCondLst>
                                        </p:cTn>
                                        <p:tgtEl>
                                          <p:spTgt spid="23"/>
                                        </p:tgtEl>
                                        <p:attrNameLst>
                                          <p:attrName>style.visibility</p:attrName>
                                        </p:attrNameLst>
                                      </p:cBhvr>
                                      <p:to>
                                        <p:strVal val="visible"/>
                                      </p:to>
                                    </p:set>
                                    <p:animEffect transition="in" filter="dissolve">
                                      <p:cBhvr>
                                        <p:cTn id="75" dur="500"/>
                                        <p:tgtEl>
                                          <p:spTgt spid="23"/>
                                        </p:tgtEl>
                                      </p:cBhvr>
                                    </p:animEffect>
                                  </p:childTnLst>
                                </p:cTn>
                              </p:par>
                              <p:par>
                                <p:cTn id="76" presetID="6" presetClass="emph" presetSubtype="0" repeatCount="indefinite" autoRev="1" fill="hold" grpId="0" nodeType="withEffect">
                                  <p:stCondLst>
                                    <p:cond delay="0"/>
                                  </p:stCondLst>
                                  <p:childTnLst>
                                    <p:animScale>
                                      <p:cBhvr>
                                        <p:cTn id="77" dur="2000" fill="hold"/>
                                        <p:tgtEl>
                                          <p:spTgt spid="23"/>
                                        </p:tgtEl>
                                      </p:cBhvr>
                                      <p:by x="150000" y="150000"/>
                                    </p:animScale>
                                  </p:childTnLst>
                                </p:cTn>
                              </p:par>
                              <p:par>
                                <p:cTn id="78" presetID="9" presetClass="entr" presetSubtype="0" fill="hold" grpId="1" nodeType="withEffect">
                                  <p:stCondLst>
                                    <p:cond delay="1000"/>
                                  </p:stCondLst>
                                  <p:childTnLst>
                                    <p:set>
                                      <p:cBhvr>
                                        <p:cTn id="79" dur="1" fill="hold">
                                          <p:stCondLst>
                                            <p:cond delay="0"/>
                                          </p:stCondLst>
                                        </p:cTn>
                                        <p:tgtEl>
                                          <p:spTgt spid="24"/>
                                        </p:tgtEl>
                                        <p:attrNameLst>
                                          <p:attrName>style.visibility</p:attrName>
                                        </p:attrNameLst>
                                      </p:cBhvr>
                                      <p:to>
                                        <p:strVal val="visible"/>
                                      </p:to>
                                    </p:set>
                                    <p:animEffect transition="in" filter="dissolve">
                                      <p:cBhvr>
                                        <p:cTn id="80" dur="500"/>
                                        <p:tgtEl>
                                          <p:spTgt spid="24"/>
                                        </p:tgtEl>
                                      </p:cBhvr>
                                    </p:animEffect>
                                  </p:childTnLst>
                                </p:cTn>
                              </p:par>
                              <p:par>
                                <p:cTn id="81" presetID="6" presetClass="emph" presetSubtype="0" repeatCount="indefinite" autoRev="1" fill="hold" grpId="0" nodeType="withEffect">
                                  <p:stCondLst>
                                    <p:cond delay="0"/>
                                  </p:stCondLst>
                                  <p:childTnLst>
                                    <p:animScale>
                                      <p:cBhvr>
                                        <p:cTn id="82" dur="2000" fill="hold"/>
                                        <p:tgtEl>
                                          <p:spTgt spid="24"/>
                                        </p:tgtEl>
                                      </p:cBhvr>
                                      <p:by x="150000" y="150000"/>
                                    </p:animScale>
                                  </p:childTnLst>
                                </p:cTn>
                              </p:par>
                              <p:par>
                                <p:cTn id="83" presetID="9" presetClass="entr" presetSubtype="0" fill="hold" grpId="1" nodeType="withEffect">
                                  <p:stCondLst>
                                    <p:cond delay="1000"/>
                                  </p:stCondLst>
                                  <p:childTnLst>
                                    <p:set>
                                      <p:cBhvr>
                                        <p:cTn id="84" dur="1" fill="hold">
                                          <p:stCondLst>
                                            <p:cond delay="0"/>
                                          </p:stCondLst>
                                        </p:cTn>
                                        <p:tgtEl>
                                          <p:spTgt spid="25"/>
                                        </p:tgtEl>
                                        <p:attrNameLst>
                                          <p:attrName>style.visibility</p:attrName>
                                        </p:attrNameLst>
                                      </p:cBhvr>
                                      <p:to>
                                        <p:strVal val="visible"/>
                                      </p:to>
                                    </p:set>
                                    <p:animEffect transition="in" filter="dissolve">
                                      <p:cBhvr>
                                        <p:cTn id="85" dur="500"/>
                                        <p:tgtEl>
                                          <p:spTgt spid="25"/>
                                        </p:tgtEl>
                                      </p:cBhvr>
                                    </p:animEffect>
                                  </p:childTnLst>
                                </p:cTn>
                              </p:par>
                              <p:par>
                                <p:cTn id="86" presetID="6" presetClass="emph" presetSubtype="0" repeatCount="indefinite" autoRev="1" fill="hold" grpId="0" nodeType="withEffect">
                                  <p:stCondLst>
                                    <p:cond delay="0"/>
                                  </p:stCondLst>
                                  <p:childTnLst>
                                    <p:animScale>
                                      <p:cBhvr>
                                        <p:cTn id="87" dur="2000" fill="hold"/>
                                        <p:tgtEl>
                                          <p:spTgt spid="25"/>
                                        </p:tgtEl>
                                      </p:cBhvr>
                                      <p:by x="150000" y="150000"/>
                                    </p:animScale>
                                  </p:childTnLst>
                                </p:cTn>
                              </p:par>
                              <p:par>
                                <p:cTn id="88" presetID="9" presetClass="entr" presetSubtype="0" fill="hold" grpId="1" nodeType="withEffect">
                                  <p:stCondLst>
                                    <p:cond delay="1000"/>
                                  </p:stCondLst>
                                  <p:childTnLst>
                                    <p:set>
                                      <p:cBhvr>
                                        <p:cTn id="89" dur="1" fill="hold">
                                          <p:stCondLst>
                                            <p:cond delay="0"/>
                                          </p:stCondLst>
                                        </p:cTn>
                                        <p:tgtEl>
                                          <p:spTgt spid="26"/>
                                        </p:tgtEl>
                                        <p:attrNameLst>
                                          <p:attrName>style.visibility</p:attrName>
                                        </p:attrNameLst>
                                      </p:cBhvr>
                                      <p:to>
                                        <p:strVal val="visible"/>
                                      </p:to>
                                    </p:set>
                                    <p:animEffect transition="in" filter="dissolve">
                                      <p:cBhvr>
                                        <p:cTn id="90" dur="500"/>
                                        <p:tgtEl>
                                          <p:spTgt spid="26"/>
                                        </p:tgtEl>
                                      </p:cBhvr>
                                    </p:animEffect>
                                  </p:childTnLst>
                                </p:cTn>
                              </p:par>
                              <p:par>
                                <p:cTn id="91" presetID="6" presetClass="emph" presetSubtype="0" repeatCount="indefinite" autoRev="1" fill="hold" grpId="0" nodeType="withEffect">
                                  <p:stCondLst>
                                    <p:cond delay="0"/>
                                  </p:stCondLst>
                                  <p:childTnLst>
                                    <p:animScale>
                                      <p:cBhvr>
                                        <p:cTn id="92"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Rettangolo 4"/>
          <p:cNvSpPr/>
          <p:nvPr/>
        </p:nvSpPr>
        <p:spPr bwMode="auto">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it-IT"/>
          </a:p>
        </p:txBody>
      </p:sp>
      <p:grpSp>
        <p:nvGrpSpPr>
          <p:cNvPr id="9" name="Gruppo 8"/>
          <p:cNvGrpSpPr/>
          <p:nvPr/>
        </p:nvGrpSpPr>
        <p:grpSpPr bwMode="auto">
          <a:xfrm>
            <a:off x="177800" y="266580"/>
            <a:ext cx="8788400" cy="825620"/>
            <a:chOff x="0" y="2264"/>
            <a:chExt cx="8429684" cy="1067040"/>
          </a:xfrm>
        </p:grpSpPr>
        <p:sp>
          <p:nvSpPr>
            <p:cNvPr id="10" name="Rettangolo arrotondato 9"/>
            <p:cNvSpPr/>
            <p:nvPr/>
          </p:nvSpPr>
          <p:spPr bwMode="auto">
            <a:xfrm>
              <a:off x="0" y="2264"/>
              <a:ext cx="8429684" cy="1067040"/>
            </a:xfrm>
            <a:prstGeom prst="roundRect">
              <a:avLst>
                <a:gd name="adj" fmla="val 16667"/>
              </a:avLst>
            </a:prstGeom>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ettangolo 10"/>
            <p:cNvSpPr/>
            <p:nvPr/>
          </p:nvSpPr>
          <p:spPr bwMode="auto">
            <a:xfrm>
              <a:off x="52089" y="54353"/>
              <a:ext cx="8325506" cy="962862"/>
            </a:xfrm>
            <a:prstGeom prst="rect">
              <a:avLst/>
            </a:prstGeom>
          </p:spPr>
          <p:style>
            <a:lnRef idx="0">
              <a:srgbClr val="000000"/>
            </a:lnRef>
            <a:fillRef idx="0">
              <a:srgbClr val="000000"/>
            </a:fillRef>
            <a:effectRef idx="0">
              <a:srgbClr val="00000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ts val="0"/>
                </a:spcBef>
                <a:spcAft>
                  <a:spcPts val="0"/>
                </a:spcAft>
                <a:defRPr/>
              </a:pPr>
              <a:r>
                <a:rPr lang="it-IT" sz="2400" b="1">
                  <a:latin typeface="Arial"/>
                  <a:cs typeface="Arial"/>
                </a:rPr>
                <a:t>Perché la corporeità può essere un valido mediatore tra le Neuroscienze e la Didattica?</a:t>
              </a:r>
              <a:endParaRPr lang="it-IT" sz="2400" b="1" i="0">
                <a:ln>
                  <a:solidFill>
                    <a:srgbClr val="00B050"/>
                  </a:solidFill>
                </a:ln>
                <a:solidFill>
                  <a:srgbClr val="00B050"/>
                </a:solidFill>
              </a:endParaRPr>
            </a:p>
          </p:txBody>
        </p:sp>
      </p:grpSp>
      <p:sp>
        <p:nvSpPr>
          <p:cNvPr id="12" name="Rettangolo 11"/>
          <p:cNvSpPr/>
          <p:nvPr/>
        </p:nvSpPr>
        <p:spPr bwMode="auto">
          <a:xfrm>
            <a:off x="2773312" y="1222276"/>
            <a:ext cx="3339877" cy="702756"/>
          </a:xfrm>
          <a:prstGeom prst="rect">
            <a:avLst/>
          </a:prstGeom>
          <a:noFill/>
          <a:ln w="19050">
            <a:solidFill>
              <a:schemeClr val="tx1"/>
            </a:solidFill>
          </a:ln>
        </p:spPr>
        <p:txBody>
          <a:bodyPr wrap="none">
            <a:spAutoFit/>
          </a:bodyPr>
          <a:lstStyle/>
          <a:p>
            <a:pPr algn="ctr">
              <a:lnSpc>
                <a:spcPct val="150000"/>
              </a:lnSpc>
              <a:spcBef>
                <a:spcPts val="0"/>
              </a:spcBef>
              <a:spcAft>
                <a:spcPts val="0"/>
              </a:spcAft>
              <a:defRPr/>
            </a:pPr>
            <a:r>
              <a:rPr lang="it-IT" sz="2800" b="1">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scaled="1"/>
                </a:gradFill>
                <a:latin typeface="Corbel"/>
                <a:ea typeface="+mn-ea"/>
                <a:cs typeface="Arial"/>
              </a:rPr>
              <a:t> </a:t>
            </a:r>
            <a:r>
              <a:rPr lang="it-IT" sz="2800" b="1" u="sng" cap="all">
                <a:ln w="10541" cmpd="sng">
                  <a:solidFill>
                    <a:srgbClr val="000090"/>
                  </a:solidFill>
                  <a:prstDash val="solid"/>
                </a:ln>
                <a:solidFill>
                  <a:srgbClr val="000090"/>
                </a:solidFill>
                <a:latin typeface="Corbel"/>
                <a:ea typeface="+mn-ea"/>
                <a:cs typeface="Arial"/>
              </a:rPr>
              <a:t>Punti di criticità</a:t>
            </a:r>
            <a:endParaRPr/>
          </a:p>
        </p:txBody>
      </p:sp>
      <p:sp>
        <p:nvSpPr>
          <p:cNvPr id="13" name="Rettangolo 12"/>
          <p:cNvSpPr/>
          <p:nvPr/>
        </p:nvSpPr>
        <p:spPr bwMode="auto">
          <a:xfrm>
            <a:off x="6876256" y="4160717"/>
            <a:ext cx="1800200" cy="484748"/>
          </a:xfrm>
          <a:prstGeom prst="rect">
            <a:avLst/>
          </a:prstGeom>
          <a:noFill/>
          <a:ln w="19050">
            <a:solidFill>
              <a:schemeClr val="tx1"/>
            </a:solidFill>
          </a:ln>
        </p:spPr>
        <p:txBody>
          <a:bodyPr>
            <a:spAutoFit/>
          </a:bodyPr>
          <a:lstStyle/>
          <a:p>
            <a:pPr algn="ctr">
              <a:lnSpc>
                <a:spcPct val="150000"/>
              </a:lnSpc>
              <a:spcBef>
                <a:spcPts val="0"/>
              </a:spcBef>
              <a:spcAft>
                <a:spcPts val="0"/>
              </a:spcAft>
              <a:defRPr/>
            </a:pPr>
            <a:r>
              <a:rPr lang="it-IT" b="1">
                <a:solidFill>
                  <a:srgbClr val="000090"/>
                </a:solidFill>
                <a:latin typeface="Arial"/>
                <a:ea typeface="+mn-ea"/>
                <a:cs typeface="Arial"/>
              </a:rPr>
              <a:t>Didattica</a:t>
            </a:r>
            <a:endParaRPr lang="it-IT" b="1">
              <a:ln w="10541" cmpd="sng">
                <a:solidFill>
                  <a:prstClr val="white"/>
                </a:solidFill>
                <a:prstDash val="solid"/>
              </a:ln>
              <a:solidFill>
                <a:srgbClr val="000090"/>
              </a:solidFill>
              <a:latin typeface="Arial"/>
              <a:ea typeface="+mn-ea"/>
              <a:cs typeface="Arial"/>
            </a:endParaRPr>
          </a:p>
        </p:txBody>
      </p:sp>
      <p:sp>
        <p:nvSpPr>
          <p:cNvPr id="14" name="Rettangolo 13"/>
          <p:cNvSpPr/>
          <p:nvPr/>
        </p:nvSpPr>
        <p:spPr bwMode="auto">
          <a:xfrm>
            <a:off x="6540500" y="2590626"/>
            <a:ext cx="2135956" cy="810478"/>
          </a:xfrm>
          <a:prstGeom prst="rect">
            <a:avLst/>
          </a:prstGeom>
          <a:noFill/>
          <a:ln w="19050">
            <a:solidFill>
              <a:schemeClr val="tx1"/>
            </a:solidFill>
          </a:ln>
        </p:spPr>
        <p:txBody>
          <a:bodyPr wrap="square">
            <a:spAutoFit/>
          </a:bodyPr>
          <a:lstStyle/>
          <a:p>
            <a:pPr algn="ctr">
              <a:lnSpc>
                <a:spcPct val="150000"/>
              </a:lnSpc>
              <a:defRPr/>
            </a:pPr>
            <a:r>
              <a:rPr lang="it-IT" sz="1600" b="1" cap="all">
                <a:ln w="10541" cmpd="sng">
                  <a:solidFill>
                    <a:srgbClr val="000090"/>
                  </a:solidFill>
                  <a:prstDash val="solid"/>
                </a:ln>
                <a:solidFill>
                  <a:srgbClr val="000090"/>
                </a:solidFill>
                <a:latin typeface="Arial"/>
                <a:cs typeface="Arial"/>
              </a:rPr>
              <a:t>Scienze dell’educazione           </a:t>
            </a:r>
            <a:endParaRPr/>
          </a:p>
        </p:txBody>
      </p:sp>
      <p:sp>
        <p:nvSpPr>
          <p:cNvPr id="15" name="Rettangolo 14"/>
          <p:cNvSpPr/>
          <p:nvPr/>
        </p:nvSpPr>
        <p:spPr bwMode="auto">
          <a:xfrm>
            <a:off x="323528" y="3745218"/>
            <a:ext cx="1728192" cy="923330"/>
          </a:xfrm>
          <a:prstGeom prst="rect">
            <a:avLst/>
          </a:prstGeom>
          <a:noFill/>
          <a:ln w="19050">
            <a:solidFill>
              <a:schemeClr val="tx1"/>
            </a:solidFill>
          </a:ln>
        </p:spPr>
        <p:txBody>
          <a:bodyPr>
            <a:spAutoFit/>
          </a:bodyPr>
          <a:lstStyle/>
          <a:p>
            <a:pPr algn="ctr">
              <a:lnSpc>
                <a:spcPct val="150000"/>
              </a:lnSpc>
              <a:spcBef>
                <a:spcPts val="0"/>
              </a:spcBef>
              <a:spcAft>
                <a:spcPts val="0"/>
              </a:spcAft>
              <a:defRPr/>
            </a:pPr>
            <a:r>
              <a:rPr lang="it-IT" b="1">
                <a:solidFill>
                  <a:srgbClr val="000090"/>
                </a:solidFill>
                <a:latin typeface="Arial"/>
                <a:ea typeface="+mn-ea"/>
                <a:cs typeface="Arial"/>
              </a:rPr>
              <a:t>Neuroscienze cognitive</a:t>
            </a:r>
            <a:endParaRPr lang="it-IT" b="1">
              <a:ln w="10541" cmpd="sng">
                <a:solidFill>
                  <a:prstClr val="white"/>
                </a:solidFill>
                <a:prstDash val="solid"/>
              </a:ln>
              <a:solidFill>
                <a:srgbClr val="000090"/>
              </a:solidFill>
              <a:latin typeface="Arial"/>
              <a:ea typeface="+mn-ea"/>
              <a:cs typeface="Arial"/>
            </a:endParaRPr>
          </a:p>
        </p:txBody>
      </p:sp>
      <p:sp>
        <p:nvSpPr>
          <p:cNvPr id="16" name="Rettangolo 15"/>
          <p:cNvSpPr/>
          <p:nvPr/>
        </p:nvSpPr>
        <p:spPr bwMode="auto">
          <a:xfrm>
            <a:off x="395536" y="2577852"/>
            <a:ext cx="2030163" cy="441146"/>
          </a:xfrm>
          <a:prstGeom prst="rect">
            <a:avLst/>
          </a:prstGeom>
          <a:noFill/>
          <a:ln w="19050">
            <a:solidFill>
              <a:schemeClr val="tx1"/>
            </a:solidFill>
          </a:ln>
        </p:spPr>
        <p:txBody>
          <a:bodyPr wrap="square">
            <a:spAutoFit/>
          </a:bodyPr>
          <a:lstStyle/>
          <a:p>
            <a:pPr algn="ctr">
              <a:lnSpc>
                <a:spcPct val="150000"/>
              </a:lnSpc>
              <a:spcBef>
                <a:spcPts val="0"/>
              </a:spcBef>
              <a:spcAft>
                <a:spcPts val="0"/>
              </a:spcAft>
              <a:defRPr/>
            </a:pPr>
            <a:r>
              <a:rPr lang="it-IT" sz="1600" b="1" cap="all">
                <a:ln w="10541" cmpd="sng">
                  <a:solidFill>
                    <a:srgbClr val="000090"/>
                  </a:solidFill>
                  <a:prstDash val="solid"/>
                </a:ln>
                <a:solidFill>
                  <a:srgbClr val="000090"/>
                </a:solidFill>
                <a:latin typeface="Arial"/>
                <a:cs typeface="Arial"/>
              </a:rPr>
              <a:t>Neurobiologia </a:t>
            </a:r>
            <a:endParaRPr/>
          </a:p>
        </p:txBody>
      </p:sp>
      <p:sp>
        <p:nvSpPr>
          <p:cNvPr id="17" name="Rettangolo 16"/>
          <p:cNvSpPr/>
          <p:nvPr/>
        </p:nvSpPr>
        <p:spPr bwMode="auto">
          <a:xfrm>
            <a:off x="3059832" y="2276996"/>
            <a:ext cx="2736304" cy="2503249"/>
          </a:xfrm>
          <a:prstGeom prst="rect">
            <a:avLst/>
          </a:prstGeom>
          <a:noFill/>
          <a:ln w="19050">
            <a:solidFill>
              <a:schemeClr val="tx1"/>
            </a:solidFill>
          </a:ln>
        </p:spPr>
        <p:txBody>
          <a:bodyPr>
            <a:spAutoFit/>
          </a:bodyPr>
          <a:lstStyle/>
          <a:p>
            <a:pPr algn="ctr">
              <a:lnSpc>
                <a:spcPct val="200000"/>
              </a:lnSpc>
              <a:spcBef>
                <a:spcPts val="0"/>
              </a:spcBef>
              <a:spcAft>
                <a:spcPts val="0"/>
              </a:spcAft>
              <a:defRPr/>
            </a:pPr>
            <a:r>
              <a:rPr lang="it-IT" sz="2000" b="1" cap="all">
                <a:ln w="10541" cmpd="sng">
                  <a:solidFill>
                    <a:srgbClr val="000090"/>
                  </a:solidFill>
                  <a:prstDash val="solid"/>
                </a:ln>
                <a:solidFill>
                  <a:srgbClr val="000090"/>
                </a:solidFill>
                <a:latin typeface="Arial"/>
                <a:cs typeface="Arial"/>
              </a:rPr>
              <a:t>Neuromitologie</a:t>
            </a:r>
            <a:endParaRPr lang="it-IT" sz="2000" b="1" cap="all">
              <a:ln w="10541" cmpd="sng">
                <a:solidFill>
                  <a:srgbClr val="000090"/>
                </a:solidFill>
                <a:prstDash val="solid"/>
              </a:ln>
              <a:solidFill>
                <a:srgbClr val="000090"/>
              </a:solidFill>
              <a:latin typeface="Arial"/>
              <a:cs typeface="Arial"/>
            </a:endParaRPr>
          </a:p>
          <a:p>
            <a:pPr algn="ctr">
              <a:lnSpc>
                <a:spcPct val="200000"/>
              </a:lnSpc>
              <a:spcBef>
                <a:spcPts val="0"/>
              </a:spcBef>
              <a:spcAft>
                <a:spcPts val="0"/>
              </a:spcAft>
              <a:defRPr/>
            </a:pPr>
            <a:r>
              <a:rPr lang="it-IT" sz="2000" b="1" cap="all">
                <a:ln w="10541" cmpd="sng">
                  <a:solidFill>
                    <a:srgbClr val="000090"/>
                  </a:solidFill>
                  <a:prstDash val="solid"/>
                </a:ln>
                <a:solidFill>
                  <a:srgbClr val="000090"/>
                </a:solidFill>
                <a:latin typeface="Arial"/>
                <a:cs typeface="Arial"/>
              </a:rPr>
              <a:t>Riduzionismo</a:t>
            </a:r>
            <a:endParaRPr/>
          </a:p>
          <a:p>
            <a:pPr algn="ctr">
              <a:lnSpc>
                <a:spcPct val="200000"/>
              </a:lnSpc>
              <a:spcBef>
                <a:spcPts val="0"/>
              </a:spcBef>
              <a:spcAft>
                <a:spcPts val="0"/>
              </a:spcAft>
              <a:defRPr/>
            </a:pPr>
            <a:r>
              <a:rPr lang="it-IT" sz="2000" b="1" cap="all">
                <a:ln w="10541" cmpd="sng">
                  <a:solidFill>
                    <a:srgbClr val="000090"/>
                  </a:solidFill>
                  <a:prstDash val="solid"/>
                </a:ln>
                <a:solidFill>
                  <a:srgbClr val="000090"/>
                </a:solidFill>
                <a:latin typeface="Arial"/>
                <a:cs typeface="Arial"/>
              </a:rPr>
              <a:t>Incompatibilità di modelli </a:t>
            </a:r>
            <a:endParaRPr/>
          </a:p>
        </p:txBody>
      </p:sp>
      <p:sp>
        <p:nvSpPr>
          <p:cNvPr id="18" name="Freccia curva 17"/>
          <p:cNvSpPr/>
          <p:nvPr/>
        </p:nvSpPr>
        <p:spPr bwMode="auto">
          <a:xfrm rot="5400000" flipV="1">
            <a:off x="1169195" y="1119985"/>
            <a:ext cx="1152525" cy="1509710"/>
          </a:xfrm>
          <a:prstGeom prst="bentArrow">
            <a:avLst>
              <a:gd name="adj1" fmla="val 19077"/>
              <a:gd name="adj2" fmla="val 15523"/>
              <a:gd name="adj3" fmla="val 15523"/>
              <a:gd name="adj4" fmla="val 46458"/>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 name="Freccia curva 18"/>
          <p:cNvSpPr/>
          <p:nvPr/>
        </p:nvSpPr>
        <p:spPr bwMode="auto">
          <a:xfrm rot="5400000">
            <a:off x="6576218" y="1064419"/>
            <a:ext cx="1152525" cy="1620837"/>
          </a:xfrm>
          <a:prstGeom prst="bentArrow">
            <a:avLst>
              <a:gd name="adj1" fmla="val 19077"/>
              <a:gd name="adj2" fmla="val 15523"/>
              <a:gd name="adj3" fmla="val 15523"/>
              <a:gd name="adj4" fmla="val 46458"/>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20" name="Connettore 1 19"/>
          <p:cNvCxnSpPr>
            <a:cxnSpLocks/>
          </p:cNvCxnSpPr>
          <p:nvPr/>
        </p:nvCxnSpPr>
        <p:spPr bwMode="auto">
          <a:xfrm>
            <a:off x="6084888" y="2209800"/>
            <a:ext cx="11112" cy="27432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Freccia in giù 32"/>
          <p:cNvSpPr/>
          <p:nvPr/>
        </p:nvSpPr>
        <p:spPr bwMode="auto">
          <a:xfrm>
            <a:off x="900113" y="3111500"/>
            <a:ext cx="420687" cy="504825"/>
          </a:xfrm>
          <a:prstGeom prst="downArrow">
            <a:avLst>
              <a:gd name="adj1" fmla="val 50000"/>
              <a:gd name="adj2" fmla="val 50000"/>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2" name="Freccia in giù 33"/>
          <p:cNvSpPr/>
          <p:nvPr/>
        </p:nvSpPr>
        <p:spPr bwMode="auto">
          <a:xfrm>
            <a:off x="7524750" y="3543300"/>
            <a:ext cx="420688" cy="504825"/>
          </a:xfrm>
          <a:prstGeom prst="downArrow">
            <a:avLst>
              <a:gd name="adj1" fmla="val 50000"/>
              <a:gd name="adj2" fmla="val 50000"/>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3" name="Freccia in giù 35"/>
          <p:cNvSpPr/>
          <p:nvPr/>
        </p:nvSpPr>
        <p:spPr bwMode="auto">
          <a:xfrm rot="16199999">
            <a:off x="2323306" y="3906044"/>
            <a:ext cx="422275" cy="617538"/>
          </a:xfrm>
          <a:prstGeom prst="downArrow">
            <a:avLst>
              <a:gd name="adj1" fmla="val 50000"/>
              <a:gd name="adj2" fmla="val 5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4" name="Rettangolo 23"/>
          <p:cNvSpPr/>
          <p:nvPr/>
        </p:nvSpPr>
        <p:spPr bwMode="auto">
          <a:xfrm>
            <a:off x="4495800" y="5051896"/>
            <a:ext cx="2956520" cy="400110"/>
          </a:xfrm>
          <a:prstGeom prst="rect">
            <a:avLst/>
          </a:prstGeom>
          <a:noFill/>
          <a:ln w="19050">
            <a:solidFill>
              <a:schemeClr val="tx1"/>
            </a:solidFill>
          </a:ln>
        </p:spPr>
        <p:txBody>
          <a:bodyPr wrap="square">
            <a:spAutoFit/>
          </a:bodyPr>
          <a:lstStyle/>
          <a:p>
            <a:pPr algn="ctr">
              <a:spcBef>
                <a:spcPts val="0"/>
              </a:spcBef>
              <a:spcAft>
                <a:spcPts val="0"/>
              </a:spcAft>
              <a:defRPr/>
            </a:pPr>
            <a:r>
              <a:rPr lang="it-IT" sz="2000" b="1" cap="all">
                <a:ln w="10541" cmpd="sng">
                  <a:solidFill>
                    <a:srgbClr val="000090"/>
                  </a:solidFill>
                  <a:prstDash val="solid"/>
                </a:ln>
                <a:solidFill>
                  <a:srgbClr val="000090"/>
                </a:solidFill>
                <a:latin typeface="Arial"/>
                <a:cs typeface="Arial"/>
              </a:rPr>
              <a:t>Troppo rischioso! </a:t>
            </a:r>
            <a:endParaRPr/>
          </a:p>
        </p:txBody>
      </p:sp>
      <p:pic>
        <p:nvPicPr>
          <p:cNvPr id="26" name="Immagine 25"/>
          <p:cNvPicPr>
            <a:picLocks noChangeAspect="1"/>
          </p:cNvPicPr>
          <p:nvPr/>
        </p:nvPicPr>
        <p:blipFill>
          <a:blip r:embed="rId2"/>
          <a:stretch/>
        </p:blipFill>
        <p:spPr bwMode="auto">
          <a:xfrm>
            <a:off x="482600" y="5826823"/>
            <a:ext cx="3241261" cy="988357"/>
          </a:xfrm>
          <a:prstGeom prst="rect">
            <a:avLst/>
          </a:prstGeom>
        </p:spPr>
      </p:pic>
      <p:pic>
        <p:nvPicPr>
          <p:cNvPr id="27" name="Immagine 26"/>
          <p:cNvPicPr>
            <a:picLocks noChangeAspect="1"/>
          </p:cNvPicPr>
          <p:nvPr/>
        </p:nvPicPr>
        <p:blipFill>
          <a:blip r:embed="rId3"/>
          <a:stretch/>
        </p:blipFill>
        <p:spPr bwMode="auto">
          <a:xfrm>
            <a:off x="5340624" y="5819187"/>
            <a:ext cx="3256795" cy="10036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900" decel="100000" fill="hold"/>
                                        <p:tgtEl>
                                          <p:spTgt spid="1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2" fill="hold">
                            <p:stCondLst>
                              <p:cond delay="1500"/>
                            </p:stCondLst>
                            <p:childTnLst>
                              <p:par>
                                <p:cTn id="23" presetID="37"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9" fill="hold">
                            <p:stCondLst>
                              <p:cond delay="25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37"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9" fill="hold">
                            <p:stCondLst>
                              <p:cond delay="1500"/>
                            </p:stCondLst>
                            <p:childTnLst>
                              <p:par>
                                <p:cTn id="50" presetID="37"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900" decel="100000" fill="hold"/>
                                        <p:tgtEl>
                                          <p:spTgt spid="2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6" fill="hold">
                            <p:stCondLst>
                              <p:cond delay="2500"/>
                            </p:stCondLst>
                            <p:childTnLst>
                              <p:par>
                                <p:cTn id="57" presetID="37"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900" decel="100000" fill="hold"/>
                                        <p:tgtEl>
                                          <p:spTgt spid="1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1"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0-#ppt_h/2"/>
                                          </p:val>
                                        </p:tav>
                                        <p:tav tm="100000">
                                          <p:val>
                                            <p:strVal val="#ppt_y"/>
                                          </p:val>
                                        </p:tav>
                                      </p:tavLst>
                                    </p:anim>
                                  </p:childTnLst>
                                </p:cTn>
                              </p:par>
                              <p:par>
                                <p:cTn id="77" presetID="3" presetClass="entr" presetSubtype="1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http://schemas.openxmlformats.org/officeDocument/2006/extended-properties" xmlns:vt="http://schemas.openxmlformats.org/officeDocument/2006/docPropsVTypes">
  <Template>ECS 1° Parte</Template>
  <TotalTime>0</TotalTime>
  <Words>0</Words>
  <Application>ONLYOFFICE/7.2.0.204</Application>
  <DocSecurity>0</DocSecurity>
  <PresentationFormat>Presentazione su schermo (4:3)</PresentationFormat>
  <Paragraphs>0</Paragraphs>
  <Slides>15</Slides>
  <Notes>15</Notes>
  <HiddenSlides>0</HiddenSlides>
  <MMClips>2</MMClips>
  <ScaleCrop>0</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Chiara Gentilozzi</dc:creator>
  <cp:keywords/>
  <dc:description/>
  <dc:identifier/>
  <dc:language/>
  <cp:lastModifiedBy/>
  <cp:revision>2</cp:revision>
  <dcterms:created xsi:type="dcterms:W3CDTF">2022-10-21T09:56:18Z</dcterms:created>
  <dcterms:modified xsi:type="dcterms:W3CDTF">2023-10-12T09:38:20Z</dcterms:modified>
  <cp:category/>
  <cp:contentStatus/>
  <cp:version/>
</cp:coreProperties>
</file>