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sldIdLst>
    <p:sldId id="257" r:id="rId2"/>
    <p:sldId id="266" r:id="rId3"/>
    <p:sldId id="267" r:id="rId4"/>
    <p:sldId id="278" r:id="rId5"/>
    <p:sldId id="282" r:id="rId6"/>
    <p:sldId id="279" r:id="rId7"/>
    <p:sldId id="281" r:id="rId8"/>
    <p:sldId id="283" r:id="rId9"/>
    <p:sldId id="284" r:id="rId10"/>
    <p:sldId id="259" r:id="rId11"/>
    <p:sldId id="260" r:id="rId12"/>
    <p:sldId id="262" r:id="rId13"/>
    <p:sldId id="263" r:id="rId14"/>
    <p:sldId id="264" r:id="rId15"/>
    <p:sldId id="271" r:id="rId16"/>
    <p:sldId id="269" r:id="rId17"/>
    <p:sldId id="268" r:id="rId18"/>
    <p:sldId id="285" r:id="rId19"/>
    <p:sldId id="280" r:id="rId20"/>
    <p:sldId id="272" r:id="rId21"/>
    <p:sldId id="274" r:id="rId22"/>
    <p:sldId id="275" r:id="rId23"/>
    <p:sldId id="277" r:id="rId24"/>
    <p:sldId id="276"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859"/>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EAD90-2BDB-964A-B33C-0FBA98DF989E}" type="datetimeFigureOut">
              <a:rPr lang="pt-BR" smtClean="0"/>
              <a:t>21/10/2023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EA57F-8A4F-A841-809F-52CC6ABB1F8A}" type="slidenum">
              <a:rPr lang="pt-BR" smtClean="0"/>
              <a:t>‹N›</a:t>
            </a:fld>
            <a:endParaRPr lang="pt-BR"/>
          </a:p>
        </p:txBody>
      </p:sp>
    </p:spTree>
    <p:extLst>
      <p:ext uri="{BB962C8B-B14F-4D97-AF65-F5344CB8AC3E}">
        <p14:creationId xmlns:p14="http://schemas.microsoft.com/office/powerpoint/2010/main" val="48638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1EA57F-8A4F-A841-809F-52CC6ABB1F8A}" type="slidenum">
              <a:rPr lang="pt-BR" smtClean="0"/>
              <a:t>10</a:t>
            </a:fld>
            <a:endParaRPr lang="pt-BR"/>
          </a:p>
        </p:txBody>
      </p:sp>
    </p:spTree>
    <p:extLst>
      <p:ext uri="{BB962C8B-B14F-4D97-AF65-F5344CB8AC3E}">
        <p14:creationId xmlns:p14="http://schemas.microsoft.com/office/powerpoint/2010/main" val="2259198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pt-BR"/>
              <a:t>Clique para editar o título Mestre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0CB7CCC-201E-E546-B087-B268DBCBE0E2}" type="datetimeFigureOut">
              <a:rPr lang="pt-BR" smtClean="0"/>
              <a:t>21/10/2023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rIns="45720"/>
          <a:lstStyle/>
          <a:p>
            <a:fld id="{4F3C0CE5-0520-084F-B9D7-141C2F07680E}" type="slidenum">
              <a:rPr lang="pt-BR" smtClean="0"/>
              <a:t>‹N›</a:t>
            </a:fld>
            <a:endParaRPr lang="pt-B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7377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0CB7CCC-201E-E546-B087-B268DBCBE0E2}" type="datetimeFigureOut">
              <a:rPr lang="pt-BR" smtClean="0"/>
              <a:t>21/10/2023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3C0CE5-0520-084F-B9D7-141C2F07680E}" type="slidenum">
              <a:rPr lang="pt-BR" smtClean="0"/>
              <a:t>‹N›</a:t>
            </a:fld>
            <a:endParaRPr lang="pt-BR"/>
          </a:p>
        </p:txBody>
      </p:sp>
    </p:spTree>
    <p:extLst>
      <p:ext uri="{BB962C8B-B14F-4D97-AF65-F5344CB8AC3E}">
        <p14:creationId xmlns:p14="http://schemas.microsoft.com/office/powerpoint/2010/main" val="361303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0CB7CCC-201E-E546-B087-B268DBCBE0E2}" type="datetimeFigureOut">
              <a:rPr lang="pt-BR" smtClean="0"/>
              <a:t>21/10/2023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3C0CE5-0520-084F-B9D7-141C2F07680E}" type="slidenum">
              <a:rPr lang="pt-BR" smtClean="0"/>
              <a:t>‹N›</a:t>
            </a:fld>
            <a:endParaRPr lang="pt-BR"/>
          </a:p>
        </p:txBody>
      </p:sp>
    </p:spTree>
    <p:extLst>
      <p:ext uri="{BB962C8B-B14F-4D97-AF65-F5344CB8AC3E}">
        <p14:creationId xmlns:p14="http://schemas.microsoft.com/office/powerpoint/2010/main" val="420014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0CB7CCC-201E-E546-B087-B268DBCBE0E2}" type="datetimeFigureOut">
              <a:rPr lang="pt-BR" smtClean="0"/>
              <a:t>21/10/2023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3C0CE5-0520-084F-B9D7-141C2F07680E}" type="slidenum">
              <a:rPr lang="pt-BR" smtClean="0"/>
              <a:t>‹N›</a:t>
            </a:fld>
            <a:endParaRPr lang="pt-B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11750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pt-BR"/>
              <a:t>Clique para editar o título Mestre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0CB7CCC-201E-E546-B087-B268DBCBE0E2}" type="datetimeFigureOut">
              <a:rPr lang="pt-BR" smtClean="0"/>
              <a:t>21/10/2023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3C0CE5-0520-084F-B9D7-141C2F07680E}" type="slidenum">
              <a:rPr lang="pt-BR" smtClean="0"/>
              <a:t>‹N›</a:t>
            </a:fld>
            <a:endParaRPr lang="pt-BR"/>
          </a:p>
        </p:txBody>
      </p:sp>
    </p:spTree>
    <p:extLst>
      <p:ext uri="{BB962C8B-B14F-4D97-AF65-F5344CB8AC3E}">
        <p14:creationId xmlns:p14="http://schemas.microsoft.com/office/powerpoint/2010/main" val="350621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0CB7CCC-201E-E546-B087-B268DBCBE0E2}" type="datetimeFigureOut">
              <a:rPr lang="pt-BR" smtClean="0"/>
              <a:t>21/10/2023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F3C0CE5-0520-084F-B9D7-141C2F07680E}" type="slidenum">
              <a:rPr lang="pt-BR" smtClean="0"/>
              <a:t>‹N›</a:t>
            </a:fld>
            <a:endParaRPr lang="pt-B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0868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609285" y="2851331"/>
            <a:ext cx="3893623" cy="307143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666635" y="2851331"/>
            <a:ext cx="3899798" cy="307143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0CB7CCC-201E-E546-B087-B268DBCBE0E2}" type="datetimeFigureOut">
              <a:rPr lang="pt-BR" smtClean="0"/>
              <a:t>21/10/2023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F3C0CE5-0520-084F-B9D7-141C2F07680E}" type="slidenum">
              <a:rPr lang="pt-BR" smtClean="0"/>
              <a:t>‹N›</a:t>
            </a:fld>
            <a:endParaRPr lang="pt-BR"/>
          </a:p>
        </p:txBody>
      </p:sp>
    </p:spTree>
    <p:extLst>
      <p:ext uri="{BB962C8B-B14F-4D97-AF65-F5344CB8AC3E}">
        <p14:creationId xmlns:p14="http://schemas.microsoft.com/office/powerpoint/2010/main" val="404460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0CB7CCC-201E-E546-B087-B268DBCBE0E2}" type="datetimeFigureOut">
              <a:rPr lang="pt-BR" smtClean="0"/>
              <a:t>21/10/2023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F3C0CE5-0520-084F-B9D7-141C2F07680E}" type="slidenum">
              <a:rPr lang="pt-BR" smtClean="0"/>
              <a:t>‹N›</a:t>
            </a:fld>
            <a:endParaRPr lang="pt-B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1582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0CB7CCC-201E-E546-B087-B268DBCBE0E2}" type="datetimeFigureOut">
              <a:rPr lang="pt-BR" smtClean="0"/>
              <a:t>21/10/2023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F3C0CE5-0520-084F-B9D7-141C2F07680E}" type="slidenum">
              <a:rPr lang="pt-BR" smtClean="0"/>
              <a:t>‹N›</a:t>
            </a:fld>
            <a:endParaRPr lang="pt-BR"/>
          </a:p>
        </p:txBody>
      </p:sp>
    </p:spTree>
    <p:extLst>
      <p:ext uri="{BB962C8B-B14F-4D97-AF65-F5344CB8AC3E}">
        <p14:creationId xmlns:p14="http://schemas.microsoft.com/office/powerpoint/2010/main" val="125321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pt-BR"/>
              <a:t>Clique para editar o título Mestre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0CB7CCC-201E-E546-B087-B268DBCBE0E2}" type="datetimeFigureOut">
              <a:rPr lang="pt-BR" smtClean="0"/>
              <a:t>21/10/2023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F3C0CE5-0520-084F-B9D7-141C2F07680E}" type="slidenum">
              <a:rPr lang="pt-BR" smtClean="0"/>
              <a:t>‹N›</a:t>
            </a:fld>
            <a:endParaRPr lang="pt-BR"/>
          </a:p>
        </p:txBody>
      </p:sp>
    </p:spTree>
    <p:extLst>
      <p:ext uri="{BB962C8B-B14F-4D97-AF65-F5344CB8AC3E}">
        <p14:creationId xmlns:p14="http://schemas.microsoft.com/office/powerpoint/2010/main" val="395580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0CB7CCC-201E-E546-B087-B268DBCBE0E2}" type="datetimeFigureOut">
              <a:rPr lang="pt-BR" smtClean="0"/>
              <a:t>21/10/2023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F3C0CE5-0520-084F-B9D7-141C2F07680E}" type="slidenum">
              <a:rPr lang="pt-BR" smtClean="0"/>
              <a:t>‹N›</a:t>
            </a:fld>
            <a:endParaRPr lang="pt-BR"/>
          </a:p>
        </p:txBody>
      </p:sp>
    </p:spTree>
    <p:extLst>
      <p:ext uri="{BB962C8B-B14F-4D97-AF65-F5344CB8AC3E}">
        <p14:creationId xmlns:p14="http://schemas.microsoft.com/office/powerpoint/2010/main" val="426169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60CB7CCC-201E-E546-B087-B268DBCBE0E2}" type="datetimeFigureOut">
              <a:rPr lang="pt-BR" smtClean="0"/>
              <a:t>21/10/2023</a:t>
            </a:fld>
            <a:endParaRPr lang="pt-B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4F3C0CE5-0520-084F-B9D7-141C2F07680E}" type="slidenum">
              <a:rPr lang="pt-BR" smtClean="0"/>
              <a:t>‹N›</a:t>
            </a:fld>
            <a:endParaRPr lang="pt-B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840185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1.jpeg"/><Relationship Id="rId7" Type="http://schemas.openxmlformats.org/officeDocument/2006/relationships/hyperlink" Target="https://manguevirtual.blogspot.com/2010/08/estratificacao-social.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educamaisbrasil.com.br/enem/historia/brasil-coloni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sa/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fr.vikidia.org/wiki/Br%C3%A9sil" TargetMode="External"/><Relationship Id="rId5" Type="http://schemas.openxmlformats.org/officeDocument/2006/relationships/image" Target="../media/image13.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sul21.com.br/postsrascunho/2014/06/eleicoes-2014-historia-do-voto-no-brasil/" TargetMode="External"/><Relationship Id="rId5" Type="http://schemas.openxmlformats.org/officeDocument/2006/relationships/image" Target="../media/image17.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nd/3.0/" TargetMode="External"/><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hyperlink" Target="https://www.brasildefato.com.br/2019/09/05/juristas-veem-com-cautela-decisao-contraria-a-prisao-apos-segunda-instancia/" TargetMode="External"/><Relationship Id="rId5" Type="http://schemas.openxmlformats.org/officeDocument/2006/relationships/image" Target="../media/image18.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nc-nd/3.0/" TargetMode="External"/><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hyperlink" Target="https://thecityfixbrasil.com/2013/02/27/brasilia-reinventada/" TargetMode="External"/><Relationship Id="rId5" Type="http://schemas.openxmlformats.org/officeDocument/2006/relationships/image" Target="../media/image19.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om/imgres?imgurl=https%3A%2F%2Fracismoambiental.net.br%2Fwp-content%2Fuploads%2F2015%2F06%2Findios-congresso-2013-wilson-dias-750x410.jpg&amp;tbnid=pwukpeQS9CcSmM&amp;vet=12ahUKEwjG4JC7p_-BAxWcW6QEHVkOACAQMygMegQIARBi..i&amp;imgrefurl=https%3A%2F%2Fracismoambiental.net.br%2F2021%2F04%2F19%2F19-de-abril-o-dia-da-resistencia-indigena-no-brasil%2F&amp;docid=w0VO1qrDNLQS5M&amp;w=750&amp;h=410&amp;q=resist%C3%AAncia%20indigena&amp;client=firefox-b-d&amp;ved=2ahUKEwjG4JC7p_-BAxWcW6QEHVkOACAQMygMegQIARBi"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brasildefato.com.br/2019/08/26/na-contramao-do-agronegocio-terras-indigenas-lideram-preservacao-e-reflorestamentos/" TargetMode="External"/><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nc-sa/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revistamagisterioelrecreo.blogspot.com/2017/05/multiculturalidad-en-el-aula.html" TargetMode="External"/><Relationship Id="rId5" Type="http://schemas.openxmlformats.org/officeDocument/2006/relationships/image" Target="../media/image6.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image" Target="../media/image3.png"/><Relationship Id="rId4" Type="http://schemas.openxmlformats.org/officeDocument/2006/relationships/hyperlink" Target="https://www.brasildefato.com.br/2020/03/02/desmatamento-na-amazonia-e-maior-em-territorios-com-povos-indigenas-isolado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url=http%3A%2F%2Fhernehunter.blogspot.com%2F2011%2F12%2Fperspectivismo-amerindio.html&amp;psig=AOvVaw3vGxYRFhSPLNidfTT6WFgg&amp;ust=1697716799221000&amp;source=images&amp;cd=vfe&amp;opi=89978449&amp;ved=0CBEQjRxqFwoTCNjNsKfG_4EDFQAAAAAdAAAAABAE"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1808" y="2648198"/>
            <a:ext cx="5518066" cy="3049360"/>
          </a:xfrm>
        </p:spPr>
        <p:txBody>
          <a:bodyPr>
            <a:normAutofit fontScale="90000"/>
          </a:bodyPr>
          <a:lstStyle/>
          <a:p>
            <a:r>
              <a:rPr lang="pt-BR" sz="6000" u="none" strike="noStrike" dirty="0">
                <a:effectLst/>
                <a:cs typeface="Al Bayan Plain" pitchFamily="2" charset="-78"/>
              </a:rPr>
              <a:t>Questione </a:t>
            </a:r>
            <a:r>
              <a:rPr lang="pt-BR" sz="6000" u="none" strike="noStrike" dirty="0" err="1">
                <a:effectLst/>
                <a:cs typeface="Al Bayan Plain" pitchFamily="2" charset="-78"/>
              </a:rPr>
              <a:t>indigena</a:t>
            </a:r>
            <a:r>
              <a:rPr lang="pt-BR" sz="6000" dirty="0">
                <a:cs typeface="Al Bayan Plain" pitchFamily="2" charset="-78"/>
              </a:rPr>
              <a:t> </a:t>
            </a:r>
            <a:r>
              <a:rPr lang="pt-BR" sz="6000" u="none" strike="noStrike" dirty="0">
                <a:effectLst/>
                <a:cs typeface="Al Bayan Plain" pitchFamily="2" charset="-78"/>
              </a:rPr>
              <a:t>Il problema </a:t>
            </a:r>
            <a:r>
              <a:rPr lang="pt-BR" sz="6000" u="none" strike="noStrike" dirty="0" err="1">
                <a:effectLst/>
                <a:cs typeface="Al Bayan Plain" pitchFamily="2" charset="-78"/>
              </a:rPr>
              <a:t>della</a:t>
            </a:r>
            <a:r>
              <a:rPr lang="pt-BR" sz="6000" u="none" strike="noStrike" dirty="0">
                <a:effectLst/>
                <a:cs typeface="Al Bayan Plain" pitchFamily="2" charset="-78"/>
              </a:rPr>
              <a:t> </a:t>
            </a:r>
            <a:r>
              <a:rPr lang="pt-BR" sz="6000" u="none" strike="noStrike" dirty="0" err="1">
                <a:effectLst/>
                <a:cs typeface="Al Bayan Plain" pitchFamily="2" charset="-78"/>
              </a:rPr>
              <a:t>diversità</a:t>
            </a:r>
            <a:r>
              <a:rPr lang="pt-BR" sz="6000" u="none" strike="noStrike" dirty="0">
                <a:effectLst/>
                <a:cs typeface="Al Bayan Plain" pitchFamily="2" charset="-78"/>
              </a:rPr>
              <a:t> </a:t>
            </a:r>
            <a:endParaRPr lang="en-US" dirty="0"/>
          </a:p>
        </p:txBody>
      </p:sp>
      <p:sp>
        <p:nvSpPr>
          <p:cNvPr id="3" name="Subtitle 2"/>
          <p:cNvSpPr>
            <a:spLocks noGrp="1"/>
          </p:cNvSpPr>
          <p:nvPr>
            <p:ph type="subTitle" idx="1"/>
          </p:nvPr>
        </p:nvSpPr>
        <p:spPr>
          <a:xfrm>
            <a:off x="2772274" y="1275644"/>
            <a:ext cx="5357600" cy="1241779"/>
          </a:xfrm>
        </p:spPr>
        <p:txBody>
          <a:bodyPr>
            <a:normAutofit/>
          </a:bodyPr>
          <a:lstStyle/>
          <a:p>
            <a:r>
              <a:rPr lang="en-US" dirty="0"/>
              <a:t>Juliana Neuenschwander Magalhães</a:t>
            </a:r>
          </a:p>
          <a:p>
            <a:r>
              <a:rPr lang="en-US" dirty="0" err="1"/>
              <a:t>Universidade</a:t>
            </a:r>
            <a:r>
              <a:rPr lang="en-US" dirty="0"/>
              <a:t> Federal do Rio de Janeiro, </a:t>
            </a:r>
            <a:r>
              <a:rPr lang="en-US" dirty="0" err="1"/>
              <a:t>Brasil</a:t>
            </a:r>
            <a:endParaRPr lang="en-US" dirty="0"/>
          </a:p>
        </p:txBody>
      </p:sp>
    </p:spTree>
    <p:extLst>
      <p:ext uri="{BB962C8B-B14F-4D97-AF65-F5344CB8AC3E}">
        <p14:creationId xmlns:p14="http://schemas.microsoft.com/office/powerpoint/2010/main" val="2696665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69803" y="808056"/>
            <a:ext cx="8608037" cy="1077229"/>
          </a:xfrm>
        </p:spPr>
        <p:txBody>
          <a:bodyPr>
            <a:normAutofit/>
          </a:bodyPr>
          <a:lstStyle/>
          <a:p>
            <a:pPr algn="l"/>
            <a:r>
              <a:rPr lang="en-US"/>
              <a:t>3. </a:t>
            </a:r>
            <a:r>
              <a:rPr lang="en-US" err="1"/>
              <a:t>Diritti</a:t>
            </a:r>
            <a:r>
              <a:rPr lang="en-US"/>
              <a:t> </a:t>
            </a:r>
            <a:r>
              <a:rPr lang="en-US" err="1"/>
              <a:t>dei</a:t>
            </a:r>
            <a:r>
              <a:rPr lang="en-US"/>
              <a:t> </a:t>
            </a:r>
            <a:r>
              <a:rPr lang="en-US" err="1"/>
              <a:t>Popoli</a:t>
            </a:r>
            <a:r>
              <a:rPr lang="en-US"/>
              <a:t> </a:t>
            </a:r>
            <a:r>
              <a:rPr lang="en-US" err="1"/>
              <a:t>Indigeni</a:t>
            </a:r>
            <a:r>
              <a:rPr lang="en-US"/>
              <a:t> del </a:t>
            </a:r>
            <a:r>
              <a:rPr lang="en-US" err="1"/>
              <a:t>Brasile</a:t>
            </a:r>
            <a:r>
              <a:rPr lang="en-US"/>
              <a:t>: </a:t>
            </a:r>
            <a:r>
              <a:rPr lang="en-US" err="1"/>
              <a:t>lineamento</a:t>
            </a:r>
            <a:r>
              <a:rPr lang="en-US"/>
              <a:t> </a:t>
            </a:r>
            <a:r>
              <a:rPr lang="en-US" err="1"/>
              <a:t>storico-giuridico</a:t>
            </a:r>
            <a:endParaRPr lang="en-US"/>
          </a:p>
        </p:txBody>
      </p:sp>
      <p:sp>
        <p:nvSpPr>
          <p:cNvPr id="3" name="Content Placeholder 2"/>
          <p:cNvSpPr>
            <a:spLocks noGrp="1"/>
          </p:cNvSpPr>
          <p:nvPr>
            <p:ph idx="1"/>
          </p:nvPr>
        </p:nvSpPr>
        <p:spPr>
          <a:xfrm>
            <a:off x="1969803" y="2052116"/>
            <a:ext cx="3800523" cy="3997828"/>
          </a:xfrm>
        </p:spPr>
        <p:txBody>
          <a:bodyPr>
            <a:normAutofit/>
          </a:bodyPr>
          <a:lstStyle/>
          <a:p>
            <a:pPr>
              <a:lnSpc>
                <a:spcPct val="110000"/>
              </a:lnSpc>
            </a:pPr>
            <a:r>
              <a:rPr lang="en-US" sz="1300"/>
              <a:t>Sec XVI: partner commerciali della europei, "cambiare falci, asce e coltelli per “pau-brasil" e curiosità esotiche come pappagalli e assi" (Carneiro da Cunha, 2012, p. 18). </a:t>
            </a:r>
          </a:p>
          <a:p>
            <a:pPr>
              <a:lnSpc>
                <a:spcPct val="110000"/>
              </a:lnSpc>
            </a:pPr>
            <a:r>
              <a:rPr lang="en-US" sz="1300"/>
              <a:t>Gli indiani erano umani,  aveva detto il Papa Paolo III,  cosi è necessario trattarli come simili (quelo che non implica, ovviamente, tratarli come uguali).</a:t>
            </a:r>
          </a:p>
          <a:p>
            <a:pPr>
              <a:lnSpc>
                <a:spcPct val="110000"/>
              </a:lnSpc>
            </a:pPr>
            <a:r>
              <a:rPr lang="en-US" sz="1300"/>
              <a:t>Se erano simili, non erano uguali: rientrare dalla desigualianza nella “ugualianza”: jesuiti come Vitoria riguardavano la posizione da dare a chi si presenta come simile nel contesto di una società gerarchica e desiguale.</a:t>
            </a:r>
          </a:p>
        </p:txBody>
      </p:sp>
      <p:pic>
        <p:nvPicPr>
          <p:cNvPr id="5" name="Imagem 4" descr="Diagrama&#10;&#10;Descrição gerada automaticamente">
            <a:extLst>
              <a:ext uri="{FF2B5EF4-FFF2-40B4-BE49-F238E27FC236}">
                <a16:creationId xmlns:a16="http://schemas.microsoft.com/office/drawing/2014/main" id="{56ACD86C-A17E-C4FE-67B1-D8609683B7D3}"/>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r="2245" b="2"/>
          <a:stretch/>
        </p:blipFill>
        <p:spPr>
          <a:xfrm>
            <a:off x="6577568" y="2348779"/>
            <a:ext cx="3674398"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3" name="Rectangle 22">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7C4960AB-2D5D-3B84-A86A-3B3A0E318043}"/>
              </a:ext>
            </a:extLst>
          </p:cNvPr>
          <p:cNvSpPr txBox="1"/>
          <p:nvPr/>
        </p:nvSpPr>
        <p:spPr>
          <a:xfrm>
            <a:off x="7342195" y="5522192"/>
            <a:ext cx="290977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7" tooltip="https://manguevirtual.blogspot.com/2010/08/estratificacao-social.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034873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3581F1-58F0-4AB7-A8A0-209066727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Grupo de girafas em uma área de grama&#10;&#10;Descrição gerada automaticamente com confiança média">
            <a:extLst>
              <a:ext uri="{FF2B5EF4-FFF2-40B4-BE49-F238E27FC236}">
                <a16:creationId xmlns:a16="http://schemas.microsoft.com/office/drawing/2014/main" id="{D04CCCC9-20A7-16D5-81AA-9E7BEFFA07F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9091" r="13942"/>
          <a:stretch/>
        </p:blipFill>
        <p:spPr>
          <a:xfrm>
            <a:off x="20" y="227"/>
            <a:ext cx="12191675" cy="6858000"/>
          </a:xfrm>
          <a:prstGeom prst="rect">
            <a:avLst/>
          </a:prstGeom>
        </p:spPr>
      </p:pic>
      <p:pic>
        <p:nvPicPr>
          <p:cNvPr id="12" name="Picture 11">
            <a:extLst>
              <a:ext uri="{FF2B5EF4-FFF2-40B4-BE49-F238E27FC236}">
                <a16:creationId xmlns:a16="http://schemas.microsoft.com/office/drawing/2014/main" id="{7F805E00-AB38-4A7C-BECE-0DED0DECE7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86805C35-00DC-4889-A7FD-065BDE84C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F4E6F7CC-42A8-4DCA-B793-34EE7A20C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49DF81A-9E35-48CB-A13A-0F3044872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BF782AB-FEB4-4E4B-B045-C02BC6558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0"/>
            <a:ext cx="7925404"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9C7A49D0-4DD7-15F3-13EF-06DC8EF1E2E6}"/>
              </a:ext>
            </a:extLst>
          </p:cNvPr>
          <p:cNvSpPr txBox="1"/>
          <p:nvPr/>
        </p:nvSpPr>
        <p:spPr>
          <a:xfrm>
            <a:off x="2611809" y="808056"/>
            <a:ext cx="5516236" cy="107722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400">
                <a:latin typeface="+mj-lt"/>
                <a:ea typeface="+mj-ea"/>
                <a:cs typeface="+mj-cs"/>
              </a:rPr>
              <a:t>Legislazione coloniale </a:t>
            </a:r>
          </a:p>
        </p:txBody>
      </p:sp>
      <p:sp>
        <p:nvSpPr>
          <p:cNvPr id="3" name="Content Placeholder 2"/>
          <p:cNvSpPr>
            <a:spLocks noGrp="1"/>
          </p:cNvSpPr>
          <p:nvPr>
            <p:ph idx="1"/>
          </p:nvPr>
        </p:nvSpPr>
        <p:spPr>
          <a:xfrm>
            <a:off x="2610579" y="2052116"/>
            <a:ext cx="5518026" cy="3997828"/>
          </a:xfrm>
        </p:spPr>
        <p:txBody>
          <a:bodyPr vert="horz" lIns="91440" tIns="45720" rIns="91440" bIns="45720" rtlCol="0" anchor="ctr">
            <a:normAutofit fontScale="92500" lnSpcReduction="20000"/>
          </a:bodyPr>
          <a:lstStyle/>
          <a:p>
            <a:r>
              <a:rPr lang="en-US" dirty="0"/>
              <a:t>1680 – </a:t>
            </a:r>
            <a:r>
              <a:rPr lang="en-US" dirty="0" err="1"/>
              <a:t>Alvará</a:t>
            </a:r>
            <a:r>
              <a:rPr lang="en-US" dirty="0"/>
              <a:t> </a:t>
            </a:r>
            <a:r>
              <a:rPr lang="en-US" dirty="0" err="1"/>
              <a:t>Régio</a:t>
            </a:r>
            <a:r>
              <a:rPr lang="en-US" dirty="0"/>
              <a:t> de 1o de Abril: </a:t>
            </a:r>
            <a:r>
              <a:rPr lang="en-US" dirty="0" err="1"/>
              <a:t>riconosce</a:t>
            </a:r>
            <a:r>
              <a:rPr lang="en-US" dirty="0"/>
              <a:t>  il </a:t>
            </a:r>
            <a:r>
              <a:rPr lang="en-US" dirty="0" err="1"/>
              <a:t>diritto</a:t>
            </a:r>
            <a:r>
              <a:rPr lang="en-US" dirty="0"/>
              <a:t> </a:t>
            </a:r>
            <a:r>
              <a:rPr lang="en-US" dirty="0" err="1"/>
              <a:t>degli</a:t>
            </a:r>
            <a:r>
              <a:rPr lang="en-US" dirty="0"/>
              <a:t> </a:t>
            </a:r>
            <a:r>
              <a:rPr lang="en-US" dirty="0" err="1"/>
              <a:t>indiani</a:t>
            </a:r>
            <a:r>
              <a:rPr lang="en-US" dirty="0"/>
              <a:t> di </a:t>
            </a:r>
            <a:r>
              <a:rPr lang="en-US" dirty="0" err="1"/>
              <a:t>rimanere</a:t>
            </a:r>
            <a:r>
              <a:rPr lang="en-US" dirty="0"/>
              <a:t> </a:t>
            </a:r>
            <a:r>
              <a:rPr lang="en-US" dirty="0" err="1"/>
              <a:t>sulla</a:t>
            </a:r>
            <a:r>
              <a:rPr lang="en-US" dirty="0"/>
              <a:t> </a:t>
            </a:r>
            <a:r>
              <a:rPr lang="en-US" dirty="0" err="1"/>
              <a:t>loro</a:t>
            </a:r>
            <a:r>
              <a:rPr lang="en-US" dirty="0"/>
              <a:t> terra, </a:t>
            </a:r>
            <a:r>
              <a:rPr lang="en-US" dirty="0" err="1"/>
              <a:t>indisturbato</a:t>
            </a:r>
            <a:r>
              <a:rPr lang="en-US" dirty="0"/>
              <a:t> e "non </a:t>
            </a:r>
            <a:r>
              <a:rPr lang="en-US" dirty="0" err="1"/>
              <a:t>cambiare</a:t>
            </a:r>
            <a:r>
              <a:rPr lang="en-US" dirty="0"/>
              <a:t> di  </a:t>
            </a:r>
            <a:r>
              <a:rPr lang="en-US" dirty="0" err="1"/>
              <a:t>luogo</a:t>
            </a:r>
            <a:r>
              <a:rPr lang="en-US" dirty="0"/>
              <a:t> </a:t>
            </a:r>
            <a:r>
              <a:rPr lang="en-US" dirty="0" err="1"/>
              <a:t>contro</a:t>
            </a:r>
            <a:r>
              <a:rPr lang="en-US" dirty="0"/>
              <a:t> la </a:t>
            </a:r>
            <a:r>
              <a:rPr lang="en-US" dirty="0" err="1"/>
              <a:t>sua</a:t>
            </a:r>
            <a:r>
              <a:rPr lang="en-US" dirty="0"/>
              <a:t> </a:t>
            </a:r>
            <a:r>
              <a:rPr lang="en-US" dirty="0" err="1"/>
              <a:t>volontà</a:t>
            </a:r>
            <a:r>
              <a:rPr lang="en-US" dirty="0"/>
              <a:t>». </a:t>
            </a:r>
          </a:p>
          <a:p>
            <a:r>
              <a:rPr lang="en-US" dirty="0"/>
              <a:t>Carta Real de 9 </a:t>
            </a:r>
            <a:r>
              <a:rPr lang="en-US" dirty="0" err="1"/>
              <a:t>marzo</a:t>
            </a:r>
            <a:r>
              <a:rPr lang="en-US" dirty="0"/>
              <a:t> 1718:  </a:t>
            </a:r>
            <a:r>
              <a:rPr lang="en-US" dirty="0" err="1"/>
              <a:t>afferma</a:t>
            </a:r>
            <a:r>
              <a:rPr lang="en-US" dirty="0"/>
              <a:t> la </a:t>
            </a:r>
            <a:r>
              <a:rPr lang="en-US" dirty="0" err="1"/>
              <a:t>libertà</a:t>
            </a:r>
            <a:r>
              <a:rPr lang="en-US" dirty="0"/>
              <a:t> </a:t>
            </a:r>
            <a:r>
              <a:rPr lang="en-US" dirty="0" err="1"/>
              <a:t>degli</a:t>
            </a:r>
            <a:r>
              <a:rPr lang="en-US" dirty="0"/>
              <a:t> </a:t>
            </a:r>
            <a:r>
              <a:rPr lang="en-US" dirty="0" err="1"/>
              <a:t>Indiani</a:t>
            </a:r>
            <a:r>
              <a:rPr lang="en-US" dirty="0"/>
              <a:t> come il </a:t>
            </a:r>
            <a:r>
              <a:rPr lang="en-US" dirty="0" err="1"/>
              <a:t>loro</a:t>
            </a:r>
            <a:r>
              <a:rPr lang="en-US" dirty="0"/>
              <a:t> </a:t>
            </a:r>
            <a:r>
              <a:rPr lang="en-US" dirty="0" err="1"/>
              <a:t>diritto</a:t>
            </a:r>
            <a:r>
              <a:rPr lang="en-US" dirty="0"/>
              <a:t> a </a:t>
            </a:r>
            <a:r>
              <a:rPr lang="en-US" dirty="0" err="1"/>
              <a:t>rimanere</a:t>
            </a:r>
            <a:r>
              <a:rPr lang="en-US" dirty="0"/>
              <a:t> </a:t>
            </a:r>
            <a:r>
              <a:rPr lang="en-US" dirty="0" err="1"/>
              <a:t>nella</a:t>
            </a:r>
            <a:r>
              <a:rPr lang="en-US" dirty="0"/>
              <a:t> </a:t>
            </a:r>
            <a:r>
              <a:rPr lang="en-US" dirty="0" err="1"/>
              <a:t>loro</a:t>
            </a:r>
            <a:r>
              <a:rPr lang="en-US" dirty="0"/>
              <a:t> terra</a:t>
            </a:r>
          </a:p>
          <a:p>
            <a:r>
              <a:rPr lang="en-US" dirty="0"/>
              <a:t>Lei del </a:t>
            </a:r>
            <a:r>
              <a:rPr lang="en-US" dirty="0" err="1"/>
              <a:t>giugno</a:t>
            </a:r>
            <a:r>
              <a:rPr lang="en-US" dirty="0"/>
              <a:t> 1755: </a:t>
            </a:r>
            <a:r>
              <a:rPr lang="en-US" dirty="0" err="1"/>
              <a:t>riconosce</a:t>
            </a:r>
            <a:r>
              <a:rPr lang="en-US" dirty="0"/>
              <a:t> </a:t>
            </a:r>
            <a:r>
              <a:rPr lang="en-US" dirty="0" err="1"/>
              <a:t>i</a:t>
            </a:r>
            <a:r>
              <a:rPr lang="en-US" dirty="0"/>
              <a:t> </a:t>
            </a:r>
            <a:r>
              <a:rPr lang="en-US" dirty="0" err="1"/>
              <a:t>diritti</a:t>
            </a:r>
            <a:r>
              <a:rPr lang="en-US" dirty="0"/>
              <a:t> di </a:t>
            </a:r>
            <a:r>
              <a:rPr lang="en-US" dirty="0" err="1"/>
              <a:t>proprietà</a:t>
            </a:r>
            <a:r>
              <a:rPr lang="en-US" dirty="0"/>
              <a:t> e di </a:t>
            </a:r>
            <a:r>
              <a:rPr lang="en-US" dirty="0" err="1"/>
              <a:t>possesso</a:t>
            </a:r>
            <a:r>
              <a:rPr lang="en-US" dirty="0"/>
              <a:t> </a:t>
            </a:r>
            <a:r>
              <a:rPr lang="en-US" dirty="0" err="1"/>
              <a:t>degli</a:t>
            </a:r>
            <a:r>
              <a:rPr lang="en-US" dirty="0"/>
              <a:t> </a:t>
            </a:r>
            <a:r>
              <a:rPr lang="en-US" dirty="0" err="1"/>
              <a:t>indiani</a:t>
            </a:r>
            <a:r>
              <a:rPr lang="en-US" dirty="0"/>
              <a:t> in </a:t>
            </a:r>
            <a:r>
              <a:rPr lang="en-US" dirty="0" err="1"/>
              <a:t>relazione</a:t>
            </a:r>
            <a:r>
              <a:rPr lang="en-US" dirty="0"/>
              <a:t> ai </a:t>
            </a:r>
            <a:r>
              <a:rPr lang="en-US" dirty="0" err="1"/>
              <a:t>territori</a:t>
            </a:r>
            <a:r>
              <a:rPr lang="en-US" dirty="0"/>
              <a:t> in cui </a:t>
            </a:r>
            <a:r>
              <a:rPr lang="en-US" dirty="0" err="1"/>
              <a:t>abitano</a:t>
            </a:r>
            <a:r>
              <a:rPr lang="en-US" dirty="0"/>
              <a:t>, prima </a:t>
            </a:r>
            <a:r>
              <a:rPr lang="en-US" dirty="0" err="1"/>
              <a:t>indicato</a:t>
            </a:r>
            <a:r>
              <a:rPr lang="en-US" dirty="0"/>
              <a:t> come la </a:t>
            </a:r>
            <a:r>
              <a:rPr lang="en-US" dirty="0" err="1"/>
              <a:t>loro</a:t>
            </a:r>
            <a:r>
              <a:rPr lang="en-US" dirty="0"/>
              <a:t> terra</a:t>
            </a:r>
          </a:p>
          <a:p>
            <a:endParaRPr lang="en-US" dirty="0"/>
          </a:p>
        </p:txBody>
      </p:sp>
      <p:sp>
        <p:nvSpPr>
          <p:cNvPr id="22" name="Rectangle 21">
            <a:extLst>
              <a:ext uri="{FF2B5EF4-FFF2-40B4-BE49-F238E27FC236}">
                <a16:creationId xmlns:a16="http://schemas.microsoft.com/office/drawing/2014/main" id="{F4E9FDCC-E070-4D2E-9AE6-67D4AE6C0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937"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414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885F13-793A-495D-BA2B-0F4570AD1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752DAF3-DBE0-46F2-98F0-8413B04222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0C958BEF-C417-4034-A07A-4FC9FD9467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4FD1765F-44EA-48C7-8AB7-1ED4F6FBC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FF7857D-E98E-495B-B8A4-3FC6B1D4C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DBA3E57-5CD6-4B46-9194-26E82DA38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60F88844-EA00-3851-88B4-DB2F456A5864}"/>
              </a:ext>
            </a:extLst>
          </p:cNvPr>
          <p:cNvSpPr txBox="1"/>
          <p:nvPr/>
        </p:nvSpPr>
        <p:spPr>
          <a:xfrm>
            <a:off x="2287850" y="808056"/>
            <a:ext cx="4384865" cy="107722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100">
                <a:latin typeface="+mj-lt"/>
                <a:ea typeface="+mj-ea"/>
                <a:cs typeface="+mj-cs"/>
              </a:rPr>
              <a:t>La legislazione nell'Impero (1822-1889)</a:t>
            </a:r>
          </a:p>
        </p:txBody>
      </p:sp>
      <p:sp>
        <p:nvSpPr>
          <p:cNvPr id="3" name="Content Placeholder 2"/>
          <p:cNvSpPr>
            <a:spLocks noGrp="1"/>
          </p:cNvSpPr>
          <p:nvPr>
            <p:ph idx="1"/>
          </p:nvPr>
        </p:nvSpPr>
        <p:spPr>
          <a:xfrm>
            <a:off x="2287850" y="2052116"/>
            <a:ext cx="4384865" cy="3997828"/>
          </a:xfrm>
        </p:spPr>
        <p:txBody>
          <a:bodyPr vert="horz" lIns="91440" tIns="45720" rIns="91440" bIns="45720" rtlCol="0" anchor="ctr">
            <a:normAutofit/>
          </a:bodyPr>
          <a:lstStyle/>
          <a:p>
            <a:pPr>
              <a:lnSpc>
                <a:spcPct val="110000"/>
              </a:lnSpc>
            </a:pPr>
            <a:endParaRPr lang="en-US" sz="1500"/>
          </a:p>
          <a:p>
            <a:pPr>
              <a:lnSpc>
                <a:spcPct val="110000"/>
              </a:lnSpc>
            </a:pPr>
            <a:r>
              <a:rPr lang="en-US" sz="1500"/>
              <a:t>Costituzione 1824 </a:t>
            </a:r>
            <a:br>
              <a:rPr lang="en-US" sz="1500"/>
            </a:br>
            <a:r>
              <a:rPr lang="en-US" sz="1500"/>
              <a:t>Regolamento de 1845: remozione e riunione delle aldeias”</a:t>
            </a:r>
          </a:p>
          <a:p>
            <a:pPr>
              <a:lnSpc>
                <a:spcPct val="110000"/>
              </a:lnSpc>
            </a:pPr>
            <a:r>
              <a:rPr lang="en-US" sz="1500"/>
              <a:t> Lei de Terras (1850) – “indigenato” in base al quale se  considera anche “devolutas” le terre dei villaggi che sono stati abbandonati dagli indiani.</a:t>
            </a:r>
          </a:p>
          <a:p>
            <a:pPr>
              <a:lnSpc>
                <a:spcPct val="110000"/>
              </a:lnSpc>
            </a:pPr>
            <a:r>
              <a:rPr lang="en-US" sz="1500"/>
              <a:t>Così abbiamo la combinazione degli indiani in piccoli spazi della politica di segregazione (villaggio) con la tendenza a trasformarsi in altre “terras devolutas". </a:t>
            </a:r>
          </a:p>
        </p:txBody>
      </p:sp>
      <p:pic>
        <p:nvPicPr>
          <p:cNvPr id="5" name="Imagem 4" descr="Foto em preto e branco de grupo de pessoas fantasiadas&#10;&#10;Descrição gerada automaticamente">
            <a:extLst>
              <a:ext uri="{FF2B5EF4-FFF2-40B4-BE49-F238E27FC236}">
                <a16:creationId xmlns:a16="http://schemas.microsoft.com/office/drawing/2014/main" id="{F1DC7F55-FE98-1F0C-AFC0-DCA04570B242}"/>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1051" r="3524" b="2"/>
          <a:stretch/>
        </p:blipFill>
        <p:spPr>
          <a:xfrm>
            <a:off x="7311864" y="647190"/>
            <a:ext cx="3434521"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3" name="Rectangle 22">
            <a:extLst>
              <a:ext uri="{FF2B5EF4-FFF2-40B4-BE49-F238E27FC236}">
                <a16:creationId xmlns:a16="http://schemas.microsoft.com/office/drawing/2014/main" id="{A77E94FA-15D7-48DE-9ADF-C2B27A663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F02C05D5-3C0F-BF4B-5F86-8EE861946D8A}"/>
              </a:ext>
            </a:extLst>
          </p:cNvPr>
          <p:cNvSpPr txBox="1"/>
          <p:nvPr/>
        </p:nvSpPr>
        <p:spPr>
          <a:xfrm>
            <a:off x="8004930" y="6011418"/>
            <a:ext cx="2741455"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6" tooltip="https://fr.vikidia.org/wiki/Br%C3%A9si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pt-BR" sz="700">
              <a:solidFill>
                <a:srgbClr val="FFFFFF"/>
              </a:solidFill>
            </a:endParaRPr>
          </a:p>
        </p:txBody>
      </p:sp>
    </p:spTree>
    <p:extLst>
      <p:ext uri="{BB962C8B-B14F-4D97-AF65-F5344CB8AC3E}">
        <p14:creationId xmlns:p14="http://schemas.microsoft.com/office/powerpoint/2010/main" val="1330463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9175" y="1587704"/>
            <a:ext cx="7612064" cy="4665178"/>
          </a:xfrm>
        </p:spPr>
        <p:txBody>
          <a:bodyPr/>
          <a:lstStyle/>
          <a:p>
            <a:r>
              <a:rPr lang="en-US" dirty="0" err="1"/>
              <a:t>Costituzione</a:t>
            </a:r>
            <a:r>
              <a:rPr lang="en-US" dirty="0"/>
              <a:t> </a:t>
            </a:r>
            <a:r>
              <a:rPr lang="en-US" dirty="0" err="1"/>
              <a:t>repubblicana</a:t>
            </a:r>
            <a:r>
              <a:rPr lang="en-US" dirty="0"/>
              <a:t> del 1891: </a:t>
            </a:r>
            <a:r>
              <a:rPr lang="en-US" dirty="0" err="1"/>
              <a:t>trasferimento</a:t>
            </a:r>
            <a:r>
              <a:rPr lang="en-US" dirty="0"/>
              <a:t> </a:t>
            </a:r>
            <a:r>
              <a:rPr lang="en-US" dirty="0" err="1"/>
              <a:t>agli</a:t>
            </a:r>
            <a:r>
              <a:rPr lang="en-US" dirty="0"/>
              <a:t> </a:t>
            </a:r>
            <a:r>
              <a:rPr lang="en-US" dirty="0" err="1"/>
              <a:t>stati</a:t>
            </a:r>
            <a:r>
              <a:rPr lang="en-US" dirty="0"/>
              <a:t> le </a:t>
            </a:r>
            <a:r>
              <a:rPr lang="en-US" dirty="0" err="1"/>
              <a:t>terre</a:t>
            </a:r>
            <a:r>
              <a:rPr lang="en-US" dirty="0"/>
              <a:t> (art. 64)</a:t>
            </a:r>
          </a:p>
          <a:p>
            <a:r>
              <a:rPr lang="en-US" dirty="0" err="1"/>
              <a:t>Costituzioni</a:t>
            </a:r>
            <a:r>
              <a:rPr lang="en-US" dirty="0"/>
              <a:t> dal 1934, 37 e 46: </a:t>
            </a:r>
            <a:r>
              <a:rPr lang="en-US" dirty="0" err="1"/>
              <a:t>riconoscimento</a:t>
            </a:r>
            <a:r>
              <a:rPr lang="en-US" dirty="0"/>
              <a:t> del </a:t>
            </a:r>
            <a:r>
              <a:rPr lang="en-US" dirty="0" err="1"/>
              <a:t>diritto</a:t>
            </a:r>
            <a:r>
              <a:rPr lang="en-US" dirty="0"/>
              <a:t> </a:t>
            </a:r>
            <a:r>
              <a:rPr lang="en-US" dirty="0" err="1"/>
              <a:t>degli</a:t>
            </a:r>
            <a:r>
              <a:rPr lang="en-US" dirty="0"/>
              <a:t> “</a:t>
            </a:r>
            <a:r>
              <a:rPr lang="en-US" dirty="0" err="1"/>
              <a:t>indios</a:t>
            </a:r>
            <a:r>
              <a:rPr lang="en-US" dirty="0"/>
              <a:t>”</a:t>
            </a:r>
          </a:p>
          <a:p>
            <a:r>
              <a:rPr lang="en-US" dirty="0" err="1"/>
              <a:t>Costituzione</a:t>
            </a:r>
            <a:r>
              <a:rPr lang="en-US" dirty="0"/>
              <a:t> dal 1967: </a:t>
            </a:r>
            <a:r>
              <a:rPr lang="en-US" dirty="0" err="1"/>
              <a:t>trasferimento</a:t>
            </a:r>
            <a:r>
              <a:rPr lang="en-US" dirty="0"/>
              <a:t> all ‘</a:t>
            </a:r>
            <a:r>
              <a:rPr lang="en-US" dirty="0" err="1"/>
              <a:t>Unione</a:t>
            </a:r>
            <a:r>
              <a:rPr lang="en-US" dirty="0"/>
              <a:t> </a:t>
            </a:r>
            <a:r>
              <a:rPr lang="en-US" dirty="0" err="1"/>
              <a:t>delle</a:t>
            </a:r>
            <a:r>
              <a:rPr lang="en-US" dirty="0"/>
              <a:t> </a:t>
            </a:r>
            <a:r>
              <a:rPr lang="en-US" dirty="0" err="1"/>
              <a:t>terre</a:t>
            </a:r>
            <a:r>
              <a:rPr lang="en-US" dirty="0"/>
              <a:t> </a:t>
            </a:r>
            <a:r>
              <a:rPr lang="en-US" dirty="0" err="1"/>
              <a:t>indigeni</a:t>
            </a:r>
            <a:endParaRPr lang="en-US" dirty="0"/>
          </a:p>
          <a:p>
            <a:r>
              <a:rPr lang="en-US" dirty="0" err="1"/>
              <a:t>Costituzione</a:t>
            </a:r>
            <a:r>
              <a:rPr lang="en-US" dirty="0"/>
              <a:t> dal 1969 – art. 198</a:t>
            </a:r>
          </a:p>
          <a:p>
            <a:r>
              <a:rPr lang="en-US" dirty="0" err="1"/>
              <a:t>Estatuto</a:t>
            </a:r>
            <a:r>
              <a:rPr lang="en-US" dirty="0"/>
              <a:t> do </a:t>
            </a:r>
            <a:r>
              <a:rPr lang="en-US" dirty="0" err="1"/>
              <a:t>Índio</a:t>
            </a:r>
            <a:r>
              <a:rPr lang="en-US" dirty="0"/>
              <a:t> (1973) – </a:t>
            </a:r>
            <a:r>
              <a:rPr lang="en-US" dirty="0" err="1"/>
              <a:t>distinzione</a:t>
            </a:r>
            <a:r>
              <a:rPr lang="en-US" dirty="0"/>
              <a:t> </a:t>
            </a:r>
            <a:r>
              <a:rPr lang="en-US" dirty="0" err="1"/>
              <a:t>tra</a:t>
            </a:r>
            <a:r>
              <a:rPr lang="en-US" dirty="0"/>
              <a:t> </a:t>
            </a:r>
            <a:r>
              <a:rPr lang="en-US" dirty="0" err="1"/>
              <a:t>índio</a:t>
            </a:r>
            <a:r>
              <a:rPr lang="en-US" dirty="0"/>
              <a:t>/</a:t>
            </a:r>
            <a:r>
              <a:rPr lang="en-US" dirty="0" err="1"/>
              <a:t>nazionale</a:t>
            </a:r>
            <a:endParaRPr lang="en-US" dirty="0"/>
          </a:p>
        </p:txBody>
      </p:sp>
      <p:sp>
        <p:nvSpPr>
          <p:cNvPr id="2" name="CaixaDeTexto 1">
            <a:extLst>
              <a:ext uri="{FF2B5EF4-FFF2-40B4-BE49-F238E27FC236}">
                <a16:creationId xmlns:a16="http://schemas.microsoft.com/office/drawing/2014/main" id="{7C0CB856-32BC-E501-71C1-BFAA1869DB95}"/>
              </a:ext>
            </a:extLst>
          </p:cNvPr>
          <p:cNvSpPr txBox="1"/>
          <p:nvPr/>
        </p:nvSpPr>
        <p:spPr>
          <a:xfrm>
            <a:off x="4464425" y="605118"/>
            <a:ext cx="6611892" cy="523220"/>
          </a:xfrm>
          <a:prstGeom prst="rect">
            <a:avLst/>
          </a:prstGeom>
          <a:noFill/>
        </p:spPr>
        <p:txBody>
          <a:bodyPr wrap="square" rtlCol="0">
            <a:spAutoFit/>
          </a:bodyPr>
          <a:lstStyle/>
          <a:p>
            <a:r>
              <a:rPr lang="it-IT" sz="2800" dirty="0"/>
              <a:t>La serie storica delle costituzioni</a:t>
            </a:r>
            <a:endParaRPr lang="pt-BR" sz="2800" dirty="0"/>
          </a:p>
        </p:txBody>
      </p:sp>
    </p:spTree>
    <p:extLst>
      <p:ext uri="{BB962C8B-B14F-4D97-AF65-F5344CB8AC3E}">
        <p14:creationId xmlns:p14="http://schemas.microsoft.com/office/powerpoint/2010/main" val="1375507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dirty="0" err="1"/>
              <a:t>Dittatura</a:t>
            </a:r>
            <a:r>
              <a:rPr lang="en-US" dirty="0"/>
              <a:t> e </a:t>
            </a:r>
            <a:r>
              <a:rPr lang="en-US" dirty="0" err="1"/>
              <a:t>Indios</a:t>
            </a:r>
            <a:endParaRPr lang="en-US" dirty="0"/>
          </a:p>
        </p:txBody>
      </p:sp>
      <p:sp>
        <p:nvSpPr>
          <p:cNvPr id="3" name="Content Placeholder 2"/>
          <p:cNvSpPr>
            <a:spLocks noGrp="1"/>
          </p:cNvSpPr>
          <p:nvPr>
            <p:ph idx="1"/>
          </p:nvPr>
        </p:nvSpPr>
        <p:spPr/>
        <p:txBody>
          <a:bodyPr/>
          <a:lstStyle/>
          <a:p>
            <a:pPr marL="0" indent="0">
              <a:buNone/>
            </a:pPr>
            <a:r>
              <a:rPr lang="en-US" dirty="0" err="1"/>
              <a:t>Brasil</a:t>
            </a:r>
            <a:r>
              <a:rPr lang="en-US" dirty="0"/>
              <a:t> </a:t>
            </a:r>
            <a:r>
              <a:rPr lang="en-US" dirty="0" err="1"/>
              <a:t>Nunca</a:t>
            </a:r>
            <a:r>
              <a:rPr lang="en-US" dirty="0"/>
              <a:t> </a:t>
            </a:r>
            <a:r>
              <a:rPr lang="en-US" dirty="0" err="1"/>
              <a:t>Mais</a:t>
            </a:r>
            <a:r>
              <a:rPr lang="en-US" dirty="0"/>
              <a:t> (1985): i10 000 </a:t>
            </a:r>
            <a:r>
              <a:rPr lang="en-US" dirty="0" err="1"/>
              <a:t>esuli</a:t>
            </a:r>
            <a:r>
              <a:rPr lang="en-US" dirty="0"/>
              <a:t> </a:t>
            </a:r>
            <a:r>
              <a:rPr lang="en-US" dirty="0" err="1"/>
              <a:t>politici</a:t>
            </a:r>
            <a:r>
              <a:rPr lang="en-US" dirty="0"/>
              <a:t>, quasi trecento </a:t>
            </a:r>
            <a:r>
              <a:rPr lang="en-US" dirty="0" err="1"/>
              <a:t>morti</a:t>
            </a:r>
            <a:r>
              <a:rPr lang="en-US" dirty="0"/>
              <a:t> e </a:t>
            </a:r>
            <a:r>
              <a:rPr lang="en-US" dirty="0" err="1"/>
              <a:t>sparizion</a:t>
            </a:r>
            <a:r>
              <a:rPr lang="en-US" dirty="0"/>
              <a:t>, </a:t>
            </a:r>
            <a:r>
              <a:rPr lang="en-US" dirty="0" err="1"/>
              <a:t>inessun</a:t>
            </a:r>
            <a:r>
              <a:rPr lang="en-US" dirty="0"/>
              <a:t> </a:t>
            </a:r>
            <a:r>
              <a:rPr lang="en-US" dirty="0" err="1"/>
              <a:t>rapporto</a:t>
            </a:r>
            <a:r>
              <a:rPr lang="en-US" dirty="0"/>
              <a:t> di </a:t>
            </a:r>
            <a:r>
              <a:rPr lang="en-US" dirty="0" err="1"/>
              <a:t>persecuzione</a:t>
            </a:r>
            <a:r>
              <a:rPr lang="en-US" dirty="0"/>
              <a:t> </a:t>
            </a:r>
            <a:r>
              <a:rPr lang="en-US" dirty="0" err="1"/>
              <a:t>agli</a:t>
            </a:r>
            <a:r>
              <a:rPr lang="en-US" dirty="0"/>
              <a:t> </a:t>
            </a:r>
            <a:r>
              <a:rPr lang="en-US" dirty="0" err="1"/>
              <a:t>indios</a:t>
            </a:r>
            <a:r>
              <a:rPr lang="en-US" i="1" dirty="0" err="1"/>
              <a:t>“Meu</a:t>
            </a:r>
            <a:r>
              <a:rPr lang="en-US" i="1" dirty="0"/>
              <a:t> pai </a:t>
            </a:r>
            <a:r>
              <a:rPr lang="en-US" i="1" dirty="0" err="1"/>
              <a:t>contou</a:t>
            </a:r>
            <a:r>
              <a:rPr lang="en-US" i="1" dirty="0"/>
              <a:t> para </a:t>
            </a:r>
            <a:r>
              <a:rPr lang="en-US" i="1" dirty="0" err="1"/>
              <a:t>mim</a:t>
            </a:r>
            <a:r>
              <a:rPr lang="en-US" i="1" dirty="0"/>
              <a:t>; </a:t>
            </a:r>
            <a:r>
              <a:rPr lang="en-US" i="1" dirty="0" err="1"/>
              <a:t>eu</a:t>
            </a:r>
            <a:r>
              <a:rPr lang="en-US" i="1" dirty="0"/>
              <a:t> </a:t>
            </a:r>
            <a:r>
              <a:rPr lang="en-US" i="1" dirty="0" err="1"/>
              <a:t>vou</a:t>
            </a:r>
            <a:r>
              <a:rPr lang="en-US" i="1" dirty="0"/>
              <a:t> </a:t>
            </a:r>
            <a:r>
              <a:rPr lang="en-US" i="1" dirty="0" err="1"/>
              <a:t>contar</a:t>
            </a:r>
            <a:r>
              <a:rPr lang="en-US" i="1" dirty="0"/>
              <a:t> para o meu </a:t>
            </a:r>
            <a:r>
              <a:rPr lang="en-US" i="1" dirty="0" err="1"/>
              <a:t>filho</a:t>
            </a:r>
            <a:r>
              <a:rPr lang="en-US" i="1" dirty="0"/>
              <a:t>. </a:t>
            </a:r>
            <a:r>
              <a:rPr lang="en-US" i="1" dirty="0" err="1"/>
              <a:t>Quando</a:t>
            </a:r>
            <a:r>
              <a:rPr lang="en-US" i="1" dirty="0"/>
              <a:t> </a:t>
            </a:r>
            <a:r>
              <a:rPr lang="en-US" i="1" dirty="0" err="1"/>
              <a:t>ele</a:t>
            </a:r>
            <a:r>
              <a:rPr lang="en-US" i="1" dirty="0"/>
              <a:t> </a:t>
            </a:r>
            <a:r>
              <a:rPr lang="en-US" i="1" dirty="0" err="1"/>
              <a:t>morrer</a:t>
            </a:r>
            <a:r>
              <a:rPr lang="en-US" i="1" dirty="0"/>
              <a:t>? </a:t>
            </a:r>
            <a:r>
              <a:rPr lang="en-US" i="1" dirty="0" err="1"/>
              <a:t>Ele</a:t>
            </a:r>
            <a:r>
              <a:rPr lang="en-US" i="1" dirty="0"/>
              <a:t> </a:t>
            </a:r>
            <a:r>
              <a:rPr lang="en-US" i="1" dirty="0" err="1"/>
              <a:t>conta</a:t>
            </a:r>
            <a:r>
              <a:rPr lang="en-US" i="1" dirty="0"/>
              <a:t> pro </a:t>
            </a:r>
            <a:r>
              <a:rPr lang="en-US" i="1" dirty="0" err="1"/>
              <a:t>filho</a:t>
            </a:r>
            <a:r>
              <a:rPr lang="en-US" i="1" dirty="0"/>
              <a:t> dele. </a:t>
            </a:r>
            <a:r>
              <a:rPr lang="en-US" i="1" dirty="0" err="1"/>
              <a:t>É</a:t>
            </a:r>
            <a:r>
              <a:rPr lang="en-US" i="1" dirty="0"/>
              <a:t> </a:t>
            </a:r>
            <a:r>
              <a:rPr lang="en-US" i="1" dirty="0" err="1"/>
              <a:t>assim</a:t>
            </a:r>
            <a:r>
              <a:rPr lang="en-US" i="1" dirty="0"/>
              <a:t>: </a:t>
            </a:r>
            <a:r>
              <a:rPr lang="en-US" i="1" dirty="0" err="1"/>
              <a:t>ninguém</a:t>
            </a:r>
            <a:r>
              <a:rPr lang="en-US" i="1" dirty="0"/>
              <a:t> </a:t>
            </a:r>
            <a:r>
              <a:rPr lang="en-US" i="1" dirty="0" err="1"/>
              <a:t>esquece</a:t>
            </a:r>
            <a:r>
              <a:rPr lang="en-US" i="1" dirty="0"/>
              <a:t>”</a:t>
            </a:r>
            <a:r>
              <a:rPr lang="en-US" dirty="0"/>
              <a:t> </a:t>
            </a:r>
            <a:endParaRPr lang="en-US" i="1" dirty="0"/>
          </a:p>
          <a:p>
            <a:pPr marL="0" indent="0">
              <a:buNone/>
            </a:pPr>
            <a:r>
              <a:rPr lang="en-US" dirty="0" err="1"/>
              <a:t>Comissão</a:t>
            </a:r>
            <a:r>
              <a:rPr lang="en-US" dirty="0"/>
              <a:t> </a:t>
            </a:r>
            <a:r>
              <a:rPr lang="en-US" dirty="0" err="1"/>
              <a:t>Nacional</a:t>
            </a:r>
            <a:r>
              <a:rPr lang="en-US" dirty="0"/>
              <a:t> da </a:t>
            </a:r>
            <a:r>
              <a:rPr lang="en-US" dirty="0" err="1"/>
              <a:t>Verdade</a:t>
            </a:r>
            <a:r>
              <a:rPr lang="en-US" dirty="0"/>
              <a:t> (2014):  434 </a:t>
            </a:r>
            <a:r>
              <a:rPr lang="en-US" dirty="0" err="1"/>
              <a:t>morti</a:t>
            </a:r>
            <a:r>
              <a:rPr lang="en-US" dirty="0"/>
              <a:t> e </a:t>
            </a:r>
            <a:r>
              <a:rPr lang="en-US" dirty="0" err="1"/>
              <a:t>scomparsi</a:t>
            </a:r>
            <a:r>
              <a:rPr lang="en-US" dirty="0"/>
              <a:t>. 8350 </a:t>
            </a:r>
            <a:r>
              <a:rPr lang="en-US" dirty="0" err="1"/>
              <a:t>indios</a:t>
            </a:r>
            <a:r>
              <a:rPr lang="en-US" dirty="0"/>
              <a:t>. </a:t>
            </a:r>
          </a:p>
        </p:txBody>
      </p:sp>
    </p:spTree>
    <p:extLst>
      <p:ext uri="{BB962C8B-B14F-4D97-AF65-F5344CB8AC3E}">
        <p14:creationId xmlns:p14="http://schemas.microsoft.com/office/powerpoint/2010/main" val="1516786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Riformatorio</a:t>
            </a:r>
            <a:r>
              <a:rPr lang="en-US" dirty="0"/>
              <a:t> </a:t>
            </a:r>
            <a:r>
              <a:rPr lang="en-US" dirty="0" err="1"/>
              <a:t>Krenak</a:t>
            </a:r>
            <a:endParaRPr lang="en-US" dirty="0"/>
          </a:p>
        </p:txBody>
      </p:sp>
      <p:pic>
        <p:nvPicPr>
          <p:cNvPr id="5" name="Content Placeholder 4"/>
          <p:cNvPicPr>
            <a:picLocks noGrp="1" noChangeAspect="1"/>
          </p:cNvPicPr>
          <p:nvPr>
            <p:ph idx="1"/>
          </p:nvPr>
        </p:nvPicPr>
        <p:blipFill>
          <a:blip r:embed="rId2"/>
          <a:stretch>
            <a:fillRect/>
          </a:stretch>
        </p:blipFill>
        <p:spPr>
          <a:xfrm>
            <a:off x="3673475" y="2052638"/>
            <a:ext cx="5995987" cy="3997325"/>
          </a:xfrm>
        </p:spPr>
      </p:pic>
    </p:spTree>
    <p:extLst>
      <p:ext uri="{BB962C8B-B14F-4D97-AF65-F5344CB8AC3E}">
        <p14:creationId xmlns:p14="http://schemas.microsoft.com/office/powerpoint/2010/main" val="3423552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Massacro</a:t>
            </a:r>
            <a:r>
              <a:rPr lang="en-US" dirty="0"/>
              <a:t> </a:t>
            </a:r>
            <a:r>
              <a:rPr lang="en-US" dirty="0" err="1"/>
              <a:t>Waimiri</a:t>
            </a:r>
            <a:r>
              <a:rPr lang="en-US" dirty="0"/>
              <a:t> </a:t>
            </a:r>
            <a:r>
              <a:rPr lang="en-US" dirty="0" err="1"/>
              <a:t>Atroari</a:t>
            </a:r>
            <a:r>
              <a:rPr lang="en-US" dirty="0"/>
              <a:t> (1974)</a:t>
            </a:r>
          </a:p>
        </p:txBody>
      </p:sp>
      <p:sp>
        <p:nvSpPr>
          <p:cNvPr id="3" name="Content Placeholder 2"/>
          <p:cNvSpPr>
            <a:spLocks noGrp="1"/>
          </p:cNvSpPr>
          <p:nvPr>
            <p:ph idx="1"/>
          </p:nvPr>
        </p:nvSpPr>
        <p:spPr/>
        <p:txBody>
          <a:bodyPr>
            <a:normAutofit fontScale="92500" lnSpcReduction="10000"/>
          </a:bodyPr>
          <a:lstStyle/>
          <a:p>
            <a:r>
              <a:rPr lang="en-US" i="1" dirty="0" err="1">
                <a:effectLst/>
              </a:rPr>
              <a:t>Kramna</a:t>
            </a:r>
            <a:r>
              <a:rPr lang="en-US" i="1" dirty="0">
                <a:effectLst/>
              </a:rPr>
              <a:t> </a:t>
            </a:r>
            <a:r>
              <a:rPr lang="en-US" i="1" dirty="0" err="1">
                <a:effectLst/>
              </a:rPr>
              <a:t>Mudi</a:t>
            </a:r>
            <a:r>
              <a:rPr lang="en-US" i="1" dirty="0">
                <a:effectLst/>
              </a:rPr>
              <a:t> era </a:t>
            </a:r>
            <a:r>
              <a:rPr lang="en-US" i="1" dirty="0" err="1">
                <a:effectLst/>
              </a:rPr>
              <a:t>uma</a:t>
            </a:r>
            <a:r>
              <a:rPr lang="en-US" i="1" dirty="0">
                <a:effectLst/>
              </a:rPr>
              <a:t> </a:t>
            </a:r>
            <a:r>
              <a:rPr lang="en-US" i="1" dirty="0" err="1">
                <a:effectLst/>
              </a:rPr>
              <a:t>aldeia</a:t>
            </a:r>
            <a:r>
              <a:rPr lang="en-US" i="1" dirty="0">
                <a:effectLst/>
              </a:rPr>
              <a:t> </a:t>
            </a:r>
            <a:r>
              <a:rPr lang="en-US" i="1" dirty="0" err="1">
                <a:effectLst/>
              </a:rPr>
              <a:t>Kiña</a:t>
            </a:r>
            <a:r>
              <a:rPr lang="en-US" i="1" dirty="0">
                <a:effectLst/>
              </a:rPr>
              <a:t> </a:t>
            </a:r>
            <a:r>
              <a:rPr lang="en-US" i="1" dirty="0" err="1">
                <a:effectLst/>
              </a:rPr>
              <a:t>que</a:t>
            </a:r>
            <a:r>
              <a:rPr lang="en-US" i="1" dirty="0">
                <a:effectLst/>
              </a:rPr>
              <a:t> se </a:t>
            </a:r>
            <a:r>
              <a:rPr lang="en-US" i="1" dirty="0" err="1">
                <a:effectLst/>
              </a:rPr>
              <a:t>localizava</a:t>
            </a:r>
            <a:r>
              <a:rPr lang="en-US" i="1" dirty="0">
                <a:effectLst/>
              </a:rPr>
              <a:t> </a:t>
            </a:r>
            <a:r>
              <a:rPr lang="en-US" i="1" dirty="0" err="1">
                <a:effectLst/>
              </a:rPr>
              <a:t>na</a:t>
            </a:r>
            <a:r>
              <a:rPr lang="en-US" i="1" dirty="0">
                <a:effectLst/>
              </a:rPr>
              <a:t> </a:t>
            </a:r>
            <a:r>
              <a:rPr lang="en-US" i="1" dirty="0" err="1">
                <a:effectLst/>
              </a:rPr>
              <a:t>margem</a:t>
            </a:r>
            <a:r>
              <a:rPr lang="en-US" i="1" dirty="0">
                <a:effectLst/>
              </a:rPr>
              <a:t> </a:t>
            </a:r>
            <a:r>
              <a:rPr lang="en-US" i="1" dirty="0" err="1">
                <a:effectLst/>
              </a:rPr>
              <a:t>oeste</a:t>
            </a:r>
            <a:r>
              <a:rPr lang="en-US" i="1" dirty="0">
                <a:effectLst/>
              </a:rPr>
              <a:t> da BR-174, no </a:t>
            </a:r>
            <a:r>
              <a:rPr lang="en-US" i="1" dirty="0" err="1">
                <a:effectLst/>
              </a:rPr>
              <a:t>baixo</a:t>
            </a:r>
            <a:r>
              <a:rPr lang="en-US" i="1" dirty="0">
                <a:effectLst/>
              </a:rPr>
              <a:t> </a:t>
            </a:r>
            <a:r>
              <a:rPr lang="en-US" i="1" dirty="0" err="1">
                <a:effectLst/>
              </a:rPr>
              <a:t>rio</a:t>
            </a:r>
            <a:r>
              <a:rPr lang="en-US" i="1" dirty="0">
                <a:effectLst/>
              </a:rPr>
              <a:t> </a:t>
            </a:r>
            <a:r>
              <a:rPr lang="en-US" i="1" dirty="0" err="1">
                <a:effectLst/>
              </a:rPr>
              <a:t>Alalau</a:t>
            </a:r>
            <a:r>
              <a:rPr lang="en-US" i="1" dirty="0">
                <a:effectLst/>
              </a:rPr>
              <a:t> [...]. No </a:t>
            </a:r>
            <a:r>
              <a:rPr lang="en-US" i="1" dirty="0" err="1">
                <a:effectLst/>
              </a:rPr>
              <a:t>segundo</a:t>
            </a:r>
            <a:r>
              <a:rPr lang="en-US" i="1" dirty="0">
                <a:effectLst/>
              </a:rPr>
              <a:t> </a:t>
            </a:r>
            <a:r>
              <a:rPr lang="en-US" i="1" dirty="0" err="1">
                <a:effectLst/>
              </a:rPr>
              <a:t>semestre</a:t>
            </a:r>
            <a:r>
              <a:rPr lang="en-US" i="1" dirty="0">
                <a:effectLst/>
              </a:rPr>
              <a:t> de 1974, </a:t>
            </a:r>
            <a:r>
              <a:rPr lang="en-US" i="1" dirty="0" err="1">
                <a:effectLst/>
              </a:rPr>
              <a:t>Kramna</a:t>
            </a:r>
            <a:r>
              <a:rPr lang="en-US" i="1" dirty="0">
                <a:effectLst/>
              </a:rPr>
              <a:t> </a:t>
            </a:r>
            <a:r>
              <a:rPr lang="en-US" i="1" dirty="0" err="1">
                <a:effectLst/>
              </a:rPr>
              <a:t>Mudi</a:t>
            </a:r>
            <a:r>
              <a:rPr lang="en-US" i="1" dirty="0">
                <a:effectLst/>
              </a:rPr>
              <a:t> </a:t>
            </a:r>
            <a:r>
              <a:rPr lang="en-US" i="1" dirty="0" err="1">
                <a:effectLst/>
              </a:rPr>
              <a:t>acolhia</a:t>
            </a:r>
            <a:r>
              <a:rPr lang="en-US" i="1" dirty="0">
                <a:effectLst/>
              </a:rPr>
              <a:t> o </a:t>
            </a:r>
            <a:r>
              <a:rPr lang="en-US" i="1" dirty="0" err="1">
                <a:effectLst/>
              </a:rPr>
              <a:t>povo</a:t>
            </a:r>
            <a:r>
              <a:rPr lang="en-US" i="1" dirty="0">
                <a:effectLst/>
              </a:rPr>
              <a:t> </a:t>
            </a:r>
            <a:r>
              <a:rPr lang="en-US" i="1" dirty="0" err="1">
                <a:effectLst/>
              </a:rPr>
              <a:t>Kiña</a:t>
            </a:r>
            <a:r>
              <a:rPr lang="en-US" i="1" dirty="0">
                <a:effectLst/>
              </a:rPr>
              <a:t> </a:t>
            </a:r>
            <a:r>
              <a:rPr lang="en-US" i="1" dirty="0" err="1">
                <a:effectLst/>
              </a:rPr>
              <a:t>para</a:t>
            </a:r>
            <a:r>
              <a:rPr lang="en-US" i="1" dirty="0">
                <a:effectLst/>
              </a:rPr>
              <a:t> </a:t>
            </a:r>
            <a:r>
              <a:rPr lang="en-US" i="1" dirty="0" err="1">
                <a:effectLst/>
              </a:rPr>
              <a:t>sua</a:t>
            </a:r>
            <a:r>
              <a:rPr lang="en-US" i="1" dirty="0">
                <a:effectLst/>
              </a:rPr>
              <a:t> </a:t>
            </a:r>
            <a:r>
              <a:rPr lang="en-US" i="1" dirty="0" err="1">
                <a:effectLst/>
              </a:rPr>
              <a:t>festa</a:t>
            </a:r>
            <a:r>
              <a:rPr lang="en-US" i="1" dirty="0">
                <a:effectLst/>
              </a:rPr>
              <a:t> </a:t>
            </a:r>
            <a:r>
              <a:rPr lang="en-US" i="1" dirty="0" err="1">
                <a:effectLst/>
              </a:rPr>
              <a:t>tradicional</a:t>
            </a:r>
            <a:r>
              <a:rPr lang="en-US" i="1" dirty="0">
                <a:effectLst/>
              </a:rPr>
              <a:t>. </a:t>
            </a:r>
            <a:r>
              <a:rPr lang="en-US" i="1" dirty="0" err="1">
                <a:effectLst/>
              </a:rPr>
              <a:t>Ja</a:t>
            </a:r>
            <a:r>
              <a:rPr lang="en-US" i="1" dirty="0">
                <a:effectLst/>
              </a:rPr>
              <a:t> </a:t>
            </a:r>
            <a:r>
              <a:rPr lang="en-US" i="1" dirty="0" err="1">
                <a:effectLst/>
              </a:rPr>
              <a:t>tinham</a:t>
            </a:r>
            <a:r>
              <a:rPr lang="en-US" i="1" dirty="0">
                <a:effectLst/>
              </a:rPr>
              <a:t> </a:t>
            </a:r>
            <a:r>
              <a:rPr lang="en-US" i="1" dirty="0" err="1">
                <a:effectLst/>
              </a:rPr>
              <a:t>chegado</a:t>
            </a:r>
            <a:r>
              <a:rPr lang="en-US" i="1" dirty="0">
                <a:effectLst/>
              </a:rPr>
              <a:t> </a:t>
            </a:r>
            <a:r>
              <a:rPr lang="en-US" i="1" dirty="0" err="1">
                <a:effectLst/>
              </a:rPr>
              <a:t>os</a:t>
            </a:r>
            <a:r>
              <a:rPr lang="en-US" i="1" dirty="0">
                <a:effectLst/>
              </a:rPr>
              <a:t> </a:t>
            </a:r>
            <a:r>
              <a:rPr lang="en-US" i="1" dirty="0" err="1">
                <a:effectLst/>
              </a:rPr>
              <a:t>visitantes</a:t>
            </a:r>
            <a:r>
              <a:rPr lang="en-US" i="1" dirty="0">
                <a:effectLst/>
              </a:rPr>
              <a:t> do </a:t>
            </a:r>
            <a:r>
              <a:rPr lang="en-US" i="1" dirty="0" err="1">
                <a:effectLst/>
              </a:rPr>
              <a:t>Cama-nau</a:t>
            </a:r>
            <a:r>
              <a:rPr lang="en-US" i="1" dirty="0">
                <a:effectLst/>
              </a:rPr>
              <a:t>́ e do </a:t>
            </a:r>
            <a:r>
              <a:rPr lang="en-US" i="1" dirty="0" err="1">
                <a:effectLst/>
              </a:rPr>
              <a:t>Baixo</a:t>
            </a:r>
            <a:r>
              <a:rPr lang="en-US" i="1" dirty="0">
                <a:effectLst/>
              </a:rPr>
              <a:t> </a:t>
            </a:r>
            <a:r>
              <a:rPr lang="en-US" i="1" dirty="0" err="1">
                <a:effectLst/>
              </a:rPr>
              <a:t>Alalau</a:t>
            </a:r>
            <a:r>
              <a:rPr lang="en-US" i="1" dirty="0">
                <a:effectLst/>
              </a:rPr>
              <a:t>. O </a:t>
            </a:r>
            <a:r>
              <a:rPr lang="en-US" i="1" dirty="0" err="1">
                <a:effectLst/>
              </a:rPr>
              <a:t>pessoal</a:t>
            </a:r>
            <a:r>
              <a:rPr lang="en-US" i="1" dirty="0">
                <a:effectLst/>
              </a:rPr>
              <a:t> das </a:t>
            </a:r>
            <a:r>
              <a:rPr lang="en-US" i="1" dirty="0" err="1">
                <a:effectLst/>
              </a:rPr>
              <a:t>aldeias</a:t>
            </a:r>
            <a:r>
              <a:rPr lang="en-US" i="1" dirty="0">
                <a:effectLst/>
              </a:rPr>
              <a:t> do Norte </a:t>
            </a:r>
            <a:r>
              <a:rPr lang="en-US" i="1" dirty="0" err="1">
                <a:effectLst/>
              </a:rPr>
              <a:t>ainda</a:t>
            </a:r>
            <a:r>
              <a:rPr lang="en-US" i="1" dirty="0">
                <a:effectLst/>
              </a:rPr>
              <a:t> </a:t>
            </a:r>
            <a:r>
              <a:rPr lang="en-US" i="1" dirty="0" err="1">
                <a:effectLst/>
              </a:rPr>
              <a:t>estava</a:t>
            </a:r>
            <a:r>
              <a:rPr lang="en-US" i="1" dirty="0">
                <a:effectLst/>
              </a:rPr>
              <a:t> a </a:t>
            </a:r>
            <a:r>
              <a:rPr lang="en-US" i="1" dirty="0" err="1">
                <a:effectLst/>
              </a:rPr>
              <a:t>caminho</a:t>
            </a:r>
            <a:r>
              <a:rPr lang="en-US" i="1" dirty="0">
                <a:effectLst/>
              </a:rPr>
              <a:t>. A </a:t>
            </a:r>
            <a:r>
              <a:rPr lang="en-US" i="1" dirty="0" err="1">
                <a:effectLst/>
              </a:rPr>
              <a:t>festa</a:t>
            </a:r>
            <a:r>
              <a:rPr lang="en-US" i="1" dirty="0">
                <a:effectLst/>
              </a:rPr>
              <a:t> </a:t>
            </a:r>
            <a:r>
              <a:rPr lang="en-US" i="1" dirty="0" err="1">
                <a:effectLst/>
              </a:rPr>
              <a:t>ja</a:t>
            </a:r>
            <a:r>
              <a:rPr lang="en-US" i="1" dirty="0">
                <a:effectLst/>
              </a:rPr>
              <a:t> </a:t>
            </a:r>
            <a:r>
              <a:rPr lang="en-US" i="1" dirty="0" err="1">
                <a:effectLst/>
              </a:rPr>
              <a:t>estava</a:t>
            </a:r>
            <a:r>
              <a:rPr lang="en-US" i="1" dirty="0">
                <a:effectLst/>
              </a:rPr>
              <a:t> </a:t>
            </a:r>
            <a:r>
              <a:rPr lang="en-US" i="1" dirty="0" err="1">
                <a:effectLst/>
              </a:rPr>
              <a:t>começando</a:t>
            </a:r>
            <a:r>
              <a:rPr lang="en-US" i="1" dirty="0">
                <a:effectLst/>
              </a:rPr>
              <a:t> com </a:t>
            </a:r>
            <a:r>
              <a:rPr lang="en-US" i="1" dirty="0" err="1">
                <a:effectLst/>
              </a:rPr>
              <a:t>muita</a:t>
            </a:r>
            <a:r>
              <a:rPr lang="en-US" i="1" dirty="0">
                <a:effectLst/>
              </a:rPr>
              <a:t> </a:t>
            </a:r>
            <a:r>
              <a:rPr lang="en-US" i="1" dirty="0" err="1">
                <a:effectLst/>
              </a:rPr>
              <a:t>gente</a:t>
            </a:r>
            <a:r>
              <a:rPr lang="en-US" i="1" dirty="0">
                <a:effectLst/>
              </a:rPr>
              <a:t> </a:t>
            </a:r>
            <a:r>
              <a:rPr lang="en-US" i="1" dirty="0" err="1">
                <a:effectLst/>
              </a:rPr>
              <a:t>reunida</a:t>
            </a:r>
            <a:r>
              <a:rPr lang="en-US" i="1" dirty="0">
                <a:effectLst/>
              </a:rPr>
              <a:t>. </a:t>
            </a:r>
            <a:r>
              <a:rPr lang="en-US" i="1" dirty="0" err="1">
                <a:effectLst/>
              </a:rPr>
              <a:t>Pelo</a:t>
            </a:r>
            <a:r>
              <a:rPr lang="en-US" i="1" dirty="0">
                <a:effectLst/>
              </a:rPr>
              <a:t> </a:t>
            </a:r>
            <a:r>
              <a:rPr lang="en-US" i="1" dirty="0" err="1">
                <a:effectLst/>
              </a:rPr>
              <a:t>meio-dia</a:t>
            </a:r>
            <a:r>
              <a:rPr lang="en-US" i="1" dirty="0">
                <a:effectLst/>
              </a:rPr>
              <a:t>, um </a:t>
            </a:r>
            <a:r>
              <a:rPr lang="en-US" i="1" dirty="0" err="1">
                <a:effectLst/>
              </a:rPr>
              <a:t>ronco</a:t>
            </a:r>
            <a:r>
              <a:rPr lang="en-US" i="1" dirty="0">
                <a:effectLst/>
              </a:rPr>
              <a:t> de </a:t>
            </a:r>
            <a:r>
              <a:rPr lang="en-US" i="1" dirty="0" err="1">
                <a:effectLst/>
              </a:rPr>
              <a:t>avião</a:t>
            </a:r>
            <a:r>
              <a:rPr lang="en-US" i="1" dirty="0">
                <a:effectLst/>
              </a:rPr>
              <a:t> </a:t>
            </a:r>
            <a:r>
              <a:rPr lang="en-US" i="1" dirty="0" err="1">
                <a:effectLst/>
              </a:rPr>
              <a:t>ou</a:t>
            </a:r>
            <a:r>
              <a:rPr lang="en-US" i="1" dirty="0">
                <a:effectLst/>
              </a:rPr>
              <a:t> </a:t>
            </a:r>
            <a:r>
              <a:rPr lang="en-US" i="1" dirty="0" err="1">
                <a:effectLst/>
              </a:rPr>
              <a:t>helicóptero</a:t>
            </a:r>
            <a:r>
              <a:rPr lang="en-US" i="1" dirty="0">
                <a:effectLst/>
              </a:rPr>
              <a:t> se </a:t>
            </a:r>
            <a:r>
              <a:rPr lang="en-US" i="1" dirty="0" err="1">
                <a:effectLst/>
              </a:rPr>
              <a:t>aproximou</a:t>
            </a:r>
            <a:r>
              <a:rPr lang="en-US" i="1" dirty="0">
                <a:effectLst/>
              </a:rPr>
              <a:t>. O </a:t>
            </a:r>
            <a:r>
              <a:rPr lang="en-US" i="1" dirty="0" err="1">
                <a:effectLst/>
              </a:rPr>
              <a:t>pessoal</a:t>
            </a:r>
            <a:r>
              <a:rPr lang="en-US" i="1" dirty="0">
                <a:effectLst/>
              </a:rPr>
              <a:t> </a:t>
            </a:r>
            <a:r>
              <a:rPr lang="en-US" i="1" dirty="0" err="1">
                <a:effectLst/>
              </a:rPr>
              <a:t>saiu</a:t>
            </a:r>
            <a:r>
              <a:rPr lang="en-US" i="1" dirty="0">
                <a:effectLst/>
              </a:rPr>
              <a:t> da </a:t>
            </a:r>
            <a:r>
              <a:rPr lang="en-US" i="1" dirty="0" err="1">
                <a:effectLst/>
              </a:rPr>
              <a:t>maloca</a:t>
            </a:r>
            <a:r>
              <a:rPr lang="en-US" i="1" dirty="0">
                <a:effectLst/>
              </a:rPr>
              <a:t> </a:t>
            </a:r>
            <a:r>
              <a:rPr lang="en-US" i="1" dirty="0" err="1">
                <a:effectLst/>
              </a:rPr>
              <a:t>pra</a:t>
            </a:r>
            <a:r>
              <a:rPr lang="en-US" i="1" dirty="0">
                <a:effectLst/>
              </a:rPr>
              <a:t> ver. A </a:t>
            </a:r>
            <a:r>
              <a:rPr lang="en-US" i="1" dirty="0" err="1">
                <a:effectLst/>
              </a:rPr>
              <a:t>criançada</a:t>
            </a:r>
            <a:r>
              <a:rPr lang="en-US" i="1" dirty="0">
                <a:effectLst/>
              </a:rPr>
              <a:t> </a:t>
            </a:r>
            <a:r>
              <a:rPr lang="en-US" i="1" dirty="0" err="1">
                <a:effectLst/>
              </a:rPr>
              <a:t>estava</a:t>
            </a:r>
            <a:r>
              <a:rPr lang="en-US" i="1" dirty="0">
                <a:effectLst/>
              </a:rPr>
              <a:t> </a:t>
            </a:r>
            <a:r>
              <a:rPr lang="en-US" i="1" dirty="0" err="1">
                <a:effectLst/>
              </a:rPr>
              <a:t>toda</a:t>
            </a:r>
            <a:r>
              <a:rPr lang="en-US" i="1" dirty="0">
                <a:effectLst/>
              </a:rPr>
              <a:t> no </a:t>
            </a:r>
            <a:r>
              <a:rPr lang="en-US" i="1" dirty="0" err="1">
                <a:effectLst/>
              </a:rPr>
              <a:t>pátio</a:t>
            </a:r>
            <a:r>
              <a:rPr lang="en-US" i="1" dirty="0">
                <a:effectLst/>
              </a:rPr>
              <a:t> </a:t>
            </a:r>
            <a:r>
              <a:rPr lang="en-US" i="1" dirty="0" err="1">
                <a:effectLst/>
              </a:rPr>
              <a:t>para</a:t>
            </a:r>
            <a:r>
              <a:rPr lang="en-US" i="1" dirty="0">
                <a:effectLst/>
              </a:rPr>
              <a:t> ver. O </a:t>
            </a:r>
            <a:r>
              <a:rPr lang="en-US" i="1" dirty="0" err="1">
                <a:effectLst/>
              </a:rPr>
              <a:t>avião</a:t>
            </a:r>
            <a:r>
              <a:rPr lang="en-US" i="1" dirty="0">
                <a:effectLst/>
              </a:rPr>
              <a:t> </a:t>
            </a:r>
            <a:r>
              <a:rPr lang="en-US" i="1" dirty="0" err="1">
                <a:effectLst/>
              </a:rPr>
              <a:t>derramou</a:t>
            </a:r>
            <a:r>
              <a:rPr lang="en-US" i="1" dirty="0">
                <a:effectLst/>
              </a:rPr>
              <a:t> um </a:t>
            </a:r>
            <a:r>
              <a:rPr lang="en-US" i="1" dirty="0" err="1">
                <a:effectLst/>
              </a:rPr>
              <a:t>po</a:t>
            </a:r>
            <a:r>
              <a:rPr lang="en-US" i="1" dirty="0">
                <a:effectLst/>
              </a:rPr>
              <a:t>. </a:t>
            </a:r>
            <a:r>
              <a:rPr lang="en-US" i="1" dirty="0" err="1">
                <a:effectLst/>
              </a:rPr>
              <a:t>Todos</a:t>
            </a:r>
            <a:r>
              <a:rPr lang="en-US" i="1" dirty="0">
                <a:effectLst/>
              </a:rPr>
              <a:t>, </a:t>
            </a:r>
            <a:r>
              <a:rPr lang="en-US" i="1" dirty="0" err="1">
                <a:effectLst/>
              </a:rPr>
              <a:t>menos</a:t>
            </a:r>
            <a:r>
              <a:rPr lang="en-US" i="1" dirty="0">
                <a:effectLst/>
              </a:rPr>
              <a:t> um, </a:t>
            </a:r>
            <a:r>
              <a:rPr lang="en-US" i="1" dirty="0" err="1">
                <a:effectLst/>
              </a:rPr>
              <a:t>foram</a:t>
            </a:r>
            <a:r>
              <a:rPr lang="en-US" i="1" dirty="0">
                <a:effectLst/>
              </a:rPr>
              <a:t> </a:t>
            </a:r>
            <a:r>
              <a:rPr lang="en-US" i="1" dirty="0" err="1">
                <a:effectLst/>
              </a:rPr>
              <a:t>atingidos</a:t>
            </a:r>
            <a:r>
              <a:rPr lang="en-US" i="1" dirty="0">
                <a:effectLst/>
              </a:rPr>
              <a:t> e </a:t>
            </a:r>
            <a:r>
              <a:rPr lang="en-US" i="1" dirty="0" err="1">
                <a:effectLst/>
              </a:rPr>
              <a:t>morreram</a:t>
            </a:r>
            <a:r>
              <a:rPr lang="en-US" i="1" dirty="0">
                <a:effectLst/>
              </a:rPr>
              <a:t> [...] </a:t>
            </a:r>
            <a:r>
              <a:rPr lang="en-US" i="1" dirty="0" err="1">
                <a:effectLst/>
              </a:rPr>
              <a:t>Os</a:t>
            </a:r>
            <a:r>
              <a:rPr lang="en-US" i="1" dirty="0">
                <a:effectLst/>
              </a:rPr>
              <a:t> </a:t>
            </a:r>
            <a:r>
              <a:rPr lang="en-US" i="1" dirty="0" err="1">
                <a:effectLst/>
              </a:rPr>
              <a:t>alunos</a:t>
            </a:r>
            <a:r>
              <a:rPr lang="en-US" i="1" dirty="0">
                <a:effectLst/>
              </a:rPr>
              <a:t> da </a:t>
            </a:r>
            <a:r>
              <a:rPr lang="en-US" i="1" dirty="0" err="1">
                <a:effectLst/>
              </a:rPr>
              <a:t>aldeia</a:t>
            </a:r>
            <a:r>
              <a:rPr lang="en-US" i="1" dirty="0">
                <a:effectLst/>
              </a:rPr>
              <a:t> </a:t>
            </a:r>
            <a:r>
              <a:rPr lang="en-US" i="1" dirty="0" err="1">
                <a:effectLst/>
              </a:rPr>
              <a:t>Yawara</a:t>
            </a:r>
            <a:r>
              <a:rPr lang="en-US" i="1" dirty="0">
                <a:effectLst/>
              </a:rPr>
              <a:t> </a:t>
            </a:r>
            <a:r>
              <a:rPr lang="en-US" i="1" dirty="0" err="1">
                <a:effectLst/>
              </a:rPr>
              <a:t>forneceram</a:t>
            </a:r>
            <a:r>
              <a:rPr lang="en-US" i="1" dirty="0">
                <a:effectLst/>
              </a:rPr>
              <a:t> </a:t>
            </a:r>
            <a:r>
              <a:rPr lang="en-US" i="1" dirty="0" err="1">
                <a:effectLst/>
              </a:rPr>
              <a:t>uma</a:t>
            </a:r>
            <a:r>
              <a:rPr lang="en-US" i="1" dirty="0">
                <a:effectLst/>
              </a:rPr>
              <a:t> </a:t>
            </a:r>
            <a:r>
              <a:rPr lang="en-US" i="1" dirty="0" err="1">
                <a:effectLst/>
              </a:rPr>
              <a:t>relação</a:t>
            </a:r>
            <a:r>
              <a:rPr lang="en-US" i="1" dirty="0">
                <a:effectLst/>
              </a:rPr>
              <a:t> de 33 </a:t>
            </a:r>
            <a:r>
              <a:rPr lang="en-US" i="1" dirty="0" err="1">
                <a:effectLst/>
              </a:rPr>
              <a:t>parentes</a:t>
            </a:r>
            <a:r>
              <a:rPr lang="en-US" i="1" dirty="0">
                <a:effectLst/>
              </a:rPr>
              <a:t> </a:t>
            </a:r>
            <a:r>
              <a:rPr lang="en-US" i="1" dirty="0" err="1">
                <a:effectLst/>
              </a:rPr>
              <a:t>mortos</a:t>
            </a:r>
            <a:r>
              <a:rPr lang="en-US" i="1" dirty="0">
                <a:effectLst/>
              </a:rPr>
              <a:t> </a:t>
            </a:r>
            <a:r>
              <a:rPr lang="en-US" i="1" dirty="0" err="1">
                <a:effectLst/>
              </a:rPr>
              <a:t>neste</a:t>
            </a:r>
            <a:r>
              <a:rPr lang="en-US" i="1" dirty="0">
                <a:effectLst/>
              </a:rPr>
              <a:t> massacre (Cf. RELATÓRIO DA CNV, 2014, p. 235) </a:t>
            </a:r>
            <a:endParaRPr lang="en-US" i="1" dirty="0"/>
          </a:p>
          <a:p>
            <a:endParaRPr lang="en-US" dirty="0"/>
          </a:p>
        </p:txBody>
      </p:sp>
    </p:spTree>
    <p:extLst>
      <p:ext uri="{BB962C8B-B14F-4D97-AF65-F5344CB8AC3E}">
        <p14:creationId xmlns:p14="http://schemas.microsoft.com/office/powerpoint/2010/main" val="3621121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40286" y="2721429"/>
            <a:ext cx="3810000" cy="3810000"/>
          </a:xfrm>
          <a:prstGeom prst="rect">
            <a:avLst/>
          </a:prstGeom>
        </p:spPr>
      </p:pic>
      <p:pic>
        <p:nvPicPr>
          <p:cNvPr id="6" name="Picture 5"/>
          <p:cNvPicPr>
            <a:picLocks noChangeAspect="1"/>
          </p:cNvPicPr>
          <p:nvPr/>
        </p:nvPicPr>
        <p:blipFill>
          <a:blip r:embed="rId3"/>
          <a:stretch>
            <a:fillRect/>
          </a:stretch>
        </p:blipFill>
        <p:spPr>
          <a:xfrm>
            <a:off x="2013857" y="1797174"/>
            <a:ext cx="4474029" cy="3543300"/>
          </a:xfrm>
          <a:prstGeom prst="rect">
            <a:avLst/>
          </a:prstGeom>
        </p:spPr>
      </p:pic>
    </p:spTree>
    <p:extLst>
      <p:ext uri="{BB962C8B-B14F-4D97-AF65-F5344CB8AC3E}">
        <p14:creationId xmlns:p14="http://schemas.microsoft.com/office/powerpoint/2010/main" val="384004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5" name="Rectangle 12">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4">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7" name="Picture 16">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8" name="Rectangle 18">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0">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2">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0B901F1-7AE2-DF87-DB81-969ED1BE88A4}"/>
              </a:ext>
            </a:extLst>
          </p:cNvPr>
          <p:cNvSpPr>
            <a:spLocks noGrp="1"/>
          </p:cNvSpPr>
          <p:nvPr>
            <p:ph type="title"/>
          </p:nvPr>
        </p:nvSpPr>
        <p:spPr>
          <a:xfrm>
            <a:off x="1969803" y="808056"/>
            <a:ext cx="8608037" cy="1077229"/>
          </a:xfrm>
        </p:spPr>
        <p:txBody>
          <a:bodyPr>
            <a:normAutofit/>
          </a:bodyPr>
          <a:lstStyle/>
          <a:p>
            <a:pPr algn="l"/>
            <a:r>
              <a:rPr lang="pt-BR"/>
              <a:t>La Costituzione Federale dal 1988</a:t>
            </a:r>
          </a:p>
        </p:txBody>
      </p:sp>
      <p:sp>
        <p:nvSpPr>
          <p:cNvPr id="10" name="Content Placeholder 9">
            <a:extLst>
              <a:ext uri="{FF2B5EF4-FFF2-40B4-BE49-F238E27FC236}">
                <a16:creationId xmlns:a16="http://schemas.microsoft.com/office/drawing/2014/main" id="{4A3A34DF-ECB8-9622-E39C-F478279061CC}"/>
              </a:ext>
            </a:extLst>
          </p:cNvPr>
          <p:cNvSpPr>
            <a:spLocks noGrp="1"/>
          </p:cNvSpPr>
          <p:nvPr>
            <p:ph idx="1"/>
          </p:nvPr>
        </p:nvSpPr>
        <p:spPr>
          <a:xfrm>
            <a:off x="1975805" y="2052116"/>
            <a:ext cx="2908167" cy="3997828"/>
          </a:xfrm>
        </p:spPr>
        <p:txBody>
          <a:bodyPr>
            <a:normAutofit/>
          </a:bodyPr>
          <a:lstStyle/>
          <a:p>
            <a:r>
              <a:rPr lang="it-IT" sz="1400" dirty="0"/>
              <a:t>Art. 231. Agli Indiani sono riconosciuti la loro organizzazione sociale, i loro costumi, le lingue, le credenze e le tradizioni, nonché i diritti originari sulle terre che tradizionalmente occupano, essendo l'Unione responsabile della delimitazione degli stessi, della protezione e del rispetto di tutti i loro beni</a:t>
            </a:r>
          </a:p>
          <a:p>
            <a:endParaRPr lang="en-US" sz="1600" dirty="0"/>
          </a:p>
        </p:txBody>
      </p:sp>
      <p:pic>
        <p:nvPicPr>
          <p:cNvPr id="5" name="Espaço Reservado para Conteúdo 4" descr="Foto em preto e branco de multidão de pessoas assistindo&#10;&#10;Descrição gerada automaticamente">
            <a:extLst>
              <a:ext uri="{FF2B5EF4-FFF2-40B4-BE49-F238E27FC236}">
                <a16:creationId xmlns:a16="http://schemas.microsoft.com/office/drawing/2014/main" id="{1089683D-F076-05ED-AB69-5E36D0A158D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4" b="2769"/>
          <a:stretch/>
        </p:blipFill>
        <p:spPr>
          <a:xfrm>
            <a:off x="5432992" y="2348779"/>
            <a:ext cx="48189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1" name="Rectangle 24">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080691EA-ECDA-5E74-ED5D-6532D46E55FD}"/>
              </a:ext>
            </a:extLst>
          </p:cNvPr>
          <p:cNvSpPr txBox="1"/>
          <p:nvPr/>
        </p:nvSpPr>
        <p:spPr>
          <a:xfrm>
            <a:off x="7659590" y="5522192"/>
            <a:ext cx="2592376"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6" tooltip="https://www.sul21.com.br/postsrascunho/2014/06/eleicoes-2014-historia-do-voto-no-brasi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pt-BR" sz="700">
              <a:solidFill>
                <a:srgbClr val="FFFFFF"/>
              </a:solidFill>
            </a:endParaRPr>
          </a:p>
        </p:txBody>
      </p:sp>
    </p:spTree>
    <p:extLst>
      <p:ext uri="{BB962C8B-B14F-4D97-AF65-F5344CB8AC3E}">
        <p14:creationId xmlns:p14="http://schemas.microsoft.com/office/powerpoint/2010/main" val="2536864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57EA1-1C51-146E-D98F-A37D06C9F2F7}"/>
              </a:ext>
            </a:extLst>
          </p:cNvPr>
          <p:cNvSpPr>
            <a:spLocks noGrp="1"/>
          </p:cNvSpPr>
          <p:nvPr>
            <p:ph type="title"/>
          </p:nvPr>
        </p:nvSpPr>
        <p:spPr>
          <a:xfrm>
            <a:off x="2773599" y="808056"/>
            <a:ext cx="7487258" cy="1077229"/>
          </a:xfrm>
        </p:spPr>
        <p:txBody>
          <a:bodyPr>
            <a:normAutofit fontScale="90000"/>
          </a:bodyPr>
          <a:lstStyle/>
          <a:p>
            <a:r>
              <a:rPr lang="pt-BR" dirty="0"/>
              <a:t>5.</a:t>
            </a:r>
            <a:r>
              <a:rPr lang="pt-BR" sz="3600" u="none" strike="noStrike" dirty="0">
                <a:effectLst/>
                <a:cs typeface="Al Bayan Plain" pitchFamily="2" charset="-78"/>
              </a:rPr>
              <a:t> Il problema </a:t>
            </a:r>
            <a:r>
              <a:rPr lang="pt-BR" sz="3600" u="none" strike="noStrike" dirty="0" err="1">
                <a:effectLst/>
                <a:cs typeface="Al Bayan Plain" pitchFamily="2" charset="-78"/>
              </a:rPr>
              <a:t>della</a:t>
            </a:r>
            <a:r>
              <a:rPr lang="pt-BR" sz="3600" u="none" strike="noStrike" dirty="0">
                <a:effectLst/>
                <a:cs typeface="Al Bayan Plain" pitchFamily="2" charset="-78"/>
              </a:rPr>
              <a:t> terra e </a:t>
            </a:r>
            <a:br>
              <a:rPr lang="pt-BR" sz="3600" u="none" strike="noStrike" dirty="0">
                <a:effectLst/>
                <a:cs typeface="Al Bayan Plain" pitchFamily="2" charset="-78"/>
              </a:rPr>
            </a:br>
            <a:r>
              <a:rPr lang="pt-BR" sz="3600" u="none" strike="noStrike" dirty="0" err="1">
                <a:effectLst/>
                <a:cs typeface="Al Bayan Plain" pitchFamily="2" charset="-78"/>
              </a:rPr>
              <a:t>il</a:t>
            </a:r>
            <a:r>
              <a:rPr lang="pt-BR" sz="3600" u="none" strike="noStrike" dirty="0">
                <a:effectLst/>
                <a:cs typeface="Al Bayan Plain" pitchFamily="2" charset="-78"/>
              </a:rPr>
              <a:t>  </a:t>
            </a:r>
            <a:r>
              <a:rPr lang="pt-BR" sz="3600" dirty="0">
                <a:cs typeface="Al Bayan Plain" pitchFamily="2" charset="-78"/>
              </a:rPr>
              <a:t>m</a:t>
            </a:r>
            <a:r>
              <a:rPr lang="pt-BR" sz="3600" u="none" strike="noStrike" dirty="0">
                <a:effectLst/>
                <a:cs typeface="Al Bayan Plain" pitchFamily="2" charset="-78"/>
              </a:rPr>
              <a:t>arco </a:t>
            </a:r>
            <a:r>
              <a:rPr lang="pt-BR" sz="3600" u="none" strike="noStrike" dirty="0" err="1">
                <a:effectLst/>
                <a:cs typeface="Al Bayan Plain" pitchFamily="2" charset="-78"/>
              </a:rPr>
              <a:t>temporale</a:t>
            </a:r>
            <a:br>
              <a:rPr lang="pt-BR" sz="3600" u="none" strike="noStrike" dirty="0">
                <a:effectLst/>
                <a:cs typeface="Al Bayan Plain" pitchFamily="2" charset="-78"/>
              </a:rPr>
            </a:br>
            <a:r>
              <a:rPr lang="pt-BR" dirty="0"/>
              <a:t> </a:t>
            </a:r>
          </a:p>
        </p:txBody>
      </p:sp>
      <p:sp>
        <p:nvSpPr>
          <p:cNvPr id="3" name="Espaço Reservado para Conteúdo 2">
            <a:extLst>
              <a:ext uri="{FF2B5EF4-FFF2-40B4-BE49-F238E27FC236}">
                <a16:creationId xmlns:a16="http://schemas.microsoft.com/office/drawing/2014/main" id="{C279536D-0D61-33E1-1475-1AB57594A6F1}"/>
              </a:ext>
            </a:extLst>
          </p:cNvPr>
          <p:cNvSpPr>
            <a:spLocks noGrp="1"/>
          </p:cNvSpPr>
          <p:nvPr>
            <p:ph idx="1"/>
          </p:nvPr>
        </p:nvSpPr>
        <p:spPr/>
        <p:txBody>
          <a:bodyPr/>
          <a:lstStyle/>
          <a:p>
            <a:r>
              <a:rPr lang="en-US" dirty="0"/>
              <a:t>STF e la “</a:t>
            </a:r>
            <a:r>
              <a:rPr lang="en-US" dirty="0" err="1"/>
              <a:t>legalità</a:t>
            </a:r>
            <a:r>
              <a:rPr lang="en-US" dirty="0"/>
              <a:t> </a:t>
            </a:r>
            <a:r>
              <a:rPr lang="en-US" dirty="0" err="1"/>
              <a:t>autoritaria</a:t>
            </a:r>
            <a:r>
              <a:rPr lang="en-US" dirty="0"/>
              <a:t>” </a:t>
            </a:r>
          </a:p>
          <a:p>
            <a:r>
              <a:rPr lang="en-US" dirty="0" err="1"/>
              <a:t>Kadiwéus</a:t>
            </a:r>
            <a:r>
              <a:rPr lang="en-US" dirty="0"/>
              <a:t> – </a:t>
            </a:r>
            <a:r>
              <a:rPr lang="en-US" dirty="0" err="1"/>
              <a:t>Apelação</a:t>
            </a:r>
            <a:r>
              <a:rPr lang="en-US" dirty="0"/>
              <a:t> </a:t>
            </a:r>
            <a:r>
              <a:rPr lang="en-US" dirty="0" err="1"/>
              <a:t>Cível</a:t>
            </a:r>
            <a:r>
              <a:rPr lang="en-US" dirty="0"/>
              <a:t> 9620/69</a:t>
            </a:r>
          </a:p>
          <a:p>
            <a:r>
              <a:rPr lang="en-US" dirty="0" err="1"/>
              <a:t>Parabubure</a:t>
            </a:r>
            <a:r>
              <a:rPr lang="en-US" dirty="0"/>
              <a:t> – </a:t>
            </a:r>
            <a:r>
              <a:rPr lang="en-US" dirty="0" err="1"/>
              <a:t>Mandado</a:t>
            </a:r>
            <a:r>
              <a:rPr lang="en-US" dirty="0"/>
              <a:t> de </a:t>
            </a:r>
            <a:r>
              <a:rPr lang="en-US" dirty="0" err="1"/>
              <a:t>Segurança</a:t>
            </a:r>
            <a:r>
              <a:rPr lang="en-US" dirty="0"/>
              <a:t> n. 20234/1980</a:t>
            </a:r>
          </a:p>
          <a:p>
            <a:r>
              <a:rPr lang="en-US" dirty="0" err="1"/>
              <a:t>Krenak</a:t>
            </a:r>
            <a:r>
              <a:rPr lang="en-US" dirty="0"/>
              <a:t> – </a:t>
            </a:r>
            <a:r>
              <a:rPr lang="en-US" dirty="0" err="1"/>
              <a:t>Ação</a:t>
            </a:r>
            <a:r>
              <a:rPr lang="en-US" dirty="0"/>
              <a:t> Civil </a:t>
            </a:r>
            <a:r>
              <a:rPr lang="en-US" dirty="0" err="1"/>
              <a:t>Ordinária</a:t>
            </a:r>
            <a:r>
              <a:rPr lang="en-US" dirty="0"/>
              <a:t> n 323-7/MG –(</a:t>
            </a:r>
            <a:r>
              <a:rPr lang="en-US" dirty="0" err="1"/>
              <a:t>anos</a:t>
            </a:r>
            <a:r>
              <a:rPr lang="en-US" dirty="0"/>
              <a:t> 90) </a:t>
            </a:r>
            <a:r>
              <a:rPr lang="en-US" dirty="0" err="1"/>
              <a:t>Ministro</a:t>
            </a:r>
            <a:r>
              <a:rPr lang="en-US" dirty="0"/>
              <a:t> </a:t>
            </a:r>
            <a:r>
              <a:rPr lang="en-US" dirty="0" err="1"/>
              <a:t>Rezek</a:t>
            </a:r>
            <a:endParaRPr lang="en-US" dirty="0"/>
          </a:p>
          <a:p>
            <a:endParaRPr lang="en-US" dirty="0"/>
          </a:p>
          <a:p>
            <a:endParaRPr lang="pt-BR" dirty="0"/>
          </a:p>
        </p:txBody>
      </p:sp>
    </p:spTree>
    <p:extLst>
      <p:ext uri="{BB962C8B-B14F-4D97-AF65-F5344CB8AC3E}">
        <p14:creationId xmlns:p14="http://schemas.microsoft.com/office/powerpoint/2010/main" val="236708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03401" y="0"/>
            <a:ext cx="8563131" cy="6858000"/>
          </a:xfrm>
          <a:prstGeom prst="rect">
            <a:avLst/>
          </a:prstGeom>
        </p:spPr>
      </p:pic>
    </p:spTree>
    <p:extLst>
      <p:ext uri="{BB962C8B-B14F-4D97-AF65-F5344CB8AC3E}">
        <p14:creationId xmlns:p14="http://schemas.microsoft.com/office/powerpoint/2010/main" val="3020549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66" name="Picture 37">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7" name="Picture 39">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8" name="Rectangle 41">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Rectangle 43">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Rectangle 45">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Rectangle 47">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xtBox 49">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73" name="Rectangle 51">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53">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5" name="Picture 55">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6" name="Rectangle 57">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69475" y="808056"/>
            <a:ext cx="4203364" cy="1077229"/>
          </a:xfrm>
        </p:spPr>
        <p:txBody>
          <a:bodyPr vert="horz" lIns="91440" tIns="45720" rIns="91440" bIns="45720" rtlCol="0" anchor="t">
            <a:normAutofit/>
          </a:bodyPr>
          <a:lstStyle/>
          <a:p>
            <a:r>
              <a:rPr lang="en-US" sz="3400"/>
              <a:t>5. La magistrature e il marco temporale </a:t>
            </a:r>
          </a:p>
        </p:txBody>
      </p:sp>
      <p:pic>
        <p:nvPicPr>
          <p:cNvPr id="5" name="Imagem 4" descr="Auditório com pessoas sentadas&#10;&#10;Descrição gerada automaticamente">
            <a:extLst>
              <a:ext uri="{FF2B5EF4-FFF2-40B4-BE49-F238E27FC236}">
                <a16:creationId xmlns:a16="http://schemas.microsoft.com/office/drawing/2014/main" id="{03C4A341-0B2F-C4BB-FC4B-CE89A9585292}"/>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28470" r="28469" b="-2"/>
          <a:stretch/>
        </p:blipFill>
        <p:spPr>
          <a:xfrm>
            <a:off x="1005401" y="227"/>
            <a:ext cx="4424045" cy="6858000"/>
          </a:xfrm>
          <a:prstGeom prst="rect">
            <a:avLst/>
          </a:prstGeom>
          <a:ln w="12700">
            <a:solidFill>
              <a:schemeClr val="tx1"/>
            </a:solidFill>
          </a:ln>
        </p:spPr>
      </p:pic>
      <p:sp>
        <p:nvSpPr>
          <p:cNvPr id="78" name="Rectangle 61">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69474" y="2052116"/>
            <a:ext cx="4203365" cy="3997828"/>
          </a:xfrm>
        </p:spPr>
        <p:txBody>
          <a:bodyPr vert="horz" lIns="91440" tIns="45720" rIns="91440" bIns="45720" rtlCol="0" anchor="ctr">
            <a:normAutofit/>
          </a:bodyPr>
          <a:lstStyle/>
          <a:p>
            <a:pPr>
              <a:lnSpc>
                <a:spcPct val="110000"/>
              </a:lnSpc>
            </a:pPr>
            <a:r>
              <a:rPr lang="en-US" sz="1800"/>
              <a:t>Recurso Extraordinário n. 219983-3/98 – Rel Ministro Marco Aurélio</a:t>
            </a:r>
          </a:p>
          <a:p>
            <a:pPr>
              <a:lnSpc>
                <a:spcPct val="110000"/>
              </a:lnSpc>
            </a:pPr>
            <a:r>
              <a:rPr lang="en-US" sz="1800"/>
              <a:t>Petição 3.388 (Raposa Serra do Sol) – Rel Carlos Ayres Britto</a:t>
            </a:r>
          </a:p>
          <a:p>
            <a:pPr>
              <a:lnSpc>
                <a:spcPct val="110000"/>
              </a:lnSpc>
            </a:pPr>
            <a:r>
              <a:rPr lang="en-US" sz="1800"/>
              <a:t>Súmula 650/2010</a:t>
            </a:r>
          </a:p>
          <a:p>
            <a:pPr>
              <a:lnSpc>
                <a:spcPct val="110000"/>
              </a:lnSpc>
            </a:pPr>
            <a:r>
              <a:rPr lang="en-US" sz="1800"/>
              <a:t>Caso Limão Verde (2015) </a:t>
            </a:r>
          </a:p>
          <a:p>
            <a:pPr>
              <a:lnSpc>
                <a:spcPct val="110000"/>
              </a:lnSpc>
            </a:pPr>
            <a:r>
              <a:rPr lang="en-US" sz="1800"/>
              <a:t>Súmula 650/2010 X giustizia transizionale</a:t>
            </a:r>
          </a:p>
          <a:p>
            <a:pPr>
              <a:lnSpc>
                <a:spcPct val="110000"/>
              </a:lnSpc>
            </a:pPr>
            <a:r>
              <a:rPr lang="en-US" sz="1800"/>
              <a:t>Caso Xogleng 2023 </a:t>
            </a:r>
          </a:p>
          <a:p>
            <a:pPr>
              <a:lnSpc>
                <a:spcPct val="110000"/>
              </a:lnSpc>
            </a:pPr>
            <a:endParaRPr lang="en-US" sz="1800"/>
          </a:p>
        </p:txBody>
      </p:sp>
      <p:sp>
        <p:nvSpPr>
          <p:cNvPr id="79" name="Rectangle 63">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D12DFE25-0FAE-5BFF-7455-934F96B4DAA3}"/>
              </a:ext>
            </a:extLst>
          </p:cNvPr>
          <p:cNvSpPr txBox="1"/>
          <p:nvPr/>
        </p:nvSpPr>
        <p:spPr>
          <a:xfrm>
            <a:off x="2678373" y="6658172"/>
            <a:ext cx="2751073"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6" tooltip="https://www.brasildefato.com.br/2019/09/05/juristas-veem-com-cautela-decisao-contraria-a-prisao-apos-segunda-instancia/">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7" tooltip="https://creativecommons.org/licenses/by-nd/3.0/">
                  <a:extLst>
                    <a:ext uri="{A12FA001-AC4F-418D-AE19-62706E023703}">
                      <ahyp:hlinkClr xmlns:ahyp="http://schemas.microsoft.com/office/drawing/2018/hyperlinkcolor" val="tx"/>
                    </a:ext>
                  </a:extLst>
                </a:hlinkClick>
              </a:rPr>
              <a:t>CC BY-ND</a:t>
            </a:r>
            <a:endParaRPr lang="pt-BR" sz="700">
              <a:solidFill>
                <a:srgbClr val="FFFFFF"/>
              </a:solidFill>
            </a:endParaRPr>
          </a:p>
        </p:txBody>
      </p:sp>
    </p:spTree>
    <p:extLst>
      <p:ext uri="{BB962C8B-B14F-4D97-AF65-F5344CB8AC3E}">
        <p14:creationId xmlns:p14="http://schemas.microsoft.com/office/powerpoint/2010/main" val="387964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0" name="Picture 41">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1" name="Picture 43">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2" name="Rectangle 45">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47">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49">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51">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xtBox 53">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77" name="Rectangle 55">
            <a:extLst>
              <a:ext uri="{FF2B5EF4-FFF2-40B4-BE49-F238E27FC236}">
                <a16:creationId xmlns:a16="http://schemas.microsoft.com/office/drawing/2014/main" id="{A53581F1-58F0-4AB7-A8A0-209066727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descr="Avião na frente de um prédio&#10;&#10;Descrição gerada automaticamente com confiança média">
            <a:extLst>
              <a:ext uri="{FF2B5EF4-FFF2-40B4-BE49-F238E27FC236}">
                <a16:creationId xmlns:a16="http://schemas.microsoft.com/office/drawing/2014/main" id="{2B6489B2-F4E1-2F95-8FF7-745630B5BB67}"/>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23101" r="9091"/>
          <a:stretch/>
        </p:blipFill>
        <p:spPr>
          <a:xfrm>
            <a:off x="153" y="10"/>
            <a:ext cx="12191695" cy="6857990"/>
          </a:xfrm>
          <a:prstGeom prst="rect">
            <a:avLst/>
          </a:prstGeom>
        </p:spPr>
      </p:pic>
      <p:pic>
        <p:nvPicPr>
          <p:cNvPr id="78" name="Picture 57">
            <a:extLst>
              <a:ext uri="{FF2B5EF4-FFF2-40B4-BE49-F238E27FC236}">
                <a16:creationId xmlns:a16="http://schemas.microsoft.com/office/drawing/2014/main" id="{7F805E00-AB38-4A7C-BECE-0DED0DECE7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9" name="Picture 59">
            <a:extLst>
              <a:ext uri="{FF2B5EF4-FFF2-40B4-BE49-F238E27FC236}">
                <a16:creationId xmlns:a16="http://schemas.microsoft.com/office/drawing/2014/main" id="{86805C35-00DC-4889-A7FD-065BDE84C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0" name="Rectangle 61">
            <a:extLst>
              <a:ext uri="{FF2B5EF4-FFF2-40B4-BE49-F238E27FC236}">
                <a16:creationId xmlns:a16="http://schemas.microsoft.com/office/drawing/2014/main" id="{F4E6F7CC-42A8-4DCA-B793-34EE7A20C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3">
            <a:extLst>
              <a:ext uri="{FF2B5EF4-FFF2-40B4-BE49-F238E27FC236}">
                <a16:creationId xmlns:a16="http://schemas.microsoft.com/office/drawing/2014/main" id="{349DF81A-9E35-48CB-A13A-0F3044872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5">
            <a:extLst>
              <a:ext uri="{FF2B5EF4-FFF2-40B4-BE49-F238E27FC236}">
                <a16:creationId xmlns:a16="http://schemas.microsoft.com/office/drawing/2014/main" id="{DBF782AB-FEB4-4E4B-B045-C02BC6558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0"/>
            <a:ext cx="7925404"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B0BBABE-8B36-A2AB-44E5-1DC579115ADC}"/>
              </a:ext>
            </a:extLst>
          </p:cNvPr>
          <p:cNvSpPr>
            <a:spLocks noGrp="1"/>
          </p:cNvSpPr>
          <p:nvPr>
            <p:ph type="title"/>
          </p:nvPr>
        </p:nvSpPr>
        <p:spPr>
          <a:xfrm>
            <a:off x="2611809" y="808056"/>
            <a:ext cx="5516236" cy="1077229"/>
          </a:xfrm>
        </p:spPr>
        <p:txBody>
          <a:bodyPr vert="horz" lIns="91440" tIns="45720" rIns="91440" bIns="45720" rtlCol="0" anchor="t">
            <a:normAutofit/>
          </a:bodyPr>
          <a:lstStyle/>
          <a:p>
            <a:r>
              <a:rPr lang="en-US" sz="3400"/>
              <a:t>6. La reazione parlamentare</a:t>
            </a:r>
          </a:p>
        </p:txBody>
      </p:sp>
      <p:sp>
        <p:nvSpPr>
          <p:cNvPr id="3" name="Espaço Reservado para Conteúdo 2">
            <a:extLst>
              <a:ext uri="{FF2B5EF4-FFF2-40B4-BE49-F238E27FC236}">
                <a16:creationId xmlns:a16="http://schemas.microsoft.com/office/drawing/2014/main" id="{4B865ADC-F7A4-A401-D401-F2294A113419}"/>
              </a:ext>
            </a:extLst>
          </p:cNvPr>
          <p:cNvSpPr>
            <a:spLocks noGrp="1"/>
          </p:cNvSpPr>
          <p:nvPr>
            <p:ph idx="1"/>
          </p:nvPr>
        </p:nvSpPr>
        <p:spPr>
          <a:xfrm>
            <a:off x="2610579" y="2052116"/>
            <a:ext cx="5518026" cy="3997828"/>
          </a:xfrm>
        </p:spPr>
        <p:txBody>
          <a:bodyPr vert="horz" lIns="91440" tIns="45720" rIns="91440" bIns="45720" rtlCol="0" anchor="ctr">
            <a:normAutofit/>
          </a:bodyPr>
          <a:lstStyle/>
          <a:p>
            <a:r>
              <a:rPr lang="en-US" b="1"/>
              <a:t>Progetto di Legge n° 2903, del 2023</a:t>
            </a:r>
          </a:p>
          <a:p>
            <a:r>
              <a:rPr lang="en-US"/>
              <a:t>Regola l'art. 231 della Costituzione federale,  che prevede il riconoscimento, demarcazione, uso e gestione delle terre indigene; e modifica la legge n. 11.460 del 21 marzo 2007, 4.132, il 10 settembre 1962, e 6.001, il 19 dicembre 1973.</a:t>
            </a:r>
          </a:p>
          <a:p>
            <a:r>
              <a:rPr lang="en-US"/>
              <a:t>Veto o sanzione di legge - Dal 29/09/2023 al 20/10/2023</a:t>
            </a:r>
            <a:endParaRPr lang="en-US" b="1"/>
          </a:p>
          <a:p>
            <a:endParaRPr lang="en-US"/>
          </a:p>
        </p:txBody>
      </p:sp>
      <p:sp>
        <p:nvSpPr>
          <p:cNvPr id="83" name="Rectangle 67">
            <a:extLst>
              <a:ext uri="{FF2B5EF4-FFF2-40B4-BE49-F238E27FC236}">
                <a16:creationId xmlns:a16="http://schemas.microsoft.com/office/drawing/2014/main" id="{F4E9FDCC-E070-4D2E-9AE6-67D4AE6C0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937"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ixaDeTexto 9">
            <a:extLst>
              <a:ext uri="{FF2B5EF4-FFF2-40B4-BE49-F238E27FC236}">
                <a16:creationId xmlns:a16="http://schemas.microsoft.com/office/drawing/2014/main" id="{898BD9B8-F7D9-6D87-1BE1-46E7B7B63337}"/>
              </a:ext>
            </a:extLst>
          </p:cNvPr>
          <p:cNvSpPr txBox="1"/>
          <p:nvPr/>
        </p:nvSpPr>
        <p:spPr>
          <a:xfrm>
            <a:off x="9282077" y="6657945"/>
            <a:ext cx="290977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6" tooltip="https://thecityfixbrasil.com/2013/02/27/brasilia-reinventada/">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553929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B954C66-D4A5-7486-BE18-0016417C1A55}"/>
              </a:ext>
            </a:extLst>
          </p:cNvPr>
          <p:cNvSpPr txBox="1"/>
          <p:nvPr/>
        </p:nvSpPr>
        <p:spPr>
          <a:xfrm>
            <a:off x="1812758" y="1106906"/>
            <a:ext cx="8734926" cy="4524315"/>
          </a:xfrm>
          <a:prstGeom prst="rect">
            <a:avLst/>
          </a:prstGeom>
          <a:noFill/>
        </p:spPr>
        <p:txBody>
          <a:bodyPr wrap="square" rtlCol="0">
            <a:spAutoFit/>
          </a:bodyPr>
          <a:lstStyle/>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Art. 4 Si tratta delle terre tradizionalmente occupate da</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Popoli indigeni brasiliani che, alla data di promulgazione del</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Costituzione federale, furono contemporaneamente:</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I - abitato da loro su base permanente;</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II - utilizzati per le proprie attività produttive;</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III - essenziale per la conservazione delle risorse</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fattori ambientali necessari per il loro benessere;</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IV - necessario per la sua riproduzione fisica e culturale,</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secondo i loro usi, costumi e tradizioni.</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 1 Prova dei requisiti di cui all'art</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caput di questo articolo sarà debitamente giustificato e basato su</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criteri oggettivi.</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 2º L'assenza della comunità indigena il giorno 5</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b="1" dirty="0">
                <a:latin typeface="Courier New" panose="02070309020205020404" pitchFamily="49" charset="0"/>
                <a:ea typeface="Times New Roman" panose="02020603050405020304" pitchFamily="18" charset="0"/>
                <a:cs typeface="Times New Roman" panose="02020603050405020304" pitchFamily="18" charset="0"/>
              </a:rPr>
              <a:t>Ottobre 1988 nella zona destinata erroneamente caratterizza il suo Avulso della PL 2903/2023 [3 di 16]</a:t>
            </a:r>
            <a:endParaRPr lang="pt-BR"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8041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 de Abril, o Dia da Resistência Indígena no Brasil | Combate Racismo  Ambiental">
            <a:hlinkClick r:id="rId2"/>
            <a:extLst>
              <a:ext uri="{FF2B5EF4-FFF2-40B4-BE49-F238E27FC236}">
                <a16:creationId xmlns:a16="http://schemas.microsoft.com/office/drawing/2014/main" id="{65601CE6-9850-26BC-5DB9-D2BE293D3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836" y="1272989"/>
            <a:ext cx="7315199" cy="466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251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enino na floresta&#10;&#10;Descrição gerada automaticamente">
            <a:extLst>
              <a:ext uri="{FF2B5EF4-FFF2-40B4-BE49-F238E27FC236}">
                <a16:creationId xmlns:a16="http://schemas.microsoft.com/office/drawing/2014/main" id="{65C2FC5E-17E5-1568-4273-FF242FDF91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21000" y="1314450"/>
            <a:ext cx="6350000" cy="4229100"/>
          </a:xfrm>
          <a:prstGeom prst="rect">
            <a:avLst/>
          </a:prstGeom>
        </p:spPr>
      </p:pic>
      <p:sp>
        <p:nvSpPr>
          <p:cNvPr id="4" name="CaixaDeTexto 3">
            <a:extLst>
              <a:ext uri="{FF2B5EF4-FFF2-40B4-BE49-F238E27FC236}">
                <a16:creationId xmlns:a16="http://schemas.microsoft.com/office/drawing/2014/main" id="{347699ED-7A49-8C41-2A7C-D99ADA893A7D}"/>
              </a:ext>
            </a:extLst>
          </p:cNvPr>
          <p:cNvSpPr txBox="1"/>
          <p:nvPr/>
        </p:nvSpPr>
        <p:spPr>
          <a:xfrm>
            <a:off x="2921000" y="5543550"/>
            <a:ext cx="6350000" cy="230832"/>
          </a:xfrm>
          <a:prstGeom prst="rect">
            <a:avLst/>
          </a:prstGeom>
          <a:noFill/>
        </p:spPr>
        <p:txBody>
          <a:bodyPr wrap="square" rtlCol="0">
            <a:spAutoFit/>
          </a:bodyPr>
          <a:lstStyle/>
          <a:p>
            <a:r>
              <a:rPr lang="pt-BR" sz="900">
                <a:hlinkClick r:id="rId3" tooltip="https://www.brasildefato.com.br/2019/08/26/na-contramao-do-agronegocio-terras-indigenas-lideram-preservacao-e-reflorestamentos/"/>
              </a:rPr>
              <a:t>Esta Foto</a:t>
            </a:r>
            <a:r>
              <a:rPr lang="pt-BR" sz="900"/>
              <a:t> de Autor Desconhecido está licenciado em </a:t>
            </a:r>
            <a:r>
              <a:rPr lang="pt-BR" sz="900">
                <a:hlinkClick r:id="rId4" tooltip="https://creativecommons.org/licenses/by-nd/3.0/"/>
              </a:rPr>
              <a:t>CC BY-ND</a:t>
            </a:r>
            <a:endParaRPr lang="pt-BR" sz="900"/>
          </a:p>
        </p:txBody>
      </p:sp>
    </p:spTree>
    <p:extLst>
      <p:ext uri="{BB962C8B-B14F-4D97-AF65-F5344CB8AC3E}">
        <p14:creationId xmlns:p14="http://schemas.microsoft.com/office/powerpoint/2010/main" val="3100832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Introduzione</a:t>
            </a:r>
            <a:endParaRPr lang="en-US" dirty="0"/>
          </a:p>
        </p:txBody>
      </p:sp>
      <p:sp>
        <p:nvSpPr>
          <p:cNvPr id="3" name="Content Placeholder 2"/>
          <p:cNvSpPr>
            <a:spLocks noGrp="1"/>
          </p:cNvSpPr>
          <p:nvPr>
            <p:ph idx="1"/>
          </p:nvPr>
        </p:nvSpPr>
        <p:spPr/>
        <p:txBody>
          <a:bodyPr>
            <a:normAutofit/>
          </a:bodyPr>
          <a:lstStyle/>
          <a:p>
            <a:pPr rtl="0"/>
            <a:r>
              <a:rPr lang="pt-BR" sz="2400" u="none" strike="noStrike" dirty="0">
                <a:effectLst/>
                <a:cs typeface="Al Bayan Plain" pitchFamily="2" charset="-78"/>
              </a:rPr>
              <a:t>Il limite dei </a:t>
            </a:r>
            <a:r>
              <a:rPr lang="pt-BR" sz="2400" u="none" strike="noStrike" dirty="0" err="1">
                <a:effectLst/>
                <a:cs typeface="Al Bayan Plain" pitchFamily="2" charset="-78"/>
              </a:rPr>
              <a:t>diritti</a:t>
            </a:r>
            <a:r>
              <a:rPr lang="pt-BR" sz="2400" u="none" strike="noStrike" dirty="0">
                <a:effectLst/>
                <a:cs typeface="Al Bayan Plain" pitchFamily="2" charset="-78"/>
              </a:rPr>
              <a:t> </a:t>
            </a:r>
            <a:r>
              <a:rPr lang="pt-BR" sz="2400" u="none" strike="noStrike" dirty="0" err="1">
                <a:effectLst/>
                <a:cs typeface="Al Bayan Plain" pitchFamily="2" charset="-78"/>
              </a:rPr>
              <a:t>umani</a:t>
            </a:r>
            <a:r>
              <a:rPr lang="pt-BR" sz="2400" u="none" strike="noStrike" dirty="0">
                <a:effectLst/>
                <a:cs typeface="Al Bayan Plain" pitchFamily="2" charset="-78"/>
              </a:rPr>
              <a:t> e antropologia </a:t>
            </a:r>
          </a:p>
          <a:p>
            <a:pPr rtl="0"/>
            <a:r>
              <a:rPr lang="pt-BR" sz="2400" u="none" strike="noStrike" dirty="0" err="1">
                <a:effectLst/>
                <a:cs typeface="Al Bayan Plain" pitchFamily="2" charset="-78"/>
              </a:rPr>
              <a:t>I</a:t>
            </a:r>
            <a:r>
              <a:rPr lang="pt-BR" sz="2400" u="none" strike="noStrike" dirty="0">
                <a:effectLst/>
                <a:cs typeface="Al Bayan Plain" pitchFamily="2" charset="-78"/>
              </a:rPr>
              <a:t> </a:t>
            </a:r>
            <a:r>
              <a:rPr lang="pt-BR" sz="2400" u="none" strike="noStrike" dirty="0" err="1">
                <a:effectLst/>
                <a:cs typeface="Al Bayan Plain" pitchFamily="2" charset="-78"/>
              </a:rPr>
              <a:t>limiti</a:t>
            </a:r>
            <a:r>
              <a:rPr lang="pt-BR" sz="2400" u="none" strike="noStrike" dirty="0">
                <a:effectLst/>
                <a:cs typeface="Al Bayan Plain" pitchFamily="2" charset="-78"/>
              </a:rPr>
              <a:t> </a:t>
            </a:r>
            <a:r>
              <a:rPr lang="pt-BR" sz="2400" u="none" strike="noStrike" dirty="0" err="1">
                <a:effectLst/>
                <a:cs typeface="Al Bayan Plain" pitchFamily="2" charset="-78"/>
              </a:rPr>
              <a:t>del</a:t>
            </a:r>
            <a:r>
              <a:rPr lang="pt-BR" sz="2400" u="none" strike="noStrike" dirty="0">
                <a:effectLst/>
                <a:cs typeface="Al Bayan Plain" pitchFamily="2" charset="-78"/>
              </a:rPr>
              <a:t> </a:t>
            </a:r>
            <a:r>
              <a:rPr lang="pt-BR" sz="2400" u="none" strike="noStrike" dirty="0" err="1">
                <a:effectLst/>
                <a:cs typeface="Al Bayan Plain" pitchFamily="2" charset="-78"/>
              </a:rPr>
              <a:t>multiculralusmo</a:t>
            </a:r>
            <a:endParaRPr lang="pt-BR" sz="2400" u="none" strike="noStrike" dirty="0">
              <a:effectLst/>
              <a:cs typeface="Al Bayan Plain" pitchFamily="2" charset="-78"/>
            </a:endParaRPr>
          </a:p>
          <a:p>
            <a:pPr rtl="0"/>
            <a:r>
              <a:rPr lang="pt-BR" sz="2400" u="none" strike="noStrike" dirty="0">
                <a:effectLst/>
                <a:cs typeface="Al Bayan Plain" pitchFamily="2" charset="-78"/>
              </a:rPr>
              <a:t>Il problema </a:t>
            </a:r>
            <a:r>
              <a:rPr lang="pt-BR" sz="2400" u="none" strike="noStrike" dirty="0" err="1">
                <a:effectLst/>
                <a:cs typeface="Al Bayan Plain" pitchFamily="2" charset="-78"/>
              </a:rPr>
              <a:t>della</a:t>
            </a:r>
            <a:r>
              <a:rPr lang="pt-BR" sz="2400" u="none" strike="noStrike" dirty="0">
                <a:effectLst/>
                <a:cs typeface="Al Bayan Plain" pitchFamily="2" charset="-78"/>
              </a:rPr>
              <a:t> terra:  Marco </a:t>
            </a:r>
            <a:r>
              <a:rPr lang="pt-BR" sz="2400" u="none" strike="noStrike" dirty="0" err="1">
                <a:effectLst/>
                <a:cs typeface="Al Bayan Plain" pitchFamily="2" charset="-78"/>
              </a:rPr>
              <a:t>temporale</a:t>
            </a:r>
            <a:endParaRPr lang="pt-BR" sz="2400" u="none" strike="noStrike" dirty="0">
              <a:effectLst/>
              <a:cs typeface="Al Bayan Plain" pitchFamily="2" charset="-78"/>
            </a:endParaRPr>
          </a:p>
          <a:p>
            <a:r>
              <a:rPr lang="pt-BR" sz="2400" u="none" strike="noStrike" dirty="0" err="1">
                <a:effectLst/>
                <a:cs typeface="Al Bayan Plain" pitchFamily="2" charset="-78"/>
              </a:rPr>
              <a:t>Quali</a:t>
            </a:r>
            <a:r>
              <a:rPr lang="pt-BR" sz="2400" u="none" strike="noStrike" dirty="0">
                <a:effectLst/>
                <a:cs typeface="Al Bayan Plain" pitchFamily="2" charset="-78"/>
              </a:rPr>
              <a:t> </a:t>
            </a:r>
            <a:r>
              <a:rPr lang="pt-BR" sz="2400" u="none" strike="noStrike" dirty="0" err="1">
                <a:effectLst/>
                <a:cs typeface="Al Bayan Plain" pitchFamily="2" charset="-78"/>
              </a:rPr>
              <a:t>strumenti</a:t>
            </a:r>
            <a:r>
              <a:rPr lang="pt-BR" sz="2400" u="none" strike="noStrike" dirty="0">
                <a:effectLst/>
                <a:cs typeface="Al Bayan Plain" pitchFamily="2" charset="-78"/>
              </a:rPr>
              <a:t> </a:t>
            </a:r>
            <a:r>
              <a:rPr lang="pt-BR" sz="2400" u="none" strike="noStrike" dirty="0" err="1">
                <a:effectLst/>
                <a:cs typeface="Al Bayan Plain" pitchFamily="2" charset="-78"/>
              </a:rPr>
              <a:t>di</a:t>
            </a:r>
            <a:r>
              <a:rPr lang="pt-BR" sz="2400" u="none" strike="noStrike" dirty="0">
                <a:effectLst/>
                <a:cs typeface="Al Bayan Plain" pitchFamily="2" charset="-78"/>
              </a:rPr>
              <a:t> </a:t>
            </a:r>
            <a:r>
              <a:rPr lang="pt-BR" sz="2400" u="none" strike="noStrike" dirty="0" err="1">
                <a:effectLst/>
                <a:cs typeface="Al Bayan Plain" pitchFamily="2" charset="-78"/>
              </a:rPr>
              <a:t>giustizia</a:t>
            </a:r>
            <a:r>
              <a:rPr lang="pt-BR" sz="2400" u="none" strike="noStrike" dirty="0">
                <a:effectLst/>
                <a:cs typeface="Al Bayan Plain" pitchFamily="2" charset="-78"/>
              </a:rPr>
              <a:t>?</a:t>
            </a:r>
            <a:endParaRPr lang="pt-BR" sz="2400" dirty="0">
              <a:cs typeface="Al Bayan Plain" pitchFamily="2" charset="-78"/>
            </a:endParaRPr>
          </a:p>
          <a:p>
            <a:endParaRPr lang="en-US" dirty="0"/>
          </a:p>
        </p:txBody>
      </p:sp>
    </p:spTree>
    <p:extLst>
      <p:ext uri="{BB962C8B-B14F-4D97-AF65-F5344CB8AC3E}">
        <p14:creationId xmlns:p14="http://schemas.microsoft.com/office/powerpoint/2010/main" val="137842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068576-2BEA-46DB-F76F-064C37759AD4}"/>
              </a:ext>
            </a:extLst>
          </p:cNvPr>
          <p:cNvSpPr>
            <a:spLocks noGrp="1"/>
          </p:cNvSpPr>
          <p:nvPr>
            <p:ph type="title"/>
          </p:nvPr>
        </p:nvSpPr>
        <p:spPr>
          <a:xfrm>
            <a:off x="6369475" y="808056"/>
            <a:ext cx="4203364" cy="1077229"/>
          </a:xfrm>
        </p:spPr>
        <p:txBody>
          <a:bodyPr>
            <a:normAutofit/>
          </a:bodyPr>
          <a:lstStyle/>
          <a:p>
            <a:pPr algn="l"/>
            <a:r>
              <a:rPr lang="pt-BR" sz="2100" u="none" strike="noStrike">
                <a:effectLst/>
                <a:cs typeface="Al Bayan Plain" pitchFamily="2" charset="-78"/>
              </a:rPr>
              <a:t>1. Il limite dei </a:t>
            </a:r>
            <a:r>
              <a:rPr lang="pt-BR" sz="2100" u="none" strike="noStrike" err="1">
                <a:effectLst/>
                <a:cs typeface="Al Bayan Plain" pitchFamily="2" charset="-78"/>
              </a:rPr>
              <a:t>diritti</a:t>
            </a:r>
            <a:r>
              <a:rPr lang="pt-BR" sz="2100" u="none" strike="noStrike">
                <a:effectLst/>
                <a:cs typeface="Al Bayan Plain" pitchFamily="2" charset="-78"/>
              </a:rPr>
              <a:t> </a:t>
            </a:r>
            <a:r>
              <a:rPr lang="pt-BR" sz="2100" u="none" strike="noStrike" err="1">
                <a:effectLst/>
                <a:cs typeface="Al Bayan Plain" pitchFamily="2" charset="-78"/>
              </a:rPr>
              <a:t>umani</a:t>
            </a:r>
            <a:r>
              <a:rPr lang="pt-BR" sz="2100" u="none" strike="noStrike">
                <a:effectLst/>
                <a:cs typeface="Al Bayan Plain" pitchFamily="2" charset="-78"/>
              </a:rPr>
              <a:t> e antropologia </a:t>
            </a:r>
            <a:br>
              <a:rPr lang="pt-BR" sz="2100" u="none" strike="noStrike">
                <a:effectLst/>
                <a:cs typeface="Al Bayan Plain" pitchFamily="2" charset="-78"/>
              </a:rPr>
            </a:br>
            <a:endParaRPr lang="pt-BR" sz="2100"/>
          </a:p>
        </p:txBody>
      </p:sp>
      <p:pic>
        <p:nvPicPr>
          <p:cNvPr id="5" name="Picture 4" descr="Pietre bianche impilate in equilibrio">
            <a:extLst>
              <a:ext uri="{FF2B5EF4-FFF2-40B4-BE49-F238E27FC236}">
                <a16:creationId xmlns:a16="http://schemas.microsoft.com/office/drawing/2014/main" id="{20603E57-B7A4-A94C-F2C6-4289B30A711F}"/>
              </a:ext>
            </a:extLst>
          </p:cNvPr>
          <p:cNvPicPr>
            <a:picLocks noChangeAspect="1"/>
          </p:cNvPicPr>
          <p:nvPr/>
        </p:nvPicPr>
        <p:blipFill rotWithShape="1">
          <a:blip r:embed="rId5"/>
          <a:srcRect l="55749" r="1190" b="-2"/>
          <a:stretch/>
        </p:blipFill>
        <p:spPr>
          <a:xfrm>
            <a:off x="1005401" y="227"/>
            <a:ext cx="4424045" cy="6858000"/>
          </a:xfrm>
          <a:prstGeom prst="rect">
            <a:avLst/>
          </a:prstGeom>
          <a:ln w="12700">
            <a:solidFill>
              <a:schemeClr val="tx1"/>
            </a:solidFill>
          </a:ln>
        </p:spPr>
      </p:pic>
      <p:sp>
        <p:nvSpPr>
          <p:cNvPr id="19" name="Rectangle 18">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92C38F36-AA1A-7082-E7D5-5CF0C53D7795}"/>
              </a:ext>
            </a:extLst>
          </p:cNvPr>
          <p:cNvSpPr>
            <a:spLocks noGrp="1"/>
          </p:cNvSpPr>
          <p:nvPr>
            <p:ph idx="1"/>
          </p:nvPr>
        </p:nvSpPr>
        <p:spPr>
          <a:xfrm>
            <a:off x="6369474" y="2052116"/>
            <a:ext cx="4203365" cy="3997828"/>
          </a:xfrm>
        </p:spPr>
        <p:txBody>
          <a:bodyPr>
            <a:normAutofit/>
          </a:bodyPr>
          <a:lstStyle/>
          <a:p>
            <a:pPr marL="0" indent="0">
              <a:lnSpc>
                <a:spcPct val="110000"/>
              </a:lnSpc>
              <a:buNone/>
            </a:pPr>
            <a:endParaRPr lang="it-IT" sz="1100">
              <a:effectLst/>
              <a:latin typeface="Georgia" panose="02040502050405020303" pitchFamily="18" charset="0"/>
              <a:ea typeface="MS Mincho" panose="02020609040205080304" pitchFamily="49" charset="-128"/>
              <a:cs typeface="Times New Roman" panose="02020603050405020304" pitchFamily="18" charset="0"/>
            </a:endParaRPr>
          </a:p>
          <a:p>
            <a:pPr marL="0" indent="0">
              <a:lnSpc>
                <a:spcPct val="110000"/>
              </a:lnSpc>
              <a:buNone/>
            </a:pPr>
            <a:endParaRPr lang="it-IT" sz="1100">
              <a:effectLst/>
              <a:latin typeface="Georgia" panose="02040502050405020303" pitchFamily="18" charset="0"/>
              <a:ea typeface="MS Mincho" panose="02020609040205080304" pitchFamily="49" charset="-128"/>
              <a:cs typeface="Times New Roman" panose="02020603050405020304" pitchFamily="18" charset="0"/>
            </a:endParaRPr>
          </a:p>
          <a:p>
            <a:pPr marL="0" indent="0">
              <a:lnSpc>
                <a:spcPct val="110000"/>
              </a:lnSpc>
              <a:buNone/>
            </a:pPr>
            <a:r>
              <a:rPr lang="it-IT" sz="1100">
                <a:effectLst/>
                <a:latin typeface="Georgia" panose="02040502050405020303" pitchFamily="18" charset="0"/>
                <a:ea typeface="MS Mincho" panose="02020609040205080304" pitchFamily="49" charset="-128"/>
                <a:cs typeface="Times New Roman" panose="02020603050405020304" pitchFamily="18" charset="0"/>
              </a:rPr>
              <a:t>La semantica moderna die diritti umani e la identificazione dalla </a:t>
            </a:r>
            <a:r>
              <a:rPr lang="it-IT" sz="1100" i="1">
                <a:effectLst/>
                <a:latin typeface="Georgia" panose="02040502050405020303" pitchFamily="18" charset="0"/>
                <a:ea typeface="MS Mincho" panose="02020609040205080304" pitchFamily="49" charset="-128"/>
                <a:cs typeface="Times New Roman" panose="02020603050405020304" pitchFamily="18" charset="0"/>
              </a:rPr>
              <a:t>natura dell’uomo </a:t>
            </a:r>
            <a:r>
              <a:rPr lang="it-IT" sz="1100">
                <a:effectLst/>
                <a:latin typeface="Georgia" panose="02040502050405020303" pitchFamily="18" charset="0"/>
                <a:ea typeface="MS Mincho" panose="02020609040205080304" pitchFamily="49" charset="-128"/>
                <a:cs typeface="Times New Roman" panose="02020603050405020304" pitchFamily="18" charset="0"/>
              </a:rPr>
              <a:t>che identifica come “la natura” propria dei diritti.</a:t>
            </a:r>
          </a:p>
          <a:p>
            <a:pPr marL="0" indent="0">
              <a:lnSpc>
                <a:spcPct val="110000"/>
              </a:lnSpc>
              <a:buNone/>
            </a:pPr>
            <a:r>
              <a:rPr lang="it-IT" sz="1100">
                <a:effectLst/>
                <a:latin typeface="Georgia" panose="02040502050405020303" pitchFamily="18" charset="0"/>
                <a:ea typeface="MS Mincho" panose="02020609040205080304" pitchFamily="49" charset="-128"/>
                <a:cs typeface="Times New Roman" panose="02020603050405020304" pitchFamily="18" charset="0"/>
              </a:rPr>
              <a:t>Tale antropologia può essere descritta come una comprensione naturalistica dell’uomo (e non più religiosa), secondo la quale gli uomini sono animali come tutti gli altri animali, tuttavia dotati di qualità che gli conferiscono una dignità propria.</a:t>
            </a:r>
          </a:p>
          <a:p>
            <a:pPr marL="0" indent="0">
              <a:lnSpc>
                <a:spcPct val="110000"/>
              </a:lnSpc>
              <a:buNone/>
            </a:pPr>
            <a:r>
              <a:rPr lang="it-IT" sz="1100">
                <a:effectLst/>
                <a:latin typeface="Georgia" panose="02040502050405020303" pitchFamily="18" charset="0"/>
                <a:ea typeface="MS Mincho" panose="02020609040205080304" pitchFamily="49" charset="-128"/>
                <a:cs typeface="Times New Roman" panose="02020603050405020304" pitchFamily="18" charset="0"/>
              </a:rPr>
              <a:t>Tale antropologia </a:t>
            </a:r>
            <a:r>
              <a:rPr lang="it-IT" sz="1100" i="1">
                <a:effectLst/>
                <a:latin typeface="Georgia" panose="02040502050405020303" pitchFamily="18" charset="0"/>
                <a:ea typeface="MS Mincho" panose="02020609040205080304" pitchFamily="49" charset="-128"/>
                <a:cs typeface="Times New Roman" panose="02020603050405020304" pitchFamily="18" charset="0"/>
              </a:rPr>
              <a:t>naturalistica</a:t>
            </a:r>
            <a:r>
              <a:rPr lang="it-IT" sz="1100">
                <a:effectLst/>
                <a:latin typeface="Georgia" panose="02040502050405020303" pitchFamily="18" charset="0"/>
                <a:ea typeface="MS Mincho" panose="02020609040205080304" pitchFamily="49" charset="-128"/>
                <a:cs typeface="Times New Roman" panose="02020603050405020304" pitchFamily="18" charset="0"/>
              </a:rPr>
              <a:t> della modernità termina con l’identificare l’idea di natura universale dell’uomo come un </a:t>
            </a:r>
            <a:r>
              <a:rPr lang="it-IT" sz="1100" i="1">
                <a:effectLst/>
                <a:latin typeface="Georgia" panose="02040502050405020303" pitchFamily="18" charset="0"/>
                <a:ea typeface="MS Mincho" panose="02020609040205080304" pitchFamily="49" charset="-128"/>
                <a:cs typeface="Times New Roman" panose="02020603050405020304" pitchFamily="18" charset="0"/>
              </a:rPr>
              <a:t>nuovo uomo universale</a:t>
            </a:r>
            <a:r>
              <a:rPr lang="it-IT" sz="1100">
                <a:effectLst/>
                <a:latin typeface="Georgia" panose="02040502050405020303" pitchFamily="18" charset="0"/>
                <a:ea typeface="MS Mincho" panose="02020609040205080304" pitchFamily="49" charset="-128"/>
                <a:cs typeface="Times New Roman" panose="02020603050405020304" pitchFamily="18" charset="0"/>
              </a:rPr>
              <a:t> europeo e la impone alla totalità degli uomini come un medesimo modello culturale: alla fine sembra essere il modello stesso a conferire una speciale dignità all’uomo.</a:t>
            </a:r>
          </a:p>
          <a:p>
            <a:pPr marL="0" indent="0">
              <a:lnSpc>
                <a:spcPct val="110000"/>
              </a:lnSpc>
              <a:buNone/>
            </a:pPr>
            <a:endParaRPr lang="it-IT" sz="1100">
              <a:effectLst/>
              <a:latin typeface="Georgia" panose="02040502050405020303" pitchFamily="18" charset="0"/>
              <a:ea typeface="MS Mincho" panose="02020609040205080304" pitchFamily="49" charset="-128"/>
              <a:cs typeface="Times New Roman" panose="02020603050405020304" pitchFamily="18" charset="0"/>
            </a:endParaRPr>
          </a:p>
          <a:p>
            <a:pPr marL="0" indent="0">
              <a:lnSpc>
                <a:spcPct val="110000"/>
              </a:lnSpc>
              <a:buNone/>
            </a:pPr>
            <a:endParaRPr lang="pt-BR" sz="1100">
              <a:effectLst/>
              <a:latin typeface="Calibri" panose="020F0502020204030204" pitchFamily="34" charset="0"/>
              <a:ea typeface="MS Mincho" panose="02020609040205080304" pitchFamily="49" charset="-128"/>
              <a:cs typeface="Times New Roman" panose="02020603050405020304" pitchFamily="18" charset="0"/>
            </a:endParaRPr>
          </a:p>
          <a:p>
            <a:pPr marL="0" indent="0">
              <a:lnSpc>
                <a:spcPct val="110000"/>
              </a:lnSpc>
              <a:buNone/>
            </a:pPr>
            <a:endParaRPr lang="it-IT" sz="1100">
              <a:effectLst/>
              <a:latin typeface="Georgia" panose="02040502050405020303" pitchFamily="18" charset="0"/>
              <a:ea typeface="MS Mincho" panose="02020609040205080304" pitchFamily="49" charset="-128"/>
              <a:cs typeface="Times New Roman" panose="02020603050405020304" pitchFamily="18" charset="0"/>
            </a:endParaRPr>
          </a:p>
          <a:p>
            <a:pPr marL="0" indent="0">
              <a:lnSpc>
                <a:spcPct val="110000"/>
              </a:lnSpc>
              <a:buNone/>
            </a:pPr>
            <a:endParaRPr lang="it-IT" sz="1100">
              <a:effectLst/>
              <a:latin typeface="Georgia" panose="02040502050405020303" pitchFamily="18" charset="0"/>
              <a:ea typeface="MS Mincho" panose="02020609040205080304" pitchFamily="49" charset="-128"/>
              <a:cs typeface="Times New Roman" panose="02020603050405020304" pitchFamily="18" charset="0"/>
            </a:endParaRPr>
          </a:p>
          <a:p>
            <a:pPr>
              <a:lnSpc>
                <a:spcPct val="110000"/>
              </a:lnSpc>
            </a:pPr>
            <a:endParaRPr lang="pt-BR" sz="110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0000"/>
              </a:lnSpc>
            </a:pPr>
            <a:endParaRPr lang="pt-BR" sz="1100"/>
          </a:p>
        </p:txBody>
      </p:sp>
      <p:sp>
        <p:nvSpPr>
          <p:cNvPr id="21" name="Rectangle 20">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89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ítulo 1">
            <a:extLst>
              <a:ext uri="{FF2B5EF4-FFF2-40B4-BE49-F238E27FC236}">
                <a16:creationId xmlns:a16="http://schemas.microsoft.com/office/drawing/2014/main" id="{AAC69FBA-F30D-DD33-69F8-D507BE604D8C}"/>
              </a:ext>
            </a:extLst>
          </p:cNvPr>
          <p:cNvSpPr>
            <a:spLocks noGrp="1"/>
          </p:cNvSpPr>
          <p:nvPr>
            <p:ph type="title"/>
          </p:nvPr>
        </p:nvSpPr>
        <p:spPr>
          <a:xfrm>
            <a:off x="2611808" y="1022548"/>
            <a:ext cx="7958331" cy="1308063"/>
          </a:xfrm>
        </p:spPr>
        <p:txBody>
          <a:bodyPr anchor="b">
            <a:normAutofit/>
          </a:bodyPr>
          <a:lstStyle/>
          <a:p>
            <a:pPr algn="l"/>
            <a:r>
              <a:rPr lang="pt-BR" sz="4400">
                <a:solidFill>
                  <a:srgbClr val="1F2D29"/>
                </a:solidFill>
              </a:rPr>
              <a:t>Ugualianza/disegualianza</a:t>
            </a:r>
          </a:p>
        </p:txBody>
      </p:sp>
      <p:sp>
        <p:nvSpPr>
          <p:cNvPr id="3" name="Espaço Reservado para Conteúdo 2">
            <a:extLst>
              <a:ext uri="{FF2B5EF4-FFF2-40B4-BE49-F238E27FC236}">
                <a16:creationId xmlns:a16="http://schemas.microsoft.com/office/drawing/2014/main" id="{9B6F732C-409B-EADC-F069-94E39947B2FF}"/>
              </a:ext>
            </a:extLst>
          </p:cNvPr>
          <p:cNvSpPr>
            <a:spLocks noGrp="1"/>
          </p:cNvSpPr>
          <p:nvPr>
            <p:ph idx="1"/>
          </p:nvPr>
        </p:nvSpPr>
        <p:spPr>
          <a:xfrm>
            <a:off x="2302933" y="2641604"/>
            <a:ext cx="7621606" cy="3443107"/>
          </a:xfrm>
        </p:spPr>
        <p:txBody>
          <a:bodyPr anchor="t">
            <a:normAutofit/>
          </a:bodyPr>
          <a:lstStyle/>
          <a:p>
            <a:r>
              <a:rPr lang="it-IT" sz="1600">
                <a:solidFill>
                  <a:srgbClr val="1F2D29"/>
                </a:solidFill>
                <a:latin typeface="Georgia" panose="02040502050405020303" pitchFamily="18" charset="0"/>
                <a:ea typeface="MS Mincho" panose="02020609040205080304" pitchFamily="49" charset="-128"/>
                <a:cs typeface="Times New Roman" panose="02020603050405020304" pitchFamily="18" charset="0"/>
              </a:rPr>
              <a:t>I </a:t>
            </a:r>
            <a:r>
              <a:rPr lang="it-IT" sz="1600">
                <a:solidFill>
                  <a:srgbClr val="1F2D29"/>
                </a:solidFill>
                <a:effectLst/>
                <a:latin typeface="Georgia" panose="02040502050405020303" pitchFamily="18" charset="0"/>
                <a:ea typeface="MS Mincho" panose="02020609040205080304" pitchFamily="49" charset="-128"/>
                <a:cs typeface="Times New Roman" panose="02020603050405020304" pitchFamily="18" charset="0"/>
              </a:rPr>
              <a:t>presupposti naturali dei diritti e dell’uguaglianza permettono l’introduzione di fattori di diseguaglianza, anche “naturale” tra gli uomini. Di conseguenza essi sono considerati universalmente uguali e detentori di diritti naturali, ad </a:t>
            </a:r>
            <a:r>
              <a:rPr lang="it-IT" sz="1600" i="1">
                <a:solidFill>
                  <a:srgbClr val="1F2D29"/>
                </a:solidFill>
                <a:effectLst/>
                <a:latin typeface="Georgia" panose="02040502050405020303" pitchFamily="18" charset="0"/>
                <a:ea typeface="MS Mincho" panose="02020609040205080304" pitchFamily="49" charset="-128"/>
                <a:cs typeface="Times New Roman" panose="02020603050405020304" pitchFamily="18" charset="0"/>
              </a:rPr>
              <a:t>eccezione</a:t>
            </a:r>
            <a:r>
              <a:rPr lang="it-IT" sz="1600">
                <a:solidFill>
                  <a:srgbClr val="1F2D29"/>
                </a:solidFill>
                <a:effectLst/>
                <a:latin typeface="Georgia" panose="02040502050405020303" pitchFamily="18" charset="0"/>
                <a:ea typeface="MS Mincho" panose="02020609040205080304" pitchFamily="49" charset="-128"/>
                <a:cs typeface="Times New Roman" panose="02020603050405020304" pitchFamily="18" charset="0"/>
              </a:rPr>
              <a:t>, </a:t>
            </a:r>
            <a:r>
              <a:rPr lang="it-IT" sz="1600" i="1">
                <a:solidFill>
                  <a:srgbClr val="1F2D29"/>
                </a:solidFill>
                <a:effectLst/>
                <a:latin typeface="Georgia" panose="02040502050405020303" pitchFamily="18" charset="0"/>
                <a:ea typeface="MS Mincho" panose="02020609040205080304" pitchFamily="49" charset="-128"/>
                <a:cs typeface="Times New Roman" panose="02020603050405020304" pitchFamily="18" charset="0"/>
              </a:rPr>
              <a:t>antropologicamente e giuridicamente fondata</a:t>
            </a:r>
            <a:r>
              <a:rPr lang="it-IT" sz="1600">
                <a:solidFill>
                  <a:srgbClr val="1F2D29"/>
                </a:solidFill>
                <a:effectLst/>
                <a:latin typeface="Georgia" panose="02040502050405020303" pitchFamily="18" charset="0"/>
                <a:ea typeface="MS Mincho" panose="02020609040205080304" pitchFamily="49" charset="-128"/>
                <a:cs typeface="Times New Roman" panose="02020603050405020304" pitchFamily="18" charset="0"/>
              </a:rPr>
              <a:t>, delle donne, dei neri, degli indios, degli ebrei, dei migranti e di tutti i tipi di “nuovi barbari”.</a:t>
            </a:r>
          </a:p>
          <a:p>
            <a:r>
              <a:rPr lang="it-IT" sz="1600">
                <a:solidFill>
                  <a:srgbClr val="1F2D29"/>
                </a:solidFill>
                <a:effectLst/>
                <a:latin typeface="Georgia" panose="02040502050405020303" pitchFamily="18" charset="0"/>
                <a:ea typeface="MS Mincho" panose="02020609040205080304" pitchFamily="49" charset="-128"/>
                <a:cs typeface="Times New Roman" panose="02020603050405020304" pitchFamily="18" charset="0"/>
              </a:rPr>
              <a:t>La semantica moderna dei diritti dell’uomo può, dunque, essere osservata come la base della generalizzazione della distinzione uguaglianza/diseguaglianza.</a:t>
            </a:r>
            <a:endParaRPr lang="pt-BR" sz="1600">
              <a:solidFill>
                <a:srgbClr val="1F2D29"/>
              </a:solidFill>
            </a:endParaRPr>
          </a:p>
        </p:txBody>
      </p:sp>
    </p:spTree>
    <p:extLst>
      <p:ext uri="{BB962C8B-B14F-4D97-AF65-F5344CB8AC3E}">
        <p14:creationId xmlns:p14="http://schemas.microsoft.com/office/powerpoint/2010/main" val="333919585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7781A42-56DA-15BF-82D8-2F7244E8A1EC}"/>
              </a:ext>
            </a:extLst>
          </p:cNvPr>
          <p:cNvSpPr>
            <a:spLocks noGrp="1"/>
          </p:cNvSpPr>
          <p:nvPr>
            <p:ph type="title"/>
          </p:nvPr>
        </p:nvSpPr>
        <p:spPr>
          <a:xfrm>
            <a:off x="6369475" y="808056"/>
            <a:ext cx="4203364" cy="1077229"/>
          </a:xfrm>
        </p:spPr>
        <p:txBody>
          <a:bodyPr>
            <a:normAutofit/>
          </a:bodyPr>
          <a:lstStyle/>
          <a:p>
            <a:pPr algn="l"/>
            <a:r>
              <a:rPr lang="pt-BR" sz="2100"/>
              <a:t>2. </a:t>
            </a:r>
            <a:r>
              <a:rPr lang="pt-BR" sz="2100" u="none" strike="noStrike" err="1">
                <a:effectLst/>
                <a:cs typeface="Al Bayan Plain" pitchFamily="2" charset="-78"/>
              </a:rPr>
              <a:t>I</a:t>
            </a:r>
            <a:r>
              <a:rPr lang="pt-BR" sz="2100" u="none" strike="noStrike">
                <a:effectLst/>
                <a:cs typeface="Al Bayan Plain" pitchFamily="2" charset="-78"/>
              </a:rPr>
              <a:t> </a:t>
            </a:r>
            <a:r>
              <a:rPr lang="pt-BR" sz="2100" u="none" strike="noStrike" err="1">
                <a:effectLst/>
                <a:cs typeface="Al Bayan Plain" pitchFamily="2" charset="-78"/>
              </a:rPr>
              <a:t>limiti</a:t>
            </a:r>
            <a:r>
              <a:rPr lang="pt-BR" sz="2100" u="none" strike="noStrike">
                <a:effectLst/>
                <a:cs typeface="Al Bayan Plain" pitchFamily="2" charset="-78"/>
              </a:rPr>
              <a:t> </a:t>
            </a:r>
            <a:r>
              <a:rPr lang="pt-BR" sz="2100" u="none" strike="noStrike" err="1">
                <a:effectLst/>
                <a:cs typeface="Al Bayan Plain" pitchFamily="2" charset="-78"/>
              </a:rPr>
              <a:t>del</a:t>
            </a:r>
            <a:r>
              <a:rPr lang="pt-BR" sz="2100" u="none" strike="noStrike">
                <a:effectLst/>
                <a:cs typeface="Al Bayan Plain" pitchFamily="2" charset="-78"/>
              </a:rPr>
              <a:t> multiculturalismo e </a:t>
            </a:r>
            <a:r>
              <a:rPr lang="pt-BR" sz="2100" u="none" strike="noStrike" err="1">
                <a:effectLst/>
                <a:cs typeface="Al Bayan Plain" pitchFamily="2" charset="-78"/>
              </a:rPr>
              <a:t>l’antropologia</a:t>
            </a:r>
            <a:r>
              <a:rPr lang="pt-BR" sz="2100" u="none" strike="noStrike">
                <a:effectLst/>
                <a:cs typeface="Al Bayan Plain" pitchFamily="2" charset="-78"/>
              </a:rPr>
              <a:t> </a:t>
            </a:r>
            <a:r>
              <a:rPr lang="pt-BR" sz="2100" u="none" strike="noStrike" err="1">
                <a:effectLst/>
                <a:cs typeface="Al Bayan Plain" pitchFamily="2" charset="-78"/>
              </a:rPr>
              <a:t>del</a:t>
            </a:r>
            <a:r>
              <a:rPr lang="pt-BR" sz="2100" u="none" strike="noStrike">
                <a:effectLst/>
                <a:cs typeface="Al Bayan Plain" pitchFamily="2" charset="-78"/>
              </a:rPr>
              <a:t> </a:t>
            </a:r>
            <a:r>
              <a:rPr lang="pt-BR" sz="2100" u="none" strike="noStrike" err="1">
                <a:effectLst/>
                <a:cs typeface="Al Bayan Plain" pitchFamily="2" charset="-78"/>
              </a:rPr>
              <a:t>altro</a:t>
            </a:r>
            <a:r>
              <a:rPr lang="pt-BR" sz="2100" u="none" strike="noStrike">
                <a:effectLst/>
                <a:cs typeface="Al Bayan Plain" pitchFamily="2" charset="-78"/>
              </a:rPr>
              <a:t> </a:t>
            </a:r>
            <a:br>
              <a:rPr lang="pt-BR" sz="2100" u="none" strike="noStrike">
                <a:effectLst/>
                <a:cs typeface="Al Bayan Plain" pitchFamily="2" charset="-78"/>
              </a:rPr>
            </a:br>
            <a:endParaRPr lang="pt-BR" sz="2100"/>
          </a:p>
        </p:txBody>
      </p:sp>
      <p:pic>
        <p:nvPicPr>
          <p:cNvPr id="5" name="Imagem 4" descr="Grupo de meninas posando para foto&#10;&#10;Descrição gerada automaticamente">
            <a:extLst>
              <a:ext uri="{FF2B5EF4-FFF2-40B4-BE49-F238E27FC236}">
                <a16:creationId xmlns:a16="http://schemas.microsoft.com/office/drawing/2014/main" id="{76DB6A03-D8F7-6E39-5751-04FC8002047D}"/>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22726" r="19700"/>
          <a:stretch/>
        </p:blipFill>
        <p:spPr>
          <a:xfrm>
            <a:off x="1005401" y="227"/>
            <a:ext cx="4424045" cy="6858000"/>
          </a:xfrm>
          <a:prstGeom prst="rect">
            <a:avLst/>
          </a:prstGeom>
          <a:ln w="12700">
            <a:solidFill>
              <a:schemeClr val="tx1"/>
            </a:solidFill>
          </a:ln>
        </p:spPr>
      </p:pic>
      <p:sp>
        <p:nvSpPr>
          <p:cNvPr id="21" name="Rectangle 20">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90371E39-A693-8AF5-1E61-A8DEA9385950}"/>
              </a:ext>
            </a:extLst>
          </p:cNvPr>
          <p:cNvSpPr>
            <a:spLocks noGrp="1"/>
          </p:cNvSpPr>
          <p:nvPr>
            <p:ph idx="1"/>
          </p:nvPr>
        </p:nvSpPr>
        <p:spPr>
          <a:xfrm>
            <a:off x="6369474" y="2052116"/>
            <a:ext cx="4203365" cy="3997828"/>
          </a:xfrm>
        </p:spPr>
        <p:txBody>
          <a:bodyPr>
            <a:normAutofit/>
          </a:bodyPr>
          <a:lstStyle/>
          <a:p>
            <a:pPr>
              <a:lnSpc>
                <a:spcPct val="110000"/>
              </a:lnSpc>
            </a:pPr>
            <a:r>
              <a:rPr lang="it-IT" sz="1500">
                <a:effectLst/>
                <a:latin typeface="Georgia" panose="02040502050405020303" pitchFamily="18" charset="0"/>
                <a:ea typeface="MS Mincho" panose="02020609040205080304" pitchFamily="49" charset="-128"/>
                <a:cs typeface="Times New Roman" panose="02020603050405020304" pitchFamily="18" charset="0"/>
              </a:rPr>
              <a:t>La semantica moderna dei diritti dell’uomo può, dunque, essere osservata come la base della generalizzazione della distinzione uguaglianza/diseguaglianza.</a:t>
            </a:r>
          </a:p>
          <a:p>
            <a:pPr>
              <a:lnSpc>
                <a:spcPct val="110000"/>
              </a:lnSpc>
            </a:pPr>
            <a:r>
              <a:rPr lang="it-IT" sz="1500">
                <a:latin typeface="Georgia" panose="02040502050405020303" pitchFamily="18" charset="0"/>
                <a:ea typeface="MS Mincho" panose="02020609040205080304" pitchFamily="49" charset="-128"/>
                <a:cs typeface="Times New Roman" panose="02020603050405020304" pitchFamily="18" charset="0"/>
              </a:rPr>
              <a:t>Limiti del multiculturalismo: </a:t>
            </a:r>
            <a:r>
              <a:rPr lang="it-IT" sz="1500">
                <a:effectLst/>
                <a:latin typeface="Georgia" panose="02040502050405020303" pitchFamily="18" charset="0"/>
                <a:ea typeface="MS Mincho" panose="02020609040205080304" pitchFamily="49" charset="-128"/>
                <a:cs typeface="Times New Roman" panose="02020603050405020304" pitchFamily="18" charset="0"/>
              </a:rPr>
              <a:t>il riconoscimento del multiculturalismo tranquillizza le aspettative sociali in relazione all’effettività dei diritti, ma nello stesso tempo, rende immuni le istituzioni, come le scuole o gli ospedali, da domande che siano propriamente politiche e non giuridiche. </a:t>
            </a:r>
            <a:endParaRPr lang="pt-BR" sz="150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0000"/>
              </a:lnSpc>
            </a:pPr>
            <a:endParaRPr lang="pt-BR" sz="1500"/>
          </a:p>
        </p:txBody>
      </p:sp>
      <p:sp>
        <p:nvSpPr>
          <p:cNvPr id="23" name="Rectangle 22">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D0E7E9DB-3870-B870-3966-4D1570DF9EB2}"/>
              </a:ext>
            </a:extLst>
          </p:cNvPr>
          <p:cNvSpPr txBox="1"/>
          <p:nvPr/>
        </p:nvSpPr>
        <p:spPr>
          <a:xfrm>
            <a:off x="2529293" y="6658172"/>
            <a:ext cx="2900153"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6" tooltip="https://revistamagisterioelrecreo.blogspot.com/2017/05/multiculturalidad-en-el-aula.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pt-BR" sz="700">
              <a:solidFill>
                <a:srgbClr val="FFFFFF"/>
              </a:solidFill>
            </a:endParaRPr>
          </a:p>
        </p:txBody>
      </p:sp>
    </p:spTree>
    <p:extLst>
      <p:ext uri="{BB962C8B-B14F-4D97-AF65-F5344CB8AC3E}">
        <p14:creationId xmlns:p14="http://schemas.microsoft.com/office/powerpoint/2010/main" val="414392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22A257D-4EF8-0F26-6AAF-03E137E2F8B2}"/>
              </a:ext>
            </a:extLst>
          </p:cNvPr>
          <p:cNvSpPr>
            <a:spLocks noGrp="1"/>
          </p:cNvSpPr>
          <p:nvPr>
            <p:ph type="title"/>
          </p:nvPr>
        </p:nvSpPr>
        <p:spPr>
          <a:xfrm>
            <a:off x="1974738" y="808056"/>
            <a:ext cx="4986954" cy="1077229"/>
          </a:xfrm>
        </p:spPr>
        <p:txBody>
          <a:bodyPr>
            <a:normAutofit/>
          </a:bodyPr>
          <a:lstStyle/>
          <a:p>
            <a:pPr algn="l"/>
            <a:r>
              <a:rPr lang="it-IT">
                <a:latin typeface="Georgia" panose="02040502050405020303" pitchFamily="18" charset="0"/>
                <a:ea typeface="MS Mincho" panose="02020609040205080304" pitchFamily="49" charset="-128"/>
                <a:cs typeface="Times New Roman" panose="02020603050405020304" pitchFamily="18" charset="0"/>
              </a:rPr>
              <a:t>U</a:t>
            </a:r>
            <a:r>
              <a:rPr lang="it-IT">
                <a:effectLst/>
                <a:latin typeface="Georgia" panose="02040502050405020303" pitchFamily="18" charset="0"/>
                <a:ea typeface="MS Mincho" panose="02020609040205080304" pitchFamily="49" charset="-128"/>
                <a:cs typeface="Times New Roman" panose="02020603050405020304" pitchFamily="18" charset="0"/>
              </a:rPr>
              <a:t>n’</a:t>
            </a:r>
            <a:r>
              <a:rPr lang="it-IT" i="1">
                <a:effectLst/>
                <a:latin typeface="Georgia" panose="02040502050405020303" pitchFamily="18" charset="0"/>
                <a:ea typeface="MS Mincho" panose="02020609040205080304" pitchFamily="49" charset="-128"/>
                <a:cs typeface="Times New Roman" panose="02020603050405020304" pitchFamily="18" charset="0"/>
              </a:rPr>
              <a:t>antropologia dell’altro</a:t>
            </a:r>
            <a:endParaRPr lang="pt-BR"/>
          </a:p>
        </p:txBody>
      </p:sp>
      <p:sp>
        <p:nvSpPr>
          <p:cNvPr id="3" name="Espaço Reservado para Conteúdo 2">
            <a:extLst>
              <a:ext uri="{FF2B5EF4-FFF2-40B4-BE49-F238E27FC236}">
                <a16:creationId xmlns:a16="http://schemas.microsoft.com/office/drawing/2014/main" id="{22311FAD-A368-C4CC-8790-5683DB15C02C}"/>
              </a:ext>
            </a:extLst>
          </p:cNvPr>
          <p:cNvSpPr>
            <a:spLocks noGrp="1"/>
          </p:cNvSpPr>
          <p:nvPr>
            <p:ph idx="1"/>
          </p:nvPr>
        </p:nvSpPr>
        <p:spPr>
          <a:xfrm>
            <a:off x="1974739" y="2052116"/>
            <a:ext cx="4901548" cy="3997828"/>
          </a:xfrm>
        </p:spPr>
        <p:txBody>
          <a:bodyPr>
            <a:normAutofit/>
          </a:bodyPr>
          <a:lstStyle/>
          <a:p>
            <a:pPr>
              <a:lnSpc>
                <a:spcPct val="110000"/>
              </a:lnSpc>
            </a:pPr>
            <a:r>
              <a:rPr lang="it-IT" sz="1400">
                <a:latin typeface="Georgia" panose="02040502050405020303" pitchFamily="18" charset="0"/>
                <a:ea typeface="MS Mincho" panose="02020609040205080304" pitchFamily="49" charset="-128"/>
                <a:cs typeface="Times New Roman" panose="02020603050405020304" pitchFamily="18" charset="0"/>
              </a:rPr>
              <a:t>U</a:t>
            </a:r>
            <a:r>
              <a:rPr lang="it-IT" sz="1400">
                <a:effectLst/>
                <a:latin typeface="Georgia" panose="02040502050405020303" pitchFamily="18" charset="0"/>
                <a:ea typeface="MS Mincho" panose="02020609040205080304" pitchFamily="49" charset="-128"/>
                <a:cs typeface="Times New Roman" panose="02020603050405020304" pitchFamily="18" charset="0"/>
              </a:rPr>
              <a:t>n’</a:t>
            </a:r>
            <a:r>
              <a:rPr lang="it-IT" sz="1400" i="1">
                <a:effectLst/>
                <a:latin typeface="Georgia" panose="02040502050405020303" pitchFamily="18" charset="0"/>
                <a:ea typeface="MS Mincho" panose="02020609040205080304" pitchFamily="49" charset="-128"/>
                <a:cs typeface="Times New Roman" panose="02020603050405020304" pitchFamily="18" charset="0"/>
              </a:rPr>
              <a:t>antropologia dell’altro</a:t>
            </a:r>
            <a:r>
              <a:rPr lang="it-IT" sz="1400">
                <a:effectLst/>
                <a:latin typeface="Georgia" panose="02040502050405020303" pitchFamily="18" charset="0"/>
                <a:ea typeface="MS Mincho" panose="02020609040205080304" pitchFamily="49" charset="-128"/>
                <a:cs typeface="Times New Roman" panose="02020603050405020304" pitchFamily="18" charset="0"/>
              </a:rPr>
              <a:t>, implica non solo l’assunzione della prospettiva che gli indios hanno di se stessi e dell’umanità (la prospettiva dell’indio nell’uso antropologico più classico).</a:t>
            </a:r>
          </a:p>
          <a:p>
            <a:pPr>
              <a:lnSpc>
                <a:spcPct val="110000"/>
              </a:lnSpc>
            </a:pPr>
            <a:r>
              <a:rPr lang="it-IT" sz="1400">
                <a:effectLst/>
                <a:latin typeface="Georgia" panose="02040502050405020303" pitchFamily="18" charset="0"/>
                <a:ea typeface="MS Mincho" panose="02020609040205080304" pitchFamily="49" charset="-128"/>
                <a:cs typeface="Times New Roman" panose="02020603050405020304" pitchFamily="18" charset="0"/>
              </a:rPr>
              <a:t>Il compito che tale altra antropologia contrappone agli obiettivi più tradizionali della disciplina, come vedremo, è invece quello di scoprire «quale è il punto di vista del nativo», ossia ciò che essi intendono come </a:t>
            </a:r>
            <a:r>
              <a:rPr lang="it-IT" sz="1400" i="1">
                <a:effectLst/>
                <a:latin typeface="Georgia" panose="02040502050405020303" pitchFamily="18" charset="0"/>
                <a:ea typeface="MS Mincho" panose="02020609040205080304" pitchFamily="49" charset="-128"/>
                <a:cs typeface="Times New Roman" panose="02020603050405020304" pitchFamily="18" charset="0"/>
              </a:rPr>
              <a:t>punto di vista </a:t>
            </a:r>
          </a:p>
          <a:p>
            <a:pPr>
              <a:lnSpc>
                <a:spcPct val="110000"/>
              </a:lnSpc>
            </a:pPr>
            <a:r>
              <a:rPr lang="it-IT" sz="1400" i="1">
                <a:latin typeface="Georgia" panose="02040502050405020303" pitchFamily="18" charset="0"/>
                <a:ea typeface="MS Mincho" panose="02020609040205080304" pitchFamily="49" charset="-128"/>
                <a:cs typeface="Times New Roman" panose="02020603050405020304" pitchFamily="18" charset="0"/>
              </a:rPr>
              <a:t>Eduardo Viveiros de Castro: </a:t>
            </a:r>
            <a:r>
              <a:rPr lang="it-IT" sz="1400">
                <a:effectLst/>
                <a:latin typeface="Georgia" panose="02040502050405020303" pitchFamily="18" charset="0"/>
                <a:ea typeface="MS Mincho" panose="02020609040205080304" pitchFamily="49" charset="-128"/>
                <a:cs typeface="Times New Roman" panose="02020603050405020304" pitchFamily="18" charset="0"/>
              </a:rPr>
              <a:t>assume che l’antropologia tradizionale sia storicamente calcata su presupposti colonialisti e propone un’altra antropologia, la cui vera missione è di essere «teoria-pratica della decolonizzazione permanente del pensiero»</a:t>
            </a:r>
            <a:r>
              <a:rPr lang="pt-BR" sz="1400">
                <a:effectLst/>
              </a:rPr>
              <a:t> </a:t>
            </a:r>
            <a:endParaRPr lang="pt-BR" sz="1400"/>
          </a:p>
        </p:txBody>
      </p:sp>
      <p:sp>
        <p:nvSpPr>
          <p:cNvPr id="19" name="Rectangle 18">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Homem com chapéu na cabeça&#10;&#10;Descrição gerada automaticamente">
            <a:extLst>
              <a:ext uri="{FF2B5EF4-FFF2-40B4-BE49-F238E27FC236}">
                <a16:creationId xmlns:a16="http://schemas.microsoft.com/office/drawing/2014/main" id="{8DF2BF7F-54D3-CC4C-17E9-40055399330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3087" r="31585" b="-2"/>
          <a:stretch/>
        </p:blipFill>
        <p:spPr>
          <a:xfrm>
            <a:off x="7534656" y="227"/>
            <a:ext cx="4657039" cy="6858000"/>
          </a:xfrm>
          <a:prstGeom prst="rect">
            <a:avLst/>
          </a:prstGeom>
        </p:spPr>
      </p:pic>
      <p:pic>
        <p:nvPicPr>
          <p:cNvPr id="21" name="Picture 20">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
        <p:nvSpPr>
          <p:cNvPr id="6" name="CaixaDeTexto 5">
            <a:extLst>
              <a:ext uri="{FF2B5EF4-FFF2-40B4-BE49-F238E27FC236}">
                <a16:creationId xmlns:a16="http://schemas.microsoft.com/office/drawing/2014/main" id="{C07DD5C1-DDF7-5914-A9CD-75F46BE8898F}"/>
              </a:ext>
            </a:extLst>
          </p:cNvPr>
          <p:cNvSpPr txBox="1"/>
          <p:nvPr/>
        </p:nvSpPr>
        <p:spPr>
          <a:xfrm>
            <a:off x="9440622" y="6658172"/>
            <a:ext cx="2751073"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4" tooltip="https://www.brasildefato.com.br/2020/03/02/desmatamento-na-amazonia-e-maior-em-territorios-com-povos-indigenas-isolados">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6" tooltip="https://creativecommons.org/licenses/by-nd/3.0/">
                  <a:extLst>
                    <a:ext uri="{A12FA001-AC4F-418D-AE19-62706E023703}">
                      <ahyp:hlinkClr xmlns:ahyp="http://schemas.microsoft.com/office/drawing/2018/hyperlinkcolor" val="tx"/>
                    </a:ext>
                  </a:extLst>
                </a:hlinkClick>
              </a:rPr>
              <a:t>CC BY-ND</a:t>
            </a:r>
            <a:endParaRPr lang="pt-BR" sz="700">
              <a:solidFill>
                <a:srgbClr val="FFFFFF"/>
              </a:solidFill>
            </a:endParaRPr>
          </a:p>
        </p:txBody>
      </p:sp>
    </p:spTree>
    <p:extLst>
      <p:ext uri="{BB962C8B-B14F-4D97-AF65-F5344CB8AC3E}">
        <p14:creationId xmlns:p14="http://schemas.microsoft.com/office/powerpoint/2010/main" val="399692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CCBAD2-8275-6F9F-D21D-5D81FAAB26C6}"/>
              </a:ext>
            </a:extLst>
          </p:cNvPr>
          <p:cNvSpPr>
            <a:spLocks noGrp="1"/>
          </p:cNvSpPr>
          <p:nvPr>
            <p:ph type="title"/>
          </p:nvPr>
        </p:nvSpPr>
        <p:spPr>
          <a:xfrm>
            <a:off x="6369475" y="808056"/>
            <a:ext cx="4203364" cy="1077229"/>
          </a:xfrm>
        </p:spPr>
        <p:txBody>
          <a:bodyPr>
            <a:normAutofit/>
          </a:bodyPr>
          <a:lstStyle/>
          <a:p>
            <a:pPr algn="l"/>
            <a:r>
              <a:rPr lang="it-IT" sz="2400">
                <a:effectLst/>
                <a:latin typeface="Georgia" panose="02040502050405020303" pitchFamily="18" charset="0"/>
                <a:ea typeface="MS Mincho" panose="02020609040205080304" pitchFamily="49" charset="-128"/>
                <a:cs typeface="Times New Roman" panose="02020603050405020304" pitchFamily="18" charset="0"/>
              </a:rPr>
              <a:t>«</a:t>
            </a:r>
            <a:r>
              <a:rPr lang="it-IT" sz="2400">
                <a:latin typeface="Georgia" panose="02040502050405020303" pitchFamily="18" charset="0"/>
                <a:ea typeface="MS Mincho" panose="02020609040205080304" pitchFamily="49" charset="-128"/>
                <a:cs typeface="Times New Roman" panose="02020603050405020304" pitchFamily="18" charset="0"/>
              </a:rPr>
              <a:t>P</a:t>
            </a:r>
            <a:r>
              <a:rPr lang="it-IT" sz="2400">
                <a:effectLst/>
                <a:latin typeface="Georgia" panose="02040502050405020303" pitchFamily="18" charset="0"/>
                <a:ea typeface="MS Mincho" panose="02020609040205080304" pitchFamily="49" charset="-128"/>
                <a:cs typeface="Times New Roman" panose="02020603050405020304" pitchFamily="18" charset="0"/>
              </a:rPr>
              <a:t>rospettivismo amerindio» e  «</a:t>
            </a:r>
            <a:r>
              <a:rPr lang="it-IT" sz="2400" err="1">
                <a:latin typeface="Georgia" panose="02040502050405020303" pitchFamily="18" charset="0"/>
                <a:ea typeface="MS Mincho" panose="02020609040205080304" pitchFamily="49" charset="-128"/>
                <a:cs typeface="Times New Roman" panose="02020603050405020304" pitchFamily="18" charset="0"/>
              </a:rPr>
              <a:t>M</a:t>
            </a:r>
            <a:r>
              <a:rPr lang="it-IT" sz="2400" err="1">
                <a:effectLst/>
                <a:latin typeface="Georgia" panose="02040502050405020303" pitchFamily="18" charset="0"/>
                <a:ea typeface="MS Mincho" panose="02020609040205080304" pitchFamily="49" charset="-128"/>
                <a:cs typeface="Times New Roman" panose="02020603050405020304" pitchFamily="18" charset="0"/>
              </a:rPr>
              <a:t>ultinaturalismo</a:t>
            </a:r>
            <a:r>
              <a:rPr lang="it-IT" sz="2400">
                <a:effectLst/>
                <a:latin typeface="Georgia" panose="02040502050405020303" pitchFamily="18" charset="0"/>
                <a:ea typeface="MS Mincho" panose="02020609040205080304" pitchFamily="49" charset="-128"/>
                <a:cs typeface="Times New Roman" panose="02020603050405020304" pitchFamily="18" charset="0"/>
              </a:rPr>
              <a:t>»</a:t>
            </a:r>
            <a:endParaRPr lang="pt-BR" sz="2400"/>
          </a:p>
        </p:txBody>
      </p:sp>
      <p:pic>
        <p:nvPicPr>
          <p:cNvPr id="5" name="Picture 4" descr="Disegno creato dal delta del fiume preso dall'alto">
            <a:extLst>
              <a:ext uri="{FF2B5EF4-FFF2-40B4-BE49-F238E27FC236}">
                <a16:creationId xmlns:a16="http://schemas.microsoft.com/office/drawing/2014/main" id="{612C62E9-9600-A867-05FC-DD3ACACAAE94}"/>
              </a:ext>
            </a:extLst>
          </p:cNvPr>
          <p:cNvPicPr>
            <a:picLocks noChangeAspect="1"/>
          </p:cNvPicPr>
          <p:nvPr/>
        </p:nvPicPr>
        <p:blipFill rotWithShape="1">
          <a:blip r:embed="rId5"/>
          <a:srcRect l="23116" r="28502"/>
          <a:stretch/>
        </p:blipFill>
        <p:spPr>
          <a:xfrm>
            <a:off x="1005401" y="227"/>
            <a:ext cx="4424045" cy="6858000"/>
          </a:xfrm>
          <a:prstGeom prst="rect">
            <a:avLst/>
          </a:prstGeom>
          <a:ln w="12700">
            <a:solidFill>
              <a:schemeClr val="tx1"/>
            </a:solidFill>
          </a:ln>
        </p:spPr>
      </p:pic>
      <p:sp>
        <p:nvSpPr>
          <p:cNvPr id="19" name="Rectangle 18">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8DA00D69-8DD2-CC50-B885-A3F32BC2A86B}"/>
              </a:ext>
            </a:extLst>
          </p:cNvPr>
          <p:cNvSpPr>
            <a:spLocks noGrp="1"/>
          </p:cNvSpPr>
          <p:nvPr>
            <p:ph idx="1"/>
          </p:nvPr>
        </p:nvSpPr>
        <p:spPr>
          <a:xfrm>
            <a:off x="6369474" y="2052116"/>
            <a:ext cx="4203365" cy="3997828"/>
          </a:xfrm>
        </p:spPr>
        <p:txBody>
          <a:bodyPr>
            <a:normAutofit/>
          </a:bodyPr>
          <a:lstStyle/>
          <a:p>
            <a:pPr indent="0">
              <a:lnSpc>
                <a:spcPct val="110000"/>
              </a:lnSpc>
              <a:buNone/>
            </a:pPr>
            <a:r>
              <a:rPr lang="it-IT" sz="1500">
                <a:effectLst/>
                <a:latin typeface="Georgia" panose="02040502050405020303" pitchFamily="18" charset="0"/>
                <a:ea typeface="MS Mincho" panose="02020609040205080304" pitchFamily="49" charset="-128"/>
                <a:cs typeface="Times New Roman" panose="02020603050405020304" pitchFamily="18" charset="0"/>
              </a:rPr>
              <a:t>Gli indios, in condizioni normali, vedono gli umani come umani e gli animali come animali. </a:t>
            </a:r>
          </a:p>
          <a:p>
            <a:pPr indent="0">
              <a:lnSpc>
                <a:spcPct val="110000"/>
              </a:lnSpc>
              <a:buNone/>
            </a:pPr>
            <a:r>
              <a:rPr lang="it-IT" sz="1500">
                <a:effectLst/>
                <a:latin typeface="Georgia" panose="02040502050405020303" pitchFamily="18" charset="0"/>
                <a:ea typeface="MS Mincho" panose="02020609040205080304" pitchFamily="49" charset="-128"/>
                <a:cs typeface="Times New Roman" panose="02020603050405020304" pitchFamily="18" charset="0"/>
              </a:rPr>
              <a:t>Gli animali predatori e gli spiriti vedono gli umani come animali da preda che, a loro volta, vedono gli umani come spiriti o come animali predatori . Nella misura in cui vedono gli umani come non umani, gli animali vedono se stessi come umani. </a:t>
            </a:r>
          </a:p>
          <a:p>
            <a:pPr indent="0">
              <a:lnSpc>
                <a:spcPct val="110000"/>
              </a:lnSpc>
              <a:buNone/>
            </a:pPr>
            <a:r>
              <a:rPr lang="it-IT" sz="1500">
                <a:effectLst/>
                <a:latin typeface="Georgia" panose="02040502050405020303" pitchFamily="18" charset="0"/>
                <a:ea typeface="MS Mincho" panose="02020609040205080304" pitchFamily="49" charset="-128"/>
                <a:cs typeface="Times New Roman" panose="02020603050405020304" pitchFamily="18" charset="0"/>
              </a:rPr>
              <a:t>E se essi si vedono come umani, partecipano della cultura degli uomini, in quanto vedono il mondo come noi lo vediamo:</a:t>
            </a:r>
            <a:endParaRPr lang="pt-BR" sz="1500"/>
          </a:p>
        </p:txBody>
      </p:sp>
      <p:sp>
        <p:nvSpPr>
          <p:cNvPr id="21" name="Rectangle 20">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02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2646A087-BB21-3B64-642B-1DBE71BD0EAD}"/>
              </a:ext>
            </a:extLst>
          </p:cNvPr>
          <p:cNvSpPr>
            <a:spLocks noGrp="1"/>
          </p:cNvSpPr>
          <p:nvPr>
            <p:ph idx="1"/>
          </p:nvPr>
        </p:nvSpPr>
        <p:spPr>
          <a:xfrm>
            <a:off x="1974739" y="2052116"/>
            <a:ext cx="4901548" cy="3997828"/>
          </a:xfrm>
        </p:spPr>
        <p:txBody>
          <a:bodyPr>
            <a:normAutofit/>
          </a:bodyPr>
          <a:lstStyle/>
          <a:p>
            <a:r>
              <a:rPr lang="it-IT" sz="1700">
                <a:latin typeface="Georgia" panose="02040502050405020303" pitchFamily="18" charset="0"/>
                <a:ea typeface="MS Mincho" panose="02020609040205080304" pitchFamily="49" charset="-128"/>
                <a:cs typeface="Times New Roman" panose="02020603050405020304" pitchFamily="18" charset="0"/>
              </a:rPr>
              <a:t>I </a:t>
            </a:r>
            <a:r>
              <a:rPr lang="it-IT" sz="1700">
                <a:effectLst/>
                <a:latin typeface="Georgia" panose="02040502050405020303" pitchFamily="18" charset="0"/>
                <a:ea typeface="MS Mincho" panose="02020609040205080304" pitchFamily="49" charset="-128"/>
                <a:cs typeface="Times New Roman" panose="02020603050405020304" pitchFamily="18" charset="0"/>
              </a:rPr>
              <a:t>tapiri amano rotolarsi nel fango, ma in verità non è così, essi stanno danzando come in una festa rituale e le zecche sul loro pelo sono perline che le adornano per la festa. </a:t>
            </a:r>
          </a:p>
          <a:p>
            <a:r>
              <a:rPr lang="it-IT" sz="1700">
                <a:effectLst/>
                <a:latin typeface="Georgia" panose="02040502050405020303" pitchFamily="18" charset="0"/>
                <a:ea typeface="MS Mincho" panose="02020609040205080304" pitchFamily="49" charset="-128"/>
                <a:cs typeface="Times New Roman" panose="02020603050405020304" pitchFamily="18" charset="0"/>
              </a:rPr>
              <a:t>Le once bevono birra di miglio, l’</a:t>
            </a:r>
            <a:r>
              <a:rPr lang="it-IT" sz="1700" i="1">
                <a:effectLst/>
                <a:latin typeface="Georgia" panose="02040502050405020303" pitchFamily="18" charset="0"/>
                <a:ea typeface="MS Mincho" panose="02020609040205080304" pitchFamily="49" charset="-128"/>
                <a:cs typeface="Times New Roman" panose="02020603050405020304" pitchFamily="18" charset="0"/>
              </a:rPr>
              <a:t>açaizal</a:t>
            </a:r>
            <a:r>
              <a:rPr lang="it-IT" sz="1700">
                <a:effectLst/>
                <a:latin typeface="Georgia" panose="02040502050405020303" pitchFamily="18" charset="0"/>
                <a:ea typeface="MS Mincho" panose="02020609040205080304" pitchFamily="49" charset="-128"/>
                <a:cs typeface="Times New Roman" panose="02020603050405020304" pitchFamily="18" charset="0"/>
              </a:rPr>
              <a:t> (la foresta dove prosperano le piante di </a:t>
            </a:r>
            <a:r>
              <a:rPr lang="it-IT" sz="1700" i="1">
                <a:effectLst/>
                <a:latin typeface="Georgia" panose="02040502050405020303" pitchFamily="18" charset="0"/>
                <a:ea typeface="MS Mincho" panose="02020609040205080304" pitchFamily="49" charset="-128"/>
                <a:cs typeface="Times New Roman" panose="02020603050405020304" pitchFamily="18" charset="0"/>
              </a:rPr>
              <a:t>açai</a:t>
            </a:r>
            <a:r>
              <a:rPr lang="it-IT" sz="1700">
                <a:effectLst/>
                <a:latin typeface="Georgia" panose="02040502050405020303" pitchFamily="18" charset="0"/>
                <a:ea typeface="MS Mincho" panose="02020609040205080304" pitchFamily="49" charset="-128"/>
                <a:cs typeface="Times New Roman" panose="02020603050405020304" pitchFamily="18" charset="0"/>
              </a:rPr>
              <a:t>) è il campo di grano dei maiali, e così via… </a:t>
            </a:r>
          </a:p>
          <a:p>
            <a:r>
              <a:rPr lang="it-IT" sz="1700">
                <a:latin typeface="Georgia" panose="02040502050405020303" pitchFamily="18" charset="0"/>
                <a:ea typeface="MS Mincho" panose="02020609040205080304" pitchFamily="49" charset="-128"/>
                <a:cs typeface="Times New Roman" panose="02020603050405020304" pitchFamily="18" charset="0"/>
              </a:rPr>
              <a:t>P</a:t>
            </a:r>
            <a:r>
              <a:rPr lang="it-IT" sz="1700">
                <a:effectLst/>
                <a:latin typeface="Georgia" panose="02040502050405020303" pitchFamily="18" charset="0"/>
                <a:ea typeface="MS Mincho" panose="02020609040205080304" pitchFamily="49" charset="-128"/>
                <a:cs typeface="Times New Roman" panose="02020603050405020304" pitchFamily="18" charset="0"/>
              </a:rPr>
              <a:t>antere, giaguari, macachi, sono differenti corpi, differenti specie, ma essi vedono il mondo come gli uomini, bevono birra e vino, danzano e festeggiano, la cultura è stessa.</a:t>
            </a:r>
            <a:endParaRPr lang="pt-BR" sz="1700"/>
          </a:p>
        </p:txBody>
      </p:sp>
      <p:sp>
        <p:nvSpPr>
          <p:cNvPr id="1040" name="Rectangle 1039">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AKARUNA: PERSPECTIVISMO AMERÍNDIO">
            <a:hlinkClick r:id="rId3"/>
            <a:extLst>
              <a:ext uri="{FF2B5EF4-FFF2-40B4-BE49-F238E27FC236}">
                <a16:creationId xmlns:a16="http://schemas.microsoft.com/office/drawing/2014/main" id="{4275BC98-9C17-8684-A03C-35B64B38BE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125" r="32927" b="1"/>
          <a:stretch/>
        </p:blipFill>
        <p:spPr bwMode="auto">
          <a:xfrm>
            <a:off x="7534656" y="227"/>
            <a:ext cx="465703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041">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
        <p:nvSpPr>
          <p:cNvPr id="4" name="Rectangle 1">
            <a:extLst>
              <a:ext uri="{FF2B5EF4-FFF2-40B4-BE49-F238E27FC236}">
                <a16:creationId xmlns:a16="http://schemas.microsoft.com/office/drawing/2014/main" id="{F6C664CC-E1A7-A56A-2B89-2BC3188AA0FE}"/>
              </a:ext>
            </a:extLst>
          </p:cNvPr>
          <p:cNvSpPr>
            <a:spLocks noChangeArrowheads="1"/>
          </p:cNvSpPr>
          <p:nvPr/>
        </p:nvSpPr>
        <p:spPr bwMode="auto">
          <a:xfrm>
            <a:off x="0" y="-16296769"/>
            <a:ext cx="12192000" cy="325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pt-BR" altLang="pt-BR" sz="1800" b="0" i="0" u="none" strike="noStrike" cap="none" normalizeH="0" baseline="0" dirty="0">
                <a:ln>
                  <a:noFill/>
                </a:ln>
                <a:solidFill>
                  <a:schemeClr val="tx1"/>
                </a:solidFill>
                <a:effectLst/>
                <a:latin typeface="Arial" panose="020B0604020202020204" pitchFamily="34" charset="0"/>
              </a:rPr>
              <a:t>  </a:t>
            </a:r>
            <a:r>
              <a:rPr kumimoji="0" lang="pt-BR" altLang="pt-BR" sz="97800" b="0" i="0" u="none" strike="noStrike" cap="none" normalizeH="0" baseline="0" dirty="0">
                <a:ln>
                  <a:noFill/>
                </a:ln>
                <a:solidFill>
                  <a:schemeClr val="tx1"/>
                </a:solidFill>
                <a:effectLst/>
                <a:latin typeface="Arial" panose="020B0604020202020204" pitchFamily="34" charset="0"/>
                <a:hlinkClick r:id="rId3"/>
              </a:rPr>
              <a:t>      </a:t>
            </a:r>
            <a:r>
              <a:rPr kumimoji="0" lang="pt-BR" altLang="pt-BR" sz="1800" b="0" i="0" u="none" strike="noStrike" cap="none" normalizeH="0" baseline="0" dirty="0">
                <a:ln>
                  <a:noFill/>
                </a:ln>
                <a:solidFill>
                  <a:schemeClr val="tx1"/>
                </a:solidFill>
                <a:effectLst/>
                <a:latin typeface="Arial" panose="020B0604020202020204" pitchFamily="34" charset="0"/>
                <a:hlinkClick r:id="rId3"/>
              </a:rPr>
              <a:t>  </a:t>
            </a:r>
            <a:r>
              <a:rPr kumimoji="0" lang="pt-BR" altLang="pt-BR" sz="15600" b="0" i="0" u="none" strike="noStrike" cap="none" normalizeH="0" baseline="0" dirty="0">
                <a:ln>
                  <a:noFill/>
                </a:ln>
                <a:solidFill>
                  <a:schemeClr val="tx1"/>
                </a:solidFill>
                <a:effectLst/>
                <a:latin typeface="Arial" panose="020B0604020202020204" pitchFamily="34" charset="0"/>
                <a:hlinkClick r:id="rId3"/>
              </a:rPr>
              <a:t>      </a:t>
            </a:r>
            <a:r>
              <a:rPr kumimoji="0" lang="pt-BR" altLang="pt-BR" sz="1800" b="0" i="0" u="none" strike="noStrike" cap="none" normalizeH="0" baseline="0" dirty="0">
                <a:ln>
                  <a:noFill/>
                </a:ln>
                <a:solidFill>
                  <a:schemeClr val="tx1"/>
                </a:solidFill>
                <a:effectLst/>
                <a:latin typeface="Arial" panose="020B0604020202020204" pitchFamily="34" charset="0"/>
                <a:hlinkClick r:id="rId3"/>
              </a:rPr>
              <a:t>1.600 × 1.223</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027" name="Picture 3" descr="CHAKARUNA: PERSPECTIVISMO AMERÍNDIO">
            <a:extLst>
              <a:ext uri="{FF2B5EF4-FFF2-40B4-BE49-F238E27FC236}">
                <a16:creationId xmlns:a16="http://schemas.microsoft.com/office/drawing/2014/main" id="{BC05019A-9BCC-A05C-3DE0-CBC25C05A6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61350" y="-7451725"/>
            <a:ext cx="3263900"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8165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1672</Words>
  <Application>Microsoft Office PowerPoint</Application>
  <PresentationFormat>Widescreen</PresentationFormat>
  <Paragraphs>104</Paragraphs>
  <Slides>24</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24</vt:i4>
      </vt:variant>
    </vt:vector>
  </HeadingPairs>
  <TitlesOfParts>
    <vt:vector size="35" baseType="lpstr">
      <vt:lpstr>MS Mincho</vt:lpstr>
      <vt:lpstr>Al Bayan Plain</vt:lpstr>
      <vt:lpstr>Arial</vt:lpstr>
      <vt:lpstr>Calibri</vt:lpstr>
      <vt:lpstr>Courier New</vt:lpstr>
      <vt:lpstr>Georgia</vt:lpstr>
      <vt:lpstr>MS Shell Dlg 2</vt:lpstr>
      <vt:lpstr>Times New Roman</vt:lpstr>
      <vt:lpstr>Wingdings</vt:lpstr>
      <vt:lpstr>Wingdings 3</vt:lpstr>
      <vt:lpstr>Madison</vt:lpstr>
      <vt:lpstr>Questione indigena Il problema della diversità </vt:lpstr>
      <vt:lpstr>Presentazione standard di PowerPoint</vt:lpstr>
      <vt:lpstr>1. Introduzione</vt:lpstr>
      <vt:lpstr>1. Il limite dei diritti umani e antropologia  </vt:lpstr>
      <vt:lpstr>Ugualianza/disegualianza</vt:lpstr>
      <vt:lpstr>2. I limiti del multiculturalismo e l’antropologia del altro  </vt:lpstr>
      <vt:lpstr>Un’antropologia dell’altro</vt:lpstr>
      <vt:lpstr>«Prospettivismo amerindio» e  «Multinaturalismo»</vt:lpstr>
      <vt:lpstr>Presentazione standard di PowerPoint</vt:lpstr>
      <vt:lpstr>3. Diritti dei Popoli Indigeni del Brasile: lineamento storico-giuridico</vt:lpstr>
      <vt:lpstr>Presentazione standard di PowerPoint</vt:lpstr>
      <vt:lpstr>Presentazione standard di PowerPoint</vt:lpstr>
      <vt:lpstr>Presentazione standard di PowerPoint</vt:lpstr>
      <vt:lpstr>4. Dittatura e Indios</vt:lpstr>
      <vt:lpstr>Riformatorio Krenak</vt:lpstr>
      <vt:lpstr>Massacro Waimiri Atroari (1974)</vt:lpstr>
      <vt:lpstr>Presentazione standard di PowerPoint</vt:lpstr>
      <vt:lpstr>La Costituzione Federale dal 1988</vt:lpstr>
      <vt:lpstr>5. Il problema della terra e  il  marco temporale  </vt:lpstr>
      <vt:lpstr>5. La magistrature e il marco temporale </vt:lpstr>
      <vt:lpstr>6. La reazione parlamentare</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Questione indigena Il problema della diversità</dc:title>
  <dc:creator>Juliana Neuenschwander Neuenschwander</dc:creator>
  <cp:lastModifiedBy>flavia.stara@unimc.it</cp:lastModifiedBy>
  <cp:revision>3</cp:revision>
  <dcterms:created xsi:type="dcterms:W3CDTF">2023-10-18T10:17:28Z</dcterms:created>
  <dcterms:modified xsi:type="dcterms:W3CDTF">2023-10-21T06:24:36Z</dcterms:modified>
</cp:coreProperties>
</file>