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91.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9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2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8.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3" r:id="rId8"/>
    <p:sldId id="262" r:id="rId9"/>
    <p:sldId id="265"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 id="284" r:id="rId30"/>
    <p:sldId id="285" r:id="rId31"/>
    <p:sldId id="286" r:id="rId32"/>
    <p:sldId id="288" r:id="rId33"/>
    <p:sldId id="289" r:id="rId34"/>
    <p:sldId id="290" r:id="rId35"/>
    <p:sldId id="291" r:id="rId36"/>
    <p:sldId id="292" r:id="rId37"/>
    <p:sldId id="287" r:id="rId38"/>
    <p:sldId id="293" r:id="rId39"/>
    <p:sldId id="294" r:id="rId40"/>
    <p:sldId id="295" r:id="rId41"/>
    <p:sldId id="297" r:id="rId42"/>
    <p:sldId id="296" r:id="rId43"/>
    <p:sldId id="298" r:id="rId44"/>
    <p:sldId id="299" r:id="rId45"/>
    <p:sldId id="305" r:id="rId46"/>
    <p:sldId id="306" r:id="rId47"/>
    <p:sldId id="300" r:id="rId48"/>
    <p:sldId id="301" r:id="rId49"/>
    <p:sldId id="302" r:id="rId50"/>
    <p:sldId id="307" r:id="rId51"/>
    <p:sldId id="303" r:id="rId52"/>
    <p:sldId id="304" r:id="rId53"/>
    <p:sldId id="308" r:id="rId54"/>
    <p:sldId id="310" r:id="rId55"/>
    <p:sldId id="311" r:id="rId56"/>
    <p:sldId id="312" r:id="rId57"/>
    <p:sldId id="313" r:id="rId58"/>
    <p:sldId id="314" r:id="rId59"/>
    <p:sldId id="315" r:id="rId60"/>
    <p:sldId id="316" r:id="rId61"/>
    <p:sldId id="317" r:id="rId62"/>
    <p:sldId id="309" r:id="rId63"/>
    <p:sldId id="318" r:id="rId64"/>
    <p:sldId id="319" r:id="rId65"/>
    <p:sldId id="320" r:id="rId66"/>
    <p:sldId id="321" r:id="rId67"/>
    <p:sldId id="322" r:id="rId68"/>
    <p:sldId id="323" r:id="rId69"/>
    <p:sldId id="329" r:id="rId70"/>
    <p:sldId id="324" r:id="rId71"/>
    <p:sldId id="325" r:id="rId72"/>
    <p:sldId id="326" r:id="rId73"/>
    <p:sldId id="327" r:id="rId74"/>
    <p:sldId id="328"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5" r:id="rId88"/>
    <p:sldId id="346" r:id="rId89"/>
    <p:sldId id="347" r:id="rId90"/>
    <p:sldId id="348" r:id="rId91"/>
    <p:sldId id="349" r:id="rId92"/>
    <p:sldId id="351" r:id="rId93"/>
    <p:sldId id="350" r:id="rId94"/>
    <p:sldId id="352" r:id="rId95"/>
    <p:sldId id="353" r:id="rId96"/>
    <p:sldId id="354" r:id="rId97"/>
    <p:sldId id="356" r:id="rId98"/>
    <p:sldId id="355" r:id="rId99"/>
    <p:sldId id="357" r:id="rId100"/>
    <p:sldId id="358" r:id="rId101"/>
    <p:sldId id="359" r:id="rId102"/>
    <p:sldId id="342" r:id="rId103"/>
    <p:sldId id="343" r:id="rId104"/>
    <p:sldId id="344"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92"/>
    <p:restoredTop sz="94697"/>
  </p:normalViewPr>
  <p:slideViewPr>
    <p:cSldViewPr snapToGrid="0" snapToObjects="1">
      <p:cViewPr>
        <p:scale>
          <a:sx n="80" d="100"/>
          <a:sy n="80" d="100"/>
        </p:scale>
        <p:origin x="52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63" Type="http://schemas.openxmlformats.org/officeDocument/2006/relationships/slide" Target="slides/slide62.xml"/><Relationship Id="rId68" Type="http://schemas.openxmlformats.org/officeDocument/2006/relationships/slide" Target="slides/slide67.xml"/><Relationship Id="rId42" Type="http://schemas.openxmlformats.org/officeDocument/2006/relationships/slide" Target="slides/slide41.xml"/><Relationship Id="rId47" Type="http://schemas.openxmlformats.org/officeDocument/2006/relationships/slide" Target="slides/slide46.xml"/><Relationship Id="rId21" Type="http://schemas.openxmlformats.org/officeDocument/2006/relationships/slide" Target="slides/slide20.xml"/><Relationship Id="rId112" Type="http://schemas.openxmlformats.org/officeDocument/2006/relationships/slide" Target="slides/slide111.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102" Type="http://schemas.openxmlformats.org/officeDocument/2006/relationships/slide" Target="slides/slide101.xml"/><Relationship Id="rId74" Type="http://schemas.openxmlformats.org/officeDocument/2006/relationships/slide" Target="slides/slide73.xml"/><Relationship Id="rId79" Type="http://schemas.openxmlformats.org/officeDocument/2006/relationships/slide" Target="slides/slide78.xml"/><Relationship Id="rId53" Type="http://schemas.openxmlformats.org/officeDocument/2006/relationships/slide" Target="slides/slide52.xml"/><Relationship Id="rId58" Type="http://schemas.openxmlformats.org/officeDocument/2006/relationships/slide" Target="slides/slide57.xml"/><Relationship Id="rId32" Type="http://schemas.openxmlformats.org/officeDocument/2006/relationships/slide" Target="slides/slide31.xml"/><Relationship Id="rId37" Type="http://schemas.openxmlformats.org/officeDocument/2006/relationships/slide" Target="slides/slide36.xml"/><Relationship Id="rId123" Type="http://schemas.openxmlformats.org/officeDocument/2006/relationships/customXml" Target="../customXml/item2.xml"/><Relationship Id="rId90" Type="http://schemas.openxmlformats.org/officeDocument/2006/relationships/slide" Target="slides/slide89.xml"/><Relationship Id="rId95" Type="http://schemas.openxmlformats.org/officeDocument/2006/relationships/slide" Target="slides/slide94.xml"/><Relationship Id="rId5" Type="http://schemas.openxmlformats.org/officeDocument/2006/relationships/slide" Target="slides/slide4.xml"/><Relationship Id="rId64" Type="http://schemas.openxmlformats.org/officeDocument/2006/relationships/slide" Target="slides/slide63.xml"/><Relationship Id="rId69" Type="http://schemas.openxmlformats.org/officeDocument/2006/relationships/slide" Target="slides/slide68.xml"/><Relationship Id="rId43" Type="http://schemas.openxmlformats.org/officeDocument/2006/relationships/slide" Target="slides/slide42.xml"/><Relationship Id="rId48" Type="http://schemas.openxmlformats.org/officeDocument/2006/relationships/slide" Target="slides/slide47.xml"/><Relationship Id="rId22" Type="http://schemas.openxmlformats.org/officeDocument/2006/relationships/slide" Target="slides/slide21.xml"/><Relationship Id="rId27" Type="http://schemas.openxmlformats.org/officeDocument/2006/relationships/slide" Target="slides/slide26.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103" Type="http://schemas.openxmlformats.org/officeDocument/2006/relationships/slide" Target="slides/slide102.xml"/><Relationship Id="rId108" Type="http://schemas.openxmlformats.org/officeDocument/2006/relationships/slide" Target="slides/slide107.xml"/><Relationship Id="rId59" Type="http://schemas.openxmlformats.org/officeDocument/2006/relationships/slide" Target="slides/slide58.xml"/><Relationship Id="rId33" Type="http://schemas.openxmlformats.org/officeDocument/2006/relationships/slide" Target="slides/slide32.xml"/><Relationship Id="rId38" Type="http://schemas.openxmlformats.org/officeDocument/2006/relationships/slide" Target="slides/slide37.xml"/><Relationship Id="rId124" Type="http://schemas.openxmlformats.org/officeDocument/2006/relationships/customXml" Target="../customXml/item3.xml"/><Relationship Id="rId91" Type="http://schemas.openxmlformats.org/officeDocument/2006/relationships/slide" Target="slides/slide90.xml"/><Relationship Id="rId96" Type="http://schemas.openxmlformats.org/officeDocument/2006/relationships/slide" Target="slides/slide95.xml"/><Relationship Id="rId70" Type="http://schemas.openxmlformats.org/officeDocument/2006/relationships/slide" Target="slides/slide69.xml"/><Relationship Id="rId75" Type="http://schemas.openxmlformats.org/officeDocument/2006/relationships/slide" Target="slides/slide74.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49" Type="http://schemas.openxmlformats.org/officeDocument/2006/relationships/slide" Target="slides/slide48.xml"/><Relationship Id="rId23" Type="http://schemas.openxmlformats.org/officeDocument/2006/relationships/slide" Target="slides/slide22.xml"/><Relationship Id="rId28" Type="http://schemas.openxmlformats.org/officeDocument/2006/relationships/slide" Target="slides/slide27.xml"/><Relationship Id="rId114" Type="http://schemas.openxmlformats.org/officeDocument/2006/relationships/slide" Target="slides/slide113.xml"/><Relationship Id="rId119" Type="http://schemas.openxmlformats.org/officeDocument/2006/relationships/viewProps" Target="viewProps.xml"/><Relationship Id="rId60" Type="http://schemas.openxmlformats.org/officeDocument/2006/relationships/slide" Target="slides/slide59.xml"/><Relationship Id="rId65" Type="http://schemas.openxmlformats.org/officeDocument/2006/relationships/slide" Target="slides/slide64.xml"/><Relationship Id="rId44" Type="http://schemas.openxmlformats.org/officeDocument/2006/relationships/slide" Target="slides/slide43.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109" Type="http://schemas.openxmlformats.org/officeDocument/2006/relationships/slide" Target="slides/slide108.xml"/><Relationship Id="rId39" Type="http://schemas.openxmlformats.org/officeDocument/2006/relationships/slide" Target="slides/slide38.xml"/><Relationship Id="rId120" Type="http://schemas.openxmlformats.org/officeDocument/2006/relationships/theme" Target="theme/theme1.xml"/><Relationship Id="rId104" Type="http://schemas.openxmlformats.org/officeDocument/2006/relationships/slide" Target="slides/slide103.xml"/><Relationship Id="rId97" Type="http://schemas.openxmlformats.org/officeDocument/2006/relationships/slide" Target="slides/slide96.xml"/><Relationship Id="rId76" Type="http://schemas.openxmlformats.org/officeDocument/2006/relationships/slide" Target="slides/slide75.xml"/><Relationship Id="rId50" Type="http://schemas.openxmlformats.org/officeDocument/2006/relationships/slide" Target="slides/slide49.xml"/><Relationship Id="rId55" Type="http://schemas.openxmlformats.org/officeDocument/2006/relationships/slide" Target="slides/slide54.xml"/><Relationship Id="rId34" Type="http://schemas.openxmlformats.org/officeDocument/2006/relationships/slide" Target="slides/slide33.xml"/><Relationship Id="rId92" Type="http://schemas.openxmlformats.org/officeDocument/2006/relationships/slide" Target="slides/slide91.xml"/><Relationship Id="rId71" Type="http://schemas.openxmlformats.org/officeDocument/2006/relationships/slide" Target="slides/slide70.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66" Type="http://schemas.openxmlformats.org/officeDocument/2006/relationships/slide" Target="slides/slide65.xml"/><Relationship Id="rId40" Type="http://schemas.openxmlformats.org/officeDocument/2006/relationships/slide" Target="slides/slide39.xml"/><Relationship Id="rId45" Type="http://schemas.openxmlformats.org/officeDocument/2006/relationships/slide" Target="slides/slide44.xml"/><Relationship Id="rId24" Type="http://schemas.openxmlformats.org/officeDocument/2006/relationships/slide" Target="slides/slide23.xml"/><Relationship Id="rId110" Type="http://schemas.openxmlformats.org/officeDocument/2006/relationships/slide" Target="slides/slide109.xml"/><Relationship Id="rId115" Type="http://schemas.openxmlformats.org/officeDocument/2006/relationships/slide" Target="slides/slide114.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105" Type="http://schemas.openxmlformats.org/officeDocument/2006/relationships/slide" Target="slides/slide104.xml"/><Relationship Id="rId100" Type="http://schemas.openxmlformats.org/officeDocument/2006/relationships/slide" Target="slides/slide99.xml"/><Relationship Id="rId77" Type="http://schemas.openxmlformats.org/officeDocument/2006/relationships/slide" Target="slides/slide76.xml"/><Relationship Id="rId56" Type="http://schemas.openxmlformats.org/officeDocument/2006/relationships/slide" Target="slides/slide55.xml"/><Relationship Id="rId30" Type="http://schemas.openxmlformats.org/officeDocument/2006/relationships/slide" Target="slides/slide29.xml"/><Relationship Id="rId35" Type="http://schemas.openxmlformats.org/officeDocument/2006/relationships/slide" Target="slides/slide34.xml"/><Relationship Id="rId121" Type="http://schemas.openxmlformats.org/officeDocument/2006/relationships/tableStyles" Target="tableStyles.xml"/><Relationship Id="rId93" Type="http://schemas.openxmlformats.org/officeDocument/2006/relationships/slide" Target="slides/slide92.xml"/><Relationship Id="rId98" Type="http://schemas.openxmlformats.org/officeDocument/2006/relationships/slide" Target="slides/slide97.xml"/><Relationship Id="rId72" Type="http://schemas.openxmlformats.org/officeDocument/2006/relationships/slide" Target="slides/slide7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67" Type="http://schemas.openxmlformats.org/officeDocument/2006/relationships/slide" Target="slides/slide66.xml"/><Relationship Id="rId46" Type="http://schemas.openxmlformats.org/officeDocument/2006/relationships/slide" Target="slides/slide45.xml"/><Relationship Id="rId25" Type="http://schemas.openxmlformats.org/officeDocument/2006/relationships/slide" Target="slides/slide24.xml"/><Relationship Id="rId116" Type="http://schemas.openxmlformats.org/officeDocument/2006/relationships/slide" Target="slides/slide115.xml"/><Relationship Id="rId62" Type="http://schemas.openxmlformats.org/officeDocument/2006/relationships/slide" Target="slides/slide61.xml"/><Relationship Id="rId41" Type="http://schemas.openxmlformats.org/officeDocument/2006/relationships/slide" Target="slides/slide40.xml"/><Relationship Id="rId20" Type="http://schemas.openxmlformats.org/officeDocument/2006/relationships/slide" Target="slides/slide19.xml"/><Relationship Id="rId111" Type="http://schemas.openxmlformats.org/officeDocument/2006/relationships/slide" Target="slides/slide110.xml"/><Relationship Id="rId83" Type="http://schemas.openxmlformats.org/officeDocument/2006/relationships/slide" Target="slides/slide82.xml"/><Relationship Id="rId88" Type="http://schemas.openxmlformats.org/officeDocument/2006/relationships/slide" Target="slides/slide87.xml"/><Relationship Id="rId15" Type="http://schemas.openxmlformats.org/officeDocument/2006/relationships/slide" Target="slides/slide14.xml"/><Relationship Id="rId106" Type="http://schemas.openxmlformats.org/officeDocument/2006/relationships/slide" Target="slides/slide105.xml"/><Relationship Id="rId57" Type="http://schemas.openxmlformats.org/officeDocument/2006/relationships/slide" Target="slides/slide56.xml"/><Relationship Id="rId36" Type="http://schemas.openxmlformats.org/officeDocument/2006/relationships/slide" Target="slides/slide35.xml"/><Relationship Id="rId10" Type="http://schemas.openxmlformats.org/officeDocument/2006/relationships/slide" Target="slides/slide9.xml"/><Relationship Id="rId94" Type="http://schemas.openxmlformats.org/officeDocument/2006/relationships/slide" Target="slides/slide93.xml"/><Relationship Id="rId101" Type="http://schemas.openxmlformats.org/officeDocument/2006/relationships/slide" Target="slides/slide100.xml"/><Relationship Id="rId99" Type="http://schemas.openxmlformats.org/officeDocument/2006/relationships/slide" Target="slides/slide98.xml"/><Relationship Id="rId73" Type="http://schemas.openxmlformats.org/officeDocument/2006/relationships/slide" Target="slides/slide72.xml"/><Relationship Id="rId78" Type="http://schemas.openxmlformats.org/officeDocument/2006/relationships/slide" Target="slides/slide77.xml"/><Relationship Id="rId52" Type="http://schemas.openxmlformats.org/officeDocument/2006/relationships/slide" Target="slides/slide51.xml"/><Relationship Id="rId31" Type="http://schemas.openxmlformats.org/officeDocument/2006/relationships/slide" Target="slides/slide30.xml"/><Relationship Id="rId122"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smtClean="0"/>
              <a:t>Cliquez et modifiez le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smtClean="0"/>
              <a:t>Cliquez et modifiez le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Cliquez et modifiez le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smtClean="0"/>
              <a:t>Cliquez et modifiez le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Cliquez et modifiez le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smtClean="0"/>
              <a:t>Cliquez et modifiez le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smtClean="0"/>
              <a:t>Cliquez et modifiez le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smtClean="0"/>
              <a:t>Cliquez et modifiez le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smtClean="0"/>
              <a:t>Cliquez et modifiez le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dirty="0"/>
              <a:t>11/23/23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smtClean="0"/>
              <a:t>Cliquez et modifiez le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11/23/23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instagram.com/reel/CzUFPYfrORz/?igshid=MzRlODBiNWFlZA==)"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hyperlink" Target="https://www.francetvinfo.fr/culture/patrimoine/francophonie/direct-francophonie-emmanuel-macron-inaugure-la-cite-internationale-de-la-langue-francaise-au-chateau-de-villers-cotterets_6153339.html"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rancophonie.org/" TargetMode="External"/><Relationship Id="rId3" Type="http://schemas.openxmlformats.org/officeDocument/2006/relationships/image" Target="../media/image6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109.xml.rels><?xml version="1.0" encoding="UTF-8" standalone="yes"?>
<Relationships xmlns="http://schemas.openxmlformats.org/package/2006/relationships"><Relationship Id="rId3" Type="http://schemas.openxmlformats.org/officeDocument/2006/relationships/hyperlink" Target="https://www.tv5monde.com/" TargetMode="External"/><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hyperlink" Target="https://www.auf.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7.png"/><Relationship Id="rId1" Type="http://schemas.microsoft.com/office/2007/relationships/media" Target="../media/media3.mp4"/><Relationship Id="rId2" Type="http://schemas.openxmlformats.org/officeDocument/2006/relationships/video" Target="../media/media3.mp4"/></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rt.state.la.us/cultural-development/codofil/"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hyperlink" Target="https://fr.wikisource.org/wiki/Le_premier_livre_des_Amours,_%C3%A9dition_1862#cite_note-100" TargetMode="External"/><Relationship Id="rId4" Type="http://schemas.openxmlformats.org/officeDocument/2006/relationships/hyperlink" Target="https://fr.wikisource.org/wiki/Le_premier_livre_des_Amours,_%C3%A9dition_1862#cite_note-101" TargetMode="External"/><Relationship Id="rId5" Type="http://schemas.openxmlformats.org/officeDocument/2006/relationships/hyperlink" Target="https://fr.wikisource.org/wiki/Le_premier_livre_des_Amours,_%C3%A9dition_1862#cite_note-102" TargetMode="External"/><Relationship Id="rId1" Type="http://schemas.openxmlformats.org/officeDocument/2006/relationships/slideLayout" Target="../slideLayouts/slideLayout2.xml"/><Relationship Id="rId2" Type="http://schemas.openxmlformats.org/officeDocument/2006/relationships/hyperlink" Target="https://fr.wikisource.org/wiki/Le_premier_livre_des_Amours,_%C3%A9dition_1862#cite_note-99"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media/media2.mp4"/><Relationship Id="rId2" Type="http://schemas.openxmlformats.org/officeDocument/2006/relationships/video" Target="../media/media2.mp4"/></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lumni.fr/video/comment-la-revolution-francaise-a-t-elle-libere-la-parole-des-citoyen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 Id="rId3" Type="http://schemas.openxmlformats.org/officeDocument/2006/relationships/image" Target="../media/image3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77.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ted.com/talks/arnaud_hoedt_jerome_piron_la_faute_de_l_orthographe" TargetMode="External"/><Relationship Id="rId3" Type="http://schemas.openxmlformats.org/officeDocument/2006/relationships/image" Target="../media/image5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image" Target="../media/image6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err="1" smtClean="0"/>
              <a:t>Storia</a:t>
            </a:r>
            <a:r>
              <a:rPr lang="fr-FR" dirty="0" smtClean="0"/>
              <a:t> </a:t>
            </a:r>
            <a:r>
              <a:rPr lang="fr-FR" dirty="0" err="1" smtClean="0"/>
              <a:t>della</a:t>
            </a:r>
            <a:r>
              <a:rPr lang="fr-FR" dirty="0" smtClean="0"/>
              <a:t> lingua </a:t>
            </a:r>
            <a:r>
              <a:rPr lang="fr-FR" dirty="0" err="1" smtClean="0"/>
              <a:t>francese</a:t>
            </a:r>
            <a:endParaRPr lang="fr-FR" dirty="0"/>
          </a:p>
        </p:txBody>
      </p:sp>
      <p:sp>
        <p:nvSpPr>
          <p:cNvPr id="3" name="Sous-titre 2"/>
          <p:cNvSpPr>
            <a:spLocks noGrp="1"/>
          </p:cNvSpPr>
          <p:nvPr>
            <p:ph type="subTitle" idx="1"/>
          </p:nvPr>
        </p:nvSpPr>
        <p:spPr/>
        <p:txBody>
          <a:bodyPr>
            <a:normAutofit/>
          </a:bodyPr>
          <a:lstStyle/>
          <a:p>
            <a:pPr algn="ctr"/>
            <a:r>
              <a:rPr lang="fr-FR" sz="2000" b="1" dirty="0" smtClean="0">
                <a:solidFill>
                  <a:schemeClr val="tx1"/>
                </a:solidFill>
              </a:rPr>
              <a:t>Dalle </a:t>
            </a:r>
            <a:r>
              <a:rPr lang="fr-FR" sz="2000" b="1" dirty="0" err="1" smtClean="0">
                <a:solidFill>
                  <a:schemeClr val="tx1"/>
                </a:solidFill>
              </a:rPr>
              <a:t>origini</a:t>
            </a:r>
            <a:r>
              <a:rPr lang="fr-FR" sz="2000" b="1" dirty="0" smtClean="0">
                <a:solidFill>
                  <a:schemeClr val="tx1"/>
                </a:solidFill>
              </a:rPr>
              <a:t> ad </a:t>
            </a:r>
            <a:r>
              <a:rPr lang="fr-FR" sz="2000" b="1" dirty="0" err="1" smtClean="0">
                <a:solidFill>
                  <a:schemeClr val="tx1"/>
                </a:solidFill>
              </a:rPr>
              <a:t>oggi</a:t>
            </a:r>
            <a:r>
              <a:rPr lang="fr-FR" sz="2000" b="1" dirty="0" smtClean="0">
                <a:solidFill>
                  <a:schemeClr val="tx1"/>
                </a:solidFill>
              </a:rPr>
              <a:t> </a:t>
            </a:r>
            <a:endParaRPr lang="fr-FR" sz="2000" b="1" dirty="0">
              <a:solidFill>
                <a:schemeClr val="tx1"/>
              </a:solidFill>
            </a:endParaRPr>
          </a:p>
        </p:txBody>
      </p:sp>
    </p:spTree>
    <p:extLst>
      <p:ext uri="{BB962C8B-B14F-4D97-AF65-F5344CB8AC3E}">
        <p14:creationId xmlns:p14="http://schemas.microsoft.com/office/powerpoint/2010/main" val="203352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5432" y="304801"/>
            <a:ext cx="11293642" cy="6553200"/>
          </a:xfrm>
        </p:spPr>
        <p:txBody>
          <a:bodyPr>
            <a:normAutofit lnSpcReduction="10000"/>
          </a:bodyPr>
          <a:lstStyle/>
          <a:p>
            <a:r>
              <a:rPr lang="fr-FR" dirty="0" smtClean="0"/>
              <a:t> </a:t>
            </a:r>
            <a:r>
              <a:rPr lang="fr-FR" b="1" i="1" dirty="0" smtClean="0">
                <a:solidFill>
                  <a:schemeClr val="tx1"/>
                </a:solidFill>
              </a:rPr>
              <a:t>La </a:t>
            </a:r>
            <a:r>
              <a:rPr lang="fr-FR" b="1" i="1" dirty="0" err="1" smtClean="0">
                <a:solidFill>
                  <a:schemeClr val="tx1"/>
                </a:solidFill>
              </a:rPr>
              <a:t>sequenza</a:t>
            </a:r>
            <a:r>
              <a:rPr lang="fr-FR" b="1" i="1" dirty="0" smtClean="0">
                <a:solidFill>
                  <a:schemeClr val="tx1"/>
                </a:solidFill>
              </a:rPr>
              <a:t> di </a:t>
            </a:r>
            <a:r>
              <a:rPr lang="fr-FR" b="1" i="1" dirty="0" err="1" smtClean="0">
                <a:solidFill>
                  <a:schemeClr val="tx1"/>
                </a:solidFill>
              </a:rPr>
              <a:t>Sant’Eulalia</a:t>
            </a:r>
            <a:r>
              <a:rPr lang="fr-FR" b="1" i="1" dirty="0" smtClean="0">
                <a:solidFill>
                  <a:schemeClr val="tx1"/>
                </a:solidFill>
              </a:rPr>
              <a:t> </a:t>
            </a:r>
            <a:r>
              <a:rPr lang="fr-FR" b="1" dirty="0" smtClean="0">
                <a:solidFill>
                  <a:schemeClr val="tx1"/>
                </a:solidFill>
              </a:rPr>
              <a:t>(880-881 ca.) </a:t>
            </a:r>
          </a:p>
          <a:p>
            <a:endParaRPr lang="fr-FR" b="1" dirty="0">
              <a:solidFill>
                <a:schemeClr val="tx1"/>
              </a:solidFill>
            </a:endParaRPr>
          </a:p>
          <a:p>
            <a:pPr marL="0" indent="0">
              <a:buNone/>
            </a:pPr>
            <a:r>
              <a:rPr lang="it-IT" dirty="0">
                <a:solidFill>
                  <a:schemeClr val="tx1"/>
                </a:solidFill>
              </a:rPr>
              <a:t>Buona pulcella </a:t>
            </a:r>
            <a:r>
              <a:rPr lang="it-IT" dirty="0" err="1">
                <a:solidFill>
                  <a:schemeClr val="tx1"/>
                </a:solidFill>
              </a:rPr>
              <a:t>fut</a:t>
            </a:r>
            <a:r>
              <a:rPr lang="it-IT" dirty="0">
                <a:solidFill>
                  <a:schemeClr val="tx1"/>
                </a:solidFill>
              </a:rPr>
              <a:t> Eulalia, / Bel </a:t>
            </a:r>
            <a:r>
              <a:rPr lang="it-IT" dirty="0" err="1">
                <a:solidFill>
                  <a:schemeClr val="tx1"/>
                </a:solidFill>
              </a:rPr>
              <a:t>auret</a:t>
            </a:r>
            <a:r>
              <a:rPr lang="it-IT" dirty="0">
                <a:solidFill>
                  <a:schemeClr val="tx1"/>
                </a:solidFill>
              </a:rPr>
              <a:t> </a:t>
            </a:r>
            <a:r>
              <a:rPr lang="it-IT" b="1" dirty="0" err="1">
                <a:solidFill>
                  <a:schemeClr val="tx1"/>
                </a:solidFill>
              </a:rPr>
              <a:t>corps</a:t>
            </a:r>
            <a:r>
              <a:rPr lang="it-IT" dirty="0">
                <a:solidFill>
                  <a:schemeClr val="tx1"/>
                </a:solidFill>
              </a:rPr>
              <a:t>, </a:t>
            </a:r>
            <a:r>
              <a:rPr lang="it-IT" dirty="0" err="1">
                <a:solidFill>
                  <a:schemeClr val="tx1"/>
                </a:solidFill>
              </a:rPr>
              <a:t>bellezour</a:t>
            </a:r>
            <a:r>
              <a:rPr lang="it-IT" dirty="0">
                <a:solidFill>
                  <a:schemeClr val="tx1"/>
                </a:solidFill>
              </a:rPr>
              <a:t> anima.</a:t>
            </a:r>
            <a:endParaRPr lang="fr-FR" dirty="0">
              <a:solidFill>
                <a:schemeClr val="tx1"/>
              </a:solidFill>
            </a:endParaRPr>
          </a:p>
          <a:p>
            <a:pPr marL="0" indent="0">
              <a:buNone/>
            </a:pPr>
            <a:r>
              <a:rPr lang="it-IT" dirty="0" err="1">
                <a:solidFill>
                  <a:schemeClr val="tx1"/>
                </a:solidFill>
              </a:rPr>
              <a:t>Voldrent</a:t>
            </a:r>
            <a:r>
              <a:rPr lang="it-IT" dirty="0">
                <a:solidFill>
                  <a:schemeClr val="tx1"/>
                </a:solidFill>
              </a:rPr>
              <a:t> la </a:t>
            </a:r>
            <a:r>
              <a:rPr lang="it-IT" dirty="0" err="1">
                <a:solidFill>
                  <a:schemeClr val="tx1"/>
                </a:solidFill>
              </a:rPr>
              <a:t>veintre</a:t>
            </a:r>
            <a:r>
              <a:rPr lang="it-IT" dirty="0">
                <a:solidFill>
                  <a:schemeClr val="tx1"/>
                </a:solidFill>
              </a:rPr>
              <a:t> li Deo </a:t>
            </a:r>
            <a:r>
              <a:rPr lang="it-IT" dirty="0" err="1">
                <a:solidFill>
                  <a:schemeClr val="tx1"/>
                </a:solidFill>
              </a:rPr>
              <a:t>inimi</a:t>
            </a:r>
            <a:r>
              <a:rPr lang="it-IT" dirty="0">
                <a:solidFill>
                  <a:schemeClr val="tx1"/>
                </a:solidFill>
              </a:rPr>
              <a:t>, / </a:t>
            </a:r>
            <a:r>
              <a:rPr lang="it-IT" dirty="0" err="1">
                <a:solidFill>
                  <a:schemeClr val="tx1"/>
                </a:solidFill>
              </a:rPr>
              <a:t>Voldrent</a:t>
            </a:r>
            <a:r>
              <a:rPr lang="it-IT" dirty="0">
                <a:solidFill>
                  <a:schemeClr val="tx1"/>
                </a:solidFill>
              </a:rPr>
              <a:t> la</a:t>
            </a:r>
            <a:r>
              <a:rPr lang="it-IT" b="1" dirty="0">
                <a:solidFill>
                  <a:schemeClr val="tx1"/>
                </a:solidFill>
              </a:rPr>
              <a:t> </a:t>
            </a:r>
            <a:r>
              <a:rPr lang="it-IT" b="1" dirty="0" err="1">
                <a:solidFill>
                  <a:schemeClr val="tx1"/>
                </a:solidFill>
              </a:rPr>
              <a:t>faire</a:t>
            </a:r>
            <a:r>
              <a:rPr lang="it-IT" dirty="0">
                <a:solidFill>
                  <a:schemeClr val="tx1"/>
                </a:solidFill>
              </a:rPr>
              <a:t> </a:t>
            </a:r>
            <a:r>
              <a:rPr lang="it-IT" dirty="0" err="1">
                <a:solidFill>
                  <a:schemeClr val="tx1"/>
                </a:solidFill>
              </a:rPr>
              <a:t>diaule</a:t>
            </a:r>
            <a:r>
              <a:rPr lang="it-IT" dirty="0">
                <a:solidFill>
                  <a:schemeClr val="tx1"/>
                </a:solidFill>
              </a:rPr>
              <a:t> servir.</a:t>
            </a:r>
            <a:endParaRPr lang="fr-FR" dirty="0">
              <a:solidFill>
                <a:schemeClr val="tx1"/>
              </a:solidFill>
            </a:endParaRPr>
          </a:p>
          <a:p>
            <a:pPr marL="0" indent="0">
              <a:buNone/>
            </a:pPr>
            <a:r>
              <a:rPr lang="fr-FR" b="1" dirty="0">
                <a:solidFill>
                  <a:schemeClr val="tx1"/>
                </a:solidFill>
              </a:rPr>
              <a:t>Elle</a:t>
            </a:r>
            <a:r>
              <a:rPr lang="fr-FR" dirty="0">
                <a:solidFill>
                  <a:schemeClr val="tx1"/>
                </a:solidFill>
              </a:rPr>
              <a:t> no’ nt </a:t>
            </a:r>
            <a:r>
              <a:rPr lang="fr-FR" dirty="0" err="1">
                <a:solidFill>
                  <a:schemeClr val="tx1"/>
                </a:solidFill>
              </a:rPr>
              <a:t>eskoltet</a:t>
            </a:r>
            <a:r>
              <a:rPr lang="fr-FR" dirty="0">
                <a:solidFill>
                  <a:schemeClr val="tx1"/>
                </a:solidFill>
              </a:rPr>
              <a:t> </a:t>
            </a:r>
            <a:r>
              <a:rPr lang="fr-FR" b="1" dirty="0">
                <a:solidFill>
                  <a:schemeClr val="tx1"/>
                </a:solidFill>
              </a:rPr>
              <a:t>les </a:t>
            </a:r>
            <a:r>
              <a:rPr lang="fr-FR" b="1" dirty="0" err="1">
                <a:solidFill>
                  <a:schemeClr val="tx1"/>
                </a:solidFill>
              </a:rPr>
              <a:t>mals</a:t>
            </a:r>
            <a:r>
              <a:rPr lang="fr-FR" b="1" dirty="0">
                <a:solidFill>
                  <a:schemeClr val="tx1"/>
                </a:solidFill>
              </a:rPr>
              <a:t> </a:t>
            </a:r>
            <a:r>
              <a:rPr lang="fr-FR" b="1" dirty="0" err="1">
                <a:solidFill>
                  <a:schemeClr val="tx1"/>
                </a:solidFill>
              </a:rPr>
              <a:t>conselliers</a:t>
            </a:r>
            <a:r>
              <a:rPr lang="fr-FR" dirty="0">
                <a:solidFill>
                  <a:schemeClr val="tx1"/>
                </a:solidFill>
              </a:rPr>
              <a:t>, Qu’elle Deo </a:t>
            </a:r>
            <a:r>
              <a:rPr lang="fr-FR" dirty="0" err="1">
                <a:solidFill>
                  <a:schemeClr val="tx1"/>
                </a:solidFill>
              </a:rPr>
              <a:t>raneiet</a:t>
            </a:r>
            <a:r>
              <a:rPr lang="fr-FR" dirty="0">
                <a:solidFill>
                  <a:schemeClr val="tx1"/>
                </a:solidFill>
              </a:rPr>
              <a:t> chi </a:t>
            </a:r>
            <a:r>
              <a:rPr lang="fr-FR" dirty="0" err="1">
                <a:solidFill>
                  <a:schemeClr val="tx1"/>
                </a:solidFill>
              </a:rPr>
              <a:t>maent</a:t>
            </a:r>
            <a:r>
              <a:rPr lang="fr-FR" dirty="0">
                <a:solidFill>
                  <a:schemeClr val="tx1"/>
                </a:solidFill>
              </a:rPr>
              <a:t> sus en </a:t>
            </a:r>
            <a:r>
              <a:rPr lang="fr-FR" b="1" dirty="0">
                <a:solidFill>
                  <a:schemeClr val="tx1"/>
                </a:solidFill>
              </a:rPr>
              <a:t>ciel</a:t>
            </a:r>
            <a:r>
              <a:rPr lang="fr-FR" dirty="0">
                <a:solidFill>
                  <a:schemeClr val="tx1"/>
                </a:solidFill>
              </a:rPr>
              <a:t>,</a:t>
            </a:r>
          </a:p>
          <a:p>
            <a:pPr marL="0" indent="0">
              <a:buNone/>
            </a:pPr>
            <a:r>
              <a:rPr lang="fr-FR" dirty="0">
                <a:solidFill>
                  <a:schemeClr val="tx1"/>
                </a:solidFill>
              </a:rPr>
              <a:t>Ne </a:t>
            </a:r>
            <a:r>
              <a:rPr lang="fr-FR" dirty="0" err="1">
                <a:solidFill>
                  <a:schemeClr val="tx1"/>
                </a:solidFill>
              </a:rPr>
              <a:t>por</a:t>
            </a:r>
            <a:r>
              <a:rPr lang="fr-FR" dirty="0">
                <a:solidFill>
                  <a:schemeClr val="tx1"/>
                </a:solidFill>
              </a:rPr>
              <a:t> or </a:t>
            </a:r>
            <a:r>
              <a:rPr lang="fr-FR" dirty="0" err="1">
                <a:solidFill>
                  <a:schemeClr val="tx1"/>
                </a:solidFill>
              </a:rPr>
              <a:t>ned</a:t>
            </a:r>
            <a:r>
              <a:rPr lang="fr-FR" dirty="0">
                <a:solidFill>
                  <a:schemeClr val="tx1"/>
                </a:solidFill>
              </a:rPr>
              <a:t> argent ne </a:t>
            </a:r>
            <a:r>
              <a:rPr lang="fr-FR" dirty="0" err="1">
                <a:solidFill>
                  <a:schemeClr val="tx1"/>
                </a:solidFill>
              </a:rPr>
              <a:t>paramenz</a:t>
            </a:r>
            <a:r>
              <a:rPr lang="fr-FR" dirty="0">
                <a:solidFill>
                  <a:schemeClr val="tx1"/>
                </a:solidFill>
              </a:rPr>
              <a:t>, / </a:t>
            </a:r>
            <a:r>
              <a:rPr lang="fr-FR" dirty="0" err="1">
                <a:solidFill>
                  <a:schemeClr val="tx1"/>
                </a:solidFill>
              </a:rPr>
              <a:t>Por</a:t>
            </a:r>
            <a:r>
              <a:rPr lang="fr-FR" dirty="0">
                <a:solidFill>
                  <a:schemeClr val="tx1"/>
                </a:solidFill>
              </a:rPr>
              <a:t> </a:t>
            </a:r>
            <a:r>
              <a:rPr lang="fr-FR" dirty="0" err="1">
                <a:solidFill>
                  <a:schemeClr val="tx1"/>
                </a:solidFill>
              </a:rPr>
              <a:t>manatce</a:t>
            </a:r>
            <a:r>
              <a:rPr lang="fr-FR" dirty="0">
                <a:solidFill>
                  <a:schemeClr val="tx1"/>
                </a:solidFill>
              </a:rPr>
              <a:t> </a:t>
            </a:r>
            <a:r>
              <a:rPr lang="fr-FR" dirty="0" err="1">
                <a:solidFill>
                  <a:schemeClr val="tx1"/>
                </a:solidFill>
              </a:rPr>
              <a:t>regiel</a:t>
            </a:r>
            <a:r>
              <a:rPr lang="fr-FR" dirty="0">
                <a:solidFill>
                  <a:schemeClr val="tx1"/>
                </a:solidFill>
              </a:rPr>
              <a:t> ne </a:t>
            </a:r>
            <a:r>
              <a:rPr lang="fr-FR" dirty="0" err="1">
                <a:solidFill>
                  <a:schemeClr val="tx1"/>
                </a:solidFill>
              </a:rPr>
              <a:t>preiement</a:t>
            </a:r>
            <a:r>
              <a:rPr lang="fr-FR" dirty="0">
                <a:solidFill>
                  <a:schemeClr val="tx1"/>
                </a:solidFill>
              </a:rPr>
              <a:t>;</a:t>
            </a:r>
          </a:p>
          <a:p>
            <a:pPr marL="0" indent="0">
              <a:buNone/>
            </a:pPr>
            <a:r>
              <a:rPr lang="it-IT" dirty="0" err="1">
                <a:solidFill>
                  <a:schemeClr val="tx1"/>
                </a:solidFill>
              </a:rPr>
              <a:t>Niule</a:t>
            </a:r>
            <a:r>
              <a:rPr lang="it-IT" dirty="0">
                <a:solidFill>
                  <a:schemeClr val="tx1"/>
                </a:solidFill>
              </a:rPr>
              <a:t> cose non la </a:t>
            </a:r>
            <a:r>
              <a:rPr lang="it-IT" dirty="0" err="1">
                <a:solidFill>
                  <a:schemeClr val="tx1"/>
                </a:solidFill>
              </a:rPr>
              <a:t>pouret</a:t>
            </a:r>
            <a:r>
              <a:rPr lang="it-IT" dirty="0">
                <a:solidFill>
                  <a:schemeClr val="tx1"/>
                </a:solidFill>
              </a:rPr>
              <a:t> </a:t>
            </a:r>
            <a:r>
              <a:rPr lang="it-IT" dirty="0" err="1">
                <a:solidFill>
                  <a:schemeClr val="tx1"/>
                </a:solidFill>
              </a:rPr>
              <a:t>omque</a:t>
            </a:r>
            <a:r>
              <a:rPr lang="it-IT" dirty="0">
                <a:solidFill>
                  <a:schemeClr val="tx1"/>
                </a:solidFill>
              </a:rPr>
              <a:t> </a:t>
            </a:r>
            <a:r>
              <a:rPr lang="it-IT" dirty="0" err="1">
                <a:solidFill>
                  <a:schemeClr val="tx1"/>
                </a:solidFill>
              </a:rPr>
              <a:t>pleier</a:t>
            </a:r>
            <a:r>
              <a:rPr lang="it-IT" dirty="0">
                <a:solidFill>
                  <a:schemeClr val="tx1"/>
                </a:solidFill>
              </a:rPr>
              <a:t> / La polle sempre non </a:t>
            </a:r>
            <a:r>
              <a:rPr lang="it-IT" dirty="0" err="1">
                <a:solidFill>
                  <a:schemeClr val="tx1"/>
                </a:solidFill>
              </a:rPr>
              <a:t>amast</a:t>
            </a:r>
            <a:r>
              <a:rPr lang="it-IT" dirty="0">
                <a:solidFill>
                  <a:schemeClr val="tx1"/>
                </a:solidFill>
              </a:rPr>
              <a:t> lo Deo </a:t>
            </a:r>
            <a:r>
              <a:rPr lang="it-IT" dirty="0" err="1">
                <a:solidFill>
                  <a:schemeClr val="tx1"/>
                </a:solidFill>
              </a:rPr>
              <a:t>menestier</a:t>
            </a:r>
            <a:r>
              <a:rPr lang="it-IT" dirty="0">
                <a:solidFill>
                  <a:schemeClr val="tx1"/>
                </a:solidFill>
              </a:rPr>
              <a:t>.</a:t>
            </a:r>
            <a:endParaRPr lang="fr-FR" dirty="0">
              <a:solidFill>
                <a:schemeClr val="tx1"/>
              </a:solidFill>
            </a:endParaRPr>
          </a:p>
          <a:p>
            <a:pPr marL="0" indent="0">
              <a:buNone/>
            </a:pPr>
            <a:r>
              <a:rPr lang="fr-FR" dirty="0">
                <a:solidFill>
                  <a:schemeClr val="tx1"/>
                </a:solidFill>
              </a:rPr>
              <a:t>E </a:t>
            </a:r>
            <a:r>
              <a:rPr lang="fr-FR" dirty="0" err="1">
                <a:solidFill>
                  <a:schemeClr val="tx1"/>
                </a:solidFill>
              </a:rPr>
              <a:t>por</a:t>
            </a:r>
            <a:r>
              <a:rPr lang="fr-FR" dirty="0">
                <a:solidFill>
                  <a:schemeClr val="tx1"/>
                </a:solidFill>
              </a:rPr>
              <a:t> o fut </a:t>
            </a:r>
            <a:r>
              <a:rPr lang="fr-FR" dirty="0" err="1">
                <a:solidFill>
                  <a:schemeClr val="tx1"/>
                </a:solidFill>
              </a:rPr>
              <a:t>presentede</a:t>
            </a:r>
            <a:r>
              <a:rPr lang="fr-FR" dirty="0">
                <a:solidFill>
                  <a:schemeClr val="tx1"/>
                </a:solidFill>
              </a:rPr>
              <a:t> </a:t>
            </a:r>
            <a:r>
              <a:rPr lang="fr-FR" dirty="0" err="1">
                <a:solidFill>
                  <a:schemeClr val="tx1"/>
                </a:solidFill>
              </a:rPr>
              <a:t>Maximiien</a:t>
            </a:r>
            <a:r>
              <a:rPr lang="fr-FR" dirty="0">
                <a:solidFill>
                  <a:schemeClr val="tx1"/>
                </a:solidFill>
              </a:rPr>
              <a:t>, / Chi </a:t>
            </a:r>
            <a:r>
              <a:rPr lang="fr-FR" dirty="0" err="1">
                <a:solidFill>
                  <a:schemeClr val="tx1"/>
                </a:solidFill>
              </a:rPr>
              <a:t>rex</a:t>
            </a:r>
            <a:r>
              <a:rPr lang="fr-FR" dirty="0">
                <a:solidFill>
                  <a:schemeClr val="tx1"/>
                </a:solidFill>
              </a:rPr>
              <a:t> </a:t>
            </a:r>
            <a:r>
              <a:rPr lang="fr-FR" dirty="0" err="1">
                <a:solidFill>
                  <a:schemeClr val="tx1"/>
                </a:solidFill>
              </a:rPr>
              <a:t>eret</a:t>
            </a:r>
            <a:r>
              <a:rPr lang="fr-FR" dirty="0">
                <a:solidFill>
                  <a:schemeClr val="tx1"/>
                </a:solidFill>
              </a:rPr>
              <a:t> a </a:t>
            </a:r>
            <a:r>
              <a:rPr lang="fr-FR" dirty="0" err="1">
                <a:solidFill>
                  <a:schemeClr val="tx1"/>
                </a:solidFill>
              </a:rPr>
              <a:t>cels</a:t>
            </a:r>
            <a:r>
              <a:rPr lang="fr-FR" dirty="0">
                <a:solidFill>
                  <a:schemeClr val="tx1"/>
                </a:solidFill>
              </a:rPr>
              <a:t> dis </a:t>
            </a:r>
            <a:r>
              <a:rPr lang="fr-FR" dirty="0" err="1">
                <a:solidFill>
                  <a:schemeClr val="tx1"/>
                </a:solidFill>
              </a:rPr>
              <a:t>soure</a:t>
            </a:r>
            <a:r>
              <a:rPr lang="fr-FR" dirty="0">
                <a:solidFill>
                  <a:schemeClr val="tx1"/>
                </a:solidFill>
              </a:rPr>
              <a:t> </a:t>
            </a:r>
            <a:r>
              <a:rPr lang="fr-FR" dirty="0" err="1">
                <a:solidFill>
                  <a:schemeClr val="tx1"/>
                </a:solidFill>
              </a:rPr>
              <a:t>pagiens</a:t>
            </a:r>
            <a:r>
              <a:rPr lang="fr-FR" dirty="0">
                <a:solidFill>
                  <a:schemeClr val="tx1"/>
                </a:solidFill>
              </a:rPr>
              <a:t>.</a:t>
            </a:r>
          </a:p>
          <a:p>
            <a:pPr marL="0" indent="0">
              <a:buNone/>
            </a:pPr>
            <a:r>
              <a:rPr lang="fr-FR" dirty="0">
                <a:solidFill>
                  <a:schemeClr val="tx1"/>
                </a:solidFill>
              </a:rPr>
              <a:t>Il li </a:t>
            </a:r>
            <a:r>
              <a:rPr lang="fr-FR" dirty="0" err="1">
                <a:solidFill>
                  <a:schemeClr val="tx1"/>
                </a:solidFill>
              </a:rPr>
              <a:t>enortet</a:t>
            </a:r>
            <a:r>
              <a:rPr lang="fr-FR" dirty="0">
                <a:solidFill>
                  <a:schemeClr val="tx1"/>
                </a:solidFill>
              </a:rPr>
              <a:t>, dont lei </a:t>
            </a:r>
            <a:r>
              <a:rPr lang="fr-FR" dirty="0" err="1">
                <a:solidFill>
                  <a:schemeClr val="tx1"/>
                </a:solidFill>
              </a:rPr>
              <a:t>nonque</a:t>
            </a:r>
            <a:r>
              <a:rPr lang="fr-FR" dirty="0">
                <a:solidFill>
                  <a:schemeClr val="tx1"/>
                </a:solidFill>
              </a:rPr>
              <a:t> </a:t>
            </a:r>
            <a:r>
              <a:rPr lang="fr-FR" dirty="0" err="1">
                <a:solidFill>
                  <a:schemeClr val="tx1"/>
                </a:solidFill>
              </a:rPr>
              <a:t>chielt</a:t>
            </a:r>
            <a:r>
              <a:rPr lang="fr-FR" dirty="0">
                <a:solidFill>
                  <a:schemeClr val="tx1"/>
                </a:solidFill>
              </a:rPr>
              <a:t>, / </a:t>
            </a:r>
            <a:r>
              <a:rPr lang="fr-FR" dirty="0" err="1">
                <a:solidFill>
                  <a:schemeClr val="tx1"/>
                </a:solidFill>
              </a:rPr>
              <a:t>Qued</a:t>
            </a:r>
            <a:r>
              <a:rPr lang="fr-FR" dirty="0">
                <a:solidFill>
                  <a:schemeClr val="tx1"/>
                </a:solidFill>
              </a:rPr>
              <a:t> elle </a:t>
            </a:r>
            <a:r>
              <a:rPr lang="fr-FR" dirty="0" err="1">
                <a:solidFill>
                  <a:schemeClr val="tx1"/>
                </a:solidFill>
              </a:rPr>
              <a:t>fuiet</a:t>
            </a:r>
            <a:r>
              <a:rPr lang="fr-FR" dirty="0">
                <a:solidFill>
                  <a:schemeClr val="tx1"/>
                </a:solidFill>
              </a:rPr>
              <a:t> </a:t>
            </a:r>
            <a:r>
              <a:rPr lang="fr-FR" dirty="0" err="1">
                <a:solidFill>
                  <a:schemeClr val="tx1"/>
                </a:solidFill>
              </a:rPr>
              <a:t>lo</a:t>
            </a:r>
            <a:r>
              <a:rPr lang="fr-FR" dirty="0">
                <a:solidFill>
                  <a:schemeClr val="tx1"/>
                </a:solidFill>
              </a:rPr>
              <a:t> nom </a:t>
            </a:r>
            <a:r>
              <a:rPr lang="fr-FR" dirty="0" err="1">
                <a:solidFill>
                  <a:schemeClr val="tx1"/>
                </a:solidFill>
              </a:rPr>
              <a:t>christiien</a:t>
            </a:r>
            <a:r>
              <a:rPr lang="fr-FR" dirty="0">
                <a:solidFill>
                  <a:schemeClr val="tx1"/>
                </a:solidFill>
              </a:rPr>
              <a:t>.</a:t>
            </a:r>
          </a:p>
          <a:p>
            <a:pPr marL="0" indent="0">
              <a:buNone/>
            </a:pPr>
            <a:r>
              <a:rPr lang="fr-FR" dirty="0" err="1">
                <a:solidFill>
                  <a:schemeClr val="tx1"/>
                </a:solidFill>
              </a:rPr>
              <a:t>Ell’ent</a:t>
            </a:r>
            <a:r>
              <a:rPr lang="fr-FR" dirty="0">
                <a:solidFill>
                  <a:schemeClr val="tx1"/>
                </a:solidFill>
              </a:rPr>
              <a:t> </a:t>
            </a:r>
            <a:r>
              <a:rPr lang="fr-FR" dirty="0" err="1">
                <a:solidFill>
                  <a:schemeClr val="tx1"/>
                </a:solidFill>
              </a:rPr>
              <a:t>adunet</a:t>
            </a:r>
            <a:r>
              <a:rPr lang="fr-FR" dirty="0">
                <a:solidFill>
                  <a:schemeClr val="tx1"/>
                </a:solidFill>
              </a:rPr>
              <a:t> </a:t>
            </a:r>
            <a:r>
              <a:rPr lang="fr-FR" dirty="0" err="1">
                <a:solidFill>
                  <a:schemeClr val="tx1"/>
                </a:solidFill>
              </a:rPr>
              <a:t>lo</a:t>
            </a:r>
            <a:r>
              <a:rPr lang="fr-FR" dirty="0">
                <a:solidFill>
                  <a:schemeClr val="tx1"/>
                </a:solidFill>
              </a:rPr>
              <a:t> </a:t>
            </a:r>
            <a:r>
              <a:rPr lang="fr-FR" dirty="0" err="1">
                <a:solidFill>
                  <a:schemeClr val="tx1"/>
                </a:solidFill>
              </a:rPr>
              <a:t>suon</a:t>
            </a:r>
            <a:r>
              <a:rPr lang="fr-FR" dirty="0">
                <a:solidFill>
                  <a:schemeClr val="tx1"/>
                </a:solidFill>
              </a:rPr>
              <a:t> </a:t>
            </a:r>
            <a:r>
              <a:rPr lang="fr-FR" dirty="0" err="1">
                <a:solidFill>
                  <a:schemeClr val="tx1"/>
                </a:solidFill>
              </a:rPr>
              <a:t>element</a:t>
            </a:r>
            <a:r>
              <a:rPr lang="fr-FR" dirty="0">
                <a:solidFill>
                  <a:schemeClr val="tx1"/>
                </a:solidFill>
              </a:rPr>
              <a:t>: </a:t>
            </a:r>
            <a:r>
              <a:rPr lang="fr-FR" dirty="0" err="1">
                <a:solidFill>
                  <a:schemeClr val="tx1"/>
                </a:solidFill>
              </a:rPr>
              <a:t>Melz</a:t>
            </a:r>
            <a:r>
              <a:rPr lang="fr-FR" dirty="0">
                <a:solidFill>
                  <a:schemeClr val="tx1"/>
                </a:solidFill>
              </a:rPr>
              <a:t> </a:t>
            </a:r>
            <a:r>
              <a:rPr lang="fr-FR" b="1" dirty="0" err="1">
                <a:solidFill>
                  <a:schemeClr val="tx1"/>
                </a:solidFill>
              </a:rPr>
              <a:t>sostendreiet</a:t>
            </a:r>
            <a:r>
              <a:rPr lang="fr-FR" dirty="0">
                <a:solidFill>
                  <a:schemeClr val="tx1"/>
                </a:solidFill>
              </a:rPr>
              <a:t> les </a:t>
            </a:r>
            <a:r>
              <a:rPr lang="fr-FR" dirty="0" err="1">
                <a:solidFill>
                  <a:schemeClr val="tx1"/>
                </a:solidFill>
              </a:rPr>
              <a:t>empedementz</a:t>
            </a:r>
            <a:r>
              <a:rPr lang="fr-FR" dirty="0">
                <a:solidFill>
                  <a:schemeClr val="tx1"/>
                </a:solidFill>
              </a:rPr>
              <a:t> </a:t>
            </a:r>
          </a:p>
          <a:p>
            <a:pPr marL="0" indent="0">
              <a:buNone/>
            </a:pPr>
            <a:r>
              <a:rPr lang="fr-FR" dirty="0">
                <a:solidFill>
                  <a:schemeClr val="tx1"/>
                </a:solidFill>
              </a:rPr>
              <a:t>Qu’elle </a:t>
            </a:r>
            <a:r>
              <a:rPr lang="fr-FR" dirty="0" err="1">
                <a:solidFill>
                  <a:schemeClr val="tx1"/>
                </a:solidFill>
              </a:rPr>
              <a:t>perdesse</a:t>
            </a:r>
            <a:r>
              <a:rPr lang="fr-FR" dirty="0">
                <a:solidFill>
                  <a:schemeClr val="tx1"/>
                </a:solidFill>
              </a:rPr>
              <a:t> sa </a:t>
            </a:r>
            <a:r>
              <a:rPr lang="fr-FR" dirty="0" err="1">
                <a:solidFill>
                  <a:schemeClr val="tx1"/>
                </a:solidFill>
              </a:rPr>
              <a:t>virginitet</a:t>
            </a:r>
            <a:r>
              <a:rPr lang="fr-FR" dirty="0">
                <a:solidFill>
                  <a:schemeClr val="tx1"/>
                </a:solidFill>
              </a:rPr>
              <a:t>. / </a:t>
            </a:r>
            <a:r>
              <a:rPr lang="fr-FR" dirty="0" err="1">
                <a:solidFill>
                  <a:schemeClr val="tx1"/>
                </a:solidFill>
              </a:rPr>
              <a:t>Por</a:t>
            </a:r>
            <a:r>
              <a:rPr lang="fr-FR" dirty="0">
                <a:solidFill>
                  <a:schemeClr val="tx1"/>
                </a:solidFill>
              </a:rPr>
              <a:t> o’ s furet morte a grand </a:t>
            </a:r>
            <a:r>
              <a:rPr lang="fr-FR" dirty="0" err="1">
                <a:solidFill>
                  <a:schemeClr val="tx1"/>
                </a:solidFill>
              </a:rPr>
              <a:t>honestet</a:t>
            </a:r>
            <a:r>
              <a:rPr lang="fr-FR" dirty="0">
                <a:solidFill>
                  <a:schemeClr val="tx1"/>
                </a:solidFill>
              </a:rPr>
              <a:t>. </a:t>
            </a:r>
          </a:p>
          <a:p>
            <a:pPr marL="0" indent="0">
              <a:buNone/>
            </a:pPr>
            <a:r>
              <a:rPr lang="fr-FR" dirty="0" err="1">
                <a:solidFill>
                  <a:schemeClr val="tx1"/>
                </a:solidFill>
              </a:rPr>
              <a:t>Enz</a:t>
            </a:r>
            <a:r>
              <a:rPr lang="fr-FR" dirty="0">
                <a:solidFill>
                  <a:schemeClr val="tx1"/>
                </a:solidFill>
              </a:rPr>
              <a:t> </a:t>
            </a:r>
            <a:r>
              <a:rPr lang="fr-FR" dirty="0" err="1">
                <a:solidFill>
                  <a:schemeClr val="tx1"/>
                </a:solidFill>
              </a:rPr>
              <a:t>enl</a:t>
            </a:r>
            <a:r>
              <a:rPr lang="fr-FR" dirty="0">
                <a:solidFill>
                  <a:schemeClr val="tx1"/>
                </a:solidFill>
              </a:rPr>
              <a:t> fou </a:t>
            </a:r>
            <a:r>
              <a:rPr lang="fr-FR" dirty="0" err="1">
                <a:solidFill>
                  <a:schemeClr val="tx1"/>
                </a:solidFill>
              </a:rPr>
              <a:t>lo</a:t>
            </a:r>
            <a:r>
              <a:rPr lang="fr-FR" dirty="0">
                <a:solidFill>
                  <a:schemeClr val="tx1"/>
                </a:solidFill>
              </a:rPr>
              <a:t> </a:t>
            </a:r>
            <a:r>
              <a:rPr lang="fr-FR" dirty="0" err="1">
                <a:solidFill>
                  <a:schemeClr val="tx1"/>
                </a:solidFill>
              </a:rPr>
              <a:t>getterent</a:t>
            </a:r>
            <a:r>
              <a:rPr lang="fr-FR" dirty="0">
                <a:solidFill>
                  <a:schemeClr val="tx1"/>
                </a:solidFill>
              </a:rPr>
              <a:t> com arde </a:t>
            </a:r>
            <a:r>
              <a:rPr lang="fr-FR" dirty="0" err="1">
                <a:solidFill>
                  <a:schemeClr val="tx1"/>
                </a:solidFill>
              </a:rPr>
              <a:t>tost</a:t>
            </a:r>
            <a:r>
              <a:rPr lang="fr-FR" dirty="0">
                <a:solidFill>
                  <a:schemeClr val="tx1"/>
                </a:solidFill>
              </a:rPr>
              <a:t>. / Elle </a:t>
            </a:r>
            <a:r>
              <a:rPr lang="fr-FR" dirty="0" err="1">
                <a:solidFill>
                  <a:schemeClr val="tx1"/>
                </a:solidFill>
              </a:rPr>
              <a:t>colpes</a:t>
            </a:r>
            <a:r>
              <a:rPr lang="fr-FR" dirty="0">
                <a:solidFill>
                  <a:schemeClr val="tx1"/>
                </a:solidFill>
              </a:rPr>
              <a:t> non </a:t>
            </a:r>
            <a:r>
              <a:rPr lang="fr-FR" dirty="0" err="1">
                <a:solidFill>
                  <a:schemeClr val="tx1"/>
                </a:solidFill>
              </a:rPr>
              <a:t>auret</a:t>
            </a:r>
            <a:r>
              <a:rPr lang="fr-FR" dirty="0">
                <a:solidFill>
                  <a:schemeClr val="tx1"/>
                </a:solidFill>
              </a:rPr>
              <a:t>, </a:t>
            </a:r>
            <a:r>
              <a:rPr lang="fr-FR" dirty="0" err="1">
                <a:solidFill>
                  <a:schemeClr val="tx1"/>
                </a:solidFill>
              </a:rPr>
              <a:t>por</a:t>
            </a:r>
            <a:r>
              <a:rPr lang="fr-FR" dirty="0">
                <a:solidFill>
                  <a:schemeClr val="tx1"/>
                </a:solidFill>
              </a:rPr>
              <a:t> o no’ s </a:t>
            </a:r>
            <a:r>
              <a:rPr lang="fr-FR" dirty="0" err="1">
                <a:solidFill>
                  <a:schemeClr val="tx1"/>
                </a:solidFill>
              </a:rPr>
              <a:t>coist</a:t>
            </a:r>
            <a:r>
              <a:rPr lang="fr-FR" dirty="0">
                <a:solidFill>
                  <a:schemeClr val="tx1"/>
                </a:solidFill>
              </a:rPr>
              <a:t>.</a:t>
            </a:r>
          </a:p>
          <a:p>
            <a:pPr marL="0" indent="0">
              <a:buNone/>
            </a:pPr>
            <a:r>
              <a:rPr lang="it-IT" dirty="0">
                <a:solidFill>
                  <a:schemeClr val="tx1"/>
                </a:solidFill>
              </a:rPr>
              <a:t>A </a:t>
            </a:r>
            <a:r>
              <a:rPr lang="it-IT" dirty="0" err="1">
                <a:solidFill>
                  <a:schemeClr val="tx1"/>
                </a:solidFill>
              </a:rPr>
              <a:t>czo</a:t>
            </a:r>
            <a:r>
              <a:rPr lang="it-IT" dirty="0">
                <a:solidFill>
                  <a:schemeClr val="tx1"/>
                </a:solidFill>
              </a:rPr>
              <a:t> no’ </a:t>
            </a:r>
            <a:r>
              <a:rPr lang="it-IT" dirty="0" err="1">
                <a:solidFill>
                  <a:schemeClr val="tx1"/>
                </a:solidFill>
              </a:rPr>
              <a:t>s</a:t>
            </a:r>
            <a:r>
              <a:rPr lang="it-IT" dirty="0">
                <a:solidFill>
                  <a:schemeClr val="tx1"/>
                </a:solidFill>
              </a:rPr>
              <a:t> </a:t>
            </a:r>
            <a:r>
              <a:rPr lang="it-IT" dirty="0" err="1">
                <a:solidFill>
                  <a:schemeClr val="tx1"/>
                </a:solidFill>
              </a:rPr>
              <a:t>voldrent</a:t>
            </a:r>
            <a:r>
              <a:rPr lang="it-IT" dirty="0">
                <a:solidFill>
                  <a:schemeClr val="tx1"/>
                </a:solidFill>
              </a:rPr>
              <a:t> </a:t>
            </a:r>
            <a:r>
              <a:rPr lang="it-IT" dirty="0" err="1">
                <a:solidFill>
                  <a:schemeClr val="tx1"/>
                </a:solidFill>
              </a:rPr>
              <a:t>concreidre</a:t>
            </a:r>
            <a:r>
              <a:rPr lang="it-IT" dirty="0">
                <a:solidFill>
                  <a:schemeClr val="tx1"/>
                </a:solidFill>
              </a:rPr>
              <a:t> li </a:t>
            </a:r>
            <a:r>
              <a:rPr lang="it-IT" dirty="0" err="1">
                <a:solidFill>
                  <a:schemeClr val="tx1"/>
                </a:solidFill>
              </a:rPr>
              <a:t>rex</a:t>
            </a:r>
            <a:r>
              <a:rPr lang="it-IT" dirty="0">
                <a:solidFill>
                  <a:schemeClr val="tx1"/>
                </a:solidFill>
              </a:rPr>
              <a:t> </a:t>
            </a:r>
            <a:r>
              <a:rPr lang="it-IT" dirty="0" err="1">
                <a:solidFill>
                  <a:schemeClr val="tx1"/>
                </a:solidFill>
              </a:rPr>
              <a:t>pagiens</a:t>
            </a:r>
            <a:r>
              <a:rPr lang="it-IT" dirty="0">
                <a:solidFill>
                  <a:schemeClr val="tx1"/>
                </a:solidFill>
              </a:rPr>
              <a:t>, / Ad une </a:t>
            </a:r>
            <a:r>
              <a:rPr lang="it-IT" dirty="0" err="1">
                <a:solidFill>
                  <a:schemeClr val="tx1"/>
                </a:solidFill>
              </a:rPr>
              <a:t>spede</a:t>
            </a:r>
            <a:r>
              <a:rPr lang="it-IT" dirty="0">
                <a:solidFill>
                  <a:schemeClr val="tx1"/>
                </a:solidFill>
              </a:rPr>
              <a:t> li </a:t>
            </a:r>
            <a:r>
              <a:rPr lang="it-IT" dirty="0" err="1">
                <a:solidFill>
                  <a:schemeClr val="tx1"/>
                </a:solidFill>
              </a:rPr>
              <a:t>roveret</a:t>
            </a:r>
            <a:r>
              <a:rPr lang="it-IT" dirty="0">
                <a:solidFill>
                  <a:schemeClr val="tx1"/>
                </a:solidFill>
              </a:rPr>
              <a:t> </a:t>
            </a:r>
            <a:r>
              <a:rPr lang="it-IT" dirty="0" err="1">
                <a:solidFill>
                  <a:schemeClr val="tx1"/>
                </a:solidFill>
              </a:rPr>
              <a:t>tolir</a:t>
            </a:r>
            <a:r>
              <a:rPr lang="it-IT" dirty="0">
                <a:solidFill>
                  <a:schemeClr val="tx1"/>
                </a:solidFill>
              </a:rPr>
              <a:t> lo </a:t>
            </a:r>
            <a:r>
              <a:rPr lang="it-IT" dirty="0" err="1">
                <a:solidFill>
                  <a:schemeClr val="tx1"/>
                </a:solidFill>
              </a:rPr>
              <a:t>chief</a:t>
            </a:r>
            <a:r>
              <a:rPr lang="it-IT" dirty="0">
                <a:solidFill>
                  <a:schemeClr val="tx1"/>
                </a:solidFill>
              </a:rPr>
              <a:t>.</a:t>
            </a:r>
            <a:endParaRPr lang="fr-FR" dirty="0">
              <a:solidFill>
                <a:schemeClr val="tx1"/>
              </a:solidFill>
            </a:endParaRPr>
          </a:p>
          <a:p>
            <a:pPr marL="0" indent="0">
              <a:buNone/>
            </a:pPr>
            <a:r>
              <a:rPr lang="it-IT" dirty="0">
                <a:solidFill>
                  <a:schemeClr val="tx1"/>
                </a:solidFill>
              </a:rPr>
              <a:t>La </a:t>
            </a:r>
            <a:r>
              <a:rPr lang="it-IT" dirty="0" err="1">
                <a:solidFill>
                  <a:schemeClr val="tx1"/>
                </a:solidFill>
              </a:rPr>
              <a:t>domnizelle</a:t>
            </a:r>
            <a:r>
              <a:rPr lang="it-IT" dirty="0">
                <a:solidFill>
                  <a:schemeClr val="tx1"/>
                </a:solidFill>
              </a:rPr>
              <a:t> celle </a:t>
            </a:r>
            <a:r>
              <a:rPr lang="it-IT" dirty="0" err="1">
                <a:solidFill>
                  <a:schemeClr val="tx1"/>
                </a:solidFill>
              </a:rPr>
              <a:t>kose</a:t>
            </a:r>
            <a:r>
              <a:rPr lang="it-IT" dirty="0">
                <a:solidFill>
                  <a:schemeClr val="tx1"/>
                </a:solidFill>
              </a:rPr>
              <a:t> non </a:t>
            </a:r>
            <a:r>
              <a:rPr lang="it-IT" dirty="0" err="1">
                <a:solidFill>
                  <a:schemeClr val="tx1"/>
                </a:solidFill>
              </a:rPr>
              <a:t>contredist</a:t>
            </a:r>
            <a:r>
              <a:rPr lang="it-IT" dirty="0">
                <a:solidFill>
                  <a:schemeClr val="tx1"/>
                </a:solidFill>
              </a:rPr>
              <a:t>, / Volt lo </a:t>
            </a:r>
            <a:r>
              <a:rPr lang="it-IT" dirty="0" err="1">
                <a:solidFill>
                  <a:schemeClr val="tx1"/>
                </a:solidFill>
              </a:rPr>
              <a:t>seule</a:t>
            </a:r>
            <a:r>
              <a:rPr lang="it-IT" dirty="0">
                <a:solidFill>
                  <a:schemeClr val="tx1"/>
                </a:solidFill>
              </a:rPr>
              <a:t> </a:t>
            </a:r>
            <a:r>
              <a:rPr lang="it-IT" dirty="0" err="1">
                <a:solidFill>
                  <a:schemeClr val="tx1"/>
                </a:solidFill>
              </a:rPr>
              <a:t>lazsier</a:t>
            </a:r>
            <a:r>
              <a:rPr lang="it-IT" dirty="0">
                <a:solidFill>
                  <a:schemeClr val="tx1"/>
                </a:solidFill>
              </a:rPr>
              <a:t>, si </a:t>
            </a:r>
            <a:r>
              <a:rPr lang="it-IT" dirty="0" err="1">
                <a:solidFill>
                  <a:schemeClr val="tx1"/>
                </a:solidFill>
              </a:rPr>
              <a:t>ruovet</a:t>
            </a:r>
            <a:r>
              <a:rPr lang="it-IT" dirty="0">
                <a:solidFill>
                  <a:schemeClr val="tx1"/>
                </a:solidFill>
              </a:rPr>
              <a:t> </a:t>
            </a:r>
            <a:r>
              <a:rPr lang="it-IT" dirty="0" err="1">
                <a:solidFill>
                  <a:schemeClr val="tx1"/>
                </a:solidFill>
              </a:rPr>
              <a:t>Krist</a:t>
            </a:r>
            <a:r>
              <a:rPr lang="it-IT" dirty="0">
                <a:solidFill>
                  <a:schemeClr val="tx1"/>
                </a:solidFill>
              </a:rPr>
              <a:t>.</a:t>
            </a:r>
            <a:endParaRPr lang="fr-FR" dirty="0">
              <a:solidFill>
                <a:schemeClr val="tx1"/>
              </a:solidFill>
            </a:endParaRPr>
          </a:p>
          <a:p>
            <a:pPr marL="0" indent="0">
              <a:buNone/>
            </a:pPr>
            <a:r>
              <a:rPr lang="fr-FR" dirty="0">
                <a:solidFill>
                  <a:schemeClr val="tx1"/>
                </a:solidFill>
              </a:rPr>
              <a:t>In figure de </a:t>
            </a:r>
            <a:r>
              <a:rPr lang="fr-FR" dirty="0" err="1">
                <a:solidFill>
                  <a:schemeClr val="tx1"/>
                </a:solidFill>
              </a:rPr>
              <a:t>colomb</a:t>
            </a:r>
            <a:r>
              <a:rPr lang="fr-FR" dirty="0">
                <a:solidFill>
                  <a:schemeClr val="tx1"/>
                </a:solidFill>
              </a:rPr>
              <a:t> </a:t>
            </a:r>
            <a:r>
              <a:rPr lang="fr-FR" dirty="0" err="1">
                <a:solidFill>
                  <a:schemeClr val="tx1"/>
                </a:solidFill>
              </a:rPr>
              <a:t>volat</a:t>
            </a:r>
            <a:r>
              <a:rPr lang="fr-FR" dirty="0">
                <a:solidFill>
                  <a:schemeClr val="tx1"/>
                </a:solidFill>
              </a:rPr>
              <a:t> a ciel. / </a:t>
            </a:r>
            <a:r>
              <a:rPr lang="fr-FR" dirty="0" err="1">
                <a:solidFill>
                  <a:schemeClr val="tx1"/>
                </a:solidFill>
              </a:rPr>
              <a:t>Tuit</a:t>
            </a:r>
            <a:r>
              <a:rPr lang="fr-FR" dirty="0">
                <a:solidFill>
                  <a:schemeClr val="tx1"/>
                </a:solidFill>
              </a:rPr>
              <a:t> </a:t>
            </a:r>
            <a:r>
              <a:rPr lang="fr-FR" dirty="0" err="1">
                <a:solidFill>
                  <a:schemeClr val="tx1"/>
                </a:solidFill>
              </a:rPr>
              <a:t>oram</a:t>
            </a:r>
            <a:r>
              <a:rPr lang="fr-FR" dirty="0">
                <a:solidFill>
                  <a:schemeClr val="tx1"/>
                </a:solidFill>
              </a:rPr>
              <a:t> que </a:t>
            </a:r>
            <a:r>
              <a:rPr lang="fr-FR" dirty="0" err="1">
                <a:solidFill>
                  <a:schemeClr val="tx1"/>
                </a:solidFill>
              </a:rPr>
              <a:t>por</a:t>
            </a:r>
            <a:r>
              <a:rPr lang="fr-FR" dirty="0">
                <a:solidFill>
                  <a:schemeClr val="tx1"/>
                </a:solidFill>
              </a:rPr>
              <a:t> nos </a:t>
            </a:r>
            <a:r>
              <a:rPr lang="fr-FR" dirty="0" err="1">
                <a:solidFill>
                  <a:schemeClr val="tx1"/>
                </a:solidFill>
              </a:rPr>
              <a:t>degnet</a:t>
            </a:r>
            <a:r>
              <a:rPr lang="fr-FR" dirty="0">
                <a:solidFill>
                  <a:schemeClr val="tx1"/>
                </a:solidFill>
              </a:rPr>
              <a:t> </a:t>
            </a:r>
            <a:r>
              <a:rPr lang="fr-FR" dirty="0" err="1">
                <a:solidFill>
                  <a:schemeClr val="tx1"/>
                </a:solidFill>
              </a:rPr>
              <a:t>preier</a:t>
            </a:r>
            <a:endParaRPr lang="fr-FR" dirty="0">
              <a:solidFill>
                <a:schemeClr val="tx1"/>
              </a:solidFill>
            </a:endParaRPr>
          </a:p>
          <a:p>
            <a:pPr marL="0" indent="0">
              <a:buNone/>
            </a:pPr>
            <a:r>
              <a:rPr lang="fr-FR" dirty="0" err="1">
                <a:solidFill>
                  <a:schemeClr val="tx1"/>
                </a:solidFill>
              </a:rPr>
              <a:t>Qued</a:t>
            </a:r>
            <a:r>
              <a:rPr lang="fr-FR" dirty="0">
                <a:solidFill>
                  <a:schemeClr val="tx1"/>
                </a:solidFill>
              </a:rPr>
              <a:t> </a:t>
            </a:r>
            <a:r>
              <a:rPr lang="fr-FR" dirty="0" err="1">
                <a:solidFill>
                  <a:schemeClr val="tx1"/>
                </a:solidFill>
              </a:rPr>
              <a:t>auuisset</a:t>
            </a:r>
            <a:r>
              <a:rPr lang="fr-FR" dirty="0">
                <a:solidFill>
                  <a:schemeClr val="tx1"/>
                </a:solidFill>
              </a:rPr>
              <a:t> de nos Christus </a:t>
            </a:r>
            <a:r>
              <a:rPr lang="fr-FR" dirty="0" err="1">
                <a:solidFill>
                  <a:schemeClr val="tx1"/>
                </a:solidFill>
              </a:rPr>
              <a:t>mercit</a:t>
            </a:r>
            <a:r>
              <a:rPr lang="fr-FR" dirty="0">
                <a:solidFill>
                  <a:schemeClr val="tx1"/>
                </a:solidFill>
              </a:rPr>
              <a:t> / Post la mort et a lui nos </a:t>
            </a:r>
            <a:r>
              <a:rPr lang="fr-FR" dirty="0" err="1">
                <a:solidFill>
                  <a:schemeClr val="tx1"/>
                </a:solidFill>
              </a:rPr>
              <a:t>laist</a:t>
            </a:r>
            <a:r>
              <a:rPr lang="fr-FR" dirty="0">
                <a:solidFill>
                  <a:schemeClr val="tx1"/>
                </a:solidFill>
              </a:rPr>
              <a:t> venir</a:t>
            </a:r>
          </a:p>
          <a:p>
            <a:pPr marL="0" indent="0">
              <a:buNone/>
            </a:pPr>
            <a:r>
              <a:rPr lang="it-IT" dirty="0">
                <a:solidFill>
                  <a:schemeClr val="tx1"/>
                </a:solidFill>
              </a:rPr>
              <a:t>Par </a:t>
            </a:r>
            <a:r>
              <a:rPr lang="it-IT" dirty="0" err="1">
                <a:solidFill>
                  <a:schemeClr val="tx1"/>
                </a:solidFill>
              </a:rPr>
              <a:t>souue</a:t>
            </a:r>
            <a:r>
              <a:rPr lang="it-IT" dirty="0">
                <a:solidFill>
                  <a:schemeClr val="tx1"/>
                </a:solidFill>
              </a:rPr>
              <a:t> </a:t>
            </a:r>
            <a:r>
              <a:rPr lang="it-IT" dirty="0" err="1">
                <a:solidFill>
                  <a:schemeClr val="tx1"/>
                </a:solidFill>
              </a:rPr>
              <a:t>clementia</a:t>
            </a:r>
            <a:r>
              <a:rPr lang="it-IT" dirty="0">
                <a:solidFill>
                  <a:schemeClr val="tx1"/>
                </a:solidFill>
              </a:rPr>
              <a:t>.</a:t>
            </a:r>
            <a:endParaRPr lang="fr-FR" dirty="0">
              <a:solidFill>
                <a:schemeClr val="tx1"/>
              </a:solidFill>
            </a:endParaRPr>
          </a:p>
          <a:p>
            <a:pPr marL="0" indent="0">
              <a:buNone/>
            </a:pPr>
            <a:endParaRPr lang="fr-FR" b="1" dirty="0" smtClean="0"/>
          </a:p>
          <a:p>
            <a:pPr marL="0" indent="0">
              <a:buNone/>
            </a:pPr>
            <a:endParaRPr lang="fr-FR" b="1" dirty="0"/>
          </a:p>
        </p:txBody>
      </p:sp>
    </p:spTree>
    <p:extLst>
      <p:ext uri="{BB962C8B-B14F-4D97-AF65-F5344CB8AC3E}">
        <p14:creationId xmlns:p14="http://schemas.microsoft.com/office/powerpoint/2010/main" val="5632674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La </a:t>
            </a:r>
            <a:r>
              <a:rPr lang="fr-FR" sz="2400" dirty="0" err="1" smtClean="0"/>
              <a:t>decolonizzazione</a:t>
            </a:r>
            <a:r>
              <a:rPr lang="fr-FR" sz="2400" dirty="0" smtClean="0"/>
              <a:t>: il </a:t>
            </a:r>
            <a:r>
              <a:rPr lang="fr-FR" sz="2400" dirty="0" err="1" smtClean="0"/>
              <a:t>periodo</a:t>
            </a:r>
            <a:r>
              <a:rPr lang="fr-FR" sz="2400" dirty="0" smtClean="0"/>
              <a:t> delle </a:t>
            </a:r>
            <a:r>
              <a:rPr lang="fr-FR" sz="2400" dirty="0" err="1" smtClean="0"/>
              <a:t>indipendenze</a:t>
            </a:r>
            <a:endParaRPr lang="fr-FR" sz="2400" dirty="0"/>
          </a:p>
        </p:txBody>
      </p:sp>
      <p:sp>
        <p:nvSpPr>
          <p:cNvPr id="3" name="Espace réservé du contenu 2"/>
          <p:cNvSpPr>
            <a:spLocks noGrp="1"/>
          </p:cNvSpPr>
          <p:nvPr>
            <p:ph idx="1"/>
          </p:nvPr>
        </p:nvSpPr>
        <p:spPr>
          <a:xfrm>
            <a:off x="677334" y="1930401"/>
            <a:ext cx="8596668" cy="4582694"/>
          </a:xfrm>
        </p:spPr>
        <p:txBody>
          <a:bodyPr>
            <a:normAutofit/>
          </a:bodyPr>
          <a:lstStyle/>
          <a:p>
            <a:pPr marL="0" indent="0" algn="just">
              <a:buNone/>
            </a:pPr>
            <a:r>
              <a:rPr lang="fr-FR" sz="2000" dirty="0" smtClean="0">
                <a:solidFill>
                  <a:schemeClr val="tx1"/>
                </a:solidFill>
              </a:rPr>
              <a:t>A </a:t>
            </a:r>
            <a:r>
              <a:rPr lang="fr-FR" sz="2000" dirty="0" err="1" smtClean="0">
                <a:solidFill>
                  <a:schemeClr val="tx1"/>
                </a:solidFill>
              </a:rPr>
              <a:t>partire</a:t>
            </a:r>
            <a:r>
              <a:rPr lang="fr-FR" sz="2000" dirty="0" smtClean="0">
                <a:solidFill>
                  <a:schemeClr val="tx1"/>
                </a:solidFill>
              </a:rPr>
              <a:t> dal 1960, la </a:t>
            </a:r>
            <a:r>
              <a:rPr lang="fr-FR" sz="2000" dirty="0" err="1" smtClean="0">
                <a:solidFill>
                  <a:schemeClr val="tx1"/>
                </a:solidFill>
              </a:rPr>
              <a:t>maggior</a:t>
            </a:r>
            <a:r>
              <a:rPr lang="fr-FR" sz="2000" dirty="0" smtClean="0">
                <a:solidFill>
                  <a:schemeClr val="tx1"/>
                </a:solidFill>
              </a:rPr>
              <a:t> parte delle colonie </a:t>
            </a:r>
            <a:r>
              <a:rPr lang="fr-FR" sz="2000" dirty="0" err="1" smtClean="0">
                <a:solidFill>
                  <a:schemeClr val="tx1"/>
                </a:solidFill>
              </a:rPr>
              <a:t>francesi</a:t>
            </a:r>
            <a:r>
              <a:rPr lang="fr-FR" sz="2000" dirty="0" smtClean="0">
                <a:solidFill>
                  <a:schemeClr val="tx1"/>
                </a:solidFill>
              </a:rPr>
              <a:t> e </a:t>
            </a:r>
            <a:r>
              <a:rPr lang="fr-FR" sz="2000" dirty="0" err="1" smtClean="0">
                <a:solidFill>
                  <a:schemeClr val="tx1"/>
                </a:solidFill>
              </a:rPr>
              <a:t>belghe</a:t>
            </a:r>
            <a:r>
              <a:rPr lang="fr-FR" sz="2000" dirty="0" smtClean="0">
                <a:solidFill>
                  <a:schemeClr val="tx1"/>
                </a:solidFill>
              </a:rPr>
              <a:t> </a:t>
            </a:r>
            <a:r>
              <a:rPr lang="fr-FR" sz="2000" dirty="0" err="1" smtClean="0">
                <a:solidFill>
                  <a:schemeClr val="tx1"/>
                </a:solidFill>
              </a:rPr>
              <a:t>ebbero</a:t>
            </a:r>
            <a:r>
              <a:rPr lang="fr-FR" sz="2000" dirty="0" smtClean="0">
                <a:solidFill>
                  <a:schemeClr val="tx1"/>
                </a:solidFill>
              </a:rPr>
              <a:t> </a:t>
            </a:r>
            <a:r>
              <a:rPr lang="fr-FR" sz="2000" dirty="0" err="1" smtClean="0">
                <a:solidFill>
                  <a:schemeClr val="tx1"/>
                </a:solidFill>
              </a:rPr>
              <a:t>accesso</a:t>
            </a:r>
            <a:r>
              <a:rPr lang="fr-FR" sz="2000" dirty="0" smtClean="0">
                <a:solidFill>
                  <a:schemeClr val="tx1"/>
                </a:solidFill>
              </a:rPr>
              <a:t> </a:t>
            </a:r>
            <a:r>
              <a:rPr lang="fr-FR" sz="2000" dirty="0" err="1" smtClean="0">
                <a:solidFill>
                  <a:schemeClr val="tx1"/>
                </a:solidFill>
              </a:rPr>
              <a:t>all’indipendenza</a:t>
            </a:r>
            <a:r>
              <a:rPr lang="fr-FR" sz="2000" dirty="0" smtClean="0">
                <a:solidFill>
                  <a:schemeClr val="tx1"/>
                </a:solidFill>
              </a:rPr>
              <a:t>. </a:t>
            </a:r>
            <a:r>
              <a:rPr lang="fr-FR" sz="2000" dirty="0" err="1" smtClean="0">
                <a:solidFill>
                  <a:schemeClr val="tx1"/>
                </a:solidFill>
              </a:rPr>
              <a:t>Nei</a:t>
            </a:r>
            <a:r>
              <a:rPr lang="fr-FR" sz="2000" dirty="0" smtClean="0">
                <a:solidFill>
                  <a:schemeClr val="tx1"/>
                </a:solidFill>
              </a:rPr>
              <a:t> </a:t>
            </a:r>
            <a:r>
              <a:rPr lang="fr-FR" sz="2000" dirty="0" err="1" smtClean="0">
                <a:solidFill>
                  <a:schemeClr val="tx1"/>
                </a:solidFill>
              </a:rPr>
              <a:t>confronti</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lingua </a:t>
            </a:r>
            <a:r>
              <a:rPr lang="fr-FR" sz="2000" dirty="0" err="1" smtClean="0">
                <a:solidFill>
                  <a:schemeClr val="tx1"/>
                </a:solidFill>
              </a:rPr>
              <a:t>francese</a:t>
            </a:r>
            <a:r>
              <a:rPr lang="fr-FR" sz="2000" dirty="0" smtClean="0">
                <a:solidFill>
                  <a:schemeClr val="tx1"/>
                </a:solidFill>
              </a:rPr>
              <a:t>, i </a:t>
            </a:r>
            <a:r>
              <a:rPr lang="fr-FR" sz="2000" dirty="0" err="1" smtClean="0">
                <a:solidFill>
                  <a:schemeClr val="tx1"/>
                </a:solidFill>
              </a:rPr>
              <a:t>nuovi</a:t>
            </a:r>
            <a:r>
              <a:rPr lang="fr-FR" sz="2000" dirty="0" smtClean="0">
                <a:solidFill>
                  <a:schemeClr val="tx1"/>
                </a:solidFill>
              </a:rPr>
              <a:t> </a:t>
            </a:r>
            <a:r>
              <a:rPr lang="fr-FR" sz="2000" dirty="0" err="1" smtClean="0">
                <a:solidFill>
                  <a:schemeClr val="tx1"/>
                </a:solidFill>
              </a:rPr>
              <a:t>stati</a:t>
            </a:r>
            <a:r>
              <a:rPr lang="fr-FR" sz="2000" dirty="0" smtClean="0">
                <a:solidFill>
                  <a:schemeClr val="tx1"/>
                </a:solidFill>
              </a:rPr>
              <a:t> </a:t>
            </a:r>
            <a:r>
              <a:rPr lang="fr-FR" sz="2000" dirty="0" err="1" smtClean="0">
                <a:solidFill>
                  <a:schemeClr val="tx1"/>
                </a:solidFill>
              </a:rPr>
              <a:t>indipendenti</a:t>
            </a:r>
            <a:r>
              <a:rPr lang="fr-FR" sz="2000" dirty="0" smtClean="0">
                <a:solidFill>
                  <a:schemeClr val="tx1"/>
                </a:solidFill>
              </a:rPr>
              <a:t> </a:t>
            </a:r>
            <a:r>
              <a:rPr lang="fr-FR" sz="2000" dirty="0" err="1" smtClean="0">
                <a:solidFill>
                  <a:schemeClr val="tx1"/>
                </a:solidFill>
              </a:rPr>
              <a:t>hanno</a:t>
            </a:r>
            <a:r>
              <a:rPr lang="fr-FR" sz="2000" dirty="0" smtClean="0">
                <a:solidFill>
                  <a:schemeClr val="tx1"/>
                </a:solidFill>
              </a:rPr>
              <a:t> </a:t>
            </a:r>
            <a:r>
              <a:rPr lang="fr-FR" sz="2000" dirty="0" err="1" smtClean="0">
                <a:solidFill>
                  <a:schemeClr val="tx1"/>
                </a:solidFill>
              </a:rPr>
              <a:t>assunto</a:t>
            </a:r>
            <a:r>
              <a:rPr lang="fr-FR" sz="2000" dirty="0" smtClean="0">
                <a:solidFill>
                  <a:schemeClr val="tx1"/>
                </a:solidFill>
              </a:rPr>
              <a:t> </a:t>
            </a:r>
            <a:r>
              <a:rPr lang="fr-FR" sz="2000" dirty="0" err="1" smtClean="0">
                <a:solidFill>
                  <a:schemeClr val="tx1"/>
                </a:solidFill>
              </a:rPr>
              <a:t>posizioni</a:t>
            </a:r>
            <a:r>
              <a:rPr lang="fr-FR" sz="2000" dirty="0" smtClean="0">
                <a:solidFill>
                  <a:schemeClr val="tx1"/>
                </a:solidFill>
              </a:rPr>
              <a:t> diverse:</a:t>
            </a:r>
          </a:p>
          <a:p>
            <a:pPr marL="0" indent="0" algn="just">
              <a:buNone/>
            </a:pPr>
            <a:endParaRPr lang="fr-FR" sz="2000" dirty="0">
              <a:solidFill>
                <a:schemeClr val="tx1"/>
              </a:solidFill>
            </a:endParaRPr>
          </a:p>
          <a:p>
            <a:pPr algn="just"/>
            <a:r>
              <a:rPr lang="fr-FR" sz="2000" dirty="0" err="1" smtClean="0">
                <a:solidFill>
                  <a:schemeClr val="tx1"/>
                </a:solidFill>
              </a:rPr>
              <a:t>Alcuni</a:t>
            </a:r>
            <a:r>
              <a:rPr lang="fr-FR" sz="2000" dirty="0" smtClean="0">
                <a:solidFill>
                  <a:schemeClr val="tx1"/>
                </a:solidFill>
              </a:rPr>
              <a:t> </a:t>
            </a:r>
            <a:r>
              <a:rPr lang="fr-FR" sz="2000" dirty="0" err="1" smtClean="0">
                <a:solidFill>
                  <a:schemeClr val="tx1"/>
                </a:solidFill>
              </a:rPr>
              <a:t>paesi</a:t>
            </a:r>
            <a:r>
              <a:rPr lang="fr-FR" sz="2000" dirty="0" smtClean="0">
                <a:solidFill>
                  <a:schemeClr val="tx1"/>
                </a:solidFill>
              </a:rPr>
              <a:t>, come l’</a:t>
            </a:r>
            <a:r>
              <a:rPr lang="fr-FR" sz="2000" dirty="0" err="1" smtClean="0">
                <a:solidFill>
                  <a:schemeClr val="tx1"/>
                </a:solidFill>
              </a:rPr>
              <a:t>Indocina</a:t>
            </a:r>
            <a:r>
              <a:rPr lang="fr-FR" sz="2000" dirty="0" smtClean="0">
                <a:solidFill>
                  <a:schemeClr val="tx1"/>
                </a:solidFill>
              </a:rPr>
              <a:t>, </a:t>
            </a:r>
            <a:r>
              <a:rPr lang="fr-FR" sz="2000" dirty="0" err="1" smtClean="0">
                <a:solidFill>
                  <a:schemeClr val="tx1"/>
                </a:solidFill>
              </a:rPr>
              <a:t>hanno</a:t>
            </a:r>
            <a:r>
              <a:rPr lang="fr-FR" sz="2000" dirty="0" smtClean="0">
                <a:solidFill>
                  <a:schemeClr val="tx1"/>
                </a:solidFill>
              </a:rPr>
              <a:t> quasi </a:t>
            </a:r>
            <a:r>
              <a:rPr lang="fr-FR" sz="2000" dirty="0" err="1" smtClean="0">
                <a:solidFill>
                  <a:schemeClr val="tx1"/>
                </a:solidFill>
              </a:rPr>
              <a:t>completamente</a:t>
            </a:r>
            <a:r>
              <a:rPr lang="fr-FR" sz="2000" dirty="0" smtClean="0">
                <a:solidFill>
                  <a:schemeClr val="tx1"/>
                </a:solidFill>
              </a:rPr>
              <a:t> </a:t>
            </a:r>
            <a:r>
              <a:rPr lang="fr-FR" sz="2000" b="1" dirty="0" err="1" smtClean="0">
                <a:solidFill>
                  <a:schemeClr val="tx1"/>
                </a:solidFill>
              </a:rPr>
              <a:t>rifiutato</a:t>
            </a:r>
            <a:r>
              <a:rPr lang="fr-FR" sz="2000" b="1" dirty="0" smtClean="0">
                <a:solidFill>
                  <a:schemeClr val="tx1"/>
                </a:solidFill>
              </a:rPr>
              <a:t> il </a:t>
            </a:r>
            <a:r>
              <a:rPr lang="fr-FR" sz="2000" b="1" dirty="0" err="1" smtClean="0">
                <a:solidFill>
                  <a:schemeClr val="tx1"/>
                </a:solidFill>
              </a:rPr>
              <a:t>francese</a:t>
            </a:r>
            <a:r>
              <a:rPr lang="fr-FR" sz="2000" dirty="0" smtClean="0">
                <a:solidFill>
                  <a:schemeClr val="tx1"/>
                </a:solidFill>
              </a:rPr>
              <a:t>;</a:t>
            </a:r>
          </a:p>
          <a:p>
            <a:pPr algn="just"/>
            <a:r>
              <a:rPr lang="fr-FR" sz="2000" dirty="0" smtClean="0">
                <a:solidFill>
                  <a:schemeClr val="tx1"/>
                </a:solidFill>
              </a:rPr>
              <a:t>La </a:t>
            </a:r>
            <a:r>
              <a:rPr lang="fr-FR" sz="2000" dirty="0" err="1" smtClean="0">
                <a:solidFill>
                  <a:schemeClr val="tx1"/>
                </a:solidFill>
              </a:rPr>
              <a:t>maggior</a:t>
            </a:r>
            <a:r>
              <a:rPr lang="fr-FR" sz="2000" dirty="0" smtClean="0">
                <a:solidFill>
                  <a:schemeClr val="tx1"/>
                </a:solidFill>
              </a:rPr>
              <a:t> parte dei </a:t>
            </a:r>
            <a:r>
              <a:rPr lang="fr-FR" sz="2000" dirty="0" err="1" smtClean="0">
                <a:solidFill>
                  <a:schemeClr val="tx1"/>
                </a:solidFill>
              </a:rPr>
              <a:t>paesi</a:t>
            </a:r>
            <a:r>
              <a:rPr lang="fr-FR" sz="2000" dirty="0" smtClean="0">
                <a:solidFill>
                  <a:schemeClr val="tx1"/>
                </a:solidFill>
              </a:rPr>
              <a:t> ha </a:t>
            </a:r>
            <a:r>
              <a:rPr lang="fr-FR" sz="2000" dirty="0" err="1" smtClean="0">
                <a:solidFill>
                  <a:schemeClr val="tx1"/>
                </a:solidFill>
              </a:rPr>
              <a:t>scelto</a:t>
            </a:r>
            <a:r>
              <a:rPr lang="fr-FR" sz="2000" dirty="0" smtClean="0">
                <a:solidFill>
                  <a:schemeClr val="tx1"/>
                </a:solidFill>
              </a:rPr>
              <a:t> il </a:t>
            </a:r>
            <a:r>
              <a:rPr lang="fr-FR" sz="2000" b="1" dirty="0" err="1" smtClean="0">
                <a:solidFill>
                  <a:schemeClr val="tx1"/>
                </a:solidFill>
              </a:rPr>
              <a:t>francese</a:t>
            </a:r>
            <a:r>
              <a:rPr lang="fr-FR" sz="2000" b="1" dirty="0" smtClean="0">
                <a:solidFill>
                  <a:schemeClr val="tx1"/>
                </a:solidFill>
              </a:rPr>
              <a:t> come lingua </a:t>
            </a:r>
            <a:r>
              <a:rPr lang="fr-FR" sz="2000" b="1" dirty="0" err="1" smtClean="0">
                <a:solidFill>
                  <a:schemeClr val="tx1"/>
                </a:solidFill>
              </a:rPr>
              <a:t>ufficiale</a:t>
            </a:r>
            <a:r>
              <a:rPr lang="fr-FR" sz="2000" b="1" dirty="0" smtClean="0">
                <a:solidFill>
                  <a:schemeClr val="tx1"/>
                </a:solidFill>
              </a:rPr>
              <a:t> </a:t>
            </a:r>
            <a:r>
              <a:rPr lang="fr-FR" sz="2000" dirty="0" smtClean="0">
                <a:solidFill>
                  <a:schemeClr val="tx1"/>
                </a:solidFill>
              </a:rPr>
              <a:t>o </a:t>
            </a:r>
            <a:r>
              <a:rPr lang="fr-FR" sz="2000" dirty="0" err="1" smtClean="0">
                <a:solidFill>
                  <a:schemeClr val="tx1"/>
                </a:solidFill>
              </a:rPr>
              <a:t>dell’amministrazione</a:t>
            </a:r>
            <a:r>
              <a:rPr lang="fr-FR" sz="2000" dirty="0" smtClean="0">
                <a:solidFill>
                  <a:schemeClr val="tx1"/>
                </a:solidFill>
              </a:rPr>
              <a:t> (Costa d’</a:t>
            </a:r>
            <a:r>
              <a:rPr lang="fr-FR" sz="2000" dirty="0" err="1" smtClean="0">
                <a:solidFill>
                  <a:schemeClr val="tx1"/>
                </a:solidFill>
              </a:rPr>
              <a:t>Avorio</a:t>
            </a:r>
            <a:r>
              <a:rPr lang="fr-FR" sz="2000" dirty="0" smtClean="0">
                <a:solidFill>
                  <a:schemeClr val="tx1"/>
                </a:solidFill>
              </a:rPr>
              <a:t>, </a:t>
            </a:r>
            <a:r>
              <a:rPr lang="fr-FR" sz="2000" dirty="0" err="1" smtClean="0">
                <a:solidFill>
                  <a:schemeClr val="tx1"/>
                </a:solidFill>
              </a:rPr>
              <a:t>Senegal</a:t>
            </a:r>
            <a:r>
              <a:rPr lang="fr-FR" sz="2000" dirty="0" smtClean="0">
                <a:solidFill>
                  <a:schemeClr val="tx1"/>
                </a:solidFill>
              </a:rPr>
              <a:t>, Repubblica </a:t>
            </a:r>
            <a:r>
              <a:rPr lang="fr-FR" sz="2000" dirty="0" err="1" smtClean="0">
                <a:solidFill>
                  <a:schemeClr val="tx1"/>
                </a:solidFill>
              </a:rPr>
              <a:t>Democratica</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Congo</a:t>
            </a:r>
            <a:r>
              <a:rPr lang="mr-IN" sz="2000" dirty="0" smtClean="0">
                <a:solidFill>
                  <a:schemeClr val="tx1"/>
                </a:solidFill>
              </a:rPr>
              <a:t>…</a:t>
            </a:r>
            <a:r>
              <a:rPr lang="it-IT" sz="2000" dirty="0" smtClean="0">
                <a:solidFill>
                  <a:schemeClr val="tx1"/>
                </a:solidFill>
              </a:rPr>
              <a:t>)</a:t>
            </a:r>
          </a:p>
          <a:p>
            <a:pPr algn="just"/>
            <a:r>
              <a:rPr lang="it-IT" sz="2000" dirty="0" smtClean="0">
                <a:solidFill>
                  <a:schemeClr val="tx1"/>
                </a:solidFill>
              </a:rPr>
              <a:t>Altri paesi ancora, come l’Algeria o il Madagascar, hanno scelto un’altra lingua come lingua di stato ma, di fatto, il francese è rimasto la </a:t>
            </a:r>
            <a:r>
              <a:rPr lang="it-IT" sz="2000" b="1" dirty="0" smtClean="0">
                <a:solidFill>
                  <a:schemeClr val="tx1"/>
                </a:solidFill>
              </a:rPr>
              <a:t>lingua dell’educazione e dell’amministrazione</a:t>
            </a:r>
            <a:r>
              <a:rPr lang="it-IT" sz="2000" dirty="0" smtClean="0">
                <a:solidFill>
                  <a:schemeClr val="tx1"/>
                </a:solidFill>
              </a:rPr>
              <a:t>. </a:t>
            </a:r>
            <a:endParaRPr lang="fr-FR" sz="2000" dirty="0">
              <a:solidFill>
                <a:schemeClr val="tx1"/>
              </a:solidFill>
            </a:endParaRPr>
          </a:p>
        </p:txBody>
      </p:sp>
    </p:spTree>
    <p:extLst>
      <p:ext uri="{BB962C8B-B14F-4D97-AF65-F5344CB8AC3E}">
        <p14:creationId xmlns:p14="http://schemas.microsoft.com/office/powerpoint/2010/main" val="17526437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smtClean="0"/>
              <a:t>I </a:t>
            </a:r>
            <a:r>
              <a:rPr lang="fr-FR" sz="2400" dirty="0" err="1" smtClean="0"/>
              <a:t>territori</a:t>
            </a:r>
            <a:r>
              <a:rPr lang="fr-FR" sz="2400" dirty="0" smtClean="0"/>
              <a:t> «</a:t>
            </a:r>
            <a:r>
              <a:rPr lang="fr-FR" sz="2400" dirty="0" err="1" smtClean="0"/>
              <a:t>oltremare</a:t>
            </a:r>
            <a:r>
              <a:rPr lang="fr-FR" sz="2400" dirty="0" smtClean="0"/>
              <a:t>» </a:t>
            </a:r>
            <a:r>
              <a:rPr lang="fr-FR" dirty="0" smtClean="0"/>
              <a:t> </a:t>
            </a:r>
            <a:endParaRPr lang="fr-FR" dirty="0"/>
          </a:p>
        </p:txBody>
      </p:sp>
      <p:sp>
        <p:nvSpPr>
          <p:cNvPr id="3" name="Espace réservé du contenu 2"/>
          <p:cNvSpPr>
            <a:spLocks noGrp="1"/>
          </p:cNvSpPr>
          <p:nvPr>
            <p:ph idx="1"/>
          </p:nvPr>
        </p:nvSpPr>
        <p:spPr/>
        <p:txBody>
          <a:bodyPr>
            <a:normAutofit/>
          </a:bodyPr>
          <a:lstStyle/>
          <a:p>
            <a:pPr algn="just"/>
            <a:r>
              <a:rPr lang="fr-FR" sz="2000" dirty="0" smtClean="0">
                <a:solidFill>
                  <a:schemeClr val="tx1"/>
                </a:solidFill>
              </a:rPr>
              <a:t>La </a:t>
            </a:r>
            <a:r>
              <a:rPr lang="fr-FR" sz="2000" dirty="0" err="1" smtClean="0">
                <a:solidFill>
                  <a:schemeClr val="tx1"/>
                </a:solidFill>
              </a:rPr>
              <a:t>Martinica</a:t>
            </a:r>
            <a:r>
              <a:rPr lang="fr-FR" sz="2000" dirty="0" smtClean="0">
                <a:solidFill>
                  <a:schemeClr val="tx1"/>
                </a:solidFill>
              </a:rPr>
              <a:t>, la </a:t>
            </a:r>
            <a:r>
              <a:rPr lang="fr-FR" sz="2000" dirty="0" err="1" smtClean="0">
                <a:solidFill>
                  <a:schemeClr val="tx1"/>
                </a:solidFill>
              </a:rPr>
              <a:t>Guadalupa</a:t>
            </a:r>
            <a:r>
              <a:rPr lang="fr-FR" sz="2000" dirty="0" smtClean="0">
                <a:solidFill>
                  <a:schemeClr val="tx1"/>
                </a:solidFill>
              </a:rPr>
              <a:t>, la </a:t>
            </a:r>
            <a:r>
              <a:rPr lang="fr-FR" sz="2000" dirty="0" err="1" smtClean="0">
                <a:solidFill>
                  <a:schemeClr val="tx1"/>
                </a:solidFill>
              </a:rPr>
              <a:t>Riunione</a:t>
            </a:r>
            <a:r>
              <a:rPr lang="fr-FR" sz="2000" dirty="0">
                <a:solidFill>
                  <a:schemeClr val="tx1"/>
                </a:solidFill>
              </a:rPr>
              <a:t> </a:t>
            </a:r>
            <a:r>
              <a:rPr lang="fr-FR" sz="2000" dirty="0" smtClean="0">
                <a:solidFill>
                  <a:schemeClr val="tx1"/>
                </a:solidFill>
              </a:rPr>
              <a:t>e la Guyana </a:t>
            </a:r>
            <a:r>
              <a:rPr lang="fr-FR" sz="2000" dirty="0" err="1" smtClean="0">
                <a:solidFill>
                  <a:schemeClr val="tx1"/>
                </a:solidFill>
              </a:rPr>
              <a:t>furono</a:t>
            </a:r>
            <a:r>
              <a:rPr lang="fr-FR" sz="2000" dirty="0" smtClean="0">
                <a:solidFill>
                  <a:schemeClr val="tx1"/>
                </a:solidFill>
              </a:rPr>
              <a:t> </a:t>
            </a:r>
            <a:r>
              <a:rPr lang="fr-FR" sz="2000" dirty="0" err="1" smtClean="0">
                <a:solidFill>
                  <a:schemeClr val="tx1"/>
                </a:solidFill>
              </a:rPr>
              <a:t>integrate</a:t>
            </a:r>
            <a:r>
              <a:rPr lang="fr-FR" sz="2000" dirty="0" smtClean="0">
                <a:solidFill>
                  <a:schemeClr val="tx1"/>
                </a:solidFill>
              </a:rPr>
              <a:t> alla Francia e </a:t>
            </a:r>
            <a:r>
              <a:rPr lang="fr-FR" sz="2000" dirty="0" err="1" smtClean="0">
                <a:solidFill>
                  <a:schemeClr val="tx1"/>
                </a:solidFill>
              </a:rPr>
              <a:t>divennero</a:t>
            </a:r>
            <a:r>
              <a:rPr lang="fr-FR" sz="2000" dirty="0" smtClean="0">
                <a:solidFill>
                  <a:schemeClr val="tx1"/>
                </a:solidFill>
              </a:rPr>
              <a:t> (</a:t>
            </a:r>
            <a:r>
              <a:rPr lang="fr-FR" sz="2000" dirty="0" err="1" smtClean="0">
                <a:solidFill>
                  <a:schemeClr val="tx1"/>
                </a:solidFill>
              </a:rPr>
              <a:t>ancora</a:t>
            </a:r>
            <a:r>
              <a:rPr lang="fr-FR" sz="2000" dirty="0" smtClean="0">
                <a:solidFill>
                  <a:schemeClr val="tx1"/>
                </a:solidFill>
              </a:rPr>
              <a:t> </a:t>
            </a:r>
            <a:r>
              <a:rPr lang="fr-FR" sz="2000" dirty="0" err="1" smtClean="0">
                <a:solidFill>
                  <a:schemeClr val="tx1"/>
                </a:solidFill>
              </a:rPr>
              <a:t>oggi</a:t>
            </a:r>
            <a:r>
              <a:rPr lang="fr-FR" sz="2000" dirty="0" smtClean="0">
                <a:solidFill>
                  <a:schemeClr val="tx1"/>
                </a:solidFill>
              </a:rPr>
              <a:t>) dei </a:t>
            </a:r>
            <a:r>
              <a:rPr lang="fr-FR" sz="2000" b="1" dirty="0" err="1" smtClean="0">
                <a:solidFill>
                  <a:schemeClr val="tx1"/>
                </a:solidFill>
              </a:rPr>
              <a:t>dipartimenti</a:t>
            </a:r>
            <a:r>
              <a:rPr lang="fr-FR" sz="2000" b="1" dirty="0" smtClean="0">
                <a:solidFill>
                  <a:schemeClr val="tx1"/>
                </a:solidFill>
              </a:rPr>
              <a:t> </a:t>
            </a:r>
            <a:r>
              <a:rPr lang="fr-FR" sz="2000" b="1" dirty="0" err="1" smtClean="0">
                <a:solidFill>
                  <a:schemeClr val="tx1"/>
                </a:solidFill>
              </a:rPr>
              <a:t>francesi</a:t>
            </a:r>
            <a:r>
              <a:rPr lang="fr-FR" sz="2000" b="1" dirty="0" smtClean="0">
                <a:solidFill>
                  <a:schemeClr val="tx1"/>
                </a:solidFill>
              </a:rPr>
              <a:t> « </a:t>
            </a:r>
            <a:r>
              <a:rPr lang="fr-FR" sz="2000" b="1" dirty="0" err="1" smtClean="0">
                <a:solidFill>
                  <a:schemeClr val="tx1"/>
                </a:solidFill>
              </a:rPr>
              <a:t>oltremare</a:t>
            </a:r>
            <a:r>
              <a:rPr lang="fr-FR" sz="2000" b="1" dirty="0" smtClean="0">
                <a:solidFill>
                  <a:schemeClr val="tx1"/>
                </a:solidFill>
              </a:rPr>
              <a:t> »</a:t>
            </a:r>
            <a:r>
              <a:rPr lang="fr-FR" sz="2000" dirty="0" smtClean="0">
                <a:solidFill>
                  <a:schemeClr val="tx1"/>
                </a:solidFill>
              </a:rPr>
              <a:t>. In </a:t>
            </a:r>
            <a:r>
              <a:rPr lang="fr-FR" sz="2000" dirty="0" err="1" smtClean="0">
                <a:solidFill>
                  <a:schemeClr val="tx1"/>
                </a:solidFill>
              </a:rPr>
              <a:t>questi</a:t>
            </a:r>
            <a:r>
              <a:rPr lang="fr-FR" sz="2000" dirty="0" smtClean="0">
                <a:solidFill>
                  <a:schemeClr val="tx1"/>
                </a:solidFill>
              </a:rPr>
              <a:t> </a:t>
            </a:r>
            <a:r>
              <a:rPr lang="fr-FR" sz="2000" dirty="0" err="1" smtClean="0">
                <a:solidFill>
                  <a:schemeClr val="tx1"/>
                </a:solidFill>
              </a:rPr>
              <a:t>territori</a:t>
            </a:r>
            <a:r>
              <a:rPr lang="fr-FR" sz="2000" dirty="0" smtClean="0">
                <a:solidFill>
                  <a:schemeClr val="tx1"/>
                </a:solidFill>
              </a:rPr>
              <a:t>, la Francia e i </a:t>
            </a:r>
            <a:r>
              <a:rPr lang="fr-FR" sz="2000" dirty="0" err="1" smtClean="0">
                <a:solidFill>
                  <a:schemeClr val="tx1"/>
                </a:solidFill>
              </a:rPr>
              <a:t>Francesi</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 continente » </a:t>
            </a:r>
            <a:r>
              <a:rPr lang="fr-FR" sz="2000" dirty="0" err="1" smtClean="0">
                <a:solidFill>
                  <a:schemeClr val="tx1"/>
                </a:solidFill>
              </a:rPr>
              <a:t>vengono</a:t>
            </a:r>
            <a:r>
              <a:rPr lang="fr-FR" sz="2000" dirty="0" smtClean="0">
                <a:solidFill>
                  <a:schemeClr val="tx1"/>
                </a:solidFill>
              </a:rPr>
              <a:t> </a:t>
            </a:r>
            <a:r>
              <a:rPr lang="fr-FR" sz="2000" dirty="0" err="1" smtClean="0">
                <a:solidFill>
                  <a:schemeClr val="tx1"/>
                </a:solidFill>
              </a:rPr>
              <a:t>designati</a:t>
            </a:r>
            <a:r>
              <a:rPr lang="fr-FR" sz="2000" dirty="0" smtClean="0">
                <a:solidFill>
                  <a:schemeClr val="tx1"/>
                </a:solidFill>
              </a:rPr>
              <a:t> con i </a:t>
            </a:r>
            <a:r>
              <a:rPr lang="fr-FR" sz="2000" dirty="0" err="1" smtClean="0">
                <a:solidFill>
                  <a:schemeClr val="tx1"/>
                </a:solidFill>
              </a:rPr>
              <a:t>termini</a:t>
            </a:r>
            <a:r>
              <a:rPr lang="fr-FR" sz="2000" dirty="0" smtClean="0">
                <a:solidFill>
                  <a:schemeClr val="tx1"/>
                </a:solidFill>
              </a:rPr>
              <a:t> </a:t>
            </a:r>
            <a:r>
              <a:rPr lang="fr-FR" sz="2000" b="1" i="1" dirty="0" smtClean="0">
                <a:solidFill>
                  <a:schemeClr val="tx1"/>
                </a:solidFill>
              </a:rPr>
              <a:t>métropole</a:t>
            </a:r>
            <a:r>
              <a:rPr lang="fr-FR" sz="2000" dirty="0" smtClean="0">
                <a:solidFill>
                  <a:schemeClr val="tx1"/>
                </a:solidFill>
              </a:rPr>
              <a:t> e </a:t>
            </a:r>
            <a:r>
              <a:rPr lang="fr-FR" sz="2000" b="1" i="1" dirty="0" smtClean="0">
                <a:solidFill>
                  <a:schemeClr val="tx1"/>
                </a:solidFill>
              </a:rPr>
              <a:t>métropolitains</a:t>
            </a:r>
            <a:r>
              <a:rPr lang="fr-FR" sz="2000" dirty="0" smtClean="0">
                <a:solidFill>
                  <a:schemeClr val="tx1"/>
                </a:solidFill>
              </a:rPr>
              <a:t>. </a:t>
            </a:r>
          </a:p>
          <a:p>
            <a:pPr algn="just"/>
            <a:endParaRPr lang="fr-FR" sz="2000" dirty="0" smtClean="0">
              <a:solidFill>
                <a:schemeClr val="tx1"/>
              </a:solidFill>
            </a:endParaRPr>
          </a:p>
          <a:p>
            <a:pPr algn="just"/>
            <a:r>
              <a:rPr lang="fr-FR" sz="2000" dirty="0" smtClean="0">
                <a:solidFill>
                  <a:schemeClr val="tx1"/>
                </a:solidFill>
              </a:rPr>
              <a:t>La </a:t>
            </a:r>
            <a:r>
              <a:rPr lang="fr-FR" sz="2000" dirty="0" err="1" smtClean="0">
                <a:solidFill>
                  <a:schemeClr val="tx1"/>
                </a:solidFill>
              </a:rPr>
              <a:t>Polinesia</a:t>
            </a:r>
            <a:r>
              <a:rPr lang="fr-FR" sz="2000" dirty="0" smtClean="0">
                <a:solidFill>
                  <a:schemeClr val="tx1"/>
                </a:solidFill>
              </a:rPr>
              <a:t> e la </a:t>
            </a:r>
            <a:r>
              <a:rPr lang="fr-FR" sz="2000" dirty="0" err="1" smtClean="0">
                <a:solidFill>
                  <a:schemeClr val="tx1"/>
                </a:solidFill>
              </a:rPr>
              <a:t>Nuova</a:t>
            </a:r>
            <a:r>
              <a:rPr lang="fr-FR" sz="2000" dirty="0" smtClean="0">
                <a:solidFill>
                  <a:schemeClr val="tx1"/>
                </a:solidFill>
              </a:rPr>
              <a:t> </a:t>
            </a:r>
            <a:r>
              <a:rPr lang="fr-FR" sz="2000" dirty="0" err="1" smtClean="0">
                <a:solidFill>
                  <a:schemeClr val="tx1"/>
                </a:solidFill>
              </a:rPr>
              <a:t>Caledonia</a:t>
            </a:r>
            <a:r>
              <a:rPr lang="fr-FR" sz="2000" dirty="0" smtClean="0">
                <a:solidFill>
                  <a:schemeClr val="tx1"/>
                </a:solidFill>
              </a:rPr>
              <a:t> </a:t>
            </a:r>
            <a:r>
              <a:rPr lang="fr-FR" sz="2000" dirty="0" err="1" smtClean="0">
                <a:solidFill>
                  <a:schemeClr val="tx1"/>
                </a:solidFill>
              </a:rPr>
              <a:t>divennero</a:t>
            </a:r>
            <a:r>
              <a:rPr lang="fr-FR" sz="2000" dirty="0" smtClean="0">
                <a:solidFill>
                  <a:schemeClr val="tx1"/>
                </a:solidFill>
              </a:rPr>
              <a:t> </a:t>
            </a:r>
            <a:r>
              <a:rPr lang="fr-FR" sz="2000" dirty="0" err="1" smtClean="0">
                <a:solidFill>
                  <a:schemeClr val="tx1"/>
                </a:solidFill>
              </a:rPr>
              <a:t>membri</a:t>
            </a:r>
            <a:r>
              <a:rPr lang="fr-FR" sz="2000" dirty="0" smtClean="0">
                <a:solidFill>
                  <a:schemeClr val="tx1"/>
                </a:solidFill>
              </a:rPr>
              <a:t> di </a:t>
            </a:r>
            <a:r>
              <a:rPr lang="fr-FR" sz="2000" dirty="0" err="1" smtClean="0">
                <a:solidFill>
                  <a:schemeClr val="tx1"/>
                </a:solidFill>
              </a:rPr>
              <a:t>una</a:t>
            </a:r>
            <a:r>
              <a:rPr lang="fr-FR" sz="2000" dirty="0" smtClean="0">
                <a:solidFill>
                  <a:schemeClr val="tx1"/>
                </a:solidFill>
              </a:rPr>
              <a:t> </a:t>
            </a:r>
            <a:r>
              <a:rPr lang="fr-FR" sz="2000" dirty="0" err="1" smtClean="0">
                <a:solidFill>
                  <a:schemeClr val="tx1"/>
                </a:solidFill>
              </a:rPr>
              <a:t>federazione</a:t>
            </a:r>
            <a:r>
              <a:rPr lang="fr-FR" sz="2000" dirty="0" smtClean="0">
                <a:solidFill>
                  <a:schemeClr val="tx1"/>
                </a:solidFill>
              </a:rPr>
              <a:t> </a:t>
            </a:r>
            <a:r>
              <a:rPr lang="fr-FR" sz="2000" dirty="0" err="1" smtClean="0">
                <a:solidFill>
                  <a:schemeClr val="tx1"/>
                </a:solidFill>
              </a:rPr>
              <a:t>francese</a:t>
            </a:r>
            <a:r>
              <a:rPr lang="fr-FR" sz="2000" dirty="0" smtClean="0">
                <a:solidFill>
                  <a:schemeClr val="tx1"/>
                </a:solidFill>
              </a:rPr>
              <a:t> (dal 2003 </a:t>
            </a:r>
            <a:r>
              <a:rPr lang="fr-FR" sz="2000" dirty="0" err="1" smtClean="0">
                <a:solidFill>
                  <a:schemeClr val="tx1"/>
                </a:solidFill>
              </a:rPr>
              <a:t>definita</a:t>
            </a:r>
            <a:r>
              <a:rPr lang="fr-FR" sz="2000" dirty="0" smtClean="0">
                <a:solidFill>
                  <a:schemeClr val="tx1"/>
                </a:solidFill>
              </a:rPr>
              <a:t> </a:t>
            </a:r>
            <a:r>
              <a:rPr lang="fr-FR" sz="2000" b="1" dirty="0" smtClean="0">
                <a:solidFill>
                  <a:schemeClr val="tx1"/>
                </a:solidFill>
              </a:rPr>
              <a:t>« </a:t>
            </a:r>
            <a:r>
              <a:rPr lang="fr-FR" sz="2000" b="1" dirty="0" err="1" smtClean="0">
                <a:solidFill>
                  <a:schemeClr val="tx1"/>
                </a:solidFill>
              </a:rPr>
              <a:t>collettività</a:t>
            </a:r>
            <a:r>
              <a:rPr lang="fr-FR" sz="2000" b="1" dirty="0" smtClean="0">
                <a:solidFill>
                  <a:schemeClr val="tx1"/>
                </a:solidFill>
              </a:rPr>
              <a:t> d’</a:t>
            </a:r>
            <a:r>
              <a:rPr lang="fr-FR" sz="2000" b="1" dirty="0" err="1" smtClean="0">
                <a:solidFill>
                  <a:schemeClr val="tx1"/>
                </a:solidFill>
              </a:rPr>
              <a:t>oltremare</a:t>
            </a:r>
            <a:r>
              <a:rPr lang="fr-FR" sz="2000" b="1" dirty="0" smtClean="0">
                <a:solidFill>
                  <a:schemeClr val="tx1"/>
                </a:solidFill>
              </a:rPr>
              <a:t> »</a:t>
            </a:r>
            <a:r>
              <a:rPr lang="fr-FR" sz="2000" dirty="0" smtClean="0">
                <a:solidFill>
                  <a:schemeClr val="tx1"/>
                </a:solidFill>
              </a:rPr>
              <a:t>, di </a:t>
            </a:r>
            <a:r>
              <a:rPr lang="fr-FR" sz="2000" dirty="0" err="1" smtClean="0">
                <a:solidFill>
                  <a:schemeClr val="tx1"/>
                </a:solidFill>
              </a:rPr>
              <a:t>cui</a:t>
            </a:r>
            <a:r>
              <a:rPr lang="fr-FR" sz="2000" dirty="0" smtClean="0">
                <a:solidFill>
                  <a:schemeClr val="tx1"/>
                </a:solidFill>
              </a:rPr>
              <a:t> </a:t>
            </a:r>
            <a:r>
              <a:rPr lang="fr-FR" sz="2000" dirty="0" err="1" smtClean="0">
                <a:solidFill>
                  <a:schemeClr val="tx1"/>
                </a:solidFill>
              </a:rPr>
              <a:t>fanno</a:t>
            </a:r>
            <a:r>
              <a:rPr lang="fr-FR" sz="2000" dirty="0" smtClean="0">
                <a:solidFill>
                  <a:schemeClr val="tx1"/>
                </a:solidFill>
              </a:rPr>
              <a:t> parte anche Saint-Barthélemy, Saint-Pierre e Miquelon, Saint-Martin, Wallis e Futuna). </a:t>
            </a:r>
            <a:endParaRPr lang="fr-FR" sz="2000" dirty="0">
              <a:solidFill>
                <a:schemeClr val="tx1"/>
              </a:solidFill>
            </a:endParaRPr>
          </a:p>
        </p:txBody>
      </p:sp>
    </p:spTree>
    <p:extLst>
      <p:ext uri="{BB962C8B-B14F-4D97-AF65-F5344CB8AC3E}">
        <p14:creationId xmlns:p14="http://schemas.microsoft.com/office/powerpoint/2010/main" val="10442646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VII. Dal </a:t>
            </a:r>
            <a:r>
              <a:rPr lang="fr-FR" dirty="0" err="1" smtClean="0"/>
              <a:t>Novecento</a:t>
            </a:r>
            <a:r>
              <a:rPr lang="fr-FR" dirty="0" smtClean="0"/>
              <a:t> in </a:t>
            </a:r>
            <a:r>
              <a:rPr lang="fr-FR" dirty="0" err="1" smtClean="0"/>
              <a:t>poi</a:t>
            </a:r>
            <a:r>
              <a:rPr lang="mr-IN" dirty="0" smtClean="0"/>
              <a:t>…</a:t>
            </a:r>
            <a:endParaRPr lang="fr-FR" dirty="0"/>
          </a:p>
        </p:txBody>
      </p:sp>
      <p:sp>
        <p:nvSpPr>
          <p:cNvPr id="3" name="Espace réservé du contenu 2"/>
          <p:cNvSpPr>
            <a:spLocks noGrp="1"/>
          </p:cNvSpPr>
          <p:nvPr>
            <p:ph idx="1"/>
          </p:nvPr>
        </p:nvSpPr>
        <p:spPr>
          <a:xfrm>
            <a:off x="677334" y="1443790"/>
            <a:ext cx="9316898" cy="5478379"/>
          </a:xfrm>
        </p:spPr>
        <p:txBody>
          <a:bodyPr>
            <a:normAutofit lnSpcReduction="10000"/>
          </a:bodyPr>
          <a:lstStyle/>
          <a:p>
            <a:pPr algn="just"/>
            <a:r>
              <a:rPr lang="it-IT" dirty="0" smtClean="0">
                <a:solidFill>
                  <a:schemeClr val="tx1"/>
                </a:solidFill>
              </a:rPr>
              <a:t>L’influenza </a:t>
            </a:r>
            <a:r>
              <a:rPr lang="it-IT" dirty="0">
                <a:solidFill>
                  <a:schemeClr val="tx1"/>
                </a:solidFill>
              </a:rPr>
              <a:t>dell’</a:t>
            </a:r>
            <a:r>
              <a:rPr lang="it-IT" b="1" dirty="0">
                <a:solidFill>
                  <a:schemeClr val="tx1"/>
                </a:solidFill>
              </a:rPr>
              <a:t>orale</a:t>
            </a:r>
            <a:r>
              <a:rPr lang="it-IT" dirty="0">
                <a:solidFill>
                  <a:schemeClr val="tx1"/>
                </a:solidFill>
              </a:rPr>
              <a:t> sullo </a:t>
            </a:r>
            <a:r>
              <a:rPr lang="it-IT" dirty="0" smtClean="0">
                <a:solidFill>
                  <a:schemeClr val="tx1"/>
                </a:solidFill>
              </a:rPr>
              <a:t>scritto è sempre più forte. Si usano parole </a:t>
            </a:r>
            <a:r>
              <a:rPr lang="it-IT" dirty="0" err="1" smtClean="0">
                <a:solidFill>
                  <a:schemeClr val="tx1"/>
                </a:solidFill>
              </a:rPr>
              <a:t>passepartout</a:t>
            </a:r>
            <a:r>
              <a:rPr lang="it-IT" dirty="0" smtClean="0">
                <a:solidFill>
                  <a:schemeClr val="tx1"/>
                </a:solidFill>
              </a:rPr>
              <a:t> come </a:t>
            </a:r>
            <a:r>
              <a:rPr lang="it-IT" i="1" dirty="0" err="1" smtClean="0">
                <a:solidFill>
                  <a:schemeClr val="tx1"/>
                </a:solidFill>
              </a:rPr>
              <a:t>chose</a:t>
            </a:r>
            <a:r>
              <a:rPr lang="it-IT" dirty="0" smtClean="0">
                <a:solidFill>
                  <a:schemeClr val="tx1"/>
                </a:solidFill>
              </a:rPr>
              <a:t>: </a:t>
            </a:r>
            <a:r>
              <a:rPr lang="it-IT" i="1" dirty="0" smtClean="0">
                <a:solidFill>
                  <a:schemeClr val="tx1"/>
                </a:solidFill>
              </a:rPr>
              <a:t>je </a:t>
            </a:r>
            <a:r>
              <a:rPr lang="it-IT" i="1" dirty="0" err="1" smtClean="0">
                <a:solidFill>
                  <a:schemeClr val="tx1"/>
                </a:solidFill>
              </a:rPr>
              <a:t>comprends</a:t>
            </a:r>
            <a:r>
              <a:rPr lang="it-IT" i="1" dirty="0" smtClean="0">
                <a:solidFill>
                  <a:schemeClr val="tx1"/>
                </a:solidFill>
              </a:rPr>
              <a:t> </a:t>
            </a:r>
            <a:r>
              <a:rPr lang="it-IT" i="1" dirty="0" err="1" smtClean="0">
                <a:solidFill>
                  <a:schemeClr val="tx1"/>
                </a:solidFill>
              </a:rPr>
              <a:t>pas</a:t>
            </a:r>
            <a:r>
              <a:rPr lang="it-IT" i="1" dirty="0" smtClean="0">
                <a:solidFill>
                  <a:schemeClr val="tx1"/>
                </a:solidFill>
              </a:rPr>
              <a:t> ce </a:t>
            </a:r>
            <a:r>
              <a:rPr lang="it-IT" b="1" i="1" dirty="0" err="1" smtClean="0">
                <a:solidFill>
                  <a:schemeClr val="tx1"/>
                </a:solidFill>
              </a:rPr>
              <a:t>machin</a:t>
            </a:r>
            <a:r>
              <a:rPr lang="it-IT" dirty="0" smtClean="0">
                <a:solidFill>
                  <a:schemeClr val="tx1"/>
                </a:solidFill>
              </a:rPr>
              <a:t>, </a:t>
            </a:r>
            <a:r>
              <a:rPr lang="it-IT" i="1" dirty="0" err="1" smtClean="0">
                <a:solidFill>
                  <a:schemeClr val="tx1"/>
                </a:solidFill>
              </a:rPr>
              <a:t>j’ai</a:t>
            </a:r>
            <a:r>
              <a:rPr lang="it-IT" i="1" dirty="0" smtClean="0">
                <a:solidFill>
                  <a:schemeClr val="tx1"/>
                </a:solidFill>
              </a:rPr>
              <a:t> </a:t>
            </a:r>
            <a:r>
              <a:rPr lang="it-IT" i="1" dirty="0" err="1" smtClean="0">
                <a:solidFill>
                  <a:schemeClr val="tx1"/>
                </a:solidFill>
              </a:rPr>
              <a:t>acheté</a:t>
            </a:r>
            <a:r>
              <a:rPr lang="it-IT" i="1" dirty="0" smtClean="0">
                <a:solidFill>
                  <a:schemeClr val="tx1"/>
                </a:solidFill>
              </a:rPr>
              <a:t> un </a:t>
            </a:r>
            <a:r>
              <a:rPr lang="it-IT" b="1" i="1" dirty="0" err="1" smtClean="0">
                <a:solidFill>
                  <a:schemeClr val="tx1"/>
                </a:solidFill>
              </a:rPr>
              <a:t>truc</a:t>
            </a:r>
            <a:r>
              <a:rPr lang="it-IT" dirty="0" smtClean="0">
                <a:solidFill>
                  <a:schemeClr val="tx1"/>
                </a:solidFill>
              </a:rPr>
              <a:t>.</a:t>
            </a:r>
          </a:p>
          <a:p>
            <a:pPr algn="just"/>
            <a:r>
              <a:rPr lang="it-IT" dirty="0">
                <a:solidFill>
                  <a:schemeClr val="tx1"/>
                </a:solidFill>
              </a:rPr>
              <a:t>Influenza dei </a:t>
            </a:r>
            <a:r>
              <a:rPr lang="it-IT" b="1" dirty="0">
                <a:solidFill>
                  <a:schemeClr val="tx1"/>
                </a:solidFill>
              </a:rPr>
              <a:t>media (televisione)</a:t>
            </a:r>
            <a:r>
              <a:rPr lang="it-IT" dirty="0">
                <a:solidFill>
                  <a:schemeClr val="tx1"/>
                </a:solidFill>
              </a:rPr>
              <a:t>. </a:t>
            </a:r>
            <a:endParaRPr lang="it-IT" dirty="0" smtClean="0">
              <a:solidFill>
                <a:schemeClr val="tx1"/>
              </a:solidFill>
            </a:endParaRPr>
          </a:p>
          <a:p>
            <a:pPr algn="just"/>
            <a:r>
              <a:rPr lang="it-IT" dirty="0" smtClean="0">
                <a:solidFill>
                  <a:schemeClr val="tx1"/>
                </a:solidFill>
              </a:rPr>
              <a:t>Si </a:t>
            </a:r>
            <a:r>
              <a:rPr lang="it-IT" dirty="0" err="1" smtClean="0">
                <a:solidFill>
                  <a:schemeClr val="tx1"/>
                </a:solidFill>
              </a:rPr>
              <a:t>difonde</a:t>
            </a:r>
            <a:r>
              <a:rPr lang="it-IT" dirty="0" smtClean="0">
                <a:solidFill>
                  <a:schemeClr val="tx1"/>
                </a:solidFill>
              </a:rPr>
              <a:t> un linguaggio popolare e </a:t>
            </a:r>
            <a:r>
              <a:rPr lang="it-IT" dirty="0">
                <a:solidFill>
                  <a:schemeClr val="tx1"/>
                </a:solidFill>
              </a:rPr>
              <a:t>giovanile: </a:t>
            </a:r>
            <a:r>
              <a:rPr lang="it-IT" i="1" dirty="0">
                <a:solidFill>
                  <a:schemeClr val="tx1"/>
                </a:solidFill>
              </a:rPr>
              <a:t>Ciao!</a:t>
            </a:r>
            <a:r>
              <a:rPr lang="it-IT" dirty="0">
                <a:solidFill>
                  <a:schemeClr val="tx1"/>
                </a:solidFill>
              </a:rPr>
              <a:t>, </a:t>
            </a:r>
            <a:r>
              <a:rPr lang="it-IT" i="1" dirty="0">
                <a:solidFill>
                  <a:schemeClr val="tx1"/>
                </a:solidFill>
              </a:rPr>
              <a:t>cool</a:t>
            </a:r>
            <a:r>
              <a:rPr lang="it-IT" dirty="0">
                <a:solidFill>
                  <a:schemeClr val="tx1"/>
                </a:solidFill>
              </a:rPr>
              <a:t>, </a:t>
            </a:r>
            <a:r>
              <a:rPr lang="it-IT" i="1" dirty="0">
                <a:solidFill>
                  <a:schemeClr val="tx1"/>
                </a:solidFill>
              </a:rPr>
              <a:t>archi-</a:t>
            </a:r>
            <a:r>
              <a:rPr lang="it-IT" dirty="0">
                <a:solidFill>
                  <a:schemeClr val="tx1"/>
                </a:solidFill>
              </a:rPr>
              <a:t>, </a:t>
            </a:r>
            <a:r>
              <a:rPr lang="it-IT" i="1" dirty="0" err="1" smtClean="0">
                <a:solidFill>
                  <a:schemeClr val="tx1"/>
                </a:solidFill>
              </a:rPr>
              <a:t>pourri</a:t>
            </a:r>
            <a:r>
              <a:rPr lang="it-IT" dirty="0" smtClean="0">
                <a:solidFill>
                  <a:schemeClr val="tx1"/>
                </a:solidFill>
              </a:rPr>
              <a:t>, </a:t>
            </a:r>
            <a:r>
              <a:rPr lang="it-IT" i="1" dirty="0" err="1" smtClean="0">
                <a:solidFill>
                  <a:schemeClr val="tx1"/>
                </a:solidFill>
              </a:rPr>
              <a:t>glauque</a:t>
            </a:r>
            <a:r>
              <a:rPr lang="it-IT" dirty="0" smtClean="0">
                <a:solidFill>
                  <a:schemeClr val="tx1"/>
                </a:solidFill>
              </a:rPr>
              <a:t>, </a:t>
            </a:r>
            <a:r>
              <a:rPr lang="it-IT" i="1" dirty="0" smtClean="0">
                <a:solidFill>
                  <a:schemeClr val="tx1"/>
                </a:solidFill>
              </a:rPr>
              <a:t>s’</a:t>
            </a:r>
            <a:r>
              <a:rPr lang="it-IT" i="1" dirty="0" err="1" smtClean="0">
                <a:solidFill>
                  <a:schemeClr val="tx1"/>
                </a:solidFill>
              </a:rPr>
              <a:t>éclater</a:t>
            </a:r>
            <a:r>
              <a:rPr lang="it-IT" dirty="0" smtClean="0">
                <a:solidFill>
                  <a:schemeClr val="tx1"/>
                </a:solidFill>
              </a:rPr>
              <a:t>, </a:t>
            </a:r>
            <a:r>
              <a:rPr lang="it-IT" i="1" dirty="0">
                <a:solidFill>
                  <a:schemeClr val="tx1"/>
                </a:solidFill>
              </a:rPr>
              <a:t>se </a:t>
            </a:r>
            <a:r>
              <a:rPr lang="it-IT" i="1" dirty="0" err="1">
                <a:solidFill>
                  <a:schemeClr val="tx1"/>
                </a:solidFill>
              </a:rPr>
              <a:t>défoncer</a:t>
            </a:r>
            <a:r>
              <a:rPr lang="it-IT" dirty="0" smtClean="0">
                <a:solidFill>
                  <a:schemeClr val="tx1"/>
                </a:solidFill>
              </a:rPr>
              <a:t>…</a:t>
            </a:r>
          </a:p>
          <a:p>
            <a:pPr algn="just"/>
            <a:r>
              <a:rPr lang="it-IT" dirty="0" smtClean="0">
                <a:solidFill>
                  <a:schemeClr val="tx1"/>
                </a:solidFill>
              </a:rPr>
              <a:t>Si cerca la </a:t>
            </a:r>
            <a:r>
              <a:rPr lang="it-IT" b="1" dirty="0" smtClean="0">
                <a:solidFill>
                  <a:schemeClr val="tx1"/>
                </a:solidFill>
              </a:rPr>
              <a:t>brevità</a:t>
            </a:r>
            <a:r>
              <a:rPr lang="it-IT" dirty="0" smtClean="0">
                <a:solidFill>
                  <a:schemeClr val="tx1"/>
                </a:solidFill>
              </a:rPr>
              <a:t> e la </a:t>
            </a:r>
            <a:r>
              <a:rPr lang="it-IT" b="1" dirty="0" smtClean="0">
                <a:solidFill>
                  <a:schemeClr val="tx1"/>
                </a:solidFill>
              </a:rPr>
              <a:t>semplificazione: </a:t>
            </a:r>
            <a:r>
              <a:rPr lang="it-IT" dirty="0" smtClean="0">
                <a:solidFill>
                  <a:schemeClr val="tx1"/>
                </a:solidFill>
              </a:rPr>
              <a:t>elisione </a:t>
            </a:r>
            <a:r>
              <a:rPr lang="it-IT" dirty="0">
                <a:solidFill>
                  <a:schemeClr val="tx1"/>
                </a:solidFill>
              </a:rPr>
              <a:t>nei pronomi personali “atoni” (</a:t>
            </a:r>
            <a:r>
              <a:rPr lang="it-IT" i="1" dirty="0">
                <a:solidFill>
                  <a:schemeClr val="tx1"/>
                </a:solidFill>
              </a:rPr>
              <a:t>t’</a:t>
            </a:r>
            <a:r>
              <a:rPr lang="it-IT" i="1" dirty="0" err="1">
                <a:solidFill>
                  <a:schemeClr val="tx1"/>
                </a:solidFill>
              </a:rPr>
              <a:t>as</a:t>
            </a:r>
            <a:r>
              <a:rPr lang="it-IT" i="1" dirty="0">
                <a:solidFill>
                  <a:schemeClr val="tx1"/>
                </a:solidFill>
              </a:rPr>
              <a:t> </a:t>
            </a:r>
            <a:r>
              <a:rPr lang="it-IT" i="1" dirty="0" err="1">
                <a:solidFill>
                  <a:schemeClr val="tx1"/>
                </a:solidFill>
              </a:rPr>
              <a:t>dit</a:t>
            </a:r>
            <a:r>
              <a:rPr lang="it-IT" dirty="0">
                <a:solidFill>
                  <a:schemeClr val="tx1"/>
                </a:solidFill>
              </a:rPr>
              <a:t>, </a:t>
            </a:r>
            <a:r>
              <a:rPr lang="it-IT" i="1" dirty="0">
                <a:solidFill>
                  <a:schemeClr val="tx1"/>
                </a:solidFill>
              </a:rPr>
              <a:t>t’</a:t>
            </a:r>
            <a:r>
              <a:rPr lang="it-IT" i="1" dirty="0" err="1">
                <a:solidFill>
                  <a:schemeClr val="tx1"/>
                </a:solidFill>
              </a:rPr>
              <a:t>as</a:t>
            </a:r>
            <a:r>
              <a:rPr lang="it-IT" i="1" dirty="0">
                <a:solidFill>
                  <a:schemeClr val="tx1"/>
                </a:solidFill>
              </a:rPr>
              <a:t> </a:t>
            </a:r>
            <a:r>
              <a:rPr lang="it-IT" i="1" dirty="0" err="1">
                <a:solidFill>
                  <a:schemeClr val="tx1"/>
                </a:solidFill>
              </a:rPr>
              <a:t>qu’à</a:t>
            </a:r>
            <a:r>
              <a:rPr lang="it-IT" i="1" dirty="0">
                <a:solidFill>
                  <a:schemeClr val="tx1"/>
                </a:solidFill>
              </a:rPr>
              <a:t> </a:t>
            </a:r>
            <a:r>
              <a:rPr lang="it-IT" i="1" dirty="0" err="1">
                <a:solidFill>
                  <a:schemeClr val="tx1"/>
                </a:solidFill>
              </a:rPr>
              <a:t>faire</a:t>
            </a:r>
            <a:r>
              <a:rPr lang="it-IT" i="1" dirty="0">
                <a:solidFill>
                  <a:schemeClr val="tx1"/>
                </a:solidFill>
              </a:rPr>
              <a:t> </a:t>
            </a:r>
            <a:r>
              <a:rPr lang="it-IT" i="1" dirty="0" err="1">
                <a:solidFill>
                  <a:schemeClr val="tx1"/>
                </a:solidFill>
              </a:rPr>
              <a:t>ça</a:t>
            </a:r>
            <a:r>
              <a:rPr lang="it-IT" dirty="0" smtClean="0">
                <a:solidFill>
                  <a:schemeClr val="tx1"/>
                </a:solidFill>
              </a:rPr>
              <a:t>); </a:t>
            </a:r>
            <a:r>
              <a:rPr lang="it-IT" dirty="0">
                <a:solidFill>
                  <a:schemeClr val="tx1"/>
                </a:solidFill>
              </a:rPr>
              <a:t>omissione di </a:t>
            </a:r>
            <a:r>
              <a:rPr lang="it-IT" i="1" dirty="0">
                <a:solidFill>
                  <a:schemeClr val="tx1"/>
                </a:solidFill>
              </a:rPr>
              <a:t>ne</a:t>
            </a:r>
            <a:r>
              <a:rPr lang="it-IT" dirty="0">
                <a:solidFill>
                  <a:schemeClr val="tx1"/>
                </a:solidFill>
              </a:rPr>
              <a:t> in negazione (</a:t>
            </a:r>
            <a:r>
              <a:rPr lang="it-IT" i="1" dirty="0">
                <a:solidFill>
                  <a:schemeClr val="tx1"/>
                </a:solidFill>
              </a:rPr>
              <a:t>je (ne) </a:t>
            </a:r>
            <a:r>
              <a:rPr lang="it-IT" i="1" dirty="0" err="1">
                <a:solidFill>
                  <a:schemeClr val="tx1"/>
                </a:solidFill>
              </a:rPr>
              <a:t>sais</a:t>
            </a:r>
            <a:r>
              <a:rPr lang="it-IT" i="1" dirty="0">
                <a:solidFill>
                  <a:schemeClr val="tx1"/>
                </a:solidFill>
              </a:rPr>
              <a:t> </a:t>
            </a:r>
            <a:r>
              <a:rPr lang="it-IT" i="1" dirty="0" err="1">
                <a:solidFill>
                  <a:schemeClr val="tx1"/>
                </a:solidFill>
              </a:rPr>
              <a:t>pas</a:t>
            </a:r>
            <a:r>
              <a:rPr lang="it-IT" dirty="0" smtClean="0">
                <a:solidFill>
                  <a:schemeClr val="tx1"/>
                </a:solidFill>
              </a:rPr>
              <a:t>); </a:t>
            </a:r>
            <a:r>
              <a:rPr lang="it-IT" dirty="0">
                <a:solidFill>
                  <a:schemeClr val="tx1"/>
                </a:solidFill>
              </a:rPr>
              <a:t>aferesi del soggetto grammaticale in </a:t>
            </a:r>
            <a:r>
              <a:rPr lang="it-IT" i="1" dirty="0">
                <a:solidFill>
                  <a:schemeClr val="tx1"/>
                </a:solidFill>
              </a:rPr>
              <a:t>(il) </a:t>
            </a:r>
            <a:r>
              <a:rPr lang="it-IT" i="1" dirty="0" err="1">
                <a:solidFill>
                  <a:schemeClr val="tx1"/>
                </a:solidFill>
              </a:rPr>
              <a:t>faut</a:t>
            </a:r>
            <a:r>
              <a:rPr lang="it-IT" i="1" dirty="0">
                <a:solidFill>
                  <a:schemeClr val="tx1"/>
                </a:solidFill>
              </a:rPr>
              <a:t> </a:t>
            </a:r>
            <a:r>
              <a:rPr lang="it-IT" i="1" dirty="0" err="1">
                <a:solidFill>
                  <a:schemeClr val="tx1"/>
                </a:solidFill>
              </a:rPr>
              <a:t>pas</a:t>
            </a:r>
            <a:r>
              <a:rPr lang="it-IT" dirty="0">
                <a:solidFill>
                  <a:schemeClr val="tx1"/>
                </a:solidFill>
              </a:rPr>
              <a:t>, </a:t>
            </a:r>
            <a:r>
              <a:rPr lang="it-IT" i="1" dirty="0">
                <a:solidFill>
                  <a:schemeClr val="tx1"/>
                </a:solidFill>
              </a:rPr>
              <a:t>(il) y </a:t>
            </a:r>
            <a:r>
              <a:rPr lang="it-IT" i="1" dirty="0" smtClean="0">
                <a:solidFill>
                  <a:schemeClr val="tx1"/>
                </a:solidFill>
              </a:rPr>
              <a:t>a</a:t>
            </a:r>
            <a:r>
              <a:rPr lang="mr-IN" dirty="0" smtClean="0">
                <a:solidFill>
                  <a:schemeClr val="tx1"/>
                </a:solidFill>
              </a:rPr>
              <a:t>…</a:t>
            </a:r>
            <a:r>
              <a:rPr lang="it-IT" dirty="0">
                <a:solidFill>
                  <a:schemeClr val="tx1"/>
                </a:solidFill>
              </a:rPr>
              <a:t>;</a:t>
            </a:r>
            <a:r>
              <a:rPr lang="it-IT" dirty="0" smtClean="0">
                <a:solidFill>
                  <a:schemeClr val="tx1"/>
                </a:solidFill>
              </a:rPr>
              <a:t> </a:t>
            </a:r>
            <a:r>
              <a:rPr lang="it-IT" dirty="0">
                <a:solidFill>
                  <a:schemeClr val="tx1"/>
                </a:solidFill>
              </a:rPr>
              <a:t>preferenza per la costruzione interrogativa basata sull’intonazione e non sull’inversione (</a:t>
            </a:r>
            <a:r>
              <a:rPr lang="it-IT" i="1" dirty="0">
                <a:solidFill>
                  <a:schemeClr val="tx1"/>
                </a:solidFill>
              </a:rPr>
              <a:t>Tu </a:t>
            </a:r>
            <a:r>
              <a:rPr lang="it-IT" i="1" dirty="0" err="1">
                <a:solidFill>
                  <a:schemeClr val="tx1"/>
                </a:solidFill>
              </a:rPr>
              <a:t>viens</a:t>
            </a:r>
            <a:r>
              <a:rPr lang="it-IT" i="1" dirty="0" smtClean="0">
                <a:solidFill>
                  <a:schemeClr val="tx1"/>
                </a:solidFill>
              </a:rPr>
              <a:t>?</a:t>
            </a:r>
            <a:r>
              <a:rPr lang="it-IT" dirty="0" smtClean="0">
                <a:solidFill>
                  <a:schemeClr val="tx1"/>
                </a:solidFill>
              </a:rPr>
              <a:t>); </a:t>
            </a:r>
            <a:r>
              <a:rPr lang="it-IT" dirty="0">
                <a:solidFill>
                  <a:schemeClr val="tx1"/>
                </a:solidFill>
              </a:rPr>
              <a:t>prevalere dell’ipotassi sulla </a:t>
            </a:r>
            <a:r>
              <a:rPr lang="it-IT" dirty="0" smtClean="0">
                <a:solidFill>
                  <a:schemeClr val="tx1"/>
                </a:solidFill>
              </a:rPr>
              <a:t>paratassi; </a:t>
            </a:r>
            <a:r>
              <a:rPr lang="it-IT" dirty="0">
                <a:solidFill>
                  <a:schemeClr val="tx1"/>
                </a:solidFill>
              </a:rPr>
              <a:t>restrizione dell’uso del </a:t>
            </a:r>
            <a:r>
              <a:rPr lang="it-IT" i="1" dirty="0" err="1">
                <a:solidFill>
                  <a:schemeClr val="tx1"/>
                </a:solidFill>
              </a:rPr>
              <a:t>passé</a:t>
            </a:r>
            <a:r>
              <a:rPr lang="it-IT" i="1" dirty="0">
                <a:solidFill>
                  <a:schemeClr val="tx1"/>
                </a:solidFill>
              </a:rPr>
              <a:t> </a:t>
            </a:r>
            <a:r>
              <a:rPr lang="it-IT" i="1" dirty="0" err="1" smtClean="0">
                <a:solidFill>
                  <a:schemeClr val="tx1"/>
                </a:solidFill>
              </a:rPr>
              <a:t>simple</a:t>
            </a:r>
            <a:r>
              <a:rPr lang="it-IT" dirty="0" smtClean="0">
                <a:solidFill>
                  <a:schemeClr val="tx1"/>
                </a:solidFill>
              </a:rPr>
              <a:t>; uso di parole composte (</a:t>
            </a:r>
            <a:r>
              <a:rPr lang="it-IT" i="1" dirty="0" err="1" smtClean="0">
                <a:solidFill>
                  <a:schemeClr val="tx1"/>
                </a:solidFill>
              </a:rPr>
              <a:t>mots-valises</a:t>
            </a:r>
            <a:r>
              <a:rPr lang="it-IT" dirty="0" smtClean="0">
                <a:solidFill>
                  <a:schemeClr val="tx1"/>
                </a:solidFill>
              </a:rPr>
              <a:t>): </a:t>
            </a:r>
            <a:r>
              <a:rPr lang="it-IT" i="1" dirty="0" err="1" smtClean="0">
                <a:solidFill>
                  <a:schemeClr val="tx1"/>
                </a:solidFill>
              </a:rPr>
              <a:t>informatique</a:t>
            </a:r>
            <a:r>
              <a:rPr lang="it-IT" dirty="0" smtClean="0">
                <a:solidFill>
                  <a:schemeClr val="tx1"/>
                </a:solidFill>
              </a:rPr>
              <a:t>, </a:t>
            </a:r>
            <a:r>
              <a:rPr lang="it-IT" i="1" dirty="0" err="1" smtClean="0">
                <a:solidFill>
                  <a:schemeClr val="tx1"/>
                </a:solidFill>
              </a:rPr>
              <a:t>logiciel</a:t>
            </a:r>
            <a:r>
              <a:rPr lang="it-IT" dirty="0" smtClean="0">
                <a:solidFill>
                  <a:schemeClr val="tx1"/>
                </a:solidFill>
              </a:rPr>
              <a:t>, </a:t>
            </a:r>
            <a:r>
              <a:rPr lang="it-IT" i="1" dirty="0" smtClean="0">
                <a:solidFill>
                  <a:schemeClr val="tx1"/>
                </a:solidFill>
              </a:rPr>
              <a:t>timbre-poste</a:t>
            </a:r>
            <a:r>
              <a:rPr lang="it-IT" dirty="0" smtClean="0">
                <a:solidFill>
                  <a:schemeClr val="tx1"/>
                </a:solidFill>
              </a:rPr>
              <a:t>, </a:t>
            </a:r>
            <a:r>
              <a:rPr lang="it-IT" i="1" dirty="0" err="1" smtClean="0">
                <a:solidFill>
                  <a:schemeClr val="tx1"/>
                </a:solidFill>
              </a:rPr>
              <a:t>portemanteau</a:t>
            </a:r>
            <a:r>
              <a:rPr lang="mr-IN" dirty="0" smtClean="0">
                <a:solidFill>
                  <a:schemeClr val="tx1"/>
                </a:solidFill>
              </a:rPr>
              <a:t>…</a:t>
            </a:r>
            <a:endParaRPr lang="it-IT" dirty="0" smtClean="0">
              <a:solidFill>
                <a:schemeClr val="tx1"/>
              </a:solidFill>
            </a:endParaRPr>
          </a:p>
          <a:p>
            <a:pPr algn="just"/>
            <a:r>
              <a:rPr lang="it-IT" dirty="0" smtClean="0">
                <a:solidFill>
                  <a:schemeClr val="tx1"/>
                </a:solidFill>
              </a:rPr>
              <a:t>Si usano sempre più </a:t>
            </a:r>
            <a:r>
              <a:rPr lang="it-IT" b="1" dirty="0" smtClean="0">
                <a:solidFill>
                  <a:schemeClr val="tx1"/>
                </a:solidFill>
              </a:rPr>
              <a:t>troncamenti</a:t>
            </a:r>
            <a:r>
              <a:rPr lang="it-IT" dirty="0" smtClean="0">
                <a:solidFill>
                  <a:schemeClr val="tx1"/>
                </a:solidFill>
              </a:rPr>
              <a:t> e </a:t>
            </a:r>
            <a:r>
              <a:rPr lang="it-IT" b="1" dirty="0" smtClean="0">
                <a:solidFill>
                  <a:schemeClr val="tx1"/>
                </a:solidFill>
              </a:rPr>
              <a:t>abbreviazioni</a:t>
            </a:r>
            <a:r>
              <a:rPr lang="it-IT" dirty="0" smtClean="0">
                <a:solidFill>
                  <a:schemeClr val="tx1"/>
                </a:solidFill>
              </a:rPr>
              <a:t>: </a:t>
            </a:r>
            <a:r>
              <a:rPr lang="it-IT" i="1" dirty="0" smtClean="0">
                <a:solidFill>
                  <a:schemeClr val="tx1"/>
                </a:solidFill>
              </a:rPr>
              <a:t>Prof</a:t>
            </a:r>
            <a:r>
              <a:rPr lang="it-IT" dirty="0">
                <a:solidFill>
                  <a:schemeClr val="tx1"/>
                </a:solidFill>
              </a:rPr>
              <a:t>, </a:t>
            </a:r>
            <a:r>
              <a:rPr lang="it-IT" i="1" dirty="0" err="1">
                <a:solidFill>
                  <a:schemeClr val="tx1"/>
                </a:solidFill>
              </a:rPr>
              <a:t>Maths</a:t>
            </a:r>
            <a:r>
              <a:rPr lang="it-IT" dirty="0">
                <a:solidFill>
                  <a:schemeClr val="tx1"/>
                </a:solidFill>
              </a:rPr>
              <a:t>, </a:t>
            </a:r>
            <a:r>
              <a:rPr lang="it-IT" i="1" dirty="0" err="1">
                <a:solidFill>
                  <a:schemeClr val="tx1"/>
                </a:solidFill>
              </a:rPr>
              <a:t>Fac</a:t>
            </a:r>
            <a:r>
              <a:rPr lang="it-IT" dirty="0">
                <a:solidFill>
                  <a:schemeClr val="tx1"/>
                </a:solidFill>
              </a:rPr>
              <a:t>, </a:t>
            </a:r>
            <a:r>
              <a:rPr lang="it-IT" i="1" dirty="0" err="1">
                <a:solidFill>
                  <a:schemeClr val="tx1"/>
                </a:solidFill>
              </a:rPr>
              <a:t>Restau</a:t>
            </a:r>
            <a:r>
              <a:rPr lang="it-IT" dirty="0">
                <a:solidFill>
                  <a:schemeClr val="tx1"/>
                </a:solidFill>
              </a:rPr>
              <a:t>, </a:t>
            </a:r>
            <a:r>
              <a:rPr lang="it-IT" i="1" dirty="0" err="1">
                <a:solidFill>
                  <a:schemeClr val="tx1"/>
                </a:solidFill>
              </a:rPr>
              <a:t>Métro</a:t>
            </a:r>
            <a:r>
              <a:rPr lang="it-IT" dirty="0">
                <a:solidFill>
                  <a:schemeClr val="tx1"/>
                </a:solidFill>
              </a:rPr>
              <a:t>, </a:t>
            </a:r>
            <a:r>
              <a:rPr lang="it-IT" i="1" dirty="0">
                <a:solidFill>
                  <a:schemeClr val="tx1"/>
                </a:solidFill>
              </a:rPr>
              <a:t>Frigo</a:t>
            </a:r>
            <a:r>
              <a:rPr lang="it-IT" dirty="0">
                <a:solidFill>
                  <a:schemeClr val="tx1"/>
                </a:solidFill>
              </a:rPr>
              <a:t>, </a:t>
            </a:r>
            <a:r>
              <a:rPr lang="it-IT" i="1" dirty="0" err="1">
                <a:solidFill>
                  <a:schemeClr val="tx1"/>
                </a:solidFill>
              </a:rPr>
              <a:t>Cinéma</a:t>
            </a:r>
            <a:r>
              <a:rPr lang="it-IT" dirty="0">
                <a:solidFill>
                  <a:schemeClr val="tx1"/>
                </a:solidFill>
              </a:rPr>
              <a:t>, </a:t>
            </a:r>
            <a:r>
              <a:rPr lang="it-IT" i="1" dirty="0" err="1">
                <a:solidFill>
                  <a:schemeClr val="tx1"/>
                </a:solidFill>
              </a:rPr>
              <a:t>Vélo</a:t>
            </a:r>
            <a:r>
              <a:rPr lang="it-IT" dirty="0">
                <a:solidFill>
                  <a:schemeClr val="tx1"/>
                </a:solidFill>
              </a:rPr>
              <a:t>(</a:t>
            </a:r>
            <a:r>
              <a:rPr lang="it-IT" dirty="0" err="1">
                <a:solidFill>
                  <a:schemeClr val="tx1"/>
                </a:solidFill>
              </a:rPr>
              <a:t>cipède</a:t>
            </a:r>
            <a:r>
              <a:rPr lang="it-IT" dirty="0">
                <a:solidFill>
                  <a:schemeClr val="tx1"/>
                </a:solidFill>
              </a:rPr>
              <a:t>), </a:t>
            </a:r>
            <a:r>
              <a:rPr lang="it-IT" i="1" dirty="0">
                <a:solidFill>
                  <a:schemeClr val="tx1"/>
                </a:solidFill>
              </a:rPr>
              <a:t>D’</a:t>
            </a:r>
            <a:r>
              <a:rPr lang="it-IT" i="1" dirty="0" err="1">
                <a:solidFill>
                  <a:schemeClr val="tx1"/>
                </a:solidFill>
              </a:rPr>
              <a:t>ac</a:t>
            </a:r>
            <a:r>
              <a:rPr lang="it-IT" dirty="0">
                <a:solidFill>
                  <a:schemeClr val="tx1"/>
                </a:solidFill>
              </a:rPr>
              <a:t>, </a:t>
            </a:r>
            <a:r>
              <a:rPr lang="it-IT" i="1" dirty="0" err="1">
                <a:solidFill>
                  <a:schemeClr val="tx1"/>
                </a:solidFill>
              </a:rPr>
              <a:t>Manif</a:t>
            </a:r>
            <a:r>
              <a:rPr lang="it-IT" dirty="0">
                <a:solidFill>
                  <a:schemeClr val="tx1"/>
                </a:solidFill>
              </a:rPr>
              <a:t>, </a:t>
            </a:r>
            <a:r>
              <a:rPr lang="it-IT" i="1" dirty="0" err="1">
                <a:solidFill>
                  <a:schemeClr val="tx1"/>
                </a:solidFill>
              </a:rPr>
              <a:t>Ados</a:t>
            </a:r>
            <a:r>
              <a:rPr lang="it-IT" dirty="0">
                <a:solidFill>
                  <a:schemeClr val="tx1"/>
                </a:solidFill>
              </a:rPr>
              <a:t>, </a:t>
            </a:r>
            <a:r>
              <a:rPr lang="it-IT" i="1" dirty="0">
                <a:solidFill>
                  <a:schemeClr val="tx1"/>
                </a:solidFill>
              </a:rPr>
              <a:t>Infos</a:t>
            </a:r>
            <a:r>
              <a:rPr lang="it-IT" dirty="0">
                <a:solidFill>
                  <a:schemeClr val="tx1"/>
                </a:solidFill>
              </a:rPr>
              <a:t>, </a:t>
            </a:r>
            <a:r>
              <a:rPr lang="it-IT" i="1" dirty="0" err="1">
                <a:solidFill>
                  <a:schemeClr val="tx1"/>
                </a:solidFill>
              </a:rPr>
              <a:t>Gym</a:t>
            </a:r>
            <a:r>
              <a:rPr lang="it-IT" dirty="0">
                <a:solidFill>
                  <a:schemeClr val="tx1"/>
                </a:solidFill>
              </a:rPr>
              <a:t>, </a:t>
            </a:r>
            <a:r>
              <a:rPr lang="it-IT" i="1" dirty="0">
                <a:solidFill>
                  <a:schemeClr val="tx1"/>
                </a:solidFill>
              </a:rPr>
              <a:t>Pub</a:t>
            </a:r>
            <a:r>
              <a:rPr lang="it-IT" dirty="0">
                <a:solidFill>
                  <a:schemeClr val="tx1"/>
                </a:solidFill>
              </a:rPr>
              <a:t>, </a:t>
            </a:r>
            <a:r>
              <a:rPr lang="it-IT" i="1" dirty="0">
                <a:solidFill>
                  <a:schemeClr val="tx1"/>
                </a:solidFill>
              </a:rPr>
              <a:t>Petit </a:t>
            </a:r>
            <a:r>
              <a:rPr lang="it-IT" i="1" dirty="0" err="1">
                <a:solidFill>
                  <a:schemeClr val="tx1"/>
                </a:solidFill>
              </a:rPr>
              <a:t>déj</a:t>
            </a:r>
            <a:r>
              <a:rPr lang="it-IT" dirty="0">
                <a:solidFill>
                  <a:schemeClr val="tx1"/>
                </a:solidFill>
              </a:rPr>
              <a:t>, </a:t>
            </a:r>
            <a:r>
              <a:rPr lang="it-IT" i="1" dirty="0" err="1">
                <a:solidFill>
                  <a:schemeClr val="tx1"/>
                </a:solidFill>
              </a:rPr>
              <a:t>Appart</a:t>
            </a:r>
            <a:r>
              <a:rPr lang="it-IT" dirty="0">
                <a:solidFill>
                  <a:schemeClr val="tx1"/>
                </a:solidFill>
              </a:rPr>
              <a:t>, </a:t>
            </a:r>
            <a:r>
              <a:rPr lang="it-IT" i="1" dirty="0" err="1" smtClean="0">
                <a:solidFill>
                  <a:schemeClr val="tx1"/>
                </a:solidFill>
              </a:rPr>
              <a:t>Sécu</a:t>
            </a:r>
            <a:r>
              <a:rPr lang="mr-IN" dirty="0" smtClean="0">
                <a:solidFill>
                  <a:schemeClr val="tx1"/>
                </a:solidFill>
              </a:rPr>
              <a:t>…</a:t>
            </a:r>
            <a:endParaRPr lang="it-IT" dirty="0" smtClean="0">
              <a:solidFill>
                <a:schemeClr val="tx1"/>
              </a:solidFill>
            </a:endParaRPr>
          </a:p>
          <a:p>
            <a:pPr algn="just"/>
            <a:r>
              <a:rPr lang="fr-FR" dirty="0" err="1">
                <a:solidFill>
                  <a:schemeClr val="tx1"/>
                </a:solidFill>
              </a:rPr>
              <a:t>Proliferazione</a:t>
            </a:r>
            <a:r>
              <a:rPr lang="fr-FR" dirty="0">
                <a:solidFill>
                  <a:schemeClr val="tx1"/>
                </a:solidFill>
              </a:rPr>
              <a:t> delle </a:t>
            </a:r>
            <a:r>
              <a:rPr lang="fr-FR" b="1" dirty="0" smtClean="0">
                <a:solidFill>
                  <a:schemeClr val="tx1"/>
                </a:solidFill>
              </a:rPr>
              <a:t>sigle</a:t>
            </a:r>
            <a:r>
              <a:rPr lang="fr-FR" dirty="0" smtClean="0">
                <a:solidFill>
                  <a:schemeClr val="tx1"/>
                </a:solidFill>
              </a:rPr>
              <a:t> </a:t>
            </a:r>
            <a:r>
              <a:rPr lang="fr-FR" dirty="0">
                <a:solidFill>
                  <a:schemeClr val="tx1"/>
                </a:solidFill>
              </a:rPr>
              <a:t>(HLM, </a:t>
            </a:r>
            <a:r>
              <a:rPr lang="fr-FR" i="1" dirty="0">
                <a:solidFill>
                  <a:schemeClr val="tx1"/>
                </a:solidFill>
              </a:rPr>
              <a:t>Habitation à Loyer Modéré</a:t>
            </a:r>
            <a:r>
              <a:rPr lang="fr-FR" dirty="0">
                <a:solidFill>
                  <a:schemeClr val="tx1"/>
                </a:solidFill>
              </a:rPr>
              <a:t>; CEDEX, </a:t>
            </a:r>
            <a:r>
              <a:rPr lang="fr-FR" i="1" dirty="0">
                <a:solidFill>
                  <a:schemeClr val="tx1"/>
                </a:solidFill>
              </a:rPr>
              <a:t>Courrier d’Entreprise à Distribution </a:t>
            </a:r>
            <a:r>
              <a:rPr lang="fr-FR" i="1" dirty="0" err="1" smtClean="0">
                <a:solidFill>
                  <a:schemeClr val="tx1"/>
                </a:solidFill>
              </a:rPr>
              <a:t>EXceptionnel</a:t>
            </a:r>
            <a:r>
              <a:rPr lang="fr-FR" dirty="0" smtClean="0">
                <a:solidFill>
                  <a:schemeClr val="tx1"/>
                </a:solidFill>
              </a:rPr>
              <a:t>; </a:t>
            </a:r>
            <a:r>
              <a:rPr lang="fr-FR" dirty="0">
                <a:solidFill>
                  <a:schemeClr val="tx1"/>
                </a:solidFill>
              </a:rPr>
              <a:t>SIDA, </a:t>
            </a:r>
            <a:r>
              <a:rPr lang="fr-FR" i="1" dirty="0">
                <a:solidFill>
                  <a:schemeClr val="tx1"/>
                </a:solidFill>
              </a:rPr>
              <a:t>Syndrome d’</a:t>
            </a:r>
            <a:r>
              <a:rPr lang="fr-FR" i="1" dirty="0" err="1">
                <a:solidFill>
                  <a:schemeClr val="tx1"/>
                </a:solidFill>
              </a:rPr>
              <a:t>Immuno-Deficience</a:t>
            </a:r>
            <a:r>
              <a:rPr lang="fr-FR" i="1" dirty="0">
                <a:solidFill>
                  <a:schemeClr val="tx1"/>
                </a:solidFill>
              </a:rPr>
              <a:t> Acquise</a:t>
            </a:r>
            <a:r>
              <a:rPr lang="fr-FR" dirty="0">
                <a:solidFill>
                  <a:schemeClr val="tx1"/>
                </a:solidFill>
              </a:rPr>
              <a:t>; OTAN, </a:t>
            </a:r>
            <a:r>
              <a:rPr lang="fr-FR" i="1" dirty="0">
                <a:solidFill>
                  <a:schemeClr val="tx1"/>
                </a:solidFill>
              </a:rPr>
              <a:t>Organisation du Traité de l’Atlantique du Nord</a:t>
            </a:r>
            <a:r>
              <a:rPr lang="fr-FR" dirty="0">
                <a:solidFill>
                  <a:schemeClr val="tx1"/>
                </a:solidFill>
              </a:rPr>
              <a:t>; CAPES, </a:t>
            </a:r>
            <a:r>
              <a:rPr lang="fr-FR" i="1" dirty="0">
                <a:solidFill>
                  <a:schemeClr val="tx1"/>
                </a:solidFill>
              </a:rPr>
              <a:t>Certificat d’Aptitude au Professorat de l’Enseignement Secondaire</a:t>
            </a:r>
            <a:r>
              <a:rPr lang="fr-FR" dirty="0">
                <a:solidFill>
                  <a:schemeClr val="tx1"/>
                </a:solidFill>
              </a:rPr>
              <a:t> ; IVG, </a:t>
            </a:r>
            <a:r>
              <a:rPr lang="fr-FR" i="1" dirty="0">
                <a:solidFill>
                  <a:schemeClr val="tx1"/>
                </a:solidFill>
              </a:rPr>
              <a:t>Interruption Volontaire de Grossesse</a:t>
            </a:r>
            <a:r>
              <a:rPr lang="fr-FR" dirty="0">
                <a:solidFill>
                  <a:schemeClr val="tx1"/>
                </a:solidFill>
              </a:rPr>
              <a:t>). </a:t>
            </a:r>
          </a:p>
          <a:p>
            <a:endParaRPr lang="it-IT" dirty="0">
              <a:sym typeface="Wingdings" charset="2"/>
            </a:endParaRPr>
          </a:p>
          <a:p>
            <a:endParaRPr lang="fr-FR" dirty="0"/>
          </a:p>
        </p:txBody>
      </p:sp>
    </p:spTree>
    <p:extLst>
      <p:ext uri="{BB962C8B-B14F-4D97-AF65-F5344CB8AC3E}">
        <p14:creationId xmlns:p14="http://schemas.microsoft.com/office/powerpoint/2010/main" val="6613476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320844"/>
            <a:ext cx="8596668" cy="1320800"/>
          </a:xfrm>
        </p:spPr>
        <p:txBody>
          <a:bodyPr>
            <a:normAutofit/>
          </a:bodyPr>
          <a:lstStyle/>
          <a:p>
            <a:r>
              <a:rPr lang="fr-FR" sz="2400" dirty="0" smtClean="0"/>
              <a:t>La lingua: un « </a:t>
            </a:r>
            <a:r>
              <a:rPr lang="fr-FR" sz="2400" dirty="0" err="1" smtClean="0"/>
              <a:t>affare</a:t>
            </a:r>
            <a:r>
              <a:rPr lang="fr-FR" sz="2400" dirty="0" smtClean="0"/>
              <a:t> » </a:t>
            </a:r>
            <a:r>
              <a:rPr lang="fr-FR" sz="2400" dirty="0" err="1" smtClean="0"/>
              <a:t>sempre</a:t>
            </a:r>
            <a:r>
              <a:rPr lang="fr-FR" sz="2400" dirty="0" smtClean="0"/>
              <a:t> più politico</a:t>
            </a:r>
            <a:endParaRPr lang="fr-FR" sz="2400" dirty="0"/>
          </a:p>
        </p:txBody>
      </p:sp>
      <p:sp>
        <p:nvSpPr>
          <p:cNvPr id="3" name="Espace réservé du contenu 2"/>
          <p:cNvSpPr>
            <a:spLocks noGrp="1"/>
          </p:cNvSpPr>
          <p:nvPr>
            <p:ph idx="1"/>
          </p:nvPr>
        </p:nvSpPr>
        <p:spPr>
          <a:xfrm>
            <a:off x="324408" y="978570"/>
            <a:ext cx="9541487" cy="5919536"/>
          </a:xfrm>
        </p:spPr>
        <p:txBody>
          <a:bodyPr>
            <a:normAutofit/>
          </a:bodyPr>
          <a:lstStyle/>
          <a:p>
            <a:pPr algn="just"/>
            <a:r>
              <a:rPr lang="it-IT" dirty="0">
                <a:solidFill>
                  <a:schemeClr val="tx1"/>
                </a:solidFill>
              </a:rPr>
              <a:t>I nomi di professioni femminili e il </a:t>
            </a:r>
            <a:r>
              <a:rPr lang="it-IT" b="1" dirty="0" err="1">
                <a:solidFill>
                  <a:schemeClr val="tx1"/>
                </a:solidFill>
              </a:rPr>
              <a:t>politically</a:t>
            </a:r>
            <a:r>
              <a:rPr lang="it-IT" b="1" dirty="0">
                <a:solidFill>
                  <a:schemeClr val="tx1"/>
                </a:solidFill>
              </a:rPr>
              <a:t> </a:t>
            </a:r>
            <a:r>
              <a:rPr lang="it-IT" b="1" dirty="0" err="1">
                <a:solidFill>
                  <a:schemeClr val="tx1"/>
                </a:solidFill>
              </a:rPr>
              <a:t>correct</a:t>
            </a:r>
            <a:r>
              <a:rPr lang="it-IT" dirty="0">
                <a:solidFill>
                  <a:schemeClr val="tx1"/>
                </a:solidFill>
              </a:rPr>
              <a:t>: </a:t>
            </a:r>
            <a:r>
              <a:rPr lang="it-IT" i="1" dirty="0">
                <a:solidFill>
                  <a:schemeClr val="tx1"/>
                </a:solidFill>
              </a:rPr>
              <a:t>vendeuse</a:t>
            </a:r>
            <a:r>
              <a:rPr lang="it-IT" dirty="0">
                <a:solidFill>
                  <a:schemeClr val="tx1"/>
                </a:solidFill>
              </a:rPr>
              <a:t>, </a:t>
            </a:r>
            <a:r>
              <a:rPr lang="it-IT" i="1" dirty="0" err="1">
                <a:solidFill>
                  <a:schemeClr val="tx1"/>
                </a:solidFill>
              </a:rPr>
              <a:t>danseuse</a:t>
            </a:r>
            <a:r>
              <a:rPr lang="it-IT" dirty="0">
                <a:solidFill>
                  <a:schemeClr val="tx1"/>
                </a:solidFill>
              </a:rPr>
              <a:t>, </a:t>
            </a:r>
            <a:r>
              <a:rPr lang="it-IT" i="1" dirty="0">
                <a:solidFill>
                  <a:schemeClr val="tx1"/>
                </a:solidFill>
              </a:rPr>
              <a:t>coiffeuse</a:t>
            </a:r>
            <a:r>
              <a:rPr lang="it-IT" dirty="0">
                <a:solidFill>
                  <a:schemeClr val="tx1"/>
                </a:solidFill>
              </a:rPr>
              <a:t>, ma non </a:t>
            </a:r>
            <a:r>
              <a:rPr lang="it-IT" i="1" dirty="0" err="1">
                <a:solidFill>
                  <a:schemeClr val="tx1"/>
                </a:solidFill>
              </a:rPr>
              <a:t>avocat</a:t>
            </a:r>
            <a:r>
              <a:rPr lang="it-IT" dirty="0">
                <a:solidFill>
                  <a:schemeClr val="tx1"/>
                </a:solidFill>
              </a:rPr>
              <a:t>, </a:t>
            </a:r>
            <a:r>
              <a:rPr lang="it-IT" i="1" dirty="0" err="1">
                <a:solidFill>
                  <a:schemeClr val="tx1"/>
                </a:solidFill>
              </a:rPr>
              <a:t>auteur</a:t>
            </a:r>
            <a:r>
              <a:rPr lang="it-IT" dirty="0">
                <a:solidFill>
                  <a:schemeClr val="tx1"/>
                </a:solidFill>
              </a:rPr>
              <a:t>, </a:t>
            </a:r>
            <a:r>
              <a:rPr lang="it-IT" i="1" dirty="0" err="1">
                <a:solidFill>
                  <a:schemeClr val="tx1"/>
                </a:solidFill>
              </a:rPr>
              <a:t>écrivain</a:t>
            </a:r>
            <a:r>
              <a:rPr lang="it-IT" dirty="0">
                <a:solidFill>
                  <a:schemeClr val="tx1"/>
                </a:solidFill>
              </a:rPr>
              <a:t>, </a:t>
            </a:r>
            <a:r>
              <a:rPr lang="it-IT" i="1" dirty="0" err="1">
                <a:solidFill>
                  <a:schemeClr val="tx1"/>
                </a:solidFill>
              </a:rPr>
              <a:t>docteur</a:t>
            </a:r>
            <a:r>
              <a:rPr lang="it-IT" dirty="0">
                <a:solidFill>
                  <a:schemeClr val="tx1"/>
                </a:solidFill>
              </a:rPr>
              <a:t>, </a:t>
            </a:r>
            <a:r>
              <a:rPr lang="it-IT" i="1" dirty="0" err="1">
                <a:solidFill>
                  <a:schemeClr val="tx1"/>
                </a:solidFill>
              </a:rPr>
              <a:t>professeur</a:t>
            </a:r>
            <a:r>
              <a:rPr lang="it-IT" dirty="0">
                <a:solidFill>
                  <a:schemeClr val="tx1"/>
                </a:solidFill>
              </a:rPr>
              <a:t>, </a:t>
            </a:r>
            <a:r>
              <a:rPr lang="it-IT" i="1" dirty="0" err="1" smtClean="0">
                <a:solidFill>
                  <a:schemeClr val="tx1"/>
                </a:solidFill>
              </a:rPr>
              <a:t>directeur</a:t>
            </a:r>
            <a:r>
              <a:rPr lang="it-IT" dirty="0" smtClean="0">
                <a:solidFill>
                  <a:schemeClr val="tx1"/>
                </a:solidFill>
              </a:rPr>
              <a:t>: la questione contemporanea della </a:t>
            </a:r>
            <a:r>
              <a:rPr lang="it-IT" b="1" dirty="0" smtClean="0">
                <a:solidFill>
                  <a:schemeClr val="tx1"/>
                </a:solidFill>
              </a:rPr>
              <a:t>scrittura inclusiva</a:t>
            </a:r>
          </a:p>
          <a:p>
            <a:pPr marL="0" indent="0" algn="just">
              <a:buNone/>
            </a:pPr>
            <a:r>
              <a:rPr lang="it-IT" b="1" dirty="0" smtClean="0">
                <a:solidFill>
                  <a:schemeClr val="tx1"/>
                </a:solidFill>
              </a:rPr>
              <a:t> </a:t>
            </a:r>
            <a:r>
              <a:rPr lang="it-IT" dirty="0" smtClean="0">
                <a:solidFill>
                  <a:schemeClr val="tx1"/>
                </a:solidFill>
              </a:rPr>
              <a:t>(</a:t>
            </a:r>
            <a:r>
              <a:rPr lang="en-US" u="sng" dirty="0">
                <a:solidFill>
                  <a:schemeClr val="tx1"/>
                </a:solidFill>
                <a:hlinkClick r:id="rId2"/>
              </a:rPr>
              <a:t>https://www.instagram.com/reel/CzUFPYfrORz/?igshid=MzRlODBiNWFlZA</a:t>
            </a:r>
            <a:r>
              <a:rPr lang="en-US" dirty="0" smtClean="0">
                <a:solidFill>
                  <a:schemeClr val="tx1"/>
                </a:solidFill>
                <a:hlinkClick r:id="rId2"/>
              </a:rPr>
              <a:t>==</a:t>
            </a:r>
            <a:r>
              <a:rPr lang="en-US" b="1" dirty="0" smtClean="0">
                <a:solidFill>
                  <a:schemeClr val="tx1"/>
                </a:solidFill>
                <a:hlinkClick r:id="rId2"/>
              </a:rPr>
              <a:t>)</a:t>
            </a:r>
            <a:endParaRPr lang="en-US" b="1" dirty="0" smtClean="0">
              <a:solidFill>
                <a:schemeClr val="tx1"/>
              </a:solidFill>
            </a:endParaRPr>
          </a:p>
          <a:p>
            <a:pPr algn="just"/>
            <a:endParaRPr lang="en-US" b="1" dirty="0">
              <a:solidFill>
                <a:schemeClr val="tx1"/>
              </a:solidFill>
            </a:endParaRPr>
          </a:p>
          <a:p>
            <a:pPr algn="just"/>
            <a:r>
              <a:rPr lang="fr-FR" b="1" dirty="0">
                <a:solidFill>
                  <a:schemeClr val="tx1"/>
                </a:solidFill>
              </a:rPr>
              <a:t>Il </a:t>
            </a:r>
            <a:r>
              <a:rPr lang="fr-FR" b="1" i="1" dirty="0" smtClean="0">
                <a:solidFill>
                  <a:schemeClr val="tx1"/>
                </a:solidFill>
              </a:rPr>
              <a:t>franglais </a:t>
            </a:r>
            <a:r>
              <a:rPr lang="fr-FR" b="1" dirty="0" smtClean="0">
                <a:solidFill>
                  <a:schemeClr val="tx1"/>
                </a:solidFill>
              </a:rPr>
              <a:t>e la </a:t>
            </a:r>
            <a:r>
              <a:rPr lang="fr-FR" b="1" dirty="0" err="1" smtClean="0">
                <a:solidFill>
                  <a:schemeClr val="tx1"/>
                </a:solidFill>
              </a:rPr>
              <a:t>difesa</a:t>
            </a:r>
            <a:r>
              <a:rPr lang="fr-FR" b="1" dirty="0" smtClean="0">
                <a:solidFill>
                  <a:schemeClr val="tx1"/>
                </a:solidFill>
              </a:rPr>
              <a:t> </a:t>
            </a:r>
            <a:r>
              <a:rPr lang="fr-FR" b="1" dirty="0" err="1" smtClean="0">
                <a:solidFill>
                  <a:schemeClr val="tx1"/>
                </a:solidFill>
              </a:rPr>
              <a:t>del</a:t>
            </a:r>
            <a:r>
              <a:rPr lang="fr-FR" b="1" dirty="0" smtClean="0">
                <a:solidFill>
                  <a:schemeClr val="tx1"/>
                </a:solidFill>
              </a:rPr>
              <a:t> </a:t>
            </a:r>
            <a:r>
              <a:rPr lang="fr-FR" b="1" dirty="0" err="1" smtClean="0">
                <a:solidFill>
                  <a:schemeClr val="tx1"/>
                </a:solidFill>
              </a:rPr>
              <a:t>francese</a:t>
            </a:r>
            <a:r>
              <a:rPr lang="fr-FR" dirty="0" smtClean="0">
                <a:solidFill>
                  <a:schemeClr val="tx1"/>
                </a:solidFill>
              </a:rPr>
              <a:t>: </a:t>
            </a:r>
            <a:r>
              <a:rPr lang="fr-FR" i="1" dirty="0">
                <a:solidFill>
                  <a:schemeClr val="tx1"/>
                </a:solidFill>
              </a:rPr>
              <a:t>média</a:t>
            </a:r>
            <a:r>
              <a:rPr lang="fr-FR" dirty="0">
                <a:solidFill>
                  <a:schemeClr val="tx1"/>
                </a:solidFill>
              </a:rPr>
              <a:t> &gt; </a:t>
            </a:r>
            <a:r>
              <a:rPr lang="fr-FR" i="1" dirty="0">
                <a:solidFill>
                  <a:schemeClr val="tx1"/>
                </a:solidFill>
              </a:rPr>
              <a:t>médiatique</a:t>
            </a:r>
            <a:r>
              <a:rPr lang="fr-FR" dirty="0">
                <a:solidFill>
                  <a:schemeClr val="tx1"/>
                </a:solidFill>
              </a:rPr>
              <a:t>, </a:t>
            </a:r>
            <a:r>
              <a:rPr lang="fr-FR" i="1" dirty="0">
                <a:solidFill>
                  <a:schemeClr val="tx1"/>
                </a:solidFill>
              </a:rPr>
              <a:t>médiatiser</a:t>
            </a:r>
            <a:r>
              <a:rPr lang="fr-FR" dirty="0">
                <a:solidFill>
                  <a:schemeClr val="tx1"/>
                </a:solidFill>
              </a:rPr>
              <a:t>, </a:t>
            </a:r>
            <a:r>
              <a:rPr lang="fr-FR" i="1" dirty="0">
                <a:solidFill>
                  <a:schemeClr val="tx1"/>
                </a:solidFill>
              </a:rPr>
              <a:t>médiatisation</a:t>
            </a:r>
            <a:r>
              <a:rPr lang="fr-FR" dirty="0">
                <a:solidFill>
                  <a:schemeClr val="tx1"/>
                </a:solidFill>
              </a:rPr>
              <a:t>, </a:t>
            </a:r>
            <a:r>
              <a:rPr lang="fr-FR" i="1" dirty="0">
                <a:solidFill>
                  <a:schemeClr val="tx1"/>
                </a:solidFill>
              </a:rPr>
              <a:t>budget</a:t>
            </a:r>
            <a:r>
              <a:rPr lang="fr-FR" dirty="0">
                <a:solidFill>
                  <a:schemeClr val="tx1"/>
                </a:solidFill>
              </a:rPr>
              <a:t> &gt; </a:t>
            </a:r>
            <a:r>
              <a:rPr lang="fr-FR" i="1" dirty="0">
                <a:solidFill>
                  <a:schemeClr val="tx1"/>
                </a:solidFill>
              </a:rPr>
              <a:t>budgétaire</a:t>
            </a:r>
            <a:r>
              <a:rPr lang="fr-FR" dirty="0">
                <a:solidFill>
                  <a:schemeClr val="tx1"/>
                </a:solidFill>
              </a:rPr>
              <a:t>, </a:t>
            </a:r>
            <a:r>
              <a:rPr lang="fr-FR" i="1" dirty="0">
                <a:solidFill>
                  <a:schemeClr val="tx1"/>
                </a:solidFill>
              </a:rPr>
              <a:t>partenaire</a:t>
            </a:r>
            <a:r>
              <a:rPr lang="fr-FR" dirty="0">
                <a:solidFill>
                  <a:schemeClr val="tx1"/>
                </a:solidFill>
              </a:rPr>
              <a:t>, </a:t>
            </a:r>
            <a:r>
              <a:rPr lang="fr-FR" i="1" dirty="0">
                <a:solidFill>
                  <a:schemeClr val="tx1"/>
                </a:solidFill>
              </a:rPr>
              <a:t>pressing</a:t>
            </a:r>
            <a:r>
              <a:rPr lang="fr-FR" dirty="0">
                <a:solidFill>
                  <a:schemeClr val="tx1"/>
                </a:solidFill>
              </a:rPr>
              <a:t>, i</a:t>
            </a:r>
            <a:r>
              <a:rPr lang="fr-FR" i="1" dirty="0">
                <a:solidFill>
                  <a:schemeClr val="tx1"/>
                </a:solidFill>
              </a:rPr>
              <a:t>nterview</a:t>
            </a:r>
            <a:r>
              <a:rPr lang="fr-FR" dirty="0">
                <a:solidFill>
                  <a:schemeClr val="tx1"/>
                </a:solidFill>
              </a:rPr>
              <a:t>, </a:t>
            </a:r>
            <a:r>
              <a:rPr lang="fr-FR" i="1" dirty="0">
                <a:solidFill>
                  <a:schemeClr val="tx1"/>
                </a:solidFill>
              </a:rPr>
              <a:t>magazine</a:t>
            </a:r>
            <a:r>
              <a:rPr lang="fr-FR" dirty="0">
                <a:solidFill>
                  <a:schemeClr val="tx1"/>
                </a:solidFill>
              </a:rPr>
              <a:t>.</a:t>
            </a:r>
          </a:p>
          <a:p>
            <a:pPr marL="0" indent="0" algn="just">
              <a:buNone/>
            </a:pPr>
            <a:r>
              <a:rPr lang="it-IT" dirty="0">
                <a:solidFill>
                  <a:schemeClr val="tx1"/>
                </a:solidFill>
              </a:rPr>
              <a:t>La </a:t>
            </a:r>
            <a:r>
              <a:rPr lang="it-IT" b="1" dirty="0">
                <a:solidFill>
                  <a:schemeClr val="tx1"/>
                </a:solidFill>
              </a:rPr>
              <a:t>difesa del francese</a:t>
            </a:r>
            <a:r>
              <a:rPr lang="it-IT" dirty="0">
                <a:solidFill>
                  <a:schemeClr val="tx1"/>
                </a:solidFill>
              </a:rPr>
              <a:t> (prima spettava al ministero della Cultura, dal 1995 degli Esteri): 1975, </a:t>
            </a:r>
            <a:r>
              <a:rPr lang="it-IT" b="1" dirty="0">
                <a:solidFill>
                  <a:schemeClr val="tx1"/>
                </a:solidFill>
              </a:rPr>
              <a:t>legge </a:t>
            </a:r>
            <a:r>
              <a:rPr lang="it-IT" b="1" dirty="0" err="1">
                <a:solidFill>
                  <a:schemeClr val="tx1"/>
                </a:solidFill>
              </a:rPr>
              <a:t>Bas-Lauriol</a:t>
            </a:r>
            <a:r>
              <a:rPr lang="it-IT" b="1" dirty="0">
                <a:solidFill>
                  <a:schemeClr val="tx1"/>
                </a:solidFill>
              </a:rPr>
              <a:t> </a:t>
            </a:r>
            <a:r>
              <a:rPr lang="it-IT" dirty="0">
                <a:solidFill>
                  <a:schemeClr val="tx1"/>
                </a:solidFill>
              </a:rPr>
              <a:t>comportava l’obbligo di allegare spiegazioni in francese ai prodotti commerciali. </a:t>
            </a:r>
            <a:endParaRPr lang="fr-FR" dirty="0">
              <a:solidFill>
                <a:schemeClr val="tx1"/>
              </a:solidFill>
            </a:endParaRPr>
          </a:p>
          <a:p>
            <a:pPr marL="0" indent="0" algn="just">
              <a:buNone/>
            </a:pPr>
            <a:r>
              <a:rPr lang="it-IT" dirty="0" smtClean="0">
                <a:solidFill>
                  <a:schemeClr val="tx1"/>
                </a:solidFill>
              </a:rPr>
              <a:t>Con</a:t>
            </a:r>
            <a:r>
              <a:rPr lang="it-IT" b="1" dirty="0" smtClean="0">
                <a:solidFill>
                  <a:schemeClr val="tx1"/>
                </a:solidFill>
              </a:rPr>
              <a:t> Legge </a:t>
            </a:r>
            <a:r>
              <a:rPr lang="it-IT" b="1" dirty="0" err="1" smtClean="0">
                <a:solidFill>
                  <a:schemeClr val="tx1"/>
                </a:solidFill>
              </a:rPr>
              <a:t>Toubon</a:t>
            </a:r>
            <a:r>
              <a:rPr lang="it-IT" b="1" dirty="0" smtClean="0">
                <a:solidFill>
                  <a:schemeClr val="tx1"/>
                </a:solidFill>
              </a:rPr>
              <a:t> </a:t>
            </a:r>
            <a:r>
              <a:rPr lang="it-IT" dirty="0" smtClean="0">
                <a:solidFill>
                  <a:schemeClr val="tx1"/>
                </a:solidFill>
              </a:rPr>
              <a:t>del</a:t>
            </a:r>
            <a:r>
              <a:rPr lang="it-IT" b="1" dirty="0" smtClean="0">
                <a:solidFill>
                  <a:schemeClr val="tx1"/>
                </a:solidFill>
              </a:rPr>
              <a:t> 1994 </a:t>
            </a:r>
            <a:r>
              <a:rPr lang="it-IT" dirty="0">
                <a:solidFill>
                  <a:schemeClr val="tx1"/>
                </a:solidFill>
              </a:rPr>
              <a:t>diventava obbligatorio l’uso del termine francese, qualora esistente, ricorrendo all’apposito dizionario ufficiale delle corrispondenze fornito dallo </a:t>
            </a:r>
            <a:r>
              <a:rPr lang="it-IT" dirty="0" smtClean="0">
                <a:solidFill>
                  <a:schemeClr val="tx1"/>
                </a:solidFill>
              </a:rPr>
              <a:t>Stato:</a:t>
            </a:r>
            <a:r>
              <a:rPr lang="fr-FR" dirty="0">
                <a:solidFill>
                  <a:schemeClr val="tx1"/>
                </a:solidFill>
              </a:rPr>
              <a:t> </a:t>
            </a:r>
            <a:r>
              <a:rPr lang="fr-FR" i="1" dirty="0">
                <a:solidFill>
                  <a:schemeClr val="tx1"/>
                </a:solidFill>
              </a:rPr>
              <a:t>l</a:t>
            </a:r>
            <a:r>
              <a:rPr lang="fr-FR" i="1" dirty="0" smtClean="0">
                <a:solidFill>
                  <a:schemeClr val="tx1"/>
                </a:solidFill>
              </a:rPr>
              <a:t>oisirs</a:t>
            </a:r>
            <a:r>
              <a:rPr lang="fr-FR" dirty="0" smtClean="0">
                <a:solidFill>
                  <a:schemeClr val="tx1"/>
                </a:solidFill>
              </a:rPr>
              <a:t> </a:t>
            </a:r>
            <a:r>
              <a:rPr lang="fr-FR" dirty="0">
                <a:solidFill>
                  <a:schemeClr val="tx1"/>
                </a:solidFill>
              </a:rPr>
              <a:t>e non </a:t>
            </a:r>
            <a:r>
              <a:rPr lang="fr-FR" i="1" dirty="0">
                <a:solidFill>
                  <a:schemeClr val="tx1"/>
                </a:solidFill>
              </a:rPr>
              <a:t>hobbies</a:t>
            </a:r>
            <a:r>
              <a:rPr lang="fr-FR" dirty="0">
                <a:solidFill>
                  <a:schemeClr val="tx1"/>
                </a:solidFill>
              </a:rPr>
              <a:t>, </a:t>
            </a:r>
            <a:r>
              <a:rPr lang="fr-FR" i="1" dirty="0">
                <a:solidFill>
                  <a:schemeClr val="tx1"/>
                </a:solidFill>
              </a:rPr>
              <a:t>VTT</a:t>
            </a:r>
            <a:r>
              <a:rPr lang="fr-FR" dirty="0">
                <a:solidFill>
                  <a:schemeClr val="tx1"/>
                </a:solidFill>
              </a:rPr>
              <a:t> (</a:t>
            </a:r>
            <a:r>
              <a:rPr lang="fr-FR" i="1" dirty="0">
                <a:solidFill>
                  <a:schemeClr val="tx1"/>
                </a:solidFill>
              </a:rPr>
              <a:t>Vélo Tout Terrain</a:t>
            </a:r>
            <a:r>
              <a:rPr lang="fr-FR" dirty="0">
                <a:solidFill>
                  <a:schemeClr val="tx1"/>
                </a:solidFill>
              </a:rPr>
              <a:t>) e non </a:t>
            </a:r>
            <a:r>
              <a:rPr lang="fr-FR" i="1" dirty="0" err="1">
                <a:solidFill>
                  <a:schemeClr val="tx1"/>
                </a:solidFill>
              </a:rPr>
              <a:t>mountain</a:t>
            </a:r>
            <a:r>
              <a:rPr lang="fr-FR" i="1" dirty="0">
                <a:solidFill>
                  <a:schemeClr val="tx1"/>
                </a:solidFill>
              </a:rPr>
              <a:t> bike</a:t>
            </a:r>
            <a:r>
              <a:rPr lang="fr-FR" dirty="0">
                <a:solidFill>
                  <a:schemeClr val="tx1"/>
                </a:solidFill>
              </a:rPr>
              <a:t>, </a:t>
            </a:r>
            <a:r>
              <a:rPr lang="fr-FR" i="1" dirty="0" smtClean="0">
                <a:solidFill>
                  <a:schemeClr val="tx1"/>
                </a:solidFill>
              </a:rPr>
              <a:t>ordinateur </a:t>
            </a:r>
            <a:r>
              <a:rPr lang="fr-FR" dirty="0" smtClean="0">
                <a:solidFill>
                  <a:schemeClr val="tx1"/>
                </a:solidFill>
              </a:rPr>
              <a:t>e non</a:t>
            </a:r>
            <a:r>
              <a:rPr lang="fr-FR" i="1" dirty="0" smtClean="0">
                <a:solidFill>
                  <a:schemeClr val="tx1"/>
                </a:solidFill>
              </a:rPr>
              <a:t> computer</a:t>
            </a:r>
            <a:r>
              <a:rPr lang="fr-FR" dirty="0" smtClean="0">
                <a:solidFill>
                  <a:schemeClr val="tx1"/>
                </a:solidFill>
              </a:rPr>
              <a:t>, </a:t>
            </a:r>
            <a:r>
              <a:rPr lang="fr-FR" i="1" dirty="0" smtClean="0">
                <a:solidFill>
                  <a:schemeClr val="tx1"/>
                </a:solidFill>
              </a:rPr>
              <a:t>logiciel </a:t>
            </a:r>
            <a:r>
              <a:rPr lang="fr-FR" dirty="0" smtClean="0">
                <a:solidFill>
                  <a:schemeClr val="tx1"/>
                </a:solidFill>
              </a:rPr>
              <a:t>e non </a:t>
            </a:r>
            <a:r>
              <a:rPr lang="fr-FR" i="1" dirty="0" smtClean="0">
                <a:solidFill>
                  <a:schemeClr val="tx1"/>
                </a:solidFill>
              </a:rPr>
              <a:t>software</a:t>
            </a:r>
            <a:r>
              <a:rPr lang="fr-FR" dirty="0" smtClean="0">
                <a:solidFill>
                  <a:schemeClr val="tx1"/>
                </a:solidFill>
              </a:rPr>
              <a:t>, </a:t>
            </a:r>
            <a:r>
              <a:rPr lang="fr-FR" i="1" dirty="0">
                <a:solidFill>
                  <a:schemeClr val="tx1"/>
                </a:solidFill>
              </a:rPr>
              <a:t>disque </a:t>
            </a:r>
            <a:r>
              <a:rPr lang="fr-FR" i="1" dirty="0" smtClean="0">
                <a:solidFill>
                  <a:schemeClr val="tx1"/>
                </a:solidFill>
              </a:rPr>
              <a:t>dur </a:t>
            </a:r>
            <a:r>
              <a:rPr lang="fr-FR" dirty="0" smtClean="0">
                <a:solidFill>
                  <a:schemeClr val="tx1"/>
                </a:solidFill>
              </a:rPr>
              <a:t>e non </a:t>
            </a:r>
            <a:r>
              <a:rPr lang="fr-FR" i="1" dirty="0" smtClean="0">
                <a:solidFill>
                  <a:schemeClr val="tx1"/>
                </a:solidFill>
              </a:rPr>
              <a:t>hard disc</a:t>
            </a:r>
            <a:r>
              <a:rPr lang="fr-FR" dirty="0" smtClean="0">
                <a:solidFill>
                  <a:schemeClr val="tx1"/>
                </a:solidFill>
              </a:rPr>
              <a:t>, </a:t>
            </a:r>
            <a:r>
              <a:rPr lang="fr-FR" i="1" dirty="0">
                <a:solidFill>
                  <a:schemeClr val="tx1"/>
                </a:solidFill>
              </a:rPr>
              <a:t>disque </a:t>
            </a:r>
            <a:r>
              <a:rPr lang="fr-FR" i="1" dirty="0" smtClean="0">
                <a:solidFill>
                  <a:schemeClr val="tx1"/>
                </a:solidFill>
              </a:rPr>
              <a:t>compact </a:t>
            </a:r>
            <a:r>
              <a:rPr lang="fr-FR" dirty="0" smtClean="0">
                <a:solidFill>
                  <a:schemeClr val="tx1"/>
                </a:solidFill>
              </a:rPr>
              <a:t>e non </a:t>
            </a:r>
            <a:r>
              <a:rPr lang="fr-FR" i="1" dirty="0" smtClean="0">
                <a:solidFill>
                  <a:schemeClr val="tx1"/>
                </a:solidFill>
              </a:rPr>
              <a:t>compact disc</a:t>
            </a:r>
            <a:r>
              <a:rPr lang="fr-FR" dirty="0" smtClean="0">
                <a:solidFill>
                  <a:schemeClr val="tx1"/>
                </a:solidFill>
              </a:rPr>
              <a:t>, </a:t>
            </a:r>
            <a:r>
              <a:rPr lang="fr-FR" i="1" dirty="0" smtClean="0">
                <a:solidFill>
                  <a:schemeClr val="tx1"/>
                </a:solidFill>
              </a:rPr>
              <a:t>souris </a:t>
            </a:r>
            <a:r>
              <a:rPr lang="fr-FR" dirty="0" smtClean="0">
                <a:solidFill>
                  <a:schemeClr val="tx1"/>
                </a:solidFill>
              </a:rPr>
              <a:t>e non </a:t>
            </a:r>
            <a:r>
              <a:rPr lang="fr-FR" i="1" dirty="0" smtClean="0">
                <a:solidFill>
                  <a:schemeClr val="tx1"/>
                </a:solidFill>
              </a:rPr>
              <a:t>mouse</a:t>
            </a:r>
            <a:r>
              <a:rPr lang="fr-FR" dirty="0" smtClean="0">
                <a:solidFill>
                  <a:schemeClr val="tx1"/>
                </a:solidFill>
              </a:rPr>
              <a:t>, </a:t>
            </a:r>
            <a:r>
              <a:rPr lang="fr-FR" i="1" dirty="0">
                <a:solidFill>
                  <a:schemeClr val="tx1"/>
                </a:solidFill>
              </a:rPr>
              <a:t>fichier</a:t>
            </a:r>
            <a:r>
              <a:rPr lang="fr-FR" dirty="0">
                <a:solidFill>
                  <a:schemeClr val="tx1"/>
                </a:solidFill>
              </a:rPr>
              <a:t> </a:t>
            </a:r>
            <a:r>
              <a:rPr lang="fr-FR" dirty="0" smtClean="0">
                <a:solidFill>
                  <a:schemeClr val="tx1"/>
                </a:solidFill>
              </a:rPr>
              <a:t>e </a:t>
            </a:r>
            <a:r>
              <a:rPr lang="fr-FR" dirty="0">
                <a:solidFill>
                  <a:schemeClr val="tx1"/>
                </a:solidFill>
              </a:rPr>
              <a:t>non </a:t>
            </a:r>
            <a:r>
              <a:rPr lang="fr-FR" i="1" dirty="0" smtClean="0">
                <a:solidFill>
                  <a:schemeClr val="tx1"/>
                </a:solidFill>
              </a:rPr>
              <a:t>file</a:t>
            </a:r>
            <a:r>
              <a:rPr lang="fr-FR" dirty="0" smtClean="0">
                <a:solidFill>
                  <a:schemeClr val="tx1"/>
                </a:solidFill>
              </a:rPr>
              <a:t>, </a:t>
            </a:r>
            <a:r>
              <a:rPr lang="fr-FR" i="1" dirty="0" smtClean="0">
                <a:solidFill>
                  <a:schemeClr val="tx1"/>
                </a:solidFill>
              </a:rPr>
              <a:t>mot-de-passe </a:t>
            </a:r>
            <a:r>
              <a:rPr lang="fr-FR" dirty="0" smtClean="0">
                <a:solidFill>
                  <a:schemeClr val="tx1"/>
                </a:solidFill>
              </a:rPr>
              <a:t>e non </a:t>
            </a:r>
            <a:r>
              <a:rPr lang="fr-FR" i="1" dirty="0" err="1" smtClean="0">
                <a:solidFill>
                  <a:schemeClr val="tx1"/>
                </a:solidFill>
              </a:rPr>
              <a:t>password</a:t>
            </a:r>
            <a:r>
              <a:rPr lang="fr-FR" dirty="0" smtClean="0">
                <a:solidFill>
                  <a:schemeClr val="tx1"/>
                </a:solidFill>
              </a:rPr>
              <a:t>, </a:t>
            </a:r>
            <a:r>
              <a:rPr lang="fr-FR" i="1" dirty="0">
                <a:solidFill>
                  <a:schemeClr val="tx1"/>
                </a:solidFill>
              </a:rPr>
              <a:t>planche à voile</a:t>
            </a:r>
            <a:r>
              <a:rPr lang="fr-FR" dirty="0">
                <a:solidFill>
                  <a:schemeClr val="tx1"/>
                </a:solidFill>
              </a:rPr>
              <a:t> </a:t>
            </a:r>
            <a:r>
              <a:rPr lang="fr-FR" dirty="0" smtClean="0">
                <a:solidFill>
                  <a:schemeClr val="tx1"/>
                </a:solidFill>
              </a:rPr>
              <a:t>e </a:t>
            </a:r>
            <a:r>
              <a:rPr lang="fr-FR" dirty="0">
                <a:solidFill>
                  <a:schemeClr val="tx1"/>
                </a:solidFill>
              </a:rPr>
              <a:t>non </a:t>
            </a:r>
            <a:r>
              <a:rPr lang="fr-FR" i="1" dirty="0" smtClean="0">
                <a:solidFill>
                  <a:schemeClr val="tx1"/>
                </a:solidFill>
              </a:rPr>
              <a:t>windsurf</a:t>
            </a:r>
            <a:r>
              <a:rPr lang="fr-FR" dirty="0" smtClean="0">
                <a:solidFill>
                  <a:schemeClr val="tx1"/>
                </a:solidFill>
              </a:rPr>
              <a:t>, </a:t>
            </a:r>
            <a:r>
              <a:rPr lang="fr-FR" i="1" dirty="0" smtClean="0">
                <a:solidFill>
                  <a:schemeClr val="tx1"/>
                </a:solidFill>
              </a:rPr>
              <a:t>confinement </a:t>
            </a:r>
            <a:r>
              <a:rPr lang="fr-FR" dirty="0" smtClean="0">
                <a:solidFill>
                  <a:schemeClr val="tx1"/>
                </a:solidFill>
              </a:rPr>
              <a:t>e non </a:t>
            </a:r>
            <a:r>
              <a:rPr lang="fr-FR" i="1" dirty="0" err="1" smtClean="0">
                <a:solidFill>
                  <a:schemeClr val="tx1"/>
                </a:solidFill>
              </a:rPr>
              <a:t>lockdown</a:t>
            </a:r>
            <a:r>
              <a:rPr lang="fr-FR" dirty="0" smtClean="0">
                <a:solidFill>
                  <a:schemeClr val="tx1"/>
                </a:solidFill>
              </a:rPr>
              <a:t>, </a:t>
            </a:r>
            <a:r>
              <a:rPr lang="fr-FR" i="1" dirty="0">
                <a:solidFill>
                  <a:schemeClr val="tx1"/>
                </a:solidFill>
              </a:rPr>
              <a:t>équipe</a:t>
            </a:r>
            <a:r>
              <a:rPr lang="fr-FR" dirty="0">
                <a:solidFill>
                  <a:schemeClr val="tx1"/>
                </a:solidFill>
              </a:rPr>
              <a:t> </a:t>
            </a:r>
            <a:r>
              <a:rPr lang="fr-FR" dirty="0" smtClean="0">
                <a:solidFill>
                  <a:schemeClr val="tx1"/>
                </a:solidFill>
              </a:rPr>
              <a:t>non</a:t>
            </a:r>
            <a:r>
              <a:rPr lang="fr-FR" i="1" dirty="0" smtClean="0">
                <a:solidFill>
                  <a:schemeClr val="tx1"/>
                </a:solidFill>
              </a:rPr>
              <a:t> team</a:t>
            </a:r>
            <a:r>
              <a:rPr lang="fr-FR" dirty="0" smtClean="0">
                <a:solidFill>
                  <a:schemeClr val="tx1"/>
                </a:solidFill>
              </a:rPr>
              <a:t>, </a:t>
            </a:r>
            <a:r>
              <a:rPr lang="fr-FR" i="1" dirty="0">
                <a:solidFill>
                  <a:schemeClr val="tx1"/>
                </a:solidFill>
              </a:rPr>
              <a:t>réunion</a:t>
            </a:r>
            <a:r>
              <a:rPr lang="fr-FR" dirty="0">
                <a:solidFill>
                  <a:schemeClr val="tx1"/>
                </a:solidFill>
              </a:rPr>
              <a:t> </a:t>
            </a:r>
            <a:r>
              <a:rPr lang="fr-FR" dirty="0" smtClean="0">
                <a:solidFill>
                  <a:schemeClr val="tx1"/>
                </a:solidFill>
              </a:rPr>
              <a:t>e non </a:t>
            </a:r>
            <a:r>
              <a:rPr lang="fr-FR" i="1" dirty="0" smtClean="0">
                <a:solidFill>
                  <a:schemeClr val="tx1"/>
                </a:solidFill>
              </a:rPr>
              <a:t>meeting</a:t>
            </a:r>
            <a:r>
              <a:rPr lang="mr-IN" dirty="0" smtClean="0">
                <a:solidFill>
                  <a:schemeClr val="tx1"/>
                </a:solidFill>
              </a:rPr>
              <a:t>…</a:t>
            </a:r>
            <a:r>
              <a:rPr lang="fr-FR" dirty="0" smtClean="0">
                <a:solidFill>
                  <a:schemeClr val="tx1"/>
                </a:solidFill>
              </a:rPr>
              <a:t> </a:t>
            </a:r>
            <a:endParaRPr lang="fr-FR" dirty="0">
              <a:solidFill>
                <a:schemeClr val="tx1"/>
              </a:solidFill>
            </a:endParaRPr>
          </a:p>
          <a:p>
            <a:pPr marL="0" indent="0" algn="just">
              <a:buNone/>
            </a:pPr>
            <a:r>
              <a:rPr lang="it-IT" dirty="0" smtClean="0">
                <a:solidFill>
                  <a:schemeClr val="tx1"/>
                </a:solidFill>
              </a:rPr>
              <a:t>Termini francesizzati</a:t>
            </a:r>
            <a:r>
              <a:rPr lang="it-IT" i="1" dirty="0" smtClean="0">
                <a:solidFill>
                  <a:schemeClr val="tx1"/>
                </a:solidFill>
              </a:rPr>
              <a:t>: </a:t>
            </a:r>
            <a:r>
              <a:rPr lang="it-IT" i="1" dirty="0" err="1" smtClean="0">
                <a:solidFill>
                  <a:schemeClr val="tx1"/>
                </a:solidFill>
              </a:rPr>
              <a:t>piquenique</a:t>
            </a:r>
            <a:r>
              <a:rPr lang="it-IT" i="1" dirty="0" smtClean="0">
                <a:solidFill>
                  <a:schemeClr val="tx1"/>
                </a:solidFill>
              </a:rPr>
              <a:t>, </a:t>
            </a:r>
            <a:r>
              <a:rPr lang="it-IT" i="1" dirty="0" err="1" smtClean="0">
                <a:solidFill>
                  <a:schemeClr val="tx1"/>
                </a:solidFill>
              </a:rPr>
              <a:t>spaghettis</a:t>
            </a:r>
            <a:r>
              <a:rPr lang="it-IT" dirty="0" smtClean="0">
                <a:solidFill>
                  <a:schemeClr val="tx1"/>
                </a:solidFill>
              </a:rPr>
              <a:t>, </a:t>
            </a:r>
            <a:r>
              <a:rPr lang="it-IT" i="1" dirty="0" err="1">
                <a:solidFill>
                  <a:schemeClr val="tx1"/>
                </a:solidFill>
              </a:rPr>
              <a:t>pâtes</a:t>
            </a:r>
            <a:r>
              <a:rPr lang="it-IT" dirty="0">
                <a:solidFill>
                  <a:schemeClr val="tx1"/>
                </a:solidFill>
              </a:rPr>
              <a:t>, </a:t>
            </a:r>
            <a:r>
              <a:rPr lang="it-IT" i="1" dirty="0" err="1" smtClean="0">
                <a:solidFill>
                  <a:schemeClr val="tx1"/>
                </a:solidFill>
              </a:rPr>
              <a:t>paëlla</a:t>
            </a:r>
            <a:r>
              <a:rPr lang="mr-IN" dirty="0" smtClean="0">
                <a:solidFill>
                  <a:schemeClr val="tx1"/>
                </a:solidFill>
              </a:rPr>
              <a:t>…</a:t>
            </a:r>
            <a:endParaRPr lang="fr-FR" dirty="0">
              <a:solidFill>
                <a:schemeClr val="tx1"/>
              </a:solidFill>
            </a:endParaRPr>
          </a:p>
        </p:txBody>
      </p:sp>
    </p:spTree>
    <p:extLst>
      <p:ext uri="{BB962C8B-B14F-4D97-AF65-F5344CB8AC3E}">
        <p14:creationId xmlns:p14="http://schemas.microsoft.com/office/powerpoint/2010/main" val="6625785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6073" y="641684"/>
            <a:ext cx="9284813" cy="6087979"/>
          </a:xfrm>
        </p:spPr>
        <p:txBody>
          <a:bodyPr>
            <a:normAutofit/>
          </a:bodyPr>
          <a:lstStyle/>
          <a:p>
            <a:pPr algn="just"/>
            <a:r>
              <a:rPr lang="it-IT" dirty="0">
                <a:solidFill>
                  <a:schemeClr val="tx1"/>
                </a:solidFill>
              </a:rPr>
              <a:t>In Francia la lingua è un </a:t>
            </a:r>
            <a:r>
              <a:rPr lang="it-IT" b="1" dirty="0" smtClean="0">
                <a:solidFill>
                  <a:schemeClr val="tx1"/>
                </a:solidFill>
              </a:rPr>
              <a:t>“affare di stato”. </a:t>
            </a:r>
          </a:p>
          <a:p>
            <a:pPr algn="just"/>
            <a:endParaRPr lang="it-IT" b="1" dirty="0" smtClean="0">
              <a:solidFill>
                <a:schemeClr val="tx1"/>
              </a:solidFill>
            </a:endParaRPr>
          </a:p>
          <a:p>
            <a:pPr algn="just"/>
            <a:endParaRPr lang="fr-FR" dirty="0">
              <a:solidFill>
                <a:schemeClr val="tx1"/>
              </a:solidFill>
            </a:endParaRPr>
          </a:p>
          <a:p>
            <a:pPr algn="just"/>
            <a:r>
              <a:rPr lang="it-IT" dirty="0">
                <a:solidFill>
                  <a:schemeClr val="tx1"/>
                </a:solidFill>
              </a:rPr>
              <a:t>Nel mondo romanzo di oggi, solo in Francia </a:t>
            </a:r>
            <a:r>
              <a:rPr lang="it-IT" b="1" dirty="0">
                <a:solidFill>
                  <a:schemeClr val="tx1"/>
                </a:solidFill>
              </a:rPr>
              <a:t>è considerato normale che il governo intervenga sull’uso linguistico</a:t>
            </a:r>
            <a:r>
              <a:rPr lang="it-IT" dirty="0">
                <a:solidFill>
                  <a:schemeClr val="tx1"/>
                </a:solidFill>
              </a:rPr>
              <a:t>, non solo combattendo l’introduzione di termini stranieri ma anche stabilendo che le insegne dei negozi siano in francese e perfino legiferando su usi grafici, come la dieresi o l’accento circonflesso, di cui si è parlato nel Consiglio dei Ministri. </a:t>
            </a:r>
            <a:endParaRPr lang="it-IT" dirty="0" smtClean="0">
              <a:solidFill>
                <a:schemeClr val="tx1"/>
              </a:solidFill>
            </a:endParaRPr>
          </a:p>
          <a:p>
            <a:pPr algn="just"/>
            <a:endParaRPr lang="fr-FR" dirty="0">
              <a:solidFill>
                <a:schemeClr val="tx1"/>
              </a:solidFill>
            </a:endParaRPr>
          </a:p>
          <a:p>
            <a:pPr algn="just"/>
            <a:r>
              <a:rPr lang="fr-FR" b="1" dirty="0" smtClean="0">
                <a:solidFill>
                  <a:schemeClr val="tx1"/>
                </a:solidFill>
              </a:rPr>
              <a:t>Emmanuel Macron </a:t>
            </a:r>
            <a:r>
              <a:rPr lang="fr-FR" dirty="0">
                <a:solidFill>
                  <a:schemeClr val="tx1"/>
                </a:solidFill>
              </a:rPr>
              <a:t>e la </a:t>
            </a:r>
            <a:r>
              <a:rPr lang="fr-FR" b="1" i="1" dirty="0">
                <a:solidFill>
                  <a:schemeClr val="tx1"/>
                </a:solidFill>
              </a:rPr>
              <a:t>Cité internationale de la langue </a:t>
            </a:r>
            <a:r>
              <a:rPr lang="fr-FR" b="1" i="1" dirty="0" smtClean="0">
                <a:solidFill>
                  <a:schemeClr val="tx1"/>
                </a:solidFill>
              </a:rPr>
              <a:t>française </a:t>
            </a:r>
            <a:r>
              <a:rPr lang="fr-FR" dirty="0" smtClean="0">
                <a:solidFill>
                  <a:schemeClr val="tx1"/>
                </a:solidFill>
              </a:rPr>
              <a:t>(</a:t>
            </a:r>
            <a:r>
              <a:rPr lang="fr-FR" dirty="0" err="1" smtClean="0">
                <a:solidFill>
                  <a:schemeClr val="tx1"/>
                </a:solidFill>
              </a:rPr>
              <a:t>inaugurata</a:t>
            </a:r>
            <a:r>
              <a:rPr lang="fr-FR" dirty="0" smtClean="0">
                <a:solidFill>
                  <a:schemeClr val="tx1"/>
                </a:solidFill>
              </a:rPr>
              <a:t> il 30 </a:t>
            </a:r>
            <a:r>
              <a:rPr lang="fr-FR" dirty="0" err="1" smtClean="0">
                <a:solidFill>
                  <a:schemeClr val="tx1"/>
                </a:solidFill>
              </a:rPr>
              <a:t>ottobre</a:t>
            </a:r>
            <a:r>
              <a:rPr lang="fr-FR" dirty="0" smtClean="0">
                <a:solidFill>
                  <a:schemeClr val="tx1"/>
                </a:solidFill>
              </a:rPr>
              <a:t> 2023).</a:t>
            </a:r>
          </a:p>
          <a:p>
            <a:pPr marL="0" indent="0" algn="just">
              <a:buNone/>
            </a:pPr>
            <a:r>
              <a:rPr lang="fr-FR" dirty="0" smtClean="0">
                <a:solidFill>
                  <a:schemeClr val="tx1"/>
                </a:solidFill>
              </a:rPr>
              <a:t> </a:t>
            </a:r>
            <a:r>
              <a:rPr lang="fr-FR" b="1" u="sng" dirty="0">
                <a:solidFill>
                  <a:schemeClr val="tx1"/>
                </a:solidFill>
                <a:hlinkClick r:id="rId2"/>
              </a:rPr>
              <a:t>https://www.francetvinfo.fr/culture/patrimoine/francophonie/direct-francophonie-emmanuel-macron-inaugure-la-cite-internationale-de-la-langue-francaise-au-chateau-de-villers-cotterets_6153339.html</a:t>
            </a:r>
            <a:r>
              <a:rPr lang="fr-FR" b="1" dirty="0">
                <a:solidFill>
                  <a:schemeClr val="tx1"/>
                </a:solidFill>
              </a:rPr>
              <a:t> </a:t>
            </a:r>
            <a:endParaRPr lang="fr-FR" dirty="0">
              <a:solidFill>
                <a:schemeClr val="tx1"/>
              </a:solidFill>
            </a:endParaRPr>
          </a:p>
          <a:p>
            <a:pPr marL="0" indent="0" algn="just">
              <a:buNone/>
            </a:pPr>
            <a:r>
              <a:rPr lang="fr-FR" b="1" dirty="0">
                <a:solidFill>
                  <a:schemeClr val="tx1"/>
                </a:solidFill>
              </a:rPr>
              <a:t> </a:t>
            </a:r>
            <a:endParaRPr lang="fr-FR" dirty="0">
              <a:solidFill>
                <a:schemeClr val="tx1"/>
              </a:solidFill>
            </a:endParaRPr>
          </a:p>
          <a:p>
            <a:pPr algn="just"/>
            <a:r>
              <a:rPr lang="it-IT" dirty="0" smtClean="0">
                <a:solidFill>
                  <a:schemeClr val="tx1"/>
                </a:solidFill>
              </a:rPr>
              <a:t>La </a:t>
            </a:r>
            <a:r>
              <a:rPr lang="it-IT" dirty="0">
                <a:solidFill>
                  <a:schemeClr val="tx1"/>
                </a:solidFill>
              </a:rPr>
              <a:t>lingua francese come </a:t>
            </a:r>
            <a:r>
              <a:rPr lang="it-IT" b="1" dirty="0" smtClean="0">
                <a:solidFill>
                  <a:schemeClr val="tx1"/>
                </a:solidFill>
              </a:rPr>
              <a:t>“affare politico, diplomatico”: </a:t>
            </a:r>
            <a:r>
              <a:rPr lang="it-IT" dirty="0">
                <a:solidFill>
                  <a:schemeClr val="tx1"/>
                </a:solidFill>
              </a:rPr>
              <a:t>la</a:t>
            </a:r>
            <a:r>
              <a:rPr lang="it-IT" b="1" dirty="0">
                <a:solidFill>
                  <a:schemeClr val="tx1"/>
                </a:solidFill>
              </a:rPr>
              <a:t> </a:t>
            </a:r>
            <a:r>
              <a:rPr lang="it-IT" b="1" dirty="0" err="1" smtClean="0">
                <a:solidFill>
                  <a:schemeClr val="tx1"/>
                </a:solidFill>
              </a:rPr>
              <a:t>Francofonia</a:t>
            </a:r>
            <a:r>
              <a:rPr lang="it-IT" b="1" dirty="0" smtClean="0">
                <a:solidFill>
                  <a:schemeClr val="tx1"/>
                </a:solidFill>
              </a:rPr>
              <a:t>. </a:t>
            </a:r>
            <a:endParaRPr lang="fr-FR" dirty="0">
              <a:solidFill>
                <a:schemeClr val="tx1"/>
              </a:solidFill>
            </a:endParaRPr>
          </a:p>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526" y="5086276"/>
            <a:ext cx="3609474" cy="178776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033" y="-1"/>
            <a:ext cx="3416968" cy="1924891"/>
          </a:xfrm>
          <a:prstGeom prst="rect">
            <a:avLst/>
          </a:prstGeom>
        </p:spPr>
      </p:pic>
    </p:spTree>
    <p:extLst>
      <p:ext uri="{BB962C8B-B14F-4D97-AF65-F5344CB8AC3E}">
        <p14:creationId xmlns:p14="http://schemas.microsoft.com/office/powerpoint/2010/main" val="16367583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VIII. La </a:t>
            </a:r>
            <a:r>
              <a:rPr lang="fr-FR" dirty="0" err="1" smtClean="0"/>
              <a:t>Francofonia</a:t>
            </a:r>
            <a:endParaRPr lang="fr-FR" dirty="0"/>
          </a:p>
        </p:txBody>
      </p:sp>
      <p:sp>
        <p:nvSpPr>
          <p:cNvPr id="3" name="Espace réservé du contenu 2"/>
          <p:cNvSpPr>
            <a:spLocks noGrp="1"/>
          </p:cNvSpPr>
          <p:nvPr>
            <p:ph idx="1"/>
          </p:nvPr>
        </p:nvSpPr>
        <p:spPr>
          <a:xfrm>
            <a:off x="677334" y="1721853"/>
            <a:ext cx="8596668" cy="4534568"/>
          </a:xfrm>
        </p:spPr>
        <p:txBody>
          <a:bodyPr>
            <a:normAutofit/>
          </a:bodyPr>
          <a:lstStyle/>
          <a:p>
            <a:pPr algn="just"/>
            <a:r>
              <a:rPr lang="fr-FR" dirty="0" smtClean="0">
                <a:solidFill>
                  <a:schemeClr val="tx1"/>
                </a:solidFill>
              </a:rPr>
              <a:t>Il termine « </a:t>
            </a:r>
            <a:r>
              <a:rPr lang="fr-FR" b="1" dirty="0" smtClean="0">
                <a:solidFill>
                  <a:schemeClr val="tx1"/>
                </a:solidFill>
              </a:rPr>
              <a:t>francophone</a:t>
            </a:r>
            <a:r>
              <a:rPr lang="fr-FR" dirty="0" smtClean="0">
                <a:solidFill>
                  <a:schemeClr val="tx1"/>
                </a:solidFill>
              </a:rPr>
              <a:t> » </a:t>
            </a:r>
            <a:r>
              <a:rPr lang="fr-FR" dirty="0" err="1" smtClean="0">
                <a:solidFill>
                  <a:schemeClr val="tx1"/>
                </a:solidFill>
              </a:rPr>
              <a:t>è</a:t>
            </a:r>
            <a:r>
              <a:rPr lang="fr-FR" dirty="0" smtClean="0">
                <a:solidFill>
                  <a:schemeClr val="tx1"/>
                </a:solidFill>
              </a:rPr>
              <a:t> </a:t>
            </a:r>
            <a:r>
              <a:rPr lang="fr-FR" dirty="0" err="1" smtClean="0">
                <a:solidFill>
                  <a:schemeClr val="tx1"/>
                </a:solidFill>
              </a:rPr>
              <a:t>utilizzato</a:t>
            </a:r>
            <a:r>
              <a:rPr lang="fr-FR" dirty="0" smtClean="0">
                <a:solidFill>
                  <a:schemeClr val="tx1"/>
                </a:solidFill>
              </a:rPr>
              <a:t> per la prima volta </a:t>
            </a:r>
            <a:r>
              <a:rPr lang="fr-FR" dirty="0" err="1" smtClean="0">
                <a:solidFill>
                  <a:schemeClr val="tx1"/>
                </a:solidFill>
              </a:rPr>
              <a:t>nel</a:t>
            </a:r>
            <a:r>
              <a:rPr lang="fr-FR" dirty="0" smtClean="0">
                <a:solidFill>
                  <a:schemeClr val="tx1"/>
                </a:solidFill>
              </a:rPr>
              <a:t> </a:t>
            </a:r>
            <a:r>
              <a:rPr lang="fr-FR" b="1" dirty="0" smtClean="0">
                <a:solidFill>
                  <a:schemeClr val="tx1"/>
                </a:solidFill>
              </a:rPr>
              <a:t>1887</a:t>
            </a:r>
            <a:r>
              <a:rPr lang="fr-FR" dirty="0" smtClean="0">
                <a:solidFill>
                  <a:schemeClr val="tx1"/>
                </a:solidFill>
              </a:rPr>
              <a:t> dal </a:t>
            </a:r>
            <a:r>
              <a:rPr lang="fr-FR" dirty="0" err="1" smtClean="0">
                <a:solidFill>
                  <a:schemeClr val="tx1"/>
                </a:solidFill>
              </a:rPr>
              <a:t>geografo</a:t>
            </a:r>
            <a:r>
              <a:rPr lang="fr-FR" dirty="0" smtClean="0">
                <a:solidFill>
                  <a:schemeClr val="tx1"/>
                </a:solidFill>
              </a:rPr>
              <a:t> </a:t>
            </a:r>
            <a:r>
              <a:rPr lang="fr-FR" dirty="0" err="1" smtClean="0">
                <a:solidFill>
                  <a:schemeClr val="tx1"/>
                </a:solidFill>
              </a:rPr>
              <a:t>francese</a:t>
            </a:r>
            <a:r>
              <a:rPr lang="fr-FR" dirty="0" smtClean="0">
                <a:solidFill>
                  <a:schemeClr val="tx1"/>
                </a:solidFill>
              </a:rPr>
              <a:t> Onésime Reclus, </a:t>
            </a:r>
            <a:r>
              <a:rPr lang="fr-FR" dirty="0" err="1" smtClean="0">
                <a:solidFill>
                  <a:schemeClr val="tx1"/>
                </a:solidFill>
              </a:rPr>
              <a:t>nel</a:t>
            </a:r>
            <a:r>
              <a:rPr lang="fr-FR" dirty="0" smtClean="0">
                <a:solidFill>
                  <a:schemeClr val="tx1"/>
                </a:solidFill>
              </a:rPr>
              <a:t> </a:t>
            </a:r>
            <a:r>
              <a:rPr lang="fr-FR" dirty="0" err="1" smtClean="0">
                <a:solidFill>
                  <a:schemeClr val="tx1"/>
                </a:solidFill>
              </a:rPr>
              <a:t>suo</a:t>
            </a:r>
            <a:r>
              <a:rPr lang="fr-FR" dirty="0" smtClean="0">
                <a:solidFill>
                  <a:schemeClr val="tx1"/>
                </a:solidFill>
              </a:rPr>
              <a:t> libro </a:t>
            </a:r>
            <a:r>
              <a:rPr lang="fr-FR" b="1" i="1" dirty="0" smtClean="0">
                <a:solidFill>
                  <a:schemeClr val="tx1"/>
                </a:solidFill>
              </a:rPr>
              <a:t>France, Algérie et colonies</a:t>
            </a:r>
            <a:r>
              <a:rPr lang="fr-FR" dirty="0" smtClean="0">
                <a:solidFill>
                  <a:schemeClr val="tx1"/>
                </a:solidFill>
              </a:rPr>
              <a:t>, per </a:t>
            </a:r>
            <a:r>
              <a:rPr lang="fr-FR" dirty="0" err="1" smtClean="0">
                <a:solidFill>
                  <a:schemeClr val="tx1"/>
                </a:solidFill>
              </a:rPr>
              <a:t>descrivere</a:t>
            </a:r>
            <a:r>
              <a:rPr lang="fr-FR" dirty="0" smtClean="0">
                <a:solidFill>
                  <a:schemeClr val="tx1"/>
                </a:solidFill>
              </a:rPr>
              <a:t> « </a:t>
            </a:r>
            <a:r>
              <a:rPr lang="fr-FR" i="1" dirty="0" smtClean="0">
                <a:solidFill>
                  <a:schemeClr val="tx1"/>
                </a:solidFill>
              </a:rPr>
              <a:t>tous ceux qui sont ou semblent être destinés à rester ou à devenir participants de notre langue</a:t>
            </a:r>
            <a:r>
              <a:rPr lang="fr-FR" dirty="0" smtClean="0">
                <a:solidFill>
                  <a:schemeClr val="tx1"/>
                </a:solidFill>
              </a:rPr>
              <a:t> ».</a:t>
            </a:r>
          </a:p>
          <a:p>
            <a:pPr algn="just"/>
            <a:endParaRPr lang="fr-FR" dirty="0">
              <a:solidFill>
                <a:schemeClr val="tx1"/>
              </a:solidFill>
            </a:endParaRPr>
          </a:p>
          <a:p>
            <a:pPr algn="just"/>
            <a:r>
              <a:rPr lang="fr-FR" dirty="0" err="1" smtClean="0">
                <a:solidFill>
                  <a:schemeClr val="tx1"/>
                </a:solidFill>
              </a:rPr>
              <a:t>Dopo</a:t>
            </a:r>
            <a:r>
              <a:rPr lang="fr-FR" dirty="0" smtClean="0">
                <a:solidFill>
                  <a:schemeClr val="tx1"/>
                </a:solidFill>
              </a:rPr>
              <a:t> un </a:t>
            </a:r>
            <a:r>
              <a:rPr lang="fr-FR" dirty="0" err="1" smtClean="0">
                <a:solidFill>
                  <a:schemeClr val="tx1"/>
                </a:solidFill>
              </a:rPr>
              <a:t>periodo</a:t>
            </a:r>
            <a:r>
              <a:rPr lang="fr-FR" dirty="0" smtClean="0">
                <a:solidFill>
                  <a:schemeClr val="tx1"/>
                </a:solidFill>
              </a:rPr>
              <a:t> di </a:t>
            </a:r>
            <a:r>
              <a:rPr lang="fr-FR" dirty="0" err="1" smtClean="0">
                <a:solidFill>
                  <a:schemeClr val="tx1"/>
                </a:solidFill>
              </a:rPr>
              <a:t>oblio</a:t>
            </a:r>
            <a:r>
              <a:rPr lang="fr-FR" dirty="0" smtClean="0">
                <a:solidFill>
                  <a:schemeClr val="tx1"/>
                </a:solidFill>
              </a:rPr>
              <a:t>, il termine </a:t>
            </a:r>
            <a:r>
              <a:rPr lang="fr-FR" dirty="0" err="1" smtClean="0">
                <a:solidFill>
                  <a:schemeClr val="tx1"/>
                </a:solidFill>
              </a:rPr>
              <a:t>viene</a:t>
            </a:r>
            <a:r>
              <a:rPr lang="fr-FR" dirty="0" smtClean="0">
                <a:solidFill>
                  <a:schemeClr val="tx1"/>
                </a:solidFill>
              </a:rPr>
              <a:t> </a:t>
            </a:r>
            <a:r>
              <a:rPr lang="fr-FR" dirty="0" err="1" smtClean="0">
                <a:solidFill>
                  <a:schemeClr val="tx1"/>
                </a:solidFill>
              </a:rPr>
              <a:t>ripreso</a:t>
            </a:r>
            <a:r>
              <a:rPr lang="fr-FR" dirty="0" smtClean="0">
                <a:solidFill>
                  <a:schemeClr val="tx1"/>
                </a:solidFill>
              </a:rPr>
              <a:t> </a:t>
            </a:r>
            <a:r>
              <a:rPr lang="fr-FR" dirty="0" err="1" smtClean="0">
                <a:solidFill>
                  <a:schemeClr val="tx1"/>
                </a:solidFill>
              </a:rPr>
              <a:t>nel</a:t>
            </a:r>
            <a:r>
              <a:rPr lang="fr-FR" dirty="0" smtClean="0">
                <a:solidFill>
                  <a:schemeClr val="tx1"/>
                </a:solidFill>
              </a:rPr>
              <a:t> </a:t>
            </a:r>
            <a:r>
              <a:rPr lang="fr-FR" b="1" dirty="0" smtClean="0">
                <a:solidFill>
                  <a:schemeClr val="tx1"/>
                </a:solidFill>
              </a:rPr>
              <a:t>1962</a:t>
            </a:r>
            <a:r>
              <a:rPr lang="fr-FR" dirty="0" smtClean="0">
                <a:solidFill>
                  <a:schemeClr val="tx1"/>
                </a:solidFill>
              </a:rPr>
              <a:t> </a:t>
            </a:r>
            <a:r>
              <a:rPr lang="fr-FR" dirty="0" err="1" smtClean="0">
                <a:solidFill>
                  <a:schemeClr val="tx1"/>
                </a:solidFill>
              </a:rPr>
              <a:t>all’interno</a:t>
            </a:r>
            <a:r>
              <a:rPr lang="fr-FR" dirty="0" smtClean="0">
                <a:solidFill>
                  <a:schemeClr val="tx1"/>
                </a:solidFill>
              </a:rPr>
              <a:t> </a:t>
            </a:r>
            <a:r>
              <a:rPr lang="fr-FR" dirty="0" err="1" smtClean="0">
                <a:solidFill>
                  <a:schemeClr val="tx1"/>
                </a:solidFill>
              </a:rPr>
              <a:t>della</a:t>
            </a:r>
            <a:r>
              <a:rPr lang="fr-FR" dirty="0" smtClean="0">
                <a:solidFill>
                  <a:schemeClr val="tx1"/>
                </a:solidFill>
              </a:rPr>
              <a:t> </a:t>
            </a:r>
            <a:r>
              <a:rPr lang="fr-FR" dirty="0" err="1" smtClean="0">
                <a:solidFill>
                  <a:schemeClr val="tx1"/>
                </a:solidFill>
              </a:rPr>
              <a:t>rivista</a:t>
            </a:r>
            <a:r>
              <a:rPr lang="fr-FR" dirty="0" smtClean="0">
                <a:solidFill>
                  <a:schemeClr val="tx1"/>
                </a:solidFill>
              </a:rPr>
              <a:t> </a:t>
            </a:r>
            <a:r>
              <a:rPr lang="fr-FR" b="1" i="1" dirty="0" smtClean="0">
                <a:solidFill>
                  <a:schemeClr val="tx1"/>
                </a:solidFill>
              </a:rPr>
              <a:t>Esprit</a:t>
            </a:r>
            <a:r>
              <a:rPr lang="fr-FR" dirty="0" smtClean="0">
                <a:solidFill>
                  <a:schemeClr val="tx1"/>
                </a:solidFill>
              </a:rPr>
              <a:t> (</a:t>
            </a:r>
            <a:r>
              <a:rPr lang="fr-FR" dirty="0" err="1" smtClean="0">
                <a:solidFill>
                  <a:schemeClr val="tx1"/>
                </a:solidFill>
              </a:rPr>
              <a:t>nel</a:t>
            </a:r>
            <a:r>
              <a:rPr lang="fr-FR" dirty="0" smtClean="0">
                <a:solidFill>
                  <a:schemeClr val="tx1"/>
                </a:solidFill>
              </a:rPr>
              <a:t> </a:t>
            </a:r>
            <a:r>
              <a:rPr lang="fr-FR" dirty="0" err="1" smtClean="0">
                <a:solidFill>
                  <a:schemeClr val="tx1"/>
                </a:solidFill>
              </a:rPr>
              <a:t>numero</a:t>
            </a:r>
            <a:r>
              <a:rPr lang="fr-FR" dirty="0" smtClean="0">
                <a:solidFill>
                  <a:schemeClr val="tx1"/>
                </a:solidFill>
              </a:rPr>
              <a:t> </a:t>
            </a:r>
            <a:r>
              <a:rPr lang="fr-FR" dirty="0" err="1" smtClean="0">
                <a:solidFill>
                  <a:schemeClr val="tx1"/>
                </a:solidFill>
              </a:rPr>
              <a:t>dedicato</a:t>
            </a:r>
            <a:r>
              <a:rPr lang="fr-FR" dirty="0" smtClean="0">
                <a:solidFill>
                  <a:schemeClr val="tx1"/>
                </a:solidFill>
              </a:rPr>
              <a:t> al « Français langue vivante ») da </a:t>
            </a:r>
            <a:r>
              <a:rPr lang="fr-FR" dirty="0" err="1" smtClean="0">
                <a:solidFill>
                  <a:schemeClr val="tx1"/>
                </a:solidFill>
              </a:rPr>
              <a:t>alcuni</a:t>
            </a:r>
            <a:r>
              <a:rPr lang="fr-FR" dirty="0" smtClean="0">
                <a:solidFill>
                  <a:schemeClr val="tx1"/>
                </a:solidFill>
              </a:rPr>
              <a:t> </a:t>
            </a:r>
            <a:r>
              <a:rPr lang="fr-FR" dirty="0" err="1" smtClean="0">
                <a:solidFill>
                  <a:schemeClr val="tx1"/>
                </a:solidFill>
              </a:rPr>
              <a:t>intellettuali</a:t>
            </a:r>
            <a:r>
              <a:rPr lang="fr-FR" dirty="0" smtClean="0">
                <a:solidFill>
                  <a:schemeClr val="tx1"/>
                </a:solidFill>
              </a:rPr>
              <a:t> delle ex-colonie, </a:t>
            </a:r>
            <a:r>
              <a:rPr lang="fr-FR" dirty="0" err="1" smtClean="0">
                <a:solidFill>
                  <a:schemeClr val="tx1"/>
                </a:solidFill>
              </a:rPr>
              <a:t>tra</a:t>
            </a:r>
            <a:r>
              <a:rPr lang="fr-FR" dirty="0" smtClean="0">
                <a:solidFill>
                  <a:schemeClr val="tx1"/>
                </a:solidFill>
              </a:rPr>
              <a:t> </a:t>
            </a:r>
            <a:r>
              <a:rPr lang="fr-FR" dirty="0" err="1" smtClean="0">
                <a:solidFill>
                  <a:schemeClr val="tx1"/>
                </a:solidFill>
              </a:rPr>
              <a:t>cui</a:t>
            </a:r>
            <a:r>
              <a:rPr lang="fr-FR" dirty="0" smtClean="0">
                <a:solidFill>
                  <a:schemeClr val="tx1"/>
                </a:solidFill>
              </a:rPr>
              <a:t> Léopold </a:t>
            </a:r>
            <a:r>
              <a:rPr lang="fr-FR" dirty="0" err="1" smtClean="0">
                <a:solidFill>
                  <a:schemeClr val="tx1"/>
                </a:solidFill>
              </a:rPr>
              <a:t>Sédar</a:t>
            </a:r>
            <a:r>
              <a:rPr lang="fr-FR" dirty="0" smtClean="0">
                <a:solidFill>
                  <a:schemeClr val="tx1"/>
                </a:solidFill>
              </a:rPr>
              <a:t> Senghor, per </a:t>
            </a:r>
            <a:r>
              <a:rPr lang="fr-FR" dirty="0" err="1" smtClean="0">
                <a:solidFill>
                  <a:schemeClr val="tx1"/>
                </a:solidFill>
              </a:rPr>
              <a:t>spingere</a:t>
            </a:r>
            <a:r>
              <a:rPr lang="fr-FR" dirty="0" smtClean="0">
                <a:solidFill>
                  <a:schemeClr val="tx1"/>
                </a:solidFill>
              </a:rPr>
              <a:t> alla </a:t>
            </a:r>
            <a:r>
              <a:rPr lang="fr-FR" dirty="0" err="1" smtClean="0">
                <a:solidFill>
                  <a:schemeClr val="tx1"/>
                </a:solidFill>
              </a:rPr>
              <a:t>creazione</a:t>
            </a:r>
            <a:r>
              <a:rPr lang="fr-FR" dirty="0" smtClean="0">
                <a:solidFill>
                  <a:schemeClr val="tx1"/>
                </a:solidFill>
              </a:rPr>
              <a:t> di </a:t>
            </a:r>
            <a:r>
              <a:rPr lang="fr-FR" dirty="0" err="1" smtClean="0">
                <a:solidFill>
                  <a:schemeClr val="tx1"/>
                </a:solidFill>
              </a:rPr>
              <a:t>un’organizzazione</a:t>
            </a:r>
            <a:r>
              <a:rPr lang="fr-FR" dirty="0" smtClean="0">
                <a:solidFill>
                  <a:schemeClr val="tx1"/>
                </a:solidFill>
              </a:rPr>
              <a:t> « </a:t>
            </a:r>
            <a:r>
              <a:rPr lang="fr-FR" dirty="0" err="1" smtClean="0">
                <a:solidFill>
                  <a:schemeClr val="tx1"/>
                </a:solidFill>
              </a:rPr>
              <a:t>francofona</a:t>
            </a:r>
            <a:r>
              <a:rPr lang="fr-FR" dirty="0" smtClean="0">
                <a:solidFill>
                  <a:schemeClr val="tx1"/>
                </a:solidFill>
              </a:rPr>
              <a:t> ». </a:t>
            </a:r>
          </a:p>
          <a:p>
            <a:pPr algn="just"/>
            <a:endParaRPr lang="fr-FR" dirty="0">
              <a:solidFill>
                <a:schemeClr val="tx1"/>
              </a:solidFill>
            </a:endParaRPr>
          </a:p>
          <a:p>
            <a:pPr algn="just"/>
            <a:r>
              <a:rPr lang="fr-FR" dirty="0" err="1" smtClean="0">
                <a:solidFill>
                  <a:schemeClr val="tx1"/>
                </a:solidFill>
              </a:rPr>
              <a:t>Oggi</a:t>
            </a:r>
            <a:r>
              <a:rPr lang="fr-FR" dirty="0" smtClean="0">
                <a:solidFill>
                  <a:schemeClr val="tx1"/>
                </a:solidFill>
              </a:rPr>
              <a:t>, con il termine « </a:t>
            </a:r>
            <a:r>
              <a:rPr lang="fr-FR" b="1" dirty="0" err="1" smtClean="0">
                <a:solidFill>
                  <a:schemeClr val="tx1"/>
                </a:solidFill>
              </a:rPr>
              <a:t>Francofonia</a:t>
            </a:r>
            <a:r>
              <a:rPr lang="fr-FR" dirty="0" smtClean="0">
                <a:solidFill>
                  <a:schemeClr val="tx1"/>
                </a:solidFill>
              </a:rPr>
              <a:t> » (-</a:t>
            </a:r>
            <a:r>
              <a:rPr lang="fr-FR" i="1" dirty="0" smtClean="0">
                <a:solidFill>
                  <a:schemeClr val="tx1"/>
                </a:solidFill>
              </a:rPr>
              <a:t>f</a:t>
            </a:r>
            <a:r>
              <a:rPr lang="fr-FR" dirty="0" smtClean="0">
                <a:solidFill>
                  <a:schemeClr val="tx1"/>
                </a:solidFill>
              </a:rPr>
              <a:t> </a:t>
            </a:r>
            <a:r>
              <a:rPr lang="fr-FR" dirty="0" err="1" smtClean="0">
                <a:solidFill>
                  <a:schemeClr val="tx1"/>
                </a:solidFill>
              </a:rPr>
              <a:t>maiuscolo</a:t>
            </a:r>
            <a:r>
              <a:rPr lang="fr-FR" dirty="0" smtClean="0">
                <a:solidFill>
                  <a:schemeClr val="tx1"/>
                </a:solidFill>
              </a:rPr>
              <a:t>) si fa </a:t>
            </a:r>
            <a:r>
              <a:rPr lang="fr-FR" dirty="0" err="1" smtClean="0">
                <a:solidFill>
                  <a:schemeClr val="tx1"/>
                </a:solidFill>
              </a:rPr>
              <a:t>riferimento</a:t>
            </a:r>
            <a:r>
              <a:rPr lang="fr-FR" dirty="0" smtClean="0">
                <a:solidFill>
                  <a:schemeClr val="tx1"/>
                </a:solidFill>
              </a:rPr>
              <a:t> </a:t>
            </a:r>
            <a:r>
              <a:rPr lang="fr-FR" dirty="0" err="1" smtClean="0">
                <a:solidFill>
                  <a:schemeClr val="tx1"/>
                </a:solidFill>
              </a:rPr>
              <a:t>all’insieme</a:t>
            </a:r>
            <a:r>
              <a:rPr lang="fr-FR" dirty="0" smtClean="0">
                <a:solidFill>
                  <a:schemeClr val="tx1"/>
                </a:solidFill>
              </a:rPr>
              <a:t> delle </a:t>
            </a:r>
            <a:r>
              <a:rPr lang="fr-FR" dirty="0" err="1" smtClean="0">
                <a:solidFill>
                  <a:schemeClr val="tx1"/>
                </a:solidFill>
              </a:rPr>
              <a:t>istituzioni</a:t>
            </a:r>
            <a:r>
              <a:rPr lang="fr-FR" dirty="0" smtClean="0">
                <a:solidFill>
                  <a:schemeClr val="tx1"/>
                </a:solidFill>
              </a:rPr>
              <a:t> </a:t>
            </a:r>
            <a:r>
              <a:rPr lang="fr-FR" dirty="0" err="1" smtClean="0">
                <a:solidFill>
                  <a:schemeClr val="tx1"/>
                </a:solidFill>
              </a:rPr>
              <a:t>francofone</a:t>
            </a:r>
            <a:r>
              <a:rPr lang="fr-FR" dirty="0" smtClean="0">
                <a:solidFill>
                  <a:schemeClr val="tx1"/>
                </a:solidFill>
              </a:rPr>
              <a:t> </a:t>
            </a:r>
            <a:r>
              <a:rPr lang="fr-FR" dirty="0" err="1" smtClean="0">
                <a:solidFill>
                  <a:schemeClr val="tx1"/>
                </a:solidFill>
              </a:rPr>
              <a:t>internazionali</a:t>
            </a:r>
            <a:r>
              <a:rPr lang="fr-FR" dirty="0" smtClean="0">
                <a:solidFill>
                  <a:schemeClr val="tx1"/>
                </a:solidFill>
              </a:rPr>
              <a:t> (</a:t>
            </a:r>
            <a:r>
              <a:rPr lang="fr-FR" dirty="0" err="1" smtClean="0">
                <a:solidFill>
                  <a:schemeClr val="tx1"/>
                </a:solidFill>
              </a:rPr>
              <a:t>mentre</a:t>
            </a:r>
            <a:r>
              <a:rPr lang="fr-FR" dirty="0" smtClean="0">
                <a:solidFill>
                  <a:schemeClr val="tx1"/>
                </a:solidFill>
              </a:rPr>
              <a:t> la « </a:t>
            </a:r>
            <a:r>
              <a:rPr lang="fr-FR" b="1" dirty="0" err="1" smtClean="0">
                <a:solidFill>
                  <a:schemeClr val="tx1"/>
                </a:solidFill>
              </a:rPr>
              <a:t>francofonia</a:t>
            </a:r>
            <a:r>
              <a:rPr lang="fr-FR" dirty="0" smtClean="0">
                <a:solidFill>
                  <a:schemeClr val="tx1"/>
                </a:solidFill>
              </a:rPr>
              <a:t> » </a:t>
            </a:r>
            <a:r>
              <a:rPr lang="fr-FR" dirty="0" err="1" smtClean="0">
                <a:solidFill>
                  <a:schemeClr val="tx1"/>
                </a:solidFill>
              </a:rPr>
              <a:t>indica</a:t>
            </a:r>
            <a:r>
              <a:rPr lang="fr-FR" dirty="0" smtClean="0">
                <a:solidFill>
                  <a:schemeClr val="tx1"/>
                </a:solidFill>
              </a:rPr>
              <a:t> l’</a:t>
            </a:r>
            <a:r>
              <a:rPr lang="fr-FR" dirty="0" err="1" smtClean="0">
                <a:solidFill>
                  <a:schemeClr val="tx1"/>
                </a:solidFill>
              </a:rPr>
              <a:t>insieme</a:t>
            </a:r>
            <a:r>
              <a:rPr lang="fr-FR" dirty="0" smtClean="0">
                <a:solidFill>
                  <a:schemeClr val="tx1"/>
                </a:solidFill>
              </a:rPr>
              <a:t> dei </a:t>
            </a:r>
            <a:r>
              <a:rPr lang="fr-FR" dirty="0" err="1" smtClean="0">
                <a:solidFill>
                  <a:schemeClr val="tx1"/>
                </a:solidFill>
              </a:rPr>
              <a:t>paesi</a:t>
            </a:r>
            <a:r>
              <a:rPr lang="fr-FR" dirty="0" smtClean="0">
                <a:solidFill>
                  <a:schemeClr val="tx1"/>
                </a:solidFill>
              </a:rPr>
              <a:t> e dei </a:t>
            </a:r>
            <a:r>
              <a:rPr lang="fr-FR" dirty="0" err="1" smtClean="0">
                <a:solidFill>
                  <a:schemeClr val="tx1"/>
                </a:solidFill>
              </a:rPr>
              <a:t>popoli</a:t>
            </a:r>
            <a:r>
              <a:rPr lang="fr-FR" dirty="0" smtClean="0">
                <a:solidFill>
                  <a:schemeClr val="tx1"/>
                </a:solidFill>
              </a:rPr>
              <a:t> </a:t>
            </a:r>
            <a:r>
              <a:rPr lang="fr-FR" dirty="0" err="1" smtClean="0">
                <a:solidFill>
                  <a:schemeClr val="tx1"/>
                </a:solidFill>
              </a:rPr>
              <a:t>che</a:t>
            </a:r>
            <a:r>
              <a:rPr lang="fr-FR" dirty="0" smtClean="0">
                <a:solidFill>
                  <a:schemeClr val="tx1"/>
                </a:solidFill>
              </a:rPr>
              <a:t> </a:t>
            </a:r>
            <a:r>
              <a:rPr lang="fr-FR" dirty="0" err="1" smtClean="0">
                <a:solidFill>
                  <a:schemeClr val="tx1"/>
                </a:solidFill>
              </a:rPr>
              <a:t>parlano</a:t>
            </a:r>
            <a:r>
              <a:rPr lang="fr-FR" dirty="0" smtClean="0">
                <a:solidFill>
                  <a:schemeClr val="tx1"/>
                </a:solidFill>
              </a:rPr>
              <a:t> il </a:t>
            </a:r>
            <a:r>
              <a:rPr lang="fr-FR" dirty="0" err="1" smtClean="0">
                <a:solidFill>
                  <a:schemeClr val="tx1"/>
                </a:solidFill>
              </a:rPr>
              <a:t>francese</a:t>
            </a:r>
            <a:r>
              <a:rPr lang="fr-FR" dirty="0" smtClean="0">
                <a:solidFill>
                  <a:schemeClr val="tx1"/>
                </a:solidFill>
              </a:rPr>
              <a:t>).</a:t>
            </a:r>
            <a:endParaRPr lang="fr-FR" dirty="0">
              <a:solidFill>
                <a:schemeClr val="tx1"/>
              </a:solidFill>
            </a:endParaRPr>
          </a:p>
        </p:txBody>
      </p:sp>
    </p:spTree>
    <p:extLst>
      <p:ext uri="{BB962C8B-B14F-4D97-AF65-F5344CB8AC3E}">
        <p14:creationId xmlns:p14="http://schemas.microsoft.com/office/powerpoint/2010/main" val="12084265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814" y="561473"/>
            <a:ext cx="9998680" cy="5112961"/>
          </a:xfrm>
        </p:spPr>
      </p:pic>
      <p:sp>
        <p:nvSpPr>
          <p:cNvPr id="5" name="ZoneTexte 4"/>
          <p:cNvSpPr txBox="1"/>
          <p:nvPr/>
        </p:nvSpPr>
        <p:spPr>
          <a:xfrm>
            <a:off x="401053" y="6128084"/>
            <a:ext cx="7539790" cy="338554"/>
          </a:xfrm>
          <a:prstGeom prst="rect">
            <a:avLst/>
          </a:prstGeom>
          <a:noFill/>
        </p:spPr>
        <p:txBody>
          <a:bodyPr wrap="square" rtlCol="0">
            <a:spAutoFit/>
          </a:bodyPr>
          <a:lstStyle/>
          <a:p>
            <a:pPr algn="just"/>
            <a:r>
              <a:rPr lang="fr-FR" sz="1600" dirty="0" smtClean="0"/>
              <a:t>Mappa delle </a:t>
            </a:r>
            <a:r>
              <a:rPr lang="fr-FR" sz="1600" dirty="0" err="1" smtClean="0"/>
              <a:t>regioni</a:t>
            </a:r>
            <a:r>
              <a:rPr lang="fr-FR" sz="1600" dirty="0" smtClean="0"/>
              <a:t> e dei </a:t>
            </a:r>
            <a:r>
              <a:rPr lang="fr-FR" sz="1600" dirty="0" err="1" smtClean="0"/>
              <a:t>paesi</a:t>
            </a:r>
            <a:r>
              <a:rPr lang="fr-FR" sz="1600" dirty="0" smtClean="0"/>
              <a:t> </a:t>
            </a:r>
            <a:r>
              <a:rPr lang="fr-FR" sz="1600" dirty="0" err="1" smtClean="0"/>
              <a:t>francofoni</a:t>
            </a:r>
            <a:r>
              <a:rPr lang="fr-FR" sz="1600" dirty="0" smtClean="0"/>
              <a:t>.</a:t>
            </a:r>
            <a:endParaRPr lang="fr-FR" sz="1600" dirty="0"/>
          </a:p>
        </p:txBody>
      </p:sp>
    </p:spTree>
    <p:extLst>
      <p:ext uri="{BB962C8B-B14F-4D97-AF65-F5344CB8AC3E}">
        <p14:creationId xmlns:p14="http://schemas.microsoft.com/office/powerpoint/2010/main" val="1067414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Le </a:t>
            </a:r>
            <a:r>
              <a:rPr lang="fr-FR" sz="2400" dirty="0" err="1" smtClean="0"/>
              <a:t>principali</a:t>
            </a:r>
            <a:r>
              <a:rPr lang="fr-FR" sz="2400" dirty="0" smtClean="0"/>
              <a:t> </a:t>
            </a:r>
            <a:r>
              <a:rPr lang="fr-FR" sz="2400" dirty="0" err="1" smtClean="0"/>
              <a:t>istituzioni</a:t>
            </a:r>
            <a:r>
              <a:rPr lang="fr-FR" sz="2400" dirty="0" smtClean="0"/>
              <a:t> </a:t>
            </a:r>
            <a:r>
              <a:rPr lang="fr-FR" sz="2400" dirty="0" err="1" smtClean="0"/>
              <a:t>francofone</a:t>
            </a:r>
            <a:r>
              <a:rPr lang="fr-FR" sz="2400" dirty="0" smtClean="0"/>
              <a:t> </a:t>
            </a:r>
            <a:r>
              <a:rPr lang="fr-FR" sz="2400" dirty="0" err="1" smtClean="0"/>
              <a:t>internazionali</a:t>
            </a:r>
            <a:endParaRPr lang="fr-FR" sz="2400" dirty="0"/>
          </a:p>
        </p:txBody>
      </p:sp>
      <p:sp>
        <p:nvSpPr>
          <p:cNvPr id="3" name="Espace réservé du contenu 2"/>
          <p:cNvSpPr>
            <a:spLocks noGrp="1"/>
          </p:cNvSpPr>
          <p:nvPr>
            <p:ph idx="1"/>
          </p:nvPr>
        </p:nvSpPr>
        <p:spPr/>
        <p:txBody>
          <a:bodyPr>
            <a:noAutofit/>
          </a:bodyPr>
          <a:lstStyle/>
          <a:p>
            <a:pPr algn="just"/>
            <a:r>
              <a:rPr lang="fr-FR" sz="2000" b="1" i="1" dirty="0" smtClean="0">
                <a:solidFill>
                  <a:schemeClr val="tx1"/>
                </a:solidFill>
              </a:rPr>
              <a:t>Organisation internationale de la francophonie </a:t>
            </a:r>
            <a:r>
              <a:rPr lang="fr-FR" sz="2000" b="1" dirty="0" smtClean="0">
                <a:solidFill>
                  <a:schemeClr val="tx1"/>
                </a:solidFill>
              </a:rPr>
              <a:t>(OIF)</a:t>
            </a:r>
            <a:r>
              <a:rPr lang="fr-FR" sz="2000" dirty="0" smtClean="0">
                <a:solidFill>
                  <a:schemeClr val="tx1"/>
                </a:solidFill>
              </a:rPr>
              <a:t>:</a:t>
            </a:r>
            <a:r>
              <a:rPr lang="fr-FR" sz="2000" b="1" dirty="0" smtClean="0">
                <a:solidFill>
                  <a:schemeClr val="tx1"/>
                </a:solidFill>
              </a:rPr>
              <a:t> </a:t>
            </a:r>
            <a:r>
              <a:rPr lang="fr-FR" sz="2000" dirty="0" err="1" smtClean="0">
                <a:solidFill>
                  <a:schemeClr val="tx1"/>
                </a:solidFill>
              </a:rPr>
              <a:t>creata</a:t>
            </a:r>
            <a:r>
              <a:rPr lang="fr-FR" sz="2000" dirty="0" smtClean="0">
                <a:solidFill>
                  <a:schemeClr val="tx1"/>
                </a:solidFill>
              </a:rPr>
              <a:t> </a:t>
            </a:r>
            <a:r>
              <a:rPr lang="fr-FR" sz="2000" dirty="0" err="1" smtClean="0">
                <a:solidFill>
                  <a:schemeClr val="tx1"/>
                </a:solidFill>
              </a:rPr>
              <a:t>nel</a:t>
            </a:r>
            <a:r>
              <a:rPr lang="fr-FR" sz="2000" dirty="0" smtClean="0">
                <a:solidFill>
                  <a:schemeClr val="tx1"/>
                </a:solidFill>
              </a:rPr>
              <a:t> 1970 con il nome di </a:t>
            </a:r>
            <a:r>
              <a:rPr lang="fr-FR" sz="2000" i="1" dirty="0" smtClean="0">
                <a:solidFill>
                  <a:schemeClr val="tx1"/>
                </a:solidFill>
              </a:rPr>
              <a:t>Agence de coopération culturelle et technique</a:t>
            </a:r>
            <a:r>
              <a:rPr lang="fr-FR" sz="2000" dirty="0" smtClean="0">
                <a:solidFill>
                  <a:schemeClr val="tx1"/>
                </a:solidFill>
              </a:rPr>
              <a:t>. La sua </a:t>
            </a:r>
            <a:r>
              <a:rPr lang="fr-FR" sz="2000" dirty="0" err="1" smtClean="0">
                <a:solidFill>
                  <a:schemeClr val="tx1"/>
                </a:solidFill>
              </a:rPr>
              <a:t>missione</a:t>
            </a:r>
            <a:r>
              <a:rPr lang="fr-FR" sz="2000" dirty="0" smtClean="0">
                <a:solidFill>
                  <a:schemeClr val="tx1"/>
                </a:solidFill>
              </a:rPr>
              <a:t> consiste </a:t>
            </a:r>
            <a:r>
              <a:rPr lang="fr-FR" sz="2000" dirty="0" err="1" smtClean="0">
                <a:solidFill>
                  <a:schemeClr val="tx1"/>
                </a:solidFill>
              </a:rPr>
              <a:t>nella</a:t>
            </a:r>
            <a:r>
              <a:rPr lang="fr-FR" sz="2000" dirty="0" smtClean="0">
                <a:solidFill>
                  <a:schemeClr val="tx1"/>
                </a:solidFill>
              </a:rPr>
              <a:t> </a:t>
            </a:r>
            <a:r>
              <a:rPr lang="fr-FR" sz="2000" dirty="0" err="1" smtClean="0">
                <a:solidFill>
                  <a:schemeClr val="tx1"/>
                </a:solidFill>
              </a:rPr>
              <a:t>cooperazione</a:t>
            </a:r>
            <a:r>
              <a:rPr lang="fr-FR" sz="2000" dirty="0" smtClean="0">
                <a:solidFill>
                  <a:schemeClr val="tx1"/>
                </a:solidFill>
              </a:rPr>
              <a:t> </a:t>
            </a:r>
            <a:r>
              <a:rPr lang="fr-FR" sz="2000" dirty="0" err="1" smtClean="0">
                <a:solidFill>
                  <a:schemeClr val="tx1"/>
                </a:solidFill>
              </a:rPr>
              <a:t>internazionale</a:t>
            </a:r>
            <a:r>
              <a:rPr lang="fr-FR" sz="2000" dirty="0" smtClean="0">
                <a:solidFill>
                  <a:schemeClr val="tx1"/>
                </a:solidFill>
              </a:rPr>
              <a:t> in </a:t>
            </a:r>
            <a:r>
              <a:rPr lang="fr-FR" sz="2000" dirty="0" err="1" smtClean="0">
                <a:solidFill>
                  <a:schemeClr val="tx1"/>
                </a:solidFill>
              </a:rPr>
              <a:t>francese</a:t>
            </a:r>
            <a:r>
              <a:rPr lang="fr-FR" sz="2000" dirty="0" smtClean="0">
                <a:solidFill>
                  <a:schemeClr val="tx1"/>
                </a:solidFill>
              </a:rPr>
              <a:t> e </a:t>
            </a:r>
            <a:r>
              <a:rPr lang="fr-FR" sz="2000" dirty="0" err="1" smtClean="0">
                <a:solidFill>
                  <a:schemeClr val="tx1"/>
                </a:solidFill>
              </a:rPr>
              <a:t>nella</a:t>
            </a:r>
            <a:r>
              <a:rPr lang="fr-FR" sz="2000" dirty="0" smtClean="0">
                <a:solidFill>
                  <a:schemeClr val="tx1"/>
                </a:solidFill>
              </a:rPr>
              <a:t> </a:t>
            </a:r>
            <a:r>
              <a:rPr lang="fr-FR" sz="2000" dirty="0" err="1" smtClean="0">
                <a:solidFill>
                  <a:schemeClr val="tx1"/>
                </a:solidFill>
              </a:rPr>
              <a:t>difesa</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lingua. </a:t>
            </a:r>
            <a:r>
              <a:rPr lang="fr-FR" sz="2000" dirty="0" err="1" smtClean="0">
                <a:solidFill>
                  <a:schemeClr val="tx1"/>
                </a:solidFill>
              </a:rPr>
              <a:t>Alcuni</a:t>
            </a:r>
            <a:r>
              <a:rPr lang="fr-FR" sz="2000" dirty="0" smtClean="0">
                <a:solidFill>
                  <a:schemeClr val="tx1"/>
                </a:solidFill>
              </a:rPr>
              <a:t> dei </a:t>
            </a:r>
            <a:r>
              <a:rPr lang="fr-FR" sz="2000" dirty="0" err="1" smtClean="0">
                <a:solidFill>
                  <a:schemeClr val="tx1"/>
                </a:solidFill>
              </a:rPr>
              <a:t>suoi</a:t>
            </a:r>
            <a:r>
              <a:rPr lang="fr-FR" sz="2000" dirty="0" smtClean="0">
                <a:solidFill>
                  <a:schemeClr val="tx1"/>
                </a:solidFill>
              </a:rPr>
              <a:t> </a:t>
            </a:r>
            <a:r>
              <a:rPr lang="fr-FR" sz="2000" dirty="0" err="1" smtClean="0">
                <a:solidFill>
                  <a:schemeClr val="tx1"/>
                </a:solidFill>
              </a:rPr>
              <a:t>programmi</a:t>
            </a:r>
            <a:r>
              <a:rPr lang="fr-FR" sz="2000" dirty="0" smtClean="0">
                <a:solidFill>
                  <a:schemeClr val="tx1"/>
                </a:solidFill>
              </a:rPr>
              <a:t> sono: il </a:t>
            </a:r>
            <a:r>
              <a:rPr lang="fr-FR" sz="2000" i="1" dirty="0" smtClean="0">
                <a:solidFill>
                  <a:schemeClr val="tx1"/>
                </a:solidFill>
              </a:rPr>
              <a:t>Centre de lecture et d’animation culturelle</a:t>
            </a:r>
            <a:r>
              <a:rPr lang="fr-FR" sz="2000" dirty="0" smtClean="0">
                <a:solidFill>
                  <a:schemeClr val="tx1"/>
                </a:solidFill>
              </a:rPr>
              <a:t> (CLAC); le </a:t>
            </a:r>
            <a:r>
              <a:rPr lang="fr-FR" sz="2000" dirty="0" err="1" smtClean="0">
                <a:solidFill>
                  <a:schemeClr val="tx1"/>
                </a:solidFill>
              </a:rPr>
              <a:t>fiere</a:t>
            </a:r>
            <a:r>
              <a:rPr lang="fr-FR" sz="2000" dirty="0" smtClean="0">
                <a:solidFill>
                  <a:schemeClr val="tx1"/>
                </a:solidFill>
              </a:rPr>
              <a:t> per la </a:t>
            </a:r>
            <a:r>
              <a:rPr lang="fr-FR" sz="2000" dirty="0" err="1" smtClean="0">
                <a:solidFill>
                  <a:schemeClr val="tx1"/>
                </a:solidFill>
              </a:rPr>
              <a:t>diffusione</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produzione</a:t>
            </a:r>
            <a:r>
              <a:rPr lang="fr-FR" sz="2000" dirty="0" smtClean="0">
                <a:solidFill>
                  <a:schemeClr val="tx1"/>
                </a:solidFill>
              </a:rPr>
              <a:t> </a:t>
            </a:r>
            <a:r>
              <a:rPr lang="fr-FR" sz="2000" dirty="0" err="1" smtClean="0">
                <a:solidFill>
                  <a:schemeClr val="tx1"/>
                </a:solidFill>
              </a:rPr>
              <a:t>artistica</a:t>
            </a:r>
            <a:r>
              <a:rPr lang="fr-FR" sz="2000" dirty="0" smtClean="0">
                <a:solidFill>
                  <a:schemeClr val="tx1"/>
                </a:solidFill>
              </a:rPr>
              <a:t> </a:t>
            </a:r>
            <a:r>
              <a:rPr lang="fr-FR" sz="2000" dirty="0" err="1" smtClean="0">
                <a:solidFill>
                  <a:schemeClr val="tx1"/>
                </a:solidFill>
              </a:rPr>
              <a:t>francofona</a:t>
            </a:r>
            <a:r>
              <a:rPr lang="fr-FR" sz="2000" dirty="0" smtClean="0">
                <a:solidFill>
                  <a:schemeClr val="tx1"/>
                </a:solidFill>
              </a:rPr>
              <a:t> (</a:t>
            </a:r>
            <a:r>
              <a:rPr lang="fr-FR" sz="2000" i="1" dirty="0" smtClean="0">
                <a:solidFill>
                  <a:schemeClr val="tx1"/>
                </a:solidFill>
              </a:rPr>
              <a:t>MASA </a:t>
            </a:r>
            <a:r>
              <a:rPr lang="mr-IN" sz="2000" i="1" dirty="0" smtClean="0">
                <a:solidFill>
                  <a:schemeClr val="tx1"/>
                </a:solidFill>
              </a:rPr>
              <a:t>–</a:t>
            </a:r>
            <a:r>
              <a:rPr lang="fr-FR" sz="2000" i="1" dirty="0" smtClean="0">
                <a:solidFill>
                  <a:schemeClr val="tx1"/>
                </a:solidFill>
              </a:rPr>
              <a:t> Marché des arts du spectacle africain</a:t>
            </a:r>
            <a:r>
              <a:rPr lang="fr-FR" sz="2000" dirty="0" smtClean="0">
                <a:solidFill>
                  <a:schemeClr val="tx1"/>
                </a:solidFill>
              </a:rPr>
              <a:t>); l’</a:t>
            </a:r>
            <a:r>
              <a:rPr lang="fr-FR" sz="2000" i="1" dirty="0" smtClean="0">
                <a:solidFill>
                  <a:schemeClr val="tx1"/>
                </a:solidFill>
              </a:rPr>
              <a:t>Unité Jeunesse</a:t>
            </a:r>
            <a:r>
              <a:rPr lang="fr-FR" sz="2000" dirty="0" smtClean="0">
                <a:solidFill>
                  <a:schemeClr val="tx1"/>
                </a:solidFill>
              </a:rPr>
              <a:t>, portale web per i </a:t>
            </a:r>
            <a:r>
              <a:rPr lang="fr-FR" sz="2000" dirty="0" err="1" smtClean="0">
                <a:solidFill>
                  <a:schemeClr val="tx1"/>
                </a:solidFill>
              </a:rPr>
              <a:t>giovani</a:t>
            </a:r>
            <a:r>
              <a:rPr lang="fr-FR" sz="2000" dirty="0" smtClean="0">
                <a:solidFill>
                  <a:schemeClr val="tx1"/>
                </a:solidFill>
              </a:rPr>
              <a:t>; l’</a:t>
            </a:r>
            <a:r>
              <a:rPr lang="fr-FR" sz="2000" i="1" dirty="0" smtClean="0">
                <a:solidFill>
                  <a:schemeClr val="tx1"/>
                </a:solidFill>
              </a:rPr>
              <a:t>Institut de l’énergie et de l’environnement </a:t>
            </a:r>
            <a:r>
              <a:rPr lang="fr-FR" sz="2000" dirty="0" smtClean="0">
                <a:solidFill>
                  <a:schemeClr val="tx1"/>
                </a:solidFill>
              </a:rPr>
              <a:t>per </a:t>
            </a:r>
            <a:r>
              <a:rPr lang="fr-FR" sz="2000" dirty="0" err="1" smtClean="0">
                <a:solidFill>
                  <a:schemeClr val="tx1"/>
                </a:solidFill>
              </a:rPr>
              <a:t>corsi</a:t>
            </a:r>
            <a:r>
              <a:rPr lang="fr-FR" sz="2000" dirty="0" smtClean="0">
                <a:solidFill>
                  <a:schemeClr val="tx1"/>
                </a:solidFill>
              </a:rPr>
              <a:t> di </a:t>
            </a:r>
            <a:r>
              <a:rPr lang="fr-FR" sz="2000" dirty="0" err="1" smtClean="0">
                <a:solidFill>
                  <a:schemeClr val="tx1"/>
                </a:solidFill>
              </a:rPr>
              <a:t>formazione</a:t>
            </a:r>
            <a:r>
              <a:rPr lang="fr-FR" sz="2000" dirty="0" smtClean="0">
                <a:solidFill>
                  <a:schemeClr val="tx1"/>
                </a:solidFill>
              </a:rPr>
              <a:t>; un piano di </a:t>
            </a:r>
            <a:r>
              <a:rPr lang="fr-FR" sz="2000" dirty="0" err="1" smtClean="0">
                <a:solidFill>
                  <a:schemeClr val="tx1"/>
                </a:solidFill>
              </a:rPr>
              <a:t>promozione</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nell’Unione</a:t>
            </a:r>
            <a:r>
              <a:rPr lang="fr-FR" sz="2000" dirty="0" smtClean="0">
                <a:solidFill>
                  <a:schemeClr val="tx1"/>
                </a:solidFill>
              </a:rPr>
              <a:t> </a:t>
            </a:r>
            <a:r>
              <a:rPr lang="fr-FR" sz="2000" dirty="0" err="1" smtClean="0">
                <a:solidFill>
                  <a:schemeClr val="tx1"/>
                </a:solidFill>
              </a:rPr>
              <a:t>Europea</a:t>
            </a:r>
            <a:r>
              <a:rPr lang="fr-FR" sz="2000" dirty="0" smtClean="0">
                <a:solidFill>
                  <a:schemeClr val="tx1"/>
                </a:solidFill>
              </a:rPr>
              <a:t>.</a:t>
            </a:r>
          </a:p>
          <a:p>
            <a:pPr algn="just"/>
            <a:r>
              <a:rPr lang="fr-FR" sz="2000" dirty="0">
                <a:solidFill>
                  <a:schemeClr val="tx1"/>
                </a:solidFill>
                <a:hlinkClick r:id="rId2"/>
              </a:rPr>
              <a:t>https://</a:t>
            </a:r>
            <a:r>
              <a:rPr lang="fr-FR" sz="2000" dirty="0" smtClean="0">
                <a:solidFill>
                  <a:schemeClr val="tx1"/>
                </a:solidFill>
                <a:hlinkClick r:id="rId2"/>
              </a:rPr>
              <a:t>www.francophonie.org</a:t>
            </a:r>
            <a:r>
              <a:rPr lang="fr-FR" sz="2000" dirty="0" smtClean="0">
                <a:solidFill>
                  <a:schemeClr val="tx1"/>
                </a:solidFill>
              </a:rPr>
              <a:t> </a:t>
            </a:r>
            <a:endParaRPr lang="fr-FR" sz="2000" dirty="0">
              <a:solidFill>
                <a:schemeClr val="tx1"/>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700" y="4851400"/>
            <a:ext cx="4051300" cy="2006600"/>
          </a:xfrm>
          <a:prstGeom prst="rect">
            <a:avLst/>
          </a:prstGeom>
        </p:spPr>
      </p:pic>
    </p:spTree>
    <p:extLst>
      <p:ext uri="{BB962C8B-B14F-4D97-AF65-F5344CB8AC3E}">
        <p14:creationId xmlns:p14="http://schemas.microsoft.com/office/powerpoint/2010/main" val="1598094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7516" y="170953"/>
            <a:ext cx="10940715" cy="6528799"/>
          </a:xfrm>
        </p:spPr>
      </p:pic>
    </p:spTree>
    <p:extLst>
      <p:ext uri="{BB962C8B-B14F-4D97-AF65-F5344CB8AC3E}">
        <p14:creationId xmlns:p14="http://schemas.microsoft.com/office/powerpoint/2010/main" val="13194791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09418" y="748884"/>
            <a:ext cx="8707298" cy="5972758"/>
          </a:xfrm>
        </p:spPr>
        <p:txBody>
          <a:bodyPr>
            <a:normAutofit/>
          </a:bodyPr>
          <a:lstStyle/>
          <a:p>
            <a:pPr algn="just"/>
            <a:r>
              <a:rPr lang="fr-FR" b="1" dirty="0" smtClean="0">
                <a:solidFill>
                  <a:schemeClr val="tx1"/>
                </a:solidFill>
              </a:rPr>
              <a:t>L’</a:t>
            </a:r>
            <a:r>
              <a:rPr lang="fr-FR" b="1" i="1" dirty="0" smtClean="0">
                <a:solidFill>
                  <a:schemeClr val="tx1"/>
                </a:solidFill>
              </a:rPr>
              <a:t>Agence universitaire de la francophonie </a:t>
            </a:r>
            <a:r>
              <a:rPr lang="fr-FR" b="1" dirty="0" smtClean="0">
                <a:solidFill>
                  <a:schemeClr val="tx1"/>
                </a:solidFill>
              </a:rPr>
              <a:t>(AUF)</a:t>
            </a:r>
            <a:r>
              <a:rPr lang="fr-FR" dirty="0" smtClean="0">
                <a:solidFill>
                  <a:schemeClr val="tx1"/>
                </a:solidFill>
              </a:rPr>
              <a:t>: </a:t>
            </a:r>
            <a:r>
              <a:rPr lang="fr-FR" dirty="0" err="1" smtClean="0">
                <a:solidFill>
                  <a:schemeClr val="tx1"/>
                </a:solidFill>
              </a:rPr>
              <a:t>fondata</a:t>
            </a:r>
            <a:r>
              <a:rPr lang="fr-FR" dirty="0" smtClean="0">
                <a:solidFill>
                  <a:schemeClr val="tx1"/>
                </a:solidFill>
              </a:rPr>
              <a:t> </a:t>
            </a:r>
            <a:r>
              <a:rPr lang="fr-FR" dirty="0" err="1" smtClean="0">
                <a:solidFill>
                  <a:schemeClr val="tx1"/>
                </a:solidFill>
              </a:rPr>
              <a:t>nel</a:t>
            </a:r>
            <a:r>
              <a:rPr lang="fr-FR" dirty="0" smtClean="0">
                <a:solidFill>
                  <a:schemeClr val="tx1"/>
                </a:solidFill>
              </a:rPr>
              <a:t> 1961 a Montréal con </a:t>
            </a:r>
            <a:r>
              <a:rPr lang="fr-FR" dirty="0" err="1" smtClean="0">
                <a:solidFill>
                  <a:schemeClr val="tx1"/>
                </a:solidFill>
              </a:rPr>
              <a:t>lo</a:t>
            </a:r>
            <a:r>
              <a:rPr lang="fr-FR" dirty="0" smtClean="0">
                <a:solidFill>
                  <a:schemeClr val="tx1"/>
                </a:solidFill>
              </a:rPr>
              <a:t> </a:t>
            </a:r>
            <a:r>
              <a:rPr lang="fr-FR" dirty="0" err="1" smtClean="0">
                <a:solidFill>
                  <a:schemeClr val="tx1"/>
                </a:solidFill>
              </a:rPr>
              <a:t>scopo</a:t>
            </a:r>
            <a:r>
              <a:rPr lang="fr-FR" dirty="0" smtClean="0">
                <a:solidFill>
                  <a:schemeClr val="tx1"/>
                </a:solidFill>
              </a:rPr>
              <a:t> di </a:t>
            </a:r>
            <a:r>
              <a:rPr lang="fr-FR" dirty="0" err="1" smtClean="0">
                <a:solidFill>
                  <a:schemeClr val="tx1"/>
                </a:solidFill>
              </a:rPr>
              <a:t>creare</a:t>
            </a:r>
            <a:r>
              <a:rPr lang="fr-FR" dirty="0" smtClean="0">
                <a:solidFill>
                  <a:schemeClr val="tx1"/>
                </a:solidFill>
              </a:rPr>
              <a:t> </a:t>
            </a:r>
            <a:r>
              <a:rPr lang="fr-FR" dirty="0" err="1" smtClean="0">
                <a:solidFill>
                  <a:schemeClr val="tx1"/>
                </a:solidFill>
              </a:rPr>
              <a:t>una</a:t>
            </a:r>
            <a:r>
              <a:rPr lang="fr-FR" dirty="0" smtClean="0">
                <a:solidFill>
                  <a:schemeClr val="tx1"/>
                </a:solidFill>
              </a:rPr>
              <a:t> </a:t>
            </a:r>
            <a:r>
              <a:rPr lang="fr-FR" dirty="0" err="1" smtClean="0">
                <a:solidFill>
                  <a:schemeClr val="tx1"/>
                </a:solidFill>
              </a:rPr>
              <a:t>rete</a:t>
            </a:r>
            <a:r>
              <a:rPr lang="fr-FR" dirty="0" smtClean="0">
                <a:solidFill>
                  <a:schemeClr val="tx1"/>
                </a:solidFill>
              </a:rPr>
              <a:t> di 33 </a:t>
            </a:r>
            <a:r>
              <a:rPr lang="fr-FR" dirty="0" err="1" smtClean="0">
                <a:solidFill>
                  <a:schemeClr val="tx1"/>
                </a:solidFill>
              </a:rPr>
              <a:t>università</a:t>
            </a:r>
            <a:r>
              <a:rPr lang="fr-FR" dirty="0" smtClean="0">
                <a:solidFill>
                  <a:schemeClr val="tx1"/>
                </a:solidFill>
              </a:rPr>
              <a:t> </a:t>
            </a:r>
            <a:r>
              <a:rPr lang="fr-FR" dirty="0" err="1" smtClean="0">
                <a:solidFill>
                  <a:schemeClr val="tx1"/>
                </a:solidFill>
              </a:rPr>
              <a:t>del</a:t>
            </a:r>
            <a:r>
              <a:rPr lang="fr-FR" dirty="0" smtClean="0">
                <a:solidFill>
                  <a:schemeClr val="tx1"/>
                </a:solidFill>
              </a:rPr>
              <a:t> Canada, </a:t>
            </a:r>
            <a:r>
              <a:rPr lang="fr-FR" dirty="0" err="1" smtClean="0">
                <a:solidFill>
                  <a:schemeClr val="tx1"/>
                </a:solidFill>
              </a:rPr>
              <a:t>della</a:t>
            </a:r>
            <a:r>
              <a:rPr lang="fr-FR" dirty="0" smtClean="0">
                <a:solidFill>
                  <a:schemeClr val="tx1"/>
                </a:solidFill>
              </a:rPr>
              <a:t> Francia e di </a:t>
            </a:r>
            <a:r>
              <a:rPr lang="fr-FR" dirty="0" err="1" smtClean="0">
                <a:solidFill>
                  <a:schemeClr val="tx1"/>
                </a:solidFill>
              </a:rPr>
              <a:t>altri</a:t>
            </a:r>
            <a:r>
              <a:rPr lang="fr-FR" dirty="0" smtClean="0">
                <a:solidFill>
                  <a:schemeClr val="tx1"/>
                </a:solidFill>
              </a:rPr>
              <a:t> </a:t>
            </a:r>
            <a:r>
              <a:rPr lang="fr-FR" dirty="0" err="1" smtClean="0">
                <a:solidFill>
                  <a:schemeClr val="tx1"/>
                </a:solidFill>
              </a:rPr>
              <a:t>paesi</a:t>
            </a:r>
            <a:r>
              <a:rPr lang="fr-FR" dirty="0" smtClean="0">
                <a:solidFill>
                  <a:schemeClr val="tx1"/>
                </a:solidFill>
              </a:rPr>
              <a:t>. </a:t>
            </a:r>
            <a:r>
              <a:rPr lang="fr-FR" dirty="0" err="1" smtClean="0">
                <a:solidFill>
                  <a:schemeClr val="tx1"/>
                </a:solidFill>
              </a:rPr>
              <a:t>Oggi</a:t>
            </a:r>
            <a:r>
              <a:rPr lang="fr-FR" dirty="0" smtClean="0">
                <a:solidFill>
                  <a:schemeClr val="tx1"/>
                </a:solidFill>
              </a:rPr>
              <a:t> l’AUF </a:t>
            </a:r>
            <a:r>
              <a:rPr lang="fr-FR" dirty="0" err="1" smtClean="0">
                <a:solidFill>
                  <a:schemeClr val="tx1"/>
                </a:solidFill>
              </a:rPr>
              <a:t>connette</a:t>
            </a:r>
            <a:r>
              <a:rPr lang="fr-FR" dirty="0" smtClean="0">
                <a:solidFill>
                  <a:schemeClr val="tx1"/>
                </a:solidFill>
              </a:rPr>
              <a:t> più di 1000 </a:t>
            </a:r>
            <a:r>
              <a:rPr lang="fr-FR" dirty="0" err="1" smtClean="0">
                <a:solidFill>
                  <a:schemeClr val="tx1"/>
                </a:solidFill>
              </a:rPr>
              <a:t>istituzioni</a:t>
            </a:r>
            <a:r>
              <a:rPr lang="fr-FR" dirty="0" smtClean="0">
                <a:solidFill>
                  <a:schemeClr val="tx1"/>
                </a:solidFill>
              </a:rPr>
              <a:t> </a:t>
            </a:r>
            <a:r>
              <a:rPr lang="fr-FR" dirty="0" err="1" smtClean="0">
                <a:solidFill>
                  <a:schemeClr val="tx1"/>
                </a:solidFill>
              </a:rPr>
              <a:t>universitarie</a:t>
            </a:r>
            <a:r>
              <a:rPr lang="fr-FR" dirty="0" smtClean="0">
                <a:solidFill>
                  <a:schemeClr val="tx1"/>
                </a:solidFill>
              </a:rPr>
              <a:t> per un totale di 120 </a:t>
            </a:r>
            <a:r>
              <a:rPr lang="fr-FR" dirty="0" err="1" smtClean="0">
                <a:solidFill>
                  <a:schemeClr val="tx1"/>
                </a:solidFill>
              </a:rPr>
              <a:t>paesi</a:t>
            </a:r>
            <a:r>
              <a:rPr lang="fr-FR" dirty="0" smtClean="0">
                <a:solidFill>
                  <a:schemeClr val="tx1"/>
                </a:solidFill>
              </a:rPr>
              <a:t> </a:t>
            </a:r>
            <a:r>
              <a:rPr lang="fr-FR" dirty="0" err="1" smtClean="0">
                <a:solidFill>
                  <a:schemeClr val="tx1"/>
                </a:solidFill>
              </a:rPr>
              <a:t>coinvolti</a:t>
            </a:r>
            <a:r>
              <a:rPr lang="fr-FR" dirty="0">
                <a:solidFill>
                  <a:schemeClr val="tx1"/>
                </a:solidFill>
              </a:rPr>
              <a:t>. </a:t>
            </a:r>
            <a:r>
              <a:rPr lang="fr-FR" dirty="0">
                <a:solidFill>
                  <a:schemeClr val="tx1"/>
                </a:solidFill>
                <a:hlinkClick r:id="rId2"/>
              </a:rPr>
              <a:t>https://</a:t>
            </a:r>
            <a:r>
              <a:rPr lang="fr-FR" dirty="0" smtClean="0">
                <a:solidFill>
                  <a:schemeClr val="tx1"/>
                </a:solidFill>
                <a:hlinkClick r:id="rId2"/>
              </a:rPr>
              <a:t>www.auf.org</a:t>
            </a:r>
            <a:r>
              <a:rPr lang="fr-FR" dirty="0" smtClean="0">
                <a:solidFill>
                  <a:schemeClr val="tx1"/>
                </a:solidFill>
              </a:rPr>
              <a:t> </a:t>
            </a:r>
          </a:p>
          <a:p>
            <a:pPr algn="just"/>
            <a:endParaRPr lang="fr-FR" dirty="0">
              <a:solidFill>
                <a:schemeClr val="tx1"/>
              </a:solidFill>
            </a:endParaRPr>
          </a:p>
          <a:p>
            <a:pPr algn="just"/>
            <a:r>
              <a:rPr lang="fr-FR" b="1" i="1" dirty="0" smtClean="0">
                <a:solidFill>
                  <a:schemeClr val="tx1"/>
                </a:solidFill>
              </a:rPr>
              <a:t>Alliance Française</a:t>
            </a:r>
            <a:r>
              <a:rPr lang="fr-FR" dirty="0" smtClean="0">
                <a:solidFill>
                  <a:schemeClr val="tx1"/>
                </a:solidFill>
              </a:rPr>
              <a:t>: </a:t>
            </a:r>
            <a:r>
              <a:rPr lang="fr-FR" dirty="0" err="1" smtClean="0">
                <a:solidFill>
                  <a:schemeClr val="tx1"/>
                </a:solidFill>
              </a:rPr>
              <a:t>fondata</a:t>
            </a:r>
            <a:r>
              <a:rPr lang="fr-FR" dirty="0" smtClean="0">
                <a:solidFill>
                  <a:schemeClr val="tx1"/>
                </a:solidFill>
              </a:rPr>
              <a:t> </a:t>
            </a:r>
            <a:r>
              <a:rPr lang="fr-FR" dirty="0" err="1" smtClean="0">
                <a:solidFill>
                  <a:schemeClr val="tx1"/>
                </a:solidFill>
              </a:rPr>
              <a:t>nel</a:t>
            </a:r>
            <a:r>
              <a:rPr lang="fr-FR" dirty="0" smtClean="0">
                <a:solidFill>
                  <a:schemeClr val="tx1"/>
                </a:solidFill>
              </a:rPr>
              <a:t> 1883 </a:t>
            </a:r>
            <a:r>
              <a:rPr lang="fr-FR" dirty="0" err="1" smtClean="0">
                <a:solidFill>
                  <a:schemeClr val="tx1"/>
                </a:solidFill>
              </a:rPr>
              <a:t>ispirandosi</a:t>
            </a:r>
            <a:r>
              <a:rPr lang="fr-FR" dirty="0" smtClean="0">
                <a:solidFill>
                  <a:schemeClr val="tx1"/>
                </a:solidFill>
              </a:rPr>
              <a:t> </a:t>
            </a:r>
            <a:r>
              <a:rPr lang="fr-FR" dirty="0" err="1" smtClean="0">
                <a:solidFill>
                  <a:schemeClr val="tx1"/>
                </a:solidFill>
              </a:rPr>
              <a:t>all’AIU</a:t>
            </a:r>
            <a:r>
              <a:rPr lang="fr-FR" dirty="0" smtClean="0">
                <a:solidFill>
                  <a:schemeClr val="tx1"/>
                </a:solidFill>
              </a:rPr>
              <a:t> (</a:t>
            </a:r>
            <a:r>
              <a:rPr lang="fr-FR" i="1" dirty="0" smtClean="0">
                <a:solidFill>
                  <a:schemeClr val="tx1"/>
                </a:solidFill>
              </a:rPr>
              <a:t>Alliance Israélite universelle</a:t>
            </a:r>
            <a:r>
              <a:rPr lang="fr-FR" dirty="0" smtClean="0">
                <a:solidFill>
                  <a:schemeClr val="tx1"/>
                </a:solidFill>
              </a:rPr>
              <a:t>). L’Alliance </a:t>
            </a:r>
            <a:r>
              <a:rPr lang="fr-FR" dirty="0" err="1" smtClean="0">
                <a:solidFill>
                  <a:schemeClr val="tx1"/>
                </a:solidFill>
              </a:rPr>
              <a:t>è</a:t>
            </a:r>
            <a:r>
              <a:rPr lang="fr-FR" dirty="0" smtClean="0">
                <a:solidFill>
                  <a:schemeClr val="tx1"/>
                </a:solidFill>
              </a:rPr>
              <a:t> </a:t>
            </a:r>
            <a:r>
              <a:rPr lang="fr-FR" dirty="0" err="1" smtClean="0">
                <a:solidFill>
                  <a:schemeClr val="tx1"/>
                </a:solidFill>
              </a:rPr>
              <a:t>nata</a:t>
            </a:r>
            <a:r>
              <a:rPr lang="fr-FR" dirty="0" smtClean="0">
                <a:solidFill>
                  <a:schemeClr val="tx1"/>
                </a:solidFill>
              </a:rPr>
              <a:t> con </a:t>
            </a:r>
            <a:r>
              <a:rPr lang="fr-FR" dirty="0" err="1" smtClean="0">
                <a:solidFill>
                  <a:schemeClr val="tx1"/>
                </a:solidFill>
              </a:rPr>
              <a:t>lo</a:t>
            </a:r>
            <a:r>
              <a:rPr lang="fr-FR" dirty="0" smtClean="0">
                <a:solidFill>
                  <a:schemeClr val="tx1"/>
                </a:solidFill>
              </a:rPr>
              <a:t> </a:t>
            </a:r>
            <a:r>
              <a:rPr lang="fr-FR" dirty="0" err="1" smtClean="0">
                <a:solidFill>
                  <a:schemeClr val="tx1"/>
                </a:solidFill>
              </a:rPr>
              <a:t>scopo</a:t>
            </a:r>
            <a:r>
              <a:rPr lang="fr-FR" dirty="0" smtClean="0">
                <a:solidFill>
                  <a:schemeClr val="tx1"/>
                </a:solidFill>
              </a:rPr>
              <a:t> di </a:t>
            </a:r>
            <a:r>
              <a:rPr lang="fr-FR" dirty="0" err="1" smtClean="0">
                <a:solidFill>
                  <a:schemeClr val="tx1"/>
                </a:solidFill>
              </a:rPr>
              <a:t>aprire</a:t>
            </a:r>
            <a:r>
              <a:rPr lang="fr-FR" dirty="0" smtClean="0">
                <a:solidFill>
                  <a:schemeClr val="tx1"/>
                </a:solidFill>
              </a:rPr>
              <a:t> </a:t>
            </a:r>
            <a:r>
              <a:rPr lang="fr-FR" dirty="0" err="1" smtClean="0">
                <a:solidFill>
                  <a:schemeClr val="tx1"/>
                </a:solidFill>
              </a:rPr>
              <a:t>scuole</a:t>
            </a:r>
            <a:r>
              <a:rPr lang="fr-FR" dirty="0" smtClean="0">
                <a:solidFill>
                  <a:schemeClr val="tx1"/>
                </a:solidFill>
              </a:rPr>
              <a:t> di lingua, </a:t>
            </a:r>
            <a:r>
              <a:rPr lang="fr-FR" dirty="0" err="1" smtClean="0">
                <a:solidFill>
                  <a:schemeClr val="tx1"/>
                </a:solidFill>
              </a:rPr>
              <a:t>organizzare</a:t>
            </a:r>
            <a:r>
              <a:rPr lang="fr-FR" dirty="0" smtClean="0">
                <a:solidFill>
                  <a:schemeClr val="tx1"/>
                </a:solidFill>
              </a:rPr>
              <a:t> </a:t>
            </a:r>
            <a:r>
              <a:rPr lang="fr-FR" dirty="0" err="1" smtClean="0">
                <a:solidFill>
                  <a:schemeClr val="tx1"/>
                </a:solidFill>
              </a:rPr>
              <a:t>incontri</a:t>
            </a:r>
            <a:r>
              <a:rPr lang="fr-FR" dirty="0" smtClean="0">
                <a:solidFill>
                  <a:schemeClr val="tx1"/>
                </a:solidFill>
              </a:rPr>
              <a:t> e </a:t>
            </a:r>
            <a:r>
              <a:rPr lang="fr-FR" dirty="0" err="1" smtClean="0">
                <a:solidFill>
                  <a:schemeClr val="tx1"/>
                </a:solidFill>
              </a:rPr>
              <a:t>conferenze</a:t>
            </a:r>
            <a:r>
              <a:rPr lang="fr-FR" dirty="0" smtClean="0">
                <a:solidFill>
                  <a:schemeClr val="tx1"/>
                </a:solidFill>
              </a:rPr>
              <a:t>, </a:t>
            </a:r>
            <a:r>
              <a:rPr lang="fr-FR" dirty="0" err="1" smtClean="0">
                <a:solidFill>
                  <a:schemeClr val="tx1"/>
                </a:solidFill>
              </a:rPr>
              <a:t>offrire</a:t>
            </a:r>
            <a:r>
              <a:rPr lang="fr-FR" dirty="0" smtClean="0">
                <a:solidFill>
                  <a:schemeClr val="tx1"/>
                </a:solidFill>
              </a:rPr>
              <a:t> un forum per le </a:t>
            </a:r>
            <a:r>
              <a:rPr lang="fr-FR" dirty="0" err="1" smtClean="0">
                <a:solidFill>
                  <a:schemeClr val="tx1"/>
                </a:solidFill>
              </a:rPr>
              <a:t>personalità</a:t>
            </a:r>
            <a:r>
              <a:rPr lang="fr-FR" dirty="0" smtClean="0">
                <a:solidFill>
                  <a:schemeClr val="tx1"/>
                </a:solidFill>
              </a:rPr>
              <a:t> </a:t>
            </a:r>
            <a:r>
              <a:rPr lang="fr-FR" dirty="0" err="1" smtClean="0">
                <a:solidFill>
                  <a:schemeClr val="tx1"/>
                </a:solidFill>
              </a:rPr>
              <a:t>francesi</a:t>
            </a:r>
            <a:r>
              <a:rPr lang="fr-FR" dirty="0" smtClean="0">
                <a:solidFill>
                  <a:schemeClr val="tx1"/>
                </a:solidFill>
              </a:rPr>
              <a:t> </a:t>
            </a:r>
            <a:r>
              <a:rPr lang="fr-FR" dirty="0" err="1" smtClean="0">
                <a:solidFill>
                  <a:schemeClr val="tx1"/>
                </a:solidFill>
              </a:rPr>
              <a:t>all’estero</a:t>
            </a:r>
            <a:r>
              <a:rPr lang="fr-FR" dirty="0" smtClean="0">
                <a:solidFill>
                  <a:schemeClr val="tx1"/>
                </a:solidFill>
              </a:rPr>
              <a:t>. </a:t>
            </a:r>
            <a:r>
              <a:rPr lang="fr-FR" dirty="0" err="1" smtClean="0">
                <a:solidFill>
                  <a:schemeClr val="tx1"/>
                </a:solidFill>
              </a:rPr>
              <a:t>Oggi</a:t>
            </a:r>
            <a:r>
              <a:rPr lang="fr-FR" dirty="0" smtClean="0">
                <a:solidFill>
                  <a:schemeClr val="tx1"/>
                </a:solidFill>
              </a:rPr>
              <a:t> </a:t>
            </a:r>
            <a:r>
              <a:rPr lang="fr-FR" dirty="0" err="1" smtClean="0">
                <a:solidFill>
                  <a:schemeClr val="tx1"/>
                </a:solidFill>
              </a:rPr>
              <a:t>ve</a:t>
            </a:r>
            <a:r>
              <a:rPr lang="fr-FR" dirty="0" smtClean="0">
                <a:solidFill>
                  <a:schemeClr val="tx1"/>
                </a:solidFill>
              </a:rPr>
              <a:t> ne sono 829 in 135 </a:t>
            </a:r>
            <a:r>
              <a:rPr lang="fr-FR" dirty="0" err="1" smtClean="0">
                <a:solidFill>
                  <a:schemeClr val="tx1"/>
                </a:solidFill>
              </a:rPr>
              <a:t>paesi</a:t>
            </a:r>
            <a:r>
              <a:rPr lang="fr-FR" dirty="0" smtClean="0">
                <a:solidFill>
                  <a:schemeClr val="tx1"/>
                </a:solidFill>
              </a:rPr>
              <a:t>. Ogni Alliance </a:t>
            </a:r>
            <a:r>
              <a:rPr lang="fr-FR" dirty="0" err="1" smtClean="0">
                <a:solidFill>
                  <a:schemeClr val="tx1"/>
                </a:solidFill>
              </a:rPr>
              <a:t>funziona</a:t>
            </a:r>
            <a:r>
              <a:rPr lang="fr-FR" dirty="0" smtClean="0">
                <a:solidFill>
                  <a:schemeClr val="tx1"/>
                </a:solidFill>
              </a:rPr>
              <a:t> in maniera </a:t>
            </a:r>
            <a:r>
              <a:rPr lang="fr-FR" dirty="0" err="1" smtClean="0">
                <a:solidFill>
                  <a:schemeClr val="tx1"/>
                </a:solidFill>
              </a:rPr>
              <a:t>diversa</a:t>
            </a:r>
            <a:r>
              <a:rPr lang="fr-FR" dirty="0" smtClean="0">
                <a:solidFill>
                  <a:schemeClr val="tx1"/>
                </a:solidFill>
              </a:rPr>
              <a:t>, in base </a:t>
            </a:r>
            <a:r>
              <a:rPr lang="fr-FR" dirty="0" err="1" smtClean="0">
                <a:solidFill>
                  <a:schemeClr val="tx1"/>
                </a:solidFill>
              </a:rPr>
              <a:t>alle</a:t>
            </a:r>
            <a:r>
              <a:rPr lang="fr-FR" dirty="0" smtClean="0">
                <a:solidFill>
                  <a:schemeClr val="tx1"/>
                </a:solidFill>
              </a:rPr>
              <a:t> </a:t>
            </a:r>
            <a:r>
              <a:rPr lang="fr-FR" dirty="0" err="1" smtClean="0">
                <a:solidFill>
                  <a:schemeClr val="tx1"/>
                </a:solidFill>
              </a:rPr>
              <a:t>condizioni</a:t>
            </a:r>
            <a:r>
              <a:rPr lang="fr-FR" dirty="0" smtClean="0">
                <a:solidFill>
                  <a:schemeClr val="tx1"/>
                </a:solidFill>
              </a:rPr>
              <a:t> e ai </a:t>
            </a:r>
            <a:r>
              <a:rPr lang="fr-FR" dirty="0" err="1" smtClean="0">
                <a:solidFill>
                  <a:schemeClr val="tx1"/>
                </a:solidFill>
              </a:rPr>
              <a:t>bisogni</a:t>
            </a:r>
            <a:r>
              <a:rPr lang="fr-FR" dirty="0" smtClean="0">
                <a:solidFill>
                  <a:schemeClr val="tx1"/>
                </a:solidFill>
              </a:rPr>
              <a:t> </a:t>
            </a:r>
            <a:r>
              <a:rPr lang="fr-FR" dirty="0" err="1" smtClean="0">
                <a:solidFill>
                  <a:schemeClr val="tx1"/>
                </a:solidFill>
              </a:rPr>
              <a:t>locali</a:t>
            </a:r>
            <a:r>
              <a:rPr lang="fr-FR" dirty="0" smtClean="0">
                <a:solidFill>
                  <a:schemeClr val="tx1"/>
                </a:solidFill>
              </a:rPr>
              <a:t>: in Madagascar, </a:t>
            </a:r>
            <a:r>
              <a:rPr lang="fr-FR" dirty="0" err="1" smtClean="0">
                <a:solidFill>
                  <a:schemeClr val="tx1"/>
                </a:solidFill>
              </a:rPr>
              <a:t>è</a:t>
            </a:r>
            <a:r>
              <a:rPr lang="fr-FR" dirty="0" smtClean="0">
                <a:solidFill>
                  <a:schemeClr val="tx1"/>
                </a:solidFill>
              </a:rPr>
              <a:t> </a:t>
            </a:r>
            <a:r>
              <a:rPr lang="fr-FR" dirty="0" err="1" smtClean="0">
                <a:solidFill>
                  <a:schemeClr val="tx1"/>
                </a:solidFill>
              </a:rPr>
              <a:t>incaricata</a:t>
            </a:r>
            <a:r>
              <a:rPr lang="fr-FR" dirty="0" smtClean="0">
                <a:solidFill>
                  <a:schemeClr val="tx1"/>
                </a:solidFill>
              </a:rPr>
              <a:t> di </a:t>
            </a:r>
            <a:r>
              <a:rPr lang="fr-FR" dirty="0" err="1" smtClean="0">
                <a:solidFill>
                  <a:schemeClr val="tx1"/>
                </a:solidFill>
              </a:rPr>
              <a:t>formare</a:t>
            </a:r>
            <a:r>
              <a:rPr lang="fr-FR" dirty="0" smtClean="0">
                <a:solidFill>
                  <a:schemeClr val="tx1"/>
                </a:solidFill>
              </a:rPr>
              <a:t> dei </a:t>
            </a:r>
            <a:r>
              <a:rPr lang="fr-FR" dirty="0" err="1" smtClean="0">
                <a:solidFill>
                  <a:schemeClr val="tx1"/>
                </a:solidFill>
              </a:rPr>
              <a:t>professori</a:t>
            </a:r>
            <a:r>
              <a:rPr lang="fr-FR" dirty="0" smtClean="0">
                <a:solidFill>
                  <a:schemeClr val="tx1"/>
                </a:solidFill>
              </a:rPr>
              <a:t> di </a:t>
            </a:r>
            <a:r>
              <a:rPr lang="fr-FR" dirty="0" err="1" smtClean="0">
                <a:solidFill>
                  <a:schemeClr val="tx1"/>
                </a:solidFill>
              </a:rPr>
              <a:t>francese</a:t>
            </a:r>
            <a:r>
              <a:rPr lang="fr-FR" dirty="0" smtClean="0">
                <a:solidFill>
                  <a:schemeClr val="tx1"/>
                </a:solidFill>
              </a:rPr>
              <a:t> per le </a:t>
            </a:r>
            <a:r>
              <a:rPr lang="fr-FR" dirty="0" err="1" smtClean="0">
                <a:solidFill>
                  <a:schemeClr val="tx1"/>
                </a:solidFill>
              </a:rPr>
              <a:t>scuole</a:t>
            </a:r>
            <a:r>
              <a:rPr lang="fr-FR" dirty="0" smtClean="0">
                <a:solidFill>
                  <a:schemeClr val="tx1"/>
                </a:solidFill>
              </a:rPr>
              <a:t> </a:t>
            </a:r>
            <a:r>
              <a:rPr lang="fr-FR" dirty="0" err="1" smtClean="0">
                <a:solidFill>
                  <a:schemeClr val="tx1"/>
                </a:solidFill>
              </a:rPr>
              <a:t>pubbliche</a:t>
            </a:r>
            <a:r>
              <a:rPr lang="fr-FR" dirty="0" smtClean="0">
                <a:solidFill>
                  <a:schemeClr val="tx1"/>
                </a:solidFill>
              </a:rPr>
              <a:t>; in Lesotho, offre dei </a:t>
            </a:r>
            <a:r>
              <a:rPr lang="fr-FR" dirty="0" err="1" smtClean="0">
                <a:solidFill>
                  <a:schemeClr val="tx1"/>
                </a:solidFill>
              </a:rPr>
              <a:t>corsi</a:t>
            </a:r>
            <a:r>
              <a:rPr lang="fr-FR" dirty="0" smtClean="0">
                <a:solidFill>
                  <a:schemeClr val="tx1"/>
                </a:solidFill>
              </a:rPr>
              <a:t> di </a:t>
            </a:r>
            <a:r>
              <a:rPr lang="fr-FR" dirty="0" err="1" smtClean="0">
                <a:solidFill>
                  <a:schemeClr val="tx1"/>
                </a:solidFill>
              </a:rPr>
              <a:t>francese</a:t>
            </a:r>
            <a:r>
              <a:rPr lang="fr-FR" dirty="0" smtClean="0">
                <a:solidFill>
                  <a:schemeClr val="tx1"/>
                </a:solidFill>
              </a:rPr>
              <a:t> alla </a:t>
            </a:r>
            <a:r>
              <a:rPr lang="fr-FR" dirty="0" err="1" smtClean="0">
                <a:solidFill>
                  <a:schemeClr val="tx1"/>
                </a:solidFill>
              </a:rPr>
              <a:t>popolazione</a:t>
            </a:r>
            <a:r>
              <a:rPr lang="fr-FR" dirty="0" smtClean="0">
                <a:solidFill>
                  <a:schemeClr val="tx1"/>
                </a:solidFill>
              </a:rPr>
              <a:t> locale, ma anche dei </a:t>
            </a:r>
            <a:r>
              <a:rPr lang="fr-FR" dirty="0" err="1" smtClean="0">
                <a:solidFill>
                  <a:schemeClr val="tx1"/>
                </a:solidFill>
              </a:rPr>
              <a:t>corsi</a:t>
            </a:r>
            <a:r>
              <a:rPr lang="fr-FR" dirty="0" smtClean="0">
                <a:solidFill>
                  <a:schemeClr val="tx1"/>
                </a:solidFill>
              </a:rPr>
              <a:t> di sotho ai </a:t>
            </a:r>
            <a:r>
              <a:rPr lang="fr-FR" dirty="0" err="1" smtClean="0">
                <a:solidFill>
                  <a:schemeClr val="tx1"/>
                </a:solidFill>
              </a:rPr>
              <a:t>cooperanti</a:t>
            </a:r>
            <a:r>
              <a:rPr lang="fr-FR" dirty="0" smtClean="0">
                <a:solidFill>
                  <a:schemeClr val="tx1"/>
                </a:solidFill>
              </a:rPr>
              <a:t> e </a:t>
            </a:r>
            <a:r>
              <a:rPr lang="fr-FR" dirty="0" err="1" smtClean="0">
                <a:solidFill>
                  <a:schemeClr val="tx1"/>
                </a:solidFill>
              </a:rPr>
              <a:t>diplomatici</a:t>
            </a:r>
            <a:r>
              <a:rPr lang="fr-FR" dirty="0" smtClean="0">
                <a:solidFill>
                  <a:schemeClr val="tx1"/>
                </a:solidFill>
              </a:rPr>
              <a:t> </a:t>
            </a:r>
            <a:r>
              <a:rPr lang="fr-FR" dirty="0" err="1" smtClean="0">
                <a:solidFill>
                  <a:schemeClr val="tx1"/>
                </a:solidFill>
              </a:rPr>
              <a:t>stranieri</a:t>
            </a:r>
            <a:r>
              <a:rPr lang="mr-IN" dirty="0" smtClean="0">
                <a:solidFill>
                  <a:schemeClr val="tx1"/>
                </a:solidFill>
              </a:rPr>
              <a:t>…</a:t>
            </a:r>
            <a:endParaRPr lang="it-IT" dirty="0" smtClean="0">
              <a:solidFill>
                <a:schemeClr val="tx1"/>
              </a:solidFill>
            </a:endParaRPr>
          </a:p>
          <a:p>
            <a:pPr algn="just"/>
            <a:endParaRPr lang="it-IT" dirty="0" smtClean="0">
              <a:solidFill>
                <a:schemeClr val="tx1"/>
              </a:solidFill>
            </a:endParaRPr>
          </a:p>
          <a:p>
            <a:pPr algn="just"/>
            <a:r>
              <a:rPr lang="it-IT" b="1" i="1" dirty="0" smtClean="0">
                <a:solidFill>
                  <a:schemeClr val="tx1"/>
                </a:solidFill>
              </a:rPr>
              <a:t>TV5 Monde</a:t>
            </a:r>
            <a:r>
              <a:rPr lang="it-IT" dirty="0" smtClean="0">
                <a:solidFill>
                  <a:schemeClr val="tx1"/>
                </a:solidFill>
              </a:rPr>
              <a:t>: il canale francese internazionale. Creato nel 1984 dall’unione di cinque catene (tre francesi, una belga e </a:t>
            </a:r>
            <a:r>
              <a:rPr lang="it-IT" dirty="0">
                <a:solidFill>
                  <a:schemeClr val="tx1"/>
                </a:solidFill>
              </a:rPr>
              <a:t>una svizzera). </a:t>
            </a:r>
            <a:r>
              <a:rPr lang="it-IT" dirty="0">
                <a:solidFill>
                  <a:schemeClr val="tx1"/>
                </a:solidFill>
                <a:hlinkClick r:id="rId3"/>
              </a:rPr>
              <a:t>https://</a:t>
            </a:r>
            <a:r>
              <a:rPr lang="it-IT" dirty="0" smtClean="0">
                <a:solidFill>
                  <a:schemeClr val="tx1"/>
                </a:solidFill>
                <a:hlinkClick r:id="rId3"/>
              </a:rPr>
              <a:t>www.tv5monde.com</a:t>
            </a:r>
            <a:r>
              <a:rPr lang="it-IT" dirty="0" smtClean="0">
                <a:solidFill>
                  <a:schemeClr val="tx1"/>
                </a:solidFill>
              </a:rPr>
              <a:t>. </a:t>
            </a:r>
            <a:endParaRPr lang="fr-FR" dirty="0">
              <a:solidFill>
                <a:schemeClr val="tx1"/>
              </a:solidFill>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7447" y="128336"/>
            <a:ext cx="3528577" cy="2494547"/>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704" y="5164890"/>
            <a:ext cx="2153305" cy="161290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0704" y="2596147"/>
            <a:ext cx="1915695" cy="1915695"/>
          </a:xfrm>
          <a:prstGeom prst="rect">
            <a:avLst/>
          </a:prstGeom>
        </p:spPr>
      </p:pic>
    </p:spTree>
    <p:extLst>
      <p:ext uri="{BB962C8B-B14F-4D97-AF65-F5344CB8AC3E}">
        <p14:creationId xmlns:p14="http://schemas.microsoft.com/office/powerpoint/2010/main" val="297553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3" y="487490"/>
            <a:ext cx="9589614" cy="6161964"/>
          </a:xfrm>
        </p:spPr>
        <p:txBody>
          <a:bodyPr>
            <a:normAutofit fontScale="85000" lnSpcReduction="20000"/>
          </a:bodyPr>
          <a:lstStyle/>
          <a:p>
            <a:pPr marL="0" indent="0">
              <a:buNone/>
            </a:pPr>
            <a:r>
              <a:rPr lang="it-IT" sz="2100" dirty="0">
                <a:solidFill>
                  <a:schemeClr val="tx1"/>
                </a:solidFill>
              </a:rPr>
              <a:t>= Perfetta fanciulla fu Eulalia, / bello ebbe il corpo, ancor più bella l’anima.</a:t>
            </a:r>
            <a:endParaRPr lang="fr-FR" sz="2100" dirty="0">
              <a:solidFill>
                <a:schemeClr val="tx1"/>
              </a:solidFill>
            </a:endParaRPr>
          </a:p>
          <a:p>
            <a:pPr marL="0" indent="0" algn="just">
              <a:buNone/>
            </a:pPr>
            <a:r>
              <a:rPr lang="it-IT" sz="2100" dirty="0">
                <a:solidFill>
                  <a:schemeClr val="tx1"/>
                </a:solidFill>
              </a:rPr>
              <a:t>Vollero vincerla i nemici di Dio, / vollero farle servire il diavolo.</a:t>
            </a:r>
            <a:endParaRPr lang="fr-FR" sz="2100" dirty="0">
              <a:solidFill>
                <a:schemeClr val="tx1"/>
              </a:solidFill>
            </a:endParaRPr>
          </a:p>
          <a:p>
            <a:pPr marL="0" indent="0">
              <a:buNone/>
            </a:pPr>
            <a:r>
              <a:rPr lang="it-IT" sz="2100" dirty="0">
                <a:solidFill>
                  <a:schemeClr val="tx1"/>
                </a:solidFill>
              </a:rPr>
              <a:t>Ella non ascoltò i malvagi consiglieri, / che volevano farle rinnegare Dio, che regna nei cieli,</a:t>
            </a:r>
            <a:endParaRPr lang="fr-FR" sz="2100" dirty="0">
              <a:solidFill>
                <a:schemeClr val="tx1"/>
              </a:solidFill>
            </a:endParaRPr>
          </a:p>
          <a:p>
            <a:pPr marL="0" indent="0">
              <a:buNone/>
            </a:pPr>
            <a:r>
              <a:rPr lang="it-IT" sz="2100" dirty="0">
                <a:solidFill>
                  <a:schemeClr val="tx1"/>
                </a:solidFill>
              </a:rPr>
              <a:t>né per oro, né per argento, né per abiti lussuosi, / (né) per minaccia (fatta in nome) del re, né per lusinga;</a:t>
            </a:r>
            <a:endParaRPr lang="fr-FR" sz="2100" dirty="0">
              <a:solidFill>
                <a:schemeClr val="tx1"/>
              </a:solidFill>
            </a:endParaRPr>
          </a:p>
          <a:p>
            <a:pPr marL="0" indent="0">
              <a:buNone/>
            </a:pPr>
            <a:r>
              <a:rPr lang="it-IT" sz="2100" dirty="0">
                <a:solidFill>
                  <a:schemeClr val="tx1"/>
                </a:solidFill>
              </a:rPr>
              <a:t>nessuna cosa non la poté mai piegare / (a che) lei fanciulla non amasse sempre il servizio di Dio.</a:t>
            </a:r>
            <a:endParaRPr lang="fr-FR" sz="2100" dirty="0">
              <a:solidFill>
                <a:schemeClr val="tx1"/>
              </a:solidFill>
            </a:endParaRPr>
          </a:p>
          <a:p>
            <a:pPr marL="0" indent="0">
              <a:buNone/>
            </a:pPr>
            <a:r>
              <a:rPr lang="it-IT" sz="2100" dirty="0">
                <a:solidFill>
                  <a:schemeClr val="tx1"/>
                </a:solidFill>
              </a:rPr>
              <a:t>Essa pertanto fu condotta davanti a </a:t>
            </a:r>
            <a:r>
              <a:rPr lang="it-IT" sz="2100" dirty="0" err="1">
                <a:solidFill>
                  <a:schemeClr val="tx1"/>
                </a:solidFill>
              </a:rPr>
              <a:t>Massiminiano</a:t>
            </a:r>
            <a:r>
              <a:rPr lang="it-IT" sz="2100" dirty="0">
                <a:solidFill>
                  <a:schemeClr val="tx1"/>
                </a:solidFill>
              </a:rPr>
              <a:t>, / che regnava a quel tempo sui pagani.</a:t>
            </a:r>
            <a:endParaRPr lang="fr-FR" sz="2100" dirty="0">
              <a:solidFill>
                <a:schemeClr val="tx1"/>
              </a:solidFill>
            </a:endParaRPr>
          </a:p>
          <a:p>
            <a:pPr marL="0" indent="0">
              <a:buNone/>
            </a:pPr>
            <a:r>
              <a:rPr lang="it-IT" sz="2100" dirty="0">
                <a:solidFill>
                  <a:schemeClr val="tx1"/>
                </a:solidFill>
              </a:rPr>
              <a:t>Egli la esorta – cosa di cui a lei non importa nulla – / ad abbandonare la fede cristiana.</a:t>
            </a:r>
            <a:endParaRPr lang="fr-FR" sz="2100" dirty="0">
              <a:solidFill>
                <a:schemeClr val="tx1"/>
              </a:solidFill>
            </a:endParaRPr>
          </a:p>
          <a:p>
            <a:pPr marL="0" indent="0">
              <a:buNone/>
            </a:pPr>
            <a:r>
              <a:rPr lang="it-IT" sz="2100" dirty="0">
                <a:solidFill>
                  <a:schemeClr val="tx1"/>
                </a:solidFill>
              </a:rPr>
              <a:t>Ella ne rafforza il proprio spirito: / sopporterebbe ogni supplizio </a:t>
            </a:r>
            <a:endParaRPr lang="fr-FR" sz="2100" dirty="0">
              <a:solidFill>
                <a:schemeClr val="tx1"/>
              </a:solidFill>
            </a:endParaRPr>
          </a:p>
          <a:p>
            <a:pPr marL="0" indent="0">
              <a:buNone/>
            </a:pPr>
            <a:r>
              <a:rPr lang="it-IT" sz="2100" dirty="0">
                <a:solidFill>
                  <a:schemeClr val="tx1"/>
                </a:solidFill>
              </a:rPr>
              <a:t>Piuttosto che perdere la propria purezza. / Per questo subì una morte gloriosa. </a:t>
            </a:r>
            <a:endParaRPr lang="fr-FR" sz="2100" dirty="0">
              <a:solidFill>
                <a:schemeClr val="tx1"/>
              </a:solidFill>
            </a:endParaRPr>
          </a:p>
          <a:p>
            <a:pPr marL="0" indent="0">
              <a:buNone/>
            </a:pPr>
            <a:r>
              <a:rPr lang="it-IT" sz="2100" dirty="0">
                <a:solidFill>
                  <a:schemeClr val="tx1"/>
                </a:solidFill>
              </a:rPr>
              <a:t>Dentro al fuoco la gettarono per bruciarla rapidamente. / (Ma) ella non aveva colpe, e perciò il fuoco non la toccò.</a:t>
            </a:r>
            <a:endParaRPr lang="fr-FR" sz="2100" dirty="0">
              <a:solidFill>
                <a:schemeClr val="tx1"/>
              </a:solidFill>
            </a:endParaRPr>
          </a:p>
          <a:p>
            <a:pPr marL="0" indent="0">
              <a:buNone/>
            </a:pPr>
            <a:r>
              <a:rPr lang="it-IT" sz="2100" dirty="0">
                <a:solidFill>
                  <a:schemeClr val="tx1"/>
                </a:solidFill>
              </a:rPr>
              <a:t>Davanti a questo segno non volle convincersi il re pagano, / ordinò che con una spada le tagliassero la testa.</a:t>
            </a:r>
            <a:endParaRPr lang="fr-FR" sz="2100" dirty="0">
              <a:solidFill>
                <a:schemeClr val="tx1"/>
              </a:solidFill>
            </a:endParaRPr>
          </a:p>
          <a:p>
            <a:pPr marL="0" indent="0">
              <a:buNone/>
            </a:pPr>
            <a:r>
              <a:rPr lang="it-IT" sz="2100" dirty="0">
                <a:solidFill>
                  <a:schemeClr val="tx1"/>
                </a:solidFill>
              </a:rPr>
              <a:t>La fanciulla non si oppose a tale cosa, / Volle lasciare il mondo, (di questo) supplica Cristo.</a:t>
            </a:r>
            <a:endParaRPr lang="fr-FR" sz="2100" dirty="0">
              <a:solidFill>
                <a:schemeClr val="tx1"/>
              </a:solidFill>
            </a:endParaRPr>
          </a:p>
          <a:p>
            <a:pPr marL="0" indent="0">
              <a:buNone/>
            </a:pPr>
            <a:r>
              <a:rPr lang="it-IT" sz="2100" dirty="0">
                <a:solidFill>
                  <a:schemeClr val="tx1"/>
                </a:solidFill>
              </a:rPr>
              <a:t>In forma di colomba salì al cielo. / Preghiamola tutti, che voglia intercedere per noi affinché Cristo possa usarci misericordia / dopo la morte e ci lasci venire a lui,</a:t>
            </a:r>
            <a:endParaRPr lang="fr-FR" sz="2100" dirty="0">
              <a:solidFill>
                <a:schemeClr val="tx1"/>
              </a:solidFill>
            </a:endParaRPr>
          </a:p>
          <a:p>
            <a:pPr marL="0" indent="0">
              <a:buNone/>
            </a:pPr>
            <a:r>
              <a:rPr lang="it-IT" sz="2100" dirty="0">
                <a:solidFill>
                  <a:schemeClr val="tx1"/>
                </a:solidFill>
              </a:rPr>
              <a:t>per sua clemenza.</a:t>
            </a:r>
            <a:endParaRPr lang="fr-FR" sz="2100" dirty="0">
              <a:solidFill>
                <a:schemeClr val="tx1"/>
              </a:solidFill>
            </a:endParaRPr>
          </a:p>
          <a:p>
            <a:endParaRPr lang="fr-FR" dirty="0"/>
          </a:p>
        </p:txBody>
      </p:sp>
    </p:spTree>
    <p:extLst>
      <p:ext uri="{BB962C8B-B14F-4D97-AF65-F5344CB8AC3E}">
        <p14:creationId xmlns:p14="http://schemas.microsoft.com/office/powerpoint/2010/main" val="65493397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just"/>
            <a:r>
              <a:rPr lang="fr-FR" dirty="0" smtClean="0"/>
              <a:t>XIX. </a:t>
            </a:r>
            <a:r>
              <a:rPr lang="fr-FR" dirty="0" err="1" smtClean="0"/>
              <a:t>Alcuni</a:t>
            </a:r>
            <a:r>
              <a:rPr lang="fr-FR" dirty="0" smtClean="0"/>
              <a:t> </a:t>
            </a:r>
            <a:r>
              <a:rPr lang="fr-FR" dirty="0" err="1" smtClean="0"/>
              <a:t>particolarismi</a:t>
            </a:r>
            <a:r>
              <a:rPr lang="fr-FR" dirty="0" smtClean="0"/>
              <a:t> </a:t>
            </a:r>
            <a:r>
              <a:rPr lang="fr-FR" dirty="0" err="1" smtClean="0"/>
              <a:t>del</a:t>
            </a:r>
            <a:r>
              <a:rPr lang="fr-FR" dirty="0" smtClean="0"/>
              <a:t> </a:t>
            </a:r>
            <a:r>
              <a:rPr lang="fr-FR" dirty="0" err="1" smtClean="0"/>
              <a:t>francese</a:t>
            </a:r>
            <a:r>
              <a:rPr lang="fr-FR" dirty="0" smtClean="0"/>
              <a:t> </a:t>
            </a:r>
            <a:r>
              <a:rPr lang="fr-FR" dirty="0" err="1" smtClean="0"/>
              <a:t>nel</a:t>
            </a:r>
            <a:r>
              <a:rPr lang="fr-FR" dirty="0" smtClean="0"/>
              <a:t> </a:t>
            </a:r>
            <a:r>
              <a:rPr lang="fr-FR" dirty="0" err="1" smtClean="0"/>
              <a:t>mondo</a:t>
            </a:r>
            <a:endParaRPr lang="fr-FR" dirty="0"/>
          </a:p>
        </p:txBody>
      </p:sp>
      <p:sp>
        <p:nvSpPr>
          <p:cNvPr id="3" name="Espace réservé du contenu 2"/>
          <p:cNvSpPr>
            <a:spLocks noGrp="1"/>
          </p:cNvSpPr>
          <p:nvPr>
            <p:ph idx="1"/>
          </p:nvPr>
        </p:nvSpPr>
        <p:spPr>
          <a:xfrm>
            <a:off x="677334" y="2160589"/>
            <a:ext cx="8835634" cy="4697411"/>
          </a:xfrm>
        </p:spPr>
        <p:txBody>
          <a:bodyPr/>
          <a:lstStyle/>
          <a:p>
            <a:pPr marL="0" indent="0">
              <a:buNone/>
            </a:pPr>
            <a:r>
              <a:rPr lang="fr-FR" b="1" dirty="0" smtClean="0">
                <a:solidFill>
                  <a:schemeClr val="tx1"/>
                </a:solidFill>
              </a:rPr>
              <a:t>IL CANADA </a:t>
            </a:r>
          </a:p>
          <a:p>
            <a:pPr algn="just"/>
            <a:r>
              <a:rPr lang="fr-FR" dirty="0" err="1" smtClean="0">
                <a:solidFill>
                  <a:schemeClr val="tx1"/>
                </a:solidFill>
              </a:rPr>
              <a:t>Dopo</a:t>
            </a:r>
            <a:r>
              <a:rPr lang="fr-FR" dirty="0" smtClean="0">
                <a:solidFill>
                  <a:schemeClr val="tx1"/>
                </a:solidFill>
              </a:rPr>
              <a:t> la fine </a:t>
            </a:r>
            <a:r>
              <a:rPr lang="fr-FR" dirty="0" err="1" smtClean="0">
                <a:solidFill>
                  <a:schemeClr val="tx1"/>
                </a:solidFill>
              </a:rPr>
              <a:t>della</a:t>
            </a:r>
            <a:r>
              <a:rPr lang="fr-FR" dirty="0" smtClean="0">
                <a:solidFill>
                  <a:schemeClr val="tx1"/>
                </a:solidFill>
              </a:rPr>
              <a:t> Nouvelle-France </a:t>
            </a:r>
            <a:r>
              <a:rPr lang="fr-FR" dirty="0" err="1" smtClean="0">
                <a:solidFill>
                  <a:schemeClr val="tx1"/>
                </a:solidFill>
              </a:rPr>
              <a:t>nel</a:t>
            </a:r>
            <a:r>
              <a:rPr lang="fr-FR" dirty="0" smtClean="0">
                <a:solidFill>
                  <a:schemeClr val="tx1"/>
                </a:solidFill>
              </a:rPr>
              <a:t> 1763, il </a:t>
            </a:r>
            <a:r>
              <a:rPr lang="fr-FR" dirty="0" err="1" smtClean="0">
                <a:solidFill>
                  <a:schemeClr val="tx1"/>
                </a:solidFill>
              </a:rPr>
              <a:t>francese</a:t>
            </a:r>
            <a:r>
              <a:rPr lang="fr-FR" dirty="0" smtClean="0">
                <a:solidFill>
                  <a:schemeClr val="tx1"/>
                </a:solidFill>
              </a:rPr>
              <a:t> ha </a:t>
            </a:r>
            <a:r>
              <a:rPr lang="fr-FR" dirty="0" err="1" smtClean="0">
                <a:solidFill>
                  <a:schemeClr val="tx1"/>
                </a:solidFill>
              </a:rPr>
              <a:t>continuato</a:t>
            </a:r>
            <a:r>
              <a:rPr lang="fr-FR" dirty="0" smtClean="0">
                <a:solidFill>
                  <a:schemeClr val="tx1"/>
                </a:solidFill>
              </a:rPr>
              <a:t> ad </a:t>
            </a:r>
            <a:r>
              <a:rPr lang="fr-FR" dirty="0" err="1" smtClean="0">
                <a:solidFill>
                  <a:schemeClr val="tx1"/>
                </a:solidFill>
              </a:rPr>
              <a:t>evolversi</a:t>
            </a:r>
            <a:r>
              <a:rPr lang="fr-FR" dirty="0" smtClean="0">
                <a:solidFill>
                  <a:schemeClr val="tx1"/>
                </a:solidFill>
              </a:rPr>
              <a:t> in maniera </a:t>
            </a:r>
            <a:r>
              <a:rPr lang="fr-FR" dirty="0" err="1" smtClean="0">
                <a:solidFill>
                  <a:schemeClr val="tx1"/>
                </a:solidFill>
              </a:rPr>
              <a:t>indipendente</a:t>
            </a:r>
            <a:r>
              <a:rPr lang="fr-FR" dirty="0" smtClean="0">
                <a:solidFill>
                  <a:schemeClr val="tx1"/>
                </a:solidFill>
              </a:rPr>
              <a:t>, </a:t>
            </a:r>
            <a:r>
              <a:rPr lang="fr-FR" dirty="0" err="1" smtClean="0">
                <a:solidFill>
                  <a:schemeClr val="tx1"/>
                </a:solidFill>
              </a:rPr>
              <a:t>profondamente</a:t>
            </a:r>
            <a:r>
              <a:rPr lang="fr-FR" dirty="0" smtClean="0">
                <a:solidFill>
                  <a:schemeClr val="tx1"/>
                </a:solidFill>
              </a:rPr>
              <a:t> </a:t>
            </a:r>
            <a:r>
              <a:rPr lang="fr-FR" dirty="0" err="1" smtClean="0">
                <a:solidFill>
                  <a:schemeClr val="tx1"/>
                </a:solidFill>
              </a:rPr>
              <a:t>influenzato</a:t>
            </a:r>
            <a:r>
              <a:rPr lang="fr-FR" dirty="0" smtClean="0">
                <a:solidFill>
                  <a:schemeClr val="tx1"/>
                </a:solidFill>
              </a:rPr>
              <a:t> </a:t>
            </a:r>
            <a:r>
              <a:rPr lang="fr-FR" dirty="0" err="1" smtClean="0">
                <a:solidFill>
                  <a:schemeClr val="tx1"/>
                </a:solidFill>
              </a:rPr>
              <a:t>dall’inglese</a:t>
            </a:r>
            <a:r>
              <a:rPr lang="fr-FR" dirty="0">
                <a:solidFill>
                  <a:schemeClr val="tx1"/>
                </a:solidFill>
              </a:rPr>
              <a:t> </a:t>
            </a:r>
            <a:r>
              <a:rPr lang="fr-FR" dirty="0" smtClean="0">
                <a:solidFill>
                  <a:schemeClr val="tx1"/>
                </a:solidFill>
              </a:rPr>
              <a:t>(la </a:t>
            </a:r>
            <a:r>
              <a:rPr lang="fr-FR" b="1" i="1" dirty="0" smtClean="0">
                <a:solidFill>
                  <a:schemeClr val="tx1"/>
                </a:solidFill>
              </a:rPr>
              <a:t>poutine</a:t>
            </a:r>
            <a:r>
              <a:rPr lang="fr-FR" dirty="0" smtClean="0">
                <a:solidFill>
                  <a:schemeClr val="tx1"/>
                </a:solidFill>
              </a:rPr>
              <a:t> &gt; </a:t>
            </a:r>
            <a:r>
              <a:rPr lang="fr-FR" i="1" dirty="0" smtClean="0">
                <a:solidFill>
                  <a:schemeClr val="tx1"/>
                </a:solidFill>
              </a:rPr>
              <a:t>pudding</a:t>
            </a:r>
            <a:r>
              <a:rPr lang="fr-FR" dirty="0" smtClean="0">
                <a:solidFill>
                  <a:schemeClr val="tx1"/>
                </a:solidFill>
              </a:rPr>
              <a:t> &gt; </a:t>
            </a:r>
            <a:r>
              <a:rPr lang="fr-FR" i="1" dirty="0" smtClean="0">
                <a:solidFill>
                  <a:schemeClr val="tx1"/>
                </a:solidFill>
              </a:rPr>
              <a:t>boudin</a:t>
            </a:r>
            <a:r>
              <a:rPr lang="fr-FR" dirty="0" smtClean="0">
                <a:solidFill>
                  <a:schemeClr val="tx1"/>
                </a:solidFill>
              </a:rPr>
              <a:t>; </a:t>
            </a:r>
            <a:r>
              <a:rPr lang="fr-FR" dirty="0" err="1" smtClean="0">
                <a:solidFill>
                  <a:schemeClr val="tx1"/>
                </a:solidFill>
              </a:rPr>
              <a:t>creazione</a:t>
            </a:r>
            <a:r>
              <a:rPr lang="fr-FR" dirty="0" smtClean="0">
                <a:solidFill>
                  <a:schemeClr val="tx1"/>
                </a:solidFill>
              </a:rPr>
              <a:t> di </a:t>
            </a:r>
            <a:r>
              <a:rPr lang="fr-FR" dirty="0" err="1" smtClean="0">
                <a:solidFill>
                  <a:schemeClr val="tx1"/>
                </a:solidFill>
              </a:rPr>
              <a:t>verbi</a:t>
            </a:r>
            <a:r>
              <a:rPr lang="fr-FR" dirty="0" smtClean="0">
                <a:solidFill>
                  <a:schemeClr val="tx1"/>
                </a:solidFill>
              </a:rPr>
              <a:t> come </a:t>
            </a:r>
            <a:r>
              <a:rPr lang="fr-FR" b="1" i="1" dirty="0" err="1" smtClean="0">
                <a:solidFill>
                  <a:schemeClr val="tx1"/>
                </a:solidFill>
              </a:rPr>
              <a:t>watcher</a:t>
            </a:r>
            <a:r>
              <a:rPr lang="fr-FR" dirty="0" smtClean="0">
                <a:solidFill>
                  <a:schemeClr val="tx1"/>
                </a:solidFill>
              </a:rPr>
              <a:t>, </a:t>
            </a:r>
            <a:r>
              <a:rPr lang="fr-FR" b="1" i="1" dirty="0" err="1" smtClean="0">
                <a:solidFill>
                  <a:schemeClr val="tx1"/>
                </a:solidFill>
              </a:rPr>
              <a:t>tchèquer</a:t>
            </a:r>
            <a:r>
              <a:rPr lang="fr-FR" dirty="0" smtClean="0">
                <a:solidFill>
                  <a:schemeClr val="tx1"/>
                </a:solidFill>
              </a:rPr>
              <a:t>, </a:t>
            </a:r>
            <a:r>
              <a:rPr lang="fr-FR" b="1" i="1" dirty="0" err="1" smtClean="0">
                <a:solidFill>
                  <a:schemeClr val="tx1"/>
                </a:solidFill>
              </a:rPr>
              <a:t>puncher</a:t>
            </a:r>
            <a:r>
              <a:rPr lang="fr-FR" dirty="0" smtClean="0">
                <a:solidFill>
                  <a:schemeClr val="tx1"/>
                </a:solidFill>
              </a:rPr>
              <a:t>).</a:t>
            </a:r>
          </a:p>
          <a:p>
            <a:pPr algn="just"/>
            <a:r>
              <a:rPr lang="fr-FR" dirty="0" smtClean="0">
                <a:solidFill>
                  <a:schemeClr val="tx1"/>
                </a:solidFill>
              </a:rPr>
              <a:t>Il </a:t>
            </a:r>
            <a:r>
              <a:rPr lang="fr-FR" dirty="0" err="1" smtClean="0">
                <a:solidFill>
                  <a:schemeClr val="tx1"/>
                </a:solidFill>
              </a:rPr>
              <a:t>francese</a:t>
            </a:r>
            <a:r>
              <a:rPr lang="fr-FR" dirty="0" smtClean="0">
                <a:solidFill>
                  <a:schemeClr val="tx1"/>
                </a:solidFill>
              </a:rPr>
              <a:t> ha i </a:t>
            </a:r>
            <a:r>
              <a:rPr lang="fr-FR" dirty="0" err="1" smtClean="0">
                <a:solidFill>
                  <a:schemeClr val="tx1"/>
                </a:solidFill>
              </a:rPr>
              <a:t>suoni</a:t>
            </a:r>
            <a:r>
              <a:rPr lang="fr-FR" dirty="0" smtClean="0">
                <a:solidFill>
                  <a:schemeClr val="tx1"/>
                </a:solidFill>
              </a:rPr>
              <a:t> </a:t>
            </a:r>
            <a:r>
              <a:rPr lang="fr-FR" dirty="0" err="1" smtClean="0">
                <a:solidFill>
                  <a:schemeClr val="tx1"/>
                </a:solidFill>
              </a:rPr>
              <a:t>consonantici</a:t>
            </a:r>
            <a:r>
              <a:rPr lang="fr-FR" dirty="0" smtClean="0">
                <a:solidFill>
                  <a:schemeClr val="tx1"/>
                </a:solidFill>
              </a:rPr>
              <a:t> </a:t>
            </a:r>
            <a:r>
              <a:rPr lang="fr-FR" b="1" i="1" dirty="0" smtClean="0">
                <a:solidFill>
                  <a:schemeClr val="tx1"/>
                </a:solidFill>
              </a:rPr>
              <a:t>dj</a:t>
            </a:r>
            <a:r>
              <a:rPr lang="fr-FR" dirty="0" smtClean="0">
                <a:solidFill>
                  <a:schemeClr val="tx1"/>
                </a:solidFill>
              </a:rPr>
              <a:t>, </a:t>
            </a:r>
            <a:r>
              <a:rPr lang="fr-FR" b="1" i="1" dirty="0" err="1" smtClean="0">
                <a:solidFill>
                  <a:schemeClr val="tx1"/>
                </a:solidFill>
              </a:rPr>
              <a:t>tch</a:t>
            </a:r>
            <a:r>
              <a:rPr lang="fr-FR" dirty="0" smtClean="0">
                <a:solidFill>
                  <a:schemeClr val="tx1"/>
                </a:solidFill>
              </a:rPr>
              <a:t>, </a:t>
            </a:r>
            <a:r>
              <a:rPr lang="fr-FR" b="1" i="1" dirty="0" smtClean="0">
                <a:solidFill>
                  <a:schemeClr val="tx1"/>
                </a:solidFill>
              </a:rPr>
              <a:t>dz</a:t>
            </a:r>
            <a:r>
              <a:rPr lang="fr-FR" dirty="0" smtClean="0">
                <a:solidFill>
                  <a:schemeClr val="tx1"/>
                </a:solidFill>
              </a:rPr>
              <a:t>, </a:t>
            </a:r>
            <a:r>
              <a:rPr lang="fr-FR" b="1" i="1" dirty="0" err="1" smtClean="0">
                <a:solidFill>
                  <a:schemeClr val="tx1"/>
                </a:solidFill>
              </a:rPr>
              <a:t>ts</a:t>
            </a:r>
            <a:r>
              <a:rPr lang="fr-FR" dirty="0" smtClean="0">
                <a:solidFill>
                  <a:schemeClr val="tx1"/>
                </a:solidFill>
              </a:rPr>
              <a:t>: </a:t>
            </a:r>
            <a:r>
              <a:rPr lang="fr-FR" i="1" dirty="0" smtClean="0">
                <a:solidFill>
                  <a:schemeClr val="tx1"/>
                </a:solidFill>
              </a:rPr>
              <a:t>tu dis </a:t>
            </a:r>
            <a:r>
              <a:rPr lang="fr-FR" dirty="0" smtClean="0">
                <a:solidFill>
                  <a:schemeClr val="tx1"/>
                </a:solidFill>
              </a:rPr>
              <a:t>&gt; </a:t>
            </a:r>
            <a:r>
              <a:rPr lang="fr-FR" i="1" dirty="0" err="1" smtClean="0">
                <a:solidFill>
                  <a:schemeClr val="tx1"/>
                </a:solidFill>
              </a:rPr>
              <a:t>tsu</a:t>
            </a:r>
            <a:r>
              <a:rPr lang="fr-FR" i="1" dirty="0" smtClean="0">
                <a:solidFill>
                  <a:schemeClr val="tx1"/>
                </a:solidFill>
              </a:rPr>
              <a:t> </a:t>
            </a:r>
            <a:r>
              <a:rPr lang="fr-FR" i="1" dirty="0" err="1" smtClean="0">
                <a:solidFill>
                  <a:schemeClr val="tx1"/>
                </a:solidFill>
              </a:rPr>
              <a:t>dzis</a:t>
            </a:r>
            <a:r>
              <a:rPr lang="fr-FR" dirty="0" smtClean="0">
                <a:solidFill>
                  <a:schemeClr val="tx1"/>
                </a:solidFill>
              </a:rPr>
              <a:t>; tiens &gt; </a:t>
            </a:r>
            <a:r>
              <a:rPr lang="fr-FR" dirty="0" err="1" smtClean="0">
                <a:solidFill>
                  <a:schemeClr val="tx1"/>
                </a:solidFill>
              </a:rPr>
              <a:t>tchien</a:t>
            </a:r>
            <a:r>
              <a:rPr lang="fr-FR" dirty="0" smtClean="0">
                <a:solidFill>
                  <a:schemeClr val="tx1"/>
                </a:solidFill>
              </a:rPr>
              <a:t>; il </a:t>
            </a:r>
            <a:r>
              <a:rPr lang="fr-FR" dirty="0" err="1" smtClean="0">
                <a:solidFill>
                  <a:schemeClr val="tx1"/>
                </a:solidFill>
              </a:rPr>
              <a:t>dittongo</a:t>
            </a:r>
            <a:r>
              <a:rPr lang="fr-FR" dirty="0" smtClean="0">
                <a:solidFill>
                  <a:schemeClr val="tx1"/>
                </a:solidFill>
              </a:rPr>
              <a:t> </a:t>
            </a:r>
            <a:r>
              <a:rPr lang="fr-FR" b="1" dirty="0" err="1" smtClean="0">
                <a:solidFill>
                  <a:schemeClr val="tx1"/>
                </a:solidFill>
              </a:rPr>
              <a:t>oi</a:t>
            </a:r>
            <a:r>
              <a:rPr lang="fr-FR" dirty="0" smtClean="0">
                <a:solidFill>
                  <a:schemeClr val="tx1"/>
                </a:solidFill>
              </a:rPr>
              <a:t> non si </a:t>
            </a:r>
            <a:r>
              <a:rPr lang="fr-FR" dirty="0" err="1" smtClean="0">
                <a:solidFill>
                  <a:schemeClr val="tx1"/>
                </a:solidFill>
              </a:rPr>
              <a:t>pronuncia</a:t>
            </a:r>
            <a:r>
              <a:rPr lang="fr-FR" dirty="0" smtClean="0">
                <a:solidFill>
                  <a:schemeClr val="tx1"/>
                </a:solidFill>
              </a:rPr>
              <a:t> /</a:t>
            </a:r>
            <a:r>
              <a:rPr lang="fr-FR" dirty="0" err="1" smtClean="0">
                <a:solidFill>
                  <a:schemeClr val="tx1"/>
                </a:solidFill>
              </a:rPr>
              <a:t>wa</a:t>
            </a:r>
            <a:r>
              <a:rPr lang="fr-FR" dirty="0" smtClean="0">
                <a:solidFill>
                  <a:schemeClr val="tx1"/>
                </a:solidFill>
              </a:rPr>
              <a:t>/ ma </a:t>
            </a:r>
            <a:r>
              <a:rPr lang="fr-FR" dirty="0" err="1" smtClean="0">
                <a:solidFill>
                  <a:schemeClr val="tx1"/>
                </a:solidFill>
              </a:rPr>
              <a:t>è</a:t>
            </a:r>
            <a:r>
              <a:rPr lang="fr-FR" dirty="0" smtClean="0">
                <a:solidFill>
                  <a:schemeClr val="tx1"/>
                </a:solidFill>
              </a:rPr>
              <a:t> aperto: </a:t>
            </a:r>
            <a:r>
              <a:rPr lang="fr-FR" i="1" dirty="0" smtClean="0">
                <a:solidFill>
                  <a:schemeClr val="tx1"/>
                </a:solidFill>
              </a:rPr>
              <a:t>moi</a:t>
            </a:r>
            <a:r>
              <a:rPr lang="fr-FR" dirty="0" smtClean="0">
                <a:solidFill>
                  <a:schemeClr val="tx1"/>
                </a:solidFill>
              </a:rPr>
              <a:t>, </a:t>
            </a:r>
            <a:r>
              <a:rPr lang="fr-FR" i="1" dirty="0" smtClean="0">
                <a:solidFill>
                  <a:schemeClr val="tx1"/>
                </a:solidFill>
              </a:rPr>
              <a:t>toi</a:t>
            </a:r>
            <a:r>
              <a:rPr lang="fr-FR" dirty="0" smtClean="0">
                <a:solidFill>
                  <a:schemeClr val="tx1"/>
                </a:solidFill>
              </a:rPr>
              <a:t>, </a:t>
            </a:r>
            <a:r>
              <a:rPr lang="fr-FR" i="1" dirty="0" smtClean="0">
                <a:solidFill>
                  <a:schemeClr val="tx1"/>
                </a:solidFill>
              </a:rPr>
              <a:t>poil</a:t>
            </a:r>
            <a:r>
              <a:rPr lang="fr-FR" dirty="0" smtClean="0">
                <a:solidFill>
                  <a:schemeClr val="tx1"/>
                </a:solidFill>
              </a:rPr>
              <a:t> &gt; </a:t>
            </a:r>
            <a:r>
              <a:rPr lang="fr-FR" i="1" dirty="0" err="1" smtClean="0">
                <a:solidFill>
                  <a:schemeClr val="tx1"/>
                </a:solidFill>
              </a:rPr>
              <a:t>mwé</a:t>
            </a:r>
            <a:r>
              <a:rPr lang="fr-FR" dirty="0" smtClean="0">
                <a:solidFill>
                  <a:schemeClr val="tx1"/>
                </a:solidFill>
              </a:rPr>
              <a:t>, </a:t>
            </a:r>
            <a:r>
              <a:rPr lang="fr-FR" i="1" dirty="0" err="1" smtClean="0">
                <a:solidFill>
                  <a:schemeClr val="tx1"/>
                </a:solidFill>
              </a:rPr>
              <a:t>twé</a:t>
            </a:r>
            <a:r>
              <a:rPr lang="fr-FR" dirty="0" smtClean="0">
                <a:solidFill>
                  <a:schemeClr val="tx1"/>
                </a:solidFill>
              </a:rPr>
              <a:t>, </a:t>
            </a:r>
            <a:r>
              <a:rPr lang="fr-FR" i="1" dirty="0" err="1" smtClean="0">
                <a:solidFill>
                  <a:schemeClr val="tx1"/>
                </a:solidFill>
              </a:rPr>
              <a:t>pwèl</a:t>
            </a:r>
            <a:r>
              <a:rPr lang="fr-FR" dirty="0" smtClean="0">
                <a:solidFill>
                  <a:schemeClr val="tx1"/>
                </a:solidFill>
              </a:rPr>
              <a:t>; la </a:t>
            </a:r>
            <a:r>
              <a:rPr lang="mr-IN" dirty="0" smtClean="0">
                <a:solidFill>
                  <a:schemeClr val="tx1"/>
                </a:solidFill>
              </a:rPr>
              <a:t>–</a:t>
            </a:r>
            <a:r>
              <a:rPr lang="fr-FR" b="1" i="1" dirty="0" smtClean="0">
                <a:solidFill>
                  <a:schemeClr val="tx1"/>
                </a:solidFill>
              </a:rPr>
              <a:t>r</a:t>
            </a:r>
            <a:r>
              <a:rPr lang="fr-FR" dirty="0" smtClean="0">
                <a:solidFill>
                  <a:schemeClr val="tx1"/>
                </a:solidFill>
              </a:rPr>
              <a:t> </a:t>
            </a:r>
            <a:r>
              <a:rPr lang="fr-FR" dirty="0" err="1" smtClean="0">
                <a:solidFill>
                  <a:schemeClr val="tx1"/>
                </a:solidFill>
              </a:rPr>
              <a:t>è</a:t>
            </a:r>
            <a:r>
              <a:rPr lang="fr-FR" dirty="0" smtClean="0">
                <a:solidFill>
                  <a:schemeClr val="tx1"/>
                </a:solidFill>
              </a:rPr>
              <a:t> « </a:t>
            </a:r>
            <a:r>
              <a:rPr lang="fr-FR" b="1" dirty="0" smtClean="0">
                <a:solidFill>
                  <a:schemeClr val="tx1"/>
                </a:solidFill>
              </a:rPr>
              <a:t>roulée</a:t>
            </a:r>
            <a:r>
              <a:rPr lang="fr-FR" dirty="0" smtClean="0">
                <a:solidFill>
                  <a:schemeClr val="tx1"/>
                </a:solidFill>
              </a:rPr>
              <a:t> »; le </a:t>
            </a:r>
            <a:r>
              <a:rPr lang="fr-FR" b="1" dirty="0" err="1" smtClean="0">
                <a:solidFill>
                  <a:schemeClr val="tx1"/>
                </a:solidFill>
              </a:rPr>
              <a:t>vocali</a:t>
            </a:r>
            <a:r>
              <a:rPr lang="fr-FR" dirty="0" smtClean="0">
                <a:solidFill>
                  <a:schemeClr val="tx1"/>
                </a:solidFill>
              </a:rPr>
              <a:t> </a:t>
            </a:r>
            <a:r>
              <a:rPr lang="fr-FR" dirty="0" err="1" smtClean="0">
                <a:solidFill>
                  <a:schemeClr val="tx1"/>
                </a:solidFill>
              </a:rPr>
              <a:t>tendono</a:t>
            </a:r>
            <a:r>
              <a:rPr lang="fr-FR" dirty="0" smtClean="0">
                <a:solidFill>
                  <a:schemeClr val="tx1"/>
                </a:solidFill>
              </a:rPr>
              <a:t> a </a:t>
            </a:r>
            <a:r>
              <a:rPr lang="fr-FR" dirty="0" err="1" smtClean="0">
                <a:solidFill>
                  <a:schemeClr val="tx1"/>
                </a:solidFill>
              </a:rPr>
              <a:t>essere</a:t>
            </a:r>
            <a:r>
              <a:rPr lang="fr-FR" dirty="0" smtClean="0">
                <a:solidFill>
                  <a:schemeClr val="tx1"/>
                </a:solidFill>
              </a:rPr>
              <a:t> </a:t>
            </a:r>
            <a:r>
              <a:rPr lang="fr-FR" b="1" dirty="0" err="1" smtClean="0">
                <a:solidFill>
                  <a:schemeClr val="tx1"/>
                </a:solidFill>
              </a:rPr>
              <a:t>lunghe</a:t>
            </a:r>
            <a:r>
              <a:rPr lang="fr-FR" dirty="0" smtClean="0">
                <a:solidFill>
                  <a:schemeClr val="tx1"/>
                </a:solidFill>
              </a:rPr>
              <a:t>: </a:t>
            </a:r>
            <a:r>
              <a:rPr lang="fr-FR" i="1" dirty="0" smtClean="0">
                <a:solidFill>
                  <a:schemeClr val="tx1"/>
                </a:solidFill>
              </a:rPr>
              <a:t>bête</a:t>
            </a:r>
            <a:r>
              <a:rPr lang="fr-FR" dirty="0" smtClean="0">
                <a:solidFill>
                  <a:schemeClr val="tx1"/>
                </a:solidFill>
              </a:rPr>
              <a:t>, </a:t>
            </a:r>
            <a:r>
              <a:rPr lang="fr-FR" i="1" dirty="0" smtClean="0">
                <a:solidFill>
                  <a:schemeClr val="tx1"/>
                </a:solidFill>
              </a:rPr>
              <a:t>être</a:t>
            </a:r>
            <a:r>
              <a:rPr lang="fr-FR" dirty="0" smtClean="0">
                <a:solidFill>
                  <a:schemeClr val="tx1"/>
                </a:solidFill>
              </a:rPr>
              <a:t>; </a:t>
            </a:r>
            <a:r>
              <a:rPr lang="fr-FR" i="1" dirty="0" smtClean="0">
                <a:solidFill>
                  <a:schemeClr val="tx1"/>
                </a:solidFill>
              </a:rPr>
              <a:t>faire</a:t>
            </a:r>
            <a:r>
              <a:rPr lang="fr-FR" dirty="0" smtClean="0">
                <a:solidFill>
                  <a:schemeClr val="tx1"/>
                </a:solidFill>
              </a:rPr>
              <a:t> &gt; </a:t>
            </a:r>
            <a:r>
              <a:rPr lang="fr-FR" i="1" dirty="0" smtClean="0">
                <a:solidFill>
                  <a:schemeClr val="tx1"/>
                </a:solidFill>
              </a:rPr>
              <a:t>fa-air</a:t>
            </a:r>
            <a:r>
              <a:rPr lang="fr-FR" dirty="0" smtClean="0">
                <a:solidFill>
                  <a:schemeClr val="tx1"/>
                </a:solidFill>
              </a:rPr>
              <a:t>.</a:t>
            </a:r>
          </a:p>
          <a:p>
            <a:pPr algn="just"/>
            <a:r>
              <a:rPr lang="fr-FR" dirty="0" smtClean="0">
                <a:solidFill>
                  <a:schemeClr val="tx1"/>
                </a:solidFill>
              </a:rPr>
              <a:t>In </a:t>
            </a:r>
            <a:r>
              <a:rPr lang="fr-FR" b="1" dirty="0" smtClean="0">
                <a:solidFill>
                  <a:schemeClr val="tx1"/>
                </a:solidFill>
              </a:rPr>
              <a:t>Québec</a:t>
            </a:r>
            <a:r>
              <a:rPr lang="fr-FR" dirty="0" smtClean="0">
                <a:solidFill>
                  <a:schemeClr val="tx1"/>
                </a:solidFill>
              </a:rPr>
              <a:t> il </a:t>
            </a:r>
            <a:r>
              <a:rPr lang="fr-FR" dirty="0" err="1" smtClean="0">
                <a:solidFill>
                  <a:schemeClr val="tx1"/>
                </a:solidFill>
              </a:rPr>
              <a:t>francese</a:t>
            </a:r>
            <a:r>
              <a:rPr lang="fr-FR" dirty="0" smtClean="0">
                <a:solidFill>
                  <a:schemeClr val="tx1"/>
                </a:solidFill>
              </a:rPr>
              <a:t> </a:t>
            </a:r>
            <a:r>
              <a:rPr lang="fr-FR" dirty="0" err="1" smtClean="0">
                <a:solidFill>
                  <a:schemeClr val="tx1"/>
                </a:solidFill>
              </a:rPr>
              <a:t>diviene</a:t>
            </a:r>
            <a:r>
              <a:rPr lang="fr-FR" dirty="0" smtClean="0">
                <a:solidFill>
                  <a:schemeClr val="tx1"/>
                </a:solidFill>
              </a:rPr>
              <a:t> lingua </a:t>
            </a:r>
            <a:r>
              <a:rPr lang="fr-FR" dirty="0" err="1" smtClean="0">
                <a:solidFill>
                  <a:schemeClr val="tx1"/>
                </a:solidFill>
              </a:rPr>
              <a:t>ufficiale</a:t>
            </a:r>
            <a:r>
              <a:rPr lang="fr-FR" dirty="0" smtClean="0">
                <a:solidFill>
                  <a:schemeClr val="tx1"/>
                </a:solidFill>
              </a:rPr>
              <a:t> </a:t>
            </a:r>
            <a:r>
              <a:rPr lang="fr-FR" dirty="0" err="1" smtClean="0">
                <a:solidFill>
                  <a:schemeClr val="tx1"/>
                </a:solidFill>
              </a:rPr>
              <a:t>nel</a:t>
            </a:r>
            <a:r>
              <a:rPr lang="fr-FR" dirty="0" smtClean="0">
                <a:solidFill>
                  <a:schemeClr val="tx1"/>
                </a:solidFill>
              </a:rPr>
              <a:t> 1977 con la </a:t>
            </a:r>
            <a:r>
              <a:rPr lang="fr-FR" i="1" dirty="0" smtClean="0">
                <a:solidFill>
                  <a:schemeClr val="tx1"/>
                </a:solidFill>
              </a:rPr>
              <a:t>Charte de la langue française </a:t>
            </a:r>
            <a:r>
              <a:rPr lang="fr-FR" dirty="0" smtClean="0">
                <a:solidFill>
                  <a:schemeClr val="tx1"/>
                </a:solidFill>
              </a:rPr>
              <a:t>(anche il KFC </a:t>
            </a:r>
            <a:r>
              <a:rPr lang="fr-FR" dirty="0" err="1" smtClean="0">
                <a:solidFill>
                  <a:schemeClr val="tx1"/>
                </a:solidFill>
              </a:rPr>
              <a:t>diviene</a:t>
            </a:r>
            <a:r>
              <a:rPr lang="fr-FR" dirty="0" smtClean="0">
                <a:solidFill>
                  <a:schemeClr val="tx1"/>
                </a:solidFill>
              </a:rPr>
              <a:t> PFK, B&amp;B </a:t>
            </a:r>
            <a:r>
              <a:rPr lang="fr-FR" dirty="0" err="1" smtClean="0">
                <a:solidFill>
                  <a:schemeClr val="tx1"/>
                </a:solidFill>
              </a:rPr>
              <a:t>diviene</a:t>
            </a:r>
            <a:r>
              <a:rPr lang="fr-FR" dirty="0" smtClean="0">
                <a:solidFill>
                  <a:schemeClr val="tx1"/>
                </a:solidFill>
              </a:rPr>
              <a:t> </a:t>
            </a:r>
            <a:r>
              <a:rPr lang="fr-FR" i="1" dirty="0" smtClean="0">
                <a:solidFill>
                  <a:schemeClr val="tx1"/>
                </a:solidFill>
              </a:rPr>
              <a:t>Couette et Café</a:t>
            </a:r>
            <a:r>
              <a:rPr lang="fr-FR" dirty="0" smtClean="0">
                <a:solidFill>
                  <a:schemeClr val="tx1"/>
                </a:solidFill>
              </a:rPr>
              <a:t>!). Vi </a:t>
            </a:r>
            <a:r>
              <a:rPr lang="fr-FR" dirty="0" err="1" smtClean="0">
                <a:solidFill>
                  <a:schemeClr val="tx1"/>
                </a:solidFill>
              </a:rPr>
              <a:t>è</a:t>
            </a:r>
            <a:r>
              <a:rPr lang="fr-FR" dirty="0" smtClean="0">
                <a:solidFill>
                  <a:schemeClr val="tx1"/>
                </a:solidFill>
              </a:rPr>
              <a:t> la </a:t>
            </a:r>
            <a:r>
              <a:rPr lang="fr-FR" dirty="0" err="1" smtClean="0">
                <a:solidFill>
                  <a:schemeClr val="tx1"/>
                </a:solidFill>
              </a:rPr>
              <a:t>tendenza</a:t>
            </a:r>
            <a:r>
              <a:rPr lang="fr-FR" dirty="0" smtClean="0">
                <a:solidFill>
                  <a:schemeClr val="tx1"/>
                </a:solidFill>
              </a:rPr>
              <a:t> </a:t>
            </a:r>
            <a:r>
              <a:rPr lang="fr-FR" dirty="0" err="1" smtClean="0">
                <a:solidFill>
                  <a:schemeClr val="tx1"/>
                </a:solidFill>
              </a:rPr>
              <a:t>all’uso</a:t>
            </a:r>
            <a:r>
              <a:rPr lang="fr-FR" dirty="0" smtClean="0">
                <a:solidFill>
                  <a:schemeClr val="tx1"/>
                </a:solidFill>
              </a:rPr>
              <a:t> di </a:t>
            </a:r>
            <a:r>
              <a:rPr lang="fr-FR" dirty="0" err="1" smtClean="0">
                <a:solidFill>
                  <a:schemeClr val="tx1"/>
                </a:solidFill>
              </a:rPr>
              <a:t>espressioni</a:t>
            </a:r>
            <a:r>
              <a:rPr lang="fr-FR" dirty="0" smtClean="0">
                <a:solidFill>
                  <a:schemeClr val="tx1"/>
                </a:solidFill>
              </a:rPr>
              <a:t> </a:t>
            </a:r>
            <a:r>
              <a:rPr lang="fr-FR" dirty="0" err="1" smtClean="0">
                <a:solidFill>
                  <a:schemeClr val="tx1"/>
                </a:solidFill>
              </a:rPr>
              <a:t>colorate</a:t>
            </a:r>
            <a:r>
              <a:rPr lang="fr-FR" dirty="0" smtClean="0">
                <a:solidFill>
                  <a:schemeClr val="tx1"/>
                </a:solidFill>
              </a:rPr>
              <a:t> come </a:t>
            </a:r>
            <a:r>
              <a:rPr lang="fr-FR" i="1" dirty="0" smtClean="0">
                <a:solidFill>
                  <a:schemeClr val="tx1"/>
                </a:solidFill>
              </a:rPr>
              <a:t>Pleuvoir à boire debout </a:t>
            </a:r>
            <a:r>
              <a:rPr lang="fr-FR" dirty="0" smtClean="0">
                <a:solidFill>
                  <a:schemeClr val="tx1"/>
                </a:solidFill>
              </a:rPr>
              <a:t>o </a:t>
            </a:r>
            <a:r>
              <a:rPr lang="fr-FR" i="1" dirty="0" smtClean="0">
                <a:solidFill>
                  <a:schemeClr val="tx1"/>
                </a:solidFill>
              </a:rPr>
              <a:t>Tire-toi une bûche</a:t>
            </a:r>
            <a:r>
              <a:rPr lang="fr-FR" dirty="0" smtClean="0">
                <a:solidFill>
                  <a:schemeClr val="tx1"/>
                </a:solidFill>
              </a:rPr>
              <a:t>)</a:t>
            </a:r>
          </a:p>
          <a:p>
            <a:endParaRPr lang="fr-FR" b="1" dirty="0" smtClean="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968" y="1930400"/>
            <a:ext cx="2679032" cy="2287481"/>
          </a:xfrm>
          <a:prstGeom prst="rect">
            <a:avLst/>
          </a:prstGeom>
        </p:spPr>
      </p:pic>
    </p:spTree>
    <p:extLst>
      <p:ext uri="{BB962C8B-B14F-4D97-AF65-F5344CB8AC3E}">
        <p14:creationId xmlns:p14="http://schemas.microsoft.com/office/powerpoint/2010/main" val="7459794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8997" y="829094"/>
            <a:ext cx="8596668" cy="3880773"/>
          </a:xfrm>
        </p:spPr>
        <p:txBody>
          <a:bodyPr/>
          <a:lstStyle/>
          <a:p>
            <a:r>
              <a:rPr lang="fr-FR" i="1" dirty="0" err="1" smtClean="0">
                <a:solidFill>
                  <a:schemeClr val="tx1"/>
                </a:solidFill>
              </a:rPr>
              <a:t>Mommy</a:t>
            </a:r>
            <a:r>
              <a:rPr lang="fr-FR" dirty="0" smtClean="0">
                <a:solidFill>
                  <a:schemeClr val="tx1"/>
                </a:solidFill>
              </a:rPr>
              <a:t>, Xavier Dolan</a:t>
            </a:r>
          </a:p>
          <a:p>
            <a:endParaRPr lang="fr-FR" dirty="0"/>
          </a:p>
          <a:p>
            <a:endParaRPr lang="fr-FR" dirty="0"/>
          </a:p>
        </p:txBody>
      </p:sp>
      <p:pic>
        <p:nvPicPr>
          <p:cNvPr id="4" name="Mommy - Extrait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157" y="1503550"/>
            <a:ext cx="8155739" cy="4587603"/>
          </a:xfrm>
          <a:prstGeom prst="rect">
            <a:avLst/>
          </a:prstGeom>
        </p:spPr>
      </p:pic>
    </p:spTree>
    <p:extLst>
      <p:ext uri="{BB962C8B-B14F-4D97-AF65-F5344CB8AC3E}">
        <p14:creationId xmlns:p14="http://schemas.microsoft.com/office/powerpoint/2010/main" val="2107352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2745" y="1053684"/>
            <a:ext cx="8596668" cy="3880773"/>
          </a:xfrm>
        </p:spPr>
        <p:txBody>
          <a:bodyPr>
            <a:normAutofit/>
          </a:bodyPr>
          <a:lstStyle/>
          <a:p>
            <a:pPr marL="0" indent="0">
              <a:buNone/>
            </a:pPr>
            <a:r>
              <a:rPr lang="fr-FR" sz="2000" b="1" dirty="0" smtClean="0">
                <a:solidFill>
                  <a:schemeClr val="tx1"/>
                </a:solidFill>
              </a:rPr>
              <a:t>LA LOUISIANA </a:t>
            </a:r>
          </a:p>
          <a:p>
            <a:pPr marL="0" indent="0">
              <a:buNone/>
            </a:pPr>
            <a:endParaRPr lang="fr-FR" sz="2000" b="1" dirty="0" smtClean="0">
              <a:solidFill>
                <a:schemeClr val="tx1"/>
              </a:solidFill>
            </a:endParaRPr>
          </a:p>
          <a:p>
            <a:pPr marL="0" indent="0" algn="just">
              <a:buNone/>
            </a:pPr>
            <a:endParaRPr lang="fr-FR" sz="2000" dirty="0">
              <a:solidFill>
                <a:schemeClr val="tx1"/>
              </a:solidFill>
            </a:endParaRPr>
          </a:p>
          <a:p>
            <a:pPr algn="just"/>
            <a:r>
              <a:rPr lang="fr-FR" sz="2000" dirty="0" smtClean="0">
                <a:solidFill>
                  <a:schemeClr val="tx1"/>
                </a:solidFill>
              </a:rPr>
              <a:t>Conseil pour le développement du français en Louisiane (</a:t>
            </a:r>
            <a:r>
              <a:rPr lang="fr-FR" sz="2000" b="1" dirty="0" smtClean="0">
                <a:solidFill>
                  <a:schemeClr val="tx1"/>
                </a:solidFill>
              </a:rPr>
              <a:t>CODOFIL</a:t>
            </a:r>
            <a:r>
              <a:rPr lang="fr-FR" sz="2000" dirty="0">
                <a:solidFill>
                  <a:schemeClr val="tx1"/>
                </a:solidFill>
              </a:rPr>
              <a:t>): </a:t>
            </a:r>
            <a:r>
              <a:rPr lang="fr-FR" sz="2000" dirty="0">
                <a:solidFill>
                  <a:schemeClr val="tx1"/>
                </a:solidFill>
                <a:hlinkClick r:id="rId2"/>
              </a:rPr>
              <a:t>https://www.crt.state.la.us/cultural-development/codofil</a:t>
            </a:r>
            <a:r>
              <a:rPr lang="fr-FR" sz="2000" dirty="0" smtClean="0">
                <a:solidFill>
                  <a:schemeClr val="tx1"/>
                </a:solidFill>
                <a:hlinkClick r:id="rId2"/>
              </a:rPr>
              <a:t>/</a:t>
            </a:r>
            <a:r>
              <a:rPr lang="fr-FR" sz="2000" dirty="0" smtClean="0">
                <a:solidFill>
                  <a:schemeClr val="tx1"/>
                </a:solidFill>
              </a:rPr>
              <a:t> </a:t>
            </a:r>
          </a:p>
          <a:p>
            <a:pPr algn="just"/>
            <a:endParaRPr lang="fr-FR" sz="2000" dirty="0">
              <a:solidFill>
                <a:schemeClr val="tx1"/>
              </a:solidFill>
            </a:endParaRPr>
          </a:p>
          <a:p>
            <a:pPr algn="just"/>
            <a:r>
              <a:rPr lang="fr-FR" sz="2000" dirty="0" err="1" smtClean="0">
                <a:solidFill>
                  <a:schemeClr val="tx1"/>
                </a:solidFill>
              </a:rPr>
              <a:t>Termini</a:t>
            </a:r>
            <a:r>
              <a:rPr lang="fr-FR" sz="2000" dirty="0" smtClean="0">
                <a:solidFill>
                  <a:schemeClr val="tx1"/>
                </a:solidFill>
              </a:rPr>
              <a:t> e </a:t>
            </a:r>
            <a:r>
              <a:rPr lang="fr-FR" sz="2000" dirty="0" err="1" smtClean="0">
                <a:solidFill>
                  <a:schemeClr val="tx1"/>
                </a:solidFill>
              </a:rPr>
              <a:t>espressioni</a:t>
            </a:r>
            <a:r>
              <a:rPr lang="fr-FR" sz="2000" dirty="0" smtClean="0">
                <a:solidFill>
                  <a:schemeClr val="tx1"/>
                </a:solidFill>
              </a:rPr>
              <a:t> </a:t>
            </a:r>
            <a:r>
              <a:rPr lang="fr-FR" sz="2000" dirty="0" err="1" smtClean="0">
                <a:solidFill>
                  <a:schemeClr val="tx1"/>
                </a:solidFill>
              </a:rPr>
              <a:t>peculiari</a:t>
            </a:r>
            <a:r>
              <a:rPr lang="fr-FR" sz="2000" dirty="0" smtClean="0">
                <a:solidFill>
                  <a:schemeClr val="tx1"/>
                </a:solidFill>
              </a:rPr>
              <a:t>: </a:t>
            </a:r>
            <a:r>
              <a:rPr lang="fr-FR" sz="2000" i="1" dirty="0" err="1" smtClean="0">
                <a:solidFill>
                  <a:schemeClr val="tx1"/>
                </a:solidFill>
              </a:rPr>
              <a:t>nic</a:t>
            </a:r>
            <a:r>
              <a:rPr lang="fr-FR" sz="2000" dirty="0" smtClean="0">
                <a:solidFill>
                  <a:schemeClr val="tx1"/>
                </a:solidFill>
              </a:rPr>
              <a:t> (</a:t>
            </a:r>
            <a:r>
              <a:rPr lang="fr-FR" sz="2000" i="1" dirty="0" smtClean="0">
                <a:solidFill>
                  <a:schemeClr val="tx1"/>
                </a:solidFill>
              </a:rPr>
              <a:t>nid</a:t>
            </a:r>
            <a:r>
              <a:rPr lang="fr-FR" sz="2000" dirty="0" smtClean="0">
                <a:solidFill>
                  <a:schemeClr val="tx1"/>
                </a:solidFill>
              </a:rPr>
              <a:t>), </a:t>
            </a:r>
            <a:r>
              <a:rPr lang="fr-FR" sz="2000" i="1" dirty="0" smtClean="0">
                <a:solidFill>
                  <a:schemeClr val="tx1"/>
                </a:solidFill>
              </a:rPr>
              <a:t>amarrer</a:t>
            </a:r>
            <a:r>
              <a:rPr lang="fr-FR" sz="2000" dirty="0" smtClean="0">
                <a:solidFill>
                  <a:schemeClr val="tx1"/>
                </a:solidFill>
              </a:rPr>
              <a:t> (</a:t>
            </a:r>
            <a:r>
              <a:rPr lang="fr-FR" sz="2000" i="1" dirty="0" smtClean="0">
                <a:solidFill>
                  <a:schemeClr val="tx1"/>
                </a:solidFill>
              </a:rPr>
              <a:t>attacher</a:t>
            </a:r>
            <a:r>
              <a:rPr lang="fr-FR" sz="2000" dirty="0" smtClean="0">
                <a:solidFill>
                  <a:schemeClr val="tx1"/>
                </a:solidFill>
              </a:rPr>
              <a:t>), </a:t>
            </a:r>
            <a:r>
              <a:rPr lang="fr-FR" sz="2000" i="1" dirty="0" smtClean="0">
                <a:solidFill>
                  <a:schemeClr val="tx1"/>
                </a:solidFill>
              </a:rPr>
              <a:t>avenant</a:t>
            </a:r>
            <a:r>
              <a:rPr lang="fr-FR" sz="2000" dirty="0" smtClean="0">
                <a:solidFill>
                  <a:schemeClr val="tx1"/>
                </a:solidFill>
              </a:rPr>
              <a:t> (</a:t>
            </a:r>
            <a:r>
              <a:rPr lang="fr-FR" sz="2000" i="1" dirty="0" smtClean="0">
                <a:solidFill>
                  <a:schemeClr val="tx1"/>
                </a:solidFill>
              </a:rPr>
              <a:t>gentil</a:t>
            </a:r>
            <a:r>
              <a:rPr lang="fr-FR" sz="2000" dirty="0" smtClean="0">
                <a:solidFill>
                  <a:schemeClr val="tx1"/>
                </a:solidFill>
              </a:rPr>
              <a:t>), </a:t>
            </a:r>
            <a:r>
              <a:rPr lang="fr-FR" sz="2000" i="1" dirty="0" smtClean="0">
                <a:solidFill>
                  <a:schemeClr val="tx1"/>
                </a:solidFill>
              </a:rPr>
              <a:t>lâche pas la patate </a:t>
            </a:r>
            <a:r>
              <a:rPr lang="fr-FR" sz="2000" dirty="0" smtClean="0">
                <a:solidFill>
                  <a:schemeClr val="tx1"/>
                </a:solidFill>
              </a:rPr>
              <a:t>(</a:t>
            </a:r>
            <a:r>
              <a:rPr lang="fr-FR" sz="2000" i="1" dirty="0" smtClean="0">
                <a:solidFill>
                  <a:schemeClr val="tx1"/>
                </a:solidFill>
              </a:rPr>
              <a:t>n’abandonne pas</a:t>
            </a:r>
            <a:r>
              <a:rPr lang="fr-FR" sz="2000" dirty="0" smtClean="0">
                <a:solidFill>
                  <a:schemeClr val="tx1"/>
                </a:solidFill>
              </a:rPr>
              <a:t>), </a:t>
            </a:r>
            <a:r>
              <a:rPr lang="fr-FR" sz="2000" i="1" dirty="0" smtClean="0">
                <a:solidFill>
                  <a:schemeClr val="tx1"/>
                </a:solidFill>
              </a:rPr>
              <a:t>Comment les haricots?</a:t>
            </a:r>
            <a:r>
              <a:rPr lang="fr-FR" sz="2000" dirty="0" smtClean="0">
                <a:solidFill>
                  <a:schemeClr val="tx1"/>
                </a:solidFill>
              </a:rPr>
              <a:t> (</a:t>
            </a:r>
            <a:r>
              <a:rPr lang="fr-FR" sz="2000" i="1" dirty="0" smtClean="0">
                <a:solidFill>
                  <a:schemeClr val="tx1"/>
                </a:solidFill>
              </a:rPr>
              <a:t>Comment ça va?</a:t>
            </a:r>
            <a:r>
              <a:rPr lang="fr-FR" sz="2000" dirty="0" smtClean="0">
                <a:solidFill>
                  <a:schemeClr val="tx1"/>
                </a:solidFill>
              </a:rPr>
              <a:t>).</a:t>
            </a:r>
            <a:endParaRPr lang="fr-FR" sz="2000" dirty="0">
              <a:solidFill>
                <a:schemeClr val="tx1"/>
              </a:solidFill>
            </a:endParaRPr>
          </a:p>
        </p:txBody>
      </p:sp>
    </p:spTree>
    <p:extLst>
      <p:ext uri="{BB962C8B-B14F-4D97-AF65-F5344CB8AC3E}">
        <p14:creationId xmlns:p14="http://schemas.microsoft.com/office/powerpoint/2010/main" val="20687470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9208" y="748884"/>
            <a:ext cx="9076266" cy="5667958"/>
          </a:xfrm>
        </p:spPr>
        <p:txBody>
          <a:bodyPr/>
          <a:lstStyle/>
          <a:p>
            <a:pPr marL="0" indent="0">
              <a:buNone/>
            </a:pPr>
            <a:r>
              <a:rPr lang="fr-FR" b="1" dirty="0" smtClean="0">
                <a:solidFill>
                  <a:schemeClr val="tx1"/>
                </a:solidFill>
              </a:rPr>
              <a:t>IL BELGIO </a:t>
            </a:r>
          </a:p>
          <a:p>
            <a:pPr marL="0" indent="0">
              <a:buNone/>
            </a:pPr>
            <a:endParaRPr lang="fr-FR" dirty="0"/>
          </a:p>
          <a:p>
            <a:pPr algn="just"/>
            <a:r>
              <a:rPr lang="fr-FR" dirty="0" err="1" smtClean="0">
                <a:solidFill>
                  <a:schemeClr val="tx1"/>
                </a:solidFill>
              </a:rPr>
              <a:t>Particolarità</a:t>
            </a:r>
            <a:r>
              <a:rPr lang="fr-FR" dirty="0" smtClean="0">
                <a:solidFill>
                  <a:schemeClr val="tx1"/>
                </a:solidFill>
              </a:rPr>
              <a:t> </a:t>
            </a:r>
            <a:r>
              <a:rPr lang="fr-FR" dirty="0" err="1" smtClean="0">
                <a:solidFill>
                  <a:schemeClr val="tx1"/>
                </a:solidFill>
              </a:rPr>
              <a:t>della</a:t>
            </a:r>
            <a:r>
              <a:rPr lang="fr-FR" dirty="0" smtClean="0">
                <a:solidFill>
                  <a:schemeClr val="tx1"/>
                </a:solidFill>
              </a:rPr>
              <a:t> </a:t>
            </a:r>
            <a:r>
              <a:rPr lang="fr-FR" dirty="0" err="1" smtClean="0">
                <a:solidFill>
                  <a:schemeClr val="tx1"/>
                </a:solidFill>
              </a:rPr>
              <a:t>pronuncia</a:t>
            </a:r>
            <a:r>
              <a:rPr lang="fr-FR" dirty="0" smtClean="0">
                <a:solidFill>
                  <a:schemeClr val="tx1"/>
                </a:solidFill>
              </a:rPr>
              <a:t>: </a:t>
            </a:r>
            <a:r>
              <a:rPr lang="fr-FR" dirty="0" err="1" smtClean="0">
                <a:solidFill>
                  <a:schemeClr val="tx1"/>
                </a:solidFill>
              </a:rPr>
              <a:t>aggiunta</a:t>
            </a:r>
            <a:r>
              <a:rPr lang="fr-FR" dirty="0" smtClean="0">
                <a:solidFill>
                  <a:schemeClr val="tx1"/>
                </a:solidFill>
              </a:rPr>
              <a:t> di </a:t>
            </a:r>
            <a:r>
              <a:rPr lang="fr-FR" i="1" dirty="0" smtClean="0">
                <a:solidFill>
                  <a:schemeClr val="tx1"/>
                </a:solidFill>
              </a:rPr>
              <a:t>i</a:t>
            </a:r>
            <a:r>
              <a:rPr lang="fr-FR" dirty="0" smtClean="0">
                <a:solidFill>
                  <a:schemeClr val="tx1"/>
                </a:solidFill>
              </a:rPr>
              <a:t> </a:t>
            </a:r>
            <a:r>
              <a:rPr lang="fr-FR" dirty="0" err="1" smtClean="0">
                <a:solidFill>
                  <a:schemeClr val="tx1"/>
                </a:solidFill>
              </a:rPr>
              <a:t>dopo</a:t>
            </a:r>
            <a:r>
              <a:rPr lang="fr-FR" dirty="0" smtClean="0">
                <a:solidFill>
                  <a:schemeClr val="tx1"/>
                </a:solidFill>
              </a:rPr>
              <a:t> il </a:t>
            </a:r>
            <a:r>
              <a:rPr lang="fr-FR" dirty="0" err="1" smtClean="0">
                <a:solidFill>
                  <a:schemeClr val="tx1"/>
                </a:solidFill>
              </a:rPr>
              <a:t>suono</a:t>
            </a:r>
            <a:r>
              <a:rPr lang="fr-FR" dirty="0" smtClean="0">
                <a:solidFill>
                  <a:schemeClr val="tx1"/>
                </a:solidFill>
              </a:rPr>
              <a:t> </a:t>
            </a:r>
            <a:r>
              <a:rPr lang="fr-FR" i="1" dirty="0" err="1" smtClean="0">
                <a:solidFill>
                  <a:schemeClr val="tx1"/>
                </a:solidFill>
              </a:rPr>
              <a:t>é</a:t>
            </a:r>
            <a:r>
              <a:rPr lang="fr-FR" dirty="0" smtClean="0">
                <a:solidFill>
                  <a:schemeClr val="tx1"/>
                </a:solidFill>
              </a:rPr>
              <a:t> (</a:t>
            </a:r>
            <a:r>
              <a:rPr lang="fr-FR" i="1" dirty="0" smtClean="0">
                <a:solidFill>
                  <a:schemeClr val="tx1"/>
                </a:solidFill>
              </a:rPr>
              <a:t>aller</a:t>
            </a:r>
            <a:r>
              <a:rPr lang="fr-FR" dirty="0" smtClean="0">
                <a:solidFill>
                  <a:schemeClr val="tx1"/>
                </a:solidFill>
              </a:rPr>
              <a:t> &gt; </a:t>
            </a:r>
            <a:r>
              <a:rPr lang="fr-FR" b="1" i="1" dirty="0" err="1" smtClean="0">
                <a:solidFill>
                  <a:schemeClr val="tx1"/>
                </a:solidFill>
              </a:rPr>
              <a:t>alleï</a:t>
            </a:r>
            <a:r>
              <a:rPr lang="fr-FR" dirty="0" smtClean="0">
                <a:solidFill>
                  <a:schemeClr val="tx1"/>
                </a:solidFill>
              </a:rPr>
              <a:t>); </a:t>
            </a:r>
            <a:r>
              <a:rPr lang="fr-FR" i="1" dirty="0" smtClean="0">
                <a:solidFill>
                  <a:schemeClr val="tx1"/>
                </a:solidFill>
              </a:rPr>
              <a:t>bière</a:t>
            </a:r>
            <a:r>
              <a:rPr lang="fr-FR" dirty="0" smtClean="0">
                <a:solidFill>
                  <a:schemeClr val="tx1"/>
                </a:solidFill>
              </a:rPr>
              <a:t> &gt; </a:t>
            </a:r>
            <a:r>
              <a:rPr lang="fr-FR" b="1" i="1" dirty="0" err="1" smtClean="0">
                <a:solidFill>
                  <a:schemeClr val="tx1"/>
                </a:solidFill>
              </a:rPr>
              <a:t>bi-ère</a:t>
            </a:r>
            <a:r>
              <a:rPr lang="fr-FR" dirty="0" smtClean="0">
                <a:solidFill>
                  <a:schemeClr val="tx1"/>
                </a:solidFill>
              </a:rPr>
              <a:t>.</a:t>
            </a:r>
          </a:p>
          <a:p>
            <a:pPr algn="just"/>
            <a:r>
              <a:rPr lang="fr-FR" dirty="0" err="1" smtClean="0">
                <a:solidFill>
                  <a:schemeClr val="tx1"/>
                </a:solidFill>
              </a:rPr>
              <a:t>Lessico</a:t>
            </a:r>
            <a:r>
              <a:rPr lang="fr-FR" dirty="0">
                <a:solidFill>
                  <a:schemeClr val="tx1"/>
                </a:solidFill>
              </a:rPr>
              <a:t> </a:t>
            </a:r>
            <a:r>
              <a:rPr lang="fr-FR" dirty="0" smtClean="0">
                <a:solidFill>
                  <a:schemeClr val="tx1"/>
                </a:solidFill>
              </a:rPr>
              <a:t>(influenza </a:t>
            </a:r>
            <a:r>
              <a:rPr lang="fr-FR" dirty="0" err="1" smtClean="0">
                <a:solidFill>
                  <a:schemeClr val="tx1"/>
                </a:solidFill>
              </a:rPr>
              <a:t>del</a:t>
            </a:r>
            <a:r>
              <a:rPr lang="fr-FR" dirty="0" smtClean="0">
                <a:solidFill>
                  <a:schemeClr val="tx1"/>
                </a:solidFill>
              </a:rPr>
              <a:t> </a:t>
            </a:r>
            <a:r>
              <a:rPr lang="fr-FR" dirty="0" err="1" smtClean="0">
                <a:solidFill>
                  <a:schemeClr val="tx1"/>
                </a:solidFill>
              </a:rPr>
              <a:t>fiammingo</a:t>
            </a:r>
            <a:r>
              <a:rPr lang="fr-FR" dirty="0" smtClean="0">
                <a:solidFill>
                  <a:schemeClr val="tx1"/>
                </a:solidFill>
              </a:rPr>
              <a:t>, </a:t>
            </a:r>
            <a:r>
              <a:rPr lang="fr-FR" dirty="0" err="1" smtClean="0">
                <a:solidFill>
                  <a:schemeClr val="tx1"/>
                </a:solidFill>
              </a:rPr>
              <a:t>piccardo</a:t>
            </a:r>
            <a:r>
              <a:rPr lang="fr-FR" dirty="0" smtClean="0">
                <a:solidFill>
                  <a:schemeClr val="tx1"/>
                </a:solidFill>
              </a:rPr>
              <a:t> e </a:t>
            </a:r>
            <a:r>
              <a:rPr lang="fr-FR" dirty="0" err="1" smtClean="0">
                <a:solidFill>
                  <a:schemeClr val="tx1"/>
                </a:solidFill>
              </a:rPr>
              <a:t>vallone</a:t>
            </a:r>
            <a:r>
              <a:rPr lang="fr-FR" dirty="0" smtClean="0">
                <a:solidFill>
                  <a:schemeClr val="tx1"/>
                </a:solidFill>
              </a:rPr>
              <a:t>): </a:t>
            </a:r>
            <a:r>
              <a:rPr lang="fr-FR" b="1" i="1" dirty="0" smtClean="0">
                <a:solidFill>
                  <a:schemeClr val="tx1"/>
                </a:solidFill>
              </a:rPr>
              <a:t>bourgmestre</a:t>
            </a:r>
            <a:r>
              <a:rPr lang="fr-FR" dirty="0" smtClean="0">
                <a:solidFill>
                  <a:schemeClr val="tx1"/>
                </a:solidFill>
              </a:rPr>
              <a:t> (</a:t>
            </a:r>
            <a:r>
              <a:rPr lang="fr-FR" i="1" dirty="0" smtClean="0">
                <a:solidFill>
                  <a:schemeClr val="tx1"/>
                </a:solidFill>
              </a:rPr>
              <a:t>maire</a:t>
            </a:r>
            <a:r>
              <a:rPr lang="fr-FR" dirty="0" smtClean="0">
                <a:solidFill>
                  <a:schemeClr val="tx1"/>
                </a:solidFill>
              </a:rPr>
              <a:t>), </a:t>
            </a:r>
            <a:r>
              <a:rPr lang="fr-FR" b="1" i="1" dirty="0" smtClean="0">
                <a:solidFill>
                  <a:schemeClr val="tx1"/>
                </a:solidFill>
              </a:rPr>
              <a:t>athénée</a:t>
            </a:r>
            <a:r>
              <a:rPr lang="fr-FR" dirty="0" smtClean="0">
                <a:solidFill>
                  <a:schemeClr val="tx1"/>
                </a:solidFill>
              </a:rPr>
              <a:t> (</a:t>
            </a:r>
            <a:r>
              <a:rPr lang="fr-FR" i="1" dirty="0" smtClean="0">
                <a:solidFill>
                  <a:schemeClr val="tx1"/>
                </a:solidFill>
              </a:rPr>
              <a:t>lycée</a:t>
            </a:r>
            <a:r>
              <a:rPr lang="fr-FR" dirty="0" smtClean="0">
                <a:solidFill>
                  <a:schemeClr val="tx1"/>
                </a:solidFill>
              </a:rPr>
              <a:t>), </a:t>
            </a:r>
            <a:r>
              <a:rPr lang="fr-FR" b="1" i="1" dirty="0" smtClean="0">
                <a:solidFill>
                  <a:schemeClr val="tx1"/>
                </a:solidFill>
              </a:rPr>
              <a:t>wassingue</a:t>
            </a:r>
            <a:r>
              <a:rPr lang="fr-FR" dirty="0" smtClean="0">
                <a:solidFill>
                  <a:schemeClr val="tx1"/>
                </a:solidFill>
              </a:rPr>
              <a:t> (</a:t>
            </a:r>
            <a:r>
              <a:rPr lang="fr-FR" i="1" dirty="0" smtClean="0">
                <a:solidFill>
                  <a:schemeClr val="tx1"/>
                </a:solidFill>
              </a:rPr>
              <a:t>serpillière</a:t>
            </a:r>
            <a:r>
              <a:rPr lang="fr-FR" dirty="0" smtClean="0">
                <a:solidFill>
                  <a:schemeClr val="tx1"/>
                </a:solidFill>
              </a:rPr>
              <a:t>), </a:t>
            </a:r>
            <a:r>
              <a:rPr lang="fr-FR" b="1" i="1" dirty="0" smtClean="0">
                <a:solidFill>
                  <a:schemeClr val="tx1"/>
                </a:solidFill>
              </a:rPr>
              <a:t>drache</a:t>
            </a:r>
            <a:r>
              <a:rPr lang="fr-FR" dirty="0" smtClean="0">
                <a:solidFill>
                  <a:schemeClr val="tx1"/>
                </a:solidFill>
              </a:rPr>
              <a:t> (</a:t>
            </a:r>
            <a:r>
              <a:rPr lang="fr-FR" i="1" dirty="0" smtClean="0">
                <a:solidFill>
                  <a:schemeClr val="tx1"/>
                </a:solidFill>
              </a:rPr>
              <a:t>une pluie lourde</a:t>
            </a:r>
            <a:r>
              <a:rPr lang="fr-FR" dirty="0" smtClean="0">
                <a:solidFill>
                  <a:schemeClr val="tx1"/>
                </a:solidFill>
              </a:rPr>
              <a:t>), </a:t>
            </a:r>
            <a:r>
              <a:rPr lang="fr-FR" b="1" i="1" dirty="0" smtClean="0">
                <a:solidFill>
                  <a:schemeClr val="tx1"/>
                </a:solidFill>
              </a:rPr>
              <a:t>savoir</a:t>
            </a:r>
            <a:r>
              <a:rPr lang="fr-FR" b="1" dirty="0" smtClean="0">
                <a:solidFill>
                  <a:schemeClr val="tx1"/>
                </a:solidFill>
              </a:rPr>
              <a:t>/</a:t>
            </a:r>
            <a:r>
              <a:rPr lang="fr-FR" b="1" i="1" dirty="0" smtClean="0">
                <a:solidFill>
                  <a:schemeClr val="tx1"/>
                </a:solidFill>
              </a:rPr>
              <a:t>pouvoir</a:t>
            </a:r>
            <a:r>
              <a:rPr lang="fr-FR" dirty="0" smtClean="0">
                <a:solidFill>
                  <a:schemeClr val="tx1"/>
                </a:solidFill>
              </a:rPr>
              <a:t> sono </a:t>
            </a:r>
            <a:r>
              <a:rPr lang="fr-FR" dirty="0" err="1" smtClean="0">
                <a:solidFill>
                  <a:schemeClr val="tx1"/>
                </a:solidFill>
              </a:rPr>
              <a:t>utilizzati</a:t>
            </a:r>
            <a:r>
              <a:rPr lang="fr-FR" dirty="0" smtClean="0">
                <a:solidFill>
                  <a:schemeClr val="tx1"/>
                </a:solidFill>
              </a:rPr>
              <a:t> in maniera </a:t>
            </a:r>
            <a:r>
              <a:rPr lang="fr-FR" dirty="0" err="1" smtClean="0">
                <a:solidFill>
                  <a:schemeClr val="tx1"/>
                </a:solidFill>
              </a:rPr>
              <a:t>intercambiabile</a:t>
            </a:r>
            <a:r>
              <a:rPr lang="fr-FR" dirty="0" smtClean="0">
                <a:solidFill>
                  <a:schemeClr val="tx1"/>
                </a:solidFill>
              </a:rPr>
              <a:t> (</a:t>
            </a:r>
            <a:r>
              <a:rPr lang="fr-FR" i="1" dirty="0" smtClean="0">
                <a:solidFill>
                  <a:schemeClr val="tx1"/>
                </a:solidFill>
              </a:rPr>
              <a:t>je ne peux/sais pas faire ça</a:t>
            </a:r>
            <a:r>
              <a:rPr lang="fr-FR" dirty="0" smtClean="0">
                <a:solidFill>
                  <a:schemeClr val="tx1"/>
                </a:solidFill>
              </a:rPr>
              <a:t>), </a:t>
            </a:r>
            <a:r>
              <a:rPr lang="fr-FR" b="1" i="1" dirty="0" smtClean="0">
                <a:solidFill>
                  <a:schemeClr val="tx1"/>
                </a:solidFill>
              </a:rPr>
              <a:t>septante</a:t>
            </a:r>
            <a:r>
              <a:rPr lang="fr-FR" dirty="0" smtClean="0">
                <a:solidFill>
                  <a:schemeClr val="tx1"/>
                </a:solidFill>
              </a:rPr>
              <a:t>,</a:t>
            </a:r>
            <a:r>
              <a:rPr lang="fr-FR" i="1" dirty="0" smtClean="0">
                <a:solidFill>
                  <a:schemeClr val="tx1"/>
                </a:solidFill>
              </a:rPr>
              <a:t> </a:t>
            </a:r>
            <a:r>
              <a:rPr lang="fr-FR" b="1" i="1" dirty="0" smtClean="0">
                <a:solidFill>
                  <a:schemeClr val="tx1"/>
                </a:solidFill>
              </a:rPr>
              <a:t>nonante</a:t>
            </a:r>
            <a:r>
              <a:rPr lang="mr-IN" dirty="0" smtClean="0">
                <a:solidFill>
                  <a:schemeClr val="tx1"/>
                </a:solidFill>
              </a:rPr>
              <a:t>…</a:t>
            </a:r>
            <a:endParaRPr lang="it-IT" dirty="0">
              <a:solidFill>
                <a:schemeClr val="tx1"/>
              </a:solidFill>
            </a:endParaRPr>
          </a:p>
          <a:p>
            <a:pPr algn="just"/>
            <a:endParaRPr lang="fr-FR" dirty="0" smtClean="0">
              <a:solidFill>
                <a:schemeClr val="tx1"/>
              </a:solidFill>
            </a:endParaRPr>
          </a:p>
          <a:p>
            <a:pPr marL="0" indent="0" algn="just">
              <a:buNone/>
            </a:pPr>
            <a:r>
              <a:rPr lang="fr-FR" b="1" dirty="0" smtClean="0">
                <a:solidFill>
                  <a:schemeClr val="tx1"/>
                </a:solidFill>
              </a:rPr>
              <a:t>LA SVIZZERA</a:t>
            </a:r>
          </a:p>
          <a:p>
            <a:pPr marL="0" indent="0" algn="just">
              <a:buNone/>
            </a:pPr>
            <a:endParaRPr lang="fr-FR" dirty="0">
              <a:solidFill>
                <a:schemeClr val="tx1"/>
              </a:solidFill>
            </a:endParaRPr>
          </a:p>
          <a:p>
            <a:pPr algn="just"/>
            <a:r>
              <a:rPr lang="fr-FR" dirty="0" err="1" smtClean="0">
                <a:solidFill>
                  <a:schemeClr val="tx1"/>
                </a:solidFill>
              </a:rPr>
              <a:t>Accento</a:t>
            </a:r>
            <a:r>
              <a:rPr lang="fr-FR" dirty="0" smtClean="0">
                <a:solidFill>
                  <a:schemeClr val="tx1"/>
                </a:solidFill>
              </a:rPr>
              <a:t> </a:t>
            </a:r>
            <a:r>
              <a:rPr lang="fr-FR" dirty="0" err="1" smtClean="0">
                <a:solidFill>
                  <a:schemeClr val="tx1"/>
                </a:solidFill>
              </a:rPr>
              <a:t>sulla</a:t>
            </a:r>
            <a:r>
              <a:rPr lang="fr-FR" dirty="0" smtClean="0">
                <a:solidFill>
                  <a:schemeClr val="tx1"/>
                </a:solidFill>
              </a:rPr>
              <a:t> </a:t>
            </a:r>
            <a:r>
              <a:rPr lang="fr-FR" b="1" dirty="0" err="1" smtClean="0">
                <a:solidFill>
                  <a:schemeClr val="tx1"/>
                </a:solidFill>
              </a:rPr>
              <a:t>penultima</a:t>
            </a:r>
            <a:r>
              <a:rPr lang="fr-FR" dirty="0" smtClean="0">
                <a:solidFill>
                  <a:schemeClr val="tx1"/>
                </a:solidFill>
              </a:rPr>
              <a:t> </a:t>
            </a:r>
            <a:r>
              <a:rPr lang="fr-FR" dirty="0" err="1" smtClean="0">
                <a:solidFill>
                  <a:schemeClr val="tx1"/>
                </a:solidFill>
              </a:rPr>
              <a:t>sillaba</a:t>
            </a:r>
            <a:r>
              <a:rPr lang="fr-FR" dirty="0" smtClean="0">
                <a:solidFill>
                  <a:schemeClr val="tx1"/>
                </a:solidFill>
              </a:rPr>
              <a:t> (più </a:t>
            </a:r>
            <a:r>
              <a:rPr lang="fr-FR" dirty="0" err="1" smtClean="0">
                <a:solidFill>
                  <a:schemeClr val="tx1"/>
                </a:solidFill>
              </a:rPr>
              <a:t>musicalità</a:t>
            </a:r>
            <a:r>
              <a:rPr lang="fr-FR" dirty="0" smtClean="0">
                <a:solidFill>
                  <a:schemeClr val="tx1"/>
                </a:solidFill>
              </a:rPr>
              <a:t>).</a:t>
            </a:r>
          </a:p>
          <a:p>
            <a:pPr algn="just"/>
            <a:r>
              <a:rPr lang="fr-FR" dirty="0" err="1" smtClean="0">
                <a:solidFill>
                  <a:schemeClr val="tx1"/>
                </a:solidFill>
              </a:rPr>
              <a:t>Lessico</a:t>
            </a:r>
            <a:r>
              <a:rPr lang="fr-FR" dirty="0" smtClean="0">
                <a:solidFill>
                  <a:schemeClr val="tx1"/>
                </a:solidFill>
              </a:rPr>
              <a:t>: </a:t>
            </a:r>
            <a:r>
              <a:rPr lang="fr-FR" b="1" i="1" dirty="0" smtClean="0">
                <a:solidFill>
                  <a:schemeClr val="tx1"/>
                </a:solidFill>
              </a:rPr>
              <a:t>votation</a:t>
            </a:r>
            <a:r>
              <a:rPr lang="fr-FR" dirty="0" smtClean="0">
                <a:solidFill>
                  <a:schemeClr val="tx1"/>
                </a:solidFill>
              </a:rPr>
              <a:t> (</a:t>
            </a:r>
            <a:r>
              <a:rPr lang="fr-FR" i="1" dirty="0" smtClean="0">
                <a:solidFill>
                  <a:schemeClr val="tx1"/>
                </a:solidFill>
              </a:rPr>
              <a:t>vote</a:t>
            </a:r>
            <a:r>
              <a:rPr lang="fr-FR" dirty="0" smtClean="0">
                <a:solidFill>
                  <a:schemeClr val="tx1"/>
                </a:solidFill>
              </a:rPr>
              <a:t>), </a:t>
            </a:r>
            <a:r>
              <a:rPr lang="fr-FR" b="1" i="1" dirty="0" smtClean="0">
                <a:solidFill>
                  <a:schemeClr val="tx1"/>
                </a:solidFill>
              </a:rPr>
              <a:t>gymnase</a:t>
            </a:r>
            <a:r>
              <a:rPr lang="fr-FR" dirty="0" smtClean="0">
                <a:solidFill>
                  <a:schemeClr val="tx1"/>
                </a:solidFill>
              </a:rPr>
              <a:t> (</a:t>
            </a:r>
            <a:r>
              <a:rPr lang="fr-FR" i="1" dirty="0" smtClean="0">
                <a:solidFill>
                  <a:schemeClr val="tx1"/>
                </a:solidFill>
              </a:rPr>
              <a:t>lycée</a:t>
            </a:r>
            <a:r>
              <a:rPr lang="fr-FR" dirty="0" smtClean="0">
                <a:solidFill>
                  <a:schemeClr val="tx1"/>
                </a:solidFill>
              </a:rPr>
              <a:t>), </a:t>
            </a:r>
            <a:r>
              <a:rPr lang="fr-FR" b="1" i="1" dirty="0" smtClean="0">
                <a:solidFill>
                  <a:schemeClr val="tx1"/>
                </a:solidFill>
              </a:rPr>
              <a:t>maturité</a:t>
            </a:r>
            <a:r>
              <a:rPr lang="fr-FR" dirty="0" smtClean="0">
                <a:solidFill>
                  <a:schemeClr val="tx1"/>
                </a:solidFill>
              </a:rPr>
              <a:t> (</a:t>
            </a:r>
            <a:r>
              <a:rPr lang="fr-FR" i="1" dirty="0" smtClean="0">
                <a:solidFill>
                  <a:schemeClr val="tx1"/>
                </a:solidFill>
              </a:rPr>
              <a:t>baccalauréat</a:t>
            </a:r>
            <a:r>
              <a:rPr lang="fr-FR" dirty="0" smtClean="0">
                <a:solidFill>
                  <a:schemeClr val="tx1"/>
                </a:solidFill>
              </a:rPr>
              <a:t>), </a:t>
            </a:r>
            <a:r>
              <a:rPr lang="fr-FR" b="1" i="1" dirty="0" err="1" smtClean="0">
                <a:solidFill>
                  <a:schemeClr val="tx1"/>
                </a:solidFill>
              </a:rPr>
              <a:t>françouillon</a:t>
            </a:r>
            <a:r>
              <a:rPr lang="fr-FR" dirty="0" smtClean="0">
                <a:solidFill>
                  <a:schemeClr val="tx1"/>
                </a:solidFill>
              </a:rPr>
              <a:t> (</a:t>
            </a:r>
            <a:r>
              <a:rPr lang="fr-FR" i="1" dirty="0" smtClean="0">
                <a:solidFill>
                  <a:schemeClr val="tx1"/>
                </a:solidFill>
              </a:rPr>
              <a:t>les Français</a:t>
            </a:r>
            <a:r>
              <a:rPr lang="fr-FR" dirty="0" smtClean="0">
                <a:solidFill>
                  <a:schemeClr val="tx1"/>
                </a:solidFill>
              </a:rPr>
              <a:t>), </a:t>
            </a:r>
            <a:r>
              <a:rPr lang="fr-FR" b="1" i="1" dirty="0" smtClean="0">
                <a:solidFill>
                  <a:schemeClr val="tx1"/>
                </a:solidFill>
              </a:rPr>
              <a:t>huitante</a:t>
            </a:r>
            <a:r>
              <a:rPr lang="fr-FR" dirty="0" smtClean="0">
                <a:solidFill>
                  <a:schemeClr val="tx1"/>
                </a:solidFill>
              </a:rPr>
              <a:t>, </a:t>
            </a:r>
            <a:r>
              <a:rPr lang="fr-FR" b="1" i="1" dirty="0" smtClean="0">
                <a:solidFill>
                  <a:schemeClr val="tx1"/>
                </a:solidFill>
              </a:rPr>
              <a:t>foehn</a:t>
            </a:r>
            <a:r>
              <a:rPr lang="fr-FR" dirty="0" smtClean="0">
                <a:solidFill>
                  <a:schemeClr val="tx1"/>
                </a:solidFill>
              </a:rPr>
              <a:t> (</a:t>
            </a:r>
            <a:r>
              <a:rPr lang="fr-FR" i="1" dirty="0" smtClean="0">
                <a:solidFill>
                  <a:schemeClr val="tx1"/>
                </a:solidFill>
              </a:rPr>
              <a:t>vent chaud </a:t>
            </a:r>
            <a:r>
              <a:rPr lang="fr-FR" dirty="0" smtClean="0">
                <a:solidFill>
                  <a:schemeClr val="tx1"/>
                </a:solidFill>
              </a:rPr>
              <a:t>et </a:t>
            </a:r>
            <a:r>
              <a:rPr lang="fr-FR" i="1" dirty="0" smtClean="0">
                <a:solidFill>
                  <a:schemeClr val="tx1"/>
                </a:solidFill>
              </a:rPr>
              <a:t>sèche-cheveux</a:t>
            </a:r>
            <a:r>
              <a:rPr lang="fr-FR" dirty="0" smtClean="0">
                <a:solidFill>
                  <a:schemeClr val="tx1"/>
                </a:solidFill>
              </a:rPr>
              <a:t>).</a:t>
            </a:r>
          </a:p>
          <a:p>
            <a:pPr marL="0" indent="0" algn="just">
              <a:buNone/>
            </a:pPr>
            <a:endParaRPr lang="fr-FR" dirty="0">
              <a:solidFill>
                <a:schemeClr val="tx1"/>
              </a:solidFill>
            </a:endParaRPr>
          </a:p>
          <a:p>
            <a:pPr marL="0" indent="0" algn="just">
              <a:buNone/>
            </a:pPr>
            <a:endParaRPr lang="it-IT" dirty="0" smtClean="0">
              <a:solidFill>
                <a:schemeClr val="tx1"/>
              </a:solidFill>
            </a:endParaRPr>
          </a:p>
        </p:txBody>
      </p:sp>
    </p:spTree>
    <p:extLst>
      <p:ext uri="{BB962C8B-B14F-4D97-AF65-F5344CB8AC3E}">
        <p14:creationId xmlns:p14="http://schemas.microsoft.com/office/powerpoint/2010/main" val="10499421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8787" y="267621"/>
            <a:ext cx="8596668" cy="3880773"/>
          </a:xfrm>
        </p:spPr>
        <p:txBody>
          <a:bodyPr/>
          <a:lstStyle/>
          <a:p>
            <a:r>
              <a:rPr lang="fr-FR" b="1" i="1" dirty="0" smtClean="0">
                <a:solidFill>
                  <a:schemeClr val="tx1"/>
                </a:solidFill>
              </a:rPr>
              <a:t>Tintin</a:t>
            </a:r>
            <a:r>
              <a:rPr lang="fr-FR" dirty="0" smtClean="0">
                <a:solidFill>
                  <a:schemeClr val="tx1"/>
                </a:solidFill>
              </a:rPr>
              <a:t>, bande dessinée belge</a:t>
            </a:r>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21" y="674874"/>
            <a:ext cx="6528187" cy="6183126"/>
          </a:xfrm>
          <a:prstGeom prst="rect">
            <a:avLst/>
          </a:prstGeom>
        </p:spPr>
      </p:pic>
    </p:spTree>
    <p:extLst>
      <p:ext uri="{BB962C8B-B14F-4D97-AF65-F5344CB8AC3E}">
        <p14:creationId xmlns:p14="http://schemas.microsoft.com/office/powerpoint/2010/main" val="15126356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5250" y="1037641"/>
            <a:ext cx="8755424" cy="4881896"/>
          </a:xfrm>
        </p:spPr>
        <p:txBody>
          <a:bodyPr/>
          <a:lstStyle/>
          <a:p>
            <a:pPr marL="0" indent="0">
              <a:buNone/>
            </a:pPr>
            <a:r>
              <a:rPr lang="fr-FR" sz="2000" b="1" dirty="0" smtClean="0">
                <a:solidFill>
                  <a:schemeClr val="tx1"/>
                </a:solidFill>
              </a:rPr>
              <a:t>IL SENEGAL</a:t>
            </a:r>
          </a:p>
          <a:p>
            <a:pPr marL="0" indent="0">
              <a:buNone/>
            </a:pPr>
            <a:endParaRPr lang="fr-FR" sz="2000" dirty="0">
              <a:solidFill>
                <a:schemeClr val="tx1"/>
              </a:solidFill>
            </a:endParaRPr>
          </a:p>
          <a:p>
            <a:pPr algn="just"/>
            <a:r>
              <a:rPr lang="fr-FR" sz="2000" dirty="0" smtClean="0">
                <a:solidFill>
                  <a:schemeClr val="tx1"/>
                </a:solidFill>
              </a:rPr>
              <a:t>Influenza </a:t>
            </a:r>
            <a:r>
              <a:rPr lang="fr-FR" sz="2000" dirty="0" err="1" smtClean="0">
                <a:solidFill>
                  <a:schemeClr val="tx1"/>
                </a:solidFill>
              </a:rPr>
              <a:t>del</a:t>
            </a:r>
            <a:r>
              <a:rPr lang="fr-FR" sz="2000" smtClean="0">
                <a:solidFill>
                  <a:schemeClr val="tx1"/>
                </a:solidFill>
              </a:rPr>
              <a:t> </a:t>
            </a:r>
            <a:r>
              <a:rPr lang="fr-FR" sz="2000" smtClean="0">
                <a:solidFill>
                  <a:schemeClr val="tx1"/>
                </a:solidFill>
              </a:rPr>
              <a:t>wolof: </a:t>
            </a:r>
            <a:r>
              <a:rPr lang="fr-FR" sz="2000" b="1" i="1" dirty="0" err="1" smtClean="0">
                <a:solidFill>
                  <a:schemeClr val="tx1"/>
                </a:solidFill>
              </a:rPr>
              <a:t>pombi</a:t>
            </a:r>
            <a:r>
              <a:rPr lang="fr-FR" sz="2000" b="1" i="1" dirty="0" smtClean="0">
                <a:solidFill>
                  <a:schemeClr val="tx1"/>
                </a:solidFill>
              </a:rPr>
              <a:t> terre </a:t>
            </a:r>
            <a:r>
              <a:rPr lang="fr-FR" sz="2000" dirty="0" smtClean="0">
                <a:solidFill>
                  <a:schemeClr val="tx1"/>
                </a:solidFill>
              </a:rPr>
              <a:t>(pomme de terre), </a:t>
            </a:r>
            <a:r>
              <a:rPr lang="fr-FR" sz="2000" b="1" i="1" dirty="0" smtClean="0">
                <a:solidFill>
                  <a:schemeClr val="tx1"/>
                </a:solidFill>
              </a:rPr>
              <a:t>venants</a:t>
            </a:r>
            <a:r>
              <a:rPr lang="fr-FR" sz="2000" dirty="0" smtClean="0">
                <a:solidFill>
                  <a:schemeClr val="tx1"/>
                </a:solidFill>
              </a:rPr>
              <a:t>, </a:t>
            </a:r>
            <a:r>
              <a:rPr lang="fr-FR" sz="2000" b="1" i="1" dirty="0" err="1" smtClean="0">
                <a:solidFill>
                  <a:schemeClr val="tx1"/>
                </a:solidFill>
              </a:rPr>
              <a:t>droiter</a:t>
            </a:r>
            <a:r>
              <a:rPr lang="fr-FR" sz="2000" dirty="0" smtClean="0">
                <a:solidFill>
                  <a:schemeClr val="tx1"/>
                </a:solidFill>
              </a:rPr>
              <a:t>, </a:t>
            </a:r>
            <a:r>
              <a:rPr lang="fr-FR" sz="2000" b="1" i="1" dirty="0" smtClean="0">
                <a:solidFill>
                  <a:schemeClr val="tx1"/>
                </a:solidFill>
              </a:rPr>
              <a:t>gaucher</a:t>
            </a:r>
            <a:r>
              <a:rPr lang="fr-FR" sz="2000" i="1" dirty="0" smtClean="0">
                <a:solidFill>
                  <a:schemeClr val="tx1"/>
                </a:solidFill>
              </a:rPr>
              <a:t>,</a:t>
            </a:r>
            <a:r>
              <a:rPr lang="fr-FR" sz="2000" dirty="0" smtClean="0">
                <a:solidFill>
                  <a:schemeClr val="tx1"/>
                </a:solidFill>
              </a:rPr>
              <a:t> </a:t>
            </a:r>
            <a:r>
              <a:rPr lang="fr-FR" sz="2000" b="1" i="1" dirty="0" smtClean="0">
                <a:solidFill>
                  <a:schemeClr val="tx1"/>
                </a:solidFill>
              </a:rPr>
              <a:t>arriérer</a:t>
            </a:r>
            <a:r>
              <a:rPr lang="fr-FR" sz="2000" dirty="0" smtClean="0">
                <a:solidFill>
                  <a:schemeClr val="tx1"/>
                </a:solidFill>
              </a:rPr>
              <a:t>, </a:t>
            </a:r>
            <a:r>
              <a:rPr lang="fr-FR" sz="2000" b="1" i="1" dirty="0" smtClean="0">
                <a:solidFill>
                  <a:schemeClr val="tx1"/>
                </a:solidFill>
              </a:rPr>
              <a:t>essencerie</a:t>
            </a:r>
            <a:r>
              <a:rPr lang="fr-FR" sz="2000" dirty="0" smtClean="0">
                <a:solidFill>
                  <a:schemeClr val="tx1"/>
                </a:solidFill>
              </a:rPr>
              <a:t>, </a:t>
            </a:r>
            <a:r>
              <a:rPr lang="fr-FR" sz="2000" b="1" i="1" dirty="0" smtClean="0">
                <a:solidFill>
                  <a:schemeClr val="tx1"/>
                </a:solidFill>
              </a:rPr>
              <a:t>goudron</a:t>
            </a:r>
            <a:r>
              <a:rPr lang="fr-FR" sz="2000" dirty="0" smtClean="0">
                <a:solidFill>
                  <a:schemeClr val="tx1"/>
                </a:solidFill>
              </a:rPr>
              <a:t>, </a:t>
            </a:r>
            <a:r>
              <a:rPr lang="fr-FR" sz="2000" b="1" i="1" dirty="0" smtClean="0">
                <a:solidFill>
                  <a:schemeClr val="tx1"/>
                </a:solidFill>
              </a:rPr>
              <a:t>long et court </a:t>
            </a:r>
            <a:r>
              <a:rPr lang="fr-FR" sz="2000" dirty="0" smtClean="0">
                <a:solidFill>
                  <a:schemeClr val="tx1"/>
                </a:solidFill>
              </a:rPr>
              <a:t>(</a:t>
            </a:r>
            <a:r>
              <a:rPr lang="fr-FR" sz="2000" i="1" dirty="0" smtClean="0">
                <a:solidFill>
                  <a:schemeClr val="tx1"/>
                </a:solidFill>
              </a:rPr>
              <a:t>grand et petit</a:t>
            </a:r>
            <a:r>
              <a:rPr lang="fr-FR" sz="2000" dirty="0" smtClean="0">
                <a:solidFill>
                  <a:schemeClr val="tx1"/>
                </a:solidFill>
              </a:rPr>
              <a:t>), </a:t>
            </a:r>
            <a:r>
              <a:rPr lang="fr-FR" sz="2000" b="1" i="1" dirty="0" smtClean="0">
                <a:solidFill>
                  <a:schemeClr val="tx1"/>
                </a:solidFill>
              </a:rPr>
              <a:t>se saboter</a:t>
            </a:r>
            <a:r>
              <a:rPr lang="fr-FR" sz="2000" dirty="0" smtClean="0">
                <a:solidFill>
                  <a:schemeClr val="tx1"/>
                </a:solidFill>
              </a:rPr>
              <a:t> (</a:t>
            </a:r>
            <a:r>
              <a:rPr lang="fr-FR" sz="2000" i="1" dirty="0" smtClean="0">
                <a:solidFill>
                  <a:schemeClr val="tx1"/>
                </a:solidFill>
              </a:rPr>
              <a:t>se moquer</a:t>
            </a:r>
            <a:r>
              <a:rPr lang="fr-FR" sz="2000" dirty="0" smtClean="0">
                <a:solidFill>
                  <a:schemeClr val="tx1"/>
                </a:solidFill>
              </a:rPr>
              <a:t>). </a:t>
            </a:r>
          </a:p>
          <a:p>
            <a:pPr algn="just"/>
            <a:endParaRPr lang="fr-FR" sz="2000" dirty="0">
              <a:solidFill>
                <a:schemeClr val="tx1"/>
              </a:solidFill>
            </a:endParaRPr>
          </a:p>
          <a:p>
            <a:pPr marL="0" indent="0" algn="just">
              <a:buNone/>
            </a:pPr>
            <a:r>
              <a:rPr lang="fr-FR" sz="2000" b="1" dirty="0" smtClean="0">
                <a:solidFill>
                  <a:schemeClr val="tx1"/>
                </a:solidFill>
              </a:rPr>
              <a:t>LE ISOLE </a:t>
            </a:r>
          </a:p>
          <a:p>
            <a:pPr marL="0" indent="0" algn="just">
              <a:buNone/>
            </a:pPr>
            <a:endParaRPr lang="fr-FR" sz="2000" b="1" dirty="0">
              <a:solidFill>
                <a:schemeClr val="tx1"/>
              </a:solidFill>
            </a:endParaRPr>
          </a:p>
          <a:p>
            <a:pPr algn="just"/>
            <a:r>
              <a:rPr lang="fr-FR" sz="2000" dirty="0" smtClean="0">
                <a:solidFill>
                  <a:schemeClr val="tx1"/>
                </a:solidFill>
              </a:rPr>
              <a:t>In </a:t>
            </a:r>
            <a:r>
              <a:rPr lang="fr-FR" sz="2000" b="1" dirty="0" err="1" smtClean="0">
                <a:solidFill>
                  <a:schemeClr val="tx1"/>
                </a:solidFill>
              </a:rPr>
              <a:t>Martinica</a:t>
            </a:r>
            <a:r>
              <a:rPr lang="fr-FR" sz="2000" dirty="0" smtClean="0">
                <a:solidFill>
                  <a:schemeClr val="tx1"/>
                </a:solidFill>
              </a:rPr>
              <a:t> e in </a:t>
            </a:r>
            <a:r>
              <a:rPr lang="fr-FR" sz="2000" b="1" dirty="0" err="1" smtClean="0">
                <a:solidFill>
                  <a:schemeClr val="tx1"/>
                </a:solidFill>
              </a:rPr>
              <a:t>Guadalupa</a:t>
            </a:r>
            <a:r>
              <a:rPr lang="fr-FR" sz="2000" dirty="0" smtClean="0">
                <a:solidFill>
                  <a:schemeClr val="tx1"/>
                </a:solidFill>
              </a:rPr>
              <a:t> i </a:t>
            </a:r>
            <a:r>
              <a:rPr lang="fr-FR" sz="2000" dirty="0" err="1" smtClean="0">
                <a:solidFill>
                  <a:schemeClr val="tx1"/>
                </a:solidFill>
              </a:rPr>
              <a:t>Francesi</a:t>
            </a:r>
            <a:r>
              <a:rPr lang="fr-FR" sz="2000" dirty="0" smtClean="0">
                <a:solidFill>
                  <a:schemeClr val="tx1"/>
                </a:solidFill>
              </a:rPr>
              <a:t> </a:t>
            </a:r>
            <a:r>
              <a:rPr lang="fr-FR" sz="2000" dirty="0" err="1" smtClean="0">
                <a:solidFill>
                  <a:schemeClr val="tx1"/>
                </a:solidFill>
              </a:rPr>
              <a:t>vengono</a:t>
            </a:r>
            <a:r>
              <a:rPr lang="fr-FR" sz="2000" dirty="0" smtClean="0">
                <a:solidFill>
                  <a:schemeClr val="tx1"/>
                </a:solidFill>
              </a:rPr>
              <a:t> </a:t>
            </a:r>
            <a:r>
              <a:rPr lang="fr-FR" sz="2000" dirty="0" err="1" smtClean="0">
                <a:solidFill>
                  <a:schemeClr val="tx1"/>
                </a:solidFill>
              </a:rPr>
              <a:t>chiamati</a:t>
            </a:r>
            <a:r>
              <a:rPr lang="fr-FR" sz="2000" dirty="0" smtClean="0">
                <a:solidFill>
                  <a:schemeClr val="tx1"/>
                </a:solidFill>
              </a:rPr>
              <a:t> </a:t>
            </a:r>
            <a:r>
              <a:rPr lang="fr-FR" sz="2000" b="1" i="1" dirty="0" smtClean="0">
                <a:solidFill>
                  <a:schemeClr val="tx1"/>
                </a:solidFill>
              </a:rPr>
              <a:t>Métropolitains</a:t>
            </a:r>
            <a:r>
              <a:rPr lang="fr-FR" sz="2000" dirty="0" smtClean="0">
                <a:solidFill>
                  <a:schemeClr val="tx1"/>
                </a:solidFill>
              </a:rPr>
              <a:t>; si usa </a:t>
            </a:r>
            <a:r>
              <a:rPr lang="fr-FR" sz="2000" b="1" i="1" dirty="0" smtClean="0">
                <a:solidFill>
                  <a:schemeClr val="tx1"/>
                </a:solidFill>
              </a:rPr>
              <a:t>crabe</a:t>
            </a:r>
            <a:r>
              <a:rPr lang="fr-FR" sz="2000" dirty="0" smtClean="0">
                <a:solidFill>
                  <a:schemeClr val="tx1"/>
                </a:solidFill>
              </a:rPr>
              <a:t> per dire </a:t>
            </a:r>
            <a:r>
              <a:rPr lang="fr-FR" sz="2000" b="1" i="1" dirty="0" smtClean="0">
                <a:solidFill>
                  <a:schemeClr val="tx1"/>
                </a:solidFill>
              </a:rPr>
              <a:t>timide</a:t>
            </a:r>
            <a:r>
              <a:rPr lang="fr-FR" sz="2000" dirty="0" smtClean="0">
                <a:solidFill>
                  <a:schemeClr val="tx1"/>
                </a:solidFill>
              </a:rPr>
              <a:t>, </a:t>
            </a:r>
            <a:r>
              <a:rPr lang="fr-FR" sz="2000" b="1" i="1" dirty="0" smtClean="0">
                <a:solidFill>
                  <a:schemeClr val="tx1"/>
                </a:solidFill>
              </a:rPr>
              <a:t>chameau</a:t>
            </a:r>
            <a:r>
              <a:rPr lang="fr-FR" sz="2000" dirty="0" smtClean="0">
                <a:solidFill>
                  <a:schemeClr val="tx1"/>
                </a:solidFill>
              </a:rPr>
              <a:t> per </a:t>
            </a:r>
            <a:r>
              <a:rPr lang="fr-FR" sz="2000" i="1" dirty="0" smtClean="0">
                <a:solidFill>
                  <a:schemeClr val="tx1"/>
                </a:solidFill>
              </a:rPr>
              <a:t>faute d’orthographe</a:t>
            </a:r>
            <a:r>
              <a:rPr lang="fr-FR" sz="2000" dirty="0" smtClean="0">
                <a:solidFill>
                  <a:schemeClr val="tx1"/>
                </a:solidFill>
              </a:rPr>
              <a:t>. Alla </a:t>
            </a:r>
            <a:r>
              <a:rPr lang="fr-FR" sz="2000" b="1" dirty="0" smtClean="0">
                <a:solidFill>
                  <a:schemeClr val="tx1"/>
                </a:solidFill>
              </a:rPr>
              <a:t>Réunion</a:t>
            </a:r>
            <a:r>
              <a:rPr lang="fr-FR" sz="2000" i="1" dirty="0" smtClean="0">
                <a:solidFill>
                  <a:schemeClr val="tx1"/>
                </a:solidFill>
              </a:rPr>
              <a:t> </a:t>
            </a:r>
            <a:r>
              <a:rPr lang="fr-FR" sz="2000" dirty="0" smtClean="0">
                <a:solidFill>
                  <a:schemeClr val="tx1"/>
                </a:solidFill>
              </a:rPr>
              <a:t>e in </a:t>
            </a:r>
            <a:r>
              <a:rPr lang="fr-FR" sz="2000" b="1" dirty="0" err="1" smtClean="0">
                <a:solidFill>
                  <a:schemeClr val="tx1"/>
                </a:solidFill>
              </a:rPr>
              <a:t>Nouva</a:t>
            </a:r>
            <a:r>
              <a:rPr lang="fr-FR" sz="2000" b="1" dirty="0" smtClean="0">
                <a:solidFill>
                  <a:schemeClr val="tx1"/>
                </a:solidFill>
              </a:rPr>
              <a:t> </a:t>
            </a:r>
            <a:r>
              <a:rPr lang="fr-FR" sz="2000" b="1" dirty="0" err="1" smtClean="0">
                <a:solidFill>
                  <a:schemeClr val="tx1"/>
                </a:solidFill>
              </a:rPr>
              <a:t>Caledonia</a:t>
            </a:r>
            <a:r>
              <a:rPr lang="fr-FR" sz="2000" dirty="0" smtClean="0">
                <a:solidFill>
                  <a:schemeClr val="tx1"/>
                </a:solidFill>
              </a:rPr>
              <a:t>, i </a:t>
            </a:r>
            <a:r>
              <a:rPr lang="fr-FR" sz="2000" dirty="0" err="1" smtClean="0">
                <a:solidFill>
                  <a:schemeClr val="tx1"/>
                </a:solidFill>
              </a:rPr>
              <a:t>Francesi</a:t>
            </a:r>
            <a:r>
              <a:rPr lang="fr-FR" sz="2000" dirty="0" smtClean="0">
                <a:solidFill>
                  <a:schemeClr val="tx1"/>
                </a:solidFill>
              </a:rPr>
              <a:t> </a:t>
            </a:r>
            <a:r>
              <a:rPr lang="fr-FR" sz="2000" dirty="0" err="1" smtClean="0">
                <a:solidFill>
                  <a:schemeClr val="tx1"/>
                </a:solidFill>
              </a:rPr>
              <a:t>vengono</a:t>
            </a:r>
            <a:r>
              <a:rPr lang="fr-FR" sz="2000" dirty="0" smtClean="0">
                <a:solidFill>
                  <a:schemeClr val="tx1"/>
                </a:solidFill>
              </a:rPr>
              <a:t> </a:t>
            </a:r>
            <a:r>
              <a:rPr lang="fr-FR" sz="2000" dirty="0" err="1" smtClean="0">
                <a:solidFill>
                  <a:schemeClr val="tx1"/>
                </a:solidFill>
              </a:rPr>
              <a:t>chiamati</a:t>
            </a:r>
            <a:r>
              <a:rPr lang="fr-FR" sz="2000" dirty="0" smtClean="0">
                <a:solidFill>
                  <a:schemeClr val="tx1"/>
                </a:solidFill>
              </a:rPr>
              <a:t> </a:t>
            </a:r>
            <a:r>
              <a:rPr lang="fr-FR" sz="2000" b="1" i="1" dirty="0" smtClean="0">
                <a:solidFill>
                  <a:schemeClr val="tx1"/>
                </a:solidFill>
              </a:rPr>
              <a:t>Zoreilles</a:t>
            </a:r>
            <a:r>
              <a:rPr lang="fr-FR" sz="2000" dirty="0" smtClean="0">
                <a:solidFill>
                  <a:schemeClr val="tx1"/>
                </a:solidFill>
              </a:rPr>
              <a:t> (</a:t>
            </a:r>
            <a:r>
              <a:rPr lang="fr-FR" sz="2000" b="1" i="1" dirty="0" err="1" smtClean="0">
                <a:solidFill>
                  <a:schemeClr val="tx1"/>
                </a:solidFill>
              </a:rPr>
              <a:t>zorey</a:t>
            </a:r>
            <a:r>
              <a:rPr lang="fr-FR" sz="2000" dirty="0" smtClean="0">
                <a:solidFill>
                  <a:schemeClr val="tx1"/>
                </a:solidFill>
              </a:rPr>
              <a:t>).</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20558841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8996" y="797010"/>
            <a:ext cx="9477319" cy="5619832"/>
          </a:xfrm>
        </p:spPr>
        <p:txBody>
          <a:bodyPr>
            <a:normAutofit/>
          </a:bodyPr>
          <a:lstStyle/>
          <a:p>
            <a:pPr algn="just"/>
            <a:r>
              <a:rPr lang="fr-FR" sz="2000" b="1" i="1" dirty="0" err="1" smtClean="0">
                <a:solidFill>
                  <a:schemeClr val="tx1"/>
                </a:solidFill>
              </a:rPr>
              <a:t>Tè</a:t>
            </a:r>
            <a:r>
              <a:rPr lang="fr-FR" sz="2000" b="1" i="1" dirty="0" smtClean="0">
                <a:solidFill>
                  <a:schemeClr val="tx1"/>
                </a:solidFill>
              </a:rPr>
              <a:t> </a:t>
            </a:r>
            <a:r>
              <a:rPr lang="fr-FR" sz="2000" b="1" i="1" dirty="0" err="1" smtClean="0">
                <a:solidFill>
                  <a:schemeClr val="tx1"/>
                </a:solidFill>
              </a:rPr>
              <a:t>Mawon</a:t>
            </a:r>
            <a:r>
              <a:rPr lang="fr-FR" sz="2000" b="1" i="1" dirty="0" smtClean="0">
                <a:solidFill>
                  <a:schemeClr val="tx1"/>
                </a:solidFill>
              </a:rPr>
              <a:t> </a:t>
            </a:r>
            <a:r>
              <a:rPr lang="fr-FR" sz="2000" dirty="0" smtClean="0">
                <a:solidFill>
                  <a:schemeClr val="tx1"/>
                </a:solidFill>
              </a:rPr>
              <a:t>de Michael Roch (écrivain martiniquais)</a:t>
            </a:r>
          </a:p>
          <a:p>
            <a:pPr marL="0" indent="0" algn="just">
              <a:buNone/>
            </a:pPr>
            <a:endParaRPr lang="fr-FR" sz="2000" dirty="0" smtClean="0">
              <a:solidFill>
                <a:schemeClr val="tx1"/>
              </a:solidFill>
            </a:endParaRPr>
          </a:p>
          <a:p>
            <a:pPr algn="just"/>
            <a:endParaRPr lang="fr-FR" sz="2000" dirty="0">
              <a:solidFill>
                <a:schemeClr val="tx1"/>
              </a:solidFill>
            </a:endParaRPr>
          </a:p>
          <a:p>
            <a:pPr marL="0" indent="0">
              <a:buNone/>
            </a:pPr>
            <a:r>
              <a:rPr lang="fr-FR" sz="2000" dirty="0">
                <a:solidFill>
                  <a:schemeClr val="tx1"/>
                </a:solidFill>
              </a:rPr>
              <a:t>Je tiens l'huile </a:t>
            </a:r>
            <a:r>
              <a:rPr lang="fr-FR" sz="2000" dirty="0" err="1">
                <a:solidFill>
                  <a:schemeClr val="tx1"/>
                </a:solidFill>
              </a:rPr>
              <a:t>élektrik</a:t>
            </a:r>
            <a:r>
              <a:rPr lang="fr-FR" sz="2000" dirty="0">
                <a:solidFill>
                  <a:schemeClr val="tx1"/>
                </a:solidFill>
              </a:rPr>
              <a:t> </a:t>
            </a:r>
            <a:r>
              <a:rPr lang="fr-FR" sz="2000" dirty="0" err="1">
                <a:solidFill>
                  <a:schemeClr val="tx1"/>
                </a:solidFill>
              </a:rPr>
              <a:t>konsidiré</a:t>
            </a:r>
            <a:r>
              <a:rPr lang="fr-FR" sz="2000" dirty="0">
                <a:solidFill>
                  <a:schemeClr val="tx1"/>
                </a:solidFill>
              </a:rPr>
              <a:t> une goutte molle et </a:t>
            </a:r>
            <a:r>
              <a:rPr lang="fr-FR" sz="2000" dirty="0" err="1">
                <a:solidFill>
                  <a:schemeClr val="tx1"/>
                </a:solidFill>
              </a:rPr>
              <a:t>plastik</a:t>
            </a:r>
            <a:r>
              <a:rPr lang="fr-FR" sz="2000" dirty="0">
                <a:solidFill>
                  <a:schemeClr val="tx1"/>
                </a:solidFill>
              </a:rPr>
              <a:t>. Mon solda ouvre la porte. </a:t>
            </a:r>
            <a:r>
              <a:rPr lang="fr-FR" sz="2000" dirty="0" err="1">
                <a:solidFill>
                  <a:schemeClr val="tx1"/>
                </a:solidFill>
              </a:rPr>
              <a:t>Respé</a:t>
            </a:r>
            <a:r>
              <a:rPr lang="fr-FR" sz="2000" dirty="0">
                <a:solidFill>
                  <a:schemeClr val="tx1"/>
                </a:solidFill>
              </a:rPr>
              <a:t>, il dit, </a:t>
            </a:r>
            <a:r>
              <a:rPr lang="fr-FR" sz="2000" dirty="0" err="1">
                <a:solidFill>
                  <a:schemeClr val="tx1"/>
                </a:solidFill>
              </a:rPr>
              <a:t>tjenbé</a:t>
            </a:r>
            <a:r>
              <a:rPr lang="fr-FR" sz="2000" dirty="0">
                <a:solidFill>
                  <a:schemeClr val="tx1"/>
                </a:solidFill>
              </a:rPr>
              <a:t>. </a:t>
            </a:r>
            <a:r>
              <a:rPr lang="fr-FR" sz="2000" dirty="0" err="1">
                <a:solidFill>
                  <a:schemeClr val="tx1"/>
                </a:solidFill>
              </a:rPr>
              <a:t>Mèsi</a:t>
            </a:r>
            <a:r>
              <a:rPr lang="fr-FR" sz="2000" dirty="0">
                <a:solidFill>
                  <a:schemeClr val="tx1"/>
                </a:solidFill>
              </a:rPr>
              <a:t>, solda. J'entre dans la planque mes mains plus lourdes d'elles-mêmes, les os des doigts croqués peu à peu par le venin. Je </a:t>
            </a:r>
            <a:r>
              <a:rPr lang="fr-FR" sz="2000" dirty="0" smtClean="0">
                <a:solidFill>
                  <a:schemeClr val="tx1"/>
                </a:solidFill>
              </a:rPr>
              <a:t>tiens bon</a:t>
            </a:r>
            <a:r>
              <a:rPr lang="fr-FR" sz="2000" dirty="0">
                <a:solidFill>
                  <a:schemeClr val="tx1"/>
                </a:solidFill>
              </a:rPr>
              <a:t>.</a:t>
            </a:r>
            <a:br>
              <a:rPr lang="fr-FR" sz="2000" dirty="0">
                <a:solidFill>
                  <a:schemeClr val="tx1"/>
                </a:solidFill>
              </a:rPr>
            </a:br>
            <a:r>
              <a:rPr lang="fr-FR" sz="2000" dirty="0" err="1">
                <a:solidFill>
                  <a:schemeClr val="tx1"/>
                </a:solidFill>
              </a:rPr>
              <a:t>My</a:t>
            </a:r>
            <a:r>
              <a:rPr lang="fr-FR" sz="2000" dirty="0">
                <a:solidFill>
                  <a:schemeClr val="tx1"/>
                </a:solidFill>
              </a:rPr>
              <a:t> flingue est là, couché sur son siège </a:t>
            </a:r>
            <a:r>
              <a:rPr lang="fr-FR" sz="2000" dirty="0" err="1">
                <a:solidFill>
                  <a:schemeClr val="tx1"/>
                </a:solidFill>
              </a:rPr>
              <a:t>nimérik</a:t>
            </a:r>
            <a:r>
              <a:rPr lang="fr-FR" sz="2000" dirty="0">
                <a:solidFill>
                  <a:schemeClr val="tx1"/>
                </a:solidFill>
              </a:rPr>
              <a:t>. Le contrôleur géant éclaire d'une aura blanche les plaies de son corps. Il est sanglé de bas en haut. Son </a:t>
            </a:r>
            <a:r>
              <a:rPr lang="fr-FR" sz="2000" dirty="0" err="1">
                <a:solidFill>
                  <a:schemeClr val="tx1"/>
                </a:solidFill>
              </a:rPr>
              <a:t>tétral</a:t>
            </a:r>
            <a:r>
              <a:rPr lang="fr-FR" sz="2000" dirty="0">
                <a:solidFill>
                  <a:schemeClr val="tx1"/>
                </a:solidFill>
              </a:rPr>
              <a:t> est toujours relié au </a:t>
            </a:r>
            <a:r>
              <a:rPr lang="fr-FR" sz="2000" dirty="0" err="1">
                <a:solidFill>
                  <a:schemeClr val="tx1"/>
                </a:solidFill>
              </a:rPr>
              <a:t>rézo</a:t>
            </a:r>
            <a:r>
              <a:rPr lang="fr-FR" sz="2000" dirty="0">
                <a:solidFill>
                  <a:schemeClr val="tx1"/>
                </a:solidFill>
              </a:rPr>
              <a:t>. Les </a:t>
            </a:r>
            <a:r>
              <a:rPr lang="fr-FR" sz="2000" dirty="0" err="1">
                <a:solidFill>
                  <a:schemeClr val="tx1"/>
                </a:solidFill>
              </a:rPr>
              <a:t>neurolianes</a:t>
            </a:r>
            <a:r>
              <a:rPr lang="fr-FR" sz="2000" dirty="0">
                <a:solidFill>
                  <a:schemeClr val="tx1"/>
                </a:solidFill>
              </a:rPr>
              <a:t> clignotent dans la pénombre. J'avance </a:t>
            </a:r>
            <a:r>
              <a:rPr lang="fr-FR" sz="2000" dirty="0" err="1">
                <a:solidFill>
                  <a:schemeClr val="tx1"/>
                </a:solidFill>
              </a:rPr>
              <a:t>jik</a:t>
            </a:r>
            <a:r>
              <a:rPr lang="fr-FR" sz="2000" dirty="0">
                <a:solidFill>
                  <a:schemeClr val="tx1"/>
                </a:solidFill>
              </a:rPr>
              <a:t> son trône. Mes pieds raclent le bitume de la vieille cave. Je suis lent. Je titube. Je me prosterne devant lui, plein de peine et de respect.</a:t>
            </a:r>
          </a:p>
        </p:txBody>
      </p:sp>
    </p:spTree>
    <p:extLst>
      <p:ext uri="{BB962C8B-B14F-4D97-AF65-F5344CB8AC3E}">
        <p14:creationId xmlns:p14="http://schemas.microsoft.com/office/powerpoint/2010/main" val="714076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1839748"/>
            <a:ext cx="8835634" cy="4288337"/>
          </a:xfrm>
        </p:spPr>
        <p:txBody>
          <a:bodyPr/>
          <a:lstStyle/>
          <a:p>
            <a:pPr algn="just"/>
            <a:r>
              <a:rPr lang="it-IT" sz="2000" dirty="0">
                <a:solidFill>
                  <a:schemeClr val="tx1"/>
                </a:solidFill>
              </a:rPr>
              <a:t>A pochissimi decenni di distanza dai </a:t>
            </a:r>
            <a:r>
              <a:rPr lang="it-IT" sz="2000" i="1" dirty="0">
                <a:solidFill>
                  <a:schemeClr val="tx1"/>
                </a:solidFill>
              </a:rPr>
              <a:t>Giuramenti di Strasburgo </a:t>
            </a:r>
            <a:r>
              <a:rPr lang="it-IT" sz="2000" dirty="0">
                <a:solidFill>
                  <a:schemeClr val="tx1"/>
                </a:solidFill>
              </a:rPr>
              <a:t>e forse grazie all’assenza di una cappa giuridico-cancelleresca che poteva essere ingombrante e distorcente, la lingua dell’Eulalia si presenta considerevolmente più nitida, con caratteristiche linguistiche proprie dell’area </a:t>
            </a:r>
            <a:r>
              <a:rPr lang="it-IT" sz="2000" dirty="0" err="1">
                <a:solidFill>
                  <a:schemeClr val="tx1"/>
                </a:solidFill>
              </a:rPr>
              <a:t>gallo-romanza</a:t>
            </a:r>
            <a:r>
              <a:rPr lang="it-IT" sz="2000" dirty="0">
                <a:solidFill>
                  <a:schemeClr val="tx1"/>
                </a:solidFill>
              </a:rPr>
              <a:t>.  </a:t>
            </a:r>
            <a:endParaRPr lang="it-IT" sz="2000" dirty="0" smtClean="0">
              <a:solidFill>
                <a:schemeClr val="tx1"/>
              </a:solidFill>
            </a:endParaRPr>
          </a:p>
          <a:p>
            <a:pPr marL="0" indent="0">
              <a:buNone/>
            </a:pPr>
            <a:endParaRPr lang="fr-FR" sz="2000" dirty="0">
              <a:solidFill>
                <a:schemeClr val="tx1"/>
              </a:solidFill>
            </a:endParaRPr>
          </a:p>
          <a:p>
            <a:pPr algn="just"/>
            <a:r>
              <a:rPr lang="it-IT" sz="2000" dirty="0" smtClean="0">
                <a:solidFill>
                  <a:schemeClr val="tx1"/>
                </a:solidFill>
              </a:rPr>
              <a:t>primo </a:t>
            </a:r>
            <a:r>
              <a:rPr lang="it-IT" sz="2000" dirty="0">
                <a:solidFill>
                  <a:schemeClr val="tx1"/>
                </a:solidFill>
              </a:rPr>
              <a:t>esempio di condizionale (indica il futuro nel passato, sempre perifrasi con HABEBAT). </a:t>
            </a:r>
            <a:endParaRPr lang="fr-FR" sz="2000" dirty="0">
              <a:solidFill>
                <a:schemeClr val="tx1"/>
              </a:solidFill>
            </a:endParaRPr>
          </a:p>
          <a:p>
            <a:endParaRPr lang="fr-FR" dirty="0"/>
          </a:p>
        </p:txBody>
      </p:sp>
    </p:spTree>
    <p:extLst>
      <p:ext uri="{BB962C8B-B14F-4D97-AF65-F5344CB8AC3E}">
        <p14:creationId xmlns:p14="http://schemas.microsoft.com/office/powerpoint/2010/main" val="173705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0981" y="181650"/>
            <a:ext cx="8596668" cy="3880773"/>
          </a:xfrm>
        </p:spPr>
        <p:txBody>
          <a:bodyPr/>
          <a:lstStyle/>
          <a:p>
            <a:pPr marL="0" indent="0" algn="just">
              <a:buNone/>
            </a:pPr>
            <a:r>
              <a:rPr lang="fr-FR" b="1" dirty="0" smtClean="0">
                <a:solidFill>
                  <a:schemeClr val="tx1"/>
                </a:solidFill>
              </a:rPr>
              <a:t>Fine X </a:t>
            </a:r>
            <a:r>
              <a:rPr lang="fr-FR" b="1" dirty="0" err="1" smtClean="0">
                <a:solidFill>
                  <a:schemeClr val="tx1"/>
                </a:solidFill>
              </a:rPr>
              <a:t>secolo</a:t>
            </a:r>
            <a:r>
              <a:rPr lang="fr-FR" b="1" dirty="0" smtClean="0">
                <a:solidFill>
                  <a:schemeClr val="tx1"/>
                </a:solidFill>
              </a:rPr>
              <a:t> </a:t>
            </a:r>
            <a:r>
              <a:rPr lang="fr-FR" b="1" dirty="0" err="1" smtClean="0">
                <a:solidFill>
                  <a:schemeClr val="tx1"/>
                </a:solidFill>
              </a:rPr>
              <a:t>d.C.</a:t>
            </a:r>
            <a:r>
              <a:rPr lang="fr-FR" dirty="0" smtClean="0">
                <a:solidFill>
                  <a:schemeClr val="tx1"/>
                </a:solidFill>
              </a:rPr>
              <a:t>: un </a:t>
            </a:r>
            <a:r>
              <a:rPr lang="fr-FR" dirty="0" err="1" smtClean="0">
                <a:solidFill>
                  <a:schemeClr val="tx1"/>
                </a:solidFill>
              </a:rPr>
              <a:t>particolare</a:t>
            </a:r>
            <a:r>
              <a:rPr lang="fr-FR" dirty="0" smtClean="0">
                <a:solidFill>
                  <a:schemeClr val="tx1"/>
                </a:solidFill>
              </a:rPr>
              <a:t> </a:t>
            </a:r>
            <a:r>
              <a:rPr lang="fr-FR" dirty="0" err="1" smtClean="0">
                <a:solidFill>
                  <a:schemeClr val="tx1"/>
                </a:solidFill>
              </a:rPr>
              <a:t>tipo</a:t>
            </a:r>
            <a:r>
              <a:rPr lang="fr-FR" dirty="0" smtClean="0">
                <a:solidFill>
                  <a:schemeClr val="tx1"/>
                </a:solidFill>
              </a:rPr>
              <a:t> di </a:t>
            </a:r>
            <a:r>
              <a:rPr lang="fr-FR" dirty="0" err="1" smtClean="0">
                <a:solidFill>
                  <a:schemeClr val="tx1"/>
                </a:solidFill>
              </a:rPr>
              <a:t>dialetto</a:t>
            </a:r>
            <a:r>
              <a:rPr lang="fr-FR" dirty="0" smtClean="0">
                <a:solidFill>
                  <a:schemeClr val="tx1"/>
                </a:solidFill>
              </a:rPr>
              <a:t>, il </a:t>
            </a:r>
            <a:r>
              <a:rPr lang="fr-FR" i="1" u="sng" dirty="0" err="1" smtClean="0">
                <a:solidFill>
                  <a:schemeClr val="tx1"/>
                </a:solidFill>
              </a:rPr>
              <a:t>françois</a:t>
            </a:r>
            <a:r>
              <a:rPr lang="fr-FR" dirty="0" smtClean="0">
                <a:solidFill>
                  <a:schemeClr val="tx1"/>
                </a:solidFill>
              </a:rPr>
              <a:t> (</a:t>
            </a:r>
            <a:r>
              <a:rPr lang="fr-FR" u="sng" dirty="0" err="1" smtClean="0">
                <a:solidFill>
                  <a:schemeClr val="tx1"/>
                </a:solidFill>
              </a:rPr>
              <a:t>Antico</a:t>
            </a:r>
            <a:r>
              <a:rPr lang="fr-FR" u="sng" dirty="0" smtClean="0">
                <a:solidFill>
                  <a:schemeClr val="tx1"/>
                </a:solidFill>
              </a:rPr>
              <a:t> </a:t>
            </a:r>
            <a:r>
              <a:rPr lang="fr-FR" u="sng" dirty="0" err="1" smtClean="0">
                <a:solidFill>
                  <a:schemeClr val="tx1"/>
                </a:solidFill>
              </a:rPr>
              <a:t>francese</a:t>
            </a:r>
            <a:r>
              <a:rPr lang="fr-FR" dirty="0" smtClean="0">
                <a:solidFill>
                  <a:schemeClr val="tx1"/>
                </a:solidFill>
              </a:rPr>
              <a:t>), si </a:t>
            </a:r>
            <a:r>
              <a:rPr lang="fr-FR" dirty="0" err="1" smtClean="0">
                <a:solidFill>
                  <a:schemeClr val="tx1"/>
                </a:solidFill>
              </a:rPr>
              <a:t>sviluppa</a:t>
            </a:r>
            <a:r>
              <a:rPr lang="fr-FR" dirty="0" smtClean="0">
                <a:solidFill>
                  <a:schemeClr val="tx1"/>
                </a:solidFill>
              </a:rPr>
              <a:t> </a:t>
            </a:r>
            <a:r>
              <a:rPr lang="fr-FR" dirty="0" err="1" smtClean="0">
                <a:solidFill>
                  <a:schemeClr val="tx1"/>
                </a:solidFill>
              </a:rPr>
              <a:t>nella</a:t>
            </a:r>
            <a:r>
              <a:rPr lang="fr-FR" dirty="0" smtClean="0">
                <a:solidFill>
                  <a:schemeClr val="tx1"/>
                </a:solidFill>
              </a:rPr>
              <a:t> </a:t>
            </a:r>
            <a:r>
              <a:rPr lang="fr-FR" dirty="0" err="1" smtClean="0">
                <a:solidFill>
                  <a:schemeClr val="tx1"/>
                </a:solidFill>
              </a:rPr>
              <a:t>regione</a:t>
            </a:r>
            <a:r>
              <a:rPr lang="fr-FR" dirty="0" smtClean="0">
                <a:solidFill>
                  <a:schemeClr val="tx1"/>
                </a:solidFill>
              </a:rPr>
              <a:t> di </a:t>
            </a:r>
            <a:r>
              <a:rPr lang="fr-FR" dirty="0" err="1" smtClean="0">
                <a:solidFill>
                  <a:schemeClr val="tx1"/>
                </a:solidFill>
              </a:rPr>
              <a:t>Parigi</a:t>
            </a:r>
            <a:r>
              <a:rPr lang="fr-FR" dirty="0">
                <a:solidFill>
                  <a:schemeClr val="tx1"/>
                </a:solidFill>
              </a:rPr>
              <a:t> </a:t>
            </a:r>
            <a:r>
              <a:rPr lang="fr-FR" dirty="0" err="1" smtClean="0">
                <a:solidFill>
                  <a:schemeClr val="tx1"/>
                </a:solidFill>
              </a:rPr>
              <a:t>ed</a:t>
            </a:r>
            <a:r>
              <a:rPr lang="fr-FR" dirty="0" smtClean="0">
                <a:solidFill>
                  <a:schemeClr val="tx1"/>
                </a:solidFill>
              </a:rPr>
              <a:t> </a:t>
            </a:r>
            <a:r>
              <a:rPr lang="fr-FR" dirty="0" err="1" smtClean="0">
                <a:solidFill>
                  <a:schemeClr val="tx1"/>
                </a:solidFill>
              </a:rPr>
              <a:t>è</a:t>
            </a:r>
            <a:r>
              <a:rPr lang="fr-FR" dirty="0" smtClean="0">
                <a:solidFill>
                  <a:schemeClr val="tx1"/>
                </a:solidFill>
              </a:rPr>
              <a:t> </a:t>
            </a:r>
            <a:r>
              <a:rPr lang="fr-FR" dirty="0" err="1" smtClean="0">
                <a:solidFill>
                  <a:schemeClr val="tx1"/>
                </a:solidFill>
              </a:rPr>
              <a:t>parlato</a:t>
            </a:r>
            <a:r>
              <a:rPr lang="fr-FR" dirty="0" smtClean="0">
                <a:solidFill>
                  <a:schemeClr val="tx1"/>
                </a:solidFill>
              </a:rPr>
              <a:t> dal </a:t>
            </a:r>
            <a:r>
              <a:rPr lang="fr-FR" dirty="0" err="1" smtClean="0">
                <a:solidFill>
                  <a:schemeClr val="tx1"/>
                </a:solidFill>
              </a:rPr>
              <a:t>re</a:t>
            </a:r>
            <a:r>
              <a:rPr lang="fr-FR" dirty="0" smtClean="0">
                <a:solidFill>
                  <a:schemeClr val="tx1"/>
                </a:solidFill>
              </a:rPr>
              <a:t> Ugo </a:t>
            </a:r>
            <a:r>
              <a:rPr lang="fr-FR" dirty="0" err="1" smtClean="0">
                <a:solidFill>
                  <a:schemeClr val="tx1"/>
                </a:solidFill>
              </a:rPr>
              <a:t>Capeto</a:t>
            </a:r>
            <a:r>
              <a:rPr lang="fr-FR" dirty="0" smtClean="0">
                <a:solidFill>
                  <a:schemeClr val="tx1"/>
                </a:solidFill>
              </a:rPr>
              <a:t> e dalla sua </a:t>
            </a:r>
            <a:r>
              <a:rPr lang="fr-FR" dirty="0" err="1" smtClean="0">
                <a:solidFill>
                  <a:schemeClr val="tx1"/>
                </a:solidFill>
              </a:rPr>
              <a:t>corte</a:t>
            </a:r>
            <a:r>
              <a:rPr lang="fr-FR" dirty="0" smtClean="0">
                <a:solidFill>
                  <a:schemeClr val="tx1"/>
                </a:solidFill>
              </a:rPr>
              <a:t>.</a:t>
            </a:r>
          </a:p>
          <a:p>
            <a:pPr marL="0" indent="0">
              <a:buNone/>
            </a:pPr>
            <a:endParaRPr lang="fr-FR" dirty="0">
              <a:solidFill>
                <a:schemeClr val="tx1"/>
              </a:solidFill>
            </a:endParaRPr>
          </a:p>
          <a:p>
            <a:pPr marL="0" indent="0" algn="just">
              <a:buNone/>
            </a:pPr>
            <a:r>
              <a:rPr lang="fr-FR" dirty="0" smtClean="0">
                <a:solidFill>
                  <a:schemeClr val="tx1"/>
                </a:solidFill>
              </a:rPr>
              <a:t>A </a:t>
            </a:r>
            <a:r>
              <a:rPr lang="fr-FR" dirty="0" err="1" smtClean="0">
                <a:solidFill>
                  <a:schemeClr val="tx1"/>
                </a:solidFill>
              </a:rPr>
              <a:t>partire</a:t>
            </a:r>
            <a:r>
              <a:rPr lang="fr-FR" dirty="0" smtClean="0">
                <a:solidFill>
                  <a:schemeClr val="tx1"/>
                </a:solidFill>
              </a:rPr>
              <a:t> da </a:t>
            </a:r>
            <a:r>
              <a:rPr lang="fr-FR" dirty="0" err="1" smtClean="0">
                <a:solidFill>
                  <a:schemeClr val="tx1"/>
                </a:solidFill>
              </a:rPr>
              <a:t>quest’epoca</a:t>
            </a:r>
            <a:r>
              <a:rPr lang="fr-FR" dirty="0" smtClean="0">
                <a:solidFill>
                  <a:schemeClr val="tx1"/>
                </a:solidFill>
              </a:rPr>
              <a:t>, le </a:t>
            </a:r>
            <a:r>
              <a:rPr lang="fr-FR" dirty="0" err="1" smtClean="0">
                <a:solidFill>
                  <a:schemeClr val="tx1"/>
                </a:solidFill>
              </a:rPr>
              <a:t>persone</a:t>
            </a:r>
            <a:r>
              <a:rPr lang="fr-FR" dirty="0" smtClean="0">
                <a:solidFill>
                  <a:schemeClr val="tx1"/>
                </a:solidFill>
              </a:rPr>
              <a:t> </a:t>
            </a:r>
            <a:r>
              <a:rPr lang="fr-FR" dirty="0" err="1" smtClean="0">
                <a:solidFill>
                  <a:schemeClr val="tx1"/>
                </a:solidFill>
              </a:rPr>
              <a:t>colte</a:t>
            </a:r>
            <a:r>
              <a:rPr lang="fr-FR" dirty="0" smtClean="0">
                <a:solidFill>
                  <a:schemeClr val="tx1"/>
                </a:solidFill>
              </a:rPr>
              <a:t> </a:t>
            </a:r>
            <a:r>
              <a:rPr lang="fr-FR" dirty="0" err="1" smtClean="0">
                <a:solidFill>
                  <a:schemeClr val="tx1"/>
                </a:solidFill>
              </a:rPr>
              <a:t>apprendono</a:t>
            </a:r>
            <a:r>
              <a:rPr lang="fr-FR" dirty="0" smtClean="0">
                <a:solidFill>
                  <a:schemeClr val="tx1"/>
                </a:solidFill>
              </a:rPr>
              <a:t> il </a:t>
            </a:r>
            <a:r>
              <a:rPr lang="fr-FR" i="1" dirty="0" err="1" smtClean="0">
                <a:solidFill>
                  <a:schemeClr val="tx1"/>
                </a:solidFill>
              </a:rPr>
              <a:t>françois</a:t>
            </a:r>
            <a:r>
              <a:rPr lang="fr-FR" dirty="0" smtClean="0">
                <a:solidFill>
                  <a:schemeClr val="tx1"/>
                </a:solidFill>
              </a:rPr>
              <a:t> in tutta la Francia </a:t>
            </a:r>
            <a:r>
              <a:rPr lang="fr-FR" dirty="0" err="1" smtClean="0">
                <a:solidFill>
                  <a:schemeClr val="tx1"/>
                </a:solidFill>
              </a:rPr>
              <a:t>ed</a:t>
            </a:r>
            <a:r>
              <a:rPr lang="fr-FR" dirty="0" smtClean="0">
                <a:solidFill>
                  <a:schemeClr val="tx1"/>
                </a:solidFill>
              </a:rPr>
              <a:t> </a:t>
            </a:r>
            <a:r>
              <a:rPr lang="fr-FR" dirty="0" err="1" smtClean="0">
                <a:solidFill>
                  <a:schemeClr val="tx1"/>
                </a:solidFill>
              </a:rPr>
              <a:t>è</a:t>
            </a:r>
            <a:r>
              <a:rPr lang="fr-FR" dirty="0" smtClean="0">
                <a:solidFill>
                  <a:schemeClr val="tx1"/>
                </a:solidFill>
              </a:rPr>
              <a:t> in </a:t>
            </a:r>
            <a:r>
              <a:rPr lang="fr-FR" dirty="0" err="1" smtClean="0">
                <a:solidFill>
                  <a:schemeClr val="tx1"/>
                </a:solidFill>
              </a:rPr>
              <a:t>questa</a:t>
            </a:r>
            <a:r>
              <a:rPr lang="fr-FR" dirty="0" smtClean="0">
                <a:solidFill>
                  <a:schemeClr val="tx1"/>
                </a:solidFill>
              </a:rPr>
              <a:t> lingua </a:t>
            </a:r>
            <a:r>
              <a:rPr lang="fr-FR" dirty="0" err="1" smtClean="0">
                <a:solidFill>
                  <a:schemeClr val="tx1"/>
                </a:solidFill>
              </a:rPr>
              <a:t>prestigiosa</a:t>
            </a:r>
            <a:r>
              <a:rPr lang="fr-FR" dirty="0" smtClean="0">
                <a:solidFill>
                  <a:schemeClr val="tx1"/>
                </a:solidFill>
              </a:rPr>
              <a:t> </a:t>
            </a:r>
            <a:r>
              <a:rPr lang="fr-FR" dirty="0" err="1" smtClean="0">
                <a:solidFill>
                  <a:schemeClr val="tx1"/>
                </a:solidFill>
              </a:rPr>
              <a:t>che</a:t>
            </a:r>
            <a:r>
              <a:rPr lang="fr-FR" dirty="0" smtClean="0">
                <a:solidFill>
                  <a:schemeClr val="tx1"/>
                </a:solidFill>
              </a:rPr>
              <a:t> si </a:t>
            </a:r>
            <a:r>
              <a:rPr lang="fr-FR" dirty="0" err="1" smtClean="0">
                <a:solidFill>
                  <a:schemeClr val="tx1"/>
                </a:solidFill>
              </a:rPr>
              <a:t>svilupperà</a:t>
            </a:r>
            <a:r>
              <a:rPr lang="fr-FR" dirty="0" smtClean="0">
                <a:solidFill>
                  <a:schemeClr val="tx1"/>
                </a:solidFill>
              </a:rPr>
              <a:t> dal XII </a:t>
            </a:r>
            <a:r>
              <a:rPr lang="fr-FR" dirty="0" err="1" smtClean="0">
                <a:solidFill>
                  <a:schemeClr val="tx1"/>
                </a:solidFill>
              </a:rPr>
              <a:t>secolo</a:t>
            </a:r>
            <a:r>
              <a:rPr lang="fr-FR" dirty="0" smtClean="0">
                <a:solidFill>
                  <a:schemeClr val="tx1"/>
                </a:solidFill>
              </a:rPr>
              <a:t> </a:t>
            </a:r>
            <a:r>
              <a:rPr lang="fr-FR" dirty="0" err="1" smtClean="0">
                <a:solidFill>
                  <a:schemeClr val="tx1"/>
                </a:solidFill>
              </a:rPr>
              <a:t>una</a:t>
            </a:r>
            <a:r>
              <a:rPr lang="fr-FR" dirty="0" smtClean="0">
                <a:solidFill>
                  <a:schemeClr val="tx1"/>
                </a:solidFill>
              </a:rPr>
              <a:t> </a:t>
            </a:r>
            <a:r>
              <a:rPr lang="fr-FR" dirty="0" err="1" smtClean="0">
                <a:solidFill>
                  <a:schemeClr val="tx1"/>
                </a:solidFill>
              </a:rPr>
              <a:t>vera</a:t>
            </a:r>
            <a:r>
              <a:rPr lang="fr-FR" dirty="0" smtClean="0">
                <a:solidFill>
                  <a:schemeClr val="tx1"/>
                </a:solidFill>
              </a:rPr>
              <a:t> e </a:t>
            </a:r>
            <a:r>
              <a:rPr lang="fr-FR" dirty="0" err="1" smtClean="0">
                <a:solidFill>
                  <a:schemeClr val="tx1"/>
                </a:solidFill>
              </a:rPr>
              <a:t>propria</a:t>
            </a:r>
            <a:r>
              <a:rPr lang="fr-FR" dirty="0" smtClean="0">
                <a:solidFill>
                  <a:schemeClr val="tx1"/>
                </a:solidFill>
              </a:rPr>
              <a:t> </a:t>
            </a:r>
            <a:r>
              <a:rPr lang="fr-FR" dirty="0" err="1" smtClean="0">
                <a:solidFill>
                  <a:schemeClr val="tx1"/>
                </a:solidFill>
              </a:rPr>
              <a:t>tradizione</a:t>
            </a:r>
            <a:r>
              <a:rPr lang="fr-FR" dirty="0" smtClean="0">
                <a:solidFill>
                  <a:schemeClr val="tx1"/>
                </a:solidFill>
              </a:rPr>
              <a:t> </a:t>
            </a:r>
            <a:r>
              <a:rPr lang="fr-FR" dirty="0" err="1" smtClean="0">
                <a:solidFill>
                  <a:schemeClr val="tx1"/>
                </a:solidFill>
              </a:rPr>
              <a:t>letteraria</a:t>
            </a:r>
            <a:r>
              <a:rPr lang="fr-FR" dirty="0" smtClean="0">
                <a:solidFill>
                  <a:schemeClr val="tx1"/>
                </a:solidFill>
              </a:rPr>
              <a:t>. </a:t>
            </a:r>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0239" y="2237929"/>
            <a:ext cx="5540236" cy="4625574"/>
          </a:xfrm>
          <a:prstGeom prst="rect">
            <a:avLst/>
          </a:prstGeom>
        </p:spPr>
      </p:pic>
    </p:spTree>
    <p:extLst>
      <p:ext uri="{BB962C8B-B14F-4D97-AF65-F5344CB8AC3E}">
        <p14:creationId xmlns:p14="http://schemas.microsoft.com/office/powerpoint/2010/main" val="112219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II. Il «medio </a:t>
            </a:r>
            <a:r>
              <a:rPr lang="fr-FR" dirty="0" err="1" smtClean="0"/>
              <a:t>francese</a:t>
            </a:r>
            <a:r>
              <a:rPr lang="fr-FR" dirty="0" smtClean="0"/>
              <a:t>»</a:t>
            </a:r>
            <a:endParaRPr lang="fr-FR" dirty="0"/>
          </a:p>
        </p:txBody>
      </p:sp>
      <p:sp>
        <p:nvSpPr>
          <p:cNvPr id="3" name="Espace réservé du contenu 2"/>
          <p:cNvSpPr>
            <a:spLocks noGrp="1"/>
          </p:cNvSpPr>
          <p:nvPr>
            <p:ph idx="1"/>
          </p:nvPr>
        </p:nvSpPr>
        <p:spPr>
          <a:xfrm>
            <a:off x="677333" y="1871833"/>
            <a:ext cx="9525445" cy="5395240"/>
          </a:xfrm>
        </p:spPr>
        <p:txBody>
          <a:bodyPr>
            <a:normAutofit/>
          </a:bodyPr>
          <a:lstStyle/>
          <a:p>
            <a:pPr marL="0" indent="0" algn="just">
              <a:buNone/>
            </a:pPr>
            <a:r>
              <a:rPr lang="fr-FR" sz="2000" b="1" dirty="0" smtClean="0">
                <a:solidFill>
                  <a:schemeClr val="tx1"/>
                </a:solidFill>
              </a:rPr>
              <a:t>1300-1600</a:t>
            </a:r>
            <a:r>
              <a:rPr lang="fr-FR" sz="2000" dirty="0" smtClean="0">
                <a:solidFill>
                  <a:schemeClr val="tx1"/>
                </a:solidFill>
              </a:rPr>
              <a:t>: </a:t>
            </a:r>
            <a:r>
              <a:rPr lang="fr-FR" sz="2000" dirty="0" err="1" smtClean="0">
                <a:solidFill>
                  <a:schemeClr val="tx1"/>
                </a:solidFill>
              </a:rPr>
              <a:t>epoca</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b="1" dirty="0" smtClean="0">
                <a:solidFill>
                  <a:schemeClr val="tx1"/>
                </a:solidFill>
              </a:rPr>
              <a:t>medio </a:t>
            </a:r>
            <a:r>
              <a:rPr lang="fr-FR" sz="2000" b="1" dirty="0" err="1" smtClean="0">
                <a:solidFill>
                  <a:schemeClr val="tx1"/>
                </a:solidFill>
              </a:rPr>
              <a:t>francese</a:t>
            </a:r>
            <a:r>
              <a:rPr lang="fr-FR" sz="2000" b="1" dirty="0" smtClean="0">
                <a:solidFill>
                  <a:schemeClr val="tx1"/>
                </a:solidFill>
              </a:rPr>
              <a:t> </a:t>
            </a:r>
            <a:r>
              <a:rPr lang="fr-FR" sz="2000" dirty="0" smtClean="0">
                <a:solidFill>
                  <a:schemeClr val="tx1"/>
                </a:solidFill>
              </a:rPr>
              <a:t>(« Moyen français »), come </a:t>
            </a:r>
            <a:r>
              <a:rPr lang="fr-FR" sz="2000" dirty="0" err="1" smtClean="0">
                <a:solidFill>
                  <a:schemeClr val="tx1"/>
                </a:solidFill>
              </a:rPr>
              <a:t>viene</a:t>
            </a:r>
            <a:r>
              <a:rPr lang="fr-FR" sz="2000" dirty="0" smtClean="0">
                <a:solidFill>
                  <a:schemeClr val="tx1"/>
                </a:solidFill>
              </a:rPr>
              <a:t> </a:t>
            </a:r>
            <a:r>
              <a:rPr lang="fr-FR" sz="2000" dirty="0" err="1" smtClean="0">
                <a:solidFill>
                  <a:schemeClr val="tx1"/>
                </a:solidFill>
              </a:rPr>
              <a:t>chiamato</a:t>
            </a:r>
            <a:r>
              <a:rPr lang="fr-FR" sz="2000" dirty="0" smtClean="0">
                <a:solidFill>
                  <a:schemeClr val="tx1"/>
                </a:solidFill>
              </a:rPr>
              <a:t> </a:t>
            </a:r>
            <a:r>
              <a:rPr lang="fr-FR" sz="2000" dirty="0" err="1" smtClean="0">
                <a:solidFill>
                  <a:schemeClr val="tx1"/>
                </a:solidFill>
              </a:rPr>
              <a:t>dai</a:t>
            </a:r>
            <a:r>
              <a:rPr lang="fr-FR" sz="2000" dirty="0" smtClean="0">
                <a:solidFill>
                  <a:schemeClr val="tx1"/>
                </a:solidFill>
              </a:rPr>
              <a:t> </a:t>
            </a:r>
            <a:r>
              <a:rPr lang="fr-FR" sz="2000" dirty="0" err="1" smtClean="0">
                <a:solidFill>
                  <a:schemeClr val="tx1"/>
                </a:solidFill>
              </a:rPr>
              <a:t>linguisti</a:t>
            </a:r>
            <a:r>
              <a:rPr lang="fr-FR" sz="2000" dirty="0" smtClean="0">
                <a:solidFill>
                  <a:schemeClr val="tx1"/>
                </a:solidFill>
              </a:rPr>
              <a:t> il </a:t>
            </a:r>
            <a:r>
              <a:rPr lang="fr-FR" sz="2000" i="1" dirty="0" err="1" smtClean="0">
                <a:solidFill>
                  <a:schemeClr val="tx1"/>
                </a:solidFill>
              </a:rPr>
              <a:t>françois</a:t>
            </a:r>
            <a:r>
              <a:rPr lang="fr-FR" sz="2000" dirty="0" smtClean="0">
                <a:solidFill>
                  <a:schemeClr val="tx1"/>
                </a:solidFill>
              </a:rPr>
              <a:t> di </a:t>
            </a:r>
            <a:r>
              <a:rPr lang="fr-FR" sz="2000" dirty="0" err="1" smtClean="0">
                <a:solidFill>
                  <a:schemeClr val="tx1"/>
                </a:solidFill>
              </a:rPr>
              <a:t>questo</a:t>
            </a:r>
            <a:r>
              <a:rPr lang="fr-FR" sz="2000" dirty="0" smtClean="0">
                <a:solidFill>
                  <a:schemeClr val="tx1"/>
                </a:solidFill>
              </a:rPr>
              <a:t> </a:t>
            </a:r>
            <a:r>
              <a:rPr lang="fr-FR" sz="2000" dirty="0" err="1" smtClean="0">
                <a:solidFill>
                  <a:schemeClr val="tx1"/>
                </a:solidFill>
              </a:rPr>
              <a:t>periodo</a:t>
            </a:r>
            <a:r>
              <a:rPr lang="fr-FR" sz="2000" dirty="0" smtClean="0">
                <a:solidFill>
                  <a:schemeClr val="tx1"/>
                </a:solidFill>
              </a:rPr>
              <a:t>. </a:t>
            </a:r>
          </a:p>
          <a:p>
            <a:pPr marL="0" indent="0">
              <a:buNone/>
            </a:pPr>
            <a:endParaRPr lang="fr-FR" sz="2000" dirty="0">
              <a:solidFill>
                <a:schemeClr val="tx1"/>
              </a:solidFill>
            </a:endParaRPr>
          </a:p>
          <a:p>
            <a:pPr algn="just"/>
            <a:r>
              <a:rPr lang="fr-FR" sz="2000" dirty="0" smtClean="0">
                <a:solidFill>
                  <a:schemeClr val="tx1"/>
                </a:solidFill>
              </a:rPr>
              <a:t>L’</a:t>
            </a:r>
            <a:r>
              <a:rPr lang="fr-FR" sz="2000" dirty="0" err="1" smtClean="0">
                <a:solidFill>
                  <a:schemeClr val="tx1"/>
                </a:solidFill>
              </a:rPr>
              <a:t>accento</a:t>
            </a:r>
            <a:r>
              <a:rPr lang="fr-FR" sz="2000" dirty="0" smtClean="0">
                <a:solidFill>
                  <a:schemeClr val="tx1"/>
                </a:solidFill>
              </a:rPr>
              <a:t> </a:t>
            </a:r>
            <a:r>
              <a:rPr lang="fr-FR" sz="2000" dirty="0" err="1" smtClean="0">
                <a:solidFill>
                  <a:schemeClr val="tx1"/>
                </a:solidFill>
              </a:rPr>
              <a:t>tonico</a:t>
            </a:r>
            <a:r>
              <a:rPr lang="fr-FR" sz="2000" dirty="0" smtClean="0">
                <a:solidFill>
                  <a:schemeClr val="tx1"/>
                </a:solidFill>
              </a:rPr>
              <a:t> si </a:t>
            </a:r>
            <a:r>
              <a:rPr lang="fr-FR" sz="2000" dirty="0" err="1" smtClean="0">
                <a:solidFill>
                  <a:schemeClr val="tx1"/>
                </a:solidFill>
              </a:rPr>
              <a:t>è</a:t>
            </a:r>
            <a:r>
              <a:rPr lang="fr-FR" sz="2000" dirty="0" smtClean="0">
                <a:solidFill>
                  <a:schemeClr val="tx1"/>
                </a:solidFill>
              </a:rPr>
              <a:t> </a:t>
            </a:r>
            <a:r>
              <a:rPr lang="fr-FR" sz="2000" dirty="0" err="1" smtClean="0">
                <a:solidFill>
                  <a:schemeClr val="tx1"/>
                </a:solidFill>
              </a:rPr>
              <a:t>spostato</a:t>
            </a:r>
            <a:r>
              <a:rPr lang="fr-FR" sz="2000" dirty="0" smtClean="0">
                <a:solidFill>
                  <a:schemeClr val="tx1"/>
                </a:solidFill>
              </a:rPr>
              <a:t> alla fine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parola</a:t>
            </a:r>
            <a:r>
              <a:rPr lang="fr-FR" sz="2000" dirty="0" smtClean="0">
                <a:solidFill>
                  <a:schemeClr val="tx1"/>
                </a:solidFill>
              </a:rPr>
              <a:t> o </a:t>
            </a:r>
            <a:r>
              <a:rPr lang="fr-FR" sz="2000" dirty="0" err="1" smtClean="0">
                <a:solidFill>
                  <a:schemeClr val="tx1"/>
                </a:solidFill>
              </a:rPr>
              <a:t>della</a:t>
            </a:r>
            <a:r>
              <a:rPr lang="fr-FR" sz="2000" dirty="0" smtClean="0">
                <a:solidFill>
                  <a:schemeClr val="tx1"/>
                </a:solidFill>
              </a:rPr>
              <a:t> frase;</a:t>
            </a:r>
          </a:p>
          <a:p>
            <a:pPr algn="just"/>
            <a:r>
              <a:rPr lang="fr-FR" sz="2000" dirty="0" smtClean="0">
                <a:solidFill>
                  <a:schemeClr val="tx1"/>
                </a:solidFill>
              </a:rPr>
              <a:t>Il </a:t>
            </a:r>
            <a:r>
              <a:rPr lang="fr-FR" sz="2000" dirty="0" err="1" smtClean="0">
                <a:solidFill>
                  <a:schemeClr val="tx1"/>
                </a:solidFill>
              </a:rPr>
              <a:t>sistema</a:t>
            </a:r>
            <a:r>
              <a:rPr lang="fr-FR" sz="2000" dirty="0" smtClean="0">
                <a:solidFill>
                  <a:schemeClr val="tx1"/>
                </a:solidFill>
              </a:rPr>
              <a:t> latino delle </a:t>
            </a:r>
            <a:r>
              <a:rPr lang="fr-FR" sz="2000" dirty="0" err="1" smtClean="0">
                <a:solidFill>
                  <a:schemeClr val="tx1"/>
                </a:solidFill>
              </a:rPr>
              <a:t>desinenze</a:t>
            </a:r>
            <a:r>
              <a:rPr lang="fr-FR" sz="2000" dirty="0" smtClean="0">
                <a:solidFill>
                  <a:schemeClr val="tx1"/>
                </a:solidFill>
              </a:rPr>
              <a:t> </a:t>
            </a:r>
            <a:r>
              <a:rPr lang="fr-FR" sz="2000" dirty="0" err="1" smtClean="0">
                <a:solidFill>
                  <a:schemeClr val="tx1"/>
                </a:solidFill>
              </a:rPr>
              <a:t>scompare</a:t>
            </a:r>
            <a:r>
              <a:rPr lang="fr-FR" sz="2000" dirty="0" smtClean="0">
                <a:solidFill>
                  <a:schemeClr val="tx1"/>
                </a:solidFill>
              </a:rPr>
              <a:t> </a:t>
            </a:r>
            <a:r>
              <a:rPr lang="fr-FR" sz="2000" dirty="0" err="1" smtClean="0">
                <a:solidFill>
                  <a:schemeClr val="tx1"/>
                </a:solidFill>
              </a:rPr>
              <a:t>completamente</a:t>
            </a:r>
            <a:r>
              <a:rPr lang="fr-FR" sz="2000" dirty="0" smtClean="0">
                <a:solidFill>
                  <a:schemeClr val="tx1"/>
                </a:solidFill>
              </a:rPr>
              <a:t> e la frase </a:t>
            </a:r>
            <a:r>
              <a:rPr lang="fr-FR" sz="2000" dirty="0" err="1" smtClean="0">
                <a:solidFill>
                  <a:schemeClr val="tx1"/>
                </a:solidFill>
              </a:rPr>
              <a:t>adotta</a:t>
            </a:r>
            <a:r>
              <a:rPr lang="fr-FR" sz="2000" dirty="0" smtClean="0">
                <a:solidFill>
                  <a:schemeClr val="tx1"/>
                </a:solidFill>
              </a:rPr>
              <a:t> l’</a:t>
            </a:r>
            <a:r>
              <a:rPr lang="fr-FR" sz="2000" dirty="0" err="1" smtClean="0">
                <a:solidFill>
                  <a:schemeClr val="tx1"/>
                </a:solidFill>
              </a:rPr>
              <a:t>ordine</a:t>
            </a:r>
            <a:r>
              <a:rPr lang="fr-FR" sz="2000" dirty="0" smtClean="0">
                <a:solidFill>
                  <a:schemeClr val="tx1"/>
                </a:solidFill>
              </a:rPr>
              <a:t> </a:t>
            </a:r>
            <a:r>
              <a:rPr lang="fr-FR" sz="2000" dirty="0" err="1" smtClean="0">
                <a:solidFill>
                  <a:schemeClr val="tx1"/>
                </a:solidFill>
              </a:rPr>
              <a:t>attuale</a:t>
            </a:r>
            <a:r>
              <a:rPr lang="fr-FR" sz="2000" dirty="0" smtClean="0">
                <a:solidFill>
                  <a:schemeClr val="tx1"/>
                </a:solidFill>
              </a:rPr>
              <a:t> </a:t>
            </a:r>
            <a:r>
              <a:rPr lang="fr-FR" sz="2000" dirty="0" err="1" smtClean="0">
                <a:solidFill>
                  <a:schemeClr val="tx1"/>
                </a:solidFill>
              </a:rPr>
              <a:t>Soggetto-Verbo-Complemento</a:t>
            </a:r>
            <a:r>
              <a:rPr lang="fr-FR" sz="2000" dirty="0" smtClean="0">
                <a:solidFill>
                  <a:schemeClr val="tx1"/>
                </a:solidFill>
              </a:rPr>
              <a:t>;</a:t>
            </a:r>
          </a:p>
          <a:p>
            <a:pPr algn="just"/>
            <a:r>
              <a:rPr lang="fr-FR" sz="2000" dirty="0" smtClean="0">
                <a:solidFill>
                  <a:schemeClr val="tx1"/>
                </a:solidFill>
              </a:rPr>
              <a:t>Compare la </a:t>
            </a:r>
            <a:r>
              <a:rPr lang="mr-IN" sz="2000" dirty="0" smtClean="0">
                <a:solidFill>
                  <a:schemeClr val="tx1"/>
                </a:solidFill>
              </a:rPr>
              <a:t>–</a:t>
            </a:r>
            <a:r>
              <a:rPr lang="fr-FR" sz="2000" i="1" dirty="0" smtClean="0">
                <a:solidFill>
                  <a:schemeClr val="tx1"/>
                </a:solidFill>
              </a:rPr>
              <a:t>e</a:t>
            </a:r>
            <a:r>
              <a:rPr lang="fr-FR" sz="2000" dirty="0" smtClean="0">
                <a:solidFill>
                  <a:schemeClr val="tx1"/>
                </a:solidFill>
              </a:rPr>
              <a:t> finale per </a:t>
            </a:r>
            <a:r>
              <a:rPr lang="fr-FR" sz="2000" dirty="0" err="1" smtClean="0">
                <a:solidFill>
                  <a:schemeClr val="tx1"/>
                </a:solidFill>
              </a:rPr>
              <a:t>indicare</a:t>
            </a:r>
            <a:r>
              <a:rPr lang="fr-FR" sz="2000" dirty="0" smtClean="0">
                <a:solidFill>
                  <a:schemeClr val="tx1"/>
                </a:solidFill>
              </a:rPr>
              <a:t> il </a:t>
            </a:r>
            <a:r>
              <a:rPr lang="fr-FR" sz="2000" dirty="0" err="1" smtClean="0">
                <a:solidFill>
                  <a:schemeClr val="tx1"/>
                </a:solidFill>
              </a:rPr>
              <a:t>genere</a:t>
            </a:r>
            <a:r>
              <a:rPr lang="fr-FR" sz="2000" dirty="0" smtClean="0">
                <a:solidFill>
                  <a:schemeClr val="tx1"/>
                </a:solidFill>
              </a:rPr>
              <a:t> </a:t>
            </a:r>
            <a:r>
              <a:rPr lang="fr-FR" sz="2000" dirty="0" err="1" smtClean="0">
                <a:solidFill>
                  <a:schemeClr val="tx1"/>
                </a:solidFill>
              </a:rPr>
              <a:t>femminile</a:t>
            </a:r>
            <a:r>
              <a:rPr lang="fr-FR" sz="2000" dirty="0" smtClean="0">
                <a:solidFill>
                  <a:schemeClr val="tx1"/>
                </a:solidFill>
              </a:rPr>
              <a:t>; </a:t>
            </a:r>
          </a:p>
          <a:p>
            <a:pPr algn="just"/>
            <a:r>
              <a:rPr lang="fr-FR" sz="2000" dirty="0" err="1" smtClean="0">
                <a:solidFill>
                  <a:schemeClr val="tx1"/>
                </a:solidFill>
              </a:rPr>
              <a:t>Compaiono</a:t>
            </a:r>
            <a:r>
              <a:rPr lang="fr-FR" sz="2000" dirty="0" smtClean="0">
                <a:solidFill>
                  <a:schemeClr val="tx1"/>
                </a:solidFill>
              </a:rPr>
              <a:t> </a:t>
            </a:r>
            <a:r>
              <a:rPr lang="fr-FR" sz="2000" dirty="0" err="1" smtClean="0">
                <a:solidFill>
                  <a:schemeClr val="tx1"/>
                </a:solidFill>
              </a:rPr>
              <a:t>gli</a:t>
            </a:r>
            <a:r>
              <a:rPr lang="fr-FR" sz="2000" dirty="0" smtClean="0">
                <a:solidFill>
                  <a:schemeClr val="tx1"/>
                </a:solidFill>
              </a:rPr>
              <a:t> </a:t>
            </a:r>
            <a:r>
              <a:rPr lang="fr-FR" sz="2000" dirty="0" err="1" smtClean="0">
                <a:solidFill>
                  <a:schemeClr val="tx1"/>
                </a:solidFill>
              </a:rPr>
              <a:t>articoli</a:t>
            </a:r>
            <a:r>
              <a:rPr lang="fr-FR" sz="2000" dirty="0" smtClean="0">
                <a:solidFill>
                  <a:schemeClr val="tx1"/>
                </a:solidFill>
              </a:rPr>
              <a:t> </a:t>
            </a:r>
            <a:r>
              <a:rPr lang="it-IT" sz="2000" dirty="0">
                <a:solidFill>
                  <a:schemeClr val="tx1"/>
                </a:solidFill>
              </a:rPr>
              <a:t>(</a:t>
            </a:r>
            <a:r>
              <a:rPr lang="it-IT" sz="2000" i="1" dirty="0">
                <a:solidFill>
                  <a:schemeClr val="tx1"/>
                </a:solidFill>
              </a:rPr>
              <a:t>le</a:t>
            </a:r>
            <a:r>
              <a:rPr lang="it-IT" sz="2000" dirty="0">
                <a:solidFill>
                  <a:schemeClr val="tx1"/>
                </a:solidFill>
              </a:rPr>
              <a:t>,</a:t>
            </a:r>
            <a:r>
              <a:rPr lang="it-IT" sz="2000" i="1" dirty="0">
                <a:solidFill>
                  <a:schemeClr val="tx1"/>
                </a:solidFill>
              </a:rPr>
              <a:t> la</a:t>
            </a:r>
            <a:r>
              <a:rPr lang="it-IT" sz="2000" dirty="0">
                <a:solidFill>
                  <a:schemeClr val="tx1"/>
                </a:solidFill>
              </a:rPr>
              <a:t>, </a:t>
            </a:r>
            <a:r>
              <a:rPr lang="it-IT" sz="2000" i="1" dirty="0">
                <a:solidFill>
                  <a:schemeClr val="tx1"/>
                </a:solidFill>
              </a:rPr>
              <a:t>un</a:t>
            </a:r>
            <a:r>
              <a:rPr lang="it-IT" sz="2000" dirty="0">
                <a:solidFill>
                  <a:schemeClr val="tx1"/>
                </a:solidFill>
              </a:rPr>
              <a:t>,</a:t>
            </a:r>
            <a:r>
              <a:rPr lang="it-IT" sz="2000" i="1" dirty="0">
                <a:solidFill>
                  <a:schemeClr val="tx1"/>
                </a:solidFill>
              </a:rPr>
              <a:t> une</a:t>
            </a:r>
            <a:r>
              <a:rPr lang="it-IT" sz="2000" dirty="0">
                <a:solidFill>
                  <a:schemeClr val="tx1"/>
                </a:solidFill>
              </a:rPr>
              <a:t>), i pronomi (</a:t>
            </a:r>
            <a:r>
              <a:rPr lang="it-IT" sz="2000" i="1" dirty="0">
                <a:solidFill>
                  <a:schemeClr val="tx1"/>
                </a:solidFill>
              </a:rPr>
              <a:t>le </a:t>
            </a:r>
            <a:r>
              <a:rPr lang="it-IT" sz="2000" i="1" dirty="0" err="1">
                <a:solidFill>
                  <a:schemeClr val="tx1"/>
                </a:solidFill>
              </a:rPr>
              <a:t>mien</a:t>
            </a:r>
            <a:r>
              <a:rPr lang="it-IT" sz="2000" dirty="0">
                <a:solidFill>
                  <a:schemeClr val="tx1"/>
                </a:solidFill>
              </a:rPr>
              <a:t>, </a:t>
            </a:r>
            <a:r>
              <a:rPr lang="it-IT" sz="2000" i="1" dirty="0">
                <a:solidFill>
                  <a:schemeClr val="tx1"/>
                </a:solidFill>
              </a:rPr>
              <a:t>le </a:t>
            </a:r>
            <a:r>
              <a:rPr lang="it-IT" sz="2000" i="1" dirty="0" err="1">
                <a:solidFill>
                  <a:schemeClr val="tx1"/>
                </a:solidFill>
              </a:rPr>
              <a:t>tien</a:t>
            </a:r>
            <a:r>
              <a:rPr lang="it-IT" sz="2000" dirty="0">
                <a:solidFill>
                  <a:schemeClr val="tx1"/>
                </a:solidFill>
              </a:rPr>
              <a:t>), gli aggettivi possessivi (</a:t>
            </a:r>
            <a:r>
              <a:rPr lang="it-IT" sz="2000" i="1" dirty="0" err="1">
                <a:solidFill>
                  <a:schemeClr val="tx1"/>
                </a:solidFill>
              </a:rPr>
              <a:t>mon</a:t>
            </a:r>
            <a:r>
              <a:rPr lang="it-IT" sz="2000" dirty="0">
                <a:solidFill>
                  <a:schemeClr val="tx1"/>
                </a:solidFill>
              </a:rPr>
              <a:t>, </a:t>
            </a:r>
            <a:r>
              <a:rPr lang="it-IT" sz="2000" i="1" dirty="0">
                <a:solidFill>
                  <a:schemeClr val="tx1"/>
                </a:solidFill>
              </a:rPr>
              <a:t>ton</a:t>
            </a:r>
            <a:r>
              <a:rPr lang="it-IT" sz="2000" dirty="0">
                <a:solidFill>
                  <a:schemeClr val="tx1"/>
                </a:solidFill>
              </a:rPr>
              <a:t>, </a:t>
            </a:r>
            <a:r>
              <a:rPr lang="it-IT" sz="2000" i="1" dirty="0">
                <a:solidFill>
                  <a:schemeClr val="tx1"/>
                </a:solidFill>
              </a:rPr>
              <a:t>son</a:t>
            </a:r>
            <a:r>
              <a:rPr lang="it-IT" sz="2000" dirty="0">
                <a:solidFill>
                  <a:schemeClr val="tx1"/>
                </a:solidFill>
              </a:rPr>
              <a:t>) e dimostrativi (</a:t>
            </a:r>
            <a:r>
              <a:rPr lang="it-IT" sz="2000" i="1" dirty="0">
                <a:solidFill>
                  <a:schemeClr val="tx1"/>
                </a:solidFill>
              </a:rPr>
              <a:t>ceci</a:t>
            </a:r>
            <a:r>
              <a:rPr lang="it-IT" sz="2000" dirty="0">
                <a:solidFill>
                  <a:schemeClr val="tx1"/>
                </a:solidFill>
              </a:rPr>
              <a:t>, </a:t>
            </a:r>
            <a:r>
              <a:rPr lang="it-IT" sz="2000" i="1" dirty="0">
                <a:solidFill>
                  <a:schemeClr val="tx1"/>
                </a:solidFill>
              </a:rPr>
              <a:t>cela</a:t>
            </a:r>
            <a:r>
              <a:rPr lang="it-IT" sz="2000" dirty="0">
                <a:solidFill>
                  <a:schemeClr val="tx1"/>
                </a:solidFill>
              </a:rPr>
              <a:t>, </a:t>
            </a:r>
            <a:r>
              <a:rPr lang="it-IT" sz="2000" i="1" dirty="0">
                <a:solidFill>
                  <a:schemeClr val="tx1"/>
                </a:solidFill>
              </a:rPr>
              <a:t>ce</a:t>
            </a:r>
            <a:r>
              <a:rPr lang="it-IT" sz="2000" dirty="0">
                <a:solidFill>
                  <a:schemeClr val="tx1"/>
                </a:solidFill>
              </a:rPr>
              <a:t>, </a:t>
            </a:r>
            <a:r>
              <a:rPr lang="it-IT" sz="2000" i="1" dirty="0" err="1">
                <a:solidFill>
                  <a:schemeClr val="tx1"/>
                </a:solidFill>
              </a:rPr>
              <a:t>cette</a:t>
            </a:r>
            <a:r>
              <a:rPr lang="it-IT" sz="2000" dirty="0" smtClean="0">
                <a:solidFill>
                  <a:schemeClr val="tx1"/>
                </a:solidFill>
              </a:rPr>
              <a:t>);</a:t>
            </a:r>
          </a:p>
          <a:p>
            <a:pPr algn="just"/>
            <a:r>
              <a:rPr lang="it-IT" sz="2000" dirty="0" smtClean="0">
                <a:solidFill>
                  <a:schemeClr val="tx1"/>
                </a:solidFill>
              </a:rPr>
              <a:t>Iniziano i </a:t>
            </a:r>
            <a:r>
              <a:rPr lang="it-IT" sz="2000" b="1" dirty="0" smtClean="0">
                <a:solidFill>
                  <a:schemeClr val="tx1"/>
                </a:solidFill>
              </a:rPr>
              <a:t>primi tentativi di normalizzazione linguistica</a:t>
            </a:r>
            <a:r>
              <a:rPr lang="mr-IN" sz="2000" dirty="0" smtClean="0">
                <a:solidFill>
                  <a:schemeClr val="tx1"/>
                </a:solidFill>
              </a:rPr>
              <a:t>…</a:t>
            </a:r>
            <a:endParaRPr lang="fr-FR" sz="2000" dirty="0" smtClean="0">
              <a:solidFill>
                <a:schemeClr val="tx1"/>
              </a:solidFill>
            </a:endParaRPr>
          </a:p>
        </p:txBody>
      </p:sp>
    </p:spTree>
    <p:extLst>
      <p:ext uri="{BB962C8B-B14F-4D97-AF65-F5344CB8AC3E}">
        <p14:creationId xmlns:p14="http://schemas.microsoft.com/office/powerpoint/2010/main" val="2113906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3" y="1203158"/>
            <a:ext cx="9493362" cy="5486399"/>
          </a:xfrm>
        </p:spPr>
        <p:txBody>
          <a:bodyPr>
            <a:normAutofit/>
          </a:bodyPr>
          <a:lstStyle/>
          <a:p>
            <a:pPr marL="0" indent="0" algn="just">
              <a:buNone/>
            </a:pPr>
            <a:r>
              <a:rPr lang="fr-FR" sz="2000" b="1" dirty="0" err="1" smtClean="0">
                <a:solidFill>
                  <a:schemeClr val="tx1"/>
                </a:solidFill>
              </a:rPr>
              <a:t>Nel</a:t>
            </a:r>
            <a:r>
              <a:rPr lang="fr-FR" sz="2000" b="1" dirty="0" smtClean="0">
                <a:solidFill>
                  <a:schemeClr val="tx1"/>
                </a:solidFill>
              </a:rPr>
              <a:t> corso </a:t>
            </a:r>
            <a:r>
              <a:rPr lang="fr-FR" sz="2000" b="1" dirty="0" err="1" smtClean="0">
                <a:solidFill>
                  <a:schemeClr val="tx1"/>
                </a:solidFill>
              </a:rPr>
              <a:t>del</a:t>
            </a:r>
            <a:r>
              <a:rPr lang="fr-FR" sz="2000" b="1" dirty="0" smtClean="0">
                <a:solidFill>
                  <a:schemeClr val="tx1"/>
                </a:solidFill>
              </a:rPr>
              <a:t> </a:t>
            </a:r>
            <a:r>
              <a:rPr lang="fr-FR" sz="2000" b="1" dirty="0" err="1" smtClean="0">
                <a:solidFill>
                  <a:schemeClr val="tx1"/>
                </a:solidFill>
              </a:rPr>
              <a:t>Cinquecento</a:t>
            </a:r>
            <a:r>
              <a:rPr lang="fr-FR" sz="2000" dirty="0" smtClean="0">
                <a:solidFill>
                  <a:schemeClr val="tx1"/>
                </a:solidFill>
              </a:rPr>
              <a:t>, </a:t>
            </a:r>
            <a:r>
              <a:rPr lang="fr-FR" sz="2000" u="sng" dirty="0" err="1" smtClean="0">
                <a:solidFill>
                  <a:schemeClr val="tx1"/>
                </a:solidFill>
              </a:rPr>
              <a:t>tre</a:t>
            </a:r>
            <a:r>
              <a:rPr lang="fr-FR" sz="2000" u="sng" dirty="0" smtClean="0">
                <a:solidFill>
                  <a:schemeClr val="tx1"/>
                </a:solidFill>
              </a:rPr>
              <a:t> </a:t>
            </a:r>
            <a:r>
              <a:rPr lang="fr-FR" sz="2000" u="sng" dirty="0" err="1" smtClean="0">
                <a:solidFill>
                  <a:schemeClr val="tx1"/>
                </a:solidFill>
              </a:rPr>
              <a:t>fattori</a:t>
            </a:r>
            <a:r>
              <a:rPr lang="fr-FR" sz="2000" u="sng" dirty="0" smtClean="0">
                <a:solidFill>
                  <a:schemeClr val="tx1"/>
                </a:solidFill>
              </a:rPr>
              <a:t> </a:t>
            </a:r>
            <a:r>
              <a:rPr lang="fr-FR" sz="2000" dirty="0" err="1" smtClean="0">
                <a:solidFill>
                  <a:schemeClr val="tx1"/>
                </a:solidFill>
              </a:rPr>
              <a:t>accelerano</a:t>
            </a:r>
            <a:r>
              <a:rPr lang="fr-FR" sz="2000" dirty="0" smtClean="0">
                <a:solidFill>
                  <a:schemeClr val="tx1"/>
                </a:solidFill>
              </a:rPr>
              <a:t> il </a:t>
            </a:r>
            <a:r>
              <a:rPr lang="fr-FR" sz="2000" dirty="0" err="1" smtClean="0">
                <a:solidFill>
                  <a:schemeClr val="tx1"/>
                </a:solidFill>
              </a:rPr>
              <a:t>processo</a:t>
            </a:r>
            <a:r>
              <a:rPr lang="fr-FR" sz="2000" dirty="0" smtClean="0">
                <a:solidFill>
                  <a:schemeClr val="tx1"/>
                </a:solidFill>
              </a:rPr>
              <a:t> di </a:t>
            </a:r>
            <a:r>
              <a:rPr lang="fr-FR" sz="2000" dirty="0" err="1" smtClean="0">
                <a:solidFill>
                  <a:schemeClr val="tx1"/>
                </a:solidFill>
              </a:rPr>
              <a:t>normalizzazione</a:t>
            </a:r>
            <a:r>
              <a:rPr lang="fr-FR" sz="2000" dirty="0" smtClean="0">
                <a:solidFill>
                  <a:schemeClr val="tx1"/>
                </a:solidFill>
              </a:rPr>
              <a:t> </a:t>
            </a:r>
            <a:r>
              <a:rPr lang="fr-FR" sz="2000" dirty="0" err="1" smtClean="0">
                <a:solidFill>
                  <a:schemeClr val="tx1"/>
                </a:solidFill>
              </a:rPr>
              <a:t>linguistica</a:t>
            </a:r>
            <a:r>
              <a:rPr lang="fr-FR" sz="2000" dirty="0" smtClean="0">
                <a:solidFill>
                  <a:schemeClr val="tx1"/>
                </a:solidFill>
              </a:rPr>
              <a:t> </a:t>
            </a:r>
            <a:r>
              <a:rPr lang="fr-FR" sz="2000" dirty="0" err="1" smtClean="0">
                <a:solidFill>
                  <a:schemeClr val="tx1"/>
                </a:solidFill>
              </a:rPr>
              <a:t>che</a:t>
            </a:r>
            <a:r>
              <a:rPr lang="fr-FR" sz="2000" dirty="0" smtClean="0">
                <a:solidFill>
                  <a:schemeClr val="tx1"/>
                </a:solidFill>
              </a:rPr>
              <a:t> </a:t>
            </a:r>
            <a:r>
              <a:rPr lang="fr-FR" sz="2000" dirty="0" err="1" smtClean="0">
                <a:solidFill>
                  <a:schemeClr val="tx1"/>
                </a:solidFill>
              </a:rPr>
              <a:t>porterà</a:t>
            </a:r>
            <a:r>
              <a:rPr lang="fr-FR" sz="2000" dirty="0" smtClean="0">
                <a:solidFill>
                  <a:schemeClr val="tx1"/>
                </a:solidFill>
              </a:rPr>
              <a:t> al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moderno</a:t>
            </a:r>
            <a:r>
              <a:rPr lang="fr-FR" sz="2000" dirty="0" smtClean="0">
                <a:solidFill>
                  <a:schemeClr val="tx1"/>
                </a:solidFill>
              </a:rPr>
              <a:t>»:</a:t>
            </a:r>
          </a:p>
          <a:p>
            <a:pPr marL="0" indent="0">
              <a:buNone/>
            </a:pPr>
            <a:endParaRPr lang="fr-FR" sz="2000" dirty="0">
              <a:solidFill>
                <a:schemeClr val="tx1"/>
              </a:solidFill>
            </a:endParaRPr>
          </a:p>
          <a:p>
            <a:pPr algn="just"/>
            <a:r>
              <a:rPr lang="fr-FR" sz="2000" dirty="0" smtClean="0">
                <a:solidFill>
                  <a:schemeClr val="tx1"/>
                </a:solidFill>
              </a:rPr>
              <a:t>L’</a:t>
            </a:r>
            <a:r>
              <a:rPr lang="fr-FR" sz="2000" dirty="0" err="1" smtClean="0">
                <a:solidFill>
                  <a:schemeClr val="tx1"/>
                </a:solidFill>
              </a:rPr>
              <a:t>invenzione</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stampa</a:t>
            </a:r>
            <a:r>
              <a:rPr lang="fr-FR" sz="2000" dirty="0" smtClean="0">
                <a:solidFill>
                  <a:schemeClr val="tx1"/>
                </a:solidFill>
              </a:rPr>
              <a:t> </a:t>
            </a:r>
          </a:p>
          <a:p>
            <a:endParaRPr lang="fr-FR" sz="2000" dirty="0">
              <a:solidFill>
                <a:schemeClr val="tx1"/>
              </a:solidFill>
            </a:endParaRPr>
          </a:p>
          <a:p>
            <a:pPr algn="just"/>
            <a:r>
              <a:rPr lang="fr-FR" sz="2000" dirty="0" smtClean="0">
                <a:solidFill>
                  <a:schemeClr val="tx1"/>
                </a:solidFill>
              </a:rPr>
              <a:t>Il </a:t>
            </a:r>
            <a:r>
              <a:rPr lang="fr-FR" sz="2000" dirty="0" err="1" smtClean="0">
                <a:solidFill>
                  <a:schemeClr val="tx1"/>
                </a:solidFill>
              </a:rPr>
              <a:t>fiorire</a:t>
            </a:r>
            <a:r>
              <a:rPr lang="fr-FR" sz="2000" dirty="0" smtClean="0">
                <a:solidFill>
                  <a:schemeClr val="tx1"/>
                </a:solidFill>
              </a:rPr>
              <a:t> </a:t>
            </a:r>
            <a:r>
              <a:rPr lang="fr-FR" sz="2000" dirty="0" err="1" smtClean="0">
                <a:solidFill>
                  <a:schemeClr val="tx1"/>
                </a:solidFill>
              </a:rPr>
              <a:t>degli</a:t>
            </a:r>
            <a:r>
              <a:rPr lang="fr-FR" sz="2000" dirty="0" smtClean="0">
                <a:solidFill>
                  <a:schemeClr val="tx1"/>
                </a:solidFill>
              </a:rPr>
              <a:t> </a:t>
            </a:r>
            <a:r>
              <a:rPr lang="fr-FR" sz="2000" dirty="0" err="1" smtClean="0">
                <a:solidFill>
                  <a:schemeClr val="tx1"/>
                </a:solidFill>
              </a:rPr>
              <a:t>studi</a:t>
            </a:r>
            <a:r>
              <a:rPr lang="fr-FR" sz="2000" dirty="0" smtClean="0">
                <a:solidFill>
                  <a:schemeClr val="tx1"/>
                </a:solidFill>
              </a:rPr>
              <a:t> </a:t>
            </a:r>
            <a:r>
              <a:rPr lang="fr-FR" sz="2000" dirty="0" err="1" smtClean="0">
                <a:solidFill>
                  <a:schemeClr val="tx1"/>
                </a:solidFill>
              </a:rPr>
              <a:t>umanistici</a:t>
            </a:r>
            <a:r>
              <a:rPr lang="fr-FR" sz="2000" dirty="0" smtClean="0">
                <a:solidFill>
                  <a:schemeClr val="tx1"/>
                </a:solidFill>
              </a:rPr>
              <a:t> </a:t>
            </a:r>
          </a:p>
          <a:p>
            <a:pPr marL="0" indent="0">
              <a:buNone/>
            </a:pPr>
            <a:endParaRPr lang="fr-FR" sz="2000" dirty="0">
              <a:solidFill>
                <a:schemeClr val="tx1"/>
              </a:solidFill>
            </a:endParaRPr>
          </a:p>
          <a:p>
            <a:pPr algn="just"/>
            <a:r>
              <a:rPr lang="fr-FR" sz="2000" dirty="0" smtClean="0">
                <a:solidFill>
                  <a:schemeClr val="tx1"/>
                </a:solidFill>
              </a:rPr>
              <a:t>La </a:t>
            </a:r>
            <a:r>
              <a:rPr lang="fr-FR" sz="2000" dirty="0" err="1" smtClean="0">
                <a:solidFill>
                  <a:schemeClr val="tx1"/>
                </a:solidFill>
              </a:rPr>
              <a:t>Riforma</a:t>
            </a:r>
            <a:r>
              <a:rPr lang="fr-FR" sz="2000" dirty="0" smtClean="0">
                <a:solidFill>
                  <a:schemeClr val="tx1"/>
                </a:solidFill>
              </a:rPr>
              <a:t> protestante</a:t>
            </a:r>
            <a:endParaRPr lang="fr-FR" sz="2000" dirty="0">
              <a:solidFill>
                <a:schemeClr val="tx1"/>
              </a:solidFill>
            </a:endParaRPr>
          </a:p>
        </p:txBody>
      </p:sp>
    </p:spTree>
    <p:extLst>
      <p:ext uri="{BB962C8B-B14F-4D97-AF65-F5344CB8AC3E}">
        <p14:creationId xmlns:p14="http://schemas.microsoft.com/office/powerpoint/2010/main" val="1518582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09417" y="368968"/>
            <a:ext cx="9220646" cy="6817895"/>
          </a:xfrm>
        </p:spPr>
        <p:txBody>
          <a:bodyPr>
            <a:normAutofit/>
          </a:bodyPr>
          <a:lstStyle/>
          <a:p>
            <a:pPr marL="457200" indent="-457200">
              <a:buAutoNum type="arabicPeriod"/>
            </a:pPr>
            <a:endParaRPr lang="fr-FR" sz="2400" b="1" dirty="0" smtClean="0">
              <a:solidFill>
                <a:schemeClr val="accent1"/>
              </a:solidFill>
            </a:endParaRPr>
          </a:p>
          <a:p>
            <a:pPr marL="457200" indent="-457200" algn="just">
              <a:buAutoNum type="arabicPeriod"/>
            </a:pPr>
            <a:r>
              <a:rPr lang="fr-FR" sz="2400" b="1" dirty="0" smtClean="0">
                <a:solidFill>
                  <a:schemeClr val="accent1"/>
                </a:solidFill>
              </a:rPr>
              <a:t>L’</a:t>
            </a:r>
            <a:r>
              <a:rPr lang="fr-FR" sz="2400" b="1" dirty="0" err="1" smtClean="0">
                <a:solidFill>
                  <a:schemeClr val="accent1"/>
                </a:solidFill>
              </a:rPr>
              <a:t>invenzione</a:t>
            </a:r>
            <a:r>
              <a:rPr lang="fr-FR" sz="2400" b="1" dirty="0" smtClean="0">
                <a:solidFill>
                  <a:schemeClr val="accent1"/>
                </a:solidFill>
              </a:rPr>
              <a:t> </a:t>
            </a:r>
            <a:r>
              <a:rPr lang="fr-FR" sz="2400" b="1" dirty="0" err="1" smtClean="0">
                <a:solidFill>
                  <a:schemeClr val="accent1"/>
                </a:solidFill>
              </a:rPr>
              <a:t>della</a:t>
            </a:r>
            <a:r>
              <a:rPr lang="fr-FR" sz="2400" b="1" dirty="0" smtClean="0">
                <a:solidFill>
                  <a:schemeClr val="accent1"/>
                </a:solidFill>
              </a:rPr>
              <a:t> </a:t>
            </a:r>
            <a:r>
              <a:rPr lang="fr-FR" sz="2400" b="1" dirty="0" err="1" smtClean="0">
                <a:solidFill>
                  <a:schemeClr val="accent1"/>
                </a:solidFill>
              </a:rPr>
              <a:t>stampa</a:t>
            </a:r>
            <a:endParaRPr lang="fr-FR" sz="2400" b="1" dirty="0" smtClean="0">
              <a:solidFill>
                <a:schemeClr val="accent1"/>
              </a:solidFill>
            </a:endParaRPr>
          </a:p>
          <a:p>
            <a:pPr marL="457200" indent="-457200">
              <a:buAutoNum type="arabicPeriod"/>
            </a:pPr>
            <a:endParaRPr lang="fr-FR" sz="2400" b="1" dirty="0">
              <a:solidFill>
                <a:schemeClr val="accent1"/>
              </a:solidFill>
            </a:endParaRPr>
          </a:p>
          <a:p>
            <a:pPr marL="457200" indent="-457200">
              <a:buAutoNum type="arabicPeriod"/>
            </a:pPr>
            <a:endParaRPr lang="fr-FR" sz="2400" b="1" dirty="0" smtClean="0">
              <a:solidFill>
                <a:schemeClr val="accent1"/>
              </a:solidFill>
            </a:endParaRPr>
          </a:p>
          <a:p>
            <a:pPr marL="457200" indent="-457200">
              <a:buAutoNum type="arabicPeriod"/>
            </a:pPr>
            <a:endParaRPr lang="fr-FR" sz="2000" b="1" dirty="0" smtClean="0">
              <a:solidFill>
                <a:schemeClr val="accent1"/>
              </a:solidFill>
            </a:endParaRPr>
          </a:p>
          <a:p>
            <a:pPr algn="just"/>
            <a:r>
              <a:rPr lang="fr-FR" sz="2000" dirty="0" err="1" smtClean="0">
                <a:solidFill>
                  <a:schemeClr val="tx1"/>
                </a:solidFill>
              </a:rPr>
              <a:t>Diffusione</a:t>
            </a:r>
            <a:r>
              <a:rPr lang="fr-FR" sz="2000" dirty="0" smtClean="0">
                <a:solidFill>
                  <a:schemeClr val="tx1"/>
                </a:solidFill>
              </a:rPr>
              <a:t> dei </a:t>
            </a:r>
            <a:r>
              <a:rPr lang="fr-FR" sz="2000" dirty="0" err="1" smtClean="0">
                <a:solidFill>
                  <a:schemeClr val="tx1"/>
                </a:solidFill>
              </a:rPr>
              <a:t>libri</a:t>
            </a:r>
            <a:r>
              <a:rPr lang="fr-FR" sz="2000" dirty="0" smtClean="0">
                <a:solidFill>
                  <a:schemeClr val="tx1"/>
                </a:solidFill>
              </a:rPr>
              <a:t> in </a:t>
            </a:r>
            <a:r>
              <a:rPr lang="fr-FR" sz="2000" dirty="0" err="1" smtClean="0">
                <a:solidFill>
                  <a:schemeClr val="tx1"/>
                </a:solidFill>
              </a:rPr>
              <a:t>francese</a:t>
            </a:r>
            <a:r>
              <a:rPr lang="fr-FR" sz="2000" dirty="0" smtClean="0">
                <a:solidFill>
                  <a:schemeClr val="tx1"/>
                </a:solidFill>
              </a:rPr>
              <a:t> per le </a:t>
            </a:r>
            <a:r>
              <a:rPr lang="fr-FR" sz="2000" i="1" dirty="0" smtClean="0">
                <a:solidFill>
                  <a:schemeClr val="tx1"/>
                </a:solidFill>
              </a:rPr>
              <a:t>élites</a:t>
            </a:r>
            <a:r>
              <a:rPr lang="fr-FR" sz="2000" dirty="0" smtClean="0">
                <a:solidFill>
                  <a:schemeClr val="tx1"/>
                </a:solidFill>
              </a:rPr>
              <a:t> </a:t>
            </a:r>
            <a:r>
              <a:rPr lang="fr-FR" sz="2000" dirty="0" err="1" smtClean="0">
                <a:solidFill>
                  <a:schemeClr val="tx1"/>
                </a:solidFill>
              </a:rPr>
              <a:t>cittadine</a:t>
            </a:r>
            <a:r>
              <a:rPr lang="fr-FR" sz="2000" dirty="0" smtClean="0">
                <a:solidFill>
                  <a:schemeClr val="tx1"/>
                </a:solidFill>
              </a:rPr>
              <a:t> e le </a:t>
            </a:r>
            <a:r>
              <a:rPr lang="fr-FR" sz="2000" dirty="0" err="1" smtClean="0">
                <a:solidFill>
                  <a:schemeClr val="tx1"/>
                </a:solidFill>
              </a:rPr>
              <a:t>università</a:t>
            </a:r>
            <a:r>
              <a:rPr lang="fr-FR" sz="2000" dirty="0">
                <a:solidFill>
                  <a:schemeClr val="tx1"/>
                </a:solidFill>
              </a:rPr>
              <a:t> </a:t>
            </a:r>
            <a:r>
              <a:rPr lang="fr-FR" sz="2000" dirty="0" smtClean="0">
                <a:solidFill>
                  <a:schemeClr val="tx1"/>
                </a:solidFill>
              </a:rPr>
              <a:t>(88 </a:t>
            </a:r>
            <a:r>
              <a:rPr lang="fr-FR" sz="2000" dirty="0" err="1" smtClean="0">
                <a:solidFill>
                  <a:schemeClr val="tx1"/>
                </a:solidFill>
              </a:rPr>
              <a:t>libri</a:t>
            </a:r>
            <a:r>
              <a:rPr lang="fr-FR" sz="2000" dirty="0" smtClean="0">
                <a:solidFill>
                  <a:schemeClr val="tx1"/>
                </a:solidFill>
              </a:rPr>
              <a:t> </a:t>
            </a:r>
            <a:r>
              <a:rPr lang="fr-FR" sz="2000" dirty="0" err="1" smtClean="0">
                <a:solidFill>
                  <a:schemeClr val="tx1"/>
                </a:solidFill>
              </a:rPr>
              <a:t>stampati</a:t>
            </a:r>
            <a:r>
              <a:rPr lang="fr-FR" sz="2000" dirty="0" smtClean="0">
                <a:solidFill>
                  <a:schemeClr val="tx1"/>
                </a:solidFill>
              </a:rPr>
              <a:t> </a:t>
            </a:r>
            <a:r>
              <a:rPr lang="fr-FR" sz="2000" dirty="0" err="1" smtClean="0">
                <a:solidFill>
                  <a:schemeClr val="tx1"/>
                </a:solidFill>
              </a:rPr>
              <a:t>nel</a:t>
            </a:r>
            <a:r>
              <a:rPr lang="fr-FR" sz="2000" dirty="0" smtClean="0">
                <a:solidFill>
                  <a:schemeClr val="tx1"/>
                </a:solidFill>
              </a:rPr>
              <a:t> 1501, 332 </a:t>
            </a:r>
            <a:r>
              <a:rPr lang="fr-FR" sz="2000" dirty="0" err="1" smtClean="0">
                <a:solidFill>
                  <a:schemeClr val="tx1"/>
                </a:solidFill>
              </a:rPr>
              <a:t>nel</a:t>
            </a:r>
            <a:r>
              <a:rPr lang="fr-FR" sz="2000" dirty="0" smtClean="0">
                <a:solidFill>
                  <a:schemeClr val="tx1"/>
                </a:solidFill>
              </a:rPr>
              <a:t> 1549).</a:t>
            </a:r>
          </a:p>
          <a:p>
            <a:pPr marL="0" indent="0" algn="just">
              <a:buNone/>
            </a:pPr>
            <a:endParaRPr lang="fr-FR" sz="2000" b="1" dirty="0" smtClean="0">
              <a:solidFill>
                <a:schemeClr val="accent1"/>
              </a:solidFill>
            </a:endParaRPr>
          </a:p>
          <a:p>
            <a:pPr algn="just"/>
            <a:r>
              <a:rPr lang="fr-FR" sz="2000" dirty="0" err="1" smtClean="0">
                <a:solidFill>
                  <a:schemeClr val="tx1"/>
                </a:solidFill>
              </a:rPr>
              <a:t>Riforma</a:t>
            </a:r>
            <a:r>
              <a:rPr lang="fr-FR" sz="2000" dirty="0" smtClean="0">
                <a:solidFill>
                  <a:schemeClr val="tx1"/>
                </a:solidFill>
              </a:rPr>
              <a:t> </a:t>
            </a:r>
            <a:r>
              <a:rPr lang="fr-FR" sz="2000" dirty="0" err="1" smtClean="0">
                <a:solidFill>
                  <a:schemeClr val="tx1"/>
                </a:solidFill>
              </a:rPr>
              <a:t>dell’ortografia</a:t>
            </a:r>
            <a:r>
              <a:rPr lang="fr-FR" sz="2000" dirty="0" smtClean="0">
                <a:solidFill>
                  <a:schemeClr val="tx1"/>
                </a:solidFill>
              </a:rPr>
              <a:t>:</a:t>
            </a:r>
          </a:p>
          <a:p>
            <a:pPr marL="0" indent="0" algn="just">
              <a:buNone/>
            </a:pPr>
            <a:endParaRPr lang="fr-FR" sz="2000" dirty="0" smtClean="0">
              <a:solidFill>
                <a:schemeClr val="tx1"/>
              </a:solidFill>
            </a:endParaRPr>
          </a:p>
          <a:p>
            <a:pPr marL="0" indent="0" algn="just">
              <a:buNone/>
            </a:pPr>
            <a:r>
              <a:rPr lang="fr-FR" sz="2000" dirty="0" smtClean="0">
                <a:solidFill>
                  <a:schemeClr val="tx1"/>
                </a:solidFill>
              </a:rPr>
              <a:t>1529, </a:t>
            </a:r>
            <a:r>
              <a:rPr lang="fr-FR" sz="2000" dirty="0" err="1" smtClean="0">
                <a:solidFill>
                  <a:schemeClr val="tx1"/>
                </a:solidFill>
              </a:rPr>
              <a:t>trattato</a:t>
            </a:r>
            <a:r>
              <a:rPr lang="fr-FR" sz="2000" dirty="0" smtClean="0">
                <a:solidFill>
                  <a:schemeClr val="tx1"/>
                </a:solidFill>
              </a:rPr>
              <a:t> di </a:t>
            </a:r>
            <a:r>
              <a:rPr lang="fr-FR" sz="2000" dirty="0" err="1" smtClean="0">
                <a:solidFill>
                  <a:schemeClr val="tx1"/>
                </a:solidFill>
              </a:rPr>
              <a:t>tipografia</a:t>
            </a:r>
            <a:r>
              <a:rPr lang="fr-FR" sz="2000" dirty="0" smtClean="0">
                <a:solidFill>
                  <a:schemeClr val="tx1"/>
                </a:solidFill>
              </a:rPr>
              <a:t> </a:t>
            </a:r>
            <a:r>
              <a:rPr lang="fr-FR" sz="2000" i="1" dirty="0" smtClean="0">
                <a:solidFill>
                  <a:schemeClr val="tx1"/>
                </a:solidFill>
              </a:rPr>
              <a:t>Champ </a:t>
            </a:r>
            <a:r>
              <a:rPr lang="fr-FR" sz="2000" i="1" dirty="0" err="1" smtClean="0">
                <a:solidFill>
                  <a:schemeClr val="tx1"/>
                </a:solidFill>
              </a:rPr>
              <a:t>fleury</a:t>
            </a:r>
            <a:r>
              <a:rPr lang="fr-FR" sz="2000" i="1" dirty="0" smtClean="0">
                <a:solidFill>
                  <a:schemeClr val="tx1"/>
                </a:solidFill>
              </a:rPr>
              <a:t> </a:t>
            </a:r>
            <a:r>
              <a:rPr lang="fr-FR" sz="2000" dirty="0" err="1" smtClean="0">
                <a:solidFill>
                  <a:schemeClr val="tx1"/>
                </a:solidFill>
              </a:rPr>
              <a:t>dell’umanista</a:t>
            </a:r>
            <a:r>
              <a:rPr lang="fr-FR" sz="2000" dirty="0" smtClean="0">
                <a:solidFill>
                  <a:schemeClr val="tx1"/>
                </a:solidFill>
              </a:rPr>
              <a:t> Geoffroy Tory:</a:t>
            </a:r>
          </a:p>
          <a:p>
            <a:pPr algn="just">
              <a:buFontTx/>
              <a:buChar char="-"/>
            </a:pPr>
            <a:r>
              <a:rPr lang="fr-FR" sz="2000" dirty="0" err="1" smtClean="0">
                <a:solidFill>
                  <a:schemeClr val="tx1"/>
                </a:solidFill>
              </a:rPr>
              <a:t>Adozione</a:t>
            </a:r>
            <a:r>
              <a:rPr lang="fr-FR" sz="2000" dirty="0" smtClean="0">
                <a:solidFill>
                  <a:schemeClr val="tx1"/>
                </a:solidFill>
              </a:rPr>
              <a:t> dei </a:t>
            </a:r>
            <a:r>
              <a:rPr lang="fr-FR" sz="2000" dirty="0" err="1" smtClean="0">
                <a:solidFill>
                  <a:schemeClr val="tx1"/>
                </a:solidFill>
              </a:rPr>
              <a:t>segni</a:t>
            </a:r>
            <a:r>
              <a:rPr lang="fr-FR" sz="2000" dirty="0" smtClean="0">
                <a:solidFill>
                  <a:schemeClr val="tx1"/>
                </a:solidFill>
              </a:rPr>
              <a:t> </a:t>
            </a:r>
            <a:r>
              <a:rPr lang="fr-FR" sz="2000" dirty="0" err="1" smtClean="0">
                <a:solidFill>
                  <a:schemeClr val="tx1"/>
                </a:solidFill>
              </a:rPr>
              <a:t>ausiliari</a:t>
            </a:r>
            <a:r>
              <a:rPr lang="fr-FR" sz="2000" dirty="0" smtClean="0">
                <a:solidFill>
                  <a:schemeClr val="tx1"/>
                </a:solidFill>
              </a:rPr>
              <a:t>: </a:t>
            </a:r>
            <a:r>
              <a:rPr lang="fr-FR" sz="2000" dirty="0" err="1" smtClean="0">
                <a:solidFill>
                  <a:schemeClr val="tx1"/>
                </a:solidFill>
              </a:rPr>
              <a:t>accenti</a:t>
            </a:r>
            <a:r>
              <a:rPr lang="fr-FR" sz="2000" dirty="0" smtClean="0">
                <a:solidFill>
                  <a:schemeClr val="tx1"/>
                </a:solidFill>
              </a:rPr>
              <a:t>, </a:t>
            </a:r>
            <a:r>
              <a:rPr lang="fr-FR" sz="2000" dirty="0" err="1" smtClean="0">
                <a:solidFill>
                  <a:schemeClr val="tx1"/>
                </a:solidFill>
              </a:rPr>
              <a:t>apostrofo</a:t>
            </a:r>
            <a:r>
              <a:rPr lang="fr-FR" sz="2000" dirty="0" smtClean="0">
                <a:solidFill>
                  <a:schemeClr val="tx1"/>
                </a:solidFill>
              </a:rPr>
              <a:t> e </a:t>
            </a:r>
            <a:r>
              <a:rPr lang="fr-FR" sz="2000" dirty="0" err="1" smtClean="0">
                <a:solidFill>
                  <a:schemeClr val="tx1"/>
                </a:solidFill>
              </a:rPr>
              <a:t>cediglia</a:t>
            </a:r>
            <a:r>
              <a:rPr lang="fr-FR" sz="2000" dirty="0" smtClean="0">
                <a:solidFill>
                  <a:schemeClr val="tx1"/>
                </a:solidFill>
              </a:rPr>
              <a:t> </a:t>
            </a:r>
            <a:r>
              <a:rPr lang="fr-FR" sz="2000" dirty="0" err="1" smtClean="0">
                <a:solidFill>
                  <a:schemeClr val="tx1"/>
                </a:solidFill>
              </a:rPr>
              <a:t>spagnola</a:t>
            </a:r>
            <a:r>
              <a:rPr lang="fr-FR" sz="2000" dirty="0" smtClean="0">
                <a:solidFill>
                  <a:schemeClr val="tx1"/>
                </a:solidFill>
              </a:rPr>
              <a:t>, </a:t>
            </a:r>
            <a:r>
              <a:rPr lang="fr-FR" sz="2000" i="1" dirty="0" smtClean="0">
                <a:solidFill>
                  <a:schemeClr val="tx1"/>
                </a:solidFill>
              </a:rPr>
              <a:t>cédille</a:t>
            </a:r>
            <a:r>
              <a:rPr lang="fr-FR" sz="2000" dirty="0" smtClean="0">
                <a:solidFill>
                  <a:schemeClr val="tx1"/>
                </a:solidFill>
              </a:rPr>
              <a:t> (</a:t>
            </a:r>
            <a:r>
              <a:rPr lang="fr-FR" sz="2000" i="1" dirty="0" err="1" smtClean="0">
                <a:solidFill>
                  <a:schemeClr val="tx1"/>
                </a:solidFill>
              </a:rPr>
              <a:t>ç</a:t>
            </a:r>
            <a:r>
              <a:rPr lang="fr-FR" sz="2000" dirty="0" smtClean="0">
                <a:solidFill>
                  <a:schemeClr val="tx1"/>
                </a:solidFill>
              </a:rPr>
              <a:t>);</a:t>
            </a:r>
          </a:p>
          <a:p>
            <a:pPr algn="just">
              <a:buFontTx/>
              <a:buChar char="-"/>
            </a:pPr>
            <a:r>
              <a:rPr lang="fr-FR" sz="2000" dirty="0" err="1" smtClean="0">
                <a:solidFill>
                  <a:schemeClr val="tx1"/>
                </a:solidFill>
              </a:rPr>
              <a:t>Adozione</a:t>
            </a:r>
            <a:r>
              <a:rPr lang="fr-FR" sz="2000" dirty="0" smtClean="0">
                <a:solidFill>
                  <a:schemeClr val="tx1"/>
                </a:solidFill>
              </a:rPr>
              <a:t> dei </a:t>
            </a:r>
            <a:r>
              <a:rPr lang="fr-FR" sz="2000" dirty="0" err="1" smtClean="0">
                <a:solidFill>
                  <a:schemeClr val="tx1"/>
                </a:solidFill>
              </a:rPr>
              <a:t>caratteri</a:t>
            </a:r>
            <a:r>
              <a:rPr lang="fr-FR" sz="2000" dirty="0" smtClean="0">
                <a:solidFill>
                  <a:schemeClr val="tx1"/>
                </a:solidFill>
              </a:rPr>
              <a:t> romani (</a:t>
            </a:r>
            <a:r>
              <a:rPr lang="fr-FR" sz="2000" dirty="0" err="1" smtClean="0">
                <a:solidFill>
                  <a:schemeClr val="tx1"/>
                </a:solidFill>
              </a:rPr>
              <a:t>tondi</a:t>
            </a:r>
            <a:r>
              <a:rPr lang="fr-FR" sz="2000" dirty="0" smtClean="0">
                <a:solidFill>
                  <a:schemeClr val="tx1"/>
                </a:solidFill>
              </a:rPr>
              <a:t>) e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corsivo</a:t>
            </a:r>
            <a:r>
              <a:rPr lang="fr-FR" sz="2000" dirty="0" smtClean="0">
                <a:solidFill>
                  <a:schemeClr val="tx1"/>
                </a:solidFill>
              </a:rPr>
              <a:t> (</a:t>
            </a:r>
            <a:r>
              <a:rPr lang="fr-FR" sz="2000" i="1" dirty="0" smtClean="0">
                <a:solidFill>
                  <a:schemeClr val="tx1"/>
                </a:solidFill>
              </a:rPr>
              <a:t>italique</a:t>
            </a:r>
            <a:r>
              <a:rPr lang="fr-FR" sz="2000" dirty="0" smtClean="0">
                <a:solidFill>
                  <a:schemeClr val="tx1"/>
                </a:solidFill>
              </a:rPr>
              <a:t>, perché </a:t>
            </a:r>
            <a:r>
              <a:rPr lang="fr-FR" sz="2000" dirty="0" err="1" smtClean="0">
                <a:solidFill>
                  <a:schemeClr val="tx1"/>
                </a:solidFill>
              </a:rPr>
              <a:t>ideato</a:t>
            </a:r>
            <a:r>
              <a:rPr lang="fr-FR" sz="2000" dirty="0" smtClean="0">
                <a:solidFill>
                  <a:schemeClr val="tx1"/>
                </a:solidFill>
              </a:rPr>
              <a:t> a </a:t>
            </a:r>
            <a:r>
              <a:rPr lang="fr-FR" sz="2000" dirty="0" err="1" smtClean="0">
                <a:solidFill>
                  <a:schemeClr val="tx1"/>
                </a:solidFill>
              </a:rPr>
              <a:t>Venezia</a:t>
            </a:r>
            <a:r>
              <a:rPr lang="fr-FR" sz="2000" dirty="0" smtClean="0">
                <a:solidFill>
                  <a:schemeClr val="tx1"/>
                </a:solidFill>
              </a:rPr>
              <a:t> da Aldo </a:t>
            </a:r>
            <a:r>
              <a:rPr lang="fr-FR" sz="2000" dirty="0" err="1" smtClean="0">
                <a:solidFill>
                  <a:schemeClr val="tx1"/>
                </a:solidFill>
              </a:rPr>
              <a:t>Manuzio</a:t>
            </a:r>
            <a:r>
              <a:rPr lang="fr-FR" sz="2000" dirty="0" smtClean="0">
                <a:solidFill>
                  <a:schemeClr val="tx1"/>
                </a:solidFill>
              </a:rPr>
              <a:t>).</a:t>
            </a:r>
          </a:p>
          <a:p>
            <a:endParaRPr lang="fr-FR" sz="2000" b="1" dirty="0">
              <a:solidFill>
                <a:schemeClr val="accent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621" y="-1"/>
            <a:ext cx="4716379" cy="2700127"/>
          </a:xfrm>
          <a:prstGeom prst="rect">
            <a:avLst/>
          </a:prstGeom>
        </p:spPr>
      </p:pic>
    </p:spTree>
    <p:extLst>
      <p:ext uri="{BB962C8B-B14F-4D97-AF65-F5344CB8AC3E}">
        <p14:creationId xmlns:p14="http://schemas.microsoft.com/office/powerpoint/2010/main" val="280778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just"/>
            <a:r>
              <a:rPr lang="fr-FR" sz="2400" b="1" dirty="0" smtClean="0"/>
              <a:t>2. La </a:t>
            </a:r>
            <a:r>
              <a:rPr lang="fr-FR" sz="2400" b="1" dirty="0" err="1" smtClean="0"/>
              <a:t>cultura</a:t>
            </a:r>
            <a:r>
              <a:rPr lang="fr-FR" sz="2400" b="1" dirty="0" smtClean="0"/>
              <a:t> </a:t>
            </a:r>
            <a:r>
              <a:rPr lang="fr-FR" sz="2400" b="1" dirty="0" err="1" smtClean="0"/>
              <a:t>umanistica</a:t>
            </a:r>
            <a:r>
              <a:rPr lang="fr-FR" sz="2400" b="1" dirty="0" smtClean="0"/>
              <a:t> </a:t>
            </a:r>
            <a:endParaRPr lang="fr-FR" sz="2400" b="1" dirty="0"/>
          </a:p>
        </p:txBody>
      </p:sp>
      <p:sp>
        <p:nvSpPr>
          <p:cNvPr id="3" name="Espace réservé du contenu 2"/>
          <p:cNvSpPr>
            <a:spLocks noGrp="1"/>
          </p:cNvSpPr>
          <p:nvPr>
            <p:ph idx="1"/>
          </p:nvPr>
        </p:nvSpPr>
        <p:spPr>
          <a:xfrm>
            <a:off x="532956" y="2722060"/>
            <a:ext cx="8596668" cy="3880773"/>
          </a:xfrm>
        </p:spPr>
        <p:txBody>
          <a:bodyPr>
            <a:normAutofit/>
          </a:bodyPr>
          <a:lstStyle/>
          <a:p>
            <a:pPr algn="just"/>
            <a:r>
              <a:rPr lang="fr-FR" sz="2000" dirty="0" err="1" smtClean="0">
                <a:solidFill>
                  <a:schemeClr val="tx1"/>
                </a:solidFill>
              </a:rPr>
              <a:t>Nel</a:t>
            </a:r>
            <a:r>
              <a:rPr lang="fr-FR" sz="2000" dirty="0" smtClean="0">
                <a:solidFill>
                  <a:schemeClr val="tx1"/>
                </a:solidFill>
              </a:rPr>
              <a:t> 1530 il </a:t>
            </a:r>
            <a:r>
              <a:rPr lang="fr-FR" sz="2000" dirty="0" err="1" smtClean="0">
                <a:solidFill>
                  <a:schemeClr val="tx1"/>
                </a:solidFill>
              </a:rPr>
              <a:t>re</a:t>
            </a:r>
            <a:r>
              <a:rPr lang="fr-FR" sz="2000" dirty="0" smtClean="0">
                <a:solidFill>
                  <a:schemeClr val="tx1"/>
                </a:solidFill>
              </a:rPr>
              <a:t> François I (1515-1547) fonda il Collège des Trois Langues, </a:t>
            </a:r>
            <a:r>
              <a:rPr lang="fr-FR" sz="2000" dirty="0" err="1" smtClean="0">
                <a:solidFill>
                  <a:schemeClr val="tx1"/>
                </a:solidFill>
              </a:rPr>
              <a:t>poi</a:t>
            </a:r>
            <a:r>
              <a:rPr lang="fr-FR" sz="2000" dirty="0" smtClean="0">
                <a:solidFill>
                  <a:schemeClr val="tx1"/>
                </a:solidFill>
              </a:rPr>
              <a:t> Collège Royal e </a:t>
            </a:r>
            <a:r>
              <a:rPr lang="fr-FR" sz="2000" dirty="0" err="1" smtClean="0">
                <a:solidFill>
                  <a:schemeClr val="tx1"/>
                </a:solidFill>
              </a:rPr>
              <a:t>oggi</a:t>
            </a:r>
            <a:r>
              <a:rPr lang="fr-FR" sz="2000" dirty="0" smtClean="0">
                <a:solidFill>
                  <a:schemeClr val="tx1"/>
                </a:solidFill>
              </a:rPr>
              <a:t> Collège de France, </a:t>
            </a:r>
            <a:r>
              <a:rPr lang="fr-FR" sz="2000" dirty="0" err="1" smtClean="0">
                <a:solidFill>
                  <a:schemeClr val="tx1"/>
                </a:solidFill>
              </a:rPr>
              <a:t>destinato</a:t>
            </a:r>
            <a:r>
              <a:rPr lang="fr-FR" sz="2000" dirty="0" smtClean="0">
                <a:solidFill>
                  <a:schemeClr val="tx1"/>
                </a:solidFill>
              </a:rPr>
              <a:t> a </a:t>
            </a:r>
            <a:r>
              <a:rPr lang="fr-FR" sz="2000" dirty="0" err="1" smtClean="0">
                <a:solidFill>
                  <a:schemeClr val="tx1"/>
                </a:solidFill>
              </a:rPr>
              <a:t>diventare</a:t>
            </a:r>
            <a:r>
              <a:rPr lang="fr-FR" sz="2000" dirty="0" smtClean="0">
                <a:solidFill>
                  <a:schemeClr val="tx1"/>
                </a:solidFill>
              </a:rPr>
              <a:t> </a:t>
            </a:r>
            <a:r>
              <a:rPr lang="fr-FR" sz="2000" dirty="0" err="1" smtClean="0">
                <a:solidFill>
                  <a:schemeClr val="tx1"/>
                </a:solidFill>
              </a:rPr>
              <a:t>uno</a:t>
            </a:r>
            <a:r>
              <a:rPr lang="fr-FR" sz="2000" dirty="0" smtClean="0">
                <a:solidFill>
                  <a:schemeClr val="tx1"/>
                </a:solidFill>
              </a:rPr>
              <a:t> dei </a:t>
            </a:r>
            <a:r>
              <a:rPr lang="fr-FR" sz="2000" dirty="0" err="1" smtClean="0">
                <a:solidFill>
                  <a:schemeClr val="tx1"/>
                </a:solidFill>
              </a:rPr>
              <a:t>centri</a:t>
            </a:r>
            <a:r>
              <a:rPr lang="fr-FR" sz="2000" dirty="0" smtClean="0">
                <a:solidFill>
                  <a:schemeClr val="tx1"/>
                </a:solidFill>
              </a:rPr>
              <a:t> di </a:t>
            </a:r>
            <a:r>
              <a:rPr lang="fr-FR" sz="2000" dirty="0" err="1" smtClean="0">
                <a:solidFill>
                  <a:schemeClr val="tx1"/>
                </a:solidFill>
              </a:rPr>
              <a:t>insegnamento</a:t>
            </a:r>
            <a:r>
              <a:rPr lang="fr-FR" sz="2000" dirty="0" smtClean="0">
                <a:solidFill>
                  <a:schemeClr val="tx1"/>
                </a:solidFill>
              </a:rPr>
              <a:t> più </a:t>
            </a:r>
            <a:r>
              <a:rPr lang="fr-FR" sz="2000" dirty="0" err="1" smtClean="0">
                <a:solidFill>
                  <a:schemeClr val="tx1"/>
                </a:solidFill>
              </a:rPr>
              <a:t>prestigiosi</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nazione</a:t>
            </a:r>
            <a:r>
              <a:rPr lang="fr-FR" sz="2000" dirty="0" smtClean="0">
                <a:solidFill>
                  <a:schemeClr val="tx1"/>
                </a:solidFill>
              </a:rPr>
              <a:t>.</a:t>
            </a:r>
          </a:p>
          <a:p>
            <a:pPr marL="0" indent="0">
              <a:buNone/>
            </a:pPr>
            <a:endParaRPr lang="fr-FR" sz="2000" dirty="0" smtClean="0">
              <a:solidFill>
                <a:schemeClr val="tx1"/>
              </a:solidFill>
            </a:endParaRPr>
          </a:p>
          <a:p>
            <a:pPr algn="just"/>
            <a:r>
              <a:rPr lang="fr-FR" sz="2000" dirty="0" smtClean="0">
                <a:solidFill>
                  <a:schemeClr val="tx1"/>
                </a:solidFill>
              </a:rPr>
              <a:t>Il Collège si </a:t>
            </a:r>
            <a:r>
              <a:rPr lang="fr-FR" sz="2000" dirty="0" err="1" smtClean="0">
                <a:solidFill>
                  <a:schemeClr val="tx1"/>
                </a:solidFill>
              </a:rPr>
              <a:t>opponeva</a:t>
            </a:r>
            <a:r>
              <a:rPr lang="fr-FR" sz="2000" dirty="0" smtClean="0">
                <a:solidFill>
                  <a:schemeClr val="tx1"/>
                </a:solidFill>
              </a:rPr>
              <a:t> alla </a:t>
            </a:r>
            <a:r>
              <a:rPr lang="fr-FR" sz="2000" dirty="0" err="1" smtClean="0">
                <a:solidFill>
                  <a:schemeClr val="tx1"/>
                </a:solidFill>
              </a:rPr>
              <a:t>tradizione</a:t>
            </a:r>
            <a:r>
              <a:rPr lang="fr-FR" sz="2000" dirty="0" smtClean="0">
                <a:solidFill>
                  <a:schemeClr val="tx1"/>
                </a:solidFill>
              </a:rPr>
              <a:t> </a:t>
            </a:r>
            <a:r>
              <a:rPr lang="fr-FR" sz="2000" dirty="0" err="1" smtClean="0">
                <a:solidFill>
                  <a:schemeClr val="tx1"/>
                </a:solidFill>
              </a:rPr>
              <a:t>latina</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Sorbona</a:t>
            </a:r>
            <a:r>
              <a:rPr lang="fr-FR" sz="2000" dirty="0" smtClean="0">
                <a:solidFill>
                  <a:schemeClr val="tx1"/>
                </a:solidFill>
              </a:rPr>
              <a:t>.</a:t>
            </a:r>
          </a:p>
          <a:p>
            <a:pPr marL="0" indent="0">
              <a:buNone/>
            </a:pPr>
            <a:endParaRPr lang="fr-FR" sz="2000" dirty="0" smtClean="0">
              <a:solidFill>
                <a:schemeClr val="tx1"/>
              </a:solidFill>
            </a:endParaRPr>
          </a:p>
          <a:p>
            <a:pPr algn="just"/>
            <a:r>
              <a:rPr lang="fr-FR" sz="2000" dirty="0" smtClean="0">
                <a:solidFill>
                  <a:schemeClr val="tx1"/>
                </a:solidFill>
              </a:rPr>
              <a:t>Le prime </a:t>
            </a:r>
            <a:r>
              <a:rPr lang="fr-FR" sz="2000" dirty="0" err="1" smtClean="0">
                <a:solidFill>
                  <a:schemeClr val="tx1"/>
                </a:solidFill>
              </a:rPr>
              <a:t>lezioni</a:t>
            </a:r>
            <a:r>
              <a:rPr lang="fr-FR" sz="2000" dirty="0" smtClean="0">
                <a:solidFill>
                  <a:schemeClr val="tx1"/>
                </a:solidFill>
              </a:rPr>
              <a:t> in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furono</a:t>
            </a:r>
            <a:r>
              <a:rPr lang="fr-FR" sz="2000" dirty="0" smtClean="0">
                <a:solidFill>
                  <a:schemeClr val="tx1"/>
                </a:solidFill>
              </a:rPr>
              <a:t> </a:t>
            </a:r>
            <a:r>
              <a:rPr lang="fr-FR" sz="2000" dirty="0" err="1" smtClean="0">
                <a:solidFill>
                  <a:schemeClr val="tx1"/>
                </a:solidFill>
              </a:rPr>
              <a:t>tenute</a:t>
            </a:r>
            <a:r>
              <a:rPr lang="fr-FR" sz="2000" dirty="0" smtClean="0">
                <a:solidFill>
                  <a:schemeClr val="tx1"/>
                </a:solidFill>
              </a:rPr>
              <a:t> in </a:t>
            </a:r>
            <a:r>
              <a:rPr lang="fr-FR" sz="2000" dirty="0" err="1" smtClean="0">
                <a:solidFill>
                  <a:schemeClr val="tx1"/>
                </a:solidFill>
              </a:rPr>
              <a:t>questo</a:t>
            </a:r>
            <a:r>
              <a:rPr lang="fr-FR" sz="2000" dirty="0" smtClean="0">
                <a:solidFill>
                  <a:schemeClr val="tx1"/>
                </a:solidFill>
              </a:rPr>
              <a:t> </a:t>
            </a:r>
            <a:r>
              <a:rPr lang="fr-FR" sz="2000" dirty="0" err="1" smtClean="0">
                <a:solidFill>
                  <a:schemeClr val="tx1"/>
                </a:solidFill>
              </a:rPr>
              <a:t>periodo</a:t>
            </a:r>
            <a:r>
              <a:rPr lang="fr-FR" sz="2000" dirty="0" smtClean="0">
                <a:solidFill>
                  <a:schemeClr val="tx1"/>
                </a:solidFill>
              </a:rPr>
              <a:t> da Pierre de La Ramée. </a:t>
            </a:r>
            <a:endParaRPr lang="fr-FR"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436" y="1"/>
            <a:ext cx="7010564" cy="251861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9996" y="2518611"/>
            <a:ext cx="3042004" cy="4135940"/>
          </a:xfrm>
          <a:prstGeom prst="rect">
            <a:avLst/>
          </a:prstGeom>
        </p:spPr>
      </p:pic>
    </p:spTree>
    <p:extLst>
      <p:ext uri="{BB962C8B-B14F-4D97-AF65-F5344CB8AC3E}">
        <p14:creationId xmlns:p14="http://schemas.microsoft.com/office/powerpoint/2010/main" val="631298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just"/>
            <a:r>
              <a:rPr lang="fr-FR" sz="2400" b="1" dirty="0" smtClean="0"/>
              <a:t>3. La </a:t>
            </a:r>
            <a:r>
              <a:rPr lang="fr-FR" sz="2400" b="1" dirty="0" err="1" smtClean="0"/>
              <a:t>Riforma</a:t>
            </a:r>
            <a:r>
              <a:rPr lang="fr-FR" sz="2400" b="1" dirty="0" smtClean="0"/>
              <a:t> protestante</a:t>
            </a:r>
            <a:endParaRPr lang="fr-FR" sz="2400" b="1" dirty="0"/>
          </a:p>
        </p:txBody>
      </p:sp>
      <p:sp>
        <p:nvSpPr>
          <p:cNvPr id="3" name="Espace réservé du contenu 2"/>
          <p:cNvSpPr>
            <a:spLocks noGrp="1"/>
          </p:cNvSpPr>
          <p:nvPr>
            <p:ph idx="1"/>
          </p:nvPr>
        </p:nvSpPr>
        <p:spPr>
          <a:xfrm>
            <a:off x="260242" y="1294318"/>
            <a:ext cx="8596668" cy="3880773"/>
          </a:xfrm>
        </p:spPr>
        <p:txBody>
          <a:bodyPr/>
          <a:lstStyle/>
          <a:p>
            <a:pPr algn="just"/>
            <a:r>
              <a:rPr lang="fr-FR" sz="2000" dirty="0" err="1" smtClean="0">
                <a:solidFill>
                  <a:schemeClr val="tx1"/>
                </a:solidFill>
              </a:rPr>
              <a:t>Uno</a:t>
            </a:r>
            <a:r>
              <a:rPr lang="fr-FR" sz="2000" dirty="0" smtClean="0">
                <a:solidFill>
                  <a:schemeClr val="tx1"/>
                </a:solidFill>
              </a:rPr>
              <a:t> dei </a:t>
            </a:r>
            <a:r>
              <a:rPr lang="fr-FR" sz="2000" dirty="0" err="1" smtClean="0">
                <a:solidFill>
                  <a:schemeClr val="tx1"/>
                </a:solidFill>
              </a:rPr>
              <a:t>capisaldi</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Riforma</a:t>
            </a:r>
            <a:r>
              <a:rPr lang="fr-FR" sz="2000" dirty="0" smtClean="0">
                <a:solidFill>
                  <a:schemeClr val="tx1"/>
                </a:solidFill>
              </a:rPr>
              <a:t> </a:t>
            </a:r>
            <a:r>
              <a:rPr lang="fr-FR" sz="2000" dirty="0" err="1" smtClean="0">
                <a:solidFill>
                  <a:schemeClr val="tx1"/>
                </a:solidFill>
              </a:rPr>
              <a:t>è</a:t>
            </a:r>
            <a:r>
              <a:rPr lang="fr-FR" sz="2000" dirty="0" smtClean="0">
                <a:solidFill>
                  <a:schemeClr val="tx1"/>
                </a:solidFill>
              </a:rPr>
              <a:t> il libero </a:t>
            </a:r>
            <a:r>
              <a:rPr lang="fr-FR" sz="2000" dirty="0" err="1" smtClean="0">
                <a:solidFill>
                  <a:schemeClr val="tx1"/>
                </a:solidFill>
              </a:rPr>
              <a:t>esame</a:t>
            </a:r>
            <a:r>
              <a:rPr lang="fr-FR" sz="2000" dirty="0" smtClean="0">
                <a:solidFill>
                  <a:schemeClr val="tx1"/>
                </a:solidFill>
              </a:rPr>
              <a:t> dei </a:t>
            </a:r>
            <a:r>
              <a:rPr lang="fr-FR" sz="2000" dirty="0" err="1" smtClean="0">
                <a:solidFill>
                  <a:schemeClr val="tx1"/>
                </a:solidFill>
              </a:rPr>
              <a:t>Testi</a:t>
            </a:r>
            <a:r>
              <a:rPr lang="fr-FR" sz="2000" dirty="0" smtClean="0">
                <a:solidFill>
                  <a:schemeClr val="tx1"/>
                </a:solidFill>
              </a:rPr>
              <a:t> </a:t>
            </a:r>
            <a:r>
              <a:rPr lang="fr-FR" sz="2000" dirty="0" err="1" smtClean="0">
                <a:solidFill>
                  <a:schemeClr val="tx1"/>
                </a:solidFill>
              </a:rPr>
              <a:t>Sacri</a:t>
            </a:r>
            <a:r>
              <a:rPr lang="fr-FR" sz="2000" dirty="0" smtClean="0">
                <a:solidFill>
                  <a:schemeClr val="tx1"/>
                </a:solidFill>
              </a:rPr>
              <a:t> da parte di </a:t>
            </a:r>
            <a:r>
              <a:rPr lang="fr-FR" sz="2000" dirty="0" err="1" smtClean="0">
                <a:solidFill>
                  <a:schemeClr val="tx1"/>
                </a:solidFill>
              </a:rPr>
              <a:t>ogni</a:t>
            </a:r>
            <a:r>
              <a:rPr lang="fr-FR" sz="2000" dirty="0" smtClean="0">
                <a:solidFill>
                  <a:schemeClr val="tx1"/>
                </a:solidFill>
              </a:rPr>
              <a:t> </a:t>
            </a:r>
            <a:r>
              <a:rPr lang="fr-FR" sz="2000" dirty="0" err="1" smtClean="0">
                <a:solidFill>
                  <a:schemeClr val="tx1"/>
                </a:solidFill>
              </a:rPr>
              <a:t>credente</a:t>
            </a:r>
            <a:r>
              <a:rPr lang="fr-FR" sz="2000" dirty="0" smtClean="0">
                <a:solidFill>
                  <a:schemeClr val="tx1"/>
                </a:solidFill>
              </a:rPr>
              <a:t>: la </a:t>
            </a:r>
            <a:r>
              <a:rPr lang="fr-FR" sz="2000" dirty="0" err="1" smtClean="0">
                <a:solidFill>
                  <a:schemeClr val="tx1"/>
                </a:solidFill>
              </a:rPr>
              <a:t>fede</a:t>
            </a:r>
            <a:r>
              <a:rPr lang="fr-FR" sz="2000" dirty="0" smtClean="0">
                <a:solidFill>
                  <a:schemeClr val="tx1"/>
                </a:solidFill>
              </a:rPr>
              <a:t> non passa </a:t>
            </a:r>
            <a:r>
              <a:rPr lang="fr-FR" sz="2000" dirty="0" err="1" smtClean="0">
                <a:solidFill>
                  <a:schemeClr val="tx1"/>
                </a:solidFill>
              </a:rPr>
              <a:t>unicamente</a:t>
            </a:r>
            <a:r>
              <a:rPr lang="fr-FR" sz="2000" dirty="0" smtClean="0">
                <a:solidFill>
                  <a:schemeClr val="tx1"/>
                </a:solidFill>
              </a:rPr>
              <a:t> </a:t>
            </a:r>
            <a:r>
              <a:rPr lang="fr-FR" sz="2000" dirty="0" err="1" smtClean="0">
                <a:solidFill>
                  <a:schemeClr val="tx1"/>
                </a:solidFill>
              </a:rPr>
              <a:t>attraverso</a:t>
            </a:r>
            <a:r>
              <a:rPr lang="fr-FR" sz="2000" dirty="0" smtClean="0">
                <a:solidFill>
                  <a:schemeClr val="tx1"/>
                </a:solidFill>
              </a:rPr>
              <a:t> la </a:t>
            </a:r>
            <a:r>
              <a:rPr lang="fr-FR" sz="2000" dirty="0" err="1" smtClean="0">
                <a:solidFill>
                  <a:schemeClr val="tx1"/>
                </a:solidFill>
              </a:rPr>
              <a:t>lettura</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clero</a:t>
            </a:r>
            <a:r>
              <a:rPr lang="fr-FR" sz="2000" dirty="0" smtClean="0">
                <a:solidFill>
                  <a:schemeClr val="tx1"/>
                </a:solidFill>
              </a:rPr>
              <a:t>, </a:t>
            </a:r>
            <a:r>
              <a:rPr lang="fr-FR" sz="2000" dirty="0" err="1" smtClean="0">
                <a:solidFill>
                  <a:schemeClr val="tx1"/>
                </a:solidFill>
              </a:rPr>
              <a:t>bensì</a:t>
            </a:r>
            <a:r>
              <a:rPr lang="fr-FR" sz="2000" dirty="0" smtClean="0">
                <a:solidFill>
                  <a:schemeClr val="tx1"/>
                </a:solidFill>
              </a:rPr>
              <a:t> </a:t>
            </a:r>
            <a:r>
              <a:rPr lang="fr-FR" sz="2000" dirty="0" err="1" smtClean="0">
                <a:solidFill>
                  <a:schemeClr val="tx1"/>
                </a:solidFill>
              </a:rPr>
              <a:t>attraverso</a:t>
            </a:r>
            <a:r>
              <a:rPr lang="fr-FR" sz="2000" dirty="0" smtClean="0">
                <a:solidFill>
                  <a:schemeClr val="tx1"/>
                </a:solidFill>
              </a:rPr>
              <a:t> la </a:t>
            </a:r>
            <a:r>
              <a:rPr lang="fr-FR" sz="2000" dirty="0" err="1" smtClean="0">
                <a:solidFill>
                  <a:schemeClr val="tx1"/>
                </a:solidFill>
              </a:rPr>
              <a:t>lettura</a:t>
            </a:r>
            <a:r>
              <a:rPr lang="fr-FR" sz="2000" dirty="0" smtClean="0">
                <a:solidFill>
                  <a:schemeClr val="tx1"/>
                </a:solidFill>
              </a:rPr>
              <a:t> </a:t>
            </a:r>
            <a:r>
              <a:rPr lang="fr-FR" sz="2000" dirty="0" err="1" smtClean="0">
                <a:solidFill>
                  <a:schemeClr val="tx1"/>
                </a:solidFill>
              </a:rPr>
              <a:t>individuale</a:t>
            </a:r>
            <a:r>
              <a:rPr lang="fr-FR" sz="2000" dirty="0" smtClean="0">
                <a:solidFill>
                  <a:schemeClr val="tx1"/>
                </a:solidFill>
              </a:rPr>
              <a:t>. </a:t>
            </a:r>
          </a:p>
          <a:p>
            <a:pPr marL="0" indent="0">
              <a:buNone/>
            </a:pPr>
            <a:endParaRPr lang="fr-FR" sz="2000" dirty="0" smtClean="0">
              <a:solidFill>
                <a:schemeClr val="tx1"/>
              </a:solidFill>
            </a:endParaRPr>
          </a:p>
          <a:p>
            <a:pPr algn="just"/>
            <a:r>
              <a:rPr lang="fr-FR" sz="2000" dirty="0" smtClean="0">
                <a:solidFill>
                  <a:schemeClr val="tx1"/>
                </a:solidFill>
              </a:rPr>
              <a:t>Per </a:t>
            </a:r>
            <a:r>
              <a:rPr lang="fr-FR" sz="2000" dirty="0" err="1" smtClean="0">
                <a:solidFill>
                  <a:schemeClr val="tx1"/>
                </a:solidFill>
              </a:rPr>
              <a:t>opporsi</a:t>
            </a:r>
            <a:r>
              <a:rPr lang="fr-FR" sz="2000" dirty="0" smtClean="0">
                <a:solidFill>
                  <a:schemeClr val="tx1"/>
                </a:solidFill>
              </a:rPr>
              <a:t> alla </a:t>
            </a:r>
            <a:r>
              <a:rPr lang="fr-FR" sz="2000" dirty="0" err="1" smtClean="0">
                <a:solidFill>
                  <a:schemeClr val="tx1"/>
                </a:solidFill>
              </a:rPr>
              <a:t>dottrina</a:t>
            </a:r>
            <a:r>
              <a:rPr lang="fr-FR" sz="2000" dirty="0" smtClean="0">
                <a:solidFill>
                  <a:schemeClr val="tx1"/>
                </a:solidFill>
              </a:rPr>
              <a:t> e alla </a:t>
            </a:r>
            <a:r>
              <a:rPr lang="fr-FR" sz="2000" dirty="0" err="1" smtClean="0">
                <a:solidFill>
                  <a:schemeClr val="tx1"/>
                </a:solidFill>
              </a:rPr>
              <a:t>Chiesa</a:t>
            </a:r>
            <a:r>
              <a:rPr lang="fr-FR" sz="2000" dirty="0" smtClean="0">
                <a:solidFill>
                  <a:schemeClr val="tx1"/>
                </a:solidFill>
              </a:rPr>
              <a:t> </a:t>
            </a:r>
            <a:r>
              <a:rPr lang="fr-FR" sz="2000" dirty="0" err="1" smtClean="0">
                <a:solidFill>
                  <a:schemeClr val="tx1"/>
                </a:solidFill>
              </a:rPr>
              <a:t>cattolica</a:t>
            </a:r>
            <a:r>
              <a:rPr lang="fr-FR" sz="2000" dirty="0" smtClean="0">
                <a:solidFill>
                  <a:schemeClr val="tx1"/>
                </a:solidFill>
              </a:rPr>
              <a:t> in latino, i </a:t>
            </a:r>
            <a:r>
              <a:rPr lang="fr-FR" sz="2000" dirty="0" err="1" smtClean="0">
                <a:solidFill>
                  <a:schemeClr val="tx1"/>
                </a:solidFill>
              </a:rPr>
              <a:t>protestanti</a:t>
            </a:r>
            <a:r>
              <a:rPr lang="fr-FR" sz="2000" dirty="0" smtClean="0">
                <a:solidFill>
                  <a:schemeClr val="tx1"/>
                </a:solidFill>
              </a:rPr>
              <a:t> </a:t>
            </a:r>
            <a:r>
              <a:rPr lang="fr-FR" sz="2000" dirty="0" err="1" smtClean="0">
                <a:solidFill>
                  <a:schemeClr val="tx1"/>
                </a:solidFill>
              </a:rPr>
              <a:t>adottano</a:t>
            </a:r>
            <a:r>
              <a:rPr lang="fr-FR" sz="2000" dirty="0" smtClean="0">
                <a:solidFill>
                  <a:schemeClr val="tx1"/>
                </a:solidFill>
              </a:rPr>
              <a:t> la </a:t>
            </a:r>
            <a:r>
              <a:rPr lang="fr-FR" sz="2000" dirty="0" err="1" smtClean="0">
                <a:solidFill>
                  <a:schemeClr val="tx1"/>
                </a:solidFill>
              </a:rPr>
              <a:t>Bibbia</a:t>
            </a:r>
            <a:r>
              <a:rPr lang="fr-FR" sz="2000" dirty="0" smtClean="0">
                <a:solidFill>
                  <a:schemeClr val="tx1"/>
                </a:solidFill>
              </a:rPr>
              <a:t> in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tradotta</a:t>
            </a:r>
            <a:r>
              <a:rPr lang="fr-FR" sz="2000" dirty="0" smtClean="0">
                <a:solidFill>
                  <a:schemeClr val="tx1"/>
                </a:solidFill>
              </a:rPr>
              <a:t> </a:t>
            </a:r>
            <a:r>
              <a:rPr lang="fr-FR" sz="2000" dirty="0" err="1" smtClean="0">
                <a:solidFill>
                  <a:schemeClr val="tx1"/>
                </a:solidFill>
              </a:rPr>
              <a:t>nel</a:t>
            </a:r>
            <a:r>
              <a:rPr lang="fr-FR" sz="2000" dirty="0" smtClean="0">
                <a:solidFill>
                  <a:schemeClr val="tx1"/>
                </a:solidFill>
              </a:rPr>
              <a:t> 1530 e </a:t>
            </a:r>
            <a:r>
              <a:rPr lang="fr-FR" sz="2000" dirty="0" err="1" smtClean="0">
                <a:solidFill>
                  <a:schemeClr val="tx1"/>
                </a:solidFill>
              </a:rPr>
              <a:t>nel</a:t>
            </a:r>
            <a:r>
              <a:rPr lang="fr-FR" sz="2000" dirty="0" smtClean="0">
                <a:solidFill>
                  <a:schemeClr val="tx1"/>
                </a:solidFill>
              </a:rPr>
              <a:t> 1541.</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656" y="3456071"/>
            <a:ext cx="6047874" cy="3401929"/>
          </a:xfrm>
          <a:prstGeom prst="rect">
            <a:avLst/>
          </a:prstGeom>
        </p:spPr>
      </p:pic>
    </p:spTree>
    <p:extLst>
      <p:ext uri="{BB962C8B-B14F-4D97-AF65-F5344CB8AC3E}">
        <p14:creationId xmlns:p14="http://schemas.microsoft.com/office/powerpoint/2010/main" val="504531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Altri</a:t>
            </a:r>
            <a:r>
              <a:rPr lang="fr-FR" dirty="0" smtClean="0"/>
              <a:t> </a:t>
            </a:r>
            <a:r>
              <a:rPr lang="fr-FR" dirty="0" err="1" smtClean="0"/>
              <a:t>fattori</a:t>
            </a:r>
            <a:r>
              <a:rPr lang="fr-FR" dirty="0" smtClean="0"/>
              <a:t> </a:t>
            </a:r>
            <a:r>
              <a:rPr lang="fr-FR" dirty="0" err="1" smtClean="0"/>
              <a:t>determinanti</a:t>
            </a:r>
            <a:endParaRPr lang="fr-FR" dirty="0"/>
          </a:p>
        </p:txBody>
      </p:sp>
      <p:sp>
        <p:nvSpPr>
          <p:cNvPr id="3" name="Espace réservé du contenu 2"/>
          <p:cNvSpPr>
            <a:spLocks noGrp="1"/>
          </p:cNvSpPr>
          <p:nvPr>
            <p:ph idx="1"/>
          </p:nvPr>
        </p:nvSpPr>
        <p:spPr/>
        <p:txBody>
          <a:bodyPr/>
          <a:lstStyle/>
          <a:p>
            <a:pPr algn="just"/>
            <a:r>
              <a:rPr lang="fr-FR" sz="2000" dirty="0" smtClean="0">
                <a:solidFill>
                  <a:schemeClr val="tx1"/>
                </a:solidFill>
              </a:rPr>
              <a:t>Il primo </a:t>
            </a:r>
            <a:r>
              <a:rPr lang="fr-FR" sz="2000" dirty="0" err="1" smtClean="0">
                <a:solidFill>
                  <a:schemeClr val="tx1"/>
                </a:solidFill>
              </a:rPr>
              <a:t>caso</a:t>
            </a:r>
            <a:r>
              <a:rPr lang="fr-FR" sz="2000" dirty="0" smtClean="0">
                <a:solidFill>
                  <a:schemeClr val="tx1"/>
                </a:solidFill>
              </a:rPr>
              <a:t> di </a:t>
            </a:r>
            <a:r>
              <a:rPr lang="fr-FR" sz="2000" u="sng" dirty="0" err="1" smtClean="0">
                <a:solidFill>
                  <a:schemeClr val="tx1"/>
                </a:solidFill>
              </a:rPr>
              <a:t>politica</a:t>
            </a:r>
            <a:r>
              <a:rPr lang="fr-FR" sz="2000" u="sng" dirty="0" smtClean="0">
                <a:solidFill>
                  <a:schemeClr val="tx1"/>
                </a:solidFill>
              </a:rPr>
              <a:t> </a:t>
            </a:r>
            <a:r>
              <a:rPr lang="fr-FR" sz="2000" u="sng" dirty="0" err="1" smtClean="0">
                <a:solidFill>
                  <a:schemeClr val="tx1"/>
                </a:solidFill>
              </a:rPr>
              <a:t>linguistica</a:t>
            </a:r>
            <a:r>
              <a:rPr lang="fr-FR" sz="2000" u="sng" dirty="0" smtClean="0">
                <a:solidFill>
                  <a:schemeClr val="tx1"/>
                </a:solidFill>
              </a:rPr>
              <a:t> (centrale </a:t>
            </a:r>
            <a:r>
              <a:rPr lang="fr-FR" sz="2000" u="sng" dirty="0" err="1" smtClean="0">
                <a:solidFill>
                  <a:schemeClr val="tx1"/>
                </a:solidFill>
              </a:rPr>
              <a:t>è</a:t>
            </a:r>
            <a:r>
              <a:rPr lang="fr-FR" sz="2000" u="sng" dirty="0" smtClean="0">
                <a:solidFill>
                  <a:schemeClr val="tx1"/>
                </a:solidFill>
              </a:rPr>
              <a:t> il </a:t>
            </a:r>
            <a:r>
              <a:rPr lang="fr-FR" sz="2000" u="sng" dirty="0" err="1" smtClean="0">
                <a:solidFill>
                  <a:schemeClr val="tx1"/>
                </a:solidFill>
              </a:rPr>
              <a:t>ruolo</a:t>
            </a:r>
            <a:r>
              <a:rPr lang="fr-FR" sz="2000" u="sng" dirty="0" smtClean="0">
                <a:solidFill>
                  <a:schemeClr val="tx1"/>
                </a:solidFill>
              </a:rPr>
              <a:t> </a:t>
            </a:r>
            <a:r>
              <a:rPr lang="fr-FR" sz="2000" u="sng" dirty="0" err="1" smtClean="0">
                <a:solidFill>
                  <a:schemeClr val="tx1"/>
                </a:solidFill>
              </a:rPr>
              <a:t>della</a:t>
            </a:r>
            <a:r>
              <a:rPr lang="fr-FR" sz="2000" u="sng" dirty="0" smtClean="0">
                <a:solidFill>
                  <a:schemeClr val="tx1"/>
                </a:solidFill>
              </a:rPr>
              <a:t> </a:t>
            </a:r>
            <a:r>
              <a:rPr lang="fr-FR" sz="2000" u="sng" dirty="0" err="1" smtClean="0">
                <a:solidFill>
                  <a:schemeClr val="tx1"/>
                </a:solidFill>
              </a:rPr>
              <a:t>monarchia</a:t>
            </a:r>
            <a:r>
              <a:rPr lang="fr-FR" sz="2000" u="sng" dirty="0" smtClean="0">
                <a:solidFill>
                  <a:schemeClr val="tx1"/>
                </a:solidFill>
              </a:rPr>
              <a:t>)</a:t>
            </a:r>
            <a:r>
              <a:rPr lang="fr-FR" sz="2000" dirty="0" smtClean="0">
                <a:solidFill>
                  <a:schemeClr val="tx1"/>
                </a:solidFill>
              </a:rPr>
              <a:t>:</a:t>
            </a:r>
          </a:p>
          <a:p>
            <a:pPr marL="0" indent="0">
              <a:buNone/>
            </a:pPr>
            <a:endParaRPr lang="fr-FR" sz="2000" dirty="0" smtClean="0">
              <a:solidFill>
                <a:schemeClr val="tx1"/>
              </a:solidFill>
            </a:endParaRPr>
          </a:p>
          <a:p>
            <a:pPr marL="0" indent="0" algn="just">
              <a:buNone/>
            </a:pPr>
            <a:r>
              <a:rPr lang="fr-FR" sz="2000" dirty="0" err="1" smtClean="0">
                <a:solidFill>
                  <a:schemeClr val="tx1"/>
                </a:solidFill>
              </a:rPr>
              <a:t>Nel</a:t>
            </a:r>
            <a:r>
              <a:rPr lang="fr-FR" sz="2000" dirty="0" smtClean="0">
                <a:solidFill>
                  <a:schemeClr val="tx1"/>
                </a:solidFill>
              </a:rPr>
              <a:t> 1539 François I </a:t>
            </a:r>
            <a:r>
              <a:rPr lang="fr-FR" sz="2000" dirty="0" err="1" smtClean="0">
                <a:solidFill>
                  <a:schemeClr val="tx1"/>
                </a:solidFill>
              </a:rPr>
              <a:t>firma</a:t>
            </a:r>
            <a:r>
              <a:rPr lang="fr-FR" sz="2000" dirty="0" smtClean="0">
                <a:solidFill>
                  <a:schemeClr val="tx1"/>
                </a:solidFill>
              </a:rPr>
              <a:t> l’</a:t>
            </a:r>
            <a:r>
              <a:rPr lang="fr-FR" sz="2000" b="1" i="1" dirty="0" smtClean="0">
                <a:solidFill>
                  <a:schemeClr val="tx1"/>
                </a:solidFill>
              </a:rPr>
              <a:t>Ordonnance de Villers-Cotterêts </a:t>
            </a:r>
            <a:r>
              <a:rPr lang="fr-FR" sz="2000" dirty="0" smtClean="0">
                <a:solidFill>
                  <a:schemeClr val="tx1"/>
                </a:solidFill>
              </a:rPr>
              <a:t>per </a:t>
            </a:r>
            <a:r>
              <a:rPr lang="fr-FR" sz="2000" dirty="0" err="1" smtClean="0">
                <a:solidFill>
                  <a:schemeClr val="tx1"/>
                </a:solidFill>
              </a:rPr>
              <a:t>rendere</a:t>
            </a:r>
            <a:r>
              <a:rPr lang="fr-FR" sz="2000" dirty="0" smtClean="0">
                <a:solidFill>
                  <a:schemeClr val="tx1"/>
                </a:solidFill>
              </a:rPr>
              <a:t> il </a:t>
            </a:r>
            <a:r>
              <a:rPr lang="fr-FR" sz="2000" i="1" dirty="0" err="1" smtClean="0">
                <a:solidFill>
                  <a:schemeClr val="tx1"/>
                </a:solidFill>
              </a:rPr>
              <a:t>françois</a:t>
            </a:r>
            <a:r>
              <a:rPr lang="fr-FR" sz="2000" dirty="0" smtClean="0">
                <a:solidFill>
                  <a:schemeClr val="tx1"/>
                </a:solidFill>
              </a:rPr>
              <a:t> la lingua </a:t>
            </a:r>
            <a:r>
              <a:rPr lang="fr-FR" sz="2000" dirty="0" err="1" smtClean="0">
                <a:solidFill>
                  <a:schemeClr val="tx1"/>
                </a:solidFill>
              </a:rPr>
              <a:t>dell’amministrazione</a:t>
            </a:r>
            <a:r>
              <a:rPr lang="fr-FR" sz="2000" dirty="0">
                <a:solidFill>
                  <a:schemeClr val="tx1"/>
                </a:solidFill>
              </a:rPr>
              <a:t> </a:t>
            </a:r>
            <a:r>
              <a:rPr lang="fr-FR" sz="2000" dirty="0" smtClean="0">
                <a:solidFill>
                  <a:schemeClr val="tx1"/>
                </a:solidFill>
              </a:rPr>
              <a:t>per </a:t>
            </a:r>
            <a:r>
              <a:rPr lang="fr-FR" sz="2000" dirty="0" err="1" smtClean="0">
                <a:solidFill>
                  <a:schemeClr val="tx1"/>
                </a:solidFill>
              </a:rPr>
              <a:t>evitare</a:t>
            </a:r>
            <a:r>
              <a:rPr lang="fr-FR" sz="2000" dirty="0" smtClean="0">
                <a:solidFill>
                  <a:schemeClr val="tx1"/>
                </a:solidFill>
              </a:rPr>
              <a:t> </a:t>
            </a:r>
            <a:r>
              <a:rPr lang="fr-FR" sz="2000" dirty="0" err="1" smtClean="0">
                <a:solidFill>
                  <a:schemeClr val="tx1"/>
                </a:solidFill>
              </a:rPr>
              <a:t>gli</a:t>
            </a:r>
            <a:r>
              <a:rPr lang="fr-FR" sz="2000" dirty="0" smtClean="0">
                <a:solidFill>
                  <a:schemeClr val="tx1"/>
                </a:solidFill>
              </a:rPr>
              <a:t> </a:t>
            </a:r>
            <a:r>
              <a:rPr lang="fr-FR" sz="2000" dirty="0" err="1" smtClean="0">
                <a:solidFill>
                  <a:schemeClr val="tx1"/>
                </a:solidFill>
              </a:rPr>
              <a:t>equivoci</a:t>
            </a:r>
            <a:r>
              <a:rPr lang="fr-FR" sz="2000" dirty="0" smtClean="0">
                <a:solidFill>
                  <a:schemeClr val="tx1"/>
                </a:solidFill>
              </a:rPr>
              <a:t> e le </a:t>
            </a:r>
            <a:r>
              <a:rPr lang="fr-FR" sz="2000" dirty="0" err="1" smtClean="0">
                <a:solidFill>
                  <a:schemeClr val="tx1"/>
                </a:solidFill>
              </a:rPr>
              <a:t>difficoltà</a:t>
            </a:r>
            <a:r>
              <a:rPr lang="fr-FR" sz="2000" dirty="0" smtClean="0">
                <a:solidFill>
                  <a:schemeClr val="tx1"/>
                </a:solidFill>
              </a:rPr>
              <a:t> </a:t>
            </a:r>
            <a:r>
              <a:rPr lang="fr-FR" sz="2000" dirty="0" err="1" smtClean="0">
                <a:solidFill>
                  <a:schemeClr val="tx1"/>
                </a:solidFill>
              </a:rPr>
              <a:t>che</a:t>
            </a:r>
            <a:r>
              <a:rPr lang="fr-FR" sz="2000" dirty="0" smtClean="0">
                <a:solidFill>
                  <a:schemeClr val="tx1"/>
                </a:solidFill>
              </a:rPr>
              <a:t> </a:t>
            </a:r>
            <a:r>
              <a:rPr lang="fr-FR" sz="2000" dirty="0" err="1" smtClean="0">
                <a:solidFill>
                  <a:schemeClr val="tx1"/>
                </a:solidFill>
              </a:rPr>
              <a:t>nascevano</a:t>
            </a:r>
            <a:r>
              <a:rPr lang="fr-FR" sz="2000" dirty="0" smtClean="0">
                <a:solidFill>
                  <a:schemeClr val="tx1"/>
                </a:solidFill>
              </a:rPr>
              <a:t> </a:t>
            </a:r>
            <a:r>
              <a:rPr lang="fr-FR" sz="2000" dirty="0" err="1" smtClean="0">
                <a:solidFill>
                  <a:schemeClr val="tx1"/>
                </a:solidFill>
              </a:rPr>
              <a:t>dall’uso</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latino </a:t>
            </a:r>
            <a:r>
              <a:rPr lang="fr-FR" sz="2000" dirty="0" err="1" smtClean="0">
                <a:solidFill>
                  <a:schemeClr val="tx1"/>
                </a:solidFill>
              </a:rPr>
              <a:t>nei</a:t>
            </a:r>
            <a:r>
              <a:rPr lang="fr-FR" sz="2000" dirty="0" smtClean="0">
                <a:solidFill>
                  <a:schemeClr val="tx1"/>
                </a:solidFill>
              </a:rPr>
              <a:t> </a:t>
            </a:r>
            <a:r>
              <a:rPr lang="fr-FR" sz="2000" dirty="0" err="1" smtClean="0">
                <a:solidFill>
                  <a:schemeClr val="tx1"/>
                </a:solidFill>
              </a:rPr>
              <a:t>tribunali</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regno</a:t>
            </a:r>
            <a:r>
              <a:rPr lang="fr-FR" sz="2000" dirty="0" smtClean="0">
                <a:solidFill>
                  <a:schemeClr val="tx1"/>
                </a:solidFill>
              </a:rPr>
              <a:t>. </a:t>
            </a:r>
          </a:p>
          <a:p>
            <a:pPr marL="0" indent="0" algn="just">
              <a:buNone/>
            </a:pPr>
            <a:endParaRPr lang="fr-FR" sz="2000" dirty="0">
              <a:solidFill>
                <a:schemeClr val="tx1"/>
              </a:solidFill>
            </a:endParaRPr>
          </a:p>
          <a:p>
            <a:pPr marL="0" indent="0" algn="just">
              <a:buNone/>
            </a:pPr>
            <a:r>
              <a:rPr lang="fr-FR" sz="2000" dirty="0" err="1">
                <a:solidFill>
                  <a:schemeClr val="tx1"/>
                </a:solidFill>
              </a:rPr>
              <a:t>G</a:t>
            </a:r>
            <a:r>
              <a:rPr lang="fr-FR" sz="2000" dirty="0" err="1" smtClean="0">
                <a:solidFill>
                  <a:schemeClr val="tx1"/>
                </a:solidFill>
              </a:rPr>
              <a:t>li</a:t>
            </a:r>
            <a:r>
              <a:rPr lang="fr-FR" sz="2000" dirty="0" smtClean="0">
                <a:solidFill>
                  <a:schemeClr val="tx1"/>
                </a:solidFill>
              </a:rPr>
              <a:t> </a:t>
            </a:r>
            <a:r>
              <a:rPr lang="fr-FR" sz="2000" dirty="0" err="1" smtClean="0">
                <a:solidFill>
                  <a:schemeClr val="tx1"/>
                </a:solidFill>
              </a:rPr>
              <a:t>articoli</a:t>
            </a:r>
            <a:r>
              <a:rPr lang="fr-FR" sz="2000" dirty="0" smtClean="0">
                <a:solidFill>
                  <a:schemeClr val="tx1"/>
                </a:solidFill>
              </a:rPr>
              <a:t> 110 e 111 </a:t>
            </a:r>
            <a:r>
              <a:rPr lang="fr-FR" sz="2000" dirty="0" err="1" smtClean="0">
                <a:solidFill>
                  <a:schemeClr val="tx1"/>
                </a:solidFill>
              </a:rPr>
              <a:t>rendono</a:t>
            </a:r>
            <a:r>
              <a:rPr lang="fr-FR" sz="2000" dirty="0" smtClean="0">
                <a:solidFill>
                  <a:schemeClr val="tx1"/>
                </a:solidFill>
              </a:rPr>
              <a:t> </a:t>
            </a:r>
            <a:r>
              <a:rPr lang="fr-FR" sz="2000" dirty="0" err="1" smtClean="0">
                <a:solidFill>
                  <a:schemeClr val="tx1"/>
                </a:solidFill>
              </a:rPr>
              <a:t>prescrittivo</a:t>
            </a:r>
            <a:r>
              <a:rPr lang="fr-FR" sz="2000" dirty="0" smtClean="0">
                <a:solidFill>
                  <a:schemeClr val="tx1"/>
                </a:solidFill>
              </a:rPr>
              <a:t>, e non più </a:t>
            </a:r>
            <a:r>
              <a:rPr lang="fr-FR" sz="2000" dirty="0" err="1" smtClean="0">
                <a:solidFill>
                  <a:schemeClr val="tx1"/>
                </a:solidFill>
              </a:rPr>
              <a:t>opzionale</a:t>
            </a:r>
            <a:r>
              <a:rPr lang="fr-FR" sz="2000" dirty="0" smtClean="0">
                <a:solidFill>
                  <a:schemeClr val="tx1"/>
                </a:solidFill>
              </a:rPr>
              <a:t>, l’</a:t>
            </a:r>
            <a:r>
              <a:rPr lang="fr-FR" sz="2000" dirty="0" err="1" smtClean="0">
                <a:solidFill>
                  <a:schemeClr val="tx1"/>
                </a:solidFill>
              </a:rPr>
              <a:t>uso</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 langage maternel </a:t>
            </a:r>
            <a:r>
              <a:rPr lang="fr-FR" sz="2000" dirty="0" err="1" smtClean="0">
                <a:solidFill>
                  <a:schemeClr val="tx1"/>
                </a:solidFill>
              </a:rPr>
              <a:t>francois</a:t>
            </a:r>
            <a:r>
              <a:rPr lang="fr-FR" sz="2000" dirty="0" smtClean="0">
                <a:solidFill>
                  <a:schemeClr val="tx1"/>
                </a:solidFill>
              </a:rPr>
              <a:t> ».</a:t>
            </a:r>
            <a:endParaRPr lang="fr-FR" sz="2000" dirty="0">
              <a:solidFill>
                <a:schemeClr val="tx1"/>
              </a:solidFill>
            </a:endParaRPr>
          </a:p>
        </p:txBody>
      </p:sp>
    </p:spTree>
    <p:extLst>
      <p:ext uri="{BB962C8B-B14F-4D97-AF65-F5344CB8AC3E}">
        <p14:creationId xmlns:p14="http://schemas.microsoft.com/office/powerpoint/2010/main" val="503187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 Le </a:t>
            </a:r>
            <a:r>
              <a:rPr lang="fr-FR" dirty="0" err="1" smtClean="0"/>
              <a:t>origini</a:t>
            </a:r>
            <a:r>
              <a:rPr lang="fr-FR" dirty="0" smtClean="0"/>
              <a:t> </a:t>
            </a:r>
            <a:endParaRPr lang="fr-FR" dirty="0"/>
          </a:p>
        </p:txBody>
      </p:sp>
      <p:sp>
        <p:nvSpPr>
          <p:cNvPr id="3" name="Espace réservé du contenu 2"/>
          <p:cNvSpPr>
            <a:spLocks noGrp="1"/>
          </p:cNvSpPr>
          <p:nvPr>
            <p:ph idx="1"/>
          </p:nvPr>
        </p:nvSpPr>
        <p:spPr/>
        <p:txBody>
          <a:bodyPr/>
          <a:lstStyle/>
          <a:p>
            <a:r>
              <a:rPr lang="fr-FR" u="sng" dirty="0" smtClean="0">
                <a:solidFill>
                  <a:schemeClr val="tx1"/>
                </a:solidFill>
              </a:rPr>
              <a:t>Dove </a:t>
            </a:r>
            <a:r>
              <a:rPr lang="fr-FR" u="sng" dirty="0" err="1" smtClean="0">
                <a:solidFill>
                  <a:schemeClr val="tx1"/>
                </a:solidFill>
              </a:rPr>
              <a:t>inizia</a:t>
            </a:r>
            <a:r>
              <a:rPr lang="fr-FR" u="sng" dirty="0" smtClean="0">
                <a:solidFill>
                  <a:schemeClr val="tx1"/>
                </a:solidFill>
              </a:rPr>
              <a:t> la </a:t>
            </a:r>
            <a:r>
              <a:rPr lang="fr-FR" u="sng" dirty="0" err="1" smtClean="0">
                <a:solidFill>
                  <a:schemeClr val="tx1"/>
                </a:solidFill>
              </a:rPr>
              <a:t>storia</a:t>
            </a:r>
            <a:r>
              <a:rPr lang="fr-FR" u="sng" dirty="0" smtClean="0">
                <a:solidFill>
                  <a:schemeClr val="tx1"/>
                </a:solidFill>
              </a:rPr>
              <a:t> </a:t>
            </a:r>
            <a:r>
              <a:rPr lang="fr-FR" u="sng" dirty="0" err="1" smtClean="0">
                <a:solidFill>
                  <a:schemeClr val="tx1"/>
                </a:solidFill>
              </a:rPr>
              <a:t>del</a:t>
            </a:r>
            <a:r>
              <a:rPr lang="fr-FR" u="sng" dirty="0" smtClean="0">
                <a:solidFill>
                  <a:schemeClr val="tx1"/>
                </a:solidFill>
              </a:rPr>
              <a:t> </a:t>
            </a:r>
            <a:r>
              <a:rPr lang="fr-FR" u="sng" dirty="0" err="1" smtClean="0">
                <a:solidFill>
                  <a:schemeClr val="tx1"/>
                </a:solidFill>
              </a:rPr>
              <a:t>francese</a:t>
            </a:r>
            <a:r>
              <a:rPr lang="fr-FR" u="sng" dirty="0" smtClean="0">
                <a:solidFill>
                  <a:schemeClr val="tx1"/>
                </a:solidFill>
              </a:rPr>
              <a:t>?</a:t>
            </a:r>
          </a:p>
          <a:p>
            <a:endParaRPr lang="fr-FR" dirty="0">
              <a:solidFill>
                <a:schemeClr val="tx1"/>
              </a:solidFill>
            </a:endParaRPr>
          </a:p>
          <a:p>
            <a:pPr marL="0" indent="0">
              <a:buNone/>
            </a:pPr>
            <a:r>
              <a:rPr lang="fr-FR" b="1" dirty="0" smtClean="0">
                <a:solidFill>
                  <a:schemeClr val="tx1"/>
                </a:solidFill>
              </a:rPr>
              <a:t>I </a:t>
            </a:r>
            <a:r>
              <a:rPr lang="fr-FR" b="1" dirty="0" err="1" smtClean="0">
                <a:solidFill>
                  <a:schemeClr val="tx1"/>
                </a:solidFill>
              </a:rPr>
              <a:t>millennio</a:t>
            </a:r>
            <a:r>
              <a:rPr lang="fr-FR" b="1" dirty="0" smtClean="0">
                <a:solidFill>
                  <a:schemeClr val="tx1"/>
                </a:solidFill>
              </a:rPr>
              <a:t> </a:t>
            </a:r>
            <a:r>
              <a:rPr lang="fr-FR" b="1" dirty="0" err="1" smtClean="0">
                <a:solidFill>
                  <a:schemeClr val="tx1"/>
                </a:solidFill>
              </a:rPr>
              <a:t>a.C</a:t>
            </a:r>
            <a:r>
              <a:rPr lang="fr-FR" b="1" dirty="0" smtClean="0">
                <a:solidFill>
                  <a:schemeClr val="tx1"/>
                </a:solidFill>
              </a:rPr>
              <a:t>.</a:t>
            </a:r>
            <a:r>
              <a:rPr lang="fr-FR" dirty="0" smtClean="0">
                <a:solidFill>
                  <a:schemeClr val="tx1"/>
                </a:solidFill>
              </a:rPr>
              <a:t>: </a:t>
            </a:r>
            <a:r>
              <a:rPr lang="fr-FR" dirty="0" err="1" smtClean="0">
                <a:solidFill>
                  <a:schemeClr val="tx1"/>
                </a:solidFill>
              </a:rPr>
              <a:t>arrivo</a:t>
            </a:r>
            <a:r>
              <a:rPr lang="fr-FR" dirty="0" smtClean="0">
                <a:solidFill>
                  <a:schemeClr val="tx1"/>
                </a:solidFill>
              </a:rPr>
              <a:t> dei </a:t>
            </a:r>
            <a:r>
              <a:rPr lang="fr-FR" dirty="0" err="1" smtClean="0">
                <a:solidFill>
                  <a:schemeClr val="tx1"/>
                </a:solidFill>
              </a:rPr>
              <a:t>primi</a:t>
            </a:r>
            <a:r>
              <a:rPr lang="fr-FR" dirty="0" smtClean="0">
                <a:solidFill>
                  <a:schemeClr val="tx1"/>
                </a:solidFill>
              </a:rPr>
              <a:t> </a:t>
            </a:r>
            <a:r>
              <a:rPr lang="fr-FR" dirty="0" err="1" smtClean="0">
                <a:solidFill>
                  <a:schemeClr val="tx1"/>
                </a:solidFill>
              </a:rPr>
              <a:t>Celti</a:t>
            </a:r>
            <a:r>
              <a:rPr lang="fr-FR" dirty="0" smtClean="0">
                <a:solidFill>
                  <a:schemeClr val="tx1"/>
                </a:solidFill>
              </a:rPr>
              <a:t> in Francia.</a:t>
            </a:r>
            <a:endParaRPr lang="fr-FR" b="1" dirty="0" smtClean="0">
              <a:solidFill>
                <a:schemeClr val="tx1"/>
              </a:solidFill>
            </a:endParaRPr>
          </a:p>
          <a:p>
            <a:pPr marL="0" indent="0">
              <a:buNone/>
            </a:pPr>
            <a:endParaRPr lang="fr-FR" b="1" dirty="0">
              <a:solidFill>
                <a:schemeClr val="tx1"/>
              </a:solidFill>
            </a:endParaRPr>
          </a:p>
          <a:p>
            <a:pPr marL="0" indent="0">
              <a:buNone/>
            </a:pPr>
            <a:r>
              <a:rPr lang="fr-FR" b="1" dirty="0" smtClean="0">
                <a:solidFill>
                  <a:schemeClr val="tx1"/>
                </a:solidFill>
              </a:rPr>
              <a:t>500 </a:t>
            </a:r>
            <a:r>
              <a:rPr lang="fr-FR" b="1" dirty="0" err="1" smtClean="0">
                <a:solidFill>
                  <a:schemeClr val="tx1"/>
                </a:solidFill>
              </a:rPr>
              <a:t>a.C</a:t>
            </a:r>
            <a:r>
              <a:rPr lang="fr-FR" b="1" dirty="0" smtClean="0">
                <a:solidFill>
                  <a:schemeClr val="tx1"/>
                </a:solidFill>
              </a:rPr>
              <a:t>.</a:t>
            </a:r>
            <a:r>
              <a:rPr lang="fr-FR" dirty="0" smtClean="0">
                <a:solidFill>
                  <a:schemeClr val="tx1"/>
                </a:solidFill>
              </a:rPr>
              <a:t>: i Galli </a:t>
            </a:r>
            <a:r>
              <a:rPr lang="fr-FR" dirty="0" err="1" smtClean="0">
                <a:solidFill>
                  <a:schemeClr val="tx1"/>
                </a:solidFill>
              </a:rPr>
              <a:t>parlano</a:t>
            </a:r>
            <a:r>
              <a:rPr lang="fr-FR" dirty="0" smtClean="0">
                <a:solidFill>
                  <a:schemeClr val="tx1"/>
                </a:solidFill>
              </a:rPr>
              <a:t> </a:t>
            </a:r>
            <a:r>
              <a:rPr lang="fr-FR" dirty="0" err="1" smtClean="0">
                <a:solidFill>
                  <a:schemeClr val="tx1"/>
                </a:solidFill>
              </a:rPr>
              <a:t>una</a:t>
            </a:r>
            <a:r>
              <a:rPr lang="fr-FR" dirty="0" smtClean="0">
                <a:solidFill>
                  <a:schemeClr val="tx1"/>
                </a:solidFill>
              </a:rPr>
              <a:t> lingua </a:t>
            </a:r>
            <a:r>
              <a:rPr lang="fr-FR" dirty="0" err="1" smtClean="0">
                <a:solidFill>
                  <a:schemeClr val="tx1"/>
                </a:solidFill>
              </a:rPr>
              <a:t>celtica</a:t>
            </a:r>
            <a:r>
              <a:rPr lang="fr-FR" dirty="0" smtClean="0">
                <a:solidFill>
                  <a:schemeClr val="tx1"/>
                </a:solidFill>
              </a:rPr>
              <a:t>, </a:t>
            </a:r>
            <a:r>
              <a:rPr lang="fr-FR" i="1" dirty="0" smtClean="0">
                <a:solidFill>
                  <a:schemeClr val="tx1"/>
                </a:solidFill>
              </a:rPr>
              <a:t>le Gaulois.</a:t>
            </a:r>
          </a:p>
          <a:p>
            <a:pPr marL="0" indent="0">
              <a:buNone/>
            </a:pPr>
            <a:endParaRPr lang="fr-FR" i="1" dirty="0">
              <a:solidFill>
                <a:schemeClr val="tx1"/>
              </a:solidFill>
            </a:endParaRPr>
          </a:p>
          <a:p>
            <a:pPr marL="0" indent="0" algn="just">
              <a:buNone/>
            </a:pPr>
            <a:r>
              <a:rPr lang="fr-FR" dirty="0" err="1" smtClean="0">
                <a:solidFill>
                  <a:schemeClr val="tx1"/>
                </a:solidFill>
              </a:rPr>
              <a:t>Termini</a:t>
            </a:r>
            <a:r>
              <a:rPr lang="fr-FR" dirty="0" smtClean="0">
                <a:solidFill>
                  <a:schemeClr val="tx1"/>
                </a:solidFill>
              </a:rPr>
              <a:t>, per </a:t>
            </a:r>
            <a:r>
              <a:rPr lang="fr-FR" dirty="0" err="1" smtClean="0">
                <a:solidFill>
                  <a:schemeClr val="tx1"/>
                </a:solidFill>
              </a:rPr>
              <a:t>lo</a:t>
            </a:r>
            <a:r>
              <a:rPr lang="fr-FR" dirty="0" smtClean="0">
                <a:solidFill>
                  <a:schemeClr val="tx1"/>
                </a:solidFill>
              </a:rPr>
              <a:t> più </a:t>
            </a:r>
            <a:r>
              <a:rPr lang="fr-FR" dirty="0" err="1" smtClean="0">
                <a:solidFill>
                  <a:schemeClr val="tx1"/>
                </a:solidFill>
              </a:rPr>
              <a:t>rurali</a:t>
            </a:r>
            <a:r>
              <a:rPr lang="fr-FR" dirty="0" smtClean="0">
                <a:solidFill>
                  <a:schemeClr val="tx1"/>
                </a:solidFill>
              </a:rPr>
              <a:t> e </a:t>
            </a:r>
            <a:r>
              <a:rPr lang="fr-FR" dirty="0" err="1" smtClean="0">
                <a:solidFill>
                  <a:schemeClr val="tx1"/>
                </a:solidFill>
              </a:rPr>
              <a:t>agricoli</a:t>
            </a:r>
            <a:r>
              <a:rPr lang="fr-FR" dirty="0" smtClean="0">
                <a:solidFill>
                  <a:schemeClr val="tx1"/>
                </a:solidFill>
              </a:rPr>
              <a:t>, </a:t>
            </a:r>
            <a:r>
              <a:rPr lang="fr-FR" dirty="0" err="1" smtClean="0">
                <a:solidFill>
                  <a:schemeClr val="tx1"/>
                </a:solidFill>
              </a:rPr>
              <a:t>rimasti</a:t>
            </a:r>
            <a:r>
              <a:rPr lang="fr-FR" dirty="0" smtClean="0">
                <a:solidFill>
                  <a:schemeClr val="tx1"/>
                </a:solidFill>
              </a:rPr>
              <a:t> </a:t>
            </a:r>
            <a:r>
              <a:rPr lang="fr-FR" dirty="0" err="1" smtClean="0">
                <a:solidFill>
                  <a:schemeClr val="tx1"/>
                </a:solidFill>
              </a:rPr>
              <a:t>nel</a:t>
            </a:r>
            <a:r>
              <a:rPr lang="fr-FR" dirty="0" smtClean="0">
                <a:solidFill>
                  <a:schemeClr val="tx1"/>
                </a:solidFill>
              </a:rPr>
              <a:t> </a:t>
            </a:r>
            <a:r>
              <a:rPr lang="fr-FR" dirty="0" err="1" smtClean="0">
                <a:solidFill>
                  <a:schemeClr val="tx1"/>
                </a:solidFill>
              </a:rPr>
              <a:t>francese</a:t>
            </a:r>
            <a:r>
              <a:rPr lang="fr-FR" dirty="0" smtClean="0">
                <a:solidFill>
                  <a:schemeClr val="tx1"/>
                </a:solidFill>
              </a:rPr>
              <a:t>: </a:t>
            </a:r>
          </a:p>
          <a:p>
            <a:pPr marL="0" indent="0" algn="just">
              <a:buNone/>
            </a:pPr>
            <a:r>
              <a:rPr lang="fr-FR" i="1" dirty="0" smtClean="0">
                <a:solidFill>
                  <a:schemeClr val="tx1"/>
                </a:solidFill>
              </a:rPr>
              <a:t>Mouton, Bouleau, Sapin, Lotte, Charrue, Sillon, Lande,</a:t>
            </a:r>
          </a:p>
          <a:p>
            <a:pPr marL="0" indent="0">
              <a:buNone/>
            </a:pPr>
            <a:r>
              <a:rPr lang="fr-FR" i="1" dirty="0" smtClean="0">
                <a:solidFill>
                  <a:schemeClr val="tx1"/>
                </a:solidFill>
              </a:rPr>
              <a:t>Boue, Chêne</a:t>
            </a:r>
            <a:r>
              <a:rPr lang="mr-IN" i="1" dirty="0" smtClean="0">
                <a:solidFill>
                  <a:schemeClr val="tx1"/>
                </a:solidFill>
              </a:rPr>
              <a:t>…</a:t>
            </a:r>
            <a:endParaRPr lang="fr-FR" i="1" dirty="0">
              <a:solidFill>
                <a:schemeClr val="tx1"/>
              </a:solidFill>
            </a:endParaRPr>
          </a:p>
          <a:p>
            <a:pPr marL="0" indent="0">
              <a:buNone/>
            </a:pPr>
            <a:endParaRPr lang="fr-FR" i="1" dirty="0" smtClean="0"/>
          </a:p>
          <a:p>
            <a:pPr marL="0" indent="0">
              <a:buNone/>
            </a:pPr>
            <a:endParaRPr lang="fr-FR" i="1" dirty="0" smtClean="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305" y="-15398"/>
            <a:ext cx="5598695" cy="4199022"/>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465" y="3713320"/>
            <a:ext cx="3143535" cy="3194237"/>
          </a:xfrm>
          <a:prstGeom prst="rect">
            <a:avLst/>
          </a:prstGeom>
        </p:spPr>
      </p:pic>
    </p:spTree>
    <p:extLst>
      <p:ext uri="{BB962C8B-B14F-4D97-AF65-F5344CB8AC3E}">
        <p14:creationId xmlns:p14="http://schemas.microsoft.com/office/powerpoint/2010/main" val="1858579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709" y="-23793"/>
            <a:ext cx="6871238" cy="6897835"/>
          </a:xfrm>
        </p:spPr>
      </p:pic>
    </p:spTree>
    <p:extLst>
      <p:ext uri="{BB962C8B-B14F-4D97-AF65-F5344CB8AC3E}">
        <p14:creationId xmlns:p14="http://schemas.microsoft.com/office/powerpoint/2010/main" val="784168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3" y="417095"/>
            <a:ext cx="11113613" cy="7138737"/>
          </a:xfrm>
        </p:spPr>
        <p:txBody>
          <a:bodyPr>
            <a:normAutofit/>
          </a:bodyPr>
          <a:lstStyle/>
          <a:p>
            <a:pPr algn="just"/>
            <a:r>
              <a:rPr lang="it-IT" sz="2000" i="1" dirty="0" err="1">
                <a:solidFill>
                  <a:schemeClr val="tx1"/>
                </a:solidFill>
              </a:rPr>
              <a:t>francoys</a:t>
            </a:r>
            <a:r>
              <a:rPr lang="it-IT" sz="2000" i="1" dirty="0">
                <a:solidFill>
                  <a:schemeClr val="tx1"/>
                </a:solidFill>
              </a:rPr>
              <a:t> </a:t>
            </a:r>
            <a:r>
              <a:rPr lang="it-IT" sz="2000" dirty="0">
                <a:solidFill>
                  <a:schemeClr val="tx1"/>
                </a:solidFill>
              </a:rPr>
              <a:t>/ </a:t>
            </a:r>
            <a:r>
              <a:rPr lang="it-IT" sz="2000" i="1" dirty="0" err="1">
                <a:solidFill>
                  <a:schemeClr val="tx1"/>
                </a:solidFill>
              </a:rPr>
              <a:t>francois</a:t>
            </a:r>
            <a:r>
              <a:rPr lang="it-IT" sz="2000" dirty="0">
                <a:solidFill>
                  <a:schemeClr val="tx1"/>
                </a:solidFill>
              </a:rPr>
              <a:t>: l’uso della cediglia spagnola non si è ancora affermato. La -i viene spesso sostituita da -y per abbellimento. Vale lo stesso per la –</a:t>
            </a:r>
            <a:r>
              <a:rPr lang="it-IT" sz="2000" dirty="0" err="1">
                <a:solidFill>
                  <a:schemeClr val="tx1"/>
                </a:solidFill>
              </a:rPr>
              <a:t>s</a:t>
            </a:r>
            <a:r>
              <a:rPr lang="it-IT" sz="2000" dirty="0">
                <a:solidFill>
                  <a:schemeClr val="tx1"/>
                </a:solidFill>
              </a:rPr>
              <a:t>, sostituita da –</a:t>
            </a:r>
            <a:r>
              <a:rPr lang="it-IT" sz="2000" dirty="0" err="1">
                <a:solidFill>
                  <a:schemeClr val="tx1"/>
                </a:solidFill>
              </a:rPr>
              <a:t>z</a:t>
            </a:r>
            <a:r>
              <a:rPr lang="it-IT" sz="2000" dirty="0">
                <a:solidFill>
                  <a:schemeClr val="tx1"/>
                </a:solidFill>
              </a:rPr>
              <a:t> (</a:t>
            </a:r>
            <a:r>
              <a:rPr lang="it-IT" sz="2000" i="1" dirty="0" err="1">
                <a:solidFill>
                  <a:schemeClr val="tx1"/>
                </a:solidFill>
              </a:rPr>
              <a:t>arrestz</a:t>
            </a:r>
            <a:r>
              <a:rPr lang="it-IT" sz="2000" dirty="0">
                <a:solidFill>
                  <a:schemeClr val="tx1"/>
                </a:solidFill>
              </a:rPr>
              <a:t>, </a:t>
            </a:r>
            <a:r>
              <a:rPr lang="it-IT" sz="2000" i="1" dirty="0" err="1">
                <a:solidFill>
                  <a:schemeClr val="tx1"/>
                </a:solidFill>
              </a:rPr>
              <a:t>motz</a:t>
            </a:r>
            <a:r>
              <a:rPr lang="it-IT" sz="2000" dirty="0">
                <a:solidFill>
                  <a:schemeClr val="tx1"/>
                </a:solidFill>
              </a:rPr>
              <a:t>, </a:t>
            </a:r>
            <a:r>
              <a:rPr lang="it-IT" sz="2000" i="1" dirty="0" err="1">
                <a:solidFill>
                  <a:schemeClr val="tx1"/>
                </a:solidFill>
              </a:rPr>
              <a:t>esdictz</a:t>
            </a:r>
            <a:r>
              <a:rPr lang="it-IT" sz="2000" dirty="0">
                <a:solidFill>
                  <a:schemeClr val="tx1"/>
                </a:solidFill>
              </a:rPr>
              <a:t>, </a:t>
            </a:r>
            <a:r>
              <a:rPr lang="it-IT" sz="2000" i="1" dirty="0" err="1">
                <a:solidFill>
                  <a:schemeClr val="tx1"/>
                </a:solidFill>
              </a:rPr>
              <a:t>contractz</a:t>
            </a:r>
            <a:r>
              <a:rPr lang="it-IT" sz="2000" dirty="0">
                <a:solidFill>
                  <a:schemeClr val="tx1"/>
                </a:solidFill>
              </a:rPr>
              <a:t>…).</a:t>
            </a:r>
            <a:r>
              <a:rPr lang="fr-FR" sz="2000" dirty="0">
                <a:solidFill>
                  <a:schemeClr val="tx1"/>
                </a:solidFill>
              </a:rPr>
              <a:t> </a:t>
            </a:r>
            <a:endParaRPr lang="fr-FR" sz="2000" dirty="0" smtClean="0">
              <a:solidFill>
                <a:schemeClr val="tx1"/>
              </a:solidFill>
            </a:endParaRPr>
          </a:p>
          <a:p>
            <a:pPr algn="just"/>
            <a:r>
              <a:rPr lang="it-IT" sz="2000" i="1" dirty="0" err="1">
                <a:solidFill>
                  <a:schemeClr val="tx1"/>
                </a:solidFill>
              </a:rPr>
              <a:t>iustice</a:t>
            </a:r>
            <a:r>
              <a:rPr lang="it-IT" sz="2000" dirty="0">
                <a:solidFill>
                  <a:schemeClr val="tx1"/>
                </a:solidFill>
              </a:rPr>
              <a:t> / </a:t>
            </a:r>
            <a:r>
              <a:rPr lang="it-IT" sz="2000" i="1" dirty="0" err="1">
                <a:solidFill>
                  <a:schemeClr val="tx1"/>
                </a:solidFill>
              </a:rPr>
              <a:t>souuentesfois</a:t>
            </a:r>
            <a:r>
              <a:rPr lang="it-IT" sz="2000" dirty="0">
                <a:solidFill>
                  <a:schemeClr val="tx1"/>
                </a:solidFill>
              </a:rPr>
              <a:t>…: -</a:t>
            </a:r>
            <a:r>
              <a:rPr lang="it-IT" sz="2000" i="1" dirty="0">
                <a:solidFill>
                  <a:schemeClr val="tx1"/>
                </a:solidFill>
              </a:rPr>
              <a:t>i</a:t>
            </a:r>
            <a:r>
              <a:rPr lang="it-IT" sz="2000" dirty="0">
                <a:solidFill>
                  <a:schemeClr val="tx1"/>
                </a:solidFill>
              </a:rPr>
              <a:t> e –</a:t>
            </a:r>
            <a:r>
              <a:rPr lang="it-IT" sz="2000" i="1" dirty="0">
                <a:solidFill>
                  <a:schemeClr val="tx1"/>
                </a:solidFill>
              </a:rPr>
              <a:t>u</a:t>
            </a:r>
            <a:r>
              <a:rPr lang="it-IT" sz="2000" dirty="0">
                <a:solidFill>
                  <a:schemeClr val="tx1"/>
                </a:solidFill>
              </a:rPr>
              <a:t> rappresentano anche le consonanti –</a:t>
            </a:r>
            <a:r>
              <a:rPr lang="it-IT" sz="2000" i="1" dirty="0" err="1">
                <a:solidFill>
                  <a:schemeClr val="tx1"/>
                </a:solidFill>
              </a:rPr>
              <a:t>j</a:t>
            </a:r>
            <a:r>
              <a:rPr lang="it-IT" sz="2000" dirty="0">
                <a:solidFill>
                  <a:schemeClr val="tx1"/>
                </a:solidFill>
              </a:rPr>
              <a:t> e –</a:t>
            </a:r>
            <a:r>
              <a:rPr lang="it-IT" sz="2000" i="1" dirty="0">
                <a:solidFill>
                  <a:schemeClr val="tx1"/>
                </a:solidFill>
              </a:rPr>
              <a:t>v</a:t>
            </a:r>
            <a:r>
              <a:rPr lang="it-IT" sz="2000" dirty="0">
                <a:solidFill>
                  <a:schemeClr val="tx1"/>
                </a:solidFill>
              </a:rPr>
              <a:t> </a:t>
            </a:r>
            <a:endParaRPr lang="fr-FR" sz="2000" dirty="0">
              <a:solidFill>
                <a:schemeClr val="tx1"/>
              </a:solidFill>
            </a:endParaRPr>
          </a:p>
          <a:p>
            <a:pPr algn="just"/>
            <a:r>
              <a:rPr lang="it-IT" sz="2000" i="1" dirty="0" err="1">
                <a:solidFill>
                  <a:schemeClr val="tx1"/>
                </a:solidFill>
              </a:rPr>
              <a:t>lintelligence</a:t>
            </a:r>
            <a:r>
              <a:rPr lang="it-IT" sz="2000" dirty="0">
                <a:solidFill>
                  <a:schemeClr val="tx1"/>
                </a:solidFill>
              </a:rPr>
              <a:t>: l’uso dell’apostrofo non si è ancora affermato.</a:t>
            </a:r>
            <a:endParaRPr lang="fr-FR" sz="2000" dirty="0">
              <a:solidFill>
                <a:schemeClr val="tx1"/>
              </a:solidFill>
            </a:endParaRPr>
          </a:p>
          <a:p>
            <a:pPr algn="just"/>
            <a:r>
              <a:rPr lang="it-IT" sz="2000" i="1" dirty="0" err="1">
                <a:solidFill>
                  <a:schemeClr val="tx1"/>
                </a:solidFill>
              </a:rPr>
              <a:t>cõtenus</a:t>
            </a:r>
            <a:r>
              <a:rPr lang="it-IT" sz="2000" dirty="0">
                <a:solidFill>
                  <a:schemeClr val="tx1"/>
                </a:solidFill>
              </a:rPr>
              <a:t>, </a:t>
            </a:r>
            <a:r>
              <a:rPr lang="it-IT" sz="2000" i="1" dirty="0" err="1">
                <a:solidFill>
                  <a:schemeClr val="tx1"/>
                </a:solidFill>
              </a:rPr>
              <a:t>pronõcez</a:t>
            </a:r>
            <a:r>
              <a:rPr lang="it-IT" sz="2000" dirty="0">
                <a:solidFill>
                  <a:schemeClr val="tx1"/>
                </a:solidFill>
              </a:rPr>
              <a:t>: la –</a:t>
            </a:r>
            <a:r>
              <a:rPr lang="it-IT" sz="2000" i="1" dirty="0" err="1">
                <a:solidFill>
                  <a:schemeClr val="tx1"/>
                </a:solidFill>
              </a:rPr>
              <a:t>n</a:t>
            </a:r>
            <a:r>
              <a:rPr lang="it-IT" sz="2000" dirty="0">
                <a:solidFill>
                  <a:schemeClr val="tx1"/>
                </a:solidFill>
              </a:rPr>
              <a:t> soprascritta, perché non pronunciata in sillaba chiusa, indica una vocale nasalizzata.</a:t>
            </a:r>
            <a:r>
              <a:rPr lang="fr-FR" sz="2000" dirty="0">
                <a:solidFill>
                  <a:schemeClr val="tx1"/>
                </a:solidFill>
              </a:rPr>
              <a:t> </a:t>
            </a:r>
            <a:endParaRPr lang="fr-FR" sz="2000" dirty="0" smtClean="0">
              <a:solidFill>
                <a:schemeClr val="tx1"/>
              </a:solidFill>
            </a:endParaRPr>
          </a:p>
          <a:p>
            <a:pPr algn="just"/>
            <a:r>
              <a:rPr lang="it-IT" sz="2000" i="1" dirty="0" err="1">
                <a:solidFill>
                  <a:schemeClr val="tx1"/>
                </a:solidFill>
              </a:rPr>
              <a:t>expedier</a:t>
            </a:r>
            <a:r>
              <a:rPr lang="it-IT" sz="2000" dirty="0">
                <a:solidFill>
                  <a:schemeClr val="tx1"/>
                </a:solidFill>
              </a:rPr>
              <a:t>, </a:t>
            </a:r>
            <a:r>
              <a:rPr lang="it-IT" sz="2000" i="1" dirty="0" err="1">
                <a:solidFill>
                  <a:schemeClr val="tx1"/>
                </a:solidFill>
              </a:rPr>
              <a:t>procedures</a:t>
            </a:r>
            <a:r>
              <a:rPr lang="it-IT" sz="2000" dirty="0">
                <a:solidFill>
                  <a:schemeClr val="tx1"/>
                </a:solidFill>
              </a:rPr>
              <a:t>, </a:t>
            </a:r>
            <a:r>
              <a:rPr lang="it-IT" sz="2000" i="1" dirty="0" err="1">
                <a:solidFill>
                  <a:schemeClr val="tx1"/>
                </a:solidFill>
              </a:rPr>
              <a:t>inferieures</a:t>
            </a:r>
            <a:r>
              <a:rPr lang="it-IT" sz="2000" dirty="0">
                <a:solidFill>
                  <a:schemeClr val="tx1"/>
                </a:solidFill>
              </a:rPr>
              <a:t>…: l’uso dell’accento è ancora limitato. </a:t>
            </a:r>
            <a:endParaRPr lang="it-IT" sz="2000" dirty="0" smtClean="0">
              <a:solidFill>
                <a:schemeClr val="tx1"/>
              </a:solidFill>
            </a:endParaRPr>
          </a:p>
          <a:p>
            <a:pPr algn="just"/>
            <a:r>
              <a:rPr lang="it-IT" sz="2000" i="1" dirty="0" err="1" smtClean="0">
                <a:solidFill>
                  <a:schemeClr val="tx1"/>
                </a:solidFill>
              </a:rPr>
              <a:t>arrestz</a:t>
            </a:r>
            <a:r>
              <a:rPr lang="it-IT" sz="2000" dirty="0">
                <a:solidFill>
                  <a:schemeClr val="tx1"/>
                </a:solidFill>
              </a:rPr>
              <a:t>, </a:t>
            </a:r>
            <a:r>
              <a:rPr lang="it-IT" sz="2000" i="1" dirty="0" err="1">
                <a:solidFill>
                  <a:schemeClr val="tx1"/>
                </a:solidFill>
              </a:rPr>
              <a:t>enquestes</a:t>
            </a:r>
            <a:r>
              <a:rPr lang="it-IT" sz="2000" dirty="0">
                <a:solidFill>
                  <a:schemeClr val="tx1"/>
                </a:solidFill>
              </a:rPr>
              <a:t>: è presente una –</a:t>
            </a:r>
            <a:r>
              <a:rPr lang="it-IT" sz="2000" dirty="0" err="1">
                <a:solidFill>
                  <a:schemeClr val="tx1"/>
                </a:solidFill>
              </a:rPr>
              <a:t>s</a:t>
            </a:r>
            <a:r>
              <a:rPr lang="it-IT" sz="2000" dirty="0">
                <a:solidFill>
                  <a:schemeClr val="tx1"/>
                </a:solidFill>
              </a:rPr>
              <a:t> tra vocale e consonante, dove ci sarà poi un accento circonflesso. </a:t>
            </a:r>
            <a:endParaRPr lang="it-IT" sz="2000" dirty="0" smtClean="0">
              <a:solidFill>
                <a:schemeClr val="tx1"/>
              </a:solidFill>
            </a:endParaRPr>
          </a:p>
          <a:p>
            <a:pPr algn="just"/>
            <a:r>
              <a:rPr lang="it-IT" sz="2000" i="1" dirty="0" err="1">
                <a:solidFill>
                  <a:schemeClr val="tx1"/>
                </a:solidFill>
              </a:rPr>
              <a:t>testamens</a:t>
            </a:r>
            <a:r>
              <a:rPr lang="it-IT" sz="2000" dirty="0">
                <a:solidFill>
                  <a:schemeClr val="tx1"/>
                </a:solidFill>
              </a:rPr>
              <a:t>: le dentali non vengono scritte davanti alla -</a:t>
            </a:r>
            <a:r>
              <a:rPr lang="it-IT" sz="2000" i="1" dirty="0" err="1">
                <a:solidFill>
                  <a:schemeClr val="tx1"/>
                </a:solidFill>
              </a:rPr>
              <a:t>s</a:t>
            </a:r>
            <a:r>
              <a:rPr lang="it-IT" sz="2000" i="1" dirty="0">
                <a:solidFill>
                  <a:schemeClr val="tx1"/>
                </a:solidFill>
              </a:rPr>
              <a:t> </a:t>
            </a:r>
            <a:r>
              <a:rPr lang="it-IT" sz="2000" dirty="0">
                <a:solidFill>
                  <a:schemeClr val="tx1"/>
                </a:solidFill>
              </a:rPr>
              <a:t>del plurale. </a:t>
            </a:r>
            <a:endParaRPr lang="fr-FR" sz="2000" dirty="0">
              <a:solidFill>
                <a:schemeClr val="tx1"/>
              </a:solidFill>
            </a:endParaRPr>
          </a:p>
          <a:p>
            <a:pPr algn="just"/>
            <a:r>
              <a:rPr lang="fr-FR" sz="2000" dirty="0" err="1">
                <a:solidFill>
                  <a:schemeClr val="tx1"/>
                </a:solidFill>
              </a:rPr>
              <a:t>p</a:t>
            </a:r>
            <a:r>
              <a:rPr lang="fr-FR" sz="2000" i="1" dirty="0" err="1">
                <a:solidFill>
                  <a:schemeClr val="tx1"/>
                </a:solidFill>
              </a:rPr>
              <a:t>ource</a:t>
            </a:r>
            <a:r>
              <a:rPr lang="fr-FR" sz="2000" i="1" dirty="0">
                <a:solidFill>
                  <a:schemeClr val="tx1"/>
                </a:solidFill>
              </a:rPr>
              <a:t> que </a:t>
            </a:r>
            <a:r>
              <a:rPr lang="fr-FR" sz="2000" i="1" dirty="0" err="1">
                <a:solidFill>
                  <a:schemeClr val="tx1"/>
                </a:solidFill>
              </a:rPr>
              <a:t>souventesfois</a:t>
            </a:r>
            <a:r>
              <a:rPr lang="fr-FR" sz="2000" dirty="0">
                <a:solidFill>
                  <a:schemeClr val="tx1"/>
                </a:solidFill>
              </a:rPr>
              <a:t>, </a:t>
            </a:r>
            <a:r>
              <a:rPr lang="fr-FR" sz="2000" i="1" dirty="0" err="1">
                <a:solidFill>
                  <a:schemeClr val="tx1"/>
                </a:solidFill>
              </a:rPr>
              <a:t>doresnavant</a:t>
            </a:r>
            <a:r>
              <a:rPr lang="fr-FR" sz="2000" dirty="0">
                <a:solidFill>
                  <a:schemeClr val="tx1"/>
                </a:solidFill>
              </a:rPr>
              <a:t>: </a:t>
            </a:r>
            <a:r>
              <a:rPr lang="fr-FR" sz="2000" dirty="0" err="1">
                <a:solidFill>
                  <a:schemeClr val="tx1"/>
                </a:solidFill>
              </a:rPr>
              <a:t>alcune</a:t>
            </a:r>
            <a:r>
              <a:rPr lang="fr-FR" sz="2000" dirty="0">
                <a:solidFill>
                  <a:schemeClr val="tx1"/>
                </a:solidFill>
              </a:rPr>
              <a:t> parole sono </a:t>
            </a:r>
            <a:r>
              <a:rPr lang="fr-FR" sz="2000" dirty="0" err="1">
                <a:solidFill>
                  <a:schemeClr val="tx1"/>
                </a:solidFill>
              </a:rPr>
              <a:t>già</a:t>
            </a:r>
            <a:r>
              <a:rPr lang="fr-FR" sz="2000" dirty="0">
                <a:solidFill>
                  <a:schemeClr val="tx1"/>
                </a:solidFill>
              </a:rPr>
              <a:t> </a:t>
            </a:r>
            <a:r>
              <a:rPr lang="fr-FR" sz="2000" dirty="0" err="1">
                <a:solidFill>
                  <a:schemeClr val="tx1"/>
                </a:solidFill>
              </a:rPr>
              <a:t>saldate</a:t>
            </a:r>
            <a:r>
              <a:rPr lang="fr-FR" sz="2000" dirty="0">
                <a:solidFill>
                  <a:schemeClr val="tx1"/>
                </a:solidFill>
              </a:rPr>
              <a:t>, come </a:t>
            </a:r>
            <a:r>
              <a:rPr lang="fr-FR" sz="2000" dirty="0" err="1">
                <a:solidFill>
                  <a:schemeClr val="tx1"/>
                </a:solidFill>
              </a:rPr>
              <a:t>oggi</a:t>
            </a:r>
            <a:r>
              <a:rPr lang="fr-FR" sz="2000" dirty="0">
                <a:solidFill>
                  <a:schemeClr val="tx1"/>
                </a:solidFill>
              </a:rPr>
              <a:t> </a:t>
            </a:r>
            <a:r>
              <a:rPr lang="fr-FR" sz="2000" i="1" dirty="0">
                <a:solidFill>
                  <a:schemeClr val="tx1"/>
                </a:solidFill>
              </a:rPr>
              <a:t>parce que</a:t>
            </a:r>
            <a:r>
              <a:rPr lang="fr-FR" sz="2000" dirty="0">
                <a:solidFill>
                  <a:schemeClr val="tx1"/>
                </a:solidFill>
              </a:rPr>
              <a:t>, </a:t>
            </a:r>
            <a:r>
              <a:rPr lang="fr-FR" sz="2000" i="1" dirty="0">
                <a:solidFill>
                  <a:schemeClr val="tx1"/>
                </a:solidFill>
              </a:rPr>
              <a:t>dorénavant</a:t>
            </a:r>
            <a:r>
              <a:rPr lang="fr-FR" sz="2000" dirty="0">
                <a:solidFill>
                  <a:schemeClr val="tx1"/>
                </a:solidFill>
              </a:rPr>
              <a:t>. </a:t>
            </a:r>
            <a:endParaRPr lang="fr-FR" sz="2000" dirty="0" smtClean="0">
              <a:solidFill>
                <a:schemeClr val="tx1"/>
              </a:solidFill>
            </a:endParaRPr>
          </a:p>
          <a:p>
            <a:pPr algn="just"/>
            <a:r>
              <a:rPr lang="it-IT" sz="2000" i="1" dirty="0" err="1">
                <a:solidFill>
                  <a:schemeClr val="tx1"/>
                </a:solidFill>
              </a:rPr>
              <a:t>esdictz</a:t>
            </a:r>
            <a:r>
              <a:rPr lang="it-IT" sz="2000" dirty="0">
                <a:solidFill>
                  <a:schemeClr val="tx1"/>
                </a:solidFill>
              </a:rPr>
              <a:t>: </a:t>
            </a:r>
            <a:r>
              <a:rPr lang="it-IT" sz="2000" i="1" dirty="0">
                <a:solidFill>
                  <a:schemeClr val="tx1"/>
                </a:solidFill>
              </a:rPr>
              <a:t>es</a:t>
            </a:r>
            <a:r>
              <a:rPr lang="it-IT" sz="2000" dirty="0">
                <a:solidFill>
                  <a:schemeClr val="tx1"/>
                </a:solidFill>
              </a:rPr>
              <a:t> (&lt; </a:t>
            </a:r>
            <a:r>
              <a:rPr lang="it-IT" sz="2000" i="1" dirty="0" err="1">
                <a:solidFill>
                  <a:schemeClr val="tx1"/>
                </a:solidFill>
              </a:rPr>
              <a:t>ès</a:t>
            </a:r>
            <a:r>
              <a:rPr lang="it-IT" sz="2000" dirty="0">
                <a:solidFill>
                  <a:schemeClr val="tx1"/>
                </a:solidFill>
              </a:rPr>
              <a:t>) è la proposizione composta da </a:t>
            </a:r>
            <a:r>
              <a:rPr lang="it-IT" sz="2000" i="1" dirty="0">
                <a:solidFill>
                  <a:schemeClr val="tx1"/>
                </a:solidFill>
              </a:rPr>
              <a:t>en</a:t>
            </a:r>
            <a:r>
              <a:rPr lang="it-IT" sz="2000" dirty="0">
                <a:solidFill>
                  <a:schemeClr val="tx1"/>
                </a:solidFill>
              </a:rPr>
              <a:t> + </a:t>
            </a:r>
            <a:r>
              <a:rPr lang="it-IT" sz="2000" i="1" dirty="0" err="1">
                <a:solidFill>
                  <a:schemeClr val="tx1"/>
                </a:solidFill>
              </a:rPr>
              <a:t>les</a:t>
            </a:r>
            <a:r>
              <a:rPr lang="it-IT" sz="2000" dirty="0">
                <a:solidFill>
                  <a:schemeClr val="tx1"/>
                </a:solidFill>
              </a:rPr>
              <a:t> (ancora oggi in </a:t>
            </a:r>
            <a:r>
              <a:rPr lang="it-IT" sz="2000" i="1" dirty="0" err="1">
                <a:solidFill>
                  <a:schemeClr val="tx1"/>
                </a:solidFill>
              </a:rPr>
              <a:t>Docteur</a:t>
            </a:r>
            <a:r>
              <a:rPr lang="it-IT" sz="2000" i="1" dirty="0">
                <a:solidFill>
                  <a:schemeClr val="tx1"/>
                </a:solidFill>
              </a:rPr>
              <a:t> </a:t>
            </a:r>
            <a:r>
              <a:rPr lang="it-IT" sz="2000" i="1" dirty="0" err="1">
                <a:solidFill>
                  <a:schemeClr val="tx1"/>
                </a:solidFill>
              </a:rPr>
              <a:t>ès</a:t>
            </a:r>
            <a:r>
              <a:rPr lang="it-IT" sz="2000" i="1" dirty="0">
                <a:solidFill>
                  <a:schemeClr val="tx1"/>
                </a:solidFill>
              </a:rPr>
              <a:t> </a:t>
            </a:r>
            <a:r>
              <a:rPr lang="it-IT" sz="2000" i="1" dirty="0" err="1">
                <a:solidFill>
                  <a:schemeClr val="tx1"/>
                </a:solidFill>
              </a:rPr>
              <a:t>lettres</a:t>
            </a:r>
            <a:r>
              <a:rPr lang="it-IT" sz="2000" dirty="0">
                <a:solidFill>
                  <a:schemeClr val="tx1"/>
                </a:solidFill>
              </a:rPr>
              <a:t>)</a:t>
            </a:r>
            <a:r>
              <a:rPr lang="fr-FR" sz="2000" dirty="0">
                <a:solidFill>
                  <a:schemeClr val="tx1"/>
                </a:solidFill>
              </a:rPr>
              <a:t> </a:t>
            </a:r>
            <a:endParaRPr lang="fr-FR" sz="2000" dirty="0" smtClean="0">
              <a:solidFill>
                <a:schemeClr val="tx1"/>
              </a:solidFill>
            </a:endParaRPr>
          </a:p>
          <a:p>
            <a:pPr algn="just"/>
            <a:r>
              <a:rPr lang="it-IT" sz="2000" dirty="0" smtClean="0">
                <a:solidFill>
                  <a:schemeClr val="tx1"/>
                </a:solidFill>
              </a:rPr>
              <a:t>Si </a:t>
            </a:r>
            <a:r>
              <a:rPr lang="it-IT" sz="2000" dirty="0">
                <a:solidFill>
                  <a:schemeClr val="tx1"/>
                </a:solidFill>
              </a:rPr>
              <a:t>tratta del </a:t>
            </a:r>
            <a:r>
              <a:rPr lang="it-IT" sz="2000" b="1" i="1" dirty="0" err="1">
                <a:solidFill>
                  <a:schemeClr val="tx1"/>
                </a:solidFill>
              </a:rPr>
              <a:t>Moyen</a:t>
            </a:r>
            <a:r>
              <a:rPr lang="it-IT" sz="2000" b="1" i="1" dirty="0">
                <a:solidFill>
                  <a:schemeClr val="tx1"/>
                </a:solidFill>
              </a:rPr>
              <a:t> </a:t>
            </a:r>
            <a:r>
              <a:rPr lang="it-IT" sz="2000" b="1" i="1" dirty="0" err="1">
                <a:solidFill>
                  <a:schemeClr val="tx1"/>
                </a:solidFill>
              </a:rPr>
              <a:t>Français</a:t>
            </a:r>
            <a:r>
              <a:rPr lang="it-IT" sz="2000" dirty="0">
                <a:solidFill>
                  <a:schemeClr val="tx1"/>
                </a:solidFill>
              </a:rPr>
              <a:t>, poiché la lotta di Francesco I per l’affermazione del francese si svolgeva su due fronti: il latino e </a:t>
            </a:r>
            <a:r>
              <a:rPr lang="it-IT" sz="2000" dirty="0" smtClean="0">
                <a:solidFill>
                  <a:schemeClr val="tx1"/>
                </a:solidFill>
              </a:rPr>
              <a:t>le lingue regionali. </a:t>
            </a:r>
            <a:endParaRPr lang="fr-FR" sz="2000" dirty="0">
              <a:solidFill>
                <a:schemeClr val="tx1"/>
              </a:solidFill>
            </a:endParaRPr>
          </a:p>
        </p:txBody>
      </p:sp>
    </p:spTree>
    <p:extLst>
      <p:ext uri="{BB962C8B-B14F-4D97-AF65-F5344CB8AC3E}">
        <p14:creationId xmlns:p14="http://schemas.microsoft.com/office/powerpoint/2010/main" val="1947286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1999" cy="6858000"/>
          </a:xfrm>
        </p:spPr>
        <p:txBody>
          <a:bodyPr>
            <a:normAutofit fontScale="92500" lnSpcReduction="10000"/>
          </a:bodyPr>
          <a:lstStyle/>
          <a:p>
            <a:pPr algn="just"/>
            <a:endParaRPr lang="fr-FR" dirty="0" smtClean="0"/>
          </a:p>
          <a:p>
            <a:pPr algn="just"/>
            <a:r>
              <a:rPr lang="fr-FR" dirty="0" smtClean="0"/>
              <a:t> </a:t>
            </a:r>
            <a:r>
              <a:rPr lang="fr-FR" u="sng" dirty="0" smtClean="0">
                <a:solidFill>
                  <a:schemeClr val="tx1"/>
                </a:solidFill>
              </a:rPr>
              <a:t>Il </a:t>
            </a:r>
            <a:r>
              <a:rPr lang="fr-FR" u="sng" dirty="0" err="1" smtClean="0">
                <a:solidFill>
                  <a:schemeClr val="tx1"/>
                </a:solidFill>
              </a:rPr>
              <a:t>ruolo</a:t>
            </a:r>
            <a:r>
              <a:rPr lang="fr-FR" u="sng" dirty="0" smtClean="0">
                <a:solidFill>
                  <a:schemeClr val="tx1"/>
                </a:solidFill>
              </a:rPr>
              <a:t> dei </a:t>
            </a:r>
            <a:r>
              <a:rPr lang="fr-FR" u="sng" dirty="0" err="1" smtClean="0">
                <a:solidFill>
                  <a:schemeClr val="tx1"/>
                </a:solidFill>
              </a:rPr>
              <a:t>letterati</a:t>
            </a:r>
            <a:endParaRPr lang="fr-FR" u="sng" dirty="0" smtClean="0">
              <a:solidFill>
                <a:schemeClr val="tx1"/>
              </a:solidFill>
            </a:endParaRPr>
          </a:p>
          <a:p>
            <a:pPr algn="just"/>
            <a:endParaRPr lang="fr-FR" dirty="0">
              <a:solidFill>
                <a:schemeClr val="tx1"/>
              </a:solidFill>
            </a:endParaRPr>
          </a:p>
          <a:p>
            <a:pPr algn="just">
              <a:buFontTx/>
              <a:buChar char="-"/>
            </a:pPr>
            <a:r>
              <a:rPr lang="fr-FR" dirty="0" smtClean="0">
                <a:solidFill>
                  <a:schemeClr val="tx1"/>
                </a:solidFill>
              </a:rPr>
              <a:t>I </a:t>
            </a:r>
            <a:r>
              <a:rPr lang="fr-FR" dirty="0" err="1" smtClean="0">
                <a:solidFill>
                  <a:schemeClr val="tx1"/>
                </a:solidFill>
              </a:rPr>
              <a:t>letterati</a:t>
            </a:r>
            <a:r>
              <a:rPr lang="fr-FR" dirty="0" smtClean="0">
                <a:solidFill>
                  <a:schemeClr val="tx1"/>
                </a:solidFill>
              </a:rPr>
              <a:t> </a:t>
            </a:r>
            <a:r>
              <a:rPr lang="fr-FR" dirty="0" err="1" smtClean="0">
                <a:solidFill>
                  <a:schemeClr val="tx1"/>
                </a:solidFill>
              </a:rPr>
              <a:t>usano</a:t>
            </a:r>
            <a:r>
              <a:rPr lang="fr-FR" dirty="0" smtClean="0">
                <a:solidFill>
                  <a:schemeClr val="tx1"/>
                </a:solidFill>
              </a:rPr>
              <a:t> il </a:t>
            </a:r>
            <a:r>
              <a:rPr lang="fr-FR" dirty="0" err="1" smtClean="0">
                <a:solidFill>
                  <a:schemeClr val="tx1"/>
                </a:solidFill>
              </a:rPr>
              <a:t>francese</a:t>
            </a:r>
            <a:r>
              <a:rPr lang="fr-FR" dirty="0" smtClean="0">
                <a:solidFill>
                  <a:schemeClr val="tx1"/>
                </a:solidFill>
              </a:rPr>
              <a:t> e </a:t>
            </a:r>
            <a:r>
              <a:rPr lang="fr-FR" dirty="0" err="1" smtClean="0">
                <a:solidFill>
                  <a:schemeClr val="tx1"/>
                </a:solidFill>
              </a:rPr>
              <a:t>giocano</a:t>
            </a:r>
            <a:r>
              <a:rPr lang="fr-FR" dirty="0" smtClean="0">
                <a:solidFill>
                  <a:schemeClr val="tx1"/>
                </a:solidFill>
              </a:rPr>
              <a:t> con la lingua: François Rabelais (1494-1553).</a:t>
            </a:r>
          </a:p>
          <a:p>
            <a:pPr algn="just">
              <a:buFontTx/>
              <a:buChar char="-"/>
            </a:pPr>
            <a:endParaRPr lang="fr-FR" dirty="0" smtClean="0">
              <a:solidFill>
                <a:schemeClr val="tx1"/>
              </a:solidFill>
            </a:endParaRPr>
          </a:p>
          <a:p>
            <a:pPr algn="just">
              <a:buFontTx/>
              <a:buChar char="-"/>
            </a:pPr>
            <a:r>
              <a:rPr lang="fr-FR" dirty="0" err="1" smtClean="0">
                <a:solidFill>
                  <a:schemeClr val="tx1"/>
                </a:solidFill>
              </a:rPr>
              <a:t>Nel</a:t>
            </a:r>
            <a:r>
              <a:rPr lang="fr-FR" dirty="0" smtClean="0">
                <a:solidFill>
                  <a:schemeClr val="tx1"/>
                </a:solidFill>
              </a:rPr>
              <a:t> 1549 Joachim Du Bellay </a:t>
            </a:r>
            <a:r>
              <a:rPr lang="fr-FR" dirty="0" err="1" smtClean="0">
                <a:solidFill>
                  <a:schemeClr val="tx1"/>
                </a:solidFill>
              </a:rPr>
              <a:t>pubblica</a:t>
            </a:r>
            <a:r>
              <a:rPr lang="fr-FR" dirty="0" smtClean="0">
                <a:solidFill>
                  <a:schemeClr val="tx1"/>
                </a:solidFill>
              </a:rPr>
              <a:t> il </a:t>
            </a:r>
            <a:r>
              <a:rPr lang="fr-FR" dirty="0" err="1" smtClean="0">
                <a:solidFill>
                  <a:schemeClr val="tx1"/>
                </a:solidFill>
              </a:rPr>
              <a:t>manifesto</a:t>
            </a:r>
            <a:r>
              <a:rPr lang="fr-FR" dirty="0" smtClean="0">
                <a:solidFill>
                  <a:schemeClr val="tx1"/>
                </a:solidFill>
              </a:rPr>
              <a:t> </a:t>
            </a:r>
            <a:r>
              <a:rPr lang="fr-FR" dirty="0" err="1" smtClean="0">
                <a:solidFill>
                  <a:schemeClr val="tx1"/>
                </a:solidFill>
              </a:rPr>
              <a:t>della</a:t>
            </a:r>
            <a:r>
              <a:rPr lang="fr-FR" dirty="0" smtClean="0">
                <a:solidFill>
                  <a:schemeClr val="tx1"/>
                </a:solidFill>
              </a:rPr>
              <a:t> Pléiade, </a:t>
            </a:r>
            <a:r>
              <a:rPr lang="fr-FR" b="1" i="1" dirty="0" smtClean="0">
                <a:solidFill>
                  <a:schemeClr val="tx1"/>
                </a:solidFill>
              </a:rPr>
              <a:t>La </a:t>
            </a:r>
            <a:r>
              <a:rPr lang="fr-FR" b="1" i="1" dirty="0" err="1" smtClean="0">
                <a:solidFill>
                  <a:schemeClr val="tx1"/>
                </a:solidFill>
              </a:rPr>
              <a:t>Deffence</a:t>
            </a:r>
            <a:r>
              <a:rPr lang="fr-FR" b="1" i="1" dirty="0" smtClean="0">
                <a:solidFill>
                  <a:schemeClr val="tx1"/>
                </a:solidFill>
              </a:rPr>
              <a:t> et illustration de la langue </a:t>
            </a:r>
            <a:r>
              <a:rPr lang="fr-FR" b="1" i="1" dirty="0" err="1" smtClean="0">
                <a:solidFill>
                  <a:schemeClr val="tx1"/>
                </a:solidFill>
              </a:rPr>
              <a:t>françoyse</a:t>
            </a:r>
            <a:r>
              <a:rPr lang="fr-FR" dirty="0" smtClean="0">
                <a:solidFill>
                  <a:schemeClr val="tx1"/>
                </a:solidFill>
              </a:rPr>
              <a:t>, per </a:t>
            </a:r>
            <a:r>
              <a:rPr lang="fr-FR" dirty="0" err="1" smtClean="0">
                <a:solidFill>
                  <a:schemeClr val="tx1"/>
                </a:solidFill>
              </a:rPr>
              <a:t>spingere</a:t>
            </a:r>
            <a:r>
              <a:rPr lang="fr-FR" dirty="0" smtClean="0">
                <a:solidFill>
                  <a:schemeClr val="tx1"/>
                </a:solidFill>
              </a:rPr>
              <a:t> i </a:t>
            </a:r>
            <a:r>
              <a:rPr lang="fr-FR" dirty="0" err="1" smtClean="0">
                <a:solidFill>
                  <a:schemeClr val="tx1"/>
                </a:solidFill>
              </a:rPr>
              <a:t>poeti</a:t>
            </a:r>
            <a:r>
              <a:rPr lang="fr-FR" dirty="0" smtClean="0">
                <a:solidFill>
                  <a:schemeClr val="tx1"/>
                </a:solidFill>
              </a:rPr>
              <a:t> e i </a:t>
            </a:r>
            <a:r>
              <a:rPr lang="fr-FR" dirty="0" err="1" smtClean="0">
                <a:solidFill>
                  <a:schemeClr val="tx1"/>
                </a:solidFill>
              </a:rPr>
              <a:t>letterati</a:t>
            </a:r>
            <a:r>
              <a:rPr lang="fr-FR" dirty="0" smtClean="0">
                <a:solidFill>
                  <a:schemeClr val="tx1"/>
                </a:solidFill>
              </a:rPr>
              <a:t> a </a:t>
            </a:r>
            <a:r>
              <a:rPr lang="fr-FR" dirty="0" err="1" smtClean="0">
                <a:solidFill>
                  <a:schemeClr val="tx1"/>
                </a:solidFill>
              </a:rPr>
              <a:t>usare</a:t>
            </a:r>
            <a:r>
              <a:rPr lang="fr-FR" dirty="0" smtClean="0">
                <a:solidFill>
                  <a:schemeClr val="tx1"/>
                </a:solidFill>
              </a:rPr>
              <a:t> il </a:t>
            </a:r>
            <a:r>
              <a:rPr lang="fr-FR" dirty="0" err="1" smtClean="0">
                <a:solidFill>
                  <a:schemeClr val="tx1"/>
                </a:solidFill>
              </a:rPr>
              <a:t>francese</a:t>
            </a:r>
            <a:r>
              <a:rPr lang="fr-FR" dirty="0" smtClean="0">
                <a:solidFill>
                  <a:schemeClr val="tx1"/>
                </a:solidFill>
              </a:rPr>
              <a:t> e non il latino, </a:t>
            </a:r>
            <a:r>
              <a:rPr lang="fr-FR" dirty="0" err="1" smtClean="0">
                <a:solidFill>
                  <a:schemeClr val="tx1"/>
                </a:solidFill>
              </a:rPr>
              <a:t>rendendolo</a:t>
            </a:r>
            <a:r>
              <a:rPr lang="fr-FR" dirty="0" smtClean="0">
                <a:solidFill>
                  <a:schemeClr val="tx1"/>
                </a:solidFill>
              </a:rPr>
              <a:t> </a:t>
            </a:r>
            <a:r>
              <a:rPr lang="fr-FR" dirty="0" err="1" smtClean="0">
                <a:solidFill>
                  <a:schemeClr val="tx1"/>
                </a:solidFill>
              </a:rPr>
              <a:t>così</a:t>
            </a:r>
            <a:r>
              <a:rPr lang="fr-FR" dirty="0" smtClean="0">
                <a:solidFill>
                  <a:schemeClr val="tx1"/>
                </a:solidFill>
              </a:rPr>
              <a:t> « illustre ». Per Du Bellay:</a:t>
            </a:r>
          </a:p>
          <a:p>
            <a:pPr algn="just">
              <a:buFontTx/>
              <a:buChar char="-"/>
            </a:pPr>
            <a:endParaRPr lang="fr-FR" dirty="0" smtClean="0">
              <a:solidFill>
                <a:schemeClr val="tx1"/>
              </a:solidFill>
            </a:endParaRPr>
          </a:p>
          <a:p>
            <a:pPr lvl="0" algn="just">
              <a:buFont typeface="Wingdings" charset="2"/>
              <a:buChar char="§"/>
            </a:pPr>
            <a:r>
              <a:rPr lang="it-IT" dirty="0">
                <a:solidFill>
                  <a:schemeClr val="tx1"/>
                </a:solidFill>
              </a:rPr>
              <a:t>Il francese non è inferiore al latino: gli autori non devono dunque provare nessuna soggezione per il fatto di scrivere in questa lingua.</a:t>
            </a:r>
            <a:endParaRPr lang="fr-FR" dirty="0">
              <a:solidFill>
                <a:schemeClr val="tx1"/>
              </a:solidFill>
            </a:endParaRPr>
          </a:p>
          <a:p>
            <a:pPr lvl="0" algn="just">
              <a:buFont typeface="Wingdings" charset="2"/>
              <a:buChar char="§"/>
            </a:pPr>
            <a:r>
              <a:rPr lang="it-IT" dirty="0">
                <a:solidFill>
                  <a:schemeClr val="tx1"/>
                </a:solidFill>
              </a:rPr>
              <a:t>Non va incoraggiata la traduzione, pratica servile, ma l’</a:t>
            </a:r>
            <a:r>
              <a:rPr lang="it-IT" i="1" dirty="0">
                <a:solidFill>
                  <a:schemeClr val="tx1"/>
                </a:solidFill>
              </a:rPr>
              <a:t>imitazione</a:t>
            </a:r>
            <a:r>
              <a:rPr lang="it-IT" dirty="0">
                <a:solidFill>
                  <a:schemeClr val="tx1"/>
                </a:solidFill>
              </a:rPr>
              <a:t>, cioè l’emulazione degli antichi. </a:t>
            </a:r>
            <a:endParaRPr lang="fr-FR" dirty="0">
              <a:solidFill>
                <a:schemeClr val="tx1"/>
              </a:solidFill>
            </a:endParaRPr>
          </a:p>
          <a:p>
            <a:pPr lvl="0" algn="just">
              <a:buFont typeface="Wingdings" charset="2"/>
              <a:buChar char="§"/>
            </a:pPr>
            <a:r>
              <a:rPr lang="it-IT" dirty="0">
                <a:solidFill>
                  <a:schemeClr val="tx1"/>
                </a:solidFill>
              </a:rPr>
              <a:t>Come fecero i Romani nei confronti del greco, la lingua francese va potenziata in ogni modo, cominciando dall’arricchimento lessicale: </a:t>
            </a:r>
            <a:endParaRPr lang="fr-FR" dirty="0">
              <a:solidFill>
                <a:schemeClr val="tx1"/>
              </a:solidFill>
            </a:endParaRPr>
          </a:p>
          <a:p>
            <a:pPr lvl="0" algn="just">
              <a:buFont typeface="Wingdings" charset="2"/>
              <a:buChar char="§"/>
            </a:pPr>
            <a:r>
              <a:rPr lang="it-IT" dirty="0">
                <a:solidFill>
                  <a:schemeClr val="tx1"/>
                </a:solidFill>
              </a:rPr>
              <a:t>Gli autori francesi non esiteranno a creare parole nuove su base latina o greca;</a:t>
            </a:r>
            <a:endParaRPr lang="fr-FR" dirty="0">
              <a:solidFill>
                <a:schemeClr val="tx1"/>
              </a:solidFill>
            </a:endParaRPr>
          </a:p>
          <a:p>
            <a:pPr lvl="0" algn="just">
              <a:buFont typeface="Wingdings" charset="2"/>
              <a:buChar char="§"/>
            </a:pPr>
            <a:r>
              <a:rPr lang="it-IT" dirty="0">
                <a:solidFill>
                  <a:schemeClr val="tx1"/>
                </a:solidFill>
              </a:rPr>
              <a:t>Essi utilizzeranno a loro piacimento espressioni provenienti da altre lingue;</a:t>
            </a:r>
            <a:endParaRPr lang="fr-FR" dirty="0">
              <a:solidFill>
                <a:schemeClr val="tx1"/>
              </a:solidFill>
            </a:endParaRPr>
          </a:p>
          <a:p>
            <a:pPr lvl="0" algn="just">
              <a:buFont typeface="Wingdings" charset="2"/>
              <a:buChar char="§"/>
            </a:pPr>
            <a:r>
              <a:rPr lang="it-IT" dirty="0">
                <a:solidFill>
                  <a:schemeClr val="tx1"/>
                </a:solidFill>
              </a:rPr>
              <a:t>Si potrà attingere al fondo lessicale francese, che possiede molti “bon </a:t>
            </a:r>
            <a:r>
              <a:rPr lang="it-IT" dirty="0" err="1">
                <a:solidFill>
                  <a:schemeClr val="tx1"/>
                </a:solidFill>
              </a:rPr>
              <a:t>motz</a:t>
            </a:r>
            <a:r>
              <a:rPr lang="it-IT" dirty="0">
                <a:solidFill>
                  <a:schemeClr val="tx1"/>
                </a:solidFill>
              </a:rPr>
              <a:t>”;</a:t>
            </a:r>
            <a:endParaRPr lang="fr-FR" dirty="0">
              <a:solidFill>
                <a:schemeClr val="tx1"/>
              </a:solidFill>
            </a:endParaRPr>
          </a:p>
          <a:p>
            <a:pPr lvl="0" algn="just">
              <a:buFont typeface="Wingdings" charset="2"/>
              <a:buChar char="§"/>
            </a:pPr>
            <a:r>
              <a:rPr lang="it-IT" dirty="0">
                <a:solidFill>
                  <a:schemeClr val="tx1"/>
                </a:solidFill>
              </a:rPr>
              <a:t>Si potranno derivare nuove parole da quelle esistenti;</a:t>
            </a:r>
            <a:endParaRPr lang="fr-FR" dirty="0">
              <a:solidFill>
                <a:schemeClr val="tx1"/>
              </a:solidFill>
            </a:endParaRPr>
          </a:p>
          <a:p>
            <a:pPr lvl="0" algn="just">
              <a:buFont typeface="Wingdings" charset="2"/>
              <a:buChar char="§"/>
            </a:pPr>
            <a:r>
              <a:rPr lang="it-IT" dirty="0">
                <a:solidFill>
                  <a:schemeClr val="tx1"/>
                </a:solidFill>
              </a:rPr>
              <a:t>Potranno essere impiegati i termini dialettali;</a:t>
            </a:r>
            <a:endParaRPr lang="fr-FR" dirty="0">
              <a:solidFill>
                <a:schemeClr val="tx1"/>
              </a:solidFill>
            </a:endParaRPr>
          </a:p>
          <a:p>
            <a:pPr lvl="0" algn="just">
              <a:buFont typeface="Wingdings" charset="2"/>
              <a:buChar char="§"/>
            </a:pPr>
            <a:r>
              <a:rPr lang="it-IT" dirty="0">
                <a:solidFill>
                  <a:schemeClr val="tx1"/>
                </a:solidFill>
              </a:rPr>
              <a:t>Il poeta potrà infine creare metafore tratte dalle espressioni proprie dei vari mestieri.</a:t>
            </a:r>
            <a:endParaRPr lang="fr-FR" dirty="0">
              <a:solidFill>
                <a:schemeClr val="tx1"/>
              </a:solidFill>
            </a:endParaRPr>
          </a:p>
          <a:p>
            <a:pPr marL="0" indent="0">
              <a:buNone/>
            </a:pPr>
            <a:endParaRPr lang="fr-FR" dirty="0"/>
          </a:p>
        </p:txBody>
      </p:sp>
    </p:spTree>
    <p:extLst>
      <p:ext uri="{BB962C8B-B14F-4D97-AF65-F5344CB8AC3E}">
        <p14:creationId xmlns:p14="http://schemas.microsoft.com/office/powerpoint/2010/main" val="19640716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927" y="641684"/>
            <a:ext cx="10026316" cy="6593305"/>
          </a:xfrm>
        </p:spPr>
        <p:txBody>
          <a:bodyPr>
            <a:normAutofit/>
          </a:bodyPr>
          <a:lstStyle/>
          <a:p>
            <a:pPr marL="0" indent="0" algn="just">
              <a:buNone/>
            </a:pPr>
            <a:r>
              <a:rPr lang="fr-FR" b="1" dirty="0">
                <a:solidFill>
                  <a:schemeClr val="tx1"/>
                </a:solidFill>
              </a:rPr>
              <a:t>1580</a:t>
            </a:r>
            <a:r>
              <a:rPr lang="fr-FR" dirty="0">
                <a:solidFill>
                  <a:schemeClr val="tx1"/>
                </a:solidFill>
              </a:rPr>
              <a:t>: </a:t>
            </a:r>
            <a:r>
              <a:rPr lang="fr-FR" dirty="0" err="1">
                <a:solidFill>
                  <a:schemeClr val="tx1"/>
                </a:solidFill>
              </a:rPr>
              <a:t>gli</a:t>
            </a:r>
            <a:r>
              <a:rPr lang="fr-FR" dirty="0">
                <a:solidFill>
                  <a:schemeClr val="tx1"/>
                </a:solidFill>
              </a:rPr>
              <a:t> </a:t>
            </a:r>
            <a:r>
              <a:rPr lang="fr-FR" i="1" dirty="0">
                <a:solidFill>
                  <a:schemeClr val="tx1"/>
                </a:solidFill>
              </a:rPr>
              <a:t>Essais</a:t>
            </a:r>
            <a:r>
              <a:rPr lang="fr-FR" dirty="0">
                <a:solidFill>
                  <a:schemeClr val="tx1"/>
                </a:solidFill>
              </a:rPr>
              <a:t> di Michel de Montaigne (1533-1592</a:t>
            </a:r>
            <a:r>
              <a:rPr lang="fr-FR" dirty="0" smtClean="0">
                <a:solidFill>
                  <a:schemeClr val="tx1"/>
                </a:solidFill>
              </a:rPr>
              <a:t>). </a:t>
            </a:r>
          </a:p>
          <a:p>
            <a:pPr marL="0" indent="0" algn="just">
              <a:buNone/>
            </a:pPr>
            <a:endParaRPr lang="fr-FR" dirty="0">
              <a:solidFill>
                <a:schemeClr val="tx1"/>
              </a:solidFill>
            </a:endParaRPr>
          </a:p>
          <a:p>
            <a:pPr marL="0" indent="0" algn="just">
              <a:buNone/>
            </a:pPr>
            <a:r>
              <a:rPr lang="fr-FR" dirty="0">
                <a:solidFill>
                  <a:schemeClr val="tx1"/>
                </a:solidFill>
              </a:rPr>
              <a:t>«J’ay naturellement un style comique [medio] et privé, mais c’est d’une forme mienne, inepte aux </a:t>
            </a:r>
            <a:r>
              <a:rPr lang="fr-FR" dirty="0" err="1">
                <a:solidFill>
                  <a:schemeClr val="tx1"/>
                </a:solidFill>
              </a:rPr>
              <a:t>negociations</a:t>
            </a:r>
            <a:r>
              <a:rPr lang="fr-FR" dirty="0">
                <a:solidFill>
                  <a:schemeClr val="tx1"/>
                </a:solidFill>
              </a:rPr>
              <a:t> publiques, comme en toutes façons est mon langage: trop serré, </a:t>
            </a:r>
            <a:r>
              <a:rPr lang="fr-FR" dirty="0" err="1">
                <a:solidFill>
                  <a:schemeClr val="tx1"/>
                </a:solidFill>
              </a:rPr>
              <a:t>desordonné</a:t>
            </a:r>
            <a:r>
              <a:rPr lang="fr-FR" dirty="0">
                <a:solidFill>
                  <a:schemeClr val="tx1"/>
                </a:solidFill>
              </a:rPr>
              <a:t>, </a:t>
            </a:r>
            <a:r>
              <a:rPr lang="fr-FR" dirty="0" err="1">
                <a:solidFill>
                  <a:schemeClr val="tx1"/>
                </a:solidFill>
              </a:rPr>
              <a:t>couppé</a:t>
            </a:r>
            <a:r>
              <a:rPr lang="fr-FR" dirty="0">
                <a:solidFill>
                  <a:schemeClr val="tx1"/>
                </a:solidFill>
              </a:rPr>
              <a:t>, particulier; et ne m’</a:t>
            </a:r>
            <a:r>
              <a:rPr lang="fr-FR" dirty="0" err="1">
                <a:solidFill>
                  <a:schemeClr val="tx1"/>
                </a:solidFill>
              </a:rPr>
              <a:t>entens</a:t>
            </a:r>
            <a:r>
              <a:rPr lang="fr-FR" dirty="0">
                <a:solidFill>
                  <a:schemeClr val="tx1"/>
                </a:solidFill>
              </a:rPr>
              <a:t> pas en lettres </a:t>
            </a:r>
            <a:r>
              <a:rPr lang="fr-FR" dirty="0" err="1">
                <a:solidFill>
                  <a:schemeClr val="tx1"/>
                </a:solidFill>
              </a:rPr>
              <a:t>ceremonieuses</a:t>
            </a:r>
            <a:r>
              <a:rPr lang="fr-FR" dirty="0">
                <a:solidFill>
                  <a:schemeClr val="tx1"/>
                </a:solidFill>
              </a:rPr>
              <a:t>, qui n’ont autre substance que d’une belle enfilade de paroles courtoises».</a:t>
            </a:r>
          </a:p>
          <a:p>
            <a:pPr marL="0" indent="0" algn="just">
              <a:buNone/>
            </a:pPr>
            <a:r>
              <a:rPr lang="fr-FR" dirty="0">
                <a:solidFill>
                  <a:schemeClr val="tx1"/>
                </a:solidFill>
              </a:rPr>
              <a:t> </a:t>
            </a:r>
          </a:p>
          <a:p>
            <a:pPr marL="0" indent="0" algn="just">
              <a:buNone/>
            </a:pPr>
            <a:r>
              <a:rPr lang="it-IT" b="1" dirty="0">
                <a:solidFill>
                  <a:schemeClr val="tx1"/>
                </a:solidFill>
              </a:rPr>
              <a:t>1620</a:t>
            </a:r>
            <a:r>
              <a:rPr lang="it-IT" dirty="0">
                <a:solidFill>
                  <a:schemeClr val="tx1"/>
                </a:solidFill>
              </a:rPr>
              <a:t>: primi scritti teologici in francese del futuro cardinale e uomo politico Richelieu. </a:t>
            </a:r>
            <a:endParaRPr lang="fr-FR" dirty="0">
              <a:solidFill>
                <a:schemeClr val="tx1"/>
              </a:solidFill>
            </a:endParaRPr>
          </a:p>
          <a:p>
            <a:pPr marL="0" indent="0" algn="just">
              <a:buNone/>
            </a:pPr>
            <a:r>
              <a:rPr lang="it-IT" dirty="0">
                <a:solidFill>
                  <a:schemeClr val="tx1"/>
                </a:solidFill>
              </a:rPr>
              <a:t> </a:t>
            </a:r>
            <a:endParaRPr lang="fr-FR" dirty="0">
              <a:solidFill>
                <a:schemeClr val="tx1"/>
              </a:solidFill>
            </a:endParaRPr>
          </a:p>
          <a:p>
            <a:pPr marL="0" indent="0" algn="just">
              <a:buNone/>
            </a:pPr>
            <a:r>
              <a:rPr lang="fr-FR" b="1" dirty="0">
                <a:solidFill>
                  <a:schemeClr val="tx1"/>
                </a:solidFill>
              </a:rPr>
              <a:t>1637</a:t>
            </a:r>
            <a:r>
              <a:rPr lang="fr-FR" dirty="0">
                <a:solidFill>
                  <a:schemeClr val="tx1"/>
                </a:solidFill>
              </a:rPr>
              <a:t>: il </a:t>
            </a:r>
            <a:r>
              <a:rPr lang="fr-FR" dirty="0" err="1">
                <a:solidFill>
                  <a:schemeClr val="tx1"/>
                </a:solidFill>
              </a:rPr>
              <a:t>trattato</a:t>
            </a:r>
            <a:r>
              <a:rPr lang="fr-FR" dirty="0">
                <a:solidFill>
                  <a:schemeClr val="tx1"/>
                </a:solidFill>
              </a:rPr>
              <a:t> </a:t>
            </a:r>
            <a:r>
              <a:rPr lang="fr-FR" dirty="0" err="1">
                <a:solidFill>
                  <a:schemeClr val="tx1"/>
                </a:solidFill>
              </a:rPr>
              <a:t>filosofico</a:t>
            </a:r>
            <a:r>
              <a:rPr lang="fr-FR" dirty="0">
                <a:solidFill>
                  <a:schemeClr val="tx1"/>
                </a:solidFill>
              </a:rPr>
              <a:t> </a:t>
            </a:r>
            <a:r>
              <a:rPr lang="fr-FR" i="1" dirty="0">
                <a:solidFill>
                  <a:schemeClr val="tx1"/>
                </a:solidFill>
              </a:rPr>
              <a:t>Discours de la méthode</a:t>
            </a:r>
            <a:r>
              <a:rPr lang="fr-FR" dirty="0">
                <a:solidFill>
                  <a:schemeClr val="tx1"/>
                </a:solidFill>
              </a:rPr>
              <a:t> di René Descartes (1596-1650</a:t>
            </a:r>
            <a:r>
              <a:rPr lang="fr-FR" dirty="0" smtClean="0">
                <a:solidFill>
                  <a:schemeClr val="tx1"/>
                </a:solidFill>
              </a:rPr>
              <a:t>).</a:t>
            </a:r>
          </a:p>
          <a:p>
            <a:pPr marL="0" indent="0" algn="just">
              <a:buNone/>
            </a:pPr>
            <a:endParaRPr lang="fr-FR" dirty="0">
              <a:solidFill>
                <a:schemeClr val="tx1"/>
              </a:solidFill>
            </a:endParaRPr>
          </a:p>
          <a:p>
            <a:pPr marL="0" indent="0" algn="just">
              <a:buNone/>
            </a:pPr>
            <a:r>
              <a:rPr lang="fr-FR" dirty="0">
                <a:solidFill>
                  <a:schemeClr val="tx1"/>
                </a:solidFill>
              </a:rPr>
              <a:t>«Et si j’écris en français, qui est la langue de mon pays, plutôt qu’en latin, qui est la langue de mes précepteurs c’est à cause j’espère que ceux qui ne se servent que de leur raison naturelle toute pure jugeront mieux de mes opinions que ceux qui ne croient qu’aux livres anciens ; et pour ceux qui joignent le bon sens avec l’étude, lesquels seuls je souhaite pour mes juges, ils ne seront point, je m’assure, si partiaux pour le latin, qu’ils refusent d’entendre mes raisons pour ce que je les explique en langue vulgaire»</a:t>
            </a:r>
          </a:p>
          <a:p>
            <a:pPr marL="0" indent="0">
              <a:buNone/>
            </a:pPr>
            <a:endParaRPr lang="fr-FR" dirty="0"/>
          </a:p>
        </p:txBody>
      </p:sp>
    </p:spTree>
    <p:extLst>
      <p:ext uri="{BB962C8B-B14F-4D97-AF65-F5344CB8AC3E}">
        <p14:creationId xmlns:p14="http://schemas.microsoft.com/office/powerpoint/2010/main" val="1258493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786063"/>
            <a:ext cx="9076266" cy="5839326"/>
          </a:xfrm>
        </p:spPr>
        <p:txBody>
          <a:bodyPr>
            <a:normAutofit/>
          </a:bodyPr>
          <a:lstStyle/>
          <a:p>
            <a:pPr algn="just"/>
            <a:r>
              <a:rPr lang="fr-FR" sz="2000" u="sng" dirty="0" smtClean="0">
                <a:solidFill>
                  <a:schemeClr val="tx1"/>
                </a:solidFill>
              </a:rPr>
              <a:t>I </a:t>
            </a:r>
            <a:r>
              <a:rPr lang="fr-FR" sz="2000" u="sng" dirty="0" err="1" smtClean="0">
                <a:solidFill>
                  <a:schemeClr val="tx1"/>
                </a:solidFill>
              </a:rPr>
              <a:t>primi</a:t>
            </a:r>
            <a:r>
              <a:rPr lang="fr-FR" sz="2000" u="sng" dirty="0" smtClean="0">
                <a:solidFill>
                  <a:schemeClr val="tx1"/>
                </a:solidFill>
              </a:rPr>
              <a:t> </a:t>
            </a:r>
            <a:r>
              <a:rPr lang="fr-FR" sz="2000" u="sng" dirty="0" err="1" smtClean="0">
                <a:solidFill>
                  <a:schemeClr val="tx1"/>
                </a:solidFill>
              </a:rPr>
              <a:t>trattati</a:t>
            </a:r>
            <a:r>
              <a:rPr lang="fr-FR" sz="2000" u="sng" dirty="0" smtClean="0">
                <a:solidFill>
                  <a:schemeClr val="tx1"/>
                </a:solidFill>
              </a:rPr>
              <a:t> di lingua e le prime </a:t>
            </a:r>
            <a:r>
              <a:rPr lang="fr-FR" sz="2000" u="sng" dirty="0" err="1" smtClean="0">
                <a:solidFill>
                  <a:schemeClr val="tx1"/>
                </a:solidFill>
              </a:rPr>
              <a:t>grammatiche</a:t>
            </a:r>
            <a:endParaRPr lang="fr-FR" sz="2000" u="sng" dirty="0" smtClean="0">
              <a:solidFill>
                <a:schemeClr val="tx1"/>
              </a:solidFill>
            </a:endParaRPr>
          </a:p>
          <a:p>
            <a:pPr algn="just"/>
            <a:endParaRPr lang="fr-FR" sz="2000" u="sng" dirty="0">
              <a:solidFill>
                <a:schemeClr val="tx1"/>
              </a:solidFill>
            </a:endParaRPr>
          </a:p>
          <a:p>
            <a:pPr marL="0" indent="0" algn="just">
              <a:buNone/>
            </a:pPr>
            <a:endParaRPr lang="fr-FR" sz="2000" u="sng" dirty="0" smtClean="0">
              <a:solidFill>
                <a:schemeClr val="tx1"/>
              </a:solidFill>
            </a:endParaRPr>
          </a:p>
          <a:p>
            <a:pPr algn="just"/>
            <a:endParaRPr lang="fr-FR" sz="2000" u="sng" dirty="0">
              <a:solidFill>
                <a:schemeClr val="tx1"/>
              </a:solidFill>
            </a:endParaRPr>
          </a:p>
          <a:p>
            <a:pPr marL="0" indent="0" algn="just">
              <a:buNone/>
            </a:pPr>
            <a:r>
              <a:rPr lang="fr-FR" sz="2000" b="1" dirty="0">
                <a:solidFill>
                  <a:schemeClr val="tx1"/>
                </a:solidFill>
              </a:rPr>
              <a:t>1530</a:t>
            </a:r>
            <a:r>
              <a:rPr lang="fr-FR" sz="2000" dirty="0">
                <a:solidFill>
                  <a:schemeClr val="tx1"/>
                </a:solidFill>
              </a:rPr>
              <a:t>: John Palsgrave, </a:t>
            </a:r>
            <a:r>
              <a:rPr lang="fr-FR" sz="2000" i="1" dirty="0" err="1">
                <a:solidFill>
                  <a:schemeClr val="tx1"/>
                </a:solidFill>
              </a:rPr>
              <a:t>Lesclarcissement</a:t>
            </a:r>
            <a:r>
              <a:rPr lang="fr-FR" sz="2000" i="1" dirty="0">
                <a:solidFill>
                  <a:schemeClr val="tx1"/>
                </a:solidFill>
              </a:rPr>
              <a:t> de la langue </a:t>
            </a:r>
            <a:r>
              <a:rPr lang="fr-FR" sz="2000" i="1" dirty="0" err="1">
                <a:solidFill>
                  <a:schemeClr val="tx1"/>
                </a:solidFill>
              </a:rPr>
              <a:t>françoyse</a:t>
            </a:r>
            <a:r>
              <a:rPr lang="fr-FR" sz="2000" dirty="0">
                <a:solidFill>
                  <a:schemeClr val="tx1"/>
                </a:solidFill>
              </a:rPr>
              <a:t>.</a:t>
            </a:r>
            <a:r>
              <a:rPr lang="fr-FR" sz="2000" i="1" dirty="0">
                <a:solidFill>
                  <a:schemeClr val="tx1"/>
                </a:solidFill>
              </a:rPr>
              <a:t> </a:t>
            </a:r>
            <a:endParaRPr lang="fr-FR" sz="2000" i="1" dirty="0" smtClean="0">
              <a:solidFill>
                <a:schemeClr val="tx1"/>
              </a:solidFill>
            </a:endParaRPr>
          </a:p>
          <a:p>
            <a:pPr marL="0" indent="0" algn="just">
              <a:buNone/>
            </a:pPr>
            <a:endParaRPr lang="fr-FR" sz="2000" dirty="0">
              <a:solidFill>
                <a:schemeClr val="tx1"/>
              </a:solidFill>
            </a:endParaRPr>
          </a:p>
          <a:p>
            <a:pPr marL="0" indent="0" algn="just">
              <a:buNone/>
            </a:pPr>
            <a:r>
              <a:rPr lang="fr-FR" sz="2000" i="1" dirty="0">
                <a:solidFill>
                  <a:schemeClr val="tx1"/>
                </a:solidFill>
              </a:rPr>
              <a:t> </a:t>
            </a:r>
            <a:endParaRPr lang="fr-FR" sz="2000" dirty="0">
              <a:solidFill>
                <a:schemeClr val="tx1"/>
              </a:solidFill>
            </a:endParaRPr>
          </a:p>
          <a:p>
            <a:pPr marL="0" indent="0" algn="just">
              <a:buNone/>
            </a:pPr>
            <a:r>
              <a:rPr lang="it-IT" sz="2000" b="1" dirty="0">
                <a:solidFill>
                  <a:schemeClr val="tx1"/>
                </a:solidFill>
              </a:rPr>
              <a:t>1542</a:t>
            </a:r>
            <a:r>
              <a:rPr lang="it-IT" sz="2000" dirty="0">
                <a:solidFill>
                  <a:schemeClr val="tx1"/>
                </a:solidFill>
              </a:rPr>
              <a:t>: Louis </a:t>
            </a:r>
            <a:r>
              <a:rPr lang="it-IT" sz="2000" dirty="0" err="1">
                <a:solidFill>
                  <a:schemeClr val="tx1"/>
                </a:solidFill>
              </a:rPr>
              <a:t>Meigret</a:t>
            </a:r>
            <a:r>
              <a:rPr lang="it-IT" sz="2000" dirty="0">
                <a:solidFill>
                  <a:schemeClr val="tx1"/>
                </a:solidFill>
              </a:rPr>
              <a:t>, </a:t>
            </a:r>
            <a:r>
              <a:rPr lang="it-IT" sz="2000" i="1" dirty="0" err="1">
                <a:solidFill>
                  <a:schemeClr val="tx1"/>
                </a:solidFill>
              </a:rPr>
              <a:t>Traité</a:t>
            </a:r>
            <a:r>
              <a:rPr lang="it-IT" sz="2000" i="1" dirty="0">
                <a:solidFill>
                  <a:schemeClr val="tx1"/>
                </a:solidFill>
              </a:rPr>
              <a:t> </a:t>
            </a:r>
            <a:r>
              <a:rPr lang="it-IT" sz="2000" i="1" dirty="0" err="1">
                <a:solidFill>
                  <a:schemeClr val="tx1"/>
                </a:solidFill>
              </a:rPr>
              <a:t>touchant</a:t>
            </a:r>
            <a:r>
              <a:rPr lang="it-IT" sz="2000" i="1" dirty="0">
                <a:solidFill>
                  <a:schemeClr val="tx1"/>
                </a:solidFill>
              </a:rPr>
              <a:t> le </a:t>
            </a:r>
            <a:r>
              <a:rPr lang="it-IT" sz="2000" i="1" dirty="0" err="1">
                <a:solidFill>
                  <a:schemeClr val="tx1"/>
                </a:solidFill>
              </a:rPr>
              <a:t>commvn</a:t>
            </a:r>
            <a:r>
              <a:rPr lang="it-IT" sz="2000" i="1" dirty="0">
                <a:solidFill>
                  <a:schemeClr val="tx1"/>
                </a:solidFill>
              </a:rPr>
              <a:t> </a:t>
            </a:r>
            <a:r>
              <a:rPr lang="it-IT" sz="2000" i="1" dirty="0" err="1">
                <a:solidFill>
                  <a:schemeClr val="tx1"/>
                </a:solidFill>
              </a:rPr>
              <a:t>vsage</a:t>
            </a:r>
            <a:r>
              <a:rPr lang="it-IT" sz="2000" i="1" dirty="0">
                <a:solidFill>
                  <a:schemeClr val="tx1"/>
                </a:solidFill>
              </a:rPr>
              <a:t> de l’</a:t>
            </a:r>
            <a:r>
              <a:rPr lang="it-IT" sz="2000" i="1" dirty="0" err="1">
                <a:solidFill>
                  <a:schemeClr val="tx1"/>
                </a:solidFill>
              </a:rPr>
              <a:t>escriture</a:t>
            </a:r>
            <a:r>
              <a:rPr lang="it-IT" sz="2000" i="1" dirty="0">
                <a:solidFill>
                  <a:schemeClr val="tx1"/>
                </a:solidFill>
              </a:rPr>
              <a:t> </a:t>
            </a:r>
            <a:r>
              <a:rPr lang="it-IT" sz="2000" i="1" dirty="0" err="1">
                <a:solidFill>
                  <a:schemeClr val="tx1"/>
                </a:solidFill>
              </a:rPr>
              <a:t>Francoise</a:t>
            </a:r>
            <a:r>
              <a:rPr lang="it-IT" sz="2000" dirty="0">
                <a:solidFill>
                  <a:schemeClr val="tx1"/>
                </a:solidFill>
              </a:rPr>
              <a:t>; </a:t>
            </a:r>
            <a:r>
              <a:rPr lang="it-IT" sz="2000" b="1" dirty="0">
                <a:solidFill>
                  <a:schemeClr val="tx1"/>
                </a:solidFill>
              </a:rPr>
              <a:t>1550</a:t>
            </a:r>
            <a:r>
              <a:rPr lang="it-IT" sz="2000" dirty="0">
                <a:solidFill>
                  <a:schemeClr val="tx1"/>
                </a:solidFill>
              </a:rPr>
              <a:t>, </a:t>
            </a:r>
            <a:r>
              <a:rPr lang="it-IT" sz="2000" i="1" dirty="0" err="1">
                <a:solidFill>
                  <a:schemeClr val="tx1"/>
                </a:solidFill>
              </a:rPr>
              <a:t>Tretté</a:t>
            </a:r>
            <a:r>
              <a:rPr lang="it-IT" sz="2000" i="1" dirty="0">
                <a:solidFill>
                  <a:schemeClr val="tx1"/>
                </a:solidFill>
              </a:rPr>
              <a:t> de la </a:t>
            </a:r>
            <a:r>
              <a:rPr lang="it-IT" sz="2000" i="1" dirty="0" err="1">
                <a:solidFill>
                  <a:schemeClr val="tx1"/>
                </a:solidFill>
              </a:rPr>
              <a:t>grammęre</a:t>
            </a:r>
            <a:r>
              <a:rPr lang="it-IT" sz="2000" i="1" dirty="0">
                <a:solidFill>
                  <a:schemeClr val="tx1"/>
                </a:solidFill>
              </a:rPr>
              <a:t> </a:t>
            </a:r>
            <a:r>
              <a:rPr lang="it-IT" sz="2000" i="1" dirty="0" err="1" smtClean="0">
                <a:solidFill>
                  <a:schemeClr val="tx1"/>
                </a:solidFill>
              </a:rPr>
              <a:t>françoeze</a:t>
            </a:r>
            <a:r>
              <a:rPr lang="it-IT" sz="2000" dirty="0">
                <a:solidFill>
                  <a:schemeClr val="tx1"/>
                </a:solidFill>
              </a:rPr>
              <a:t>.</a:t>
            </a:r>
            <a:endParaRPr lang="fr-FR" sz="2000" u="sng" dirty="0">
              <a:solidFill>
                <a:schemeClr val="tx1"/>
              </a:solidFill>
            </a:endParaRPr>
          </a:p>
        </p:txBody>
      </p:sp>
    </p:spTree>
    <p:extLst>
      <p:ext uri="{BB962C8B-B14F-4D97-AF65-F5344CB8AC3E}">
        <p14:creationId xmlns:p14="http://schemas.microsoft.com/office/powerpoint/2010/main" val="13807172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just"/>
            <a:r>
              <a:rPr lang="fr-FR" sz="2000" dirty="0" err="1" smtClean="0"/>
              <a:t>Tuttavia</a:t>
            </a:r>
            <a:r>
              <a:rPr lang="fr-FR" sz="2000" dirty="0" smtClean="0"/>
              <a:t>, la lingua non </a:t>
            </a:r>
            <a:r>
              <a:rPr lang="fr-FR" sz="2000" dirty="0" err="1" smtClean="0"/>
              <a:t>è</a:t>
            </a:r>
            <a:r>
              <a:rPr lang="fr-FR" sz="2000" dirty="0" smtClean="0"/>
              <a:t> </a:t>
            </a:r>
            <a:r>
              <a:rPr lang="fr-FR" sz="2000" dirty="0" err="1" smtClean="0"/>
              <a:t>soggetta</a:t>
            </a:r>
            <a:r>
              <a:rPr lang="fr-FR" sz="2000" dirty="0" smtClean="0"/>
              <a:t> </a:t>
            </a:r>
            <a:r>
              <a:rPr lang="fr-FR" sz="2000" dirty="0" err="1" smtClean="0"/>
              <a:t>ancora</a:t>
            </a:r>
            <a:r>
              <a:rPr lang="fr-FR" sz="2000" dirty="0"/>
              <a:t> </a:t>
            </a:r>
            <a:r>
              <a:rPr lang="fr-FR" sz="2000" dirty="0" smtClean="0"/>
              <a:t>a delle norme </a:t>
            </a:r>
            <a:r>
              <a:rPr lang="fr-FR" sz="2000" dirty="0" err="1" smtClean="0"/>
              <a:t>precise</a:t>
            </a:r>
            <a:r>
              <a:rPr lang="mr-IN" sz="2000" dirty="0" smtClean="0"/>
              <a:t>…</a:t>
            </a:r>
            <a:endParaRPr lang="fr-FR" sz="2000" dirty="0"/>
          </a:p>
        </p:txBody>
      </p:sp>
      <p:sp>
        <p:nvSpPr>
          <p:cNvPr id="3" name="Espace réservé du contenu 2"/>
          <p:cNvSpPr>
            <a:spLocks noGrp="1"/>
          </p:cNvSpPr>
          <p:nvPr>
            <p:ph idx="1"/>
          </p:nvPr>
        </p:nvSpPr>
        <p:spPr>
          <a:xfrm>
            <a:off x="677333" y="1411705"/>
            <a:ext cx="10231299" cy="5325979"/>
          </a:xfrm>
        </p:spPr>
        <p:txBody>
          <a:bodyPr>
            <a:normAutofit lnSpcReduction="10000"/>
          </a:bodyPr>
          <a:lstStyle/>
          <a:p>
            <a:pPr algn="just"/>
            <a:r>
              <a:rPr lang="it-IT" dirty="0">
                <a:solidFill>
                  <a:schemeClr val="tx1"/>
                </a:solidFill>
              </a:rPr>
              <a:t>I documenti sono ancora scritti in caratteri gotici, non romani.</a:t>
            </a:r>
            <a:endParaRPr lang="fr-FR" dirty="0">
              <a:solidFill>
                <a:schemeClr val="tx1"/>
              </a:solidFill>
            </a:endParaRPr>
          </a:p>
          <a:p>
            <a:pPr algn="just"/>
            <a:r>
              <a:rPr lang="it-IT" dirty="0" smtClean="0">
                <a:solidFill>
                  <a:schemeClr val="tx1"/>
                </a:solidFill>
              </a:rPr>
              <a:t>-</a:t>
            </a:r>
            <a:r>
              <a:rPr lang="it-IT" i="1" dirty="0" err="1">
                <a:solidFill>
                  <a:schemeClr val="tx1"/>
                </a:solidFill>
              </a:rPr>
              <a:t>s</a:t>
            </a:r>
            <a:r>
              <a:rPr lang="it-IT" dirty="0">
                <a:solidFill>
                  <a:schemeClr val="tx1"/>
                </a:solidFill>
              </a:rPr>
              <a:t> e -</a:t>
            </a:r>
            <a:r>
              <a:rPr lang="it-IT" i="1" dirty="0" err="1">
                <a:solidFill>
                  <a:schemeClr val="tx1"/>
                </a:solidFill>
              </a:rPr>
              <a:t>z</a:t>
            </a:r>
            <a:r>
              <a:rPr lang="it-IT" dirty="0">
                <a:solidFill>
                  <a:schemeClr val="tx1"/>
                </a:solidFill>
              </a:rPr>
              <a:t> sono usate indistintamente per il plurale.</a:t>
            </a:r>
            <a:endParaRPr lang="fr-FR" dirty="0">
              <a:solidFill>
                <a:schemeClr val="tx1"/>
              </a:solidFill>
            </a:endParaRPr>
          </a:p>
          <a:p>
            <a:pPr algn="just"/>
            <a:r>
              <a:rPr lang="it-IT" u="sng" dirty="0" smtClean="0">
                <a:solidFill>
                  <a:schemeClr val="tx1"/>
                </a:solidFill>
              </a:rPr>
              <a:t>Da </a:t>
            </a:r>
            <a:r>
              <a:rPr lang="it-IT" u="sng" dirty="0">
                <a:solidFill>
                  <a:schemeClr val="tx1"/>
                </a:solidFill>
              </a:rPr>
              <a:t>una forma di ortografia “fonetica” si passa </a:t>
            </a:r>
            <a:r>
              <a:rPr lang="it-IT" u="sng" dirty="0" smtClean="0">
                <a:solidFill>
                  <a:schemeClr val="tx1"/>
                </a:solidFill>
              </a:rPr>
              <a:t>a </a:t>
            </a:r>
            <a:r>
              <a:rPr lang="it-IT" u="sng" dirty="0">
                <a:solidFill>
                  <a:schemeClr val="tx1"/>
                </a:solidFill>
              </a:rPr>
              <a:t>una forma di ortografia “etimologica”</a:t>
            </a:r>
            <a:r>
              <a:rPr lang="it-IT" dirty="0">
                <a:solidFill>
                  <a:schemeClr val="tx1"/>
                </a:solidFill>
              </a:rPr>
              <a:t>, ispirata al </a:t>
            </a:r>
            <a:r>
              <a:rPr lang="it-IT" dirty="0" smtClean="0">
                <a:solidFill>
                  <a:schemeClr val="tx1"/>
                </a:solidFill>
              </a:rPr>
              <a:t>latino, creando un vero e proprio divorzio fra lingua parlata e lingua scritta: </a:t>
            </a:r>
            <a:r>
              <a:rPr lang="it-IT" i="1" dirty="0" err="1">
                <a:solidFill>
                  <a:schemeClr val="tx1"/>
                </a:solidFill>
              </a:rPr>
              <a:t>doit</a:t>
            </a:r>
            <a:r>
              <a:rPr lang="it-IT" dirty="0">
                <a:solidFill>
                  <a:schemeClr val="tx1"/>
                </a:solidFill>
              </a:rPr>
              <a:t> e </a:t>
            </a:r>
            <a:r>
              <a:rPr lang="it-IT" i="1" dirty="0" err="1">
                <a:solidFill>
                  <a:schemeClr val="tx1"/>
                </a:solidFill>
              </a:rPr>
              <a:t>vint</a:t>
            </a:r>
            <a:r>
              <a:rPr lang="it-IT" dirty="0">
                <a:solidFill>
                  <a:schemeClr val="tx1"/>
                </a:solidFill>
              </a:rPr>
              <a:t>, basandosi sulle parole latine </a:t>
            </a:r>
            <a:r>
              <a:rPr lang="it-IT" i="1" dirty="0" err="1">
                <a:solidFill>
                  <a:schemeClr val="tx1"/>
                </a:solidFill>
              </a:rPr>
              <a:t>digitus</a:t>
            </a:r>
            <a:r>
              <a:rPr lang="it-IT" dirty="0">
                <a:solidFill>
                  <a:schemeClr val="tx1"/>
                </a:solidFill>
              </a:rPr>
              <a:t> e </a:t>
            </a:r>
            <a:r>
              <a:rPr lang="it-IT" i="1" dirty="0" err="1">
                <a:solidFill>
                  <a:schemeClr val="tx1"/>
                </a:solidFill>
              </a:rPr>
              <a:t>viginti</a:t>
            </a:r>
            <a:r>
              <a:rPr lang="it-IT" dirty="0">
                <a:solidFill>
                  <a:schemeClr val="tx1"/>
                </a:solidFill>
              </a:rPr>
              <a:t>, divennero </a:t>
            </a:r>
            <a:r>
              <a:rPr lang="it-IT" i="1" dirty="0" err="1">
                <a:solidFill>
                  <a:schemeClr val="tx1"/>
                </a:solidFill>
              </a:rPr>
              <a:t>doigt</a:t>
            </a:r>
            <a:r>
              <a:rPr lang="it-IT" dirty="0">
                <a:solidFill>
                  <a:schemeClr val="tx1"/>
                </a:solidFill>
              </a:rPr>
              <a:t> e </a:t>
            </a:r>
            <a:r>
              <a:rPr lang="it-IT" i="1" dirty="0" err="1">
                <a:solidFill>
                  <a:schemeClr val="tx1"/>
                </a:solidFill>
              </a:rPr>
              <a:t>vingt</a:t>
            </a:r>
            <a:r>
              <a:rPr lang="it-IT" dirty="0">
                <a:solidFill>
                  <a:schemeClr val="tx1"/>
                </a:solidFill>
              </a:rPr>
              <a:t>; alla parola </a:t>
            </a:r>
            <a:r>
              <a:rPr lang="it-IT" i="1" dirty="0">
                <a:solidFill>
                  <a:schemeClr val="tx1"/>
                </a:solidFill>
              </a:rPr>
              <a:t>si</a:t>
            </a:r>
            <a:r>
              <a:rPr lang="it-IT" dirty="0">
                <a:solidFill>
                  <a:schemeClr val="tx1"/>
                </a:solidFill>
              </a:rPr>
              <a:t>, che poteva designare allo stesso tempo la congiunzione </a:t>
            </a:r>
            <a:r>
              <a:rPr lang="it-IT" i="1" dirty="0">
                <a:solidFill>
                  <a:schemeClr val="tx1"/>
                </a:solidFill>
              </a:rPr>
              <a:t>si</a:t>
            </a:r>
            <a:r>
              <a:rPr lang="it-IT" dirty="0">
                <a:solidFill>
                  <a:schemeClr val="tx1"/>
                </a:solidFill>
              </a:rPr>
              <a:t> e la cifra </a:t>
            </a:r>
            <a:r>
              <a:rPr lang="it-IT" i="1" dirty="0" err="1">
                <a:solidFill>
                  <a:schemeClr val="tx1"/>
                </a:solidFill>
              </a:rPr>
              <a:t>six</a:t>
            </a:r>
            <a:r>
              <a:rPr lang="it-IT" dirty="0">
                <a:solidFill>
                  <a:schemeClr val="tx1"/>
                </a:solidFill>
              </a:rPr>
              <a:t>, venne aggiunta una </a:t>
            </a:r>
            <a:r>
              <a:rPr lang="it-IT" i="1" dirty="0">
                <a:solidFill>
                  <a:schemeClr val="tx1"/>
                </a:solidFill>
              </a:rPr>
              <a:t>x</a:t>
            </a:r>
            <a:r>
              <a:rPr lang="it-IT" dirty="0">
                <a:solidFill>
                  <a:schemeClr val="tx1"/>
                </a:solidFill>
              </a:rPr>
              <a:t> come nel latino </a:t>
            </a:r>
            <a:r>
              <a:rPr lang="it-IT" i="1" dirty="0">
                <a:solidFill>
                  <a:schemeClr val="tx1"/>
                </a:solidFill>
              </a:rPr>
              <a:t>sex</a:t>
            </a:r>
            <a:r>
              <a:rPr lang="it-IT" dirty="0">
                <a:solidFill>
                  <a:schemeClr val="tx1"/>
                </a:solidFill>
              </a:rPr>
              <a:t>. Per imitazione anche </a:t>
            </a:r>
            <a:r>
              <a:rPr lang="it-IT" i="1" dirty="0">
                <a:solidFill>
                  <a:schemeClr val="tx1"/>
                </a:solidFill>
              </a:rPr>
              <a:t>di</a:t>
            </a:r>
            <a:r>
              <a:rPr lang="it-IT" dirty="0">
                <a:solidFill>
                  <a:schemeClr val="tx1"/>
                </a:solidFill>
              </a:rPr>
              <a:t> divenne </a:t>
            </a:r>
            <a:r>
              <a:rPr lang="it-IT" i="1" dirty="0">
                <a:solidFill>
                  <a:schemeClr val="tx1"/>
                </a:solidFill>
              </a:rPr>
              <a:t>dix</a:t>
            </a:r>
            <a:r>
              <a:rPr lang="it-IT" dirty="0">
                <a:solidFill>
                  <a:schemeClr val="tx1"/>
                </a:solidFill>
              </a:rPr>
              <a:t>, anche se in latino è </a:t>
            </a:r>
            <a:r>
              <a:rPr lang="it-IT" i="1" dirty="0" err="1">
                <a:solidFill>
                  <a:schemeClr val="tx1"/>
                </a:solidFill>
              </a:rPr>
              <a:t>decem</a:t>
            </a:r>
            <a:r>
              <a:rPr lang="it-IT" dirty="0">
                <a:solidFill>
                  <a:schemeClr val="tx1"/>
                </a:solidFill>
              </a:rPr>
              <a:t>. La loro pronuncia è andata quindi in corso ad un’evoluzione. </a:t>
            </a:r>
            <a:endParaRPr lang="fr-FR" dirty="0">
              <a:solidFill>
                <a:schemeClr val="tx1"/>
              </a:solidFill>
            </a:endParaRPr>
          </a:p>
          <a:p>
            <a:pPr algn="just"/>
            <a:r>
              <a:rPr lang="it-IT" dirty="0" smtClean="0">
                <a:solidFill>
                  <a:schemeClr val="tx1"/>
                </a:solidFill>
              </a:rPr>
              <a:t>Ulteriore esempio della complessità della questione ortografica: il gruppo </a:t>
            </a:r>
            <a:r>
              <a:rPr lang="it-IT" i="1" dirty="0" smtClean="0">
                <a:solidFill>
                  <a:schemeClr val="tx1"/>
                </a:solidFill>
              </a:rPr>
              <a:t>oi</a:t>
            </a:r>
            <a:r>
              <a:rPr lang="it-IT" dirty="0" smtClean="0">
                <a:solidFill>
                  <a:schemeClr val="tx1"/>
                </a:solidFill>
              </a:rPr>
              <a:t>, pronunciato a volte /</a:t>
            </a:r>
            <a:r>
              <a:rPr lang="it-IT" dirty="0" err="1" smtClean="0">
                <a:solidFill>
                  <a:schemeClr val="tx1"/>
                </a:solidFill>
              </a:rPr>
              <a:t>wa</a:t>
            </a:r>
            <a:r>
              <a:rPr lang="it-IT" dirty="0" smtClean="0">
                <a:solidFill>
                  <a:schemeClr val="tx1"/>
                </a:solidFill>
              </a:rPr>
              <a:t>/, ma a volte /</a:t>
            </a:r>
            <a:r>
              <a:rPr lang="fr-FR" dirty="0" err="1" smtClean="0">
                <a:solidFill>
                  <a:schemeClr val="tx1"/>
                </a:solidFill>
              </a:rPr>
              <a:t>ε</a:t>
            </a:r>
            <a:r>
              <a:rPr lang="it-IT" dirty="0" smtClean="0">
                <a:solidFill>
                  <a:schemeClr val="tx1"/>
                </a:solidFill>
              </a:rPr>
              <a:t>/ (grafia </a:t>
            </a:r>
            <a:r>
              <a:rPr lang="it-IT" i="1" dirty="0" smtClean="0">
                <a:solidFill>
                  <a:schemeClr val="tx1"/>
                </a:solidFill>
              </a:rPr>
              <a:t>ai</a:t>
            </a:r>
            <a:r>
              <a:rPr lang="it-IT" dirty="0" smtClean="0">
                <a:solidFill>
                  <a:schemeClr val="tx1"/>
                </a:solidFill>
              </a:rPr>
              <a:t>). La distinzione scritta viene resa ufficiale solo nel 1835. Da qui si spiega la coesistenza di: </a:t>
            </a:r>
            <a:r>
              <a:rPr lang="it-IT" i="1" dirty="0" err="1" smtClean="0">
                <a:solidFill>
                  <a:schemeClr val="tx1"/>
                </a:solidFill>
              </a:rPr>
              <a:t>roide</a:t>
            </a:r>
            <a:r>
              <a:rPr lang="it-IT" dirty="0" smtClean="0">
                <a:solidFill>
                  <a:schemeClr val="tx1"/>
                </a:solidFill>
              </a:rPr>
              <a:t> e </a:t>
            </a:r>
            <a:r>
              <a:rPr lang="it-IT" i="1" dirty="0" smtClean="0">
                <a:solidFill>
                  <a:schemeClr val="tx1"/>
                </a:solidFill>
              </a:rPr>
              <a:t>raide</a:t>
            </a:r>
            <a:r>
              <a:rPr lang="it-IT" dirty="0" smtClean="0">
                <a:solidFill>
                  <a:schemeClr val="tx1"/>
                </a:solidFill>
              </a:rPr>
              <a:t> (&lt; RIGIDUM), delle diverse desinenze degli aggettivi designanti l’origine geografica (</a:t>
            </a:r>
            <a:r>
              <a:rPr lang="it-IT" i="1" dirty="0" err="1" smtClean="0">
                <a:solidFill>
                  <a:schemeClr val="tx1"/>
                </a:solidFill>
              </a:rPr>
              <a:t>chinois</a:t>
            </a:r>
            <a:r>
              <a:rPr lang="it-IT" dirty="0" smtClean="0">
                <a:solidFill>
                  <a:schemeClr val="tx1"/>
                </a:solidFill>
              </a:rPr>
              <a:t>, </a:t>
            </a:r>
            <a:r>
              <a:rPr lang="it-IT" i="1" dirty="0" err="1" smtClean="0">
                <a:solidFill>
                  <a:schemeClr val="tx1"/>
                </a:solidFill>
              </a:rPr>
              <a:t>suédois</a:t>
            </a:r>
            <a:r>
              <a:rPr lang="it-IT" dirty="0" smtClean="0">
                <a:solidFill>
                  <a:schemeClr val="tx1"/>
                </a:solidFill>
              </a:rPr>
              <a:t>, </a:t>
            </a:r>
            <a:r>
              <a:rPr lang="it-IT" i="1" dirty="0" err="1" smtClean="0">
                <a:solidFill>
                  <a:schemeClr val="tx1"/>
                </a:solidFill>
              </a:rPr>
              <a:t>pékinois</a:t>
            </a:r>
            <a:r>
              <a:rPr lang="it-IT" dirty="0" smtClean="0">
                <a:solidFill>
                  <a:schemeClr val="tx1"/>
                </a:solidFill>
              </a:rPr>
              <a:t>, contro</a:t>
            </a:r>
            <a:r>
              <a:rPr lang="it-IT" i="1" dirty="0" smtClean="0">
                <a:solidFill>
                  <a:schemeClr val="tx1"/>
                </a:solidFill>
              </a:rPr>
              <a:t> </a:t>
            </a:r>
            <a:r>
              <a:rPr lang="it-IT" i="1" dirty="0" err="1" smtClean="0">
                <a:solidFill>
                  <a:schemeClr val="tx1"/>
                </a:solidFill>
              </a:rPr>
              <a:t>anglais</a:t>
            </a:r>
            <a:r>
              <a:rPr lang="it-IT" dirty="0" smtClean="0">
                <a:solidFill>
                  <a:schemeClr val="tx1"/>
                </a:solidFill>
              </a:rPr>
              <a:t>, </a:t>
            </a:r>
            <a:r>
              <a:rPr lang="it-IT" i="1" dirty="0" err="1" smtClean="0">
                <a:solidFill>
                  <a:schemeClr val="tx1"/>
                </a:solidFill>
              </a:rPr>
              <a:t>marseillais</a:t>
            </a:r>
            <a:r>
              <a:rPr lang="it-IT" dirty="0" smtClean="0">
                <a:solidFill>
                  <a:schemeClr val="tx1"/>
                </a:solidFill>
              </a:rPr>
              <a:t>, </a:t>
            </a:r>
            <a:r>
              <a:rPr lang="it-IT" i="1" dirty="0" err="1" smtClean="0">
                <a:solidFill>
                  <a:schemeClr val="tx1"/>
                </a:solidFill>
              </a:rPr>
              <a:t>piémontais</a:t>
            </a:r>
            <a:r>
              <a:rPr lang="it-IT" dirty="0" smtClean="0">
                <a:solidFill>
                  <a:schemeClr val="tx1"/>
                </a:solidFill>
              </a:rPr>
              <a:t>…) e di </a:t>
            </a:r>
            <a:r>
              <a:rPr lang="it-IT" i="1" dirty="0" smtClean="0">
                <a:solidFill>
                  <a:schemeClr val="tx1"/>
                </a:solidFill>
              </a:rPr>
              <a:t>François(e)</a:t>
            </a:r>
            <a:r>
              <a:rPr lang="it-IT" dirty="0" smtClean="0">
                <a:solidFill>
                  <a:schemeClr val="tx1"/>
                </a:solidFill>
              </a:rPr>
              <a:t> e </a:t>
            </a:r>
            <a:r>
              <a:rPr lang="it-IT" i="1" dirty="0" err="1" smtClean="0">
                <a:solidFill>
                  <a:schemeClr val="tx1"/>
                </a:solidFill>
              </a:rPr>
              <a:t>français</a:t>
            </a:r>
            <a:r>
              <a:rPr lang="it-IT" i="1" dirty="0" smtClean="0">
                <a:solidFill>
                  <a:schemeClr val="tx1"/>
                </a:solidFill>
              </a:rPr>
              <a:t>(e).</a:t>
            </a:r>
            <a:r>
              <a:rPr lang="it-IT" dirty="0" smtClean="0">
                <a:solidFill>
                  <a:schemeClr val="tx1"/>
                </a:solidFill>
              </a:rPr>
              <a:t> </a:t>
            </a:r>
            <a:endParaRPr lang="fr-FR" dirty="0" smtClean="0">
              <a:solidFill>
                <a:schemeClr val="tx1"/>
              </a:solidFill>
            </a:endParaRPr>
          </a:p>
          <a:p>
            <a:pPr algn="just"/>
            <a:r>
              <a:rPr lang="it-IT" dirty="0" smtClean="0">
                <a:solidFill>
                  <a:schemeClr val="tx1"/>
                </a:solidFill>
              </a:rPr>
              <a:t>Il </a:t>
            </a:r>
            <a:r>
              <a:rPr lang="it-IT" dirty="0">
                <a:solidFill>
                  <a:schemeClr val="tx1"/>
                </a:solidFill>
              </a:rPr>
              <a:t>medio francese è una lingua ricca di prestiti. Durante il Rinascimento italiano, anche attraverso l’influenza di Caterina De’ Medici, moglie di Enrico II, molti termini vengono assorbiti: </a:t>
            </a:r>
            <a:r>
              <a:rPr lang="it-IT" i="1" dirty="0" err="1">
                <a:solidFill>
                  <a:schemeClr val="tx1"/>
                </a:solidFill>
              </a:rPr>
              <a:t>arcade</a:t>
            </a:r>
            <a:r>
              <a:rPr lang="it-IT" dirty="0">
                <a:solidFill>
                  <a:schemeClr val="tx1"/>
                </a:solidFill>
              </a:rPr>
              <a:t>, </a:t>
            </a:r>
            <a:r>
              <a:rPr lang="it-IT" i="1" dirty="0" err="1">
                <a:solidFill>
                  <a:schemeClr val="tx1"/>
                </a:solidFill>
              </a:rPr>
              <a:t>balcon</a:t>
            </a:r>
            <a:r>
              <a:rPr lang="it-IT" dirty="0">
                <a:solidFill>
                  <a:schemeClr val="tx1"/>
                </a:solidFill>
              </a:rPr>
              <a:t>, </a:t>
            </a:r>
            <a:r>
              <a:rPr lang="it-IT" i="1" dirty="0" err="1">
                <a:solidFill>
                  <a:schemeClr val="tx1"/>
                </a:solidFill>
              </a:rPr>
              <a:t>concert</a:t>
            </a:r>
            <a:r>
              <a:rPr lang="it-IT" dirty="0">
                <a:solidFill>
                  <a:schemeClr val="tx1"/>
                </a:solidFill>
              </a:rPr>
              <a:t>, </a:t>
            </a:r>
            <a:r>
              <a:rPr lang="it-IT" i="1" dirty="0" err="1">
                <a:solidFill>
                  <a:schemeClr val="tx1"/>
                </a:solidFill>
              </a:rPr>
              <a:t>cavalerie</a:t>
            </a:r>
            <a:r>
              <a:rPr lang="it-IT" dirty="0">
                <a:solidFill>
                  <a:schemeClr val="tx1"/>
                </a:solidFill>
              </a:rPr>
              <a:t>, </a:t>
            </a:r>
            <a:r>
              <a:rPr lang="it-IT" i="1" dirty="0" err="1">
                <a:solidFill>
                  <a:schemeClr val="tx1"/>
                </a:solidFill>
              </a:rPr>
              <a:t>infanterie</a:t>
            </a:r>
            <a:r>
              <a:rPr lang="it-IT" dirty="0">
                <a:solidFill>
                  <a:schemeClr val="tx1"/>
                </a:solidFill>
              </a:rPr>
              <a:t>, </a:t>
            </a:r>
            <a:r>
              <a:rPr lang="it-IT" i="1" dirty="0" err="1">
                <a:solidFill>
                  <a:schemeClr val="tx1"/>
                </a:solidFill>
              </a:rPr>
              <a:t>bizarre</a:t>
            </a:r>
            <a:r>
              <a:rPr lang="it-IT" dirty="0">
                <a:solidFill>
                  <a:schemeClr val="tx1"/>
                </a:solidFill>
              </a:rPr>
              <a:t>…Dal Nuovo Mondo, dove spagnoli e portoghesi creano i loro imperi coloniali, arriva la patata, il pomodoro (</a:t>
            </a:r>
            <a:r>
              <a:rPr lang="it-IT" i="1" dirty="0">
                <a:solidFill>
                  <a:schemeClr val="tx1"/>
                </a:solidFill>
              </a:rPr>
              <a:t>tomate</a:t>
            </a:r>
            <a:r>
              <a:rPr lang="it-IT" dirty="0">
                <a:solidFill>
                  <a:schemeClr val="tx1"/>
                </a:solidFill>
              </a:rPr>
              <a:t> è parola d’origine </a:t>
            </a:r>
            <a:r>
              <a:rPr lang="it-IT" dirty="0" err="1">
                <a:solidFill>
                  <a:schemeClr val="tx1"/>
                </a:solidFill>
              </a:rPr>
              <a:t>atzeca</a:t>
            </a:r>
            <a:r>
              <a:rPr lang="it-IT" dirty="0">
                <a:solidFill>
                  <a:schemeClr val="tx1"/>
                </a:solidFill>
              </a:rPr>
              <a:t>), il tacchino (</a:t>
            </a:r>
            <a:r>
              <a:rPr lang="it-IT" i="1" dirty="0" err="1">
                <a:solidFill>
                  <a:schemeClr val="tx1"/>
                </a:solidFill>
              </a:rPr>
              <a:t>dinde</a:t>
            </a:r>
            <a:r>
              <a:rPr lang="it-IT" dirty="0">
                <a:solidFill>
                  <a:schemeClr val="tx1"/>
                </a:solidFill>
              </a:rPr>
              <a:t> da </a:t>
            </a:r>
            <a:r>
              <a:rPr lang="it-IT" i="1" dirty="0" err="1">
                <a:solidFill>
                  <a:schemeClr val="tx1"/>
                </a:solidFill>
              </a:rPr>
              <a:t>coq</a:t>
            </a:r>
            <a:r>
              <a:rPr lang="it-IT" i="1" dirty="0">
                <a:solidFill>
                  <a:schemeClr val="tx1"/>
                </a:solidFill>
              </a:rPr>
              <a:t> d’Inde</a:t>
            </a:r>
            <a:r>
              <a:rPr lang="it-IT" dirty="0">
                <a:solidFill>
                  <a:schemeClr val="tx1"/>
                </a:solidFill>
              </a:rPr>
              <a:t>, si intende le Indie occidentali) …</a:t>
            </a:r>
            <a:endParaRPr lang="fr-FR" dirty="0">
              <a:solidFill>
                <a:schemeClr val="tx1"/>
              </a:solidFill>
            </a:endParaRPr>
          </a:p>
          <a:p>
            <a:endParaRPr lang="fr-FR" dirty="0"/>
          </a:p>
        </p:txBody>
      </p:sp>
    </p:spTree>
    <p:extLst>
      <p:ext uri="{BB962C8B-B14F-4D97-AF65-F5344CB8AC3E}">
        <p14:creationId xmlns:p14="http://schemas.microsoft.com/office/powerpoint/2010/main" val="40309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III. Il </a:t>
            </a:r>
            <a:r>
              <a:rPr lang="fr-FR" dirty="0" err="1" smtClean="0"/>
              <a:t>Seicento</a:t>
            </a:r>
            <a:r>
              <a:rPr lang="fr-FR" dirty="0" smtClean="0"/>
              <a:t>: il </a:t>
            </a:r>
            <a:r>
              <a:rPr lang="fr-FR" dirty="0" err="1" smtClean="0"/>
              <a:t>purismo</a:t>
            </a:r>
            <a:r>
              <a:rPr lang="fr-FR" dirty="0" smtClean="0"/>
              <a:t> linguistico </a:t>
            </a:r>
            <a:endParaRPr lang="fr-FR" dirty="0"/>
          </a:p>
        </p:txBody>
      </p:sp>
      <p:sp>
        <p:nvSpPr>
          <p:cNvPr id="3" name="Espace réservé du contenu 2"/>
          <p:cNvSpPr>
            <a:spLocks noGrp="1"/>
          </p:cNvSpPr>
          <p:nvPr>
            <p:ph idx="1"/>
          </p:nvPr>
        </p:nvSpPr>
        <p:spPr/>
        <p:txBody>
          <a:bodyPr>
            <a:normAutofit/>
          </a:bodyPr>
          <a:lstStyle/>
          <a:p>
            <a:pPr algn="just"/>
            <a:r>
              <a:rPr lang="fr-FR" dirty="0" err="1" smtClean="0">
                <a:solidFill>
                  <a:schemeClr val="tx1"/>
                </a:solidFill>
              </a:rPr>
              <a:t>Gli</a:t>
            </a:r>
            <a:r>
              <a:rPr lang="fr-FR" dirty="0" smtClean="0">
                <a:solidFill>
                  <a:schemeClr val="tx1"/>
                </a:solidFill>
              </a:rPr>
              <a:t> </a:t>
            </a:r>
            <a:r>
              <a:rPr lang="fr-FR" dirty="0" err="1" smtClean="0">
                <a:solidFill>
                  <a:schemeClr val="tx1"/>
                </a:solidFill>
              </a:rPr>
              <a:t>autori</a:t>
            </a:r>
            <a:r>
              <a:rPr lang="fr-FR" dirty="0" smtClean="0">
                <a:solidFill>
                  <a:schemeClr val="tx1"/>
                </a:solidFill>
              </a:rPr>
              <a:t> </a:t>
            </a:r>
            <a:r>
              <a:rPr lang="fr-FR" dirty="0" err="1" smtClean="0">
                <a:solidFill>
                  <a:schemeClr val="tx1"/>
                </a:solidFill>
              </a:rPr>
              <a:t>che</a:t>
            </a:r>
            <a:r>
              <a:rPr lang="fr-FR" dirty="0" smtClean="0">
                <a:solidFill>
                  <a:schemeClr val="tx1"/>
                </a:solidFill>
              </a:rPr>
              <a:t> </a:t>
            </a:r>
            <a:r>
              <a:rPr lang="fr-FR" dirty="0" err="1" smtClean="0">
                <a:solidFill>
                  <a:schemeClr val="tx1"/>
                </a:solidFill>
              </a:rPr>
              <a:t>avevano</a:t>
            </a:r>
            <a:r>
              <a:rPr lang="fr-FR" dirty="0" smtClean="0">
                <a:solidFill>
                  <a:schemeClr val="tx1"/>
                </a:solidFill>
              </a:rPr>
              <a:t> </a:t>
            </a:r>
            <a:r>
              <a:rPr lang="fr-FR" dirty="0" err="1" smtClean="0">
                <a:solidFill>
                  <a:schemeClr val="tx1"/>
                </a:solidFill>
              </a:rPr>
              <a:t>forgiato</a:t>
            </a:r>
            <a:r>
              <a:rPr lang="fr-FR" dirty="0" smtClean="0">
                <a:solidFill>
                  <a:schemeClr val="tx1"/>
                </a:solidFill>
              </a:rPr>
              <a:t> il </a:t>
            </a:r>
            <a:r>
              <a:rPr lang="fr-FR" dirty="0" err="1" smtClean="0">
                <a:solidFill>
                  <a:schemeClr val="tx1"/>
                </a:solidFill>
              </a:rPr>
              <a:t>francese</a:t>
            </a:r>
            <a:r>
              <a:rPr lang="fr-FR" dirty="0" smtClean="0">
                <a:solidFill>
                  <a:schemeClr val="tx1"/>
                </a:solidFill>
              </a:rPr>
              <a:t> </a:t>
            </a:r>
            <a:r>
              <a:rPr lang="fr-FR" dirty="0" err="1" smtClean="0">
                <a:solidFill>
                  <a:schemeClr val="tx1"/>
                </a:solidFill>
              </a:rPr>
              <a:t>nel</a:t>
            </a:r>
            <a:r>
              <a:rPr lang="fr-FR" dirty="0" smtClean="0">
                <a:solidFill>
                  <a:schemeClr val="tx1"/>
                </a:solidFill>
              </a:rPr>
              <a:t> corso </a:t>
            </a:r>
            <a:r>
              <a:rPr lang="fr-FR" dirty="0" err="1" smtClean="0">
                <a:solidFill>
                  <a:schemeClr val="tx1"/>
                </a:solidFill>
              </a:rPr>
              <a:t>del</a:t>
            </a:r>
            <a:r>
              <a:rPr lang="fr-FR" dirty="0" smtClean="0">
                <a:solidFill>
                  <a:schemeClr val="tx1"/>
                </a:solidFill>
              </a:rPr>
              <a:t> XVI </a:t>
            </a:r>
            <a:r>
              <a:rPr lang="fr-FR" dirty="0" err="1" smtClean="0">
                <a:solidFill>
                  <a:schemeClr val="tx1"/>
                </a:solidFill>
              </a:rPr>
              <a:t>secolo</a:t>
            </a:r>
            <a:r>
              <a:rPr lang="fr-FR" dirty="0" smtClean="0">
                <a:solidFill>
                  <a:schemeClr val="tx1"/>
                </a:solidFill>
              </a:rPr>
              <a:t> (Rabelais, Ronsard, Du Bellay</a:t>
            </a:r>
            <a:r>
              <a:rPr lang="mr-IN" dirty="0" smtClean="0">
                <a:solidFill>
                  <a:schemeClr val="tx1"/>
                </a:solidFill>
              </a:rPr>
              <a:t>…</a:t>
            </a:r>
            <a:r>
              <a:rPr lang="it-IT" dirty="0" smtClean="0">
                <a:solidFill>
                  <a:schemeClr val="tx1"/>
                </a:solidFill>
              </a:rPr>
              <a:t>) erano degli spiriti liberi che usavano la lingua </a:t>
            </a:r>
            <a:r>
              <a:rPr lang="it-IT" u="sng" dirty="0" smtClean="0">
                <a:solidFill>
                  <a:schemeClr val="tx1"/>
                </a:solidFill>
              </a:rPr>
              <a:t>in modo creativo</a:t>
            </a:r>
            <a:r>
              <a:rPr lang="it-IT" dirty="0" smtClean="0">
                <a:solidFill>
                  <a:schemeClr val="tx1"/>
                </a:solidFill>
              </a:rPr>
              <a:t> (cfr. </a:t>
            </a:r>
            <a:r>
              <a:rPr lang="it-IT" i="1" dirty="0" smtClean="0">
                <a:solidFill>
                  <a:schemeClr val="tx1"/>
                </a:solidFill>
              </a:rPr>
              <a:t>La </a:t>
            </a:r>
            <a:r>
              <a:rPr lang="it-IT" i="1" dirty="0" err="1" smtClean="0">
                <a:solidFill>
                  <a:schemeClr val="tx1"/>
                </a:solidFill>
              </a:rPr>
              <a:t>Deffence</a:t>
            </a:r>
            <a:r>
              <a:rPr lang="it-IT" i="1" dirty="0" smtClean="0">
                <a:solidFill>
                  <a:schemeClr val="tx1"/>
                </a:solidFill>
              </a:rPr>
              <a:t> et </a:t>
            </a:r>
            <a:r>
              <a:rPr lang="it-IT" i="1" dirty="0" err="1" smtClean="0">
                <a:solidFill>
                  <a:schemeClr val="tx1"/>
                </a:solidFill>
              </a:rPr>
              <a:t>illustration</a:t>
            </a:r>
            <a:r>
              <a:rPr lang="it-IT" i="1" dirty="0" smtClean="0">
                <a:solidFill>
                  <a:schemeClr val="tx1"/>
                </a:solidFill>
              </a:rPr>
              <a:t> de la langue </a:t>
            </a:r>
            <a:r>
              <a:rPr lang="it-IT" i="1" dirty="0" err="1" smtClean="0">
                <a:solidFill>
                  <a:schemeClr val="tx1"/>
                </a:solidFill>
              </a:rPr>
              <a:t>françoyse</a:t>
            </a:r>
            <a:r>
              <a:rPr lang="it-IT" i="1" dirty="0" smtClean="0">
                <a:solidFill>
                  <a:schemeClr val="tx1"/>
                </a:solidFill>
              </a:rPr>
              <a:t> </a:t>
            </a:r>
            <a:r>
              <a:rPr lang="it-IT" dirty="0" smtClean="0">
                <a:solidFill>
                  <a:schemeClr val="tx1"/>
                </a:solidFill>
              </a:rPr>
              <a:t>di </a:t>
            </a:r>
            <a:r>
              <a:rPr lang="it-IT" dirty="0" err="1" smtClean="0">
                <a:solidFill>
                  <a:schemeClr val="tx1"/>
                </a:solidFill>
              </a:rPr>
              <a:t>Du</a:t>
            </a:r>
            <a:r>
              <a:rPr lang="it-IT" dirty="0" smtClean="0">
                <a:solidFill>
                  <a:schemeClr val="tx1"/>
                </a:solidFill>
              </a:rPr>
              <a:t> </a:t>
            </a:r>
            <a:r>
              <a:rPr lang="it-IT" dirty="0" err="1" smtClean="0">
                <a:solidFill>
                  <a:schemeClr val="tx1"/>
                </a:solidFill>
              </a:rPr>
              <a:t>Bellay</a:t>
            </a:r>
            <a:r>
              <a:rPr lang="it-IT" dirty="0" smtClean="0">
                <a:solidFill>
                  <a:schemeClr val="tx1"/>
                </a:solidFill>
              </a:rPr>
              <a:t>), dando ampio spazio ai dialetti, ai neologismi dal latino e dal greco e ai forestierismi. </a:t>
            </a:r>
          </a:p>
          <a:p>
            <a:pPr marL="0" indent="0" algn="just">
              <a:buNone/>
            </a:pPr>
            <a:endParaRPr lang="it-IT" dirty="0" smtClean="0">
              <a:solidFill>
                <a:schemeClr val="tx1"/>
              </a:solidFill>
            </a:endParaRPr>
          </a:p>
          <a:p>
            <a:pPr algn="just"/>
            <a:r>
              <a:rPr lang="fr-FR" dirty="0" err="1" smtClean="0">
                <a:solidFill>
                  <a:schemeClr val="tx1"/>
                </a:solidFill>
              </a:rPr>
              <a:t>Fino</a:t>
            </a:r>
            <a:r>
              <a:rPr lang="fr-FR" dirty="0" smtClean="0">
                <a:solidFill>
                  <a:schemeClr val="tx1"/>
                </a:solidFill>
              </a:rPr>
              <a:t> al 1625, il termine </a:t>
            </a:r>
            <a:r>
              <a:rPr lang="fr-FR" i="1" dirty="0" smtClean="0">
                <a:solidFill>
                  <a:schemeClr val="tx1"/>
                </a:solidFill>
              </a:rPr>
              <a:t>puriste</a:t>
            </a:r>
            <a:r>
              <a:rPr lang="fr-FR" dirty="0" smtClean="0">
                <a:solidFill>
                  <a:schemeClr val="tx1"/>
                </a:solidFill>
              </a:rPr>
              <a:t>, </a:t>
            </a:r>
            <a:r>
              <a:rPr lang="fr-FR" dirty="0" err="1" smtClean="0">
                <a:solidFill>
                  <a:schemeClr val="tx1"/>
                </a:solidFill>
              </a:rPr>
              <a:t>apparso</a:t>
            </a:r>
            <a:r>
              <a:rPr lang="fr-FR" dirty="0" smtClean="0">
                <a:solidFill>
                  <a:schemeClr val="tx1"/>
                </a:solidFill>
              </a:rPr>
              <a:t> in </a:t>
            </a:r>
            <a:r>
              <a:rPr lang="fr-FR" dirty="0" err="1" smtClean="0">
                <a:solidFill>
                  <a:schemeClr val="tx1"/>
                </a:solidFill>
              </a:rPr>
              <a:t>francese</a:t>
            </a:r>
            <a:r>
              <a:rPr lang="fr-FR" dirty="0" smtClean="0">
                <a:solidFill>
                  <a:schemeClr val="tx1"/>
                </a:solidFill>
              </a:rPr>
              <a:t> </a:t>
            </a:r>
            <a:r>
              <a:rPr lang="fr-FR" dirty="0" err="1" smtClean="0">
                <a:solidFill>
                  <a:schemeClr val="tx1"/>
                </a:solidFill>
              </a:rPr>
              <a:t>nel</a:t>
            </a:r>
            <a:r>
              <a:rPr lang="fr-FR" dirty="0" smtClean="0">
                <a:solidFill>
                  <a:schemeClr val="tx1"/>
                </a:solidFill>
              </a:rPr>
              <a:t> 1586, </a:t>
            </a:r>
            <a:r>
              <a:rPr lang="fr-FR" dirty="0" err="1" smtClean="0">
                <a:solidFill>
                  <a:schemeClr val="tx1"/>
                </a:solidFill>
              </a:rPr>
              <a:t>era</a:t>
            </a:r>
            <a:r>
              <a:rPr lang="fr-FR" dirty="0" smtClean="0">
                <a:solidFill>
                  <a:schemeClr val="tx1"/>
                </a:solidFill>
              </a:rPr>
              <a:t> </a:t>
            </a:r>
            <a:r>
              <a:rPr lang="fr-FR" dirty="0" err="1" smtClean="0">
                <a:solidFill>
                  <a:schemeClr val="tx1"/>
                </a:solidFill>
              </a:rPr>
              <a:t>sinonimo</a:t>
            </a:r>
            <a:r>
              <a:rPr lang="fr-FR" dirty="0" smtClean="0">
                <a:solidFill>
                  <a:schemeClr val="tx1"/>
                </a:solidFill>
              </a:rPr>
              <a:t> di </a:t>
            </a:r>
            <a:r>
              <a:rPr lang="fr-FR" i="1" dirty="0" smtClean="0">
                <a:solidFill>
                  <a:schemeClr val="tx1"/>
                </a:solidFill>
              </a:rPr>
              <a:t>puritain</a:t>
            </a:r>
            <a:r>
              <a:rPr lang="fr-FR" dirty="0" smtClean="0">
                <a:solidFill>
                  <a:schemeClr val="tx1"/>
                </a:solidFill>
              </a:rPr>
              <a:t> e </a:t>
            </a:r>
            <a:r>
              <a:rPr lang="fr-FR" dirty="0" err="1" smtClean="0">
                <a:solidFill>
                  <a:schemeClr val="tx1"/>
                </a:solidFill>
              </a:rPr>
              <a:t>faceva</a:t>
            </a:r>
            <a:r>
              <a:rPr lang="fr-FR" dirty="0" smtClean="0">
                <a:solidFill>
                  <a:schemeClr val="tx1"/>
                </a:solidFill>
              </a:rPr>
              <a:t> </a:t>
            </a:r>
            <a:r>
              <a:rPr lang="fr-FR" dirty="0" err="1" smtClean="0">
                <a:solidFill>
                  <a:schemeClr val="tx1"/>
                </a:solidFill>
              </a:rPr>
              <a:t>quindi</a:t>
            </a:r>
            <a:r>
              <a:rPr lang="fr-FR" dirty="0" smtClean="0">
                <a:solidFill>
                  <a:schemeClr val="tx1"/>
                </a:solidFill>
              </a:rPr>
              <a:t> </a:t>
            </a:r>
            <a:r>
              <a:rPr lang="fr-FR" dirty="0" err="1" smtClean="0">
                <a:solidFill>
                  <a:schemeClr val="tx1"/>
                </a:solidFill>
              </a:rPr>
              <a:t>riferimento</a:t>
            </a:r>
            <a:r>
              <a:rPr lang="fr-FR" dirty="0" smtClean="0">
                <a:solidFill>
                  <a:schemeClr val="tx1"/>
                </a:solidFill>
              </a:rPr>
              <a:t> alla morale, non alla lingua.</a:t>
            </a:r>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5261" y="4380523"/>
            <a:ext cx="3716740" cy="247747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833" y="-13648"/>
            <a:ext cx="2486167" cy="4052452"/>
          </a:xfrm>
          <a:prstGeom prst="rect">
            <a:avLst/>
          </a:prstGeom>
        </p:spPr>
      </p:pic>
    </p:spTree>
    <p:extLst>
      <p:ext uri="{BB962C8B-B14F-4D97-AF65-F5344CB8AC3E}">
        <p14:creationId xmlns:p14="http://schemas.microsoft.com/office/powerpoint/2010/main" val="8652922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3" y="737937"/>
            <a:ext cx="10595717" cy="5935818"/>
          </a:xfrm>
        </p:spPr>
        <p:txBody>
          <a:bodyPr>
            <a:normAutofit fontScale="92500" lnSpcReduction="20000"/>
          </a:bodyPr>
          <a:lstStyle/>
          <a:p>
            <a:pPr algn="just"/>
            <a:r>
              <a:rPr lang="fr-FR" sz="1900" b="1" dirty="0" smtClean="0">
                <a:solidFill>
                  <a:schemeClr val="tx1"/>
                </a:solidFill>
              </a:rPr>
              <a:t>Pierre de Ronsard, </a:t>
            </a:r>
            <a:r>
              <a:rPr lang="fr-FR" sz="1900" b="1" i="1" dirty="0" smtClean="0">
                <a:solidFill>
                  <a:schemeClr val="tx1"/>
                </a:solidFill>
              </a:rPr>
              <a:t>Les Amours</a:t>
            </a:r>
          </a:p>
          <a:p>
            <a:pPr algn="just"/>
            <a:endParaRPr lang="fr-FR" sz="1900" i="1" dirty="0">
              <a:solidFill>
                <a:schemeClr val="tx1"/>
              </a:solidFill>
            </a:endParaRPr>
          </a:p>
          <a:p>
            <a:pPr marL="0" indent="0">
              <a:buNone/>
            </a:pPr>
            <a:r>
              <a:rPr lang="fr-FR" sz="1900" dirty="0">
                <a:solidFill>
                  <a:schemeClr val="tx1"/>
                </a:solidFill>
              </a:rPr>
              <a:t>Ce ris plus doux que l’œuvre d’une abeille</a:t>
            </a:r>
            <a:r>
              <a:rPr lang="fr-FR" sz="1900" baseline="30000" dirty="0">
                <a:solidFill>
                  <a:schemeClr val="tx1"/>
                </a:solidFill>
                <a:hlinkClick r:id="rId2"/>
              </a:rPr>
              <a:t>[1]</a:t>
            </a:r>
            <a:r>
              <a:rPr lang="fr-FR" sz="1900" dirty="0">
                <a:solidFill>
                  <a:schemeClr val="tx1"/>
                </a:solidFill>
              </a:rPr>
              <a:t>,</a:t>
            </a:r>
            <a:br>
              <a:rPr lang="fr-FR" sz="1900" dirty="0">
                <a:solidFill>
                  <a:schemeClr val="tx1"/>
                </a:solidFill>
              </a:rPr>
            </a:br>
            <a:r>
              <a:rPr lang="fr-FR" sz="1900" dirty="0">
                <a:solidFill>
                  <a:schemeClr val="tx1"/>
                </a:solidFill>
              </a:rPr>
              <a:t>Ces dents </a:t>
            </a:r>
            <a:r>
              <a:rPr lang="fr-FR" sz="1900" dirty="0" err="1">
                <a:solidFill>
                  <a:schemeClr val="tx1"/>
                </a:solidFill>
              </a:rPr>
              <a:t>ainçois</a:t>
            </a:r>
            <a:r>
              <a:rPr lang="fr-FR" sz="1900" dirty="0">
                <a:solidFill>
                  <a:schemeClr val="tx1"/>
                </a:solidFill>
              </a:rPr>
              <a:t> deux remparts argentés</a:t>
            </a:r>
            <a:br>
              <a:rPr lang="fr-FR" sz="1900" dirty="0">
                <a:solidFill>
                  <a:schemeClr val="tx1"/>
                </a:solidFill>
              </a:rPr>
            </a:br>
            <a:r>
              <a:rPr lang="fr-FR" sz="1900" dirty="0">
                <a:solidFill>
                  <a:schemeClr val="tx1"/>
                </a:solidFill>
              </a:rPr>
              <a:t>Ces diamants à double rang plantés</a:t>
            </a:r>
            <a:br>
              <a:rPr lang="fr-FR" sz="1900" dirty="0">
                <a:solidFill>
                  <a:schemeClr val="tx1"/>
                </a:solidFill>
              </a:rPr>
            </a:br>
            <a:r>
              <a:rPr lang="fr-FR" sz="1900" dirty="0">
                <a:solidFill>
                  <a:schemeClr val="tx1"/>
                </a:solidFill>
              </a:rPr>
              <a:t>Dans le corail de sa bouche vermeille:</a:t>
            </a:r>
            <a:br>
              <a:rPr lang="fr-FR" sz="1900" dirty="0">
                <a:solidFill>
                  <a:schemeClr val="tx1"/>
                </a:solidFill>
              </a:rPr>
            </a:br>
            <a:r>
              <a:rPr lang="fr-FR" sz="1900" dirty="0">
                <a:solidFill>
                  <a:schemeClr val="tx1"/>
                </a:solidFill>
              </a:rPr>
              <a:t/>
            </a:r>
            <a:br>
              <a:rPr lang="fr-FR" sz="1900" dirty="0">
                <a:solidFill>
                  <a:schemeClr val="tx1"/>
                </a:solidFill>
              </a:rPr>
            </a:br>
            <a:r>
              <a:rPr lang="fr-FR" sz="1900" dirty="0">
                <a:solidFill>
                  <a:schemeClr val="tx1"/>
                </a:solidFill>
              </a:rPr>
              <a:t>Ce doux parler qui les âmes réveille,</a:t>
            </a:r>
          </a:p>
          <a:p>
            <a:pPr marL="0" indent="0">
              <a:buNone/>
            </a:pPr>
            <a:r>
              <a:rPr lang="fr-FR" sz="1900" dirty="0">
                <a:solidFill>
                  <a:schemeClr val="tx1"/>
                </a:solidFill>
              </a:rPr>
              <a:t>Ce chant qui tient mes soucis enchantés,</a:t>
            </a:r>
            <a:br>
              <a:rPr lang="fr-FR" sz="1900" dirty="0">
                <a:solidFill>
                  <a:schemeClr val="tx1"/>
                </a:solidFill>
              </a:rPr>
            </a:br>
            <a:r>
              <a:rPr lang="fr-FR" sz="1900" dirty="0">
                <a:solidFill>
                  <a:schemeClr val="tx1"/>
                </a:solidFill>
              </a:rPr>
              <a:t>Et ces deux cieux</a:t>
            </a:r>
            <a:r>
              <a:rPr lang="fr-FR" sz="1900" baseline="30000" dirty="0">
                <a:solidFill>
                  <a:schemeClr val="tx1"/>
                </a:solidFill>
                <a:hlinkClick r:id="rId3"/>
              </a:rPr>
              <a:t>[2]</a:t>
            </a:r>
            <a:r>
              <a:rPr lang="fr-FR" sz="1900" dirty="0">
                <a:solidFill>
                  <a:schemeClr val="tx1"/>
                </a:solidFill>
              </a:rPr>
              <a:t> sur deux astres entés,</a:t>
            </a:r>
            <a:br>
              <a:rPr lang="fr-FR" sz="1900" dirty="0">
                <a:solidFill>
                  <a:schemeClr val="tx1"/>
                </a:solidFill>
              </a:rPr>
            </a:br>
            <a:r>
              <a:rPr lang="fr-FR" sz="1900" dirty="0">
                <a:solidFill>
                  <a:schemeClr val="tx1"/>
                </a:solidFill>
              </a:rPr>
              <a:t>De ma déesse annoncent la merveille.</a:t>
            </a:r>
            <a:br>
              <a:rPr lang="fr-FR" sz="1900" dirty="0">
                <a:solidFill>
                  <a:schemeClr val="tx1"/>
                </a:solidFill>
              </a:rPr>
            </a:br>
            <a:r>
              <a:rPr lang="fr-FR" sz="1900" dirty="0">
                <a:solidFill>
                  <a:schemeClr val="tx1"/>
                </a:solidFill>
              </a:rPr>
              <a:t/>
            </a:r>
            <a:br>
              <a:rPr lang="fr-FR" sz="1900" dirty="0">
                <a:solidFill>
                  <a:schemeClr val="tx1"/>
                </a:solidFill>
              </a:rPr>
            </a:br>
            <a:r>
              <a:rPr lang="fr-FR" sz="1900" dirty="0">
                <a:solidFill>
                  <a:schemeClr val="tx1"/>
                </a:solidFill>
              </a:rPr>
              <a:t>Du beau jardin de son jeune printemps</a:t>
            </a:r>
            <a:br>
              <a:rPr lang="fr-FR" sz="1900" dirty="0">
                <a:solidFill>
                  <a:schemeClr val="tx1"/>
                </a:solidFill>
              </a:rPr>
            </a:br>
            <a:r>
              <a:rPr lang="fr-FR" sz="1900" dirty="0">
                <a:solidFill>
                  <a:schemeClr val="tx1"/>
                </a:solidFill>
              </a:rPr>
              <a:t>Sort un parfum, qui le ciel en tout temps</a:t>
            </a:r>
            <a:br>
              <a:rPr lang="fr-FR" sz="1900" dirty="0">
                <a:solidFill>
                  <a:schemeClr val="tx1"/>
                </a:solidFill>
              </a:rPr>
            </a:br>
            <a:r>
              <a:rPr lang="fr-FR" sz="1900" dirty="0">
                <a:solidFill>
                  <a:schemeClr val="tx1"/>
                </a:solidFill>
              </a:rPr>
              <a:t>Peut embaumer de ses douces haleines :</a:t>
            </a:r>
            <a:br>
              <a:rPr lang="fr-FR" sz="1900" dirty="0">
                <a:solidFill>
                  <a:schemeClr val="tx1"/>
                </a:solidFill>
              </a:rPr>
            </a:br>
            <a:r>
              <a:rPr lang="fr-FR" sz="1900" dirty="0">
                <a:solidFill>
                  <a:schemeClr val="tx1"/>
                </a:solidFill>
              </a:rPr>
              <a:t> </a:t>
            </a:r>
            <a:br>
              <a:rPr lang="fr-FR" sz="1900" dirty="0">
                <a:solidFill>
                  <a:schemeClr val="tx1"/>
                </a:solidFill>
              </a:rPr>
            </a:br>
            <a:r>
              <a:rPr lang="fr-FR" sz="1900" dirty="0">
                <a:solidFill>
                  <a:schemeClr val="tx1"/>
                </a:solidFill>
              </a:rPr>
              <a:t>Sa bouche engendre une si douce voix,</a:t>
            </a:r>
            <a:br>
              <a:rPr lang="fr-FR" sz="1900" dirty="0">
                <a:solidFill>
                  <a:schemeClr val="tx1"/>
                </a:solidFill>
              </a:rPr>
            </a:br>
            <a:r>
              <a:rPr lang="fr-FR" sz="1900" dirty="0">
                <a:solidFill>
                  <a:schemeClr val="tx1"/>
                </a:solidFill>
              </a:rPr>
              <a:t>Que son chant fait bondir rochers et bois,</a:t>
            </a:r>
            <a:br>
              <a:rPr lang="fr-FR" sz="1900" dirty="0">
                <a:solidFill>
                  <a:schemeClr val="tx1"/>
                </a:solidFill>
              </a:rPr>
            </a:br>
            <a:r>
              <a:rPr lang="fr-FR" sz="1900" dirty="0">
                <a:solidFill>
                  <a:schemeClr val="tx1"/>
                </a:solidFill>
              </a:rPr>
              <a:t>Planer</a:t>
            </a:r>
            <a:r>
              <a:rPr lang="fr-FR" sz="1900" baseline="30000" dirty="0">
                <a:solidFill>
                  <a:schemeClr val="tx1"/>
                </a:solidFill>
                <a:hlinkClick r:id="rId4"/>
              </a:rPr>
              <a:t>[3]</a:t>
            </a:r>
            <a:r>
              <a:rPr lang="fr-FR" sz="1900" dirty="0">
                <a:solidFill>
                  <a:schemeClr val="tx1"/>
                </a:solidFill>
              </a:rPr>
              <a:t> les monts et </a:t>
            </a:r>
            <a:r>
              <a:rPr lang="fr-FR" sz="1900" dirty="0" err="1">
                <a:solidFill>
                  <a:schemeClr val="tx1"/>
                </a:solidFill>
              </a:rPr>
              <a:t>montagner</a:t>
            </a:r>
            <a:r>
              <a:rPr lang="fr-FR" sz="1900" baseline="30000" dirty="0">
                <a:solidFill>
                  <a:schemeClr val="tx1"/>
                </a:solidFill>
                <a:hlinkClick r:id="rId5"/>
              </a:rPr>
              <a:t>[4]</a:t>
            </a:r>
            <a:r>
              <a:rPr lang="fr-FR" sz="1900" dirty="0">
                <a:solidFill>
                  <a:schemeClr val="tx1"/>
                </a:solidFill>
              </a:rPr>
              <a:t> les plaines</a:t>
            </a:r>
            <a:r>
              <a:rPr lang="fr-FR" sz="1900" dirty="0" smtClean="0">
                <a:solidFill>
                  <a:schemeClr val="tx1"/>
                </a:solidFill>
              </a:rPr>
              <a:t>.</a:t>
            </a:r>
          </a:p>
          <a:p>
            <a:pPr marL="0" indent="0" algn="just">
              <a:buNone/>
            </a:pPr>
            <a:r>
              <a:rPr lang="fr-FR" sz="1500" dirty="0"/>
              <a:t/>
            </a:r>
            <a:br>
              <a:rPr lang="fr-FR" sz="1500" dirty="0"/>
            </a:br>
            <a:r>
              <a:rPr lang="fr-FR" sz="1900" baseline="30000" dirty="0" smtClean="0">
                <a:solidFill>
                  <a:schemeClr val="accent1"/>
                </a:solidFill>
              </a:rPr>
              <a:t>[1] </a:t>
            </a:r>
            <a:r>
              <a:rPr lang="fr-FR" sz="1500" dirty="0" smtClean="0">
                <a:solidFill>
                  <a:schemeClr val="tx1"/>
                </a:solidFill>
              </a:rPr>
              <a:t>le miel</a:t>
            </a:r>
            <a:r>
              <a:rPr lang="fr-FR" sz="1900" baseline="30000" dirty="0">
                <a:solidFill>
                  <a:schemeClr val="tx1"/>
                </a:solidFill>
              </a:rPr>
              <a:t> </a:t>
            </a:r>
            <a:r>
              <a:rPr lang="fr-FR" sz="1900" baseline="30000" dirty="0" smtClean="0">
                <a:solidFill>
                  <a:schemeClr val="accent1"/>
                </a:solidFill>
              </a:rPr>
              <a:t>[2] </a:t>
            </a:r>
            <a:r>
              <a:rPr lang="fr-FR" sz="1500" i="1" dirty="0" smtClean="0">
                <a:solidFill>
                  <a:schemeClr val="tx1"/>
                </a:solidFill>
              </a:rPr>
              <a:t>Et </a:t>
            </a:r>
            <a:r>
              <a:rPr lang="fr-FR" sz="1500" i="1" dirty="0">
                <a:solidFill>
                  <a:schemeClr val="tx1"/>
                </a:solidFill>
              </a:rPr>
              <a:t>ces deux cieux</a:t>
            </a:r>
            <a:r>
              <a:rPr lang="fr-FR" sz="1500" dirty="0">
                <a:solidFill>
                  <a:schemeClr val="tx1"/>
                </a:solidFill>
              </a:rPr>
              <a:t> : les sourcils voûtés comme les cieux. (</a:t>
            </a:r>
            <a:r>
              <a:rPr lang="fr-FR" sz="1500" dirty="0" smtClean="0">
                <a:solidFill>
                  <a:schemeClr val="tx1"/>
                </a:solidFill>
              </a:rPr>
              <a:t>Muret)</a:t>
            </a:r>
            <a:endParaRPr lang="fr-FR" sz="1500" dirty="0">
              <a:solidFill>
                <a:schemeClr val="tx1"/>
              </a:solidFill>
            </a:endParaRPr>
          </a:p>
          <a:p>
            <a:pPr marL="0" indent="0" algn="just">
              <a:buNone/>
            </a:pPr>
            <a:r>
              <a:rPr lang="fr-FR" sz="1900" baseline="30000" dirty="0" smtClean="0">
                <a:solidFill>
                  <a:schemeClr val="accent1"/>
                </a:solidFill>
              </a:rPr>
              <a:t>[3] </a:t>
            </a:r>
            <a:r>
              <a:rPr lang="fr-FR" sz="1500" i="1" dirty="0" smtClean="0">
                <a:solidFill>
                  <a:schemeClr val="tx1"/>
                </a:solidFill>
              </a:rPr>
              <a:t>Planer</a:t>
            </a:r>
            <a:r>
              <a:rPr lang="fr-FR" sz="1500" dirty="0">
                <a:solidFill>
                  <a:schemeClr val="tx1"/>
                </a:solidFill>
              </a:rPr>
              <a:t> : changer en </a:t>
            </a:r>
            <a:r>
              <a:rPr lang="fr-FR" sz="1500" dirty="0" smtClean="0">
                <a:solidFill>
                  <a:schemeClr val="tx1"/>
                </a:solidFill>
              </a:rPr>
              <a:t>plaines.</a:t>
            </a:r>
            <a:r>
              <a:rPr lang="fr-FR" sz="1500" dirty="0">
                <a:solidFill>
                  <a:schemeClr val="tx1"/>
                </a:solidFill>
              </a:rPr>
              <a:t> </a:t>
            </a:r>
            <a:r>
              <a:rPr lang="fr-FR" sz="1900" baseline="30000" dirty="0" smtClean="0">
                <a:solidFill>
                  <a:schemeClr val="accent1"/>
                </a:solidFill>
              </a:rPr>
              <a:t>[4] </a:t>
            </a:r>
            <a:r>
              <a:rPr lang="fr-FR" sz="1500" i="1" dirty="0" err="1" smtClean="0">
                <a:solidFill>
                  <a:schemeClr val="tx1"/>
                </a:solidFill>
              </a:rPr>
              <a:t>Montagner</a:t>
            </a:r>
            <a:r>
              <a:rPr lang="fr-FR" sz="1500" dirty="0">
                <a:solidFill>
                  <a:schemeClr val="tx1"/>
                </a:solidFill>
              </a:rPr>
              <a:t> : convertir en montagnes.</a:t>
            </a:r>
          </a:p>
          <a:p>
            <a:pPr algn="just"/>
            <a:endParaRPr lang="fr-FR" i="1" dirty="0">
              <a:solidFill>
                <a:schemeClr val="tx1"/>
              </a:solidFill>
            </a:endParaRPr>
          </a:p>
        </p:txBody>
      </p:sp>
    </p:spTree>
    <p:extLst>
      <p:ext uri="{BB962C8B-B14F-4D97-AF65-F5344CB8AC3E}">
        <p14:creationId xmlns:p14="http://schemas.microsoft.com/office/powerpoint/2010/main" val="1555850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8024" y="1218893"/>
            <a:ext cx="8719498" cy="4786122"/>
          </a:xfrm>
        </p:spPr>
        <p:txBody>
          <a:bodyPr>
            <a:normAutofit/>
          </a:bodyPr>
          <a:lstStyle/>
          <a:p>
            <a:pPr algn="just"/>
            <a:r>
              <a:rPr lang="fr-FR" sz="2000" dirty="0" err="1" smtClean="0">
                <a:solidFill>
                  <a:schemeClr val="tx1"/>
                </a:solidFill>
              </a:rPr>
              <a:t>Tutto</a:t>
            </a:r>
            <a:r>
              <a:rPr lang="fr-FR" sz="2000" dirty="0" smtClean="0">
                <a:solidFill>
                  <a:schemeClr val="tx1"/>
                </a:solidFill>
              </a:rPr>
              <a:t> </a:t>
            </a:r>
            <a:r>
              <a:rPr lang="fr-FR" sz="2000" dirty="0" err="1" smtClean="0">
                <a:solidFill>
                  <a:schemeClr val="tx1"/>
                </a:solidFill>
              </a:rPr>
              <a:t>comincia</a:t>
            </a:r>
            <a:r>
              <a:rPr lang="fr-FR" sz="2000" dirty="0" smtClean="0">
                <a:solidFill>
                  <a:schemeClr val="tx1"/>
                </a:solidFill>
              </a:rPr>
              <a:t> a </a:t>
            </a:r>
            <a:r>
              <a:rPr lang="fr-FR" sz="2000" dirty="0" err="1" smtClean="0">
                <a:solidFill>
                  <a:schemeClr val="tx1"/>
                </a:solidFill>
              </a:rPr>
              <a:t>cambiare</a:t>
            </a:r>
            <a:r>
              <a:rPr lang="fr-FR" sz="2000" dirty="0" smtClean="0">
                <a:solidFill>
                  <a:schemeClr val="tx1"/>
                </a:solidFill>
              </a:rPr>
              <a:t> dal </a:t>
            </a:r>
            <a:r>
              <a:rPr lang="fr-FR" sz="2000" b="1" dirty="0" smtClean="0">
                <a:solidFill>
                  <a:schemeClr val="tx1"/>
                </a:solidFill>
              </a:rPr>
              <a:t>1625</a:t>
            </a:r>
            <a:r>
              <a:rPr lang="fr-FR" sz="2000" dirty="0" smtClean="0">
                <a:solidFill>
                  <a:schemeClr val="tx1"/>
                </a:solidFill>
              </a:rPr>
              <a:t> </a:t>
            </a:r>
            <a:r>
              <a:rPr lang="fr-FR" sz="2000" dirty="0" err="1" smtClean="0">
                <a:solidFill>
                  <a:schemeClr val="tx1"/>
                </a:solidFill>
              </a:rPr>
              <a:t>quando</a:t>
            </a:r>
            <a:r>
              <a:rPr lang="fr-FR" sz="2000" dirty="0" smtClean="0">
                <a:solidFill>
                  <a:schemeClr val="tx1"/>
                </a:solidFill>
              </a:rPr>
              <a:t>, </a:t>
            </a:r>
            <a:r>
              <a:rPr lang="fr-FR" sz="2000" dirty="0" err="1" smtClean="0">
                <a:solidFill>
                  <a:schemeClr val="tx1"/>
                </a:solidFill>
              </a:rPr>
              <a:t>sotto</a:t>
            </a:r>
            <a:r>
              <a:rPr lang="fr-FR" sz="2000" dirty="0" smtClean="0">
                <a:solidFill>
                  <a:schemeClr val="tx1"/>
                </a:solidFill>
              </a:rPr>
              <a:t> l’influenza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poeta</a:t>
            </a:r>
            <a:r>
              <a:rPr lang="fr-FR" sz="2000" dirty="0" smtClean="0">
                <a:solidFill>
                  <a:schemeClr val="tx1"/>
                </a:solidFill>
              </a:rPr>
              <a:t> </a:t>
            </a:r>
            <a:r>
              <a:rPr lang="fr-FR" sz="2000" b="1" dirty="0" smtClean="0">
                <a:solidFill>
                  <a:schemeClr val="tx1"/>
                </a:solidFill>
              </a:rPr>
              <a:t>François de Malherbe </a:t>
            </a:r>
            <a:r>
              <a:rPr lang="fr-FR" sz="2000" dirty="0" smtClean="0">
                <a:solidFill>
                  <a:schemeClr val="tx1"/>
                </a:solidFill>
              </a:rPr>
              <a:t>(1555-1628), il </a:t>
            </a:r>
            <a:r>
              <a:rPr lang="fr-FR" sz="2000" dirty="0" err="1" smtClean="0">
                <a:solidFill>
                  <a:schemeClr val="tx1"/>
                </a:solidFill>
              </a:rPr>
              <a:t>purismo</a:t>
            </a:r>
            <a:r>
              <a:rPr lang="fr-FR" sz="2000" dirty="0" smtClean="0">
                <a:solidFill>
                  <a:schemeClr val="tx1"/>
                </a:solidFill>
              </a:rPr>
              <a:t> assume il </a:t>
            </a:r>
            <a:r>
              <a:rPr lang="fr-FR" sz="2000" dirty="0" err="1" smtClean="0">
                <a:solidFill>
                  <a:schemeClr val="tx1"/>
                </a:solidFill>
              </a:rPr>
              <a:t>significato</a:t>
            </a:r>
            <a:r>
              <a:rPr lang="fr-FR" sz="2000" dirty="0" smtClean="0">
                <a:solidFill>
                  <a:schemeClr val="tx1"/>
                </a:solidFill>
              </a:rPr>
              <a:t> di « </a:t>
            </a:r>
            <a:r>
              <a:rPr lang="fr-FR" sz="2000" b="1" dirty="0" err="1" smtClean="0">
                <a:solidFill>
                  <a:schemeClr val="tx1"/>
                </a:solidFill>
              </a:rPr>
              <a:t>correzione</a:t>
            </a:r>
            <a:r>
              <a:rPr lang="fr-FR" sz="2000" b="1" dirty="0" smtClean="0">
                <a:solidFill>
                  <a:schemeClr val="tx1"/>
                </a:solidFill>
              </a:rPr>
              <a:t> </a:t>
            </a:r>
            <a:r>
              <a:rPr lang="fr-FR" sz="2000" b="1" dirty="0" err="1" smtClean="0">
                <a:solidFill>
                  <a:schemeClr val="tx1"/>
                </a:solidFill>
              </a:rPr>
              <a:t>linguistica</a:t>
            </a:r>
            <a:r>
              <a:rPr lang="fr-FR" sz="2000" dirty="0" smtClean="0">
                <a:solidFill>
                  <a:schemeClr val="tx1"/>
                </a:solidFill>
              </a:rPr>
              <a:t> ».</a:t>
            </a:r>
          </a:p>
          <a:p>
            <a:pPr algn="just"/>
            <a:endParaRPr lang="fr-FR" sz="2000" dirty="0">
              <a:solidFill>
                <a:schemeClr val="tx1"/>
              </a:solidFill>
            </a:endParaRPr>
          </a:p>
          <a:p>
            <a:pPr algn="just"/>
            <a:r>
              <a:rPr lang="fr-FR" sz="2000" dirty="0" err="1" smtClean="0">
                <a:solidFill>
                  <a:schemeClr val="tx1"/>
                </a:solidFill>
              </a:rPr>
              <a:t>Avvocato</a:t>
            </a:r>
            <a:r>
              <a:rPr lang="fr-FR" sz="2000" dirty="0" smtClean="0">
                <a:solidFill>
                  <a:schemeClr val="tx1"/>
                </a:solidFill>
              </a:rPr>
              <a:t> di </a:t>
            </a:r>
            <a:r>
              <a:rPr lang="fr-FR" sz="2000" dirty="0" err="1" smtClean="0">
                <a:solidFill>
                  <a:schemeClr val="tx1"/>
                </a:solidFill>
              </a:rPr>
              <a:t>mestiere</a:t>
            </a:r>
            <a:r>
              <a:rPr lang="fr-FR" sz="2000" dirty="0" smtClean="0">
                <a:solidFill>
                  <a:schemeClr val="tx1"/>
                </a:solidFill>
              </a:rPr>
              <a:t>, Malherbe </a:t>
            </a:r>
            <a:r>
              <a:rPr lang="fr-FR" sz="2000" dirty="0" err="1" smtClean="0">
                <a:solidFill>
                  <a:schemeClr val="tx1"/>
                </a:solidFill>
              </a:rPr>
              <a:t>diviene</a:t>
            </a:r>
            <a:r>
              <a:rPr lang="fr-FR" sz="2000" dirty="0" smtClean="0">
                <a:solidFill>
                  <a:schemeClr val="tx1"/>
                </a:solidFill>
              </a:rPr>
              <a:t> </a:t>
            </a:r>
            <a:r>
              <a:rPr lang="fr-FR" sz="2000" dirty="0" err="1" smtClean="0">
                <a:solidFill>
                  <a:schemeClr val="tx1"/>
                </a:solidFill>
              </a:rPr>
              <a:t>nel</a:t>
            </a:r>
            <a:r>
              <a:rPr lang="fr-FR" sz="2000" dirty="0" smtClean="0">
                <a:solidFill>
                  <a:schemeClr val="tx1"/>
                </a:solidFill>
              </a:rPr>
              <a:t> 1605, a 50 </a:t>
            </a:r>
            <a:r>
              <a:rPr lang="fr-FR" sz="2000" dirty="0" err="1" smtClean="0">
                <a:solidFill>
                  <a:schemeClr val="tx1"/>
                </a:solidFill>
              </a:rPr>
              <a:t>anni</a:t>
            </a:r>
            <a:r>
              <a:rPr lang="fr-FR" sz="2000" dirty="0" smtClean="0">
                <a:solidFill>
                  <a:schemeClr val="tx1"/>
                </a:solidFill>
              </a:rPr>
              <a:t>, il </a:t>
            </a:r>
            <a:r>
              <a:rPr lang="fr-FR" sz="2000" dirty="0" err="1" smtClean="0">
                <a:solidFill>
                  <a:schemeClr val="tx1"/>
                </a:solidFill>
              </a:rPr>
              <a:t>poeta</a:t>
            </a:r>
            <a:r>
              <a:rPr lang="fr-FR" sz="2000" dirty="0" smtClean="0">
                <a:solidFill>
                  <a:schemeClr val="tx1"/>
                </a:solidFill>
              </a:rPr>
              <a:t> </a:t>
            </a:r>
            <a:r>
              <a:rPr lang="fr-FR" sz="2000" dirty="0" err="1" smtClean="0">
                <a:solidFill>
                  <a:schemeClr val="tx1"/>
                </a:solidFill>
              </a:rPr>
              <a:t>ufficiale</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re</a:t>
            </a:r>
            <a:r>
              <a:rPr lang="fr-FR" sz="2000" dirty="0" smtClean="0">
                <a:solidFill>
                  <a:schemeClr val="tx1"/>
                </a:solidFill>
              </a:rPr>
              <a:t> Henri IV, e </a:t>
            </a:r>
            <a:r>
              <a:rPr lang="fr-FR" sz="2000" dirty="0" err="1" smtClean="0">
                <a:solidFill>
                  <a:schemeClr val="tx1"/>
                </a:solidFill>
              </a:rPr>
              <a:t>successivamente</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figlio</a:t>
            </a:r>
            <a:r>
              <a:rPr lang="fr-FR" sz="2000" dirty="0" smtClean="0">
                <a:solidFill>
                  <a:schemeClr val="tx1"/>
                </a:solidFill>
              </a:rPr>
              <a:t> Louis XIII. </a:t>
            </a:r>
            <a:r>
              <a:rPr lang="fr-FR" sz="2000" dirty="0" err="1" smtClean="0">
                <a:solidFill>
                  <a:schemeClr val="tx1"/>
                </a:solidFill>
              </a:rPr>
              <a:t>Abile</a:t>
            </a:r>
            <a:r>
              <a:rPr lang="fr-FR" sz="2000" dirty="0" smtClean="0">
                <a:solidFill>
                  <a:schemeClr val="tx1"/>
                </a:solidFill>
              </a:rPr>
              <a:t> </a:t>
            </a:r>
            <a:r>
              <a:rPr lang="fr-FR" sz="2000" dirty="0" err="1" smtClean="0">
                <a:solidFill>
                  <a:schemeClr val="tx1"/>
                </a:solidFill>
              </a:rPr>
              <a:t>nell’uso</a:t>
            </a:r>
            <a:r>
              <a:rPr lang="fr-FR" sz="2000" dirty="0" smtClean="0">
                <a:solidFill>
                  <a:schemeClr val="tx1"/>
                </a:solidFill>
              </a:rPr>
              <a:t> </a:t>
            </a:r>
            <a:r>
              <a:rPr lang="fr-FR" sz="2000" dirty="0" err="1" smtClean="0">
                <a:solidFill>
                  <a:schemeClr val="tx1"/>
                </a:solidFill>
              </a:rPr>
              <a:t>dell’alessandrino</a:t>
            </a:r>
            <a:r>
              <a:rPr lang="fr-FR" sz="2000" dirty="0" smtClean="0">
                <a:solidFill>
                  <a:schemeClr val="tx1"/>
                </a:solidFill>
              </a:rPr>
              <a:t> (« </a:t>
            </a:r>
            <a:r>
              <a:rPr lang="fr-FR" sz="2000" i="1" dirty="0" smtClean="0">
                <a:solidFill>
                  <a:schemeClr val="tx1"/>
                </a:solidFill>
              </a:rPr>
              <a:t>Et rose elle a vécu ce que vivent les roses, </a:t>
            </a:r>
            <a:r>
              <a:rPr lang="fr-FR" sz="2000" dirty="0" smtClean="0">
                <a:solidFill>
                  <a:schemeClr val="tx1"/>
                </a:solidFill>
              </a:rPr>
              <a:t>/ </a:t>
            </a:r>
            <a:r>
              <a:rPr lang="fr-FR" sz="2000" i="1" dirty="0" smtClean="0">
                <a:solidFill>
                  <a:schemeClr val="tx1"/>
                </a:solidFill>
              </a:rPr>
              <a:t>L’espace d’un matin</a:t>
            </a:r>
            <a:r>
              <a:rPr lang="fr-FR" sz="2000" dirty="0" smtClean="0">
                <a:solidFill>
                  <a:schemeClr val="tx1"/>
                </a:solidFill>
              </a:rPr>
              <a:t> »), Malherbe </a:t>
            </a:r>
            <a:r>
              <a:rPr lang="fr-FR" sz="2000" dirty="0" err="1" smtClean="0">
                <a:solidFill>
                  <a:schemeClr val="tx1"/>
                </a:solidFill>
              </a:rPr>
              <a:t>è</a:t>
            </a:r>
            <a:r>
              <a:rPr lang="fr-FR" sz="2000" dirty="0" smtClean="0">
                <a:solidFill>
                  <a:schemeClr val="tx1"/>
                </a:solidFill>
              </a:rPr>
              <a:t> </a:t>
            </a:r>
            <a:r>
              <a:rPr lang="fr-FR" sz="2000" dirty="0" err="1" smtClean="0">
                <a:solidFill>
                  <a:schemeClr val="tx1"/>
                </a:solidFill>
              </a:rPr>
              <a:t>divenuto</a:t>
            </a:r>
            <a:r>
              <a:rPr lang="fr-FR" sz="2000" dirty="0" smtClean="0">
                <a:solidFill>
                  <a:schemeClr val="tx1"/>
                </a:solidFill>
              </a:rPr>
              <a:t> </a:t>
            </a:r>
            <a:r>
              <a:rPr lang="fr-FR" sz="2000" dirty="0" err="1" smtClean="0">
                <a:solidFill>
                  <a:schemeClr val="tx1"/>
                </a:solidFill>
              </a:rPr>
              <a:t>celebre</a:t>
            </a:r>
            <a:r>
              <a:rPr lang="fr-FR" sz="2000" dirty="0" smtClean="0">
                <a:solidFill>
                  <a:schemeClr val="tx1"/>
                </a:solidFill>
              </a:rPr>
              <a:t> </a:t>
            </a:r>
            <a:r>
              <a:rPr lang="fr-FR" sz="2000" dirty="0" err="1" smtClean="0">
                <a:solidFill>
                  <a:schemeClr val="tx1"/>
                </a:solidFill>
              </a:rPr>
              <a:t>nella</a:t>
            </a:r>
            <a:r>
              <a:rPr lang="fr-FR" sz="2000" dirty="0" smtClean="0">
                <a:solidFill>
                  <a:schemeClr val="tx1"/>
                </a:solidFill>
              </a:rPr>
              <a:t> </a:t>
            </a:r>
            <a:r>
              <a:rPr lang="fr-FR" sz="2000" dirty="0" err="1" smtClean="0">
                <a:solidFill>
                  <a:schemeClr val="tx1"/>
                </a:solidFill>
              </a:rPr>
              <a:t>storia</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lingua </a:t>
            </a:r>
            <a:r>
              <a:rPr lang="fr-FR" sz="2000" dirty="0" err="1" smtClean="0">
                <a:solidFill>
                  <a:schemeClr val="tx1"/>
                </a:solidFill>
              </a:rPr>
              <a:t>francese</a:t>
            </a:r>
            <a:r>
              <a:rPr lang="fr-FR" sz="2000" dirty="0" smtClean="0">
                <a:solidFill>
                  <a:schemeClr val="tx1"/>
                </a:solidFill>
              </a:rPr>
              <a:t> per la sua </a:t>
            </a:r>
            <a:r>
              <a:rPr lang="fr-FR" sz="2000" b="1" dirty="0" err="1" smtClean="0">
                <a:solidFill>
                  <a:schemeClr val="tx1"/>
                </a:solidFill>
              </a:rPr>
              <a:t>critica</a:t>
            </a:r>
            <a:r>
              <a:rPr lang="fr-FR" sz="2000" b="1" dirty="0" smtClean="0">
                <a:solidFill>
                  <a:schemeClr val="tx1"/>
                </a:solidFill>
              </a:rPr>
              <a:t> </a:t>
            </a:r>
            <a:r>
              <a:rPr lang="fr-FR" sz="2000" b="1" dirty="0" err="1" smtClean="0">
                <a:solidFill>
                  <a:schemeClr val="tx1"/>
                </a:solidFill>
              </a:rPr>
              <a:t>linguistica</a:t>
            </a:r>
            <a:r>
              <a:rPr lang="fr-FR" sz="2000" dirty="0">
                <a:solidFill>
                  <a:schemeClr val="tx1"/>
                </a:solidFill>
              </a:rPr>
              <a:t>.</a:t>
            </a:r>
            <a:r>
              <a:rPr lang="fr-FR" sz="2000" dirty="0" smtClean="0">
                <a:solidFill>
                  <a:schemeClr val="tx1"/>
                </a:solidFill>
              </a:rPr>
              <a:t> </a:t>
            </a:r>
          </a:p>
          <a:p>
            <a:pPr algn="just"/>
            <a:endParaRPr lang="fr-FR" sz="2000" dirty="0" smtClean="0">
              <a:solidFill>
                <a:schemeClr val="tx1"/>
              </a:solidFill>
            </a:endParaRPr>
          </a:p>
          <a:p>
            <a:pPr algn="just"/>
            <a:r>
              <a:rPr lang="fr-FR" sz="2000" dirty="0" smtClean="0">
                <a:solidFill>
                  <a:schemeClr val="tx1"/>
                </a:solidFill>
              </a:rPr>
              <a:t>Tale </a:t>
            </a:r>
            <a:r>
              <a:rPr lang="fr-FR" sz="2000" dirty="0" err="1" smtClean="0">
                <a:solidFill>
                  <a:schemeClr val="tx1"/>
                </a:solidFill>
              </a:rPr>
              <a:t>critica</a:t>
            </a:r>
            <a:r>
              <a:rPr lang="fr-FR" sz="2000" dirty="0" smtClean="0">
                <a:solidFill>
                  <a:schemeClr val="tx1"/>
                </a:solidFill>
              </a:rPr>
              <a:t> si basa su </a:t>
            </a:r>
            <a:r>
              <a:rPr lang="fr-FR" sz="2000" b="1" dirty="0" err="1" smtClean="0">
                <a:solidFill>
                  <a:schemeClr val="tx1"/>
                </a:solidFill>
              </a:rPr>
              <a:t>tre</a:t>
            </a:r>
            <a:r>
              <a:rPr lang="fr-FR" sz="2000" b="1" dirty="0" smtClean="0">
                <a:solidFill>
                  <a:schemeClr val="tx1"/>
                </a:solidFill>
              </a:rPr>
              <a:t> </a:t>
            </a:r>
            <a:r>
              <a:rPr lang="fr-FR" sz="2000" b="1" dirty="0" err="1" smtClean="0">
                <a:solidFill>
                  <a:schemeClr val="tx1"/>
                </a:solidFill>
              </a:rPr>
              <a:t>principi</a:t>
            </a:r>
            <a:r>
              <a:rPr lang="fr-FR" sz="2000" b="1" dirty="0" smtClean="0">
                <a:solidFill>
                  <a:schemeClr val="tx1"/>
                </a:solidFill>
              </a:rPr>
              <a:t> </a:t>
            </a:r>
            <a:r>
              <a:rPr lang="fr-FR" sz="2000" b="1" dirty="0" err="1" smtClean="0">
                <a:solidFill>
                  <a:schemeClr val="tx1"/>
                </a:solidFill>
              </a:rPr>
              <a:t>fondamentali</a:t>
            </a:r>
            <a:r>
              <a:rPr lang="fr-FR" sz="2000" dirty="0" smtClean="0">
                <a:solidFill>
                  <a:schemeClr val="tx1"/>
                </a:solidFill>
              </a:rPr>
              <a:t>:</a:t>
            </a:r>
            <a:endParaRPr lang="fr-FR"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522" y="-13648"/>
            <a:ext cx="3053307" cy="3896331"/>
          </a:xfrm>
          <a:prstGeom prst="rect">
            <a:avLst/>
          </a:prstGeom>
        </p:spPr>
      </p:pic>
    </p:spTree>
    <p:extLst>
      <p:ext uri="{BB962C8B-B14F-4D97-AF65-F5344CB8AC3E}">
        <p14:creationId xmlns:p14="http://schemas.microsoft.com/office/powerpoint/2010/main" val="93065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9207" y="1390568"/>
            <a:ext cx="8596668" cy="3880773"/>
          </a:xfrm>
        </p:spPr>
        <p:txBody>
          <a:bodyPr>
            <a:noAutofit/>
          </a:bodyPr>
          <a:lstStyle/>
          <a:p>
            <a:pPr algn="just">
              <a:buFont typeface="+mj-lt"/>
              <a:buAutoNum type="arabicPeriod"/>
            </a:pPr>
            <a:r>
              <a:rPr lang="fr-FR" sz="2000" b="1" dirty="0" smtClean="0">
                <a:solidFill>
                  <a:schemeClr val="tx1"/>
                </a:solidFill>
              </a:rPr>
              <a:t>Pureté</a:t>
            </a:r>
            <a:r>
              <a:rPr lang="fr-FR" sz="2000" b="1" dirty="0" smtClean="0"/>
              <a:t>: </a:t>
            </a:r>
            <a:r>
              <a:rPr lang="fr-FR" sz="2000" dirty="0" smtClean="0">
                <a:solidFill>
                  <a:schemeClr val="tx1"/>
                </a:solidFill>
              </a:rPr>
              <a:t>la lingua non </a:t>
            </a:r>
            <a:r>
              <a:rPr lang="fr-FR" sz="2000" dirty="0" err="1" smtClean="0">
                <a:solidFill>
                  <a:schemeClr val="tx1"/>
                </a:solidFill>
              </a:rPr>
              <a:t>deve</a:t>
            </a:r>
            <a:r>
              <a:rPr lang="fr-FR" sz="2000" dirty="0" smtClean="0">
                <a:solidFill>
                  <a:schemeClr val="tx1"/>
                </a:solidFill>
              </a:rPr>
              <a:t> </a:t>
            </a:r>
            <a:r>
              <a:rPr lang="fr-FR" sz="2000" dirty="0" err="1" smtClean="0">
                <a:solidFill>
                  <a:schemeClr val="tx1"/>
                </a:solidFill>
              </a:rPr>
              <a:t>essere</a:t>
            </a:r>
            <a:r>
              <a:rPr lang="fr-FR" sz="2000" dirty="0" smtClean="0">
                <a:solidFill>
                  <a:schemeClr val="tx1"/>
                </a:solidFill>
              </a:rPr>
              <a:t> </a:t>
            </a:r>
            <a:r>
              <a:rPr lang="fr-FR" sz="2000" dirty="0" err="1" smtClean="0">
                <a:solidFill>
                  <a:schemeClr val="tx1"/>
                </a:solidFill>
              </a:rPr>
              <a:t>sottoposta</a:t>
            </a:r>
            <a:r>
              <a:rPr lang="fr-FR" sz="2000" dirty="0" smtClean="0">
                <a:solidFill>
                  <a:schemeClr val="tx1"/>
                </a:solidFill>
              </a:rPr>
              <a:t> a </a:t>
            </a:r>
            <a:r>
              <a:rPr lang="fr-FR" sz="2000" dirty="0" err="1" smtClean="0">
                <a:solidFill>
                  <a:schemeClr val="tx1"/>
                </a:solidFill>
              </a:rPr>
              <a:t>interferenze</a:t>
            </a:r>
            <a:r>
              <a:rPr lang="fr-FR" sz="2000" dirty="0" smtClean="0">
                <a:solidFill>
                  <a:schemeClr val="tx1"/>
                </a:solidFill>
              </a:rPr>
              <a:t> </a:t>
            </a:r>
            <a:r>
              <a:rPr lang="fr-FR" sz="2000" dirty="0" err="1" smtClean="0">
                <a:solidFill>
                  <a:schemeClr val="tx1"/>
                </a:solidFill>
              </a:rPr>
              <a:t>culturali</a:t>
            </a:r>
            <a:r>
              <a:rPr lang="fr-FR" sz="2000" dirty="0" smtClean="0">
                <a:solidFill>
                  <a:schemeClr val="tx1"/>
                </a:solidFill>
              </a:rPr>
              <a:t>, ma </a:t>
            </a:r>
            <a:r>
              <a:rPr lang="fr-FR" sz="2000" dirty="0" err="1" smtClean="0">
                <a:solidFill>
                  <a:schemeClr val="tx1"/>
                </a:solidFill>
              </a:rPr>
              <a:t>deve</a:t>
            </a:r>
            <a:r>
              <a:rPr lang="fr-FR" sz="2000" dirty="0" smtClean="0">
                <a:solidFill>
                  <a:schemeClr val="tx1"/>
                </a:solidFill>
              </a:rPr>
              <a:t> </a:t>
            </a:r>
            <a:r>
              <a:rPr lang="fr-FR" sz="2000" dirty="0" err="1" smtClean="0">
                <a:solidFill>
                  <a:schemeClr val="tx1"/>
                </a:solidFill>
              </a:rPr>
              <a:t>essere</a:t>
            </a:r>
            <a:r>
              <a:rPr lang="fr-FR" sz="2000" dirty="0" smtClean="0">
                <a:solidFill>
                  <a:schemeClr val="tx1"/>
                </a:solidFill>
              </a:rPr>
              <a:t> </a:t>
            </a:r>
            <a:r>
              <a:rPr lang="fr-FR" sz="2000" u="sng" dirty="0" err="1" smtClean="0">
                <a:solidFill>
                  <a:schemeClr val="tx1"/>
                </a:solidFill>
              </a:rPr>
              <a:t>pura</a:t>
            </a:r>
            <a:r>
              <a:rPr lang="fr-FR" sz="2000" u="sng" dirty="0" smtClean="0">
                <a:solidFill>
                  <a:schemeClr val="tx1"/>
                </a:solidFill>
              </a:rPr>
              <a:t>, </a:t>
            </a:r>
            <a:r>
              <a:rPr lang="fr-FR" sz="2000" u="sng" dirty="0" err="1" smtClean="0">
                <a:solidFill>
                  <a:schemeClr val="tx1"/>
                </a:solidFill>
              </a:rPr>
              <a:t>spontanea</a:t>
            </a:r>
            <a:r>
              <a:rPr lang="fr-FR" sz="2000" dirty="0" smtClean="0">
                <a:solidFill>
                  <a:schemeClr val="tx1"/>
                </a:solidFill>
              </a:rPr>
              <a:t>. Malherbe </a:t>
            </a:r>
            <a:r>
              <a:rPr lang="fr-FR" sz="2000" dirty="0" err="1" smtClean="0">
                <a:solidFill>
                  <a:schemeClr val="tx1"/>
                </a:solidFill>
              </a:rPr>
              <a:t>trovava</a:t>
            </a:r>
            <a:r>
              <a:rPr lang="fr-FR" sz="2000" dirty="0" smtClean="0">
                <a:solidFill>
                  <a:schemeClr val="tx1"/>
                </a:solidFill>
              </a:rPr>
              <a:t> la lingua dei </a:t>
            </a:r>
            <a:r>
              <a:rPr lang="fr-FR" sz="2000" dirty="0" err="1" smtClean="0">
                <a:solidFill>
                  <a:schemeClr val="tx1"/>
                </a:solidFill>
              </a:rPr>
              <a:t>poeti</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Cinquecento</a:t>
            </a:r>
            <a:r>
              <a:rPr lang="fr-FR" sz="2000" dirty="0" smtClean="0">
                <a:solidFill>
                  <a:schemeClr val="tx1"/>
                </a:solidFill>
              </a:rPr>
              <a:t> </a:t>
            </a:r>
            <a:r>
              <a:rPr lang="fr-FR" sz="2000" dirty="0" err="1" smtClean="0">
                <a:solidFill>
                  <a:schemeClr val="tx1"/>
                </a:solidFill>
              </a:rPr>
              <a:t>eccessivamente</a:t>
            </a:r>
            <a:r>
              <a:rPr lang="fr-FR" sz="2000" dirty="0" smtClean="0">
                <a:solidFill>
                  <a:schemeClr val="tx1"/>
                </a:solidFill>
              </a:rPr>
              <a:t> </a:t>
            </a:r>
            <a:r>
              <a:rPr lang="fr-FR" sz="2000" dirty="0" err="1" smtClean="0">
                <a:solidFill>
                  <a:schemeClr val="tx1"/>
                </a:solidFill>
              </a:rPr>
              <a:t>erudita</a:t>
            </a:r>
            <a:r>
              <a:rPr lang="fr-FR" sz="2000" dirty="0" smtClean="0">
                <a:solidFill>
                  <a:schemeClr val="tx1"/>
                </a:solidFill>
              </a:rPr>
              <a:t>, </a:t>
            </a:r>
            <a:r>
              <a:rPr lang="fr-FR" sz="2000" dirty="0" err="1" smtClean="0">
                <a:solidFill>
                  <a:schemeClr val="tx1"/>
                </a:solidFill>
              </a:rPr>
              <a:t>ampollosa</a:t>
            </a:r>
            <a:r>
              <a:rPr lang="fr-FR" sz="2000" dirty="0" smtClean="0">
                <a:solidFill>
                  <a:schemeClr val="tx1"/>
                </a:solidFill>
              </a:rPr>
              <a:t>, </a:t>
            </a:r>
            <a:r>
              <a:rPr lang="fr-FR" sz="2000" dirty="0" err="1" smtClean="0">
                <a:solidFill>
                  <a:schemeClr val="tx1"/>
                </a:solidFill>
              </a:rPr>
              <a:t>comprensibile</a:t>
            </a:r>
            <a:r>
              <a:rPr lang="fr-FR" sz="2000" dirty="0" smtClean="0">
                <a:solidFill>
                  <a:schemeClr val="tx1"/>
                </a:solidFill>
              </a:rPr>
              <a:t> solo </a:t>
            </a:r>
            <a:r>
              <a:rPr lang="fr-FR" sz="2000" dirty="0" err="1" smtClean="0">
                <a:solidFill>
                  <a:schemeClr val="tx1"/>
                </a:solidFill>
              </a:rPr>
              <a:t>dai</a:t>
            </a:r>
            <a:r>
              <a:rPr lang="fr-FR" sz="2000" dirty="0" smtClean="0">
                <a:solidFill>
                  <a:schemeClr val="tx1"/>
                </a:solidFill>
              </a:rPr>
              <a:t> </a:t>
            </a:r>
            <a:r>
              <a:rPr lang="fr-FR" sz="2000" dirty="0" err="1" smtClean="0">
                <a:solidFill>
                  <a:schemeClr val="tx1"/>
                </a:solidFill>
              </a:rPr>
              <a:t>poeti</a:t>
            </a:r>
            <a:r>
              <a:rPr lang="fr-FR" sz="2000" dirty="0" smtClean="0">
                <a:solidFill>
                  <a:schemeClr val="tx1"/>
                </a:solidFill>
              </a:rPr>
              <a:t> e </a:t>
            </a:r>
            <a:r>
              <a:rPr lang="fr-FR" sz="2000" dirty="0" err="1" smtClean="0">
                <a:solidFill>
                  <a:schemeClr val="tx1"/>
                </a:solidFill>
              </a:rPr>
              <a:t>letterati</a:t>
            </a:r>
            <a:r>
              <a:rPr lang="fr-FR" sz="2000" dirty="0" smtClean="0">
                <a:solidFill>
                  <a:schemeClr val="tx1"/>
                </a:solidFill>
              </a:rPr>
              <a:t>. Per lui, la lingua </a:t>
            </a:r>
            <a:r>
              <a:rPr lang="fr-FR" sz="2000" dirty="0" err="1" smtClean="0">
                <a:solidFill>
                  <a:schemeClr val="tx1"/>
                </a:solidFill>
              </a:rPr>
              <a:t>doveva</a:t>
            </a:r>
            <a:r>
              <a:rPr lang="fr-FR" sz="2000" dirty="0" smtClean="0">
                <a:solidFill>
                  <a:schemeClr val="tx1"/>
                </a:solidFill>
              </a:rPr>
              <a:t> </a:t>
            </a:r>
            <a:r>
              <a:rPr lang="fr-FR" sz="2000" dirty="0" err="1" smtClean="0">
                <a:solidFill>
                  <a:schemeClr val="tx1"/>
                </a:solidFill>
              </a:rPr>
              <a:t>essere</a:t>
            </a:r>
            <a:r>
              <a:rPr lang="fr-FR" sz="2000" dirty="0" smtClean="0">
                <a:solidFill>
                  <a:schemeClr val="tx1"/>
                </a:solidFill>
              </a:rPr>
              <a:t> </a:t>
            </a:r>
            <a:r>
              <a:rPr lang="fr-FR" sz="2000" dirty="0" err="1" smtClean="0">
                <a:solidFill>
                  <a:schemeClr val="tx1"/>
                </a:solidFill>
              </a:rPr>
              <a:t>semplice</a:t>
            </a:r>
            <a:r>
              <a:rPr lang="fr-FR" sz="2000" dirty="0" smtClean="0">
                <a:solidFill>
                  <a:schemeClr val="tx1"/>
                </a:solidFill>
              </a:rPr>
              <a:t>, </a:t>
            </a:r>
            <a:r>
              <a:rPr lang="fr-FR" sz="2000" dirty="0" err="1" smtClean="0">
                <a:solidFill>
                  <a:schemeClr val="tx1"/>
                </a:solidFill>
              </a:rPr>
              <a:t>accessibile</a:t>
            </a:r>
            <a:r>
              <a:rPr lang="fr-FR" sz="2000" dirty="0" smtClean="0">
                <a:solidFill>
                  <a:schemeClr val="tx1"/>
                </a:solidFill>
              </a:rPr>
              <a:t> a tutti. La lingua </a:t>
            </a:r>
            <a:r>
              <a:rPr lang="fr-FR" sz="2000" dirty="0" err="1" smtClean="0">
                <a:solidFill>
                  <a:schemeClr val="tx1"/>
                </a:solidFill>
              </a:rPr>
              <a:t>scritta</a:t>
            </a:r>
            <a:r>
              <a:rPr lang="fr-FR" sz="2000" dirty="0" smtClean="0">
                <a:solidFill>
                  <a:schemeClr val="tx1"/>
                </a:solidFill>
              </a:rPr>
              <a:t>, </a:t>
            </a:r>
            <a:r>
              <a:rPr lang="fr-FR" sz="2000" dirty="0" err="1" smtClean="0">
                <a:solidFill>
                  <a:schemeClr val="tx1"/>
                </a:solidFill>
              </a:rPr>
              <a:t>letteraria</a:t>
            </a:r>
            <a:r>
              <a:rPr lang="fr-FR" sz="2000" dirty="0" smtClean="0">
                <a:solidFill>
                  <a:schemeClr val="tx1"/>
                </a:solidFill>
              </a:rPr>
              <a:t>, </a:t>
            </a:r>
            <a:r>
              <a:rPr lang="fr-FR" sz="2000" dirty="0" err="1" smtClean="0">
                <a:solidFill>
                  <a:schemeClr val="tx1"/>
                </a:solidFill>
              </a:rPr>
              <a:t>doveva</a:t>
            </a:r>
            <a:r>
              <a:rPr lang="fr-FR" sz="2000" dirty="0" smtClean="0">
                <a:solidFill>
                  <a:schemeClr val="tx1"/>
                </a:solidFill>
              </a:rPr>
              <a:t> </a:t>
            </a:r>
            <a:r>
              <a:rPr lang="fr-FR" sz="2000" dirty="0" err="1" smtClean="0">
                <a:solidFill>
                  <a:schemeClr val="tx1"/>
                </a:solidFill>
              </a:rPr>
              <a:t>essere</a:t>
            </a:r>
            <a:r>
              <a:rPr lang="fr-FR" sz="2000" dirty="0" smtClean="0">
                <a:solidFill>
                  <a:schemeClr val="tx1"/>
                </a:solidFill>
              </a:rPr>
              <a:t> </a:t>
            </a:r>
            <a:r>
              <a:rPr lang="fr-FR" sz="2000" dirty="0" err="1" smtClean="0">
                <a:solidFill>
                  <a:schemeClr val="tx1"/>
                </a:solidFill>
              </a:rPr>
              <a:t>viva</a:t>
            </a:r>
            <a:r>
              <a:rPr lang="fr-FR" sz="2000" dirty="0" smtClean="0">
                <a:solidFill>
                  <a:schemeClr val="tx1"/>
                </a:solidFill>
              </a:rPr>
              <a:t>, non </a:t>
            </a:r>
            <a:r>
              <a:rPr lang="fr-FR" sz="2000" dirty="0" err="1" smtClean="0">
                <a:solidFill>
                  <a:schemeClr val="tx1"/>
                </a:solidFill>
              </a:rPr>
              <a:t>artificiosa</a:t>
            </a:r>
            <a:r>
              <a:rPr lang="fr-FR" sz="2000" dirty="0" smtClean="0">
                <a:solidFill>
                  <a:schemeClr val="tx1"/>
                </a:solidFill>
              </a:rPr>
              <a:t>, come </a:t>
            </a:r>
            <a:r>
              <a:rPr lang="fr-FR" sz="2000" dirty="0" err="1" smtClean="0">
                <a:solidFill>
                  <a:schemeClr val="tx1"/>
                </a:solidFill>
              </a:rPr>
              <a:t>quella</a:t>
            </a:r>
            <a:r>
              <a:rPr lang="fr-FR" sz="2000" dirty="0" smtClean="0">
                <a:solidFill>
                  <a:schemeClr val="tx1"/>
                </a:solidFill>
              </a:rPr>
              <a:t> </a:t>
            </a:r>
            <a:r>
              <a:rPr lang="fr-FR" sz="2000" dirty="0" err="1" smtClean="0">
                <a:solidFill>
                  <a:schemeClr val="tx1"/>
                </a:solidFill>
              </a:rPr>
              <a:t>parlata</a:t>
            </a:r>
            <a:r>
              <a:rPr lang="fr-FR" sz="2000" dirty="0" smtClean="0">
                <a:solidFill>
                  <a:schemeClr val="tx1"/>
                </a:solidFill>
              </a:rPr>
              <a:t> dalla gente </a:t>
            </a:r>
            <a:r>
              <a:rPr lang="fr-FR" sz="2000" dirty="0" err="1" smtClean="0">
                <a:solidFill>
                  <a:schemeClr val="tx1"/>
                </a:solidFill>
              </a:rPr>
              <a:t>comune</a:t>
            </a:r>
            <a:r>
              <a:rPr lang="fr-FR" sz="2000" dirty="0" smtClean="0">
                <a:solidFill>
                  <a:schemeClr val="tx1"/>
                </a:solidFill>
              </a:rPr>
              <a:t> (i </a:t>
            </a:r>
            <a:r>
              <a:rPr lang="fr-FR" sz="2000" i="1" dirty="0" smtClean="0">
                <a:solidFill>
                  <a:schemeClr val="tx1"/>
                </a:solidFill>
              </a:rPr>
              <a:t>crocheteurs du Port-au-Foin</a:t>
            </a:r>
            <a:r>
              <a:rPr lang="fr-FR" sz="2000" dirty="0" smtClean="0">
                <a:solidFill>
                  <a:schemeClr val="tx1"/>
                </a:solidFill>
              </a:rPr>
              <a:t>).</a:t>
            </a:r>
          </a:p>
          <a:p>
            <a:pPr algn="just">
              <a:buFont typeface="+mj-lt"/>
              <a:buAutoNum type="arabicPeriod"/>
            </a:pPr>
            <a:endParaRPr lang="fr-FR" sz="2000" b="1" dirty="0" smtClean="0">
              <a:solidFill>
                <a:schemeClr val="tx1"/>
              </a:solidFill>
            </a:endParaRPr>
          </a:p>
          <a:p>
            <a:pPr algn="just">
              <a:buFont typeface="+mj-lt"/>
              <a:buAutoNum type="arabicPeriod"/>
            </a:pPr>
            <a:r>
              <a:rPr lang="fr-FR" sz="2000" b="1" dirty="0" smtClean="0">
                <a:solidFill>
                  <a:schemeClr val="tx1"/>
                </a:solidFill>
              </a:rPr>
              <a:t>Clarté</a:t>
            </a:r>
            <a:r>
              <a:rPr lang="fr-FR" sz="2000" dirty="0" smtClean="0">
                <a:solidFill>
                  <a:schemeClr val="tx1"/>
                </a:solidFill>
              </a:rPr>
              <a:t>: la lingua </a:t>
            </a:r>
            <a:r>
              <a:rPr lang="fr-FR" sz="2000" dirty="0" err="1" smtClean="0">
                <a:solidFill>
                  <a:schemeClr val="tx1"/>
                </a:solidFill>
              </a:rPr>
              <a:t>deve</a:t>
            </a:r>
            <a:r>
              <a:rPr lang="fr-FR" sz="2000" dirty="0" smtClean="0">
                <a:solidFill>
                  <a:schemeClr val="tx1"/>
                </a:solidFill>
              </a:rPr>
              <a:t> </a:t>
            </a:r>
            <a:r>
              <a:rPr lang="fr-FR" sz="2000" dirty="0" err="1" smtClean="0">
                <a:solidFill>
                  <a:schemeClr val="tx1"/>
                </a:solidFill>
              </a:rPr>
              <a:t>essere</a:t>
            </a:r>
            <a:r>
              <a:rPr lang="fr-FR" sz="2000" dirty="0" smtClean="0">
                <a:solidFill>
                  <a:schemeClr val="tx1"/>
                </a:solidFill>
              </a:rPr>
              <a:t> </a:t>
            </a:r>
            <a:r>
              <a:rPr lang="fr-FR" sz="2000" dirty="0" err="1" smtClean="0">
                <a:solidFill>
                  <a:schemeClr val="tx1"/>
                </a:solidFill>
              </a:rPr>
              <a:t>trasparente</a:t>
            </a:r>
            <a:r>
              <a:rPr lang="fr-FR" sz="2000" dirty="0" smtClean="0">
                <a:solidFill>
                  <a:schemeClr val="tx1"/>
                </a:solidFill>
              </a:rPr>
              <a:t>, </a:t>
            </a:r>
            <a:r>
              <a:rPr lang="fr-FR" sz="2000" u="sng" dirty="0" err="1" smtClean="0">
                <a:solidFill>
                  <a:schemeClr val="tx1"/>
                </a:solidFill>
              </a:rPr>
              <a:t>chiara</a:t>
            </a:r>
            <a:r>
              <a:rPr lang="fr-FR" sz="2000" dirty="0" smtClean="0">
                <a:solidFill>
                  <a:schemeClr val="tx1"/>
                </a:solidFill>
              </a:rPr>
              <a:t>, </a:t>
            </a:r>
            <a:r>
              <a:rPr lang="fr-FR" sz="2000" dirty="0" err="1" smtClean="0">
                <a:solidFill>
                  <a:schemeClr val="tx1"/>
                </a:solidFill>
              </a:rPr>
              <a:t>universalmente</a:t>
            </a:r>
            <a:r>
              <a:rPr lang="fr-FR" sz="2000" dirty="0" smtClean="0">
                <a:solidFill>
                  <a:schemeClr val="tx1"/>
                </a:solidFill>
              </a:rPr>
              <a:t> </a:t>
            </a:r>
            <a:r>
              <a:rPr lang="fr-FR" sz="2000" dirty="0" err="1" smtClean="0">
                <a:solidFill>
                  <a:schemeClr val="tx1"/>
                </a:solidFill>
              </a:rPr>
              <a:t>comprensibile</a:t>
            </a:r>
            <a:r>
              <a:rPr lang="fr-FR" sz="2000" dirty="0" smtClean="0">
                <a:solidFill>
                  <a:schemeClr val="tx1"/>
                </a:solidFill>
              </a:rPr>
              <a:t>.</a:t>
            </a:r>
          </a:p>
          <a:p>
            <a:pPr algn="just">
              <a:buFont typeface="+mj-lt"/>
              <a:buAutoNum type="arabicPeriod"/>
            </a:pPr>
            <a:endParaRPr lang="fr-FR" sz="2000" b="1" dirty="0" smtClean="0">
              <a:solidFill>
                <a:schemeClr val="tx1"/>
              </a:solidFill>
            </a:endParaRPr>
          </a:p>
          <a:p>
            <a:pPr algn="just">
              <a:buFont typeface="+mj-lt"/>
              <a:buAutoNum type="arabicPeriod"/>
            </a:pPr>
            <a:r>
              <a:rPr lang="fr-FR" sz="2000" b="1" dirty="0" smtClean="0">
                <a:solidFill>
                  <a:schemeClr val="tx1"/>
                </a:solidFill>
              </a:rPr>
              <a:t>Propriété</a:t>
            </a:r>
            <a:r>
              <a:rPr lang="fr-FR" sz="2000" dirty="0" smtClean="0">
                <a:solidFill>
                  <a:schemeClr val="tx1"/>
                </a:solidFill>
              </a:rPr>
              <a:t>: la lingua </a:t>
            </a:r>
            <a:r>
              <a:rPr lang="fr-FR" sz="2000" dirty="0" err="1" smtClean="0">
                <a:solidFill>
                  <a:schemeClr val="tx1"/>
                </a:solidFill>
              </a:rPr>
              <a:t>deve</a:t>
            </a:r>
            <a:r>
              <a:rPr lang="fr-FR" sz="2000" dirty="0" smtClean="0">
                <a:solidFill>
                  <a:schemeClr val="tx1"/>
                </a:solidFill>
              </a:rPr>
              <a:t> </a:t>
            </a:r>
            <a:r>
              <a:rPr lang="fr-FR" sz="2000" dirty="0" err="1" smtClean="0">
                <a:solidFill>
                  <a:schemeClr val="tx1"/>
                </a:solidFill>
              </a:rPr>
              <a:t>essere</a:t>
            </a:r>
            <a:r>
              <a:rPr lang="fr-FR" sz="2000" dirty="0" smtClean="0">
                <a:solidFill>
                  <a:schemeClr val="tx1"/>
                </a:solidFill>
              </a:rPr>
              <a:t> </a:t>
            </a:r>
            <a:r>
              <a:rPr lang="fr-FR" sz="2000" u="sng" dirty="0" err="1" smtClean="0">
                <a:solidFill>
                  <a:schemeClr val="tx1"/>
                </a:solidFill>
              </a:rPr>
              <a:t>utilizzata</a:t>
            </a:r>
            <a:r>
              <a:rPr lang="fr-FR" sz="2000" u="sng" dirty="0" smtClean="0">
                <a:solidFill>
                  <a:schemeClr val="tx1"/>
                </a:solidFill>
              </a:rPr>
              <a:t> in modo </a:t>
            </a:r>
            <a:r>
              <a:rPr lang="fr-FR" sz="2000" u="sng" dirty="0" err="1" smtClean="0">
                <a:solidFill>
                  <a:schemeClr val="tx1"/>
                </a:solidFill>
              </a:rPr>
              <a:t>corretto</a:t>
            </a:r>
            <a:r>
              <a:rPr lang="fr-FR" sz="2000" dirty="0" smtClean="0">
                <a:solidFill>
                  <a:schemeClr val="tx1"/>
                </a:solidFill>
              </a:rPr>
              <a:t>. </a:t>
            </a:r>
            <a:endParaRPr lang="fr-FR" sz="2000" b="1" dirty="0">
              <a:solidFill>
                <a:schemeClr val="tx1"/>
              </a:solidFill>
            </a:endParaRPr>
          </a:p>
        </p:txBody>
      </p:sp>
    </p:spTree>
    <p:extLst>
      <p:ext uri="{BB962C8B-B14F-4D97-AF65-F5344CB8AC3E}">
        <p14:creationId xmlns:p14="http://schemas.microsoft.com/office/powerpoint/2010/main" val="325068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572420"/>
            <a:ext cx="8596668" cy="3880773"/>
          </a:xfrm>
        </p:spPr>
        <p:txBody>
          <a:bodyPr/>
          <a:lstStyle/>
          <a:p>
            <a:pPr marL="0" indent="0">
              <a:buNone/>
            </a:pPr>
            <a:r>
              <a:rPr lang="fr-FR" b="1" dirty="0" smtClean="0">
                <a:solidFill>
                  <a:schemeClr val="tx1"/>
                </a:solidFill>
              </a:rPr>
              <a:t>I </a:t>
            </a:r>
            <a:r>
              <a:rPr lang="fr-FR" b="1" dirty="0" err="1" smtClean="0">
                <a:solidFill>
                  <a:schemeClr val="tx1"/>
                </a:solidFill>
              </a:rPr>
              <a:t>secolo</a:t>
            </a:r>
            <a:r>
              <a:rPr lang="fr-FR" b="1" dirty="0" smtClean="0">
                <a:solidFill>
                  <a:schemeClr val="tx1"/>
                </a:solidFill>
              </a:rPr>
              <a:t> </a:t>
            </a:r>
            <a:r>
              <a:rPr lang="fr-FR" b="1" dirty="0" err="1" smtClean="0">
                <a:solidFill>
                  <a:schemeClr val="tx1"/>
                </a:solidFill>
              </a:rPr>
              <a:t>a.C</a:t>
            </a:r>
            <a:r>
              <a:rPr lang="fr-FR" b="1" dirty="0" smtClean="0">
                <a:solidFill>
                  <a:schemeClr val="tx1"/>
                </a:solidFill>
              </a:rPr>
              <a:t>.</a:t>
            </a:r>
            <a:r>
              <a:rPr lang="fr-FR" dirty="0" smtClean="0">
                <a:solidFill>
                  <a:schemeClr val="tx1"/>
                </a:solidFill>
              </a:rPr>
              <a:t>: i Romani </a:t>
            </a:r>
            <a:r>
              <a:rPr lang="fr-FR" dirty="0" err="1" smtClean="0">
                <a:solidFill>
                  <a:schemeClr val="tx1"/>
                </a:solidFill>
              </a:rPr>
              <a:t>invadono</a:t>
            </a:r>
            <a:r>
              <a:rPr lang="fr-FR" dirty="0" smtClean="0">
                <a:solidFill>
                  <a:schemeClr val="tx1"/>
                </a:solidFill>
              </a:rPr>
              <a:t> la Gallia, </a:t>
            </a:r>
            <a:r>
              <a:rPr lang="fr-FR" dirty="0" err="1" smtClean="0">
                <a:solidFill>
                  <a:schemeClr val="tx1"/>
                </a:solidFill>
              </a:rPr>
              <a:t>portando</a:t>
            </a:r>
            <a:r>
              <a:rPr lang="fr-FR" dirty="0" smtClean="0">
                <a:solidFill>
                  <a:schemeClr val="tx1"/>
                </a:solidFill>
              </a:rPr>
              <a:t> con </a:t>
            </a:r>
            <a:r>
              <a:rPr lang="fr-FR" dirty="0" err="1" smtClean="0">
                <a:solidFill>
                  <a:schemeClr val="tx1"/>
                </a:solidFill>
              </a:rPr>
              <a:t>loro</a:t>
            </a:r>
            <a:r>
              <a:rPr lang="fr-FR" dirty="0" smtClean="0">
                <a:solidFill>
                  <a:schemeClr val="tx1"/>
                </a:solidFill>
              </a:rPr>
              <a:t> il latino.</a:t>
            </a:r>
          </a:p>
          <a:p>
            <a:pPr marL="0" indent="0">
              <a:buNone/>
            </a:pPr>
            <a:endParaRPr lang="fr-FR" dirty="0"/>
          </a:p>
          <a:p>
            <a:pPr marL="0" indent="0">
              <a:buNone/>
            </a:pP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2" y="1217916"/>
            <a:ext cx="7006834" cy="547988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400" y="-16042"/>
            <a:ext cx="4292600" cy="56515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091" y="2803383"/>
            <a:ext cx="3054071" cy="4066673"/>
          </a:xfrm>
          <a:prstGeom prst="rect">
            <a:avLst/>
          </a:prstGeom>
        </p:spPr>
      </p:pic>
    </p:spTree>
    <p:extLst>
      <p:ext uri="{BB962C8B-B14F-4D97-AF65-F5344CB8AC3E}">
        <p14:creationId xmlns:p14="http://schemas.microsoft.com/office/powerpoint/2010/main" val="10872276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7459" y="1396314"/>
            <a:ext cx="8596668" cy="3880773"/>
          </a:xfrm>
        </p:spPr>
        <p:txBody>
          <a:bodyPr>
            <a:normAutofit/>
          </a:bodyPr>
          <a:lstStyle/>
          <a:p>
            <a:pPr marL="0" indent="0">
              <a:buNone/>
            </a:pPr>
            <a:r>
              <a:rPr lang="fr-FR" sz="2000" dirty="0" smtClean="0">
                <a:solidFill>
                  <a:schemeClr val="tx1"/>
                </a:solidFill>
              </a:rPr>
              <a:t>Le sue </a:t>
            </a:r>
            <a:r>
              <a:rPr lang="fr-FR" sz="2000" dirty="0" err="1" smtClean="0">
                <a:solidFill>
                  <a:schemeClr val="tx1"/>
                </a:solidFill>
              </a:rPr>
              <a:t>idee</a:t>
            </a:r>
            <a:r>
              <a:rPr lang="fr-FR" sz="2000" dirty="0" smtClean="0">
                <a:solidFill>
                  <a:schemeClr val="tx1"/>
                </a:solidFill>
              </a:rPr>
              <a:t> sono </a:t>
            </a:r>
            <a:r>
              <a:rPr lang="fr-FR" sz="2000" dirty="0" err="1" smtClean="0">
                <a:solidFill>
                  <a:schemeClr val="tx1"/>
                </a:solidFill>
              </a:rPr>
              <a:t>esposte</a:t>
            </a:r>
            <a:r>
              <a:rPr lang="fr-FR" sz="2000" dirty="0" smtClean="0">
                <a:solidFill>
                  <a:schemeClr val="tx1"/>
                </a:solidFill>
              </a:rPr>
              <a:t>:</a:t>
            </a:r>
          </a:p>
          <a:p>
            <a:pPr marL="0" indent="0">
              <a:buNone/>
            </a:pPr>
            <a:endParaRPr lang="fr-FR" sz="2000" dirty="0"/>
          </a:p>
          <a:p>
            <a:pPr algn="just"/>
            <a:r>
              <a:rPr lang="fr-FR" sz="2000" dirty="0" err="1">
                <a:solidFill>
                  <a:schemeClr val="tx1"/>
                </a:solidFill>
              </a:rPr>
              <a:t>N</a:t>
            </a:r>
            <a:r>
              <a:rPr lang="fr-FR" sz="2000" dirty="0" err="1" smtClean="0">
                <a:solidFill>
                  <a:schemeClr val="tx1"/>
                </a:solidFill>
              </a:rPr>
              <a:t>ei</a:t>
            </a:r>
            <a:r>
              <a:rPr lang="fr-FR" sz="2000" dirty="0" smtClean="0">
                <a:solidFill>
                  <a:schemeClr val="tx1"/>
                </a:solidFill>
              </a:rPr>
              <a:t> </a:t>
            </a:r>
            <a:r>
              <a:rPr lang="fr-FR" sz="2000" b="1" i="1" dirty="0" smtClean="0">
                <a:solidFill>
                  <a:schemeClr val="tx1"/>
                </a:solidFill>
              </a:rPr>
              <a:t>Commentaires sur Desportes </a:t>
            </a:r>
            <a:r>
              <a:rPr lang="fr-FR" sz="2000" b="1" dirty="0" smtClean="0">
                <a:solidFill>
                  <a:schemeClr val="tx1"/>
                </a:solidFill>
              </a:rPr>
              <a:t>(1606)</a:t>
            </a:r>
            <a:r>
              <a:rPr lang="fr-FR" sz="2000" dirty="0" smtClean="0">
                <a:solidFill>
                  <a:schemeClr val="tx1"/>
                </a:solidFill>
              </a:rPr>
              <a:t>,</a:t>
            </a:r>
            <a:r>
              <a:rPr lang="fr-FR" sz="2000" b="1" dirty="0" smtClean="0">
                <a:solidFill>
                  <a:schemeClr val="tx1"/>
                </a:solidFill>
              </a:rPr>
              <a:t> </a:t>
            </a:r>
            <a:r>
              <a:rPr lang="fr-FR" sz="2000" dirty="0" smtClean="0">
                <a:solidFill>
                  <a:schemeClr val="tx1"/>
                </a:solidFill>
              </a:rPr>
              <a:t>in </a:t>
            </a:r>
            <a:r>
              <a:rPr lang="fr-FR" sz="2000" dirty="0" err="1" smtClean="0">
                <a:solidFill>
                  <a:schemeClr val="tx1"/>
                </a:solidFill>
              </a:rPr>
              <a:t>cui</a:t>
            </a:r>
            <a:r>
              <a:rPr lang="fr-FR" sz="2000" dirty="0" smtClean="0">
                <a:solidFill>
                  <a:schemeClr val="tx1"/>
                </a:solidFill>
              </a:rPr>
              <a:t> Malherbe </a:t>
            </a:r>
            <a:r>
              <a:rPr lang="fr-FR" sz="2000" dirty="0" err="1" smtClean="0">
                <a:solidFill>
                  <a:schemeClr val="tx1"/>
                </a:solidFill>
              </a:rPr>
              <a:t>critica</a:t>
            </a:r>
            <a:r>
              <a:rPr lang="fr-FR" sz="2000" dirty="0" smtClean="0">
                <a:solidFill>
                  <a:schemeClr val="tx1"/>
                </a:solidFill>
              </a:rPr>
              <a:t> la lingua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poeta</a:t>
            </a:r>
            <a:r>
              <a:rPr lang="fr-FR" sz="2000" dirty="0" smtClean="0">
                <a:solidFill>
                  <a:schemeClr val="tx1"/>
                </a:solidFill>
              </a:rPr>
              <a:t> a lui </a:t>
            </a:r>
            <a:r>
              <a:rPr lang="fr-FR" sz="2000" dirty="0" err="1" smtClean="0">
                <a:solidFill>
                  <a:schemeClr val="tx1"/>
                </a:solidFill>
              </a:rPr>
              <a:t>contemporaneo</a:t>
            </a:r>
            <a:r>
              <a:rPr lang="fr-FR" sz="2000" dirty="0" smtClean="0">
                <a:solidFill>
                  <a:schemeClr val="tx1"/>
                </a:solidFill>
              </a:rPr>
              <a:t> Philippe Desportes (« son potage </a:t>
            </a:r>
            <a:r>
              <a:rPr lang="fr-FR" sz="2000" dirty="0" err="1" smtClean="0">
                <a:solidFill>
                  <a:schemeClr val="tx1"/>
                </a:solidFill>
              </a:rPr>
              <a:t>valoit</a:t>
            </a:r>
            <a:r>
              <a:rPr lang="fr-FR" sz="2000" dirty="0" smtClean="0">
                <a:solidFill>
                  <a:schemeClr val="tx1"/>
                </a:solidFill>
              </a:rPr>
              <a:t> mieux que ses psaumes »).</a:t>
            </a:r>
          </a:p>
          <a:p>
            <a:pPr algn="just"/>
            <a:endParaRPr lang="fr-FR" sz="2000" dirty="0" smtClean="0">
              <a:solidFill>
                <a:schemeClr val="tx1"/>
              </a:solidFill>
            </a:endParaRPr>
          </a:p>
          <a:p>
            <a:pPr algn="just"/>
            <a:r>
              <a:rPr lang="fr-FR" sz="2000" dirty="0" err="1">
                <a:solidFill>
                  <a:schemeClr val="tx1"/>
                </a:solidFill>
              </a:rPr>
              <a:t>N</a:t>
            </a:r>
            <a:r>
              <a:rPr lang="fr-FR" sz="2000" dirty="0" err="1" smtClean="0">
                <a:solidFill>
                  <a:schemeClr val="tx1"/>
                </a:solidFill>
              </a:rPr>
              <a:t>elle</a:t>
            </a:r>
            <a:r>
              <a:rPr lang="fr-FR" sz="2000" dirty="0" smtClean="0">
                <a:solidFill>
                  <a:schemeClr val="tx1"/>
                </a:solidFill>
              </a:rPr>
              <a:t> sue </a:t>
            </a:r>
            <a:r>
              <a:rPr lang="fr-FR" sz="2000" b="1" dirty="0" err="1" smtClean="0">
                <a:solidFill>
                  <a:schemeClr val="tx1"/>
                </a:solidFill>
              </a:rPr>
              <a:t>poesie</a:t>
            </a:r>
            <a:r>
              <a:rPr lang="fr-FR" sz="2000" dirty="0" smtClean="0">
                <a:solidFill>
                  <a:schemeClr val="tx1"/>
                </a:solidFill>
              </a:rPr>
              <a:t>.</a:t>
            </a:r>
          </a:p>
          <a:p>
            <a:pPr algn="just"/>
            <a:endParaRPr lang="fr-FR" sz="2000" dirty="0" smtClean="0">
              <a:solidFill>
                <a:schemeClr val="tx1"/>
              </a:solidFill>
            </a:endParaRPr>
          </a:p>
          <a:p>
            <a:pPr algn="just"/>
            <a:r>
              <a:rPr lang="fr-FR" sz="2000" dirty="0" err="1">
                <a:solidFill>
                  <a:schemeClr val="tx1"/>
                </a:solidFill>
              </a:rPr>
              <a:t>N</a:t>
            </a:r>
            <a:r>
              <a:rPr lang="fr-FR" sz="2000" dirty="0" err="1" smtClean="0">
                <a:solidFill>
                  <a:schemeClr val="tx1"/>
                </a:solidFill>
              </a:rPr>
              <a:t>ella</a:t>
            </a:r>
            <a:r>
              <a:rPr lang="fr-FR" sz="2000" dirty="0" smtClean="0">
                <a:solidFill>
                  <a:schemeClr val="tx1"/>
                </a:solidFill>
              </a:rPr>
              <a:t> </a:t>
            </a:r>
            <a:r>
              <a:rPr lang="fr-FR" sz="2000" dirty="0" err="1" smtClean="0">
                <a:solidFill>
                  <a:schemeClr val="tx1"/>
                </a:solidFill>
              </a:rPr>
              <a:t>biografia</a:t>
            </a:r>
            <a:r>
              <a:rPr lang="fr-FR" sz="2000" dirty="0" smtClean="0">
                <a:solidFill>
                  <a:schemeClr val="tx1"/>
                </a:solidFill>
              </a:rPr>
              <a:t> </a:t>
            </a:r>
            <a:r>
              <a:rPr lang="fr-FR" sz="2000" b="1" i="1" dirty="0" smtClean="0">
                <a:solidFill>
                  <a:schemeClr val="tx1"/>
                </a:solidFill>
              </a:rPr>
              <a:t>Vie de Malherbe</a:t>
            </a:r>
            <a:r>
              <a:rPr lang="fr-FR" sz="2000" dirty="0" smtClean="0">
                <a:solidFill>
                  <a:schemeClr val="tx1"/>
                </a:solidFill>
              </a:rPr>
              <a:t>, </a:t>
            </a:r>
            <a:r>
              <a:rPr lang="fr-FR" sz="2000" dirty="0" err="1" smtClean="0">
                <a:solidFill>
                  <a:schemeClr val="tx1"/>
                </a:solidFill>
              </a:rPr>
              <a:t>attribuita</a:t>
            </a:r>
            <a:r>
              <a:rPr lang="fr-FR" sz="2000" dirty="0" smtClean="0">
                <a:solidFill>
                  <a:schemeClr val="tx1"/>
                </a:solidFill>
              </a:rPr>
              <a:t> al </a:t>
            </a:r>
            <a:r>
              <a:rPr lang="fr-FR" sz="2000" dirty="0" err="1" smtClean="0">
                <a:solidFill>
                  <a:schemeClr val="tx1"/>
                </a:solidFill>
              </a:rPr>
              <a:t>suo</a:t>
            </a:r>
            <a:r>
              <a:rPr lang="fr-FR" sz="2000" dirty="0" smtClean="0">
                <a:solidFill>
                  <a:schemeClr val="tx1"/>
                </a:solidFill>
              </a:rPr>
              <a:t> </a:t>
            </a:r>
            <a:r>
              <a:rPr lang="fr-FR" sz="2000" dirty="0" err="1" smtClean="0">
                <a:solidFill>
                  <a:schemeClr val="tx1"/>
                </a:solidFill>
              </a:rPr>
              <a:t>allievo</a:t>
            </a:r>
            <a:r>
              <a:rPr lang="fr-FR" sz="2000" dirty="0" smtClean="0">
                <a:solidFill>
                  <a:schemeClr val="tx1"/>
                </a:solidFill>
              </a:rPr>
              <a:t> Racan. </a:t>
            </a:r>
            <a:endParaRPr lang="fr-FR" sz="2000" dirty="0">
              <a:solidFill>
                <a:schemeClr val="tx1"/>
              </a:solidFill>
            </a:endParaRPr>
          </a:p>
        </p:txBody>
      </p:sp>
    </p:spTree>
    <p:extLst>
      <p:ext uri="{BB962C8B-B14F-4D97-AF65-F5344CB8AC3E}">
        <p14:creationId xmlns:p14="http://schemas.microsoft.com/office/powerpoint/2010/main" val="14183731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50038" y="0"/>
            <a:ext cx="9640373" cy="6858000"/>
          </a:xfrm>
        </p:spPr>
        <p:txBody>
          <a:bodyPr>
            <a:normAutofit fontScale="92500" lnSpcReduction="10000"/>
          </a:bodyPr>
          <a:lstStyle/>
          <a:p>
            <a:pPr marL="0" indent="0" algn="just">
              <a:buNone/>
            </a:pPr>
            <a:r>
              <a:rPr lang="fr-FR" dirty="0" smtClean="0"/>
              <a:t> </a:t>
            </a:r>
          </a:p>
          <a:p>
            <a:pPr algn="just"/>
            <a:r>
              <a:rPr lang="fr-FR" u="sng" dirty="0" err="1" smtClean="0">
                <a:solidFill>
                  <a:schemeClr val="tx1"/>
                </a:solidFill>
              </a:rPr>
              <a:t>Attraverso</a:t>
            </a:r>
            <a:r>
              <a:rPr lang="fr-FR" u="sng" dirty="0" smtClean="0">
                <a:solidFill>
                  <a:schemeClr val="tx1"/>
                </a:solidFill>
              </a:rPr>
              <a:t> </a:t>
            </a:r>
            <a:r>
              <a:rPr lang="fr-FR" u="sng" dirty="0" err="1" smtClean="0">
                <a:solidFill>
                  <a:schemeClr val="tx1"/>
                </a:solidFill>
              </a:rPr>
              <a:t>tali</a:t>
            </a:r>
            <a:r>
              <a:rPr lang="fr-FR" u="sng" dirty="0" smtClean="0">
                <a:solidFill>
                  <a:schemeClr val="tx1"/>
                </a:solidFill>
              </a:rPr>
              <a:t> </a:t>
            </a:r>
            <a:r>
              <a:rPr lang="fr-FR" u="sng" dirty="0" err="1" smtClean="0">
                <a:solidFill>
                  <a:schemeClr val="tx1"/>
                </a:solidFill>
              </a:rPr>
              <a:t>idee</a:t>
            </a:r>
            <a:r>
              <a:rPr lang="fr-FR" u="sng" dirty="0" smtClean="0">
                <a:solidFill>
                  <a:schemeClr val="tx1"/>
                </a:solidFill>
              </a:rPr>
              <a:t>, Malherbe </a:t>
            </a:r>
            <a:r>
              <a:rPr lang="fr-FR" u="sng" dirty="0" err="1" smtClean="0">
                <a:solidFill>
                  <a:schemeClr val="tx1"/>
                </a:solidFill>
              </a:rPr>
              <a:t>ribalta</a:t>
            </a:r>
            <a:r>
              <a:rPr lang="fr-FR" u="sng" dirty="0" smtClean="0">
                <a:solidFill>
                  <a:schemeClr val="tx1"/>
                </a:solidFill>
              </a:rPr>
              <a:t> </a:t>
            </a:r>
            <a:r>
              <a:rPr lang="fr-FR" u="sng" dirty="0" err="1" smtClean="0">
                <a:solidFill>
                  <a:schemeClr val="tx1"/>
                </a:solidFill>
              </a:rPr>
              <a:t>completamente</a:t>
            </a:r>
            <a:r>
              <a:rPr lang="fr-FR" u="sng" dirty="0" smtClean="0">
                <a:solidFill>
                  <a:schemeClr val="tx1"/>
                </a:solidFill>
              </a:rPr>
              <a:t> le </a:t>
            </a:r>
            <a:r>
              <a:rPr lang="fr-FR" u="sng" dirty="0" err="1" smtClean="0">
                <a:solidFill>
                  <a:schemeClr val="tx1"/>
                </a:solidFill>
              </a:rPr>
              <a:t>tesi</a:t>
            </a:r>
            <a:r>
              <a:rPr lang="fr-FR" u="sng" dirty="0" smtClean="0">
                <a:solidFill>
                  <a:schemeClr val="tx1"/>
                </a:solidFill>
              </a:rPr>
              <a:t> </a:t>
            </a:r>
            <a:r>
              <a:rPr lang="fr-FR" u="sng" dirty="0" err="1" smtClean="0">
                <a:solidFill>
                  <a:schemeClr val="tx1"/>
                </a:solidFill>
              </a:rPr>
              <a:t>enunciate</a:t>
            </a:r>
            <a:r>
              <a:rPr lang="fr-FR" u="sng" dirty="0" smtClean="0">
                <a:solidFill>
                  <a:schemeClr val="tx1"/>
                </a:solidFill>
              </a:rPr>
              <a:t> da Du Bellay </a:t>
            </a:r>
            <a:r>
              <a:rPr lang="fr-FR" u="sng" dirty="0" err="1" smtClean="0">
                <a:solidFill>
                  <a:schemeClr val="tx1"/>
                </a:solidFill>
              </a:rPr>
              <a:t>nella</a:t>
            </a:r>
            <a:r>
              <a:rPr lang="fr-FR" u="sng" dirty="0" smtClean="0">
                <a:solidFill>
                  <a:schemeClr val="tx1"/>
                </a:solidFill>
              </a:rPr>
              <a:t> </a:t>
            </a:r>
            <a:r>
              <a:rPr lang="fr-FR" i="1" u="sng" dirty="0" err="1" smtClean="0">
                <a:solidFill>
                  <a:schemeClr val="tx1"/>
                </a:solidFill>
              </a:rPr>
              <a:t>Deffence</a:t>
            </a:r>
            <a:r>
              <a:rPr lang="fr-FR" i="1" u="sng" dirty="0" smtClean="0">
                <a:solidFill>
                  <a:schemeClr val="tx1"/>
                </a:solidFill>
              </a:rPr>
              <a:t> et illustration de la langue </a:t>
            </a:r>
            <a:r>
              <a:rPr lang="fr-FR" i="1" u="sng" dirty="0" err="1" smtClean="0">
                <a:solidFill>
                  <a:schemeClr val="tx1"/>
                </a:solidFill>
              </a:rPr>
              <a:t>françoyse</a:t>
            </a:r>
            <a:r>
              <a:rPr lang="fr-FR" i="1" u="sng" dirty="0" smtClean="0">
                <a:solidFill>
                  <a:schemeClr val="tx1"/>
                </a:solidFill>
              </a:rPr>
              <a:t> </a:t>
            </a:r>
            <a:r>
              <a:rPr lang="fr-FR" u="sng" dirty="0" smtClean="0">
                <a:solidFill>
                  <a:schemeClr val="tx1"/>
                </a:solidFill>
              </a:rPr>
              <a:t>(1549):</a:t>
            </a:r>
          </a:p>
          <a:p>
            <a:pPr algn="just"/>
            <a:endParaRPr lang="fr-FR" dirty="0" smtClean="0">
              <a:solidFill>
                <a:schemeClr val="tx1"/>
              </a:solidFill>
            </a:endParaRPr>
          </a:p>
          <a:p>
            <a:pPr lvl="0" algn="just">
              <a:buFont typeface="+mj-lt"/>
              <a:buAutoNum type="alphaLcParenR"/>
            </a:pPr>
            <a:r>
              <a:rPr lang="it-IT" dirty="0">
                <a:solidFill>
                  <a:schemeClr val="tx1"/>
                </a:solidFill>
              </a:rPr>
              <a:t>La ricerca della purezza francese porta infatti a diffidare di latinismi e grecismi, ovvero di ogni espressione in cui si senta l’erudizione dello </a:t>
            </a:r>
            <a:r>
              <a:rPr lang="it-IT" dirty="0" smtClean="0">
                <a:solidFill>
                  <a:schemeClr val="tx1"/>
                </a:solidFill>
              </a:rPr>
              <a:t>scrittore. Agli </a:t>
            </a:r>
            <a:r>
              <a:rPr lang="it-IT" dirty="0">
                <a:solidFill>
                  <a:schemeClr val="tx1"/>
                </a:solidFill>
              </a:rPr>
              <a:t>antipodi del poeta dotto, </a:t>
            </a:r>
            <a:r>
              <a:rPr lang="it-IT" dirty="0" err="1" smtClean="0">
                <a:solidFill>
                  <a:schemeClr val="tx1"/>
                </a:solidFill>
              </a:rPr>
              <a:t>Malherbe</a:t>
            </a:r>
            <a:r>
              <a:rPr lang="it-IT" dirty="0" smtClean="0">
                <a:solidFill>
                  <a:schemeClr val="tx1"/>
                </a:solidFill>
              </a:rPr>
              <a:t> </a:t>
            </a:r>
            <a:r>
              <a:rPr lang="it-IT" dirty="0">
                <a:solidFill>
                  <a:schemeClr val="tx1"/>
                </a:solidFill>
              </a:rPr>
              <a:t>si oppone a ogni affettazione. Agli </a:t>
            </a:r>
            <a:r>
              <a:rPr lang="it-IT" i="1" dirty="0" err="1">
                <a:solidFill>
                  <a:schemeClr val="tx1"/>
                </a:solidFill>
              </a:rPr>
              <a:t>auctores</a:t>
            </a:r>
            <a:r>
              <a:rPr lang="it-IT" dirty="0">
                <a:solidFill>
                  <a:schemeClr val="tx1"/>
                </a:solidFill>
              </a:rPr>
              <a:t> viene sostituito l’uso corrente e vivo. </a:t>
            </a:r>
            <a:endParaRPr lang="fr-FR" dirty="0" smtClean="0">
              <a:solidFill>
                <a:schemeClr val="tx1"/>
              </a:solidFill>
            </a:endParaRPr>
          </a:p>
          <a:p>
            <a:pPr lvl="0" algn="just">
              <a:buFont typeface="+mj-lt"/>
              <a:buAutoNum type="alphaLcParenR"/>
            </a:pPr>
            <a:r>
              <a:rPr lang="it-IT" dirty="0" smtClean="0">
                <a:solidFill>
                  <a:schemeClr val="tx1"/>
                </a:solidFill>
              </a:rPr>
              <a:t>Vengono esclusi i termini stranieri come l’italianismo </a:t>
            </a:r>
            <a:r>
              <a:rPr lang="it-IT" i="1" dirty="0" err="1" smtClean="0">
                <a:solidFill>
                  <a:schemeClr val="tx1"/>
                </a:solidFill>
              </a:rPr>
              <a:t>parangonner</a:t>
            </a:r>
            <a:r>
              <a:rPr lang="it-IT" dirty="0" smtClean="0">
                <a:solidFill>
                  <a:schemeClr val="tx1"/>
                </a:solidFill>
              </a:rPr>
              <a:t> (=allineare, usato per i caratteri di stampa). </a:t>
            </a:r>
            <a:endParaRPr lang="fr-FR" dirty="0" smtClean="0">
              <a:solidFill>
                <a:schemeClr val="tx1"/>
              </a:solidFill>
            </a:endParaRPr>
          </a:p>
          <a:p>
            <a:pPr lvl="0" algn="just">
              <a:buFont typeface="+mj-lt"/>
              <a:buAutoNum type="alphaLcParenR"/>
            </a:pPr>
            <a:r>
              <a:rPr lang="it-IT" dirty="0" smtClean="0">
                <a:solidFill>
                  <a:schemeClr val="tx1"/>
                </a:solidFill>
              </a:rPr>
              <a:t>Se </a:t>
            </a:r>
            <a:r>
              <a:rPr lang="it-IT" dirty="0">
                <a:solidFill>
                  <a:schemeClr val="tx1"/>
                </a:solidFill>
              </a:rPr>
              <a:t>il modello di lingua va ricercato nell’uso, vanno banditi anche gli arcaismi (</a:t>
            </a:r>
            <a:r>
              <a:rPr lang="it-IT" i="1" dirty="0" err="1">
                <a:solidFill>
                  <a:schemeClr val="tx1"/>
                </a:solidFill>
              </a:rPr>
              <a:t>les</a:t>
            </a:r>
            <a:r>
              <a:rPr lang="it-IT" i="1" dirty="0">
                <a:solidFill>
                  <a:schemeClr val="tx1"/>
                </a:solidFill>
              </a:rPr>
              <a:t> </a:t>
            </a:r>
            <a:r>
              <a:rPr lang="it-IT" i="1" dirty="0" err="1">
                <a:solidFill>
                  <a:schemeClr val="tx1"/>
                </a:solidFill>
              </a:rPr>
              <a:t>mots</a:t>
            </a:r>
            <a:r>
              <a:rPr lang="it-IT" i="1" dirty="0">
                <a:solidFill>
                  <a:schemeClr val="tx1"/>
                </a:solidFill>
              </a:rPr>
              <a:t> </a:t>
            </a:r>
            <a:r>
              <a:rPr lang="it-IT" i="1" dirty="0" err="1">
                <a:solidFill>
                  <a:schemeClr val="tx1"/>
                </a:solidFill>
              </a:rPr>
              <a:t>vieux</a:t>
            </a:r>
            <a:r>
              <a:rPr lang="it-IT" dirty="0">
                <a:solidFill>
                  <a:schemeClr val="tx1"/>
                </a:solidFill>
              </a:rPr>
              <a:t>): </a:t>
            </a:r>
            <a:r>
              <a:rPr lang="it-IT" i="1" dirty="0" err="1">
                <a:solidFill>
                  <a:schemeClr val="tx1"/>
                </a:solidFill>
              </a:rPr>
              <a:t>ains</a:t>
            </a:r>
            <a:r>
              <a:rPr lang="it-IT" dirty="0">
                <a:solidFill>
                  <a:schemeClr val="tx1"/>
                </a:solidFill>
              </a:rPr>
              <a:t>, </a:t>
            </a:r>
            <a:r>
              <a:rPr lang="it-IT" i="1" dirty="0" err="1">
                <a:solidFill>
                  <a:schemeClr val="tx1"/>
                </a:solidFill>
              </a:rPr>
              <a:t>ainçois</a:t>
            </a:r>
            <a:r>
              <a:rPr lang="it-IT" dirty="0">
                <a:solidFill>
                  <a:schemeClr val="tx1"/>
                </a:solidFill>
              </a:rPr>
              <a:t>, </a:t>
            </a:r>
            <a:r>
              <a:rPr lang="it-IT" i="1" dirty="0" err="1">
                <a:solidFill>
                  <a:schemeClr val="tx1"/>
                </a:solidFill>
              </a:rPr>
              <a:t>onques</a:t>
            </a:r>
            <a:r>
              <a:rPr lang="it-IT" dirty="0">
                <a:solidFill>
                  <a:schemeClr val="tx1"/>
                </a:solidFill>
              </a:rPr>
              <a:t>, </a:t>
            </a:r>
            <a:r>
              <a:rPr lang="it-IT" i="1" dirty="0" err="1">
                <a:solidFill>
                  <a:schemeClr val="tx1"/>
                </a:solidFill>
              </a:rPr>
              <a:t>isnel</a:t>
            </a:r>
            <a:r>
              <a:rPr lang="it-IT" dirty="0">
                <a:solidFill>
                  <a:schemeClr val="tx1"/>
                </a:solidFill>
              </a:rPr>
              <a:t>.</a:t>
            </a:r>
            <a:endParaRPr lang="fr-FR" dirty="0">
              <a:solidFill>
                <a:schemeClr val="tx1"/>
              </a:solidFill>
            </a:endParaRPr>
          </a:p>
          <a:p>
            <a:pPr lvl="0" algn="just">
              <a:buFont typeface="+mj-lt"/>
              <a:buAutoNum type="alphaLcParenR"/>
            </a:pPr>
            <a:r>
              <a:rPr lang="it-IT" dirty="0">
                <a:solidFill>
                  <a:schemeClr val="tx1"/>
                </a:solidFill>
              </a:rPr>
              <a:t>Le locuzioni nuove (neologismi</a:t>
            </a:r>
            <a:r>
              <a:rPr lang="it-IT" dirty="0" smtClean="0">
                <a:solidFill>
                  <a:schemeClr val="tx1"/>
                </a:solidFill>
              </a:rPr>
              <a:t>), le derivazioni (aggettivi sostantivati, diminutivi ecc.) </a:t>
            </a:r>
            <a:r>
              <a:rPr lang="it-IT" dirty="0">
                <a:solidFill>
                  <a:schemeClr val="tx1"/>
                </a:solidFill>
              </a:rPr>
              <a:t>sono </a:t>
            </a:r>
            <a:r>
              <a:rPr lang="it-IT" dirty="0" smtClean="0">
                <a:solidFill>
                  <a:schemeClr val="tx1"/>
                </a:solidFill>
              </a:rPr>
              <a:t>proscritti </a:t>
            </a:r>
            <a:r>
              <a:rPr lang="it-IT" dirty="0">
                <a:solidFill>
                  <a:schemeClr val="tx1"/>
                </a:solidFill>
              </a:rPr>
              <a:t>perché </a:t>
            </a:r>
            <a:r>
              <a:rPr lang="it-IT" dirty="0" smtClean="0">
                <a:solidFill>
                  <a:schemeClr val="tx1"/>
                </a:solidFill>
              </a:rPr>
              <a:t>sono cambiamenti arbitrari e non sono parte del </a:t>
            </a:r>
            <a:r>
              <a:rPr lang="it-IT" dirty="0">
                <a:solidFill>
                  <a:schemeClr val="tx1"/>
                </a:solidFill>
              </a:rPr>
              <a:t>patrimonio </a:t>
            </a:r>
            <a:r>
              <a:rPr lang="it-IT" dirty="0" smtClean="0">
                <a:solidFill>
                  <a:schemeClr val="tx1"/>
                </a:solidFill>
              </a:rPr>
              <a:t>comune. </a:t>
            </a:r>
            <a:endParaRPr lang="fr-FR" dirty="0" smtClean="0">
              <a:solidFill>
                <a:schemeClr val="tx1"/>
              </a:solidFill>
            </a:endParaRPr>
          </a:p>
          <a:p>
            <a:pPr lvl="0" algn="just">
              <a:buFont typeface="+mj-lt"/>
              <a:buAutoNum type="alphaLcParenR"/>
            </a:pPr>
            <a:r>
              <a:rPr lang="it-IT" dirty="0" smtClean="0">
                <a:solidFill>
                  <a:schemeClr val="tx1"/>
                </a:solidFill>
              </a:rPr>
              <a:t>Se nel programma di arricchimento del lessico propugnato da </a:t>
            </a:r>
            <a:r>
              <a:rPr lang="it-IT" dirty="0" err="1" smtClean="0">
                <a:solidFill>
                  <a:schemeClr val="tx1"/>
                </a:solidFill>
              </a:rPr>
              <a:t>Du</a:t>
            </a:r>
            <a:r>
              <a:rPr lang="it-IT" dirty="0" smtClean="0">
                <a:solidFill>
                  <a:schemeClr val="tx1"/>
                </a:solidFill>
              </a:rPr>
              <a:t> </a:t>
            </a:r>
            <a:r>
              <a:rPr lang="it-IT" dirty="0" err="1" smtClean="0">
                <a:solidFill>
                  <a:schemeClr val="tx1"/>
                </a:solidFill>
              </a:rPr>
              <a:t>Bellay</a:t>
            </a:r>
            <a:r>
              <a:rPr lang="it-IT" dirty="0" smtClean="0">
                <a:solidFill>
                  <a:schemeClr val="tx1"/>
                </a:solidFill>
              </a:rPr>
              <a:t> rientravano i dialettalismi, questi diventano adesso una zavorra, una spia della provenienza regionale, che sminuisce la dignità assunta presso la corte.</a:t>
            </a:r>
            <a:endParaRPr lang="fr-FR" dirty="0" smtClean="0">
              <a:solidFill>
                <a:schemeClr val="tx1"/>
              </a:solidFill>
            </a:endParaRPr>
          </a:p>
          <a:p>
            <a:pPr lvl="0" algn="just">
              <a:buFont typeface="+mj-lt"/>
              <a:buAutoNum type="alphaLcParenR"/>
            </a:pPr>
            <a:r>
              <a:rPr lang="it-IT" dirty="0" smtClean="0">
                <a:solidFill>
                  <a:schemeClr val="tx1"/>
                </a:solidFill>
              </a:rPr>
              <a:t>L’impiego </a:t>
            </a:r>
            <a:r>
              <a:rPr lang="it-IT" dirty="0">
                <a:solidFill>
                  <a:schemeClr val="tx1"/>
                </a:solidFill>
              </a:rPr>
              <a:t>di termini di mestiere, tecnici o settoriali, che la </a:t>
            </a:r>
            <a:r>
              <a:rPr lang="it-IT" dirty="0" err="1">
                <a:solidFill>
                  <a:schemeClr val="tx1"/>
                </a:solidFill>
              </a:rPr>
              <a:t>Pléiade</a:t>
            </a:r>
            <a:r>
              <a:rPr lang="it-IT" dirty="0">
                <a:solidFill>
                  <a:schemeClr val="tx1"/>
                </a:solidFill>
              </a:rPr>
              <a:t> propugnava per creare belle similitudini, viene bandito.</a:t>
            </a:r>
            <a:endParaRPr lang="fr-FR" dirty="0">
              <a:solidFill>
                <a:schemeClr val="tx1"/>
              </a:solidFill>
            </a:endParaRPr>
          </a:p>
          <a:p>
            <a:pPr algn="just">
              <a:buFont typeface="+mj-lt"/>
              <a:buAutoNum type="alphaLcParenR"/>
            </a:pPr>
            <a:r>
              <a:rPr lang="it-IT" dirty="0">
                <a:solidFill>
                  <a:schemeClr val="tx1"/>
                </a:solidFill>
              </a:rPr>
              <a:t>Alla lista di proscrizione vanno aggiunti i </a:t>
            </a:r>
            <a:r>
              <a:rPr lang="it-IT" i="1" dirty="0" err="1">
                <a:solidFill>
                  <a:schemeClr val="tx1"/>
                </a:solidFill>
              </a:rPr>
              <a:t>mots</a:t>
            </a:r>
            <a:r>
              <a:rPr lang="it-IT" i="1" dirty="0">
                <a:solidFill>
                  <a:schemeClr val="tx1"/>
                </a:solidFill>
              </a:rPr>
              <a:t> </a:t>
            </a:r>
            <a:r>
              <a:rPr lang="it-IT" i="1" dirty="0" err="1">
                <a:solidFill>
                  <a:schemeClr val="tx1"/>
                </a:solidFill>
              </a:rPr>
              <a:t>bas</a:t>
            </a:r>
            <a:r>
              <a:rPr lang="it-IT" dirty="0">
                <a:solidFill>
                  <a:schemeClr val="tx1"/>
                </a:solidFill>
              </a:rPr>
              <a:t>, ovvero le parole indegne perché in uso presso il popolo, o per ciò che designano e quindi i termini indecenti, o </a:t>
            </a:r>
            <a:r>
              <a:rPr lang="it-IT" i="1" dirty="0" err="1">
                <a:solidFill>
                  <a:schemeClr val="tx1"/>
                </a:solidFill>
              </a:rPr>
              <a:t>mots</a:t>
            </a:r>
            <a:r>
              <a:rPr lang="it-IT" i="1" dirty="0">
                <a:solidFill>
                  <a:schemeClr val="tx1"/>
                </a:solidFill>
              </a:rPr>
              <a:t> sales</a:t>
            </a:r>
            <a:r>
              <a:rPr lang="it-IT" dirty="0">
                <a:solidFill>
                  <a:schemeClr val="tx1"/>
                </a:solidFill>
              </a:rPr>
              <a:t>). Una porzione larghissima del </a:t>
            </a:r>
            <a:r>
              <a:rPr lang="it-IT" dirty="0" smtClean="0">
                <a:solidFill>
                  <a:schemeClr val="tx1"/>
                </a:solidFill>
              </a:rPr>
              <a:t>vocabolario </a:t>
            </a:r>
            <a:r>
              <a:rPr lang="it-IT" dirty="0">
                <a:solidFill>
                  <a:schemeClr val="tx1"/>
                </a:solidFill>
              </a:rPr>
              <a:t>verrà eliminata dalla lingua letteraria: termini che rinviano concretamente al </a:t>
            </a:r>
            <a:r>
              <a:rPr lang="it-IT" dirty="0" smtClean="0">
                <a:solidFill>
                  <a:schemeClr val="tx1"/>
                </a:solidFill>
              </a:rPr>
              <a:t>corpo </a:t>
            </a:r>
            <a:r>
              <a:rPr lang="it-IT" dirty="0">
                <a:solidFill>
                  <a:schemeClr val="tx1"/>
                </a:solidFill>
              </a:rPr>
              <a:t>(</a:t>
            </a:r>
            <a:r>
              <a:rPr lang="it-IT" i="1" dirty="0" err="1">
                <a:solidFill>
                  <a:schemeClr val="tx1"/>
                </a:solidFill>
              </a:rPr>
              <a:t>estomac</a:t>
            </a:r>
            <a:r>
              <a:rPr lang="it-IT" dirty="0">
                <a:solidFill>
                  <a:schemeClr val="tx1"/>
                </a:solidFill>
              </a:rPr>
              <a:t>, </a:t>
            </a:r>
            <a:r>
              <a:rPr lang="it-IT" i="1" dirty="0" err="1" smtClean="0">
                <a:solidFill>
                  <a:schemeClr val="tx1"/>
                </a:solidFill>
              </a:rPr>
              <a:t>charogne</a:t>
            </a:r>
            <a:r>
              <a:rPr lang="it-IT" dirty="0" smtClean="0">
                <a:solidFill>
                  <a:schemeClr val="tx1"/>
                </a:solidFill>
              </a:rPr>
              <a:t>, </a:t>
            </a:r>
            <a:r>
              <a:rPr lang="it-IT" i="1" dirty="0" err="1">
                <a:solidFill>
                  <a:schemeClr val="tx1"/>
                </a:solidFill>
              </a:rPr>
              <a:t>cadavre</a:t>
            </a:r>
            <a:r>
              <a:rPr lang="it-IT" dirty="0" smtClean="0">
                <a:solidFill>
                  <a:schemeClr val="tx1"/>
                </a:solidFill>
              </a:rPr>
              <a:t>).</a:t>
            </a:r>
            <a:endParaRPr lang="fr-FR" dirty="0">
              <a:solidFill>
                <a:schemeClr val="tx1"/>
              </a:solidFill>
            </a:endParaRPr>
          </a:p>
        </p:txBody>
      </p:sp>
    </p:spTree>
    <p:extLst>
      <p:ext uri="{BB962C8B-B14F-4D97-AF65-F5344CB8AC3E}">
        <p14:creationId xmlns:p14="http://schemas.microsoft.com/office/powerpoint/2010/main" val="1167135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just"/>
            <a:r>
              <a:rPr lang="fr-FR" sz="2400" dirty="0" smtClean="0"/>
              <a:t>Perché Malherbe </a:t>
            </a:r>
            <a:r>
              <a:rPr lang="fr-FR" sz="2400" dirty="0" err="1" smtClean="0"/>
              <a:t>ricevette</a:t>
            </a:r>
            <a:r>
              <a:rPr lang="fr-FR" sz="2400" dirty="0" smtClean="0"/>
              <a:t> il </a:t>
            </a:r>
            <a:r>
              <a:rPr lang="fr-FR" sz="2400" dirty="0" err="1" smtClean="0"/>
              <a:t>favore</a:t>
            </a:r>
            <a:r>
              <a:rPr lang="fr-FR" sz="2400" dirty="0" smtClean="0"/>
              <a:t> </a:t>
            </a:r>
            <a:r>
              <a:rPr lang="fr-FR" sz="2400" dirty="0" err="1" smtClean="0"/>
              <a:t>del</a:t>
            </a:r>
            <a:r>
              <a:rPr lang="fr-FR" sz="2400" dirty="0" smtClean="0"/>
              <a:t> </a:t>
            </a:r>
            <a:r>
              <a:rPr lang="fr-FR" sz="2400" dirty="0" err="1" smtClean="0"/>
              <a:t>re</a:t>
            </a:r>
            <a:r>
              <a:rPr lang="fr-FR" sz="2400" dirty="0" smtClean="0"/>
              <a:t>? </a:t>
            </a:r>
            <a:endParaRPr lang="fr-FR" sz="2400" dirty="0"/>
          </a:p>
        </p:txBody>
      </p:sp>
      <p:sp>
        <p:nvSpPr>
          <p:cNvPr id="3" name="Espace réservé du contenu 2"/>
          <p:cNvSpPr>
            <a:spLocks noGrp="1"/>
          </p:cNvSpPr>
          <p:nvPr>
            <p:ph idx="1"/>
          </p:nvPr>
        </p:nvSpPr>
        <p:spPr/>
        <p:txBody>
          <a:bodyPr/>
          <a:lstStyle/>
          <a:p>
            <a:pPr algn="just"/>
            <a:r>
              <a:rPr lang="it-IT" sz="2000" dirty="0" smtClean="0">
                <a:solidFill>
                  <a:schemeClr val="tx1"/>
                </a:solidFill>
              </a:rPr>
              <a:t>Uscito </a:t>
            </a:r>
            <a:r>
              <a:rPr lang="it-IT" sz="2000" dirty="0">
                <a:solidFill>
                  <a:schemeClr val="tx1"/>
                </a:solidFill>
              </a:rPr>
              <a:t>da 50 anni di guerre religiose, Henri IV (salito sul trono nel 1594) voleva inaugurare </a:t>
            </a:r>
            <a:r>
              <a:rPr lang="it-IT" sz="2000" dirty="0" smtClean="0">
                <a:solidFill>
                  <a:schemeClr val="tx1"/>
                </a:solidFill>
              </a:rPr>
              <a:t>un nuovo regno basato </a:t>
            </a:r>
            <a:r>
              <a:rPr lang="it-IT" sz="2000" dirty="0">
                <a:solidFill>
                  <a:schemeClr val="tx1"/>
                </a:solidFill>
              </a:rPr>
              <a:t>sull’ordine e la </a:t>
            </a:r>
            <a:r>
              <a:rPr lang="it-IT" sz="2000" dirty="0" smtClean="0">
                <a:solidFill>
                  <a:schemeClr val="tx1"/>
                </a:solidFill>
              </a:rPr>
              <a:t>stabilità. Sul piano linguistico, </a:t>
            </a:r>
            <a:r>
              <a:rPr lang="it-IT" sz="2000" dirty="0">
                <a:solidFill>
                  <a:schemeClr val="tx1"/>
                </a:solidFill>
              </a:rPr>
              <a:t>ciò voleva dire rompere con l’estetica barocca </a:t>
            </a:r>
            <a:r>
              <a:rPr lang="it-IT" sz="2000" dirty="0" smtClean="0">
                <a:solidFill>
                  <a:schemeClr val="tx1"/>
                </a:solidFill>
              </a:rPr>
              <a:t>dei </a:t>
            </a:r>
            <a:r>
              <a:rPr lang="it-IT" sz="2000" dirty="0">
                <a:solidFill>
                  <a:schemeClr val="tx1"/>
                </a:solidFill>
              </a:rPr>
              <a:t>poeti della </a:t>
            </a:r>
            <a:r>
              <a:rPr lang="it-IT" sz="2000" dirty="0" err="1">
                <a:solidFill>
                  <a:schemeClr val="tx1"/>
                </a:solidFill>
              </a:rPr>
              <a:t>Pléiade</a:t>
            </a:r>
            <a:r>
              <a:rPr lang="it-IT" sz="2000" dirty="0">
                <a:solidFill>
                  <a:schemeClr val="tx1"/>
                </a:solidFill>
              </a:rPr>
              <a:t> </a:t>
            </a:r>
            <a:r>
              <a:rPr lang="it-IT" sz="2000" dirty="0" smtClean="0">
                <a:solidFill>
                  <a:schemeClr val="tx1"/>
                </a:solidFill>
              </a:rPr>
              <a:t>(</a:t>
            </a:r>
            <a:r>
              <a:rPr lang="it-IT" sz="2000" b="1" dirty="0" smtClean="0">
                <a:solidFill>
                  <a:schemeClr val="tx1"/>
                </a:solidFill>
              </a:rPr>
              <a:t>libertà </a:t>
            </a:r>
            <a:r>
              <a:rPr lang="it-IT" sz="2000" b="1" dirty="0">
                <a:solidFill>
                  <a:schemeClr val="tx1"/>
                </a:solidFill>
              </a:rPr>
              <a:t>poetica = opposizione alla sottomissione politica alla monarchia</a:t>
            </a:r>
            <a:r>
              <a:rPr lang="it-IT" sz="2000" dirty="0">
                <a:solidFill>
                  <a:schemeClr val="tx1"/>
                </a:solidFill>
              </a:rPr>
              <a:t>). </a:t>
            </a:r>
            <a:endParaRPr lang="it-IT" sz="2000" dirty="0" smtClean="0">
              <a:solidFill>
                <a:schemeClr val="tx1"/>
              </a:solidFill>
            </a:endParaRPr>
          </a:p>
          <a:p>
            <a:pPr marL="0" indent="0" algn="just">
              <a:buNone/>
            </a:pPr>
            <a:endParaRPr lang="fr-FR" sz="2000" dirty="0">
              <a:solidFill>
                <a:schemeClr val="tx1"/>
              </a:solidFill>
            </a:endParaRPr>
          </a:p>
          <a:p>
            <a:pPr algn="just"/>
            <a:r>
              <a:rPr lang="it-IT" sz="2000" u="sng" dirty="0">
                <a:solidFill>
                  <a:schemeClr val="tx1"/>
                </a:solidFill>
              </a:rPr>
              <a:t>Le idee di </a:t>
            </a:r>
            <a:r>
              <a:rPr lang="it-IT" sz="2000" u="sng" dirty="0" err="1">
                <a:solidFill>
                  <a:schemeClr val="tx1"/>
                </a:solidFill>
              </a:rPr>
              <a:t>Malherbe</a:t>
            </a:r>
            <a:r>
              <a:rPr lang="it-IT" sz="2000" u="sng" dirty="0">
                <a:solidFill>
                  <a:schemeClr val="tx1"/>
                </a:solidFill>
              </a:rPr>
              <a:t> si </a:t>
            </a:r>
            <a:r>
              <a:rPr lang="it-IT" sz="2000" u="sng" dirty="0" smtClean="0">
                <a:solidFill>
                  <a:schemeClr val="tx1"/>
                </a:solidFill>
              </a:rPr>
              <a:t>sposano dunque </a:t>
            </a:r>
            <a:r>
              <a:rPr lang="it-IT" sz="2000" u="sng" dirty="0">
                <a:solidFill>
                  <a:schemeClr val="tx1"/>
                </a:solidFill>
              </a:rPr>
              <a:t>bene </a:t>
            </a:r>
            <a:r>
              <a:rPr lang="it-IT" sz="2000" u="sng" dirty="0" smtClean="0">
                <a:solidFill>
                  <a:schemeClr val="tx1"/>
                </a:solidFill>
              </a:rPr>
              <a:t>con </a:t>
            </a:r>
            <a:r>
              <a:rPr lang="it-IT" sz="2000" u="sng" dirty="0">
                <a:solidFill>
                  <a:schemeClr val="tx1"/>
                </a:solidFill>
              </a:rPr>
              <a:t>gli ideali della monarchia</a:t>
            </a:r>
            <a:r>
              <a:rPr lang="it-IT" sz="2000" dirty="0">
                <a:solidFill>
                  <a:schemeClr val="tx1"/>
                </a:solidFill>
              </a:rPr>
              <a:t>. </a:t>
            </a:r>
            <a:r>
              <a:rPr lang="it-IT" sz="2000" b="1" u="sng" dirty="0">
                <a:solidFill>
                  <a:schemeClr val="tx1"/>
                </a:solidFill>
              </a:rPr>
              <a:t>Le </a:t>
            </a:r>
            <a:r>
              <a:rPr lang="it-IT" sz="2000" b="1" u="sng" dirty="0" smtClean="0">
                <a:solidFill>
                  <a:schemeClr val="tx1"/>
                </a:solidFill>
              </a:rPr>
              <a:t>sue posizioni evidenziano </a:t>
            </a:r>
            <a:r>
              <a:rPr lang="it-IT" sz="2000" b="1" u="sng" dirty="0">
                <a:solidFill>
                  <a:schemeClr val="tx1"/>
                </a:solidFill>
              </a:rPr>
              <a:t>il sottomettersi delle lettere all’assolutismo monarchico. </a:t>
            </a:r>
            <a:endParaRPr lang="fr-FR" sz="2000" dirty="0">
              <a:solidFill>
                <a:schemeClr val="tx1"/>
              </a:solidFill>
            </a:endParaRPr>
          </a:p>
          <a:p>
            <a:endParaRPr lang="fr-FR" dirty="0"/>
          </a:p>
        </p:txBody>
      </p:sp>
    </p:spTree>
    <p:extLst>
      <p:ext uri="{BB962C8B-B14F-4D97-AF65-F5344CB8AC3E}">
        <p14:creationId xmlns:p14="http://schemas.microsoft.com/office/powerpoint/2010/main" val="14959264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err="1" smtClean="0"/>
              <a:t>Quali</a:t>
            </a:r>
            <a:r>
              <a:rPr lang="fr-FR" sz="2400" dirty="0" smtClean="0"/>
              <a:t> </a:t>
            </a:r>
            <a:r>
              <a:rPr lang="fr-FR" sz="2400" dirty="0" err="1" smtClean="0"/>
              <a:t>furono</a:t>
            </a:r>
            <a:r>
              <a:rPr lang="fr-FR" sz="2400" dirty="0" smtClean="0"/>
              <a:t> le </a:t>
            </a:r>
            <a:r>
              <a:rPr lang="fr-FR" sz="2400" dirty="0" err="1" smtClean="0"/>
              <a:t>reazioni</a:t>
            </a:r>
            <a:r>
              <a:rPr lang="fr-FR" sz="2400" dirty="0" smtClean="0"/>
              <a:t> </a:t>
            </a:r>
            <a:r>
              <a:rPr lang="fr-FR" sz="2400" dirty="0" err="1" smtClean="0"/>
              <a:t>alle</a:t>
            </a:r>
            <a:r>
              <a:rPr lang="fr-FR" sz="2400" dirty="0" smtClean="0"/>
              <a:t> </a:t>
            </a:r>
            <a:r>
              <a:rPr lang="fr-FR" sz="2400" dirty="0" err="1" smtClean="0"/>
              <a:t>idee</a:t>
            </a:r>
            <a:r>
              <a:rPr lang="fr-FR" sz="2400" dirty="0" smtClean="0"/>
              <a:t> di Malherbe?</a:t>
            </a:r>
            <a:endParaRPr lang="fr-FR" sz="2400" dirty="0"/>
          </a:p>
        </p:txBody>
      </p:sp>
      <p:sp>
        <p:nvSpPr>
          <p:cNvPr id="3" name="Espace réservé du contenu 2"/>
          <p:cNvSpPr>
            <a:spLocks noGrp="1"/>
          </p:cNvSpPr>
          <p:nvPr>
            <p:ph idx="1"/>
          </p:nvPr>
        </p:nvSpPr>
        <p:spPr>
          <a:xfrm>
            <a:off x="677334" y="1823707"/>
            <a:ext cx="8596668" cy="3880773"/>
          </a:xfrm>
        </p:spPr>
        <p:txBody>
          <a:bodyPr/>
          <a:lstStyle/>
          <a:p>
            <a:pPr marL="0" indent="0" algn="just">
              <a:buNone/>
            </a:pPr>
            <a:r>
              <a:rPr lang="fr-FR" dirty="0" err="1" smtClean="0">
                <a:solidFill>
                  <a:schemeClr val="tx1"/>
                </a:solidFill>
              </a:rPr>
              <a:t>Sotto</a:t>
            </a:r>
            <a:r>
              <a:rPr lang="fr-FR" dirty="0" smtClean="0">
                <a:solidFill>
                  <a:schemeClr val="tx1"/>
                </a:solidFill>
              </a:rPr>
              <a:t> la sua influenza, </a:t>
            </a:r>
            <a:r>
              <a:rPr lang="fr-FR" dirty="0" err="1" smtClean="0">
                <a:solidFill>
                  <a:schemeClr val="tx1"/>
                </a:solidFill>
              </a:rPr>
              <a:t>iniziano</a:t>
            </a:r>
            <a:r>
              <a:rPr lang="fr-FR" dirty="0" smtClean="0">
                <a:solidFill>
                  <a:schemeClr val="tx1"/>
                </a:solidFill>
              </a:rPr>
              <a:t> a </a:t>
            </a:r>
            <a:r>
              <a:rPr lang="fr-FR" dirty="0" err="1" smtClean="0">
                <a:solidFill>
                  <a:schemeClr val="tx1"/>
                </a:solidFill>
              </a:rPr>
              <a:t>crearsi</a:t>
            </a:r>
            <a:r>
              <a:rPr lang="fr-FR" dirty="0" smtClean="0">
                <a:solidFill>
                  <a:schemeClr val="tx1"/>
                </a:solidFill>
              </a:rPr>
              <a:t> </a:t>
            </a:r>
            <a:r>
              <a:rPr lang="fr-FR" b="1" dirty="0" err="1" smtClean="0">
                <a:solidFill>
                  <a:schemeClr val="tx1"/>
                </a:solidFill>
              </a:rPr>
              <a:t>piccole</a:t>
            </a:r>
            <a:r>
              <a:rPr lang="fr-FR" b="1" dirty="0" smtClean="0">
                <a:solidFill>
                  <a:schemeClr val="tx1"/>
                </a:solidFill>
              </a:rPr>
              <a:t> </a:t>
            </a:r>
            <a:r>
              <a:rPr lang="fr-FR" b="1" dirty="0" err="1" smtClean="0">
                <a:solidFill>
                  <a:schemeClr val="tx1"/>
                </a:solidFill>
              </a:rPr>
              <a:t>accademie</a:t>
            </a:r>
            <a:r>
              <a:rPr lang="fr-FR" b="1" dirty="0" smtClean="0">
                <a:solidFill>
                  <a:schemeClr val="tx1"/>
                </a:solidFill>
              </a:rPr>
              <a:t> </a:t>
            </a:r>
            <a:r>
              <a:rPr lang="fr-FR" b="1" dirty="0" err="1" smtClean="0">
                <a:solidFill>
                  <a:schemeClr val="tx1"/>
                </a:solidFill>
              </a:rPr>
              <a:t>private</a:t>
            </a:r>
            <a:r>
              <a:rPr lang="fr-FR" b="1" dirty="0" smtClean="0">
                <a:solidFill>
                  <a:schemeClr val="tx1"/>
                </a:solidFill>
              </a:rPr>
              <a:t> </a:t>
            </a:r>
            <a:r>
              <a:rPr lang="fr-FR" dirty="0" smtClean="0">
                <a:solidFill>
                  <a:schemeClr val="tx1"/>
                </a:solidFill>
              </a:rPr>
              <a:t>e </a:t>
            </a:r>
            <a:r>
              <a:rPr lang="fr-FR" b="1" dirty="0" err="1" smtClean="0">
                <a:solidFill>
                  <a:schemeClr val="tx1"/>
                </a:solidFill>
              </a:rPr>
              <a:t>salotti</a:t>
            </a:r>
            <a:r>
              <a:rPr lang="fr-FR" b="1" dirty="0" smtClean="0">
                <a:solidFill>
                  <a:schemeClr val="tx1"/>
                </a:solidFill>
              </a:rPr>
              <a:t> </a:t>
            </a:r>
            <a:r>
              <a:rPr lang="fr-FR" b="1" dirty="0" err="1" smtClean="0">
                <a:solidFill>
                  <a:schemeClr val="tx1"/>
                </a:solidFill>
              </a:rPr>
              <a:t>letterari</a:t>
            </a:r>
            <a:r>
              <a:rPr lang="fr-FR" dirty="0" smtClean="0">
                <a:solidFill>
                  <a:schemeClr val="tx1"/>
                </a:solidFill>
              </a:rPr>
              <a:t> per </a:t>
            </a:r>
            <a:r>
              <a:rPr lang="fr-FR" dirty="0" err="1" smtClean="0">
                <a:solidFill>
                  <a:schemeClr val="tx1"/>
                </a:solidFill>
              </a:rPr>
              <a:t>diffondere</a:t>
            </a:r>
            <a:r>
              <a:rPr lang="fr-FR" dirty="0" smtClean="0">
                <a:solidFill>
                  <a:schemeClr val="tx1"/>
                </a:solidFill>
              </a:rPr>
              <a:t> le sue </a:t>
            </a:r>
            <a:r>
              <a:rPr lang="fr-FR" dirty="0" err="1" smtClean="0">
                <a:solidFill>
                  <a:schemeClr val="tx1"/>
                </a:solidFill>
              </a:rPr>
              <a:t>idee</a:t>
            </a:r>
            <a:r>
              <a:rPr lang="fr-FR" dirty="0" smtClean="0">
                <a:solidFill>
                  <a:schemeClr val="tx1"/>
                </a:solidFill>
              </a:rPr>
              <a:t> e </a:t>
            </a:r>
            <a:r>
              <a:rPr lang="fr-FR" dirty="0" err="1" smtClean="0">
                <a:solidFill>
                  <a:schemeClr val="tx1"/>
                </a:solidFill>
              </a:rPr>
              <a:t>correggere</a:t>
            </a:r>
            <a:r>
              <a:rPr lang="fr-FR" dirty="0" smtClean="0">
                <a:solidFill>
                  <a:schemeClr val="tx1"/>
                </a:solidFill>
              </a:rPr>
              <a:t> la lingua </a:t>
            </a:r>
            <a:r>
              <a:rPr lang="fr-FR" dirty="0" err="1" smtClean="0">
                <a:solidFill>
                  <a:schemeClr val="tx1"/>
                </a:solidFill>
              </a:rPr>
              <a:t>francese</a:t>
            </a:r>
            <a:r>
              <a:rPr lang="fr-FR" dirty="0" smtClean="0">
                <a:solidFill>
                  <a:schemeClr val="tx1"/>
                </a:solidFill>
              </a:rPr>
              <a:t> (</a:t>
            </a:r>
            <a:r>
              <a:rPr lang="fr-FR" i="1" dirty="0" smtClean="0">
                <a:solidFill>
                  <a:schemeClr val="tx1"/>
                </a:solidFill>
              </a:rPr>
              <a:t>les </a:t>
            </a:r>
            <a:r>
              <a:rPr lang="fr-FR" i="1" dirty="0" err="1" smtClean="0">
                <a:solidFill>
                  <a:schemeClr val="tx1"/>
                </a:solidFill>
              </a:rPr>
              <a:t>remarqueurs</a:t>
            </a:r>
            <a:r>
              <a:rPr lang="fr-FR" dirty="0" smtClean="0">
                <a:solidFill>
                  <a:schemeClr val="tx1"/>
                </a:solidFill>
              </a:rPr>
              <a:t>) o per </a:t>
            </a:r>
            <a:r>
              <a:rPr lang="fr-FR" dirty="0" err="1" smtClean="0">
                <a:solidFill>
                  <a:schemeClr val="tx1"/>
                </a:solidFill>
              </a:rPr>
              <a:t>criticarle</a:t>
            </a:r>
            <a:r>
              <a:rPr lang="fr-FR" dirty="0" smtClean="0">
                <a:solidFill>
                  <a:schemeClr val="tx1"/>
                </a:solidFill>
              </a:rPr>
              <a:t>.</a:t>
            </a:r>
          </a:p>
          <a:p>
            <a:pPr marL="0" indent="0" algn="just">
              <a:buNone/>
            </a:pPr>
            <a:endParaRPr lang="fr-FR" dirty="0">
              <a:solidFill>
                <a:schemeClr val="tx1"/>
              </a:solidFill>
            </a:endParaRPr>
          </a:p>
          <a:p>
            <a:pPr algn="just"/>
            <a:r>
              <a:rPr lang="fr-FR" dirty="0" smtClean="0">
                <a:solidFill>
                  <a:schemeClr val="tx1"/>
                </a:solidFill>
              </a:rPr>
              <a:t> Le </a:t>
            </a:r>
            <a:r>
              <a:rPr lang="fr-FR" dirty="0" err="1" smtClean="0">
                <a:solidFill>
                  <a:schemeClr val="tx1"/>
                </a:solidFill>
              </a:rPr>
              <a:t>critiche</a:t>
            </a:r>
            <a:r>
              <a:rPr lang="fr-FR" dirty="0" smtClean="0">
                <a:solidFill>
                  <a:schemeClr val="tx1"/>
                </a:solidFill>
              </a:rPr>
              <a:t> « </a:t>
            </a:r>
            <a:r>
              <a:rPr lang="fr-FR" dirty="0" err="1" smtClean="0">
                <a:solidFill>
                  <a:schemeClr val="tx1"/>
                </a:solidFill>
              </a:rPr>
              <a:t>poetiche</a:t>
            </a:r>
            <a:r>
              <a:rPr lang="fr-FR" dirty="0" smtClean="0">
                <a:solidFill>
                  <a:schemeClr val="tx1"/>
                </a:solidFill>
              </a:rPr>
              <a:t> » sono </a:t>
            </a:r>
            <a:r>
              <a:rPr lang="fr-FR" dirty="0" err="1" smtClean="0">
                <a:solidFill>
                  <a:schemeClr val="tx1"/>
                </a:solidFill>
              </a:rPr>
              <a:t>avanzate</a:t>
            </a:r>
            <a:r>
              <a:rPr lang="fr-FR" dirty="0" smtClean="0">
                <a:solidFill>
                  <a:schemeClr val="tx1"/>
                </a:solidFill>
              </a:rPr>
              <a:t> da Mlle de Gournay (</a:t>
            </a:r>
            <a:r>
              <a:rPr lang="fr-FR" dirty="0" err="1" smtClean="0">
                <a:solidFill>
                  <a:schemeClr val="tx1"/>
                </a:solidFill>
              </a:rPr>
              <a:t>ragioni</a:t>
            </a:r>
            <a:r>
              <a:rPr lang="fr-FR" dirty="0" smtClean="0">
                <a:solidFill>
                  <a:schemeClr val="tx1"/>
                </a:solidFill>
              </a:rPr>
              <a:t> </a:t>
            </a:r>
            <a:r>
              <a:rPr lang="fr-FR" dirty="0" err="1" smtClean="0">
                <a:solidFill>
                  <a:schemeClr val="tx1"/>
                </a:solidFill>
              </a:rPr>
              <a:t>della</a:t>
            </a:r>
            <a:r>
              <a:rPr lang="fr-FR" dirty="0" smtClean="0">
                <a:solidFill>
                  <a:schemeClr val="tx1"/>
                </a:solidFill>
              </a:rPr>
              <a:t> </a:t>
            </a:r>
            <a:r>
              <a:rPr lang="fr-FR" dirty="0" err="1" smtClean="0">
                <a:solidFill>
                  <a:schemeClr val="tx1"/>
                </a:solidFill>
              </a:rPr>
              <a:t>poesia</a:t>
            </a:r>
            <a:r>
              <a:rPr lang="fr-FR" dirty="0" smtClean="0">
                <a:solidFill>
                  <a:schemeClr val="tx1"/>
                </a:solidFill>
              </a:rPr>
              <a:t> </a:t>
            </a:r>
            <a:r>
              <a:rPr lang="fr-FR" i="1" dirty="0" smtClean="0">
                <a:solidFill>
                  <a:schemeClr val="tx1"/>
                </a:solidFill>
              </a:rPr>
              <a:t>vs. </a:t>
            </a:r>
            <a:r>
              <a:rPr lang="fr-FR" dirty="0" err="1" smtClean="0">
                <a:solidFill>
                  <a:schemeClr val="tx1"/>
                </a:solidFill>
              </a:rPr>
              <a:t>razionalismo</a:t>
            </a:r>
            <a:r>
              <a:rPr lang="fr-FR" dirty="0" smtClean="0">
                <a:solidFill>
                  <a:schemeClr val="tx1"/>
                </a:solidFill>
              </a:rPr>
              <a:t> linguistico) e dal </a:t>
            </a:r>
            <a:r>
              <a:rPr lang="fr-FR" dirty="0" err="1" smtClean="0">
                <a:solidFill>
                  <a:schemeClr val="tx1"/>
                </a:solidFill>
              </a:rPr>
              <a:t>nipote</a:t>
            </a:r>
            <a:r>
              <a:rPr lang="fr-FR" dirty="0" smtClean="0">
                <a:solidFill>
                  <a:schemeClr val="tx1"/>
                </a:solidFill>
              </a:rPr>
              <a:t> </a:t>
            </a:r>
            <a:r>
              <a:rPr lang="fr-FR" dirty="0" err="1" smtClean="0">
                <a:solidFill>
                  <a:schemeClr val="tx1"/>
                </a:solidFill>
              </a:rPr>
              <a:t>del</a:t>
            </a:r>
            <a:r>
              <a:rPr lang="fr-FR" dirty="0" smtClean="0">
                <a:solidFill>
                  <a:schemeClr val="tx1"/>
                </a:solidFill>
              </a:rPr>
              <a:t> </a:t>
            </a:r>
            <a:r>
              <a:rPr lang="fr-FR" dirty="0" err="1" smtClean="0">
                <a:solidFill>
                  <a:schemeClr val="tx1"/>
                </a:solidFill>
              </a:rPr>
              <a:t>poeta</a:t>
            </a:r>
            <a:r>
              <a:rPr lang="fr-FR" dirty="0" smtClean="0">
                <a:solidFill>
                  <a:schemeClr val="tx1"/>
                </a:solidFill>
              </a:rPr>
              <a:t> Desportes, Mathurin </a:t>
            </a:r>
            <a:r>
              <a:rPr lang="fr-FR" dirty="0" err="1" smtClean="0">
                <a:solidFill>
                  <a:schemeClr val="tx1"/>
                </a:solidFill>
              </a:rPr>
              <a:t>Regnier</a:t>
            </a:r>
            <a:r>
              <a:rPr lang="fr-FR" dirty="0" smtClean="0">
                <a:solidFill>
                  <a:schemeClr val="tx1"/>
                </a:solidFill>
              </a:rPr>
              <a:t>, </a:t>
            </a:r>
            <a:r>
              <a:rPr lang="fr-FR" dirty="0" err="1" smtClean="0">
                <a:solidFill>
                  <a:schemeClr val="tx1"/>
                </a:solidFill>
              </a:rPr>
              <a:t>nella</a:t>
            </a:r>
            <a:r>
              <a:rPr lang="fr-FR" dirty="0" smtClean="0">
                <a:solidFill>
                  <a:schemeClr val="tx1"/>
                </a:solidFill>
              </a:rPr>
              <a:t> </a:t>
            </a:r>
            <a:r>
              <a:rPr lang="fr-FR" i="1" dirty="0" err="1" smtClean="0">
                <a:solidFill>
                  <a:schemeClr val="tx1"/>
                </a:solidFill>
              </a:rPr>
              <a:t>Satira</a:t>
            </a:r>
            <a:r>
              <a:rPr lang="fr-FR" i="1" dirty="0" smtClean="0">
                <a:solidFill>
                  <a:schemeClr val="tx1"/>
                </a:solidFill>
              </a:rPr>
              <a:t> IX</a:t>
            </a:r>
            <a:r>
              <a:rPr lang="fr-FR" dirty="0" smtClean="0">
                <a:solidFill>
                  <a:schemeClr val="tx1"/>
                </a:solidFill>
              </a:rPr>
              <a:t>:</a:t>
            </a:r>
          </a:p>
          <a:p>
            <a:pPr algn="just"/>
            <a:endParaRPr lang="fr-FR" dirty="0" smtClean="0">
              <a:solidFill>
                <a:schemeClr val="tx1"/>
              </a:solidFill>
            </a:endParaRPr>
          </a:p>
          <a:p>
            <a:pPr marL="0" indent="0">
              <a:buNone/>
            </a:pPr>
            <a:r>
              <a:rPr lang="fr-FR" dirty="0">
                <a:solidFill>
                  <a:schemeClr val="tx1"/>
                </a:solidFill>
              </a:rPr>
              <a:t>[…] ces </a:t>
            </a:r>
            <a:r>
              <a:rPr lang="fr-FR" dirty="0" err="1">
                <a:solidFill>
                  <a:schemeClr val="tx1"/>
                </a:solidFill>
              </a:rPr>
              <a:t>resveurs</a:t>
            </a:r>
            <a:r>
              <a:rPr lang="fr-FR" dirty="0">
                <a:solidFill>
                  <a:schemeClr val="tx1"/>
                </a:solidFill>
              </a:rPr>
              <a:t> dont la muse insolente, </a:t>
            </a:r>
          </a:p>
          <a:p>
            <a:pPr marL="0" indent="0">
              <a:buNone/>
            </a:pPr>
            <a:r>
              <a:rPr lang="fr-FR" dirty="0">
                <a:solidFill>
                  <a:schemeClr val="tx1"/>
                </a:solidFill>
              </a:rPr>
              <a:t>Censurant les plus vieux, arrogamment se vante </a:t>
            </a:r>
          </a:p>
          <a:p>
            <a:pPr marL="0" indent="0">
              <a:buNone/>
            </a:pPr>
            <a:r>
              <a:rPr lang="it-IT" dirty="0">
                <a:solidFill>
                  <a:schemeClr val="tx1"/>
                </a:solidFill>
              </a:rPr>
              <a:t>De </a:t>
            </a:r>
            <a:r>
              <a:rPr lang="it-IT" dirty="0" err="1">
                <a:solidFill>
                  <a:schemeClr val="tx1"/>
                </a:solidFill>
              </a:rPr>
              <a:t>reformer</a:t>
            </a:r>
            <a:r>
              <a:rPr lang="it-IT" dirty="0">
                <a:solidFill>
                  <a:schemeClr val="tx1"/>
                </a:solidFill>
              </a:rPr>
              <a:t> </a:t>
            </a:r>
            <a:r>
              <a:rPr lang="it-IT" dirty="0" err="1">
                <a:solidFill>
                  <a:schemeClr val="tx1"/>
                </a:solidFill>
              </a:rPr>
              <a:t>les</a:t>
            </a:r>
            <a:r>
              <a:rPr lang="it-IT" dirty="0">
                <a:solidFill>
                  <a:schemeClr val="tx1"/>
                </a:solidFill>
              </a:rPr>
              <a:t> </a:t>
            </a:r>
            <a:r>
              <a:rPr lang="it-IT" dirty="0" err="1">
                <a:solidFill>
                  <a:schemeClr val="tx1"/>
                </a:solidFill>
              </a:rPr>
              <a:t>vers</a:t>
            </a:r>
            <a:r>
              <a:rPr lang="it-IT" dirty="0">
                <a:solidFill>
                  <a:schemeClr val="tx1"/>
                </a:solidFill>
              </a:rPr>
              <a:t> […]</a:t>
            </a:r>
            <a:endParaRPr lang="fr-FR" dirty="0">
              <a:solidFill>
                <a:schemeClr val="tx1"/>
              </a:solidFill>
            </a:endParaRPr>
          </a:p>
          <a:p>
            <a:pPr marL="0" indent="0" algn="just">
              <a:buNone/>
            </a:pPr>
            <a:endParaRPr lang="fr-FR" dirty="0">
              <a:solidFill>
                <a:schemeClr val="tx1"/>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926" y="3803517"/>
            <a:ext cx="4219074" cy="3054483"/>
          </a:xfrm>
          <a:prstGeom prst="rect">
            <a:avLst/>
          </a:prstGeom>
        </p:spPr>
      </p:pic>
    </p:spTree>
    <p:extLst>
      <p:ext uri="{BB962C8B-B14F-4D97-AF65-F5344CB8AC3E}">
        <p14:creationId xmlns:p14="http://schemas.microsoft.com/office/powerpoint/2010/main" val="1247570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36701" y="460126"/>
            <a:ext cx="8899803" cy="6052969"/>
          </a:xfrm>
        </p:spPr>
        <p:txBody>
          <a:bodyPr>
            <a:normAutofit/>
          </a:bodyPr>
          <a:lstStyle/>
          <a:p>
            <a:pPr algn="just"/>
            <a:r>
              <a:rPr lang="it-IT" dirty="0" smtClean="0">
                <a:solidFill>
                  <a:schemeClr val="tx1"/>
                </a:solidFill>
              </a:rPr>
              <a:t>Altra </a:t>
            </a:r>
            <a:r>
              <a:rPr lang="it-IT" dirty="0">
                <a:solidFill>
                  <a:schemeClr val="tx1"/>
                </a:solidFill>
              </a:rPr>
              <a:t>posizione controcorrente è quella delle “</a:t>
            </a:r>
            <a:r>
              <a:rPr lang="it-IT" i="1" dirty="0" err="1">
                <a:solidFill>
                  <a:schemeClr val="tx1"/>
                </a:solidFill>
              </a:rPr>
              <a:t>Précieuses</a:t>
            </a:r>
            <a:r>
              <a:rPr lang="it-IT" dirty="0">
                <a:solidFill>
                  <a:schemeClr val="tx1"/>
                </a:solidFill>
              </a:rPr>
              <a:t>”, delle donne dei salotti, che promuovono una </a:t>
            </a:r>
            <a:r>
              <a:rPr lang="it-IT" i="1" dirty="0" err="1">
                <a:solidFill>
                  <a:schemeClr val="tx1"/>
                </a:solidFill>
              </a:rPr>
              <a:t>préciosité</a:t>
            </a:r>
            <a:r>
              <a:rPr lang="it-IT" dirty="0">
                <a:solidFill>
                  <a:schemeClr val="tx1"/>
                </a:solidFill>
              </a:rPr>
              <a:t>, un </a:t>
            </a:r>
            <a:r>
              <a:rPr lang="it-IT" b="1" dirty="0">
                <a:solidFill>
                  <a:schemeClr val="tx1"/>
                </a:solidFill>
              </a:rPr>
              <a:t>preziosismo linguistico</a:t>
            </a:r>
            <a:r>
              <a:rPr lang="it-IT" dirty="0">
                <a:solidFill>
                  <a:schemeClr val="tx1"/>
                </a:solidFill>
              </a:rPr>
              <a:t>, ovvero un atteggiamento di affettazione </a:t>
            </a:r>
            <a:r>
              <a:rPr lang="it-IT" dirty="0" smtClean="0">
                <a:solidFill>
                  <a:schemeClr val="tx1"/>
                </a:solidFill>
              </a:rPr>
              <a:t>non </a:t>
            </a:r>
            <a:r>
              <a:rPr lang="it-IT" dirty="0">
                <a:solidFill>
                  <a:schemeClr val="tx1"/>
                </a:solidFill>
              </a:rPr>
              <a:t>solo nel </a:t>
            </a:r>
            <a:r>
              <a:rPr lang="it-IT" dirty="0" smtClean="0">
                <a:solidFill>
                  <a:schemeClr val="tx1"/>
                </a:solidFill>
              </a:rPr>
              <a:t>comportamento, ma </a:t>
            </a:r>
            <a:r>
              <a:rPr lang="it-IT" dirty="0">
                <a:solidFill>
                  <a:schemeClr val="tx1"/>
                </a:solidFill>
              </a:rPr>
              <a:t>anche nel linguaggio. </a:t>
            </a:r>
            <a:r>
              <a:rPr lang="it-IT" dirty="0" smtClean="0">
                <a:solidFill>
                  <a:schemeClr val="tx1"/>
                </a:solidFill>
              </a:rPr>
              <a:t>Il </a:t>
            </a:r>
            <a:r>
              <a:rPr lang="it-IT" i="1" dirty="0" err="1" smtClean="0">
                <a:solidFill>
                  <a:schemeClr val="tx1"/>
                </a:solidFill>
              </a:rPr>
              <a:t>jargon</a:t>
            </a:r>
            <a:r>
              <a:rPr lang="it-IT" i="1" dirty="0" smtClean="0">
                <a:solidFill>
                  <a:schemeClr val="tx1"/>
                </a:solidFill>
              </a:rPr>
              <a:t> </a:t>
            </a:r>
            <a:r>
              <a:rPr lang="it-IT" i="1" dirty="0" err="1" smtClean="0">
                <a:solidFill>
                  <a:schemeClr val="tx1"/>
                </a:solidFill>
              </a:rPr>
              <a:t>des</a:t>
            </a:r>
            <a:r>
              <a:rPr lang="it-IT" i="1" dirty="0" smtClean="0">
                <a:solidFill>
                  <a:schemeClr val="tx1"/>
                </a:solidFill>
              </a:rPr>
              <a:t> </a:t>
            </a:r>
            <a:r>
              <a:rPr lang="it-IT" i="1" dirty="0" err="1" smtClean="0">
                <a:solidFill>
                  <a:schemeClr val="tx1"/>
                </a:solidFill>
              </a:rPr>
              <a:t>précieuses</a:t>
            </a:r>
            <a:r>
              <a:rPr lang="it-IT" i="1" dirty="0" smtClean="0">
                <a:solidFill>
                  <a:schemeClr val="tx1"/>
                </a:solidFill>
              </a:rPr>
              <a:t> </a:t>
            </a:r>
            <a:r>
              <a:rPr lang="it-IT" dirty="0" smtClean="0">
                <a:solidFill>
                  <a:schemeClr val="tx1"/>
                </a:solidFill>
              </a:rPr>
              <a:t>si </a:t>
            </a:r>
            <a:r>
              <a:rPr lang="it-IT" dirty="0">
                <a:solidFill>
                  <a:schemeClr val="tx1"/>
                </a:solidFill>
              </a:rPr>
              <a:t>ritrova in particolare nel romanzo </a:t>
            </a:r>
            <a:r>
              <a:rPr lang="it-IT" i="1" dirty="0" err="1">
                <a:solidFill>
                  <a:schemeClr val="tx1"/>
                </a:solidFill>
              </a:rPr>
              <a:t>Clélie</a:t>
            </a:r>
            <a:r>
              <a:rPr lang="it-IT" dirty="0">
                <a:solidFill>
                  <a:schemeClr val="tx1"/>
                </a:solidFill>
              </a:rPr>
              <a:t> di Madeleine de </a:t>
            </a:r>
            <a:r>
              <a:rPr lang="it-IT" dirty="0" err="1">
                <a:solidFill>
                  <a:schemeClr val="tx1"/>
                </a:solidFill>
              </a:rPr>
              <a:t>Scudéry</a:t>
            </a:r>
            <a:r>
              <a:rPr lang="it-IT" dirty="0">
                <a:solidFill>
                  <a:schemeClr val="tx1"/>
                </a:solidFill>
              </a:rPr>
              <a:t> (1607-1701</a:t>
            </a:r>
            <a:r>
              <a:rPr lang="it-IT" dirty="0" smtClean="0">
                <a:solidFill>
                  <a:schemeClr val="tx1"/>
                </a:solidFill>
              </a:rPr>
              <a:t>), in cui si privilegia:</a:t>
            </a:r>
          </a:p>
          <a:p>
            <a:pPr algn="just"/>
            <a:endParaRPr lang="fr-FR" dirty="0">
              <a:solidFill>
                <a:schemeClr val="tx1"/>
              </a:solidFill>
            </a:endParaRPr>
          </a:p>
          <a:p>
            <a:pPr lvl="0" algn="just">
              <a:buFont typeface="+mj-lt"/>
              <a:buAutoNum type="alphaLcParenR"/>
            </a:pPr>
            <a:r>
              <a:rPr lang="it-IT" i="1" dirty="0">
                <a:solidFill>
                  <a:schemeClr val="tx1"/>
                </a:solidFill>
              </a:rPr>
              <a:t>L</a:t>
            </a:r>
            <a:r>
              <a:rPr lang="it-IT" i="1" dirty="0" smtClean="0">
                <a:solidFill>
                  <a:schemeClr val="tx1"/>
                </a:solidFill>
              </a:rPr>
              <a:t>a </a:t>
            </a:r>
            <a:r>
              <a:rPr lang="it-IT" i="1" dirty="0" err="1">
                <a:solidFill>
                  <a:schemeClr val="tx1"/>
                </a:solidFill>
              </a:rPr>
              <a:t>pointe</a:t>
            </a:r>
            <a:r>
              <a:rPr lang="it-IT" dirty="0">
                <a:solidFill>
                  <a:schemeClr val="tx1"/>
                </a:solidFill>
              </a:rPr>
              <a:t>, la scherma intellettuale;</a:t>
            </a:r>
            <a:endParaRPr lang="fr-FR" dirty="0">
              <a:solidFill>
                <a:schemeClr val="tx1"/>
              </a:solidFill>
            </a:endParaRPr>
          </a:p>
          <a:p>
            <a:pPr lvl="0" algn="just">
              <a:buFont typeface="+mj-lt"/>
              <a:buAutoNum type="alphaLcParenR"/>
            </a:pPr>
            <a:r>
              <a:rPr lang="it-IT" dirty="0" smtClean="0">
                <a:solidFill>
                  <a:schemeClr val="tx1"/>
                </a:solidFill>
              </a:rPr>
              <a:t>La </a:t>
            </a:r>
            <a:r>
              <a:rPr lang="it-IT" dirty="0">
                <a:solidFill>
                  <a:schemeClr val="tx1"/>
                </a:solidFill>
              </a:rPr>
              <a:t>perifrasi, il cui scopo è di eliminare il termine concreto;</a:t>
            </a:r>
            <a:endParaRPr lang="fr-FR" dirty="0">
              <a:solidFill>
                <a:schemeClr val="tx1"/>
              </a:solidFill>
            </a:endParaRPr>
          </a:p>
          <a:p>
            <a:pPr lvl="0" algn="just">
              <a:buFont typeface="+mj-lt"/>
              <a:buAutoNum type="alphaLcParenR"/>
            </a:pPr>
            <a:r>
              <a:rPr lang="it-IT" dirty="0">
                <a:solidFill>
                  <a:schemeClr val="tx1"/>
                </a:solidFill>
              </a:rPr>
              <a:t>L’effetto metaforico che diventa caricaturale (lo specchio è </a:t>
            </a:r>
            <a:r>
              <a:rPr lang="it-IT" i="1" dirty="0" smtClean="0">
                <a:solidFill>
                  <a:schemeClr val="tx1"/>
                </a:solidFill>
              </a:rPr>
              <a:t>“le </a:t>
            </a:r>
            <a:r>
              <a:rPr lang="it-IT" i="1" dirty="0" err="1">
                <a:solidFill>
                  <a:schemeClr val="tx1"/>
                </a:solidFill>
              </a:rPr>
              <a:t>conseiller</a:t>
            </a:r>
            <a:r>
              <a:rPr lang="it-IT" i="1" dirty="0">
                <a:solidFill>
                  <a:schemeClr val="tx1"/>
                </a:solidFill>
              </a:rPr>
              <a:t> </a:t>
            </a:r>
            <a:r>
              <a:rPr lang="it-IT" i="1" dirty="0" err="1">
                <a:solidFill>
                  <a:schemeClr val="tx1"/>
                </a:solidFill>
              </a:rPr>
              <a:t>des</a:t>
            </a:r>
            <a:r>
              <a:rPr lang="it-IT" i="1" dirty="0">
                <a:solidFill>
                  <a:schemeClr val="tx1"/>
                </a:solidFill>
              </a:rPr>
              <a:t> </a:t>
            </a:r>
            <a:r>
              <a:rPr lang="it-IT" i="1" dirty="0" err="1" smtClean="0">
                <a:solidFill>
                  <a:schemeClr val="tx1"/>
                </a:solidFill>
              </a:rPr>
              <a:t>grâces</a:t>
            </a:r>
            <a:r>
              <a:rPr lang="it-IT" dirty="0" smtClean="0">
                <a:solidFill>
                  <a:schemeClr val="tx1"/>
                </a:solidFill>
              </a:rPr>
              <a:t>”);</a:t>
            </a:r>
            <a:endParaRPr lang="fr-FR" dirty="0">
              <a:solidFill>
                <a:schemeClr val="tx1"/>
              </a:solidFill>
            </a:endParaRPr>
          </a:p>
          <a:p>
            <a:pPr lvl="0" algn="just">
              <a:buFont typeface="+mj-lt"/>
              <a:buAutoNum type="alphaLcParenR"/>
            </a:pPr>
            <a:r>
              <a:rPr lang="it-IT" dirty="0">
                <a:solidFill>
                  <a:schemeClr val="tx1"/>
                </a:solidFill>
              </a:rPr>
              <a:t>La componente astratta del linguaggio per sottolineare i sentimenti;</a:t>
            </a:r>
            <a:endParaRPr lang="fr-FR" dirty="0">
              <a:solidFill>
                <a:schemeClr val="tx1"/>
              </a:solidFill>
            </a:endParaRPr>
          </a:p>
          <a:p>
            <a:pPr lvl="0" algn="just">
              <a:buFont typeface="+mj-lt"/>
              <a:buAutoNum type="alphaLcParenR"/>
            </a:pPr>
            <a:r>
              <a:rPr lang="it-IT" dirty="0">
                <a:solidFill>
                  <a:schemeClr val="tx1"/>
                </a:solidFill>
              </a:rPr>
              <a:t>Personificazioni e avverbi iperbolici (</a:t>
            </a:r>
            <a:r>
              <a:rPr lang="it-IT" i="1" dirty="0" err="1">
                <a:solidFill>
                  <a:schemeClr val="tx1"/>
                </a:solidFill>
              </a:rPr>
              <a:t>terriblement</a:t>
            </a:r>
            <a:r>
              <a:rPr lang="it-IT" dirty="0">
                <a:solidFill>
                  <a:schemeClr val="tx1"/>
                </a:solidFill>
              </a:rPr>
              <a:t>, </a:t>
            </a:r>
            <a:r>
              <a:rPr lang="it-IT" i="1" dirty="0" err="1">
                <a:solidFill>
                  <a:schemeClr val="tx1"/>
                </a:solidFill>
              </a:rPr>
              <a:t>furieusement</a:t>
            </a:r>
            <a:r>
              <a:rPr lang="it-IT" dirty="0">
                <a:solidFill>
                  <a:schemeClr val="tx1"/>
                </a:solidFill>
              </a:rPr>
              <a:t>, </a:t>
            </a:r>
            <a:r>
              <a:rPr lang="it-IT" i="1" dirty="0" err="1">
                <a:solidFill>
                  <a:schemeClr val="tx1"/>
                </a:solidFill>
              </a:rPr>
              <a:t>diablement</a:t>
            </a:r>
            <a:r>
              <a:rPr lang="it-IT" dirty="0" smtClean="0">
                <a:solidFill>
                  <a:schemeClr val="tx1"/>
                </a:solidFill>
              </a:rPr>
              <a:t>).</a:t>
            </a:r>
          </a:p>
          <a:p>
            <a:pPr lvl="0" algn="just">
              <a:buFont typeface="+mj-lt"/>
              <a:buAutoNum type="alphaLcParenR"/>
            </a:pPr>
            <a:endParaRPr lang="it-IT" dirty="0">
              <a:solidFill>
                <a:schemeClr val="tx1"/>
              </a:solidFill>
            </a:endParaRPr>
          </a:p>
          <a:p>
            <a:pPr marL="0" lvl="0" indent="0" algn="just">
              <a:buNone/>
            </a:pPr>
            <a:r>
              <a:rPr lang="it-IT" dirty="0" smtClean="0">
                <a:solidFill>
                  <a:schemeClr val="tx1"/>
                </a:solidFill>
              </a:rPr>
              <a:t>Il </a:t>
            </a:r>
            <a:r>
              <a:rPr lang="it-IT" dirty="0">
                <a:solidFill>
                  <a:schemeClr val="tx1"/>
                </a:solidFill>
              </a:rPr>
              <a:t>linguaggio prezioso si allineava sui precetti </a:t>
            </a:r>
            <a:r>
              <a:rPr lang="it-IT" dirty="0" err="1">
                <a:solidFill>
                  <a:schemeClr val="tx1"/>
                </a:solidFill>
              </a:rPr>
              <a:t>malherbiani</a:t>
            </a:r>
            <a:r>
              <a:rPr lang="it-IT" dirty="0">
                <a:solidFill>
                  <a:schemeClr val="tx1"/>
                </a:solidFill>
              </a:rPr>
              <a:t> perché eliminava espressioni volgari, parole concrete, agiva insomma su una base lessicale “purificata”. Se ne allontana però con l’artificio, che è l’esatto </a:t>
            </a:r>
            <a:r>
              <a:rPr lang="it-IT" dirty="0" smtClean="0">
                <a:solidFill>
                  <a:schemeClr val="tx1"/>
                </a:solidFill>
              </a:rPr>
              <a:t>opposto del principio della </a:t>
            </a:r>
            <a:r>
              <a:rPr lang="it-IT" i="1" dirty="0" err="1" smtClean="0">
                <a:solidFill>
                  <a:schemeClr val="tx1"/>
                </a:solidFill>
              </a:rPr>
              <a:t>pureté</a:t>
            </a:r>
            <a:r>
              <a:rPr lang="it-IT" dirty="0" smtClean="0">
                <a:solidFill>
                  <a:schemeClr val="tx1"/>
                </a:solidFill>
              </a:rPr>
              <a:t>. </a:t>
            </a:r>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2628" y="0"/>
            <a:ext cx="2739371" cy="2679032"/>
          </a:xfrm>
          <a:prstGeom prst="rect">
            <a:avLst/>
          </a:prstGeom>
        </p:spPr>
      </p:pic>
    </p:spTree>
    <p:extLst>
      <p:ext uri="{BB962C8B-B14F-4D97-AF65-F5344CB8AC3E}">
        <p14:creationId xmlns:p14="http://schemas.microsoft.com/office/powerpoint/2010/main" val="14455064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6265" y="754869"/>
            <a:ext cx="9831442" cy="5318384"/>
          </a:xfrm>
        </p:spPr>
        <p:txBody>
          <a:bodyPr>
            <a:normAutofit/>
          </a:bodyPr>
          <a:lstStyle/>
          <a:p>
            <a:r>
              <a:rPr lang="fr-FR" sz="2000" smtClean="0">
                <a:solidFill>
                  <a:schemeClr val="tx1"/>
                </a:solidFill>
              </a:rPr>
              <a:t>Il </a:t>
            </a:r>
            <a:r>
              <a:rPr lang="fr-FR" sz="2000" dirty="0" err="1" smtClean="0">
                <a:solidFill>
                  <a:schemeClr val="tx1"/>
                </a:solidFill>
              </a:rPr>
              <a:t>preziosismo</a:t>
            </a:r>
            <a:r>
              <a:rPr lang="fr-FR" sz="2000" dirty="0" smtClean="0">
                <a:solidFill>
                  <a:schemeClr val="tx1"/>
                </a:solidFill>
              </a:rPr>
              <a:t> </a:t>
            </a:r>
            <a:r>
              <a:rPr lang="fr-FR" sz="2000" dirty="0" err="1" smtClean="0">
                <a:solidFill>
                  <a:schemeClr val="tx1"/>
                </a:solidFill>
              </a:rPr>
              <a:t>darà</a:t>
            </a:r>
            <a:r>
              <a:rPr lang="fr-FR" sz="2000" dirty="0" smtClean="0">
                <a:solidFill>
                  <a:schemeClr val="tx1"/>
                </a:solidFill>
              </a:rPr>
              <a:t> </a:t>
            </a:r>
            <a:r>
              <a:rPr lang="fr-FR" sz="2000" dirty="0" err="1" smtClean="0">
                <a:solidFill>
                  <a:schemeClr val="tx1"/>
                </a:solidFill>
              </a:rPr>
              <a:t>vita</a:t>
            </a:r>
            <a:r>
              <a:rPr lang="fr-FR" sz="2000" dirty="0" smtClean="0">
                <a:solidFill>
                  <a:schemeClr val="tx1"/>
                </a:solidFill>
              </a:rPr>
              <a:t> allo </a:t>
            </a:r>
            <a:r>
              <a:rPr lang="fr-FR" sz="2000" b="1" dirty="0" err="1" smtClean="0">
                <a:solidFill>
                  <a:schemeClr val="tx1"/>
                </a:solidFill>
              </a:rPr>
              <a:t>stile</a:t>
            </a:r>
            <a:r>
              <a:rPr lang="fr-FR" sz="2000" b="1" dirty="0" smtClean="0">
                <a:solidFill>
                  <a:schemeClr val="tx1"/>
                </a:solidFill>
              </a:rPr>
              <a:t> </a:t>
            </a:r>
            <a:r>
              <a:rPr lang="fr-FR" sz="2000" b="1" dirty="0" err="1" smtClean="0">
                <a:solidFill>
                  <a:schemeClr val="tx1"/>
                </a:solidFill>
              </a:rPr>
              <a:t>burlesco</a:t>
            </a:r>
            <a:r>
              <a:rPr lang="fr-FR" sz="2000" dirty="0" smtClean="0">
                <a:solidFill>
                  <a:schemeClr val="tx1"/>
                </a:solidFill>
              </a:rPr>
              <a:t>, </a:t>
            </a:r>
            <a:r>
              <a:rPr lang="fr-FR" sz="2000" dirty="0" err="1" smtClean="0">
                <a:solidFill>
                  <a:schemeClr val="tx1"/>
                </a:solidFill>
              </a:rPr>
              <a:t>parodistico</a:t>
            </a:r>
            <a:r>
              <a:rPr lang="fr-FR" sz="2000" dirty="0" smtClean="0">
                <a:solidFill>
                  <a:schemeClr val="tx1"/>
                </a:solidFill>
              </a:rPr>
              <a:t>:</a:t>
            </a:r>
          </a:p>
          <a:p>
            <a:pPr marL="0" indent="0">
              <a:buNone/>
            </a:pPr>
            <a:endParaRPr lang="fr-FR" sz="2000" dirty="0">
              <a:solidFill>
                <a:schemeClr val="tx1"/>
              </a:solidFill>
            </a:endParaRPr>
          </a:p>
          <a:p>
            <a:pPr marL="0" indent="0">
              <a:buNone/>
            </a:pPr>
            <a:endParaRPr lang="fr-FR" sz="2000" dirty="0" smtClean="0">
              <a:solidFill>
                <a:schemeClr val="tx1"/>
              </a:solidFill>
            </a:endParaRPr>
          </a:p>
          <a:p>
            <a:pPr marL="0" indent="0" algn="just">
              <a:buNone/>
            </a:pPr>
            <a:r>
              <a:rPr lang="fr-FR" sz="2000" dirty="0" smtClean="0">
                <a:solidFill>
                  <a:schemeClr val="tx1"/>
                </a:solidFill>
              </a:rPr>
              <a:t>Esso </a:t>
            </a:r>
            <a:r>
              <a:rPr lang="fr-FR" sz="2000" dirty="0" err="1" smtClean="0">
                <a:solidFill>
                  <a:schemeClr val="tx1"/>
                </a:solidFill>
              </a:rPr>
              <a:t>mirava</a:t>
            </a:r>
            <a:r>
              <a:rPr lang="fr-FR" sz="2000" dirty="0" smtClean="0">
                <a:solidFill>
                  <a:schemeClr val="tx1"/>
                </a:solidFill>
              </a:rPr>
              <a:t> a </a:t>
            </a:r>
            <a:r>
              <a:rPr lang="fr-FR" sz="2000" dirty="0" err="1" smtClean="0">
                <a:solidFill>
                  <a:schemeClr val="tx1"/>
                </a:solidFill>
              </a:rPr>
              <a:t>mettere</a:t>
            </a:r>
            <a:r>
              <a:rPr lang="it-IT" sz="2000" dirty="0" smtClean="0">
                <a:solidFill>
                  <a:schemeClr val="tx1"/>
                </a:solidFill>
              </a:rPr>
              <a:t> </a:t>
            </a:r>
            <a:r>
              <a:rPr lang="it-IT" sz="2000" dirty="0">
                <a:solidFill>
                  <a:schemeClr val="tx1"/>
                </a:solidFill>
              </a:rPr>
              <a:t>in ridicolo quanto più doveva essere bandito dalla conversazione mondana (i termini </a:t>
            </a:r>
            <a:r>
              <a:rPr lang="it-IT" sz="2000" i="1" dirty="0" err="1">
                <a:solidFill>
                  <a:schemeClr val="tx1"/>
                </a:solidFill>
              </a:rPr>
              <a:t>bas</a:t>
            </a:r>
            <a:r>
              <a:rPr lang="it-IT" sz="2000" dirty="0">
                <a:solidFill>
                  <a:schemeClr val="tx1"/>
                </a:solidFill>
              </a:rPr>
              <a:t>, </a:t>
            </a:r>
            <a:r>
              <a:rPr lang="it-IT" sz="2000" i="1" dirty="0" err="1">
                <a:solidFill>
                  <a:schemeClr val="tx1"/>
                </a:solidFill>
              </a:rPr>
              <a:t>vieux</a:t>
            </a:r>
            <a:r>
              <a:rPr lang="it-IT" sz="2000" dirty="0">
                <a:solidFill>
                  <a:schemeClr val="tx1"/>
                </a:solidFill>
              </a:rPr>
              <a:t>,</a:t>
            </a:r>
            <a:r>
              <a:rPr lang="it-IT" sz="2000" i="1" dirty="0">
                <a:solidFill>
                  <a:schemeClr val="tx1"/>
                </a:solidFill>
              </a:rPr>
              <a:t> sales</a:t>
            </a:r>
            <a:r>
              <a:rPr lang="it-IT" sz="2000" dirty="0">
                <a:solidFill>
                  <a:schemeClr val="tx1"/>
                </a:solidFill>
              </a:rPr>
              <a:t>, arcaismi, tecnicismi, lingue straniere). </a:t>
            </a:r>
            <a:r>
              <a:rPr lang="it-IT" sz="2000" dirty="0" smtClean="0">
                <a:solidFill>
                  <a:schemeClr val="tx1"/>
                </a:solidFill>
              </a:rPr>
              <a:t>In </a:t>
            </a:r>
            <a:r>
              <a:rPr lang="it-IT" sz="2000" dirty="0">
                <a:solidFill>
                  <a:schemeClr val="tx1"/>
                </a:solidFill>
              </a:rPr>
              <a:t>poesia andava evitato ogni riferimento a realtà sessuali </a:t>
            </a:r>
            <a:r>
              <a:rPr lang="it-IT" sz="2000" dirty="0" smtClean="0">
                <a:solidFill>
                  <a:schemeClr val="tx1"/>
                </a:solidFill>
              </a:rPr>
              <a:t>o </a:t>
            </a:r>
            <a:r>
              <a:rPr lang="it-IT" sz="2000" dirty="0">
                <a:solidFill>
                  <a:schemeClr val="tx1"/>
                </a:solidFill>
              </a:rPr>
              <a:t>troppo concrete. Anche i termini che </a:t>
            </a:r>
            <a:r>
              <a:rPr lang="it-IT" sz="2000" dirty="0" smtClean="0">
                <a:solidFill>
                  <a:schemeClr val="tx1"/>
                </a:solidFill>
              </a:rPr>
              <a:t>designavano </a:t>
            </a:r>
            <a:r>
              <a:rPr lang="it-IT" sz="2000" dirty="0">
                <a:solidFill>
                  <a:schemeClr val="tx1"/>
                </a:solidFill>
              </a:rPr>
              <a:t>gli animali (</a:t>
            </a:r>
            <a:r>
              <a:rPr lang="it-IT" sz="2000" i="1" dirty="0" err="1">
                <a:solidFill>
                  <a:schemeClr val="tx1"/>
                </a:solidFill>
              </a:rPr>
              <a:t>chien</a:t>
            </a:r>
            <a:r>
              <a:rPr lang="it-IT" sz="2000" dirty="0">
                <a:solidFill>
                  <a:schemeClr val="tx1"/>
                </a:solidFill>
              </a:rPr>
              <a:t>, </a:t>
            </a:r>
            <a:r>
              <a:rPr lang="it-IT" sz="2000" i="1" dirty="0" err="1">
                <a:solidFill>
                  <a:schemeClr val="tx1"/>
                </a:solidFill>
              </a:rPr>
              <a:t>porc</a:t>
            </a:r>
            <a:r>
              <a:rPr lang="it-IT" sz="2000" dirty="0">
                <a:solidFill>
                  <a:schemeClr val="tx1"/>
                </a:solidFill>
              </a:rPr>
              <a:t>) erano in generale </a:t>
            </a:r>
            <a:r>
              <a:rPr lang="it-IT" sz="2000" dirty="0" smtClean="0">
                <a:solidFill>
                  <a:schemeClr val="tx1"/>
                </a:solidFill>
              </a:rPr>
              <a:t>proscritti. </a:t>
            </a:r>
            <a:r>
              <a:rPr lang="it-IT" sz="2000" dirty="0">
                <a:solidFill>
                  <a:schemeClr val="tx1"/>
                </a:solidFill>
              </a:rPr>
              <a:t>Occorreva, ad esempio, scrivere </a:t>
            </a:r>
            <a:r>
              <a:rPr lang="it-IT" sz="2000" i="1" dirty="0" err="1">
                <a:solidFill>
                  <a:schemeClr val="tx1"/>
                </a:solidFill>
              </a:rPr>
              <a:t>coursier</a:t>
            </a:r>
            <a:r>
              <a:rPr lang="it-IT" sz="2000" dirty="0">
                <a:solidFill>
                  <a:schemeClr val="tx1"/>
                </a:solidFill>
              </a:rPr>
              <a:t> piuttosto che </a:t>
            </a:r>
            <a:r>
              <a:rPr lang="it-IT" sz="2000" i="1" dirty="0" err="1">
                <a:solidFill>
                  <a:schemeClr val="tx1"/>
                </a:solidFill>
              </a:rPr>
              <a:t>cheval</a:t>
            </a:r>
            <a:r>
              <a:rPr lang="it-IT" sz="2000" dirty="0">
                <a:solidFill>
                  <a:schemeClr val="tx1"/>
                </a:solidFill>
              </a:rPr>
              <a:t> e sostituire i termini comuni con espressioni nobili: </a:t>
            </a:r>
            <a:r>
              <a:rPr lang="it-IT" sz="2000" i="1" dirty="0" err="1">
                <a:solidFill>
                  <a:schemeClr val="tx1"/>
                </a:solidFill>
              </a:rPr>
              <a:t>percer</a:t>
            </a:r>
            <a:r>
              <a:rPr lang="it-IT" sz="2000" i="1" dirty="0">
                <a:solidFill>
                  <a:schemeClr val="tx1"/>
                </a:solidFill>
              </a:rPr>
              <a:t> le </a:t>
            </a:r>
            <a:r>
              <a:rPr lang="it-IT" sz="2000" i="1" dirty="0" err="1">
                <a:solidFill>
                  <a:schemeClr val="tx1"/>
                </a:solidFill>
              </a:rPr>
              <a:t>sein</a:t>
            </a:r>
            <a:r>
              <a:rPr lang="it-IT" sz="2000" dirty="0">
                <a:solidFill>
                  <a:schemeClr val="tx1"/>
                </a:solidFill>
              </a:rPr>
              <a:t> e non </a:t>
            </a:r>
            <a:r>
              <a:rPr lang="it-IT" sz="2000" i="1" dirty="0" err="1">
                <a:solidFill>
                  <a:schemeClr val="tx1"/>
                </a:solidFill>
              </a:rPr>
              <a:t>assassiner</a:t>
            </a:r>
            <a:r>
              <a:rPr lang="it-IT" sz="2000" dirty="0">
                <a:solidFill>
                  <a:schemeClr val="tx1"/>
                </a:solidFill>
              </a:rPr>
              <a:t>, </a:t>
            </a:r>
            <a:r>
              <a:rPr lang="it-IT" sz="2000" i="1" dirty="0" err="1">
                <a:solidFill>
                  <a:schemeClr val="tx1"/>
                </a:solidFill>
              </a:rPr>
              <a:t>narines</a:t>
            </a:r>
            <a:r>
              <a:rPr lang="it-IT" sz="2000" dirty="0">
                <a:solidFill>
                  <a:schemeClr val="tx1"/>
                </a:solidFill>
              </a:rPr>
              <a:t> e mai </a:t>
            </a:r>
            <a:r>
              <a:rPr lang="it-IT" sz="2000" i="1" dirty="0" err="1">
                <a:solidFill>
                  <a:schemeClr val="tx1"/>
                </a:solidFill>
              </a:rPr>
              <a:t>nez</a:t>
            </a:r>
            <a:r>
              <a:rPr lang="it-IT" sz="2000" dirty="0">
                <a:solidFill>
                  <a:schemeClr val="tx1"/>
                </a:solidFill>
              </a:rPr>
              <a:t>. </a:t>
            </a:r>
            <a:endParaRPr lang="fr-FR" sz="2000" dirty="0">
              <a:solidFill>
                <a:schemeClr val="tx1"/>
              </a:solidFill>
            </a:endParaRPr>
          </a:p>
          <a:p>
            <a:pPr marL="0" indent="0" algn="just">
              <a:buNone/>
            </a:pPr>
            <a:endParaRPr lang="it-IT" sz="2000" dirty="0" smtClean="0">
              <a:solidFill>
                <a:schemeClr val="tx1"/>
              </a:solidFill>
            </a:endParaRPr>
          </a:p>
          <a:p>
            <a:pPr marL="0" indent="0" algn="just">
              <a:buNone/>
            </a:pPr>
            <a:r>
              <a:rPr lang="it-IT" sz="2000" dirty="0" smtClean="0">
                <a:solidFill>
                  <a:schemeClr val="tx1"/>
                </a:solidFill>
              </a:rPr>
              <a:t>Il burlesco era dunque una valvola di sfogo. </a:t>
            </a:r>
            <a:endParaRPr lang="fr-FR" sz="2000" dirty="0">
              <a:solidFill>
                <a:schemeClr val="tx1"/>
              </a:solidFill>
            </a:endParaRPr>
          </a:p>
        </p:txBody>
      </p:sp>
    </p:spTree>
    <p:extLst>
      <p:ext uri="{BB962C8B-B14F-4D97-AF65-F5344CB8AC3E}">
        <p14:creationId xmlns:p14="http://schemas.microsoft.com/office/powerpoint/2010/main" val="8075385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I </a:t>
            </a:r>
            <a:r>
              <a:rPr lang="fr-FR" sz="2400" dirty="0" err="1" smtClean="0"/>
              <a:t>sostenitori</a:t>
            </a:r>
            <a:r>
              <a:rPr lang="fr-FR" sz="2400" dirty="0" smtClean="0"/>
              <a:t> </a:t>
            </a:r>
            <a:r>
              <a:rPr lang="fr-FR" sz="2400" dirty="0" err="1" smtClean="0"/>
              <a:t>del</a:t>
            </a:r>
            <a:r>
              <a:rPr lang="fr-FR" sz="2400" dirty="0" smtClean="0"/>
              <a:t> </a:t>
            </a:r>
            <a:r>
              <a:rPr lang="fr-FR" sz="2400" dirty="0" err="1" smtClean="0"/>
              <a:t>purismo</a:t>
            </a:r>
            <a:r>
              <a:rPr lang="fr-FR" sz="2400" dirty="0" smtClean="0"/>
              <a:t> linguistico</a:t>
            </a:r>
            <a:endParaRPr lang="fr-FR" sz="2400" dirty="0"/>
          </a:p>
        </p:txBody>
      </p:sp>
      <p:sp>
        <p:nvSpPr>
          <p:cNvPr id="3" name="Espace réservé du contenu 2"/>
          <p:cNvSpPr>
            <a:spLocks noGrp="1"/>
          </p:cNvSpPr>
          <p:nvPr>
            <p:ph idx="1"/>
          </p:nvPr>
        </p:nvSpPr>
        <p:spPr>
          <a:xfrm>
            <a:off x="420661" y="1407159"/>
            <a:ext cx="10415662" cy="5171065"/>
          </a:xfrm>
        </p:spPr>
        <p:txBody>
          <a:bodyPr numCol="2">
            <a:normAutofit/>
          </a:bodyPr>
          <a:lstStyle/>
          <a:p>
            <a:r>
              <a:rPr lang="fr-FR" b="1" dirty="0">
                <a:solidFill>
                  <a:schemeClr val="tx1"/>
                </a:solidFill>
              </a:rPr>
              <a:t>Nicolas Boileau (1636-1711), </a:t>
            </a:r>
            <a:r>
              <a:rPr lang="fr-FR" b="1" i="1" dirty="0">
                <a:solidFill>
                  <a:schemeClr val="tx1"/>
                </a:solidFill>
              </a:rPr>
              <a:t>Art Poétique </a:t>
            </a:r>
            <a:r>
              <a:rPr lang="fr-FR" b="1" dirty="0">
                <a:solidFill>
                  <a:schemeClr val="tx1"/>
                </a:solidFill>
              </a:rPr>
              <a:t>(1674):</a:t>
            </a:r>
          </a:p>
          <a:p>
            <a:endParaRPr lang="fr-FR" b="1" dirty="0">
              <a:solidFill>
                <a:schemeClr val="tx1"/>
              </a:solidFill>
            </a:endParaRPr>
          </a:p>
          <a:p>
            <a:pPr marL="0" indent="0">
              <a:buNone/>
            </a:pPr>
            <a:r>
              <a:rPr lang="fr-FR" sz="1600" dirty="0" smtClean="0">
                <a:solidFill>
                  <a:schemeClr val="tx1"/>
                </a:solidFill>
              </a:rPr>
              <a:t>Durant </a:t>
            </a:r>
            <a:r>
              <a:rPr lang="fr-FR" sz="1600" dirty="0">
                <a:solidFill>
                  <a:schemeClr val="tx1"/>
                </a:solidFill>
              </a:rPr>
              <a:t>les premiers ans du Parnasse </a:t>
            </a:r>
            <a:r>
              <a:rPr lang="fr-FR" sz="1600" dirty="0" err="1">
                <a:solidFill>
                  <a:schemeClr val="tx1"/>
                </a:solidFill>
              </a:rPr>
              <a:t>françois</a:t>
            </a:r>
            <a:r>
              <a:rPr lang="fr-FR" sz="1600" dirty="0">
                <a:solidFill>
                  <a:schemeClr val="tx1"/>
                </a:solidFill>
              </a:rPr>
              <a:t>,</a:t>
            </a:r>
          </a:p>
          <a:p>
            <a:pPr marL="0" indent="0">
              <a:buNone/>
            </a:pPr>
            <a:r>
              <a:rPr lang="fr-FR" sz="1600" dirty="0">
                <a:solidFill>
                  <a:schemeClr val="tx1"/>
                </a:solidFill>
              </a:rPr>
              <a:t>Le caprice tout seul </a:t>
            </a:r>
            <a:r>
              <a:rPr lang="fr-FR" sz="1600" dirty="0" err="1">
                <a:solidFill>
                  <a:schemeClr val="tx1"/>
                </a:solidFill>
              </a:rPr>
              <a:t>faisoit</a:t>
            </a:r>
            <a:r>
              <a:rPr lang="fr-FR" sz="1600" dirty="0">
                <a:solidFill>
                  <a:schemeClr val="tx1"/>
                </a:solidFill>
              </a:rPr>
              <a:t> toutes les </a:t>
            </a:r>
            <a:r>
              <a:rPr lang="fr-FR" sz="1600" dirty="0" err="1">
                <a:solidFill>
                  <a:schemeClr val="tx1"/>
                </a:solidFill>
              </a:rPr>
              <a:t>loix</a:t>
            </a:r>
            <a:r>
              <a:rPr lang="fr-FR" sz="1600" dirty="0">
                <a:solidFill>
                  <a:schemeClr val="tx1"/>
                </a:solidFill>
              </a:rPr>
              <a:t>.</a:t>
            </a:r>
          </a:p>
          <a:p>
            <a:pPr marL="0" indent="0">
              <a:buNone/>
            </a:pPr>
            <a:r>
              <a:rPr lang="fr-FR" sz="1600" dirty="0">
                <a:solidFill>
                  <a:schemeClr val="tx1"/>
                </a:solidFill>
              </a:rPr>
              <a:t>La rime, au bout des mots assemblez sans mesure,</a:t>
            </a:r>
          </a:p>
          <a:p>
            <a:pPr marL="0" indent="0">
              <a:buNone/>
            </a:pPr>
            <a:r>
              <a:rPr lang="fr-FR" sz="1600" dirty="0" err="1">
                <a:solidFill>
                  <a:schemeClr val="tx1"/>
                </a:solidFill>
              </a:rPr>
              <a:t>Tenoit</a:t>
            </a:r>
            <a:r>
              <a:rPr lang="fr-FR" sz="1600" dirty="0">
                <a:solidFill>
                  <a:schemeClr val="tx1"/>
                </a:solidFill>
              </a:rPr>
              <a:t> lieu d’ornements, de nombre, et de césure.</a:t>
            </a:r>
          </a:p>
          <a:p>
            <a:pPr marL="0" indent="0">
              <a:buNone/>
            </a:pPr>
            <a:r>
              <a:rPr lang="fr-FR" sz="1600" dirty="0">
                <a:solidFill>
                  <a:schemeClr val="tx1"/>
                </a:solidFill>
              </a:rPr>
              <a:t> </a:t>
            </a:r>
            <a:endParaRPr lang="fr-FR" sz="1600" dirty="0" smtClean="0">
              <a:solidFill>
                <a:schemeClr val="tx1"/>
              </a:solidFill>
            </a:endParaRPr>
          </a:p>
          <a:p>
            <a:pPr marL="0" indent="0">
              <a:buNone/>
            </a:pPr>
            <a:r>
              <a:rPr lang="fr-FR" sz="1600" dirty="0" smtClean="0">
                <a:solidFill>
                  <a:schemeClr val="tx1"/>
                </a:solidFill>
              </a:rPr>
              <a:t>Ronsard </a:t>
            </a:r>
            <a:r>
              <a:rPr lang="fr-FR" sz="1600" dirty="0">
                <a:solidFill>
                  <a:schemeClr val="tx1"/>
                </a:solidFill>
              </a:rPr>
              <a:t>[…]</a:t>
            </a:r>
          </a:p>
          <a:p>
            <a:pPr marL="0" indent="0">
              <a:buNone/>
            </a:pPr>
            <a:r>
              <a:rPr lang="fr-FR" sz="1600" dirty="0" err="1">
                <a:solidFill>
                  <a:schemeClr val="tx1"/>
                </a:solidFill>
              </a:rPr>
              <a:t>Reglant</a:t>
            </a:r>
            <a:r>
              <a:rPr lang="fr-FR" sz="1600" dirty="0">
                <a:solidFill>
                  <a:schemeClr val="tx1"/>
                </a:solidFill>
              </a:rPr>
              <a:t> tout, </a:t>
            </a:r>
            <a:r>
              <a:rPr lang="fr-FR" sz="1600" dirty="0" err="1">
                <a:solidFill>
                  <a:schemeClr val="tx1"/>
                </a:solidFill>
              </a:rPr>
              <a:t>broüilla</a:t>
            </a:r>
            <a:r>
              <a:rPr lang="fr-FR" sz="1600" dirty="0">
                <a:solidFill>
                  <a:schemeClr val="tx1"/>
                </a:solidFill>
              </a:rPr>
              <a:t> tout, fit un art à sa mode,</a:t>
            </a:r>
          </a:p>
          <a:p>
            <a:pPr marL="0" indent="0">
              <a:buNone/>
            </a:pPr>
            <a:r>
              <a:rPr lang="fr-FR" sz="1600" dirty="0">
                <a:solidFill>
                  <a:schemeClr val="tx1"/>
                </a:solidFill>
              </a:rPr>
              <a:t>Et toutefois </a:t>
            </a:r>
            <a:r>
              <a:rPr lang="fr-FR" sz="1600" dirty="0" err="1">
                <a:solidFill>
                  <a:schemeClr val="tx1"/>
                </a:solidFill>
              </a:rPr>
              <a:t>long-temps</a:t>
            </a:r>
            <a:r>
              <a:rPr lang="fr-FR" sz="1600" dirty="0">
                <a:solidFill>
                  <a:schemeClr val="tx1"/>
                </a:solidFill>
              </a:rPr>
              <a:t> eut un heureux destin.</a:t>
            </a:r>
          </a:p>
          <a:p>
            <a:pPr marL="0" indent="0">
              <a:buNone/>
            </a:pPr>
            <a:r>
              <a:rPr lang="fr-FR" sz="1600" dirty="0">
                <a:solidFill>
                  <a:schemeClr val="tx1"/>
                </a:solidFill>
              </a:rPr>
              <a:t>Mais sa Muse, en </a:t>
            </a:r>
            <a:r>
              <a:rPr lang="fr-FR" sz="1600" dirty="0" err="1">
                <a:solidFill>
                  <a:schemeClr val="tx1"/>
                </a:solidFill>
              </a:rPr>
              <a:t>françois</a:t>
            </a:r>
            <a:r>
              <a:rPr lang="fr-FR" sz="1600" dirty="0">
                <a:solidFill>
                  <a:schemeClr val="tx1"/>
                </a:solidFill>
              </a:rPr>
              <a:t> parlant grec et latin,</a:t>
            </a:r>
          </a:p>
          <a:p>
            <a:pPr marL="0" indent="0">
              <a:buNone/>
            </a:pPr>
            <a:r>
              <a:rPr lang="fr-FR" sz="1600" dirty="0">
                <a:solidFill>
                  <a:schemeClr val="tx1"/>
                </a:solidFill>
              </a:rPr>
              <a:t>Vit dans l’âge suivant, par un retour grotesque</a:t>
            </a:r>
          </a:p>
          <a:p>
            <a:pPr marL="0" indent="0">
              <a:buNone/>
            </a:pPr>
            <a:r>
              <a:rPr lang="fr-FR" sz="1600" dirty="0">
                <a:solidFill>
                  <a:schemeClr val="tx1"/>
                </a:solidFill>
              </a:rPr>
              <a:t>Tomber de ses grands mots le faste </a:t>
            </a:r>
            <a:r>
              <a:rPr lang="fr-FR" sz="1600" dirty="0" err="1">
                <a:solidFill>
                  <a:schemeClr val="tx1"/>
                </a:solidFill>
              </a:rPr>
              <a:t>pedantesque</a:t>
            </a:r>
            <a:r>
              <a:rPr lang="fr-FR" sz="1600" dirty="0" smtClean="0">
                <a:solidFill>
                  <a:schemeClr val="tx1"/>
                </a:solidFill>
              </a:rPr>
              <a:t>.</a:t>
            </a:r>
          </a:p>
          <a:p>
            <a:pPr marL="0" indent="0">
              <a:buNone/>
            </a:pPr>
            <a:endParaRPr lang="fr-FR" sz="1600" i="1" dirty="0">
              <a:solidFill>
                <a:schemeClr val="tx1"/>
              </a:solidFill>
            </a:endParaRPr>
          </a:p>
          <a:p>
            <a:pPr marL="0" indent="0">
              <a:buNone/>
            </a:pPr>
            <a:r>
              <a:rPr lang="fr-FR" sz="1600" b="1" i="1" dirty="0">
                <a:solidFill>
                  <a:schemeClr val="tx1"/>
                </a:solidFill>
              </a:rPr>
              <a:t>Enfin Malherbe vint</a:t>
            </a:r>
            <a:r>
              <a:rPr lang="fr-FR" sz="1600" dirty="0">
                <a:solidFill>
                  <a:schemeClr val="tx1"/>
                </a:solidFill>
              </a:rPr>
              <a:t>, et, le premier en France,</a:t>
            </a:r>
          </a:p>
          <a:p>
            <a:pPr marL="0" indent="0">
              <a:buNone/>
            </a:pPr>
            <a:r>
              <a:rPr lang="fr-FR" sz="1600" dirty="0">
                <a:solidFill>
                  <a:schemeClr val="tx1"/>
                </a:solidFill>
              </a:rPr>
              <a:t>Fit sentir dans ses vers une juste cadence,</a:t>
            </a:r>
          </a:p>
          <a:p>
            <a:pPr marL="0" indent="0">
              <a:buNone/>
            </a:pPr>
            <a:r>
              <a:rPr lang="fr-FR" sz="1600" dirty="0">
                <a:solidFill>
                  <a:schemeClr val="tx1"/>
                </a:solidFill>
              </a:rPr>
              <a:t>D’un mot mis à sa place enseigna le pouvoir,</a:t>
            </a:r>
          </a:p>
          <a:p>
            <a:pPr marL="0" indent="0">
              <a:buNone/>
            </a:pPr>
            <a:r>
              <a:rPr lang="fr-FR" sz="1600" dirty="0">
                <a:solidFill>
                  <a:schemeClr val="tx1"/>
                </a:solidFill>
              </a:rPr>
              <a:t>Et </a:t>
            </a:r>
            <a:r>
              <a:rPr lang="fr-FR" sz="1600" dirty="0" err="1">
                <a:solidFill>
                  <a:schemeClr val="tx1"/>
                </a:solidFill>
              </a:rPr>
              <a:t>reduisit</a:t>
            </a:r>
            <a:r>
              <a:rPr lang="fr-FR" sz="1600" dirty="0">
                <a:solidFill>
                  <a:schemeClr val="tx1"/>
                </a:solidFill>
              </a:rPr>
              <a:t> la Muse aux </a:t>
            </a:r>
            <a:r>
              <a:rPr lang="fr-FR" sz="1600" dirty="0" err="1">
                <a:solidFill>
                  <a:schemeClr val="tx1"/>
                </a:solidFill>
              </a:rPr>
              <a:t>regles</a:t>
            </a:r>
            <a:r>
              <a:rPr lang="fr-FR" sz="1600" dirty="0">
                <a:solidFill>
                  <a:schemeClr val="tx1"/>
                </a:solidFill>
              </a:rPr>
              <a:t> du devoir.</a:t>
            </a:r>
          </a:p>
          <a:p>
            <a:pPr marL="0" indent="0">
              <a:buNone/>
            </a:pPr>
            <a:r>
              <a:rPr lang="fr-FR" sz="1600" dirty="0">
                <a:solidFill>
                  <a:schemeClr val="tx1"/>
                </a:solidFill>
              </a:rPr>
              <a:t>Par ce sage écrivain la langue réparée </a:t>
            </a:r>
          </a:p>
          <a:p>
            <a:pPr marL="0" indent="0">
              <a:buNone/>
            </a:pPr>
            <a:r>
              <a:rPr lang="fr-FR" sz="1600" dirty="0">
                <a:solidFill>
                  <a:schemeClr val="tx1"/>
                </a:solidFill>
              </a:rPr>
              <a:t>N’offrit plus rien de rude à l’oreille </a:t>
            </a:r>
            <a:r>
              <a:rPr lang="fr-FR" sz="1600" b="1" dirty="0">
                <a:solidFill>
                  <a:schemeClr val="tx1"/>
                </a:solidFill>
              </a:rPr>
              <a:t>épurée</a:t>
            </a:r>
            <a:r>
              <a:rPr lang="fr-FR" sz="1600" dirty="0">
                <a:solidFill>
                  <a:schemeClr val="tx1"/>
                </a:solidFill>
              </a:rPr>
              <a:t> ;</a:t>
            </a:r>
          </a:p>
          <a:p>
            <a:pPr marL="0" indent="0">
              <a:buNone/>
            </a:pPr>
            <a:r>
              <a:rPr lang="fr-FR" sz="1600" dirty="0">
                <a:solidFill>
                  <a:schemeClr val="tx1"/>
                </a:solidFill>
              </a:rPr>
              <a:t>Les stances avec </a:t>
            </a:r>
            <a:r>
              <a:rPr lang="fr-FR" sz="1600" dirty="0" err="1">
                <a:solidFill>
                  <a:schemeClr val="tx1"/>
                </a:solidFill>
              </a:rPr>
              <a:t>grace</a:t>
            </a:r>
            <a:r>
              <a:rPr lang="fr-FR" sz="1600" dirty="0">
                <a:solidFill>
                  <a:schemeClr val="tx1"/>
                </a:solidFill>
              </a:rPr>
              <a:t> apprirent à tomber,</a:t>
            </a:r>
          </a:p>
          <a:p>
            <a:pPr marL="0" indent="0">
              <a:buNone/>
            </a:pPr>
            <a:r>
              <a:rPr lang="fr-FR" sz="1600" dirty="0">
                <a:solidFill>
                  <a:schemeClr val="tx1"/>
                </a:solidFill>
              </a:rPr>
              <a:t>Et le vers sur le vers n’osa plus enjamber. </a:t>
            </a:r>
          </a:p>
          <a:p>
            <a:pPr marL="0" indent="0">
              <a:buNone/>
            </a:pPr>
            <a:endParaRPr lang="fr-FR" sz="1600" dirty="0">
              <a:solidFill>
                <a:schemeClr val="tx1"/>
              </a:solidFill>
            </a:endParaRPr>
          </a:p>
          <a:p>
            <a:pPr marL="0" indent="0">
              <a:buNone/>
            </a:pPr>
            <a:r>
              <a:rPr lang="fr-FR" sz="1600" dirty="0">
                <a:solidFill>
                  <a:schemeClr val="tx1"/>
                </a:solidFill>
                <a:sym typeface="Wingdings"/>
              </a:rPr>
              <a:t> Il </a:t>
            </a:r>
            <a:r>
              <a:rPr lang="fr-FR" sz="1600" dirty="0" err="1">
                <a:solidFill>
                  <a:schemeClr val="tx1"/>
                </a:solidFill>
                <a:sym typeface="Wingdings"/>
              </a:rPr>
              <a:t>francese</a:t>
            </a:r>
            <a:r>
              <a:rPr lang="fr-FR" sz="1600" dirty="0">
                <a:solidFill>
                  <a:schemeClr val="tx1"/>
                </a:solidFill>
                <a:sym typeface="Wingdings"/>
              </a:rPr>
              <a:t> </a:t>
            </a:r>
            <a:r>
              <a:rPr lang="fr-FR" sz="1600" dirty="0" err="1">
                <a:solidFill>
                  <a:schemeClr val="tx1"/>
                </a:solidFill>
                <a:sym typeface="Wingdings"/>
              </a:rPr>
              <a:t>diviene</a:t>
            </a:r>
            <a:r>
              <a:rPr lang="fr-FR" sz="1600" dirty="0">
                <a:solidFill>
                  <a:schemeClr val="tx1"/>
                </a:solidFill>
                <a:sym typeface="Wingdings"/>
              </a:rPr>
              <a:t> « </a:t>
            </a:r>
            <a:r>
              <a:rPr lang="fr-FR" sz="1600" b="1" i="1" dirty="0">
                <a:solidFill>
                  <a:schemeClr val="tx1"/>
                </a:solidFill>
                <a:sym typeface="Wingdings"/>
              </a:rPr>
              <a:t>une langue châtiée</a:t>
            </a:r>
            <a:r>
              <a:rPr lang="fr-FR" sz="1600" dirty="0">
                <a:solidFill>
                  <a:schemeClr val="tx1"/>
                </a:solidFill>
                <a:sym typeface="Wingdings"/>
              </a:rPr>
              <a:t> »</a:t>
            </a:r>
            <a:endParaRPr lang="fr-FR" sz="1600" dirty="0">
              <a:solidFill>
                <a:schemeClr val="tx1"/>
              </a:solidFill>
            </a:endParaRPr>
          </a:p>
          <a:p>
            <a:pPr marL="0" indent="0">
              <a:buNone/>
            </a:pPr>
            <a:endParaRPr lang="fr-FR" dirty="0"/>
          </a:p>
        </p:txBody>
      </p:sp>
    </p:spTree>
    <p:extLst>
      <p:ext uri="{BB962C8B-B14F-4D97-AF65-F5344CB8AC3E}">
        <p14:creationId xmlns:p14="http://schemas.microsoft.com/office/powerpoint/2010/main" val="7775746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58709" y="736979"/>
            <a:ext cx="8971633" cy="5304383"/>
          </a:xfrm>
        </p:spPr>
        <p:txBody>
          <a:bodyPr>
            <a:normAutofit/>
          </a:bodyPr>
          <a:lstStyle/>
          <a:p>
            <a:pPr algn="just"/>
            <a:r>
              <a:rPr lang="fr-FR" dirty="0" smtClean="0">
                <a:solidFill>
                  <a:schemeClr val="tx1"/>
                </a:solidFill>
              </a:rPr>
              <a:t>Il </a:t>
            </a:r>
            <a:r>
              <a:rPr lang="fr-FR" dirty="0" err="1" smtClean="0">
                <a:solidFill>
                  <a:schemeClr val="tx1"/>
                </a:solidFill>
              </a:rPr>
              <a:t>seguace</a:t>
            </a:r>
            <a:r>
              <a:rPr lang="fr-FR" dirty="0" smtClean="0">
                <a:solidFill>
                  <a:schemeClr val="tx1"/>
                </a:solidFill>
              </a:rPr>
              <a:t> più influente di Malherbe </a:t>
            </a:r>
            <a:r>
              <a:rPr lang="fr-FR" dirty="0" err="1" smtClean="0">
                <a:solidFill>
                  <a:schemeClr val="tx1"/>
                </a:solidFill>
              </a:rPr>
              <a:t>è</a:t>
            </a:r>
            <a:r>
              <a:rPr lang="fr-FR" dirty="0" smtClean="0">
                <a:solidFill>
                  <a:schemeClr val="tx1"/>
                </a:solidFill>
              </a:rPr>
              <a:t> il </a:t>
            </a:r>
            <a:r>
              <a:rPr lang="fr-FR" dirty="0" err="1" smtClean="0">
                <a:solidFill>
                  <a:schemeClr val="tx1"/>
                </a:solidFill>
              </a:rPr>
              <a:t>grammatico</a:t>
            </a:r>
            <a:r>
              <a:rPr lang="fr-FR" dirty="0" smtClean="0">
                <a:solidFill>
                  <a:schemeClr val="tx1"/>
                </a:solidFill>
              </a:rPr>
              <a:t> </a:t>
            </a:r>
            <a:r>
              <a:rPr lang="fr-FR" b="1" dirty="0" smtClean="0">
                <a:solidFill>
                  <a:schemeClr val="tx1"/>
                </a:solidFill>
              </a:rPr>
              <a:t>Claude Favre de Vaugelas </a:t>
            </a:r>
            <a:r>
              <a:rPr lang="fr-FR" dirty="0" smtClean="0">
                <a:solidFill>
                  <a:schemeClr val="tx1"/>
                </a:solidFill>
              </a:rPr>
              <a:t>(1585-1650), </a:t>
            </a:r>
            <a:r>
              <a:rPr lang="fr-FR" dirty="0" err="1" smtClean="0">
                <a:solidFill>
                  <a:schemeClr val="tx1"/>
                </a:solidFill>
              </a:rPr>
              <a:t>uno</a:t>
            </a:r>
            <a:r>
              <a:rPr lang="fr-FR" dirty="0" smtClean="0">
                <a:solidFill>
                  <a:schemeClr val="tx1"/>
                </a:solidFill>
              </a:rPr>
              <a:t> dei </a:t>
            </a:r>
            <a:r>
              <a:rPr lang="fr-FR" dirty="0" err="1" smtClean="0">
                <a:solidFill>
                  <a:schemeClr val="tx1"/>
                </a:solidFill>
              </a:rPr>
              <a:t>correttori</a:t>
            </a:r>
            <a:r>
              <a:rPr lang="fr-FR" dirty="0" smtClean="0">
                <a:solidFill>
                  <a:schemeClr val="tx1"/>
                </a:solidFill>
              </a:rPr>
              <a:t> dei </a:t>
            </a:r>
            <a:r>
              <a:rPr lang="fr-FR" dirty="0" err="1" smtClean="0">
                <a:solidFill>
                  <a:schemeClr val="tx1"/>
                </a:solidFill>
              </a:rPr>
              <a:t>cenacoli</a:t>
            </a:r>
            <a:r>
              <a:rPr lang="fr-FR" dirty="0" smtClean="0">
                <a:solidFill>
                  <a:schemeClr val="tx1"/>
                </a:solidFill>
              </a:rPr>
              <a:t> e </a:t>
            </a:r>
            <a:r>
              <a:rPr lang="fr-FR" dirty="0" err="1" smtClean="0">
                <a:solidFill>
                  <a:schemeClr val="tx1"/>
                </a:solidFill>
              </a:rPr>
              <a:t>salotti</a:t>
            </a:r>
            <a:r>
              <a:rPr lang="fr-FR" dirty="0" smtClean="0">
                <a:solidFill>
                  <a:schemeClr val="tx1"/>
                </a:solidFill>
              </a:rPr>
              <a:t> </a:t>
            </a:r>
            <a:r>
              <a:rPr lang="fr-FR" dirty="0" err="1" smtClean="0">
                <a:solidFill>
                  <a:schemeClr val="tx1"/>
                </a:solidFill>
              </a:rPr>
              <a:t>letterari</a:t>
            </a:r>
            <a:r>
              <a:rPr lang="fr-FR" dirty="0" smtClean="0">
                <a:solidFill>
                  <a:schemeClr val="tx1"/>
                </a:solidFill>
              </a:rPr>
              <a:t>.</a:t>
            </a:r>
          </a:p>
          <a:p>
            <a:pPr algn="just"/>
            <a:endParaRPr lang="fr-FR" dirty="0">
              <a:solidFill>
                <a:schemeClr val="tx1"/>
              </a:solidFill>
            </a:endParaRPr>
          </a:p>
          <a:p>
            <a:pPr marL="0" indent="0" algn="just">
              <a:buNone/>
            </a:pPr>
            <a:r>
              <a:rPr lang="fr-FR" b="1" i="1" dirty="0" smtClean="0">
                <a:solidFill>
                  <a:schemeClr val="tx1"/>
                </a:solidFill>
              </a:rPr>
              <a:t>Remarques sur la langue </a:t>
            </a:r>
            <a:r>
              <a:rPr lang="fr-FR" b="1" i="1" dirty="0" err="1" smtClean="0">
                <a:solidFill>
                  <a:schemeClr val="tx1"/>
                </a:solidFill>
              </a:rPr>
              <a:t>françoise</a:t>
            </a:r>
            <a:r>
              <a:rPr lang="fr-FR" b="1" i="1" dirty="0" smtClean="0">
                <a:solidFill>
                  <a:schemeClr val="tx1"/>
                </a:solidFill>
              </a:rPr>
              <a:t> </a:t>
            </a:r>
            <a:r>
              <a:rPr lang="fr-FR" b="1" dirty="0" smtClean="0">
                <a:solidFill>
                  <a:schemeClr val="tx1"/>
                </a:solidFill>
              </a:rPr>
              <a:t>(1647):</a:t>
            </a:r>
            <a:r>
              <a:rPr lang="it-IT" dirty="0" smtClean="0"/>
              <a:t> </a:t>
            </a:r>
            <a:r>
              <a:rPr lang="it-IT" dirty="0">
                <a:solidFill>
                  <a:schemeClr val="tx1"/>
                </a:solidFill>
              </a:rPr>
              <a:t>note raccolte </a:t>
            </a:r>
            <a:r>
              <a:rPr lang="it-IT" dirty="0" smtClean="0">
                <a:solidFill>
                  <a:schemeClr val="tx1"/>
                </a:solidFill>
              </a:rPr>
              <a:t>non </a:t>
            </a:r>
            <a:r>
              <a:rPr lang="it-IT" dirty="0">
                <a:solidFill>
                  <a:schemeClr val="tx1"/>
                </a:solidFill>
              </a:rPr>
              <a:t>per imporre delle regole, ma per osservare come si doveva parlare nella buona società. La lingua diviene primo strumento del </a:t>
            </a:r>
            <a:r>
              <a:rPr lang="it-IT" i="1" dirty="0" err="1">
                <a:solidFill>
                  <a:schemeClr val="tx1"/>
                </a:solidFill>
              </a:rPr>
              <a:t>paraître</a:t>
            </a:r>
            <a:r>
              <a:rPr lang="it-IT" dirty="0">
                <a:solidFill>
                  <a:schemeClr val="tx1"/>
                </a:solidFill>
              </a:rPr>
              <a:t>. L’uomo di mondo, nella conversazione che diventa l’occasione privilegiata dei rapporti sociali, non deve tradire un’origine provinciale, una condizione sociale bassa, e nemmeno rendersi noioso o ridicolo con un fare saccente (la figura del </a:t>
            </a:r>
            <a:r>
              <a:rPr lang="it-IT" i="1" dirty="0" err="1">
                <a:solidFill>
                  <a:schemeClr val="tx1"/>
                </a:solidFill>
              </a:rPr>
              <a:t>pédant</a:t>
            </a:r>
            <a:r>
              <a:rPr lang="it-IT" dirty="0">
                <a:solidFill>
                  <a:schemeClr val="tx1"/>
                </a:solidFill>
              </a:rPr>
              <a:t> è fra le più bersagliate della commedia dell’epoca). </a:t>
            </a:r>
            <a:endParaRPr lang="it-IT" dirty="0" smtClean="0">
              <a:solidFill>
                <a:schemeClr val="tx1"/>
              </a:solidFill>
            </a:endParaRPr>
          </a:p>
          <a:p>
            <a:endParaRPr lang="fr-FR" dirty="0">
              <a:solidFill>
                <a:schemeClr val="tx1"/>
              </a:solidFill>
            </a:endParaRPr>
          </a:p>
          <a:p>
            <a:pPr marL="0" indent="0" algn="just">
              <a:buNone/>
            </a:pPr>
            <a:r>
              <a:rPr lang="it-IT" dirty="0">
                <a:solidFill>
                  <a:schemeClr val="tx1"/>
                </a:solidFill>
              </a:rPr>
              <a:t>Sarà </a:t>
            </a:r>
            <a:r>
              <a:rPr lang="it-IT" dirty="0" err="1">
                <a:solidFill>
                  <a:schemeClr val="tx1"/>
                </a:solidFill>
              </a:rPr>
              <a:t>Vaugelas</a:t>
            </a:r>
            <a:r>
              <a:rPr lang="it-IT" dirty="0">
                <a:solidFill>
                  <a:schemeClr val="tx1"/>
                </a:solidFill>
              </a:rPr>
              <a:t> a dare </a:t>
            </a:r>
            <a:r>
              <a:rPr lang="it-IT" dirty="0" smtClean="0">
                <a:solidFill>
                  <a:schemeClr val="tx1"/>
                </a:solidFill>
              </a:rPr>
              <a:t>un’impostazione ancor più </a:t>
            </a:r>
            <a:r>
              <a:rPr lang="it-IT" dirty="0">
                <a:solidFill>
                  <a:schemeClr val="tx1"/>
                </a:solidFill>
              </a:rPr>
              <a:t>elitaria al concetto del “purismo linguistico” di </a:t>
            </a:r>
            <a:r>
              <a:rPr lang="it-IT" dirty="0" err="1">
                <a:solidFill>
                  <a:schemeClr val="tx1"/>
                </a:solidFill>
              </a:rPr>
              <a:t>Malherbe</a:t>
            </a:r>
            <a:r>
              <a:rPr lang="it-IT" dirty="0">
                <a:solidFill>
                  <a:schemeClr val="tx1"/>
                </a:solidFill>
              </a:rPr>
              <a:t> attraverso la nozione del “</a:t>
            </a:r>
            <a:r>
              <a:rPr lang="it-IT" b="1" i="1" u="sng" dirty="0">
                <a:solidFill>
                  <a:schemeClr val="tx1"/>
                </a:solidFill>
              </a:rPr>
              <a:t>bon </a:t>
            </a:r>
            <a:r>
              <a:rPr lang="it-IT" b="1" i="1" u="sng" dirty="0" err="1">
                <a:solidFill>
                  <a:schemeClr val="tx1"/>
                </a:solidFill>
              </a:rPr>
              <a:t>usage</a:t>
            </a:r>
            <a:r>
              <a:rPr lang="it-IT" dirty="0">
                <a:solidFill>
                  <a:schemeClr val="tx1"/>
                </a:solidFill>
              </a:rPr>
              <a:t>”: per lui, la lingua che doveva divenire la norma era la lingua parlata “</a:t>
            </a:r>
            <a:r>
              <a:rPr lang="it-IT" i="1" dirty="0">
                <a:solidFill>
                  <a:schemeClr val="tx1"/>
                </a:solidFill>
              </a:rPr>
              <a:t>par la plus </a:t>
            </a:r>
            <a:r>
              <a:rPr lang="it-IT" i="1" dirty="0" err="1">
                <a:solidFill>
                  <a:schemeClr val="tx1"/>
                </a:solidFill>
              </a:rPr>
              <a:t>saine</a:t>
            </a:r>
            <a:r>
              <a:rPr lang="it-IT" i="1" dirty="0">
                <a:solidFill>
                  <a:schemeClr val="tx1"/>
                </a:solidFill>
              </a:rPr>
              <a:t> </a:t>
            </a:r>
            <a:r>
              <a:rPr lang="it-IT" i="1" dirty="0" err="1">
                <a:solidFill>
                  <a:schemeClr val="tx1"/>
                </a:solidFill>
              </a:rPr>
              <a:t>partie</a:t>
            </a:r>
            <a:r>
              <a:rPr lang="it-IT" i="1" dirty="0">
                <a:solidFill>
                  <a:schemeClr val="tx1"/>
                </a:solidFill>
              </a:rPr>
              <a:t> de la </a:t>
            </a:r>
            <a:r>
              <a:rPr lang="it-IT" i="1" dirty="0" err="1">
                <a:solidFill>
                  <a:schemeClr val="tx1"/>
                </a:solidFill>
              </a:rPr>
              <a:t>cour</a:t>
            </a:r>
            <a:r>
              <a:rPr lang="it-IT" i="1" dirty="0">
                <a:solidFill>
                  <a:schemeClr val="tx1"/>
                </a:solidFill>
              </a:rPr>
              <a:t> et de la ville</a:t>
            </a:r>
            <a:r>
              <a:rPr lang="it-IT" dirty="0">
                <a:solidFill>
                  <a:schemeClr val="tx1"/>
                </a:solidFill>
              </a:rPr>
              <a:t>”, </a:t>
            </a:r>
            <a:r>
              <a:rPr lang="it-IT" dirty="0" smtClean="0">
                <a:solidFill>
                  <a:schemeClr val="tx1"/>
                </a:solidFill>
              </a:rPr>
              <a:t>della </a:t>
            </a:r>
            <a:r>
              <a:rPr lang="it-IT" dirty="0">
                <a:solidFill>
                  <a:schemeClr val="tx1"/>
                </a:solidFill>
              </a:rPr>
              <a:t>Corte reale ma anche </a:t>
            </a:r>
            <a:r>
              <a:rPr lang="it-IT" dirty="0" smtClean="0">
                <a:solidFill>
                  <a:schemeClr val="tx1"/>
                </a:solidFill>
              </a:rPr>
              <a:t>dei </a:t>
            </a:r>
            <a:r>
              <a:rPr lang="it-IT" dirty="0">
                <a:solidFill>
                  <a:schemeClr val="tx1"/>
                </a:solidFill>
              </a:rPr>
              <a:t>piccoli circoli mondani. </a:t>
            </a:r>
            <a:endParaRPr lang="fr-FR" dirty="0">
              <a:solidFill>
                <a:schemeClr val="tx1"/>
              </a:solidFill>
            </a:endParaRPr>
          </a:p>
          <a:p>
            <a:pPr marL="0" indent="0" algn="just">
              <a:buNone/>
            </a:pPr>
            <a:endParaRPr lang="fr-FR" b="1"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2414" y="1"/>
            <a:ext cx="3039585" cy="3671248"/>
          </a:xfrm>
          <a:prstGeom prst="rect">
            <a:avLst/>
          </a:prstGeom>
        </p:spPr>
      </p:pic>
    </p:spTree>
    <p:extLst>
      <p:ext uri="{BB962C8B-B14F-4D97-AF65-F5344CB8AC3E}">
        <p14:creationId xmlns:p14="http://schemas.microsoft.com/office/powerpoint/2010/main" val="11161317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6492" y="379916"/>
            <a:ext cx="9108350" cy="6478084"/>
          </a:xfrm>
        </p:spPr>
        <p:txBody>
          <a:bodyPr/>
          <a:lstStyle/>
          <a:p>
            <a:pPr algn="just"/>
            <a:r>
              <a:rPr lang="fr-FR" dirty="0" smtClean="0">
                <a:solidFill>
                  <a:schemeClr val="tx1"/>
                </a:solidFill>
              </a:rPr>
              <a:t>A </a:t>
            </a:r>
            <a:r>
              <a:rPr lang="fr-FR" dirty="0" err="1" smtClean="0">
                <a:solidFill>
                  <a:schemeClr val="tx1"/>
                </a:solidFill>
              </a:rPr>
              <a:t>consolidare</a:t>
            </a:r>
            <a:r>
              <a:rPr lang="fr-FR" dirty="0" smtClean="0">
                <a:solidFill>
                  <a:schemeClr val="tx1"/>
                </a:solidFill>
              </a:rPr>
              <a:t> </a:t>
            </a:r>
            <a:r>
              <a:rPr lang="fr-FR" dirty="0" err="1" smtClean="0">
                <a:solidFill>
                  <a:schemeClr val="tx1"/>
                </a:solidFill>
              </a:rPr>
              <a:t>ancor</a:t>
            </a:r>
            <a:r>
              <a:rPr lang="fr-FR" dirty="0" smtClean="0">
                <a:solidFill>
                  <a:schemeClr val="tx1"/>
                </a:solidFill>
              </a:rPr>
              <a:t> più il </a:t>
            </a:r>
            <a:r>
              <a:rPr lang="fr-FR" dirty="0" err="1" smtClean="0">
                <a:solidFill>
                  <a:schemeClr val="tx1"/>
                </a:solidFill>
              </a:rPr>
              <a:t>canone</a:t>
            </a:r>
            <a:r>
              <a:rPr lang="fr-FR" dirty="0" smtClean="0">
                <a:solidFill>
                  <a:schemeClr val="tx1"/>
                </a:solidFill>
              </a:rPr>
              <a:t> </a:t>
            </a:r>
            <a:r>
              <a:rPr lang="fr-FR" dirty="0" err="1" smtClean="0">
                <a:solidFill>
                  <a:schemeClr val="tx1"/>
                </a:solidFill>
              </a:rPr>
              <a:t>purista</a:t>
            </a:r>
            <a:r>
              <a:rPr lang="fr-FR" dirty="0" smtClean="0">
                <a:solidFill>
                  <a:schemeClr val="tx1"/>
                </a:solidFill>
              </a:rPr>
              <a:t> </a:t>
            </a:r>
            <a:r>
              <a:rPr lang="fr-FR" dirty="0" err="1" smtClean="0">
                <a:solidFill>
                  <a:schemeClr val="tx1"/>
                </a:solidFill>
              </a:rPr>
              <a:t>è</a:t>
            </a:r>
            <a:r>
              <a:rPr lang="fr-FR" dirty="0" smtClean="0">
                <a:solidFill>
                  <a:schemeClr val="tx1"/>
                </a:solidFill>
              </a:rPr>
              <a:t> la </a:t>
            </a:r>
            <a:r>
              <a:rPr lang="fr-FR" dirty="0" err="1" smtClean="0">
                <a:solidFill>
                  <a:schemeClr val="tx1"/>
                </a:solidFill>
              </a:rPr>
              <a:t>creazione</a:t>
            </a:r>
            <a:r>
              <a:rPr lang="fr-FR" dirty="0" smtClean="0">
                <a:solidFill>
                  <a:schemeClr val="tx1"/>
                </a:solidFill>
              </a:rPr>
              <a:t> di </a:t>
            </a:r>
            <a:r>
              <a:rPr lang="fr-FR" dirty="0" err="1" smtClean="0">
                <a:solidFill>
                  <a:schemeClr val="tx1"/>
                </a:solidFill>
              </a:rPr>
              <a:t>un’istituzione</a:t>
            </a:r>
            <a:r>
              <a:rPr lang="fr-FR" dirty="0" smtClean="0">
                <a:solidFill>
                  <a:schemeClr val="tx1"/>
                </a:solidFill>
              </a:rPr>
              <a:t> </a:t>
            </a:r>
            <a:r>
              <a:rPr lang="fr-FR" dirty="0" err="1" smtClean="0">
                <a:solidFill>
                  <a:schemeClr val="tx1"/>
                </a:solidFill>
              </a:rPr>
              <a:t>avente</a:t>
            </a:r>
            <a:r>
              <a:rPr lang="fr-FR" dirty="0" smtClean="0">
                <a:solidFill>
                  <a:schemeClr val="tx1"/>
                </a:solidFill>
              </a:rPr>
              <a:t> il </a:t>
            </a:r>
            <a:r>
              <a:rPr lang="fr-FR" dirty="0" err="1" smtClean="0">
                <a:solidFill>
                  <a:schemeClr val="tx1"/>
                </a:solidFill>
              </a:rPr>
              <a:t>compito</a:t>
            </a:r>
            <a:r>
              <a:rPr lang="fr-FR" dirty="0" smtClean="0">
                <a:solidFill>
                  <a:schemeClr val="tx1"/>
                </a:solidFill>
              </a:rPr>
              <a:t> di </a:t>
            </a:r>
            <a:r>
              <a:rPr lang="fr-FR" dirty="0" err="1" smtClean="0">
                <a:solidFill>
                  <a:schemeClr val="tx1"/>
                </a:solidFill>
              </a:rPr>
              <a:t>regolare</a:t>
            </a:r>
            <a:r>
              <a:rPr lang="fr-FR" dirty="0" smtClean="0">
                <a:solidFill>
                  <a:schemeClr val="tx1"/>
                </a:solidFill>
              </a:rPr>
              <a:t> l’</a:t>
            </a:r>
            <a:r>
              <a:rPr lang="fr-FR" dirty="0" err="1" smtClean="0">
                <a:solidFill>
                  <a:schemeClr val="tx1"/>
                </a:solidFill>
              </a:rPr>
              <a:t>uso</a:t>
            </a:r>
            <a:r>
              <a:rPr lang="fr-FR" dirty="0" smtClean="0">
                <a:solidFill>
                  <a:schemeClr val="tx1"/>
                </a:solidFill>
              </a:rPr>
              <a:t> linguistico, </a:t>
            </a:r>
            <a:r>
              <a:rPr lang="fr-FR" dirty="0" err="1" smtClean="0">
                <a:solidFill>
                  <a:schemeClr val="tx1"/>
                </a:solidFill>
              </a:rPr>
              <a:t>dando</a:t>
            </a:r>
            <a:r>
              <a:rPr lang="fr-FR" dirty="0" smtClean="0">
                <a:solidFill>
                  <a:schemeClr val="tx1"/>
                </a:solidFill>
              </a:rPr>
              <a:t> al </a:t>
            </a:r>
            <a:r>
              <a:rPr lang="fr-FR" dirty="0" err="1" smtClean="0">
                <a:solidFill>
                  <a:schemeClr val="tx1"/>
                </a:solidFill>
              </a:rPr>
              <a:t>francese</a:t>
            </a:r>
            <a:r>
              <a:rPr lang="fr-FR" dirty="0" smtClean="0">
                <a:solidFill>
                  <a:schemeClr val="tx1"/>
                </a:solidFill>
              </a:rPr>
              <a:t> </a:t>
            </a:r>
            <a:r>
              <a:rPr lang="fr-FR" dirty="0" err="1" smtClean="0">
                <a:solidFill>
                  <a:schemeClr val="tx1"/>
                </a:solidFill>
              </a:rPr>
              <a:t>una</a:t>
            </a:r>
            <a:r>
              <a:rPr lang="fr-FR" dirty="0" smtClean="0">
                <a:solidFill>
                  <a:schemeClr val="tx1"/>
                </a:solidFill>
              </a:rPr>
              <a:t> </a:t>
            </a:r>
            <a:r>
              <a:rPr lang="fr-FR" dirty="0" err="1" smtClean="0">
                <a:solidFill>
                  <a:schemeClr val="tx1"/>
                </a:solidFill>
              </a:rPr>
              <a:t>norma</a:t>
            </a:r>
            <a:r>
              <a:rPr lang="fr-FR" dirty="0" smtClean="0">
                <a:solidFill>
                  <a:schemeClr val="tx1"/>
                </a:solidFill>
              </a:rPr>
              <a:t> </a:t>
            </a:r>
            <a:r>
              <a:rPr lang="fr-FR" dirty="0" err="1" smtClean="0">
                <a:solidFill>
                  <a:schemeClr val="tx1"/>
                </a:solidFill>
              </a:rPr>
              <a:t>lessicale</a:t>
            </a:r>
            <a:r>
              <a:rPr lang="fr-FR" dirty="0" smtClean="0">
                <a:solidFill>
                  <a:schemeClr val="tx1"/>
                </a:solidFill>
              </a:rPr>
              <a:t> e grammaticale, </a:t>
            </a:r>
            <a:r>
              <a:rPr lang="fr-FR" dirty="0" err="1" smtClean="0">
                <a:solidFill>
                  <a:schemeClr val="tx1"/>
                </a:solidFill>
              </a:rPr>
              <a:t>basata</a:t>
            </a:r>
            <a:r>
              <a:rPr lang="fr-FR" dirty="0" smtClean="0">
                <a:solidFill>
                  <a:schemeClr val="tx1"/>
                </a:solidFill>
              </a:rPr>
              <a:t> </a:t>
            </a:r>
            <a:r>
              <a:rPr lang="fr-FR" dirty="0" err="1" smtClean="0">
                <a:solidFill>
                  <a:schemeClr val="tx1"/>
                </a:solidFill>
              </a:rPr>
              <a:t>sull’uso</a:t>
            </a:r>
            <a:r>
              <a:rPr lang="fr-FR" dirty="0" smtClean="0">
                <a:solidFill>
                  <a:schemeClr val="tx1"/>
                </a:solidFill>
              </a:rPr>
              <a:t> di Corte: l’</a:t>
            </a:r>
            <a:r>
              <a:rPr lang="fr-FR" b="1" dirty="0" smtClean="0">
                <a:solidFill>
                  <a:schemeClr val="tx1"/>
                </a:solidFill>
              </a:rPr>
              <a:t>Académie française</a:t>
            </a:r>
            <a:r>
              <a:rPr lang="fr-FR" dirty="0" smtClean="0">
                <a:solidFill>
                  <a:schemeClr val="tx1"/>
                </a:solidFill>
              </a:rPr>
              <a:t>, </a:t>
            </a:r>
            <a:r>
              <a:rPr lang="fr-FR" dirty="0" err="1" smtClean="0">
                <a:solidFill>
                  <a:schemeClr val="tx1"/>
                </a:solidFill>
              </a:rPr>
              <a:t>fondata</a:t>
            </a:r>
            <a:r>
              <a:rPr lang="fr-FR" dirty="0" smtClean="0">
                <a:solidFill>
                  <a:schemeClr val="tx1"/>
                </a:solidFill>
              </a:rPr>
              <a:t> </a:t>
            </a:r>
            <a:r>
              <a:rPr lang="fr-FR" dirty="0" err="1" smtClean="0">
                <a:solidFill>
                  <a:schemeClr val="tx1"/>
                </a:solidFill>
              </a:rPr>
              <a:t>nel</a:t>
            </a:r>
            <a:r>
              <a:rPr lang="fr-FR" dirty="0" smtClean="0">
                <a:solidFill>
                  <a:schemeClr val="tx1"/>
                </a:solidFill>
              </a:rPr>
              <a:t> </a:t>
            </a:r>
            <a:r>
              <a:rPr lang="fr-FR" b="1" dirty="0" smtClean="0">
                <a:solidFill>
                  <a:schemeClr val="tx1"/>
                </a:solidFill>
              </a:rPr>
              <a:t>1635</a:t>
            </a:r>
            <a:r>
              <a:rPr lang="fr-FR" dirty="0" smtClean="0">
                <a:solidFill>
                  <a:schemeClr val="tx1"/>
                </a:solidFill>
              </a:rPr>
              <a:t> dal </a:t>
            </a:r>
            <a:r>
              <a:rPr lang="fr-FR" b="1" dirty="0" smtClean="0">
                <a:solidFill>
                  <a:schemeClr val="tx1"/>
                </a:solidFill>
              </a:rPr>
              <a:t>cardinale Richelieu </a:t>
            </a:r>
            <a:r>
              <a:rPr lang="fr-FR" dirty="0" smtClean="0">
                <a:solidFill>
                  <a:schemeClr val="tx1"/>
                </a:solidFill>
              </a:rPr>
              <a:t>(1585-1642), primo </a:t>
            </a:r>
            <a:r>
              <a:rPr lang="fr-FR" dirty="0" err="1" smtClean="0">
                <a:solidFill>
                  <a:schemeClr val="tx1"/>
                </a:solidFill>
              </a:rPr>
              <a:t>ministro</a:t>
            </a:r>
            <a:r>
              <a:rPr lang="fr-FR" dirty="0" smtClean="0">
                <a:solidFill>
                  <a:schemeClr val="tx1"/>
                </a:solidFill>
              </a:rPr>
              <a:t> di Louis XIII (1610-1643).</a:t>
            </a:r>
          </a:p>
          <a:p>
            <a:pPr marL="0" indent="0" algn="just">
              <a:buNone/>
            </a:pPr>
            <a:endParaRPr lang="fr-FR" dirty="0" smtClean="0">
              <a:solidFill>
                <a:schemeClr val="tx1"/>
              </a:solidFill>
            </a:endParaRPr>
          </a:p>
          <a:p>
            <a:pPr algn="just"/>
            <a:r>
              <a:rPr lang="fr-FR" dirty="0" smtClean="0">
                <a:solidFill>
                  <a:schemeClr val="tx1"/>
                </a:solidFill>
              </a:rPr>
              <a:t>Sul </a:t>
            </a:r>
            <a:r>
              <a:rPr lang="fr-FR" dirty="0" err="1" smtClean="0">
                <a:solidFill>
                  <a:schemeClr val="tx1"/>
                </a:solidFill>
              </a:rPr>
              <a:t>modello</a:t>
            </a:r>
            <a:r>
              <a:rPr lang="fr-FR" dirty="0" smtClean="0">
                <a:solidFill>
                  <a:schemeClr val="tx1"/>
                </a:solidFill>
              </a:rPr>
              <a:t> </a:t>
            </a:r>
            <a:r>
              <a:rPr lang="fr-FR" dirty="0" err="1" smtClean="0">
                <a:solidFill>
                  <a:schemeClr val="tx1"/>
                </a:solidFill>
              </a:rPr>
              <a:t>dell’Accademia</a:t>
            </a:r>
            <a:r>
              <a:rPr lang="fr-FR" dirty="0" smtClean="0">
                <a:solidFill>
                  <a:schemeClr val="tx1"/>
                </a:solidFill>
              </a:rPr>
              <a:t> </a:t>
            </a:r>
            <a:r>
              <a:rPr lang="fr-FR" dirty="0" err="1" smtClean="0">
                <a:solidFill>
                  <a:schemeClr val="tx1"/>
                </a:solidFill>
              </a:rPr>
              <a:t>della</a:t>
            </a:r>
            <a:r>
              <a:rPr lang="fr-FR" dirty="0" smtClean="0">
                <a:solidFill>
                  <a:schemeClr val="tx1"/>
                </a:solidFill>
              </a:rPr>
              <a:t> </a:t>
            </a:r>
            <a:r>
              <a:rPr lang="fr-FR" dirty="0" err="1" smtClean="0">
                <a:solidFill>
                  <a:schemeClr val="tx1"/>
                </a:solidFill>
              </a:rPr>
              <a:t>Crusca</a:t>
            </a:r>
            <a:r>
              <a:rPr lang="fr-FR" dirty="0" smtClean="0">
                <a:solidFill>
                  <a:schemeClr val="tx1"/>
                </a:solidFill>
              </a:rPr>
              <a:t>, </a:t>
            </a:r>
            <a:r>
              <a:rPr lang="fr-FR" dirty="0" err="1" smtClean="0">
                <a:solidFill>
                  <a:schemeClr val="tx1"/>
                </a:solidFill>
              </a:rPr>
              <a:t>nata</a:t>
            </a:r>
            <a:r>
              <a:rPr lang="fr-FR" dirty="0" smtClean="0">
                <a:solidFill>
                  <a:schemeClr val="tx1"/>
                </a:solidFill>
              </a:rPr>
              <a:t> a Firenze </a:t>
            </a:r>
            <a:r>
              <a:rPr lang="fr-FR" dirty="0" err="1" smtClean="0">
                <a:solidFill>
                  <a:schemeClr val="tx1"/>
                </a:solidFill>
              </a:rPr>
              <a:t>nel</a:t>
            </a:r>
            <a:r>
              <a:rPr lang="fr-FR" dirty="0" smtClean="0">
                <a:solidFill>
                  <a:schemeClr val="tx1"/>
                </a:solidFill>
              </a:rPr>
              <a:t> 1583 per </a:t>
            </a:r>
            <a:r>
              <a:rPr lang="fr-FR" dirty="0" err="1" smtClean="0">
                <a:solidFill>
                  <a:schemeClr val="tx1"/>
                </a:solidFill>
              </a:rPr>
              <a:t>regolare</a:t>
            </a:r>
            <a:r>
              <a:rPr lang="fr-FR" dirty="0" smtClean="0">
                <a:solidFill>
                  <a:schemeClr val="tx1"/>
                </a:solidFill>
              </a:rPr>
              <a:t> l’</a:t>
            </a:r>
            <a:r>
              <a:rPr lang="fr-FR" dirty="0" err="1" smtClean="0">
                <a:solidFill>
                  <a:schemeClr val="tx1"/>
                </a:solidFill>
              </a:rPr>
              <a:t>uso</a:t>
            </a:r>
            <a:r>
              <a:rPr lang="fr-FR" dirty="0" smtClean="0">
                <a:solidFill>
                  <a:schemeClr val="tx1"/>
                </a:solidFill>
              </a:rPr>
              <a:t> </a:t>
            </a:r>
            <a:r>
              <a:rPr lang="fr-FR" dirty="0" err="1" smtClean="0">
                <a:solidFill>
                  <a:schemeClr val="tx1"/>
                </a:solidFill>
              </a:rPr>
              <a:t>della</a:t>
            </a:r>
            <a:r>
              <a:rPr lang="fr-FR" dirty="0" smtClean="0">
                <a:solidFill>
                  <a:schemeClr val="tx1"/>
                </a:solidFill>
              </a:rPr>
              <a:t> lingua </a:t>
            </a:r>
            <a:r>
              <a:rPr lang="fr-FR" dirty="0" err="1" smtClean="0">
                <a:solidFill>
                  <a:schemeClr val="tx1"/>
                </a:solidFill>
              </a:rPr>
              <a:t>italiana</a:t>
            </a:r>
            <a:r>
              <a:rPr lang="fr-FR" dirty="0" smtClean="0">
                <a:solidFill>
                  <a:schemeClr val="tx1"/>
                </a:solidFill>
              </a:rPr>
              <a:t> e </a:t>
            </a:r>
            <a:r>
              <a:rPr lang="fr-FR" dirty="0" err="1" smtClean="0">
                <a:solidFill>
                  <a:schemeClr val="tx1"/>
                </a:solidFill>
              </a:rPr>
              <a:t>fissarne</a:t>
            </a:r>
            <a:r>
              <a:rPr lang="fr-FR" dirty="0" smtClean="0">
                <a:solidFill>
                  <a:schemeClr val="tx1"/>
                </a:solidFill>
              </a:rPr>
              <a:t> il </a:t>
            </a:r>
            <a:r>
              <a:rPr lang="fr-FR" dirty="0" err="1" smtClean="0">
                <a:solidFill>
                  <a:schemeClr val="tx1"/>
                </a:solidFill>
              </a:rPr>
              <a:t>vocabolario</a:t>
            </a:r>
            <a:r>
              <a:rPr lang="fr-FR" dirty="0" smtClean="0">
                <a:solidFill>
                  <a:schemeClr val="tx1"/>
                </a:solidFill>
              </a:rPr>
              <a:t>, Richelieu </a:t>
            </a:r>
            <a:r>
              <a:rPr lang="fr-FR" dirty="0" err="1" smtClean="0">
                <a:solidFill>
                  <a:schemeClr val="tx1"/>
                </a:solidFill>
              </a:rPr>
              <a:t>decide</a:t>
            </a:r>
            <a:r>
              <a:rPr lang="fr-FR" dirty="0" smtClean="0">
                <a:solidFill>
                  <a:schemeClr val="tx1"/>
                </a:solidFill>
              </a:rPr>
              <a:t> di </a:t>
            </a:r>
            <a:r>
              <a:rPr lang="fr-FR" dirty="0" err="1" smtClean="0">
                <a:solidFill>
                  <a:schemeClr val="tx1"/>
                </a:solidFill>
              </a:rPr>
              <a:t>trasformare</a:t>
            </a:r>
            <a:r>
              <a:rPr lang="fr-FR" dirty="0" smtClean="0">
                <a:solidFill>
                  <a:schemeClr val="tx1"/>
                </a:solidFill>
              </a:rPr>
              <a:t> </a:t>
            </a:r>
            <a:r>
              <a:rPr lang="fr-FR" dirty="0" err="1" smtClean="0">
                <a:solidFill>
                  <a:schemeClr val="tx1"/>
                </a:solidFill>
              </a:rPr>
              <a:t>nel</a:t>
            </a:r>
            <a:r>
              <a:rPr lang="fr-FR" dirty="0" smtClean="0">
                <a:solidFill>
                  <a:schemeClr val="tx1"/>
                </a:solidFill>
              </a:rPr>
              <a:t> 1634 il </a:t>
            </a:r>
            <a:r>
              <a:rPr lang="fr-FR" dirty="0" err="1" smtClean="0">
                <a:solidFill>
                  <a:schemeClr val="tx1"/>
                </a:solidFill>
              </a:rPr>
              <a:t>circolo</a:t>
            </a:r>
            <a:r>
              <a:rPr lang="fr-FR" dirty="0" smtClean="0">
                <a:solidFill>
                  <a:schemeClr val="tx1"/>
                </a:solidFill>
              </a:rPr>
              <a:t> </a:t>
            </a:r>
            <a:r>
              <a:rPr lang="fr-FR" dirty="0" err="1" smtClean="0">
                <a:solidFill>
                  <a:schemeClr val="tx1"/>
                </a:solidFill>
              </a:rPr>
              <a:t>del</a:t>
            </a:r>
            <a:r>
              <a:rPr lang="fr-FR" dirty="0" smtClean="0">
                <a:solidFill>
                  <a:schemeClr val="tx1"/>
                </a:solidFill>
              </a:rPr>
              <a:t> </a:t>
            </a:r>
            <a:r>
              <a:rPr lang="fr-FR" dirty="0" err="1" smtClean="0">
                <a:solidFill>
                  <a:schemeClr val="tx1"/>
                </a:solidFill>
              </a:rPr>
              <a:t>letterato</a:t>
            </a:r>
            <a:r>
              <a:rPr lang="fr-FR" dirty="0" smtClean="0">
                <a:solidFill>
                  <a:schemeClr val="tx1"/>
                </a:solidFill>
              </a:rPr>
              <a:t> </a:t>
            </a:r>
            <a:r>
              <a:rPr lang="fr-FR" b="1" dirty="0" smtClean="0">
                <a:solidFill>
                  <a:schemeClr val="tx1"/>
                </a:solidFill>
              </a:rPr>
              <a:t>Valentin Conrart </a:t>
            </a:r>
            <a:r>
              <a:rPr lang="fr-FR" dirty="0" smtClean="0">
                <a:solidFill>
                  <a:schemeClr val="tx1"/>
                </a:solidFill>
              </a:rPr>
              <a:t>(1603-1675) in </a:t>
            </a:r>
            <a:r>
              <a:rPr lang="fr-FR" dirty="0" err="1" smtClean="0">
                <a:solidFill>
                  <a:schemeClr val="tx1"/>
                </a:solidFill>
              </a:rPr>
              <a:t>una</a:t>
            </a:r>
            <a:r>
              <a:rPr lang="fr-FR" dirty="0" smtClean="0">
                <a:solidFill>
                  <a:schemeClr val="tx1"/>
                </a:solidFill>
              </a:rPr>
              <a:t> </a:t>
            </a:r>
            <a:r>
              <a:rPr lang="fr-FR" dirty="0" err="1" smtClean="0">
                <a:solidFill>
                  <a:schemeClr val="tx1"/>
                </a:solidFill>
              </a:rPr>
              <a:t>vera</a:t>
            </a:r>
            <a:r>
              <a:rPr lang="fr-FR" dirty="0" smtClean="0">
                <a:solidFill>
                  <a:schemeClr val="tx1"/>
                </a:solidFill>
              </a:rPr>
              <a:t> e </a:t>
            </a:r>
            <a:r>
              <a:rPr lang="fr-FR" dirty="0" err="1" smtClean="0">
                <a:solidFill>
                  <a:schemeClr val="tx1"/>
                </a:solidFill>
              </a:rPr>
              <a:t>propria</a:t>
            </a:r>
            <a:r>
              <a:rPr lang="fr-FR" dirty="0" smtClean="0">
                <a:solidFill>
                  <a:schemeClr val="tx1"/>
                </a:solidFill>
              </a:rPr>
              <a:t> </a:t>
            </a:r>
            <a:r>
              <a:rPr lang="fr-FR" dirty="0" err="1" smtClean="0">
                <a:solidFill>
                  <a:schemeClr val="tx1"/>
                </a:solidFill>
              </a:rPr>
              <a:t>istituzione</a:t>
            </a:r>
            <a:r>
              <a:rPr lang="fr-FR" dirty="0" smtClean="0">
                <a:solidFill>
                  <a:schemeClr val="tx1"/>
                </a:solidFill>
              </a:rPr>
              <a:t>, </a:t>
            </a:r>
            <a:r>
              <a:rPr lang="fr-FR" dirty="0" err="1" smtClean="0">
                <a:solidFill>
                  <a:schemeClr val="tx1"/>
                </a:solidFill>
              </a:rPr>
              <a:t>voluta</a:t>
            </a:r>
            <a:r>
              <a:rPr lang="fr-FR" dirty="0" smtClean="0">
                <a:solidFill>
                  <a:schemeClr val="tx1"/>
                </a:solidFill>
              </a:rPr>
              <a:t> dal </a:t>
            </a:r>
            <a:r>
              <a:rPr lang="fr-FR" dirty="0" err="1" smtClean="0">
                <a:solidFill>
                  <a:schemeClr val="tx1"/>
                </a:solidFill>
              </a:rPr>
              <a:t>potere</a:t>
            </a:r>
            <a:r>
              <a:rPr lang="fr-FR" dirty="0" smtClean="0">
                <a:solidFill>
                  <a:schemeClr val="tx1"/>
                </a:solidFill>
              </a:rPr>
              <a:t> </a:t>
            </a:r>
            <a:r>
              <a:rPr lang="fr-FR" dirty="0" err="1" smtClean="0">
                <a:solidFill>
                  <a:schemeClr val="tx1"/>
                </a:solidFill>
              </a:rPr>
              <a:t>reale</a:t>
            </a:r>
            <a:r>
              <a:rPr lang="fr-FR" dirty="0" smtClean="0">
                <a:solidFill>
                  <a:schemeClr val="tx1"/>
                </a:solidFill>
              </a:rPr>
              <a:t>, con il </a:t>
            </a:r>
            <a:r>
              <a:rPr lang="fr-FR" dirty="0" err="1" smtClean="0">
                <a:solidFill>
                  <a:schemeClr val="tx1"/>
                </a:solidFill>
              </a:rPr>
              <a:t>compito</a:t>
            </a:r>
            <a:r>
              <a:rPr lang="fr-FR" dirty="0" smtClean="0">
                <a:solidFill>
                  <a:schemeClr val="tx1"/>
                </a:solidFill>
              </a:rPr>
              <a:t> di « </a:t>
            </a:r>
            <a:r>
              <a:rPr lang="fr-FR" i="1" dirty="0" smtClean="0">
                <a:solidFill>
                  <a:schemeClr val="tx1"/>
                </a:solidFill>
              </a:rPr>
              <a:t>nettoyer la langue des ordures qu’elles avait contractées</a:t>
            </a:r>
            <a:r>
              <a:rPr lang="fr-FR" dirty="0" smtClean="0">
                <a:solidFill>
                  <a:schemeClr val="tx1"/>
                </a:solidFill>
              </a:rPr>
              <a:t> »</a:t>
            </a:r>
          </a:p>
          <a:p>
            <a:pPr algn="just"/>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5200" y="0"/>
            <a:ext cx="2336800" cy="34798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624" y="3312674"/>
            <a:ext cx="5216112" cy="3545326"/>
          </a:xfrm>
          <a:prstGeom prst="rect">
            <a:avLst/>
          </a:prstGeom>
        </p:spPr>
      </p:pic>
    </p:spTree>
    <p:extLst>
      <p:ext uri="{BB962C8B-B14F-4D97-AF65-F5344CB8AC3E}">
        <p14:creationId xmlns:p14="http://schemas.microsoft.com/office/powerpoint/2010/main" val="2232164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4829" y="477672"/>
            <a:ext cx="8986718" cy="7424382"/>
          </a:xfrm>
        </p:spPr>
        <p:txBody>
          <a:bodyPr>
            <a:normAutofit/>
          </a:bodyPr>
          <a:lstStyle/>
          <a:p>
            <a:pPr algn="just"/>
            <a:r>
              <a:rPr lang="fr-FR" dirty="0">
                <a:solidFill>
                  <a:schemeClr val="tx1"/>
                </a:solidFill>
              </a:rPr>
              <a:t>Conrart e </a:t>
            </a:r>
            <a:r>
              <a:rPr lang="fr-FR" dirty="0" err="1">
                <a:solidFill>
                  <a:schemeClr val="tx1"/>
                </a:solidFill>
              </a:rPr>
              <a:t>gli</a:t>
            </a:r>
            <a:r>
              <a:rPr lang="fr-FR" dirty="0">
                <a:solidFill>
                  <a:schemeClr val="tx1"/>
                </a:solidFill>
              </a:rPr>
              <a:t> </a:t>
            </a:r>
            <a:r>
              <a:rPr lang="fr-FR" dirty="0" err="1">
                <a:solidFill>
                  <a:schemeClr val="tx1"/>
                </a:solidFill>
              </a:rPr>
              <a:t>altri</a:t>
            </a:r>
            <a:r>
              <a:rPr lang="fr-FR" dirty="0">
                <a:solidFill>
                  <a:schemeClr val="tx1"/>
                </a:solidFill>
              </a:rPr>
              <a:t> </a:t>
            </a:r>
            <a:r>
              <a:rPr lang="fr-FR" dirty="0" err="1" smtClean="0">
                <a:solidFill>
                  <a:schemeClr val="tx1"/>
                </a:solidFill>
              </a:rPr>
              <a:t>membri</a:t>
            </a:r>
            <a:r>
              <a:rPr lang="fr-FR" dirty="0" smtClean="0">
                <a:solidFill>
                  <a:schemeClr val="tx1"/>
                </a:solidFill>
              </a:rPr>
              <a:t> </a:t>
            </a:r>
            <a:r>
              <a:rPr lang="fr-FR" dirty="0" err="1" smtClean="0">
                <a:solidFill>
                  <a:schemeClr val="tx1"/>
                </a:solidFill>
              </a:rPr>
              <a:t>scelsero</a:t>
            </a:r>
            <a:r>
              <a:rPr lang="fr-FR" dirty="0" smtClean="0">
                <a:solidFill>
                  <a:schemeClr val="tx1"/>
                </a:solidFill>
              </a:rPr>
              <a:t> il nome </a:t>
            </a:r>
            <a:r>
              <a:rPr lang="fr-FR" i="1" dirty="0" smtClean="0">
                <a:solidFill>
                  <a:schemeClr val="tx1"/>
                </a:solidFill>
              </a:rPr>
              <a:t>Académie française </a:t>
            </a:r>
            <a:r>
              <a:rPr lang="fr-FR" dirty="0" smtClean="0">
                <a:solidFill>
                  <a:schemeClr val="tx1"/>
                </a:solidFill>
              </a:rPr>
              <a:t>e il </a:t>
            </a:r>
            <a:r>
              <a:rPr lang="fr-FR" dirty="0" err="1" smtClean="0">
                <a:solidFill>
                  <a:schemeClr val="tx1"/>
                </a:solidFill>
              </a:rPr>
              <a:t>motto</a:t>
            </a:r>
            <a:r>
              <a:rPr lang="fr-FR" dirty="0" smtClean="0">
                <a:solidFill>
                  <a:schemeClr val="tx1"/>
                </a:solidFill>
              </a:rPr>
              <a:t> « </a:t>
            </a:r>
            <a:r>
              <a:rPr lang="fr-FR" i="1" dirty="0" smtClean="0">
                <a:solidFill>
                  <a:schemeClr val="tx1"/>
                </a:solidFill>
              </a:rPr>
              <a:t>À l’immortalité</a:t>
            </a:r>
            <a:r>
              <a:rPr lang="fr-FR" dirty="0" smtClean="0">
                <a:solidFill>
                  <a:schemeClr val="tx1"/>
                </a:solidFill>
              </a:rPr>
              <a:t> » (</a:t>
            </a:r>
            <a:r>
              <a:rPr lang="fr-FR" dirty="0" err="1" smtClean="0">
                <a:solidFill>
                  <a:schemeClr val="tx1"/>
                </a:solidFill>
              </a:rPr>
              <a:t>ancora</a:t>
            </a:r>
            <a:r>
              <a:rPr lang="fr-FR" dirty="0" smtClean="0">
                <a:solidFill>
                  <a:schemeClr val="tx1"/>
                </a:solidFill>
              </a:rPr>
              <a:t> </a:t>
            </a:r>
            <a:r>
              <a:rPr lang="fr-FR" dirty="0" err="1" smtClean="0">
                <a:solidFill>
                  <a:schemeClr val="tx1"/>
                </a:solidFill>
              </a:rPr>
              <a:t>oggi</a:t>
            </a:r>
            <a:r>
              <a:rPr lang="fr-FR" dirty="0" smtClean="0">
                <a:solidFill>
                  <a:schemeClr val="tx1"/>
                </a:solidFill>
              </a:rPr>
              <a:t>, </a:t>
            </a:r>
            <a:r>
              <a:rPr lang="fr-FR" dirty="0" err="1" smtClean="0">
                <a:solidFill>
                  <a:schemeClr val="tx1"/>
                </a:solidFill>
              </a:rPr>
              <a:t>gli</a:t>
            </a:r>
            <a:r>
              <a:rPr lang="fr-FR" dirty="0" smtClean="0">
                <a:solidFill>
                  <a:schemeClr val="tx1"/>
                </a:solidFill>
              </a:rPr>
              <a:t> </a:t>
            </a:r>
            <a:r>
              <a:rPr lang="fr-FR" dirty="0" err="1" smtClean="0">
                <a:solidFill>
                  <a:schemeClr val="tx1"/>
                </a:solidFill>
              </a:rPr>
              <a:t>accademici</a:t>
            </a:r>
            <a:r>
              <a:rPr lang="fr-FR" dirty="0" smtClean="0">
                <a:solidFill>
                  <a:schemeClr val="tx1"/>
                </a:solidFill>
              </a:rPr>
              <a:t> sono </a:t>
            </a:r>
            <a:r>
              <a:rPr lang="fr-FR" dirty="0" err="1" smtClean="0">
                <a:solidFill>
                  <a:schemeClr val="tx1"/>
                </a:solidFill>
              </a:rPr>
              <a:t>chiamati</a:t>
            </a:r>
            <a:r>
              <a:rPr lang="fr-FR" dirty="0" smtClean="0">
                <a:solidFill>
                  <a:schemeClr val="tx1"/>
                </a:solidFill>
              </a:rPr>
              <a:t> </a:t>
            </a:r>
            <a:r>
              <a:rPr lang="fr-FR" dirty="0" err="1" smtClean="0">
                <a:solidFill>
                  <a:schemeClr val="tx1"/>
                </a:solidFill>
              </a:rPr>
              <a:t>gli</a:t>
            </a:r>
            <a:r>
              <a:rPr lang="fr-FR" dirty="0" smtClean="0">
                <a:solidFill>
                  <a:schemeClr val="tx1"/>
                </a:solidFill>
              </a:rPr>
              <a:t> « </a:t>
            </a:r>
            <a:r>
              <a:rPr lang="fr-FR" i="1" dirty="0" smtClean="0">
                <a:solidFill>
                  <a:schemeClr val="tx1"/>
                </a:solidFill>
              </a:rPr>
              <a:t>immortels</a:t>
            </a:r>
            <a:r>
              <a:rPr lang="fr-FR" dirty="0" smtClean="0">
                <a:solidFill>
                  <a:schemeClr val="tx1"/>
                </a:solidFill>
              </a:rPr>
              <a:t> »).</a:t>
            </a:r>
          </a:p>
          <a:p>
            <a:pPr algn="just"/>
            <a:endParaRPr lang="fr-FR" dirty="0" smtClean="0">
              <a:solidFill>
                <a:schemeClr val="tx1"/>
              </a:solidFill>
            </a:endParaRPr>
          </a:p>
          <a:p>
            <a:pPr algn="just"/>
            <a:r>
              <a:rPr lang="fr-FR" dirty="0" err="1" smtClean="0">
                <a:solidFill>
                  <a:schemeClr val="tx1"/>
                </a:solidFill>
              </a:rPr>
              <a:t>Essi</a:t>
            </a:r>
            <a:r>
              <a:rPr lang="fr-FR" dirty="0" smtClean="0">
                <a:solidFill>
                  <a:schemeClr val="tx1"/>
                </a:solidFill>
              </a:rPr>
              <a:t> </a:t>
            </a:r>
            <a:r>
              <a:rPr lang="fr-FR" dirty="0" err="1">
                <a:solidFill>
                  <a:schemeClr val="tx1"/>
                </a:solidFill>
              </a:rPr>
              <a:t>creano</a:t>
            </a:r>
            <a:r>
              <a:rPr lang="fr-FR" dirty="0">
                <a:solidFill>
                  <a:schemeClr val="tx1"/>
                </a:solidFill>
              </a:rPr>
              <a:t> </a:t>
            </a:r>
            <a:r>
              <a:rPr lang="fr-FR" dirty="0" err="1">
                <a:solidFill>
                  <a:schemeClr val="tx1"/>
                </a:solidFill>
              </a:rPr>
              <a:t>una</a:t>
            </a:r>
            <a:r>
              <a:rPr lang="fr-FR" dirty="0">
                <a:solidFill>
                  <a:schemeClr val="tx1"/>
                </a:solidFill>
              </a:rPr>
              <a:t> </a:t>
            </a:r>
            <a:r>
              <a:rPr lang="fr-FR" b="1" dirty="0">
                <a:solidFill>
                  <a:schemeClr val="tx1"/>
                </a:solidFill>
              </a:rPr>
              <a:t>Carta</a:t>
            </a:r>
            <a:r>
              <a:rPr lang="fr-FR" dirty="0">
                <a:solidFill>
                  <a:schemeClr val="tx1"/>
                </a:solidFill>
              </a:rPr>
              <a:t>, il </a:t>
            </a:r>
            <a:r>
              <a:rPr lang="fr-FR" dirty="0" err="1">
                <a:solidFill>
                  <a:schemeClr val="tx1"/>
                </a:solidFill>
              </a:rPr>
              <a:t>cui</a:t>
            </a:r>
            <a:r>
              <a:rPr lang="fr-FR" dirty="0">
                <a:solidFill>
                  <a:schemeClr val="tx1"/>
                </a:solidFill>
              </a:rPr>
              <a:t> </a:t>
            </a:r>
            <a:r>
              <a:rPr lang="fr-FR" u="sng" dirty="0" err="1">
                <a:solidFill>
                  <a:schemeClr val="tx1"/>
                </a:solidFill>
              </a:rPr>
              <a:t>articolo</a:t>
            </a:r>
            <a:r>
              <a:rPr lang="fr-FR" u="sng" dirty="0">
                <a:solidFill>
                  <a:schemeClr val="tx1"/>
                </a:solidFill>
              </a:rPr>
              <a:t> 24 </a:t>
            </a:r>
            <a:r>
              <a:rPr lang="fr-FR" dirty="0" err="1">
                <a:solidFill>
                  <a:schemeClr val="tx1"/>
                </a:solidFill>
              </a:rPr>
              <a:t>stabilisce</a:t>
            </a:r>
            <a:r>
              <a:rPr lang="fr-FR" dirty="0">
                <a:solidFill>
                  <a:schemeClr val="tx1"/>
                </a:solidFill>
              </a:rPr>
              <a:t>:</a:t>
            </a:r>
          </a:p>
          <a:p>
            <a:pPr marL="0" indent="0" algn="just">
              <a:buNone/>
            </a:pPr>
            <a:endParaRPr lang="fr-FR" dirty="0"/>
          </a:p>
          <a:p>
            <a:pPr marL="0" indent="0" algn="just">
              <a:buNone/>
            </a:pPr>
            <a:r>
              <a:rPr lang="fr-FR" b="1" dirty="0">
                <a:solidFill>
                  <a:schemeClr val="tx1"/>
                </a:solidFill>
              </a:rPr>
              <a:t>“</a:t>
            </a:r>
            <a:r>
              <a:rPr lang="fr-FR" i="1" u="sng" dirty="0">
                <a:solidFill>
                  <a:schemeClr val="tx1"/>
                </a:solidFill>
              </a:rPr>
              <a:t>La principale fonction de l’Académie sera de travailler, avec tout le soin et toute la diligence possibles, à donner des règles certaines à notre langue et à la rendre pure, éloquente et capable de traiter les arts et les sciences</a:t>
            </a:r>
            <a:r>
              <a:rPr lang="fr-FR" b="1" dirty="0">
                <a:solidFill>
                  <a:schemeClr val="tx1"/>
                </a:solidFill>
              </a:rPr>
              <a:t>”.</a:t>
            </a:r>
          </a:p>
          <a:p>
            <a:pPr marL="0" indent="0" algn="just">
              <a:buNone/>
            </a:pPr>
            <a:endParaRPr lang="fr-FR" b="1" dirty="0">
              <a:solidFill>
                <a:schemeClr val="tx1"/>
              </a:solidFill>
            </a:endParaRPr>
          </a:p>
          <a:p>
            <a:pPr algn="just"/>
            <a:r>
              <a:rPr lang="fr-FR" dirty="0" err="1" smtClean="0">
                <a:solidFill>
                  <a:schemeClr val="tx1"/>
                </a:solidFill>
              </a:rPr>
              <a:t>Oltre</a:t>
            </a:r>
            <a:r>
              <a:rPr lang="fr-FR" dirty="0" smtClean="0">
                <a:solidFill>
                  <a:schemeClr val="tx1"/>
                </a:solidFill>
              </a:rPr>
              <a:t> a « </a:t>
            </a:r>
            <a:r>
              <a:rPr lang="fr-FR" b="1" i="1" dirty="0" smtClean="0">
                <a:solidFill>
                  <a:schemeClr val="tx1"/>
                </a:solidFill>
              </a:rPr>
              <a:t>consacrer l’usage</a:t>
            </a:r>
            <a:r>
              <a:rPr lang="fr-FR" dirty="0" smtClean="0">
                <a:solidFill>
                  <a:schemeClr val="tx1"/>
                </a:solidFill>
              </a:rPr>
              <a:t> », </a:t>
            </a:r>
            <a:r>
              <a:rPr lang="fr-FR" dirty="0" err="1" smtClean="0">
                <a:solidFill>
                  <a:schemeClr val="tx1"/>
                </a:solidFill>
              </a:rPr>
              <a:t>compito</a:t>
            </a:r>
            <a:r>
              <a:rPr lang="fr-FR" dirty="0" smtClean="0">
                <a:solidFill>
                  <a:schemeClr val="tx1"/>
                </a:solidFill>
              </a:rPr>
              <a:t> dei </a:t>
            </a:r>
            <a:r>
              <a:rPr lang="fr-FR" dirty="0" err="1" smtClean="0">
                <a:solidFill>
                  <a:schemeClr val="tx1"/>
                </a:solidFill>
              </a:rPr>
              <a:t>membri</a:t>
            </a:r>
            <a:r>
              <a:rPr lang="fr-FR" dirty="0" smtClean="0">
                <a:solidFill>
                  <a:schemeClr val="tx1"/>
                </a:solidFill>
              </a:rPr>
              <a:t> </a:t>
            </a:r>
            <a:r>
              <a:rPr lang="fr-FR" dirty="0" err="1" smtClean="0">
                <a:solidFill>
                  <a:schemeClr val="tx1"/>
                </a:solidFill>
              </a:rPr>
              <a:t>era</a:t>
            </a:r>
            <a:r>
              <a:rPr lang="fr-FR" dirty="0" smtClean="0">
                <a:solidFill>
                  <a:schemeClr val="tx1"/>
                </a:solidFill>
              </a:rPr>
              <a:t> </a:t>
            </a:r>
            <a:r>
              <a:rPr lang="fr-FR" dirty="0">
                <a:solidFill>
                  <a:schemeClr val="tx1"/>
                </a:solidFill>
              </a:rPr>
              <a:t>anche di </a:t>
            </a:r>
            <a:r>
              <a:rPr lang="fr-FR" dirty="0" err="1">
                <a:solidFill>
                  <a:schemeClr val="tx1"/>
                </a:solidFill>
              </a:rPr>
              <a:t>creare</a:t>
            </a:r>
            <a:r>
              <a:rPr lang="fr-FR" dirty="0">
                <a:solidFill>
                  <a:schemeClr val="tx1"/>
                </a:solidFill>
              </a:rPr>
              <a:t> un </a:t>
            </a:r>
            <a:r>
              <a:rPr lang="fr-FR" b="1" dirty="0" err="1">
                <a:solidFill>
                  <a:schemeClr val="tx1"/>
                </a:solidFill>
              </a:rPr>
              <a:t>Dizionario</a:t>
            </a:r>
            <a:r>
              <a:rPr lang="fr-FR" dirty="0">
                <a:solidFill>
                  <a:schemeClr val="tx1"/>
                </a:solidFill>
              </a:rPr>
              <a:t> delle parole in </a:t>
            </a:r>
            <a:r>
              <a:rPr lang="fr-FR" dirty="0" err="1">
                <a:solidFill>
                  <a:schemeClr val="tx1"/>
                </a:solidFill>
              </a:rPr>
              <a:t>uso</a:t>
            </a:r>
            <a:r>
              <a:rPr lang="fr-FR" dirty="0">
                <a:solidFill>
                  <a:schemeClr val="tx1"/>
                </a:solidFill>
              </a:rPr>
              <a:t>, </a:t>
            </a:r>
            <a:r>
              <a:rPr lang="fr-FR" dirty="0" err="1">
                <a:solidFill>
                  <a:schemeClr val="tx1"/>
                </a:solidFill>
              </a:rPr>
              <a:t>una</a:t>
            </a:r>
            <a:r>
              <a:rPr lang="fr-FR" dirty="0">
                <a:solidFill>
                  <a:schemeClr val="tx1"/>
                </a:solidFill>
              </a:rPr>
              <a:t> </a:t>
            </a:r>
            <a:r>
              <a:rPr lang="fr-FR" b="1" dirty="0" err="1">
                <a:solidFill>
                  <a:schemeClr val="tx1"/>
                </a:solidFill>
              </a:rPr>
              <a:t>Grammatica</a:t>
            </a:r>
            <a:r>
              <a:rPr lang="fr-FR" dirty="0">
                <a:solidFill>
                  <a:schemeClr val="tx1"/>
                </a:solidFill>
              </a:rPr>
              <a:t>, </a:t>
            </a:r>
            <a:r>
              <a:rPr lang="fr-FR" dirty="0" err="1">
                <a:solidFill>
                  <a:schemeClr val="tx1"/>
                </a:solidFill>
              </a:rPr>
              <a:t>una</a:t>
            </a:r>
            <a:r>
              <a:rPr lang="fr-FR" dirty="0">
                <a:solidFill>
                  <a:schemeClr val="tx1"/>
                </a:solidFill>
              </a:rPr>
              <a:t> </a:t>
            </a:r>
            <a:r>
              <a:rPr lang="fr-FR" b="1" dirty="0" err="1">
                <a:solidFill>
                  <a:schemeClr val="tx1"/>
                </a:solidFill>
              </a:rPr>
              <a:t>Retorica</a:t>
            </a:r>
            <a:r>
              <a:rPr lang="fr-FR" dirty="0">
                <a:solidFill>
                  <a:schemeClr val="tx1"/>
                </a:solidFill>
              </a:rPr>
              <a:t> e </a:t>
            </a:r>
            <a:r>
              <a:rPr lang="fr-FR" dirty="0" err="1">
                <a:solidFill>
                  <a:schemeClr val="tx1"/>
                </a:solidFill>
              </a:rPr>
              <a:t>una</a:t>
            </a:r>
            <a:r>
              <a:rPr lang="fr-FR" dirty="0">
                <a:solidFill>
                  <a:schemeClr val="tx1"/>
                </a:solidFill>
              </a:rPr>
              <a:t> </a:t>
            </a:r>
            <a:r>
              <a:rPr lang="fr-FR" b="1" dirty="0" err="1">
                <a:solidFill>
                  <a:schemeClr val="tx1"/>
                </a:solidFill>
              </a:rPr>
              <a:t>Poetica</a:t>
            </a:r>
            <a:r>
              <a:rPr lang="fr-FR" dirty="0">
                <a:solidFill>
                  <a:schemeClr val="tx1"/>
                </a:solidFill>
              </a:rPr>
              <a:t> per </a:t>
            </a:r>
            <a:r>
              <a:rPr lang="fr-FR" dirty="0" err="1">
                <a:solidFill>
                  <a:schemeClr val="tx1"/>
                </a:solidFill>
              </a:rPr>
              <a:t>stabilire</a:t>
            </a:r>
            <a:r>
              <a:rPr lang="fr-FR" dirty="0">
                <a:solidFill>
                  <a:schemeClr val="tx1"/>
                </a:solidFill>
              </a:rPr>
              <a:t> le norme </a:t>
            </a:r>
            <a:r>
              <a:rPr lang="fr-FR" dirty="0" err="1">
                <a:solidFill>
                  <a:schemeClr val="tx1"/>
                </a:solidFill>
              </a:rPr>
              <a:t>del</a:t>
            </a:r>
            <a:r>
              <a:rPr lang="fr-FR" dirty="0">
                <a:solidFill>
                  <a:schemeClr val="tx1"/>
                </a:solidFill>
              </a:rPr>
              <a:t> </a:t>
            </a:r>
            <a:r>
              <a:rPr lang="fr-FR" dirty="0" err="1">
                <a:solidFill>
                  <a:schemeClr val="tx1"/>
                </a:solidFill>
              </a:rPr>
              <a:t>lessico</a:t>
            </a:r>
            <a:r>
              <a:rPr lang="fr-FR" dirty="0">
                <a:solidFill>
                  <a:schemeClr val="tx1"/>
                </a:solidFill>
              </a:rPr>
              <a:t>, </a:t>
            </a:r>
            <a:r>
              <a:rPr lang="fr-FR" dirty="0" err="1">
                <a:solidFill>
                  <a:schemeClr val="tx1"/>
                </a:solidFill>
              </a:rPr>
              <a:t>della</a:t>
            </a:r>
            <a:r>
              <a:rPr lang="fr-FR" dirty="0">
                <a:solidFill>
                  <a:schemeClr val="tx1"/>
                </a:solidFill>
              </a:rPr>
              <a:t> </a:t>
            </a:r>
            <a:r>
              <a:rPr lang="fr-FR" dirty="0" err="1">
                <a:solidFill>
                  <a:schemeClr val="tx1"/>
                </a:solidFill>
              </a:rPr>
              <a:t>grammatica</a:t>
            </a:r>
            <a:r>
              <a:rPr lang="fr-FR" dirty="0">
                <a:solidFill>
                  <a:schemeClr val="tx1"/>
                </a:solidFill>
              </a:rPr>
              <a:t>, </a:t>
            </a:r>
            <a:r>
              <a:rPr lang="fr-FR" dirty="0" err="1">
                <a:solidFill>
                  <a:schemeClr val="tx1"/>
                </a:solidFill>
              </a:rPr>
              <a:t>dell’eloquenza</a:t>
            </a:r>
            <a:r>
              <a:rPr lang="fr-FR" dirty="0">
                <a:solidFill>
                  <a:schemeClr val="tx1"/>
                </a:solidFill>
              </a:rPr>
              <a:t> e </a:t>
            </a:r>
            <a:r>
              <a:rPr lang="fr-FR" dirty="0" err="1">
                <a:solidFill>
                  <a:schemeClr val="tx1"/>
                </a:solidFill>
              </a:rPr>
              <a:t>della</a:t>
            </a:r>
            <a:r>
              <a:rPr lang="fr-FR" dirty="0">
                <a:solidFill>
                  <a:schemeClr val="tx1"/>
                </a:solidFill>
              </a:rPr>
              <a:t> </a:t>
            </a:r>
            <a:r>
              <a:rPr lang="fr-FR" dirty="0" err="1">
                <a:solidFill>
                  <a:schemeClr val="tx1"/>
                </a:solidFill>
              </a:rPr>
              <a:t>prosodia</a:t>
            </a:r>
            <a:r>
              <a:rPr lang="fr-FR" dirty="0">
                <a:solidFill>
                  <a:schemeClr val="tx1"/>
                </a:solidFill>
              </a:rPr>
              <a:t> in </a:t>
            </a:r>
            <a:r>
              <a:rPr lang="fr-FR" dirty="0" err="1">
                <a:solidFill>
                  <a:schemeClr val="tx1"/>
                </a:solidFill>
              </a:rPr>
              <a:t>francese</a:t>
            </a:r>
            <a:r>
              <a:rPr lang="fr-FR" dirty="0">
                <a:solidFill>
                  <a:schemeClr val="tx1"/>
                </a:solidFill>
              </a:rPr>
              <a:t>. </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6519" y="4665259"/>
            <a:ext cx="4385481" cy="2192741"/>
          </a:xfrm>
          <a:prstGeom prst="rect">
            <a:avLst/>
          </a:prstGeom>
        </p:spPr>
      </p:pic>
    </p:spTree>
    <p:extLst>
      <p:ext uri="{BB962C8B-B14F-4D97-AF65-F5344CB8AC3E}">
        <p14:creationId xmlns:p14="http://schemas.microsoft.com/office/powerpoint/2010/main" val="12673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203454"/>
            <a:ext cx="8596668" cy="3880773"/>
          </a:xfrm>
        </p:spPr>
        <p:txBody>
          <a:bodyPr/>
          <a:lstStyle/>
          <a:p>
            <a:pPr marL="0" indent="0">
              <a:buNone/>
            </a:pPr>
            <a:r>
              <a:rPr lang="fr-FR" b="1" dirty="0" smtClean="0">
                <a:solidFill>
                  <a:schemeClr val="tx1"/>
                </a:solidFill>
              </a:rPr>
              <a:t>476 </a:t>
            </a:r>
            <a:r>
              <a:rPr lang="fr-FR" b="1" dirty="0" err="1" smtClean="0">
                <a:solidFill>
                  <a:schemeClr val="tx1"/>
                </a:solidFill>
              </a:rPr>
              <a:t>d.C.</a:t>
            </a:r>
            <a:r>
              <a:rPr lang="fr-FR" dirty="0" smtClean="0">
                <a:solidFill>
                  <a:schemeClr val="tx1"/>
                </a:solidFill>
              </a:rPr>
              <a:t>: </a:t>
            </a:r>
            <a:r>
              <a:rPr lang="fr-FR" dirty="0" err="1" smtClean="0">
                <a:solidFill>
                  <a:schemeClr val="tx1"/>
                </a:solidFill>
              </a:rPr>
              <a:t>caduta</a:t>
            </a:r>
            <a:r>
              <a:rPr lang="fr-FR" dirty="0" smtClean="0">
                <a:solidFill>
                  <a:schemeClr val="tx1"/>
                </a:solidFill>
              </a:rPr>
              <a:t> </a:t>
            </a:r>
            <a:r>
              <a:rPr lang="fr-FR" dirty="0" err="1" smtClean="0">
                <a:solidFill>
                  <a:schemeClr val="tx1"/>
                </a:solidFill>
              </a:rPr>
              <a:t>dell’Impero</a:t>
            </a:r>
            <a:r>
              <a:rPr lang="fr-FR" dirty="0" smtClean="0">
                <a:solidFill>
                  <a:schemeClr val="tx1"/>
                </a:solidFill>
              </a:rPr>
              <a:t> romano d’</a:t>
            </a:r>
            <a:r>
              <a:rPr lang="fr-FR" dirty="0" err="1" smtClean="0">
                <a:solidFill>
                  <a:schemeClr val="tx1"/>
                </a:solidFill>
              </a:rPr>
              <a:t>Occidente</a:t>
            </a:r>
            <a:endParaRPr lang="fr-FR" dirty="0" smtClean="0">
              <a:solidFill>
                <a:schemeClr val="tx1"/>
              </a:solidFill>
            </a:endParaRPr>
          </a:p>
          <a:p>
            <a:pPr marL="0" indent="0">
              <a:buNone/>
            </a:pPr>
            <a:endParaRPr lang="fr-FR" dirty="0">
              <a:solidFill>
                <a:schemeClr val="tx1"/>
              </a:solidFill>
            </a:endParaRPr>
          </a:p>
          <a:p>
            <a:pPr marL="0" indent="0" algn="just">
              <a:buNone/>
            </a:pPr>
            <a:r>
              <a:rPr lang="fr-FR" b="1" dirty="0" err="1" smtClean="0">
                <a:solidFill>
                  <a:schemeClr val="tx1"/>
                </a:solidFill>
              </a:rPr>
              <a:t>Tra</a:t>
            </a:r>
            <a:r>
              <a:rPr lang="fr-FR" b="1" dirty="0" smtClean="0">
                <a:solidFill>
                  <a:schemeClr val="tx1"/>
                </a:solidFill>
              </a:rPr>
              <a:t> il III e il VI </a:t>
            </a:r>
            <a:r>
              <a:rPr lang="fr-FR" b="1" dirty="0" err="1" smtClean="0">
                <a:solidFill>
                  <a:schemeClr val="tx1"/>
                </a:solidFill>
              </a:rPr>
              <a:t>secolo</a:t>
            </a:r>
            <a:r>
              <a:rPr lang="fr-FR" b="1" dirty="0" smtClean="0">
                <a:solidFill>
                  <a:schemeClr val="tx1"/>
                </a:solidFill>
              </a:rPr>
              <a:t> </a:t>
            </a:r>
            <a:r>
              <a:rPr lang="fr-FR" b="1" dirty="0" err="1" smtClean="0">
                <a:solidFill>
                  <a:schemeClr val="tx1"/>
                </a:solidFill>
              </a:rPr>
              <a:t>d.C.</a:t>
            </a:r>
            <a:r>
              <a:rPr lang="fr-FR" dirty="0" smtClean="0">
                <a:solidFill>
                  <a:schemeClr val="tx1"/>
                </a:solidFill>
              </a:rPr>
              <a:t>: i Franchi, </a:t>
            </a:r>
            <a:r>
              <a:rPr lang="fr-FR" dirty="0" err="1" smtClean="0">
                <a:solidFill>
                  <a:schemeClr val="tx1"/>
                </a:solidFill>
              </a:rPr>
              <a:t>popolo</a:t>
            </a:r>
            <a:r>
              <a:rPr lang="fr-FR" dirty="0" smtClean="0">
                <a:solidFill>
                  <a:schemeClr val="tx1"/>
                </a:solidFill>
              </a:rPr>
              <a:t> </a:t>
            </a:r>
            <a:r>
              <a:rPr lang="fr-FR" dirty="0" err="1" smtClean="0">
                <a:solidFill>
                  <a:schemeClr val="tx1"/>
                </a:solidFill>
              </a:rPr>
              <a:t>germanico</a:t>
            </a:r>
            <a:r>
              <a:rPr lang="fr-FR" dirty="0" smtClean="0">
                <a:solidFill>
                  <a:schemeClr val="tx1"/>
                </a:solidFill>
              </a:rPr>
              <a:t>, </a:t>
            </a:r>
            <a:r>
              <a:rPr lang="fr-FR" dirty="0" err="1" smtClean="0">
                <a:solidFill>
                  <a:schemeClr val="tx1"/>
                </a:solidFill>
              </a:rPr>
              <a:t>invadono</a:t>
            </a:r>
            <a:r>
              <a:rPr lang="fr-FR" dirty="0" smtClean="0">
                <a:solidFill>
                  <a:schemeClr val="tx1"/>
                </a:solidFill>
              </a:rPr>
              <a:t> il Nord </a:t>
            </a:r>
            <a:r>
              <a:rPr lang="fr-FR" dirty="0" err="1" smtClean="0">
                <a:solidFill>
                  <a:schemeClr val="tx1"/>
                </a:solidFill>
              </a:rPr>
              <a:t>della</a:t>
            </a:r>
            <a:r>
              <a:rPr lang="fr-FR" dirty="0" smtClean="0">
                <a:solidFill>
                  <a:schemeClr val="tx1"/>
                </a:solidFill>
              </a:rPr>
              <a:t> Francia. </a:t>
            </a:r>
            <a:r>
              <a:rPr lang="fr-FR" dirty="0" err="1" smtClean="0">
                <a:solidFill>
                  <a:schemeClr val="tx1"/>
                </a:solidFill>
              </a:rPr>
              <a:t>Essi</a:t>
            </a:r>
            <a:r>
              <a:rPr lang="fr-FR" dirty="0" smtClean="0">
                <a:solidFill>
                  <a:schemeClr val="tx1"/>
                </a:solidFill>
              </a:rPr>
              <a:t> </a:t>
            </a:r>
            <a:r>
              <a:rPr lang="fr-FR" dirty="0" err="1" smtClean="0">
                <a:solidFill>
                  <a:schemeClr val="tx1"/>
                </a:solidFill>
              </a:rPr>
              <a:t>parlano</a:t>
            </a:r>
            <a:r>
              <a:rPr lang="fr-FR" dirty="0" smtClean="0">
                <a:solidFill>
                  <a:schemeClr val="tx1"/>
                </a:solidFill>
              </a:rPr>
              <a:t> il </a:t>
            </a:r>
            <a:r>
              <a:rPr lang="fr-FR" i="1" dirty="0" smtClean="0">
                <a:solidFill>
                  <a:schemeClr val="tx1"/>
                </a:solidFill>
              </a:rPr>
              <a:t>francique</a:t>
            </a:r>
            <a:r>
              <a:rPr lang="fr-FR" dirty="0" smtClean="0">
                <a:solidFill>
                  <a:schemeClr val="tx1"/>
                </a:solidFill>
              </a:rPr>
              <a:t> e </a:t>
            </a:r>
            <a:r>
              <a:rPr lang="fr-FR" dirty="0" err="1" smtClean="0">
                <a:solidFill>
                  <a:schemeClr val="tx1"/>
                </a:solidFill>
              </a:rPr>
              <a:t>introducono</a:t>
            </a:r>
            <a:r>
              <a:rPr lang="fr-FR" dirty="0" smtClean="0">
                <a:solidFill>
                  <a:schemeClr val="tx1"/>
                </a:solidFill>
              </a:rPr>
              <a:t> </a:t>
            </a:r>
            <a:r>
              <a:rPr lang="fr-FR" dirty="0" err="1" smtClean="0">
                <a:solidFill>
                  <a:schemeClr val="tx1"/>
                </a:solidFill>
              </a:rPr>
              <a:t>nuovi</a:t>
            </a:r>
            <a:r>
              <a:rPr lang="fr-FR" dirty="0" smtClean="0">
                <a:solidFill>
                  <a:schemeClr val="tx1"/>
                </a:solidFill>
              </a:rPr>
              <a:t> </a:t>
            </a:r>
            <a:r>
              <a:rPr lang="fr-FR" dirty="0" err="1" smtClean="0">
                <a:solidFill>
                  <a:schemeClr val="tx1"/>
                </a:solidFill>
              </a:rPr>
              <a:t>termini</a:t>
            </a:r>
            <a:r>
              <a:rPr lang="fr-FR" dirty="0" smtClean="0">
                <a:solidFill>
                  <a:schemeClr val="tx1"/>
                </a:solidFill>
              </a:rPr>
              <a:t>, </a:t>
            </a:r>
            <a:r>
              <a:rPr lang="fr-FR" dirty="0" err="1" smtClean="0">
                <a:solidFill>
                  <a:schemeClr val="tx1"/>
                </a:solidFill>
              </a:rPr>
              <a:t>soprattutto</a:t>
            </a:r>
            <a:r>
              <a:rPr lang="fr-FR" dirty="0" smtClean="0">
                <a:solidFill>
                  <a:schemeClr val="tx1"/>
                </a:solidFill>
              </a:rPr>
              <a:t> </a:t>
            </a:r>
            <a:r>
              <a:rPr lang="fr-FR" dirty="0" err="1" smtClean="0">
                <a:solidFill>
                  <a:schemeClr val="tx1"/>
                </a:solidFill>
              </a:rPr>
              <a:t>legati</a:t>
            </a:r>
            <a:r>
              <a:rPr lang="fr-FR" dirty="0" smtClean="0">
                <a:solidFill>
                  <a:schemeClr val="tx1"/>
                </a:solidFill>
              </a:rPr>
              <a:t> al </a:t>
            </a:r>
            <a:r>
              <a:rPr lang="fr-FR" dirty="0" err="1" smtClean="0">
                <a:solidFill>
                  <a:schemeClr val="tx1"/>
                </a:solidFill>
              </a:rPr>
              <a:t>gergo</a:t>
            </a:r>
            <a:r>
              <a:rPr lang="fr-FR" dirty="0" smtClean="0">
                <a:solidFill>
                  <a:schemeClr val="tx1"/>
                </a:solidFill>
              </a:rPr>
              <a:t> </a:t>
            </a:r>
            <a:r>
              <a:rPr lang="fr-FR" dirty="0" err="1" smtClean="0">
                <a:solidFill>
                  <a:schemeClr val="tx1"/>
                </a:solidFill>
              </a:rPr>
              <a:t>militare</a:t>
            </a:r>
            <a:r>
              <a:rPr lang="fr-FR" dirty="0" smtClean="0">
                <a:solidFill>
                  <a:schemeClr val="tx1"/>
                </a:solidFill>
              </a:rPr>
              <a:t>: </a:t>
            </a:r>
            <a:r>
              <a:rPr lang="fr-FR" i="1" dirty="0" smtClean="0">
                <a:solidFill>
                  <a:schemeClr val="tx1"/>
                </a:solidFill>
              </a:rPr>
              <a:t>marcher</a:t>
            </a:r>
            <a:r>
              <a:rPr lang="fr-FR" dirty="0" smtClean="0">
                <a:solidFill>
                  <a:schemeClr val="tx1"/>
                </a:solidFill>
              </a:rPr>
              <a:t>, </a:t>
            </a:r>
            <a:r>
              <a:rPr lang="fr-FR" i="1" dirty="0" smtClean="0">
                <a:solidFill>
                  <a:schemeClr val="tx1"/>
                </a:solidFill>
              </a:rPr>
              <a:t>gant</a:t>
            </a:r>
            <a:r>
              <a:rPr lang="fr-FR" dirty="0" smtClean="0">
                <a:solidFill>
                  <a:schemeClr val="tx1"/>
                </a:solidFill>
              </a:rPr>
              <a:t>, </a:t>
            </a:r>
            <a:r>
              <a:rPr lang="fr-FR" i="1" dirty="0" smtClean="0">
                <a:solidFill>
                  <a:schemeClr val="tx1"/>
                </a:solidFill>
              </a:rPr>
              <a:t>robe</a:t>
            </a:r>
            <a:r>
              <a:rPr lang="fr-FR" dirty="0" smtClean="0">
                <a:solidFill>
                  <a:schemeClr val="tx1"/>
                </a:solidFill>
              </a:rPr>
              <a:t>, </a:t>
            </a:r>
            <a:r>
              <a:rPr lang="fr-FR" i="1" dirty="0" smtClean="0">
                <a:solidFill>
                  <a:schemeClr val="tx1"/>
                </a:solidFill>
              </a:rPr>
              <a:t>champion</a:t>
            </a:r>
            <a:r>
              <a:rPr lang="fr-FR" dirty="0" smtClean="0">
                <a:solidFill>
                  <a:schemeClr val="tx1"/>
                </a:solidFill>
              </a:rPr>
              <a:t>, </a:t>
            </a:r>
            <a:r>
              <a:rPr lang="fr-FR" i="1" dirty="0" smtClean="0">
                <a:solidFill>
                  <a:schemeClr val="tx1"/>
                </a:solidFill>
              </a:rPr>
              <a:t>guerre</a:t>
            </a:r>
            <a:r>
              <a:rPr lang="fr-FR" dirty="0" smtClean="0">
                <a:solidFill>
                  <a:schemeClr val="tx1"/>
                </a:solidFill>
              </a:rPr>
              <a:t>, </a:t>
            </a:r>
            <a:r>
              <a:rPr lang="fr-FR" i="1" dirty="0" smtClean="0">
                <a:solidFill>
                  <a:schemeClr val="tx1"/>
                </a:solidFill>
              </a:rPr>
              <a:t>muraille</a:t>
            </a:r>
            <a:r>
              <a:rPr lang="it-IT" dirty="0" smtClean="0">
                <a:solidFill>
                  <a:schemeClr val="tx1"/>
                </a:solidFill>
              </a:rPr>
              <a:t>, </a:t>
            </a:r>
            <a:r>
              <a:rPr lang="it-IT" i="1" dirty="0" err="1" smtClean="0">
                <a:solidFill>
                  <a:schemeClr val="tx1"/>
                </a:solidFill>
              </a:rPr>
              <a:t>honte</a:t>
            </a:r>
            <a:r>
              <a:rPr lang="it-IT" dirty="0" smtClean="0">
                <a:solidFill>
                  <a:schemeClr val="tx1"/>
                </a:solidFill>
              </a:rPr>
              <a:t>, </a:t>
            </a:r>
            <a:r>
              <a:rPr lang="it-IT" i="1" dirty="0" err="1" smtClean="0">
                <a:solidFill>
                  <a:schemeClr val="tx1"/>
                </a:solidFill>
              </a:rPr>
              <a:t>bannir</a:t>
            </a:r>
            <a:r>
              <a:rPr lang="mr-IN" dirty="0" smtClean="0">
                <a:solidFill>
                  <a:schemeClr val="tx1"/>
                </a:solidFill>
              </a:rPr>
              <a:t>…</a:t>
            </a:r>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102" y="2002194"/>
            <a:ext cx="5874925" cy="4855805"/>
          </a:xfrm>
          <a:prstGeom prst="rect">
            <a:avLst/>
          </a:prstGeom>
        </p:spPr>
      </p:pic>
    </p:spTree>
    <p:extLst>
      <p:ext uri="{BB962C8B-B14F-4D97-AF65-F5344CB8AC3E}">
        <p14:creationId xmlns:p14="http://schemas.microsoft.com/office/powerpoint/2010/main" val="12132716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err="1" smtClean="0"/>
              <a:t>Qualche</a:t>
            </a:r>
            <a:r>
              <a:rPr lang="fr-FR" sz="2400" dirty="0" smtClean="0"/>
              <a:t> </a:t>
            </a:r>
            <a:r>
              <a:rPr lang="fr-FR" sz="2400" dirty="0" err="1" smtClean="0"/>
              <a:t>problema</a:t>
            </a:r>
            <a:r>
              <a:rPr lang="mr-IN" sz="2400" dirty="0" smtClean="0"/>
              <a:t>…</a:t>
            </a:r>
            <a:endParaRPr lang="fr-FR" sz="2400" dirty="0"/>
          </a:p>
        </p:txBody>
      </p:sp>
      <p:sp>
        <p:nvSpPr>
          <p:cNvPr id="3" name="Espace réservé du contenu 2"/>
          <p:cNvSpPr>
            <a:spLocks noGrp="1"/>
          </p:cNvSpPr>
          <p:nvPr>
            <p:ph idx="1"/>
          </p:nvPr>
        </p:nvSpPr>
        <p:spPr>
          <a:xfrm>
            <a:off x="677334" y="1624085"/>
            <a:ext cx="8596668" cy="4417278"/>
          </a:xfrm>
        </p:spPr>
        <p:txBody>
          <a:bodyPr>
            <a:normAutofit fontScale="92500" lnSpcReduction="20000"/>
          </a:bodyPr>
          <a:lstStyle/>
          <a:p>
            <a:pPr algn="just"/>
            <a:r>
              <a:rPr lang="fr-FR" u="sng" dirty="0" smtClean="0">
                <a:solidFill>
                  <a:schemeClr val="tx1"/>
                </a:solidFill>
              </a:rPr>
              <a:t>L’</a:t>
            </a:r>
            <a:r>
              <a:rPr lang="fr-FR" u="sng" dirty="0" err="1" smtClean="0">
                <a:solidFill>
                  <a:schemeClr val="tx1"/>
                </a:solidFill>
              </a:rPr>
              <a:t>antagonismo</a:t>
            </a:r>
            <a:r>
              <a:rPr lang="fr-FR" u="sng" dirty="0" smtClean="0">
                <a:solidFill>
                  <a:schemeClr val="tx1"/>
                </a:solidFill>
              </a:rPr>
              <a:t> fra la Corte e il </a:t>
            </a:r>
            <a:r>
              <a:rPr lang="fr-FR" u="sng" dirty="0" err="1" smtClean="0">
                <a:solidFill>
                  <a:schemeClr val="tx1"/>
                </a:solidFill>
              </a:rPr>
              <a:t>Parlamento</a:t>
            </a:r>
            <a:r>
              <a:rPr lang="fr-FR" u="sng" dirty="0" smtClean="0">
                <a:solidFill>
                  <a:schemeClr val="tx1"/>
                </a:solidFill>
              </a:rPr>
              <a:t> di </a:t>
            </a:r>
            <a:r>
              <a:rPr lang="fr-FR" u="sng" dirty="0" err="1" smtClean="0">
                <a:solidFill>
                  <a:schemeClr val="tx1"/>
                </a:solidFill>
              </a:rPr>
              <a:t>Parigi</a:t>
            </a:r>
            <a:r>
              <a:rPr lang="fr-FR" dirty="0" smtClean="0">
                <a:solidFill>
                  <a:schemeClr val="tx1"/>
                </a:solidFill>
              </a:rPr>
              <a:t>: il </a:t>
            </a:r>
            <a:r>
              <a:rPr lang="fr-FR" dirty="0" err="1" smtClean="0">
                <a:solidFill>
                  <a:schemeClr val="tx1"/>
                </a:solidFill>
              </a:rPr>
              <a:t>Parlamento</a:t>
            </a:r>
            <a:r>
              <a:rPr lang="fr-FR" dirty="0" smtClean="0">
                <a:solidFill>
                  <a:schemeClr val="tx1"/>
                </a:solidFill>
              </a:rPr>
              <a:t> </a:t>
            </a:r>
            <a:r>
              <a:rPr lang="fr-FR" dirty="0" err="1" smtClean="0">
                <a:solidFill>
                  <a:schemeClr val="tx1"/>
                </a:solidFill>
              </a:rPr>
              <a:t>approva</a:t>
            </a:r>
            <a:r>
              <a:rPr lang="fr-FR" dirty="0" smtClean="0">
                <a:solidFill>
                  <a:schemeClr val="tx1"/>
                </a:solidFill>
              </a:rPr>
              <a:t> la </a:t>
            </a:r>
            <a:r>
              <a:rPr lang="fr-FR" dirty="0" err="1" smtClean="0">
                <a:solidFill>
                  <a:schemeClr val="tx1"/>
                </a:solidFill>
              </a:rPr>
              <a:t>fondazione</a:t>
            </a:r>
            <a:r>
              <a:rPr lang="fr-FR" dirty="0" smtClean="0">
                <a:solidFill>
                  <a:schemeClr val="tx1"/>
                </a:solidFill>
              </a:rPr>
              <a:t> </a:t>
            </a:r>
            <a:r>
              <a:rPr lang="fr-FR" dirty="0" err="1" smtClean="0">
                <a:solidFill>
                  <a:schemeClr val="tx1"/>
                </a:solidFill>
              </a:rPr>
              <a:t>dell’</a:t>
            </a:r>
            <a:r>
              <a:rPr lang="fr-FR" i="1" dirty="0" err="1" smtClean="0">
                <a:solidFill>
                  <a:schemeClr val="tx1"/>
                </a:solidFill>
              </a:rPr>
              <a:t>Académie</a:t>
            </a:r>
            <a:r>
              <a:rPr lang="fr-FR" dirty="0" smtClean="0">
                <a:solidFill>
                  <a:schemeClr val="tx1"/>
                </a:solidFill>
              </a:rPr>
              <a:t> </a:t>
            </a:r>
            <a:r>
              <a:rPr lang="fr-FR" dirty="0" err="1" smtClean="0">
                <a:solidFill>
                  <a:schemeClr val="tx1"/>
                </a:solidFill>
              </a:rPr>
              <a:t>dopo</a:t>
            </a:r>
            <a:r>
              <a:rPr lang="fr-FR" dirty="0" smtClean="0">
                <a:solidFill>
                  <a:schemeClr val="tx1"/>
                </a:solidFill>
              </a:rPr>
              <a:t> circa due </a:t>
            </a:r>
            <a:r>
              <a:rPr lang="fr-FR" dirty="0" err="1" smtClean="0">
                <a:solidFill>
                  <a:schemeClr val="tx1"/>
                </a:solidFill>
              </a:rPr>
              <a:t>anni</a:t>
            </a:r>
            <a:r>
              <a:rPr lang="fr-FR" dirty="0" smtClean="0">
                <a:solidFill>
                  <a:schemeClr val="tx1"/>
                </a:solidFill>
              </a:rPr>
              <a:t> per la </a:t>
            </a:r>
            <a:r>
              <a:rPr lang="fr-FR" dirty="0" err="1" smtClean="0">
                <a:solidFill>
                  <a:schemeClr val="tx1"/>
                </a:solidFill>
              </a:rPr>
              <a:t>paura</a:t>
            </a:r>
            <a:r>
              <a:rPr lang="fr-FR" dirty="0" smtClean="0">
                <a:solidFill>
                  <a:schemeClr val="tx1"/>
                </a:solidFill>
              </a:rPr>
              <a:t> </a:t>
            </a:r>
            <a:r>
              <a:rPr lang="fr-FR" dirty="0" err="1" smtClean="0">
                <a:solidFill>
                  <a:schemeClr val="tx1"/>
                </a:solidFill>
              </a:rPr>
              <a:t>dell’influenza</a:t>
            </a:r>
            <a:r>
              <a:rPr lang="fr-FR" dirty="0" smtClean="0">
                <a:solidFill>
                  <a:schemeClr val="tx1"/>
                </a:solidFill>
              </a:rPr>
              <a:t> e </a:t>
            </a:r>
            <a:r>
              <a:rPr lang="fr-FR" dirty="0" err="1" smtClean="0">
                <a:solidFill>
                  <a:schemeClr val="tx1"/>
                </a:solidFill>
              </a:rPr>
              <a:t>degli</a:t>
            </a:r>
            <a:r>
              <a:rPr lang="fr-FR" dirty="0" smtClean="0">
                <a:solidFill>
                  <a:schemeClr val="tx1"/>
                </a:solidFill>
              </a:rPr>
              <a:t> </a:t>
            </a:r>
            <a:r>
              <a:rPr lang="fr-FR" dirty="0" err="1" smtClean="0">
                <a:solidFill>
                  <a:schemeClr val="tx1"/>
                </a:solidFill>
              </a:rPr>
              <a:t>interessi</a:t>
            </a:r>
            <a:r>
              <a:rPr lang="fr-FR" dirty="0" smtClean="0">
                <a:solidFill>
                  <a:schemeClr val="tx1"/>
                </a:solidFill>
              </a:rPr>
              <a:t> </a:t>
            </a:r>
            <a:r>
              <a:rPr lang="fr-FR" dirty="0" err="1" smtClean="0">
                <a:solidFill>
                  <a:schemeClr val="tx1"/>
                </a:solidFill>
              </a:rPr>
              <a:t>politici</a:t>
            </a:r>
            <a:r>
              <a:rPr lang="fr-FR" dirty="0" smtClean="0">
                <a:solidFill>
                  <a:schemeClr val="tx1"/>
                </a:solidFill>
              </a:rPr>
              <a:t> di Richelieu </a:t>
            </a:r>
            <a:r>
              <a:rPr lang="fr-FR" dirty="0" smtClean="0">
                <a:solidFill>
                  <a:schemeClr val="tx1"/>
                </a:solidFill>
                <a:sym typeface="Wingdings"/>
              </a:rPr>
              <a:t> </a:t>
            </a:r>
            <a:r>
              <a:rPr lang="fr-FR" dirty="0" err="1" smtClean="0">
                <a:solidFill>
                  <a:schemeClr val="tx1"/>
                </a:solidFill>
                <a:sym typeface="Wingdings"/>
              </a:rPr>
              <a:t>episodio</a:t>
            </a:r>
            <a:r>
              <a:rPr lang="fr-FR" dirty="0" smtClean="0">
                <a:solidFill>
                  <a:schemeClr val="tx1"/>
                </a:solidFill>
                <a:sym typeface="Wingdings"/>
              </a:rPr>
              <a:t> </a:t>
            </a:r>
            <a:r>
              <a:rPr lang="fr-FR" dirty="0" err="1" smtClean="0">
                <a:solidFill>
                  <a:schemeClr val="tx1"/>
                </a:solidFill>
                <a:sym typeface="Wingdings"/>
              </a:rPr>
              <a:t>della</a:t>
            </a:r>
            <a:r>
              <a:rPr lang="fr-FR" dirty="0" smtClean="0">
                <a:solidFill>
                  <a:schemeClr val="tx1"/>
                </a:solidFill>
                <a:sym typeface="Wingdings"/>
              </a:rPr>
              <a:t> </a:t>
            </a:r>
            <a:r>
              <a:rPr lang="fr-FR" i="1" dirty="0" smtClean="0">
                <a:solidFill>
                  <a:schemeClr val="tx1"/>
                </a:solidFill>
                <a:sym typeface="Wingdings"/>
              </a:rPr>
              <a:t>querelle du Cid </a:t>
            </a:r>
            <a:r>
              <a:rPr lang="fr-FR" dirty="0" smtClean="0">
                <a:solidFill>
                  <a:schemeClr val="tx1"/>
                </a:solidFill>
                <a:sym typeface="Wingdings"/>
              </a:rPr>
              <a:t>di Pierre Corneille (1637-1638). </a:t>
            </a:r>
          </a:p>
          <a:p>
            <a:pPr algn="just"/>
            <a:endParaRPr lang="fr-FR" dirty="0">
              <a:solidFill>
                <a:schemeClr val="tx1"/>
              </a:solidFill>
              <a:sym typeface="Wingdings"/>
            </a:endParaRPr>
          </a:p>
          <a:p>
            <a:pPr algn="just"/>
            <a:r>
              <a:rPr lang="fr-FR" dirty="0" smtClean="0">
                <a:solidFill>
                  <a:schemeClr val="tx1"/>
                </a:solidFill>
                <a:sym typeface="Wingdings"/>
              </a:rPr>
              <a:t>Conrart, primo </a:t>
            </a:r>
            <a:r>
              <a:rPr lang="fr-FR" dirty="0" err="1" smtClean="0">
                <a:solidFill>
                  <a:schemeClr val="tx1"/>
                </a:solidFill>
                <a:sym typeface="Wingdings"/>
              </a:rPr>
              <a:t>segretario</a:t>
            </a:r>
            <a:r>
              <a:rPr lang="fr-FR" dirty="0" smtClean="0">
                <a:solidFill>
                  <a:schemeClr val="tx1"/>
                </a:solidFill>
                <a:sym typeface="Wingdings"/>
              </a:rPr>
              <a:t> a </a:t>
            </a:r>
            <a:r>
              <a:rPr lang="fr-FR" dirty="0" err="1" smtClean="0">
                <a:solidFill>
                  <a:schemeClr val="tx1"/>
                </a:solidFill>
                <a:sym typeface="Wingdings"/>
              </a:rPr>
              <a:t>vita</a:t>
            </a:r>
            <a:r>
              <a:rPr lang="fr-FR" dirty="0" smtClean="0">
                <a:solidFill>
                  <a:schemeClr val="tx1"/>
                </a:solidFill>
                <a:sym typeface="Wingdings"/>
              </a:rPr>
              <a:t> </a:t>
            </a:r>
            <a:r>
              <a:rPr lang="fr-FR" dirty="0" err="1" smtClean="0">
                <a:solidFill>
                  <a:schemeClr val="tx1"/>
                </a:solidFill>
                <a:sym typeface="Wingdings"/>
              </a:rPr>
              <a:t>dell’</a:t>
            </a:r>
            <a:r>
              <a:rPr lang="fr-FR" i="1" dirty="0" err="1" smtClean="0">
                <a:solidFill>
                  <a:schemeClr val="tx1"/>
                </a:solidFill>
                <a:sym typeface="Wingdings"/>
              </a:rPr>
              <a:t>Académie</a:t>
            </a:r>
            <a:r>
              <a:rPr lang="fr-FR" dirty="0" smtClean="0">
                <a:solidFill>
                  <a:schemeClr val="tx1"/>
                </a:solidFill>
                <a:sym typeface="Wingdings"/>
              </a:rPr>
              <a:t>, </a:t>
            </a:r>
            <a:r>
              <a:rPr lang="fr-FR" dirty="0" err="1" smtClean="0">
                <a:solidFill>
                  <a:schemeClr val="tx1"/>
                </a:solidFill>
                <a:sym typeface="Wingdings"/>
              </a:rPr>
              <a:t>decise</a:t>
            </a:r>
            <a:r>
              <a:rPr lang="fr-FR" dirty="0" smtClean="0">
                <a:solidFill>
                  <a:schemeClr val="tx1"/>
                </a:solidFill>
                <a:sym typeface="Wingdings"/>
              </a:rPr>
              <a:t> </a:t>
            </a:r>
            <a:r>
              <a:rPr lang="fr-FR" dirty="0" err="1" smtClean="0">
                <a:solidFill>
                  <a:schemeClr val="tx1"/>
                </a:solidFill>
                <a:sym typeface="Wingdings"/>
              </a:rPr>
              <a:t>che</a:t>
            </a:r>
            <a:r>
              <a:rPr lang="fr-FR" dirty="0" smtClean="0">
                <a:solidFill>
                  <a:schemeClr val="tx1"/>
                </a:solidFill>
                <a:sym typeface="Wingdings"/>
              </a:rPr>
              <a:t> i </a:t>
            </a:r>
            <a:r>
              <a:rPr lang="fr-FR" dirty="0" err="1" smtClean="0">
                <a:solidFill>
                  <a:schemeClr val="tx1"/>
                </a:solidFill>
                <a:sym typeface="Wingdings"/>
              </a:rPr>
              <a:t>membri</a:t>
            </a:r>
            <a:r>
              <a:rPr lang="fr-FR" dirty="0" smtClean="0">
                <a:solidFill>
                  <a:schemeClr val="tx1"/>
                </a:solidFill>
                <a:sym typeface="Wingdings"/>
              </a:rPr>
              <a:t> </a:t>
            </a:r>
            <a:r>
              <a:rPr lang="fr-FR" dirty="0" err="1" smtClean="0">
                <a:solidFill>
                  <a:schemeClr val="tx1"/>
                </a:solidFill>
                <a:sym typeface="Wingdings"/>
              </a:rPr>
              <a:t>dovevano</a:t>
            </a:r>
            <a:r>
              <a:rPr lang="fr-FR" dirty="0" smtClean="0">
                <a:solidFill>
                  <a:schemeClr val="tx1"/>
                </a:solidFill>
                <a:sym typeface="Wingdings"/>
              </a:rPr>
              <a:t> </a:t>
            </a:r>
            <a:r>
              <a:rPr lang="fr-FR" dirty="0" err="1" smtClean="0">
                <a:solidFill>
                  <a:schemeClr val="tx1"/>
                </a:solidFill>
                <a:sym typeface="Wingdings"/>
              </a:rPr>
              <a:t>essere</a:t>
            </a:r>
            <a:r>
              <a:rPr lang="fr-FR" dirty="0" smtClean="0">
                <a:solidFill>
                  <a:schemeClr val="tx1"/>
                </a:solidFill>
                <a:sym typeface="Wingdings"/>
              </a:rPr>
              <a:t> </a:t>
            </a:r>
            <a:r>
              <a:rPr lang="fr-FR" dirty="0" err="1" smtClean="0">
                <a:solidFill>
                  <a:schemeClr val="tx1"/>
                </a:solidFill>
                <a:sym typeface="Wingdings"/>
              </a:rPr>
              <a:t>degli</a:t>
            </a:r>
            <a:r>
              <a:rPr lang="fr-FR" dirty="0" smtClean="0">
                <a:solidFill>
                  <a:schemeClr val="tx1"/>
                </a:solidFill>
                <a:sym typeface="Wingdings"/>
              </a:rPr>
              <a:t> </a:t>
            </a:r>
            <a:r>
              <a:rPr lang="fr-FR" dirty="0" err="1" smtClean="0">
                <a:solidFill>
                  <a:schemeClr val="tx1"/>
                </a:solidFill>
                <a:sym typeface="Wingdings"/>
              </a:rPr>
              <a:t>uomini</a:t>
            </a:r>
            <a:r>
              <a:rPr lang="fr-FR" dirty="0" smtClean="0">
                <a:solidFill>
                  <a:schemeClr val="tx1"/>
                </a:solidFill>
                <a:sym typeface="Wingdings"/>
              </a:rPr>
              <a:t> </a:t>
            </a:r>
            <a:r>
              <a:rPr lang="fr-FR" dirty="0" err="1" smtClean="0">
                <a:solidFill>
                  <a:schemeClr val="tx1"/>
                </a:solidFill>
                <a:sym typeface="Wingdings"/>
              </a:rPr>
              <a:t>colti</a:t>
            </a:r>
            <a:r>
              <a:rPr lang="fr-FR" dirty="0" smtClean="0">
                <a:solidFill>
                  <a:schemeClr val="tx1"/>
                </a:solidFill>
                <a:sym typeface="Wingdings"/>
              </a:rPr>
              <a:t> </a:t>
            </a:r>
            <a:r>
              <a:rPr lang="fr-FR" dirty="0" err="1" smtClean="0">
                <a:solidFill>
                  <a:schemeClr val="tx1"/>
                </a:solidFill>
                <a:sym typeface="Wingdings"/>
              </a:rPr>
              <a:t>che</a:t>
            </a:r>
            <a:r>
              <a:rPr lang="fr-FR" dirty="0" smtClean="0">
                <a:solidFill>
                  <a:schemeClr val="tx1"/>
                </a:solidFill>
                <a:sym typeface="Wingdings"/>
              </a:rPr>
              <a:t> </a:t>
            </a:r>
            <a:r>
              <a:rPr lang="fr-FR" dirty="0" err="1" smtClean="0">
                <a:solidFill>
                  <a:schemeClr val="tx1"/>
                </a:solidFill>
                <a:sym typeface="Wingdings"/>
              </a:rPr>
              <a:t>avevano</a:t>
            </a:r>
            <a:r>
              <a:rPr lang="fr-FR" dirty="0" smtClean="0">
                <a:solidFill>
                  <a:schemeClr val="tx1"/>
                </a:solidFill>
                <a:sym typeface="Wingdings"/>
              </a:rPr>
              <a:t> un </a:t>
            </a:r>
            <a:r>
              <a:rPr lang="fr-FR" dirty="0" err="1" smtClean="0">
                <a:solidFill>
                  <a:schemeClr val="tx1"/>
                </a:solidFill>
                <a:sym typeface="Wingdings"/>
              </a:rPr>
              <a:t>interesse</a:t>
            </a:r>
            <a:r>
              <a:rPr lang="fr-FR" dirty="0" smtClean="0">
                <a:solidFill>
                  <a:schemeClr val="tx1"/>
                </a:solidFill>
                <a:sym typeface="Wingdings"/>
              </a:rPr>
              <a:t> per la lingua. Non </a:t>
            </a:r>
            <a:r>
              <a:rPr lang="fr-FR" dirty="0" err="1" smtClean="0">
                <a:solidFill>
                  <a:schemeClr val="tx1"/>
                </a:solidFill>
                <a:sym typeface="Wingdings"/>
              </a:rPr>
              <a:t>dovevano</a:t>
            </a:r>
            <a:r>
              <a:rPr lang="fr-FR" dirty="0" smtClean="0">
                <a:solidFill>
                  <a:schemeClr val="tx1"/>
                </a:solidFill>
                <a:sym typeface="Wingdings"/>
              </a:rPr>
              <a:t> </a:t>
            </a:r>
            <a:r>
              <a:rPr lang="fr-FR" dirty="0" err="1" smtClean="0">
                <a:solidFill>
                  <a:schemeClr val="tx1"/>
                </a:solidFill>
                <a:sym typeface="Wingdings"/>
              </a:rPr>
              <a:t>essere</a:t>
            </a:r>
            <a:r>
              <a:rPr lang="fr-FR" dirty="0" smtClean="0">
                <a:solidFill>
                  <a:schemeClr val="tx1"/>
                </a:solidFill>
                <a:sym typeface="Wingdings"/>
              </a:rPr>
              <a:t> per </a:t>
            </a:r>
            <a:r>
              <a:rPr lang="fr-FR" dirty="0" err="1" smtClean="0">
                <a:solidFill>
                  <a:schemeClr val="tx1"/>
                </a:solidFill>
                <a:sym typeface="Wingdings"/>
              </a:rPr>
              <a:t>forza</a:t>
            </a:r>
            <a:r>
              <a:rPr lang="fr-FR" dirty="0" smtClean="0">
                <a:solidFill>
                  <a:schemeClr val="tx1"/>
                </a:solidFill>
                <a:sym typeface="Wingdings"/>
              </a:rPr>
              <a:t> dei </a:t>
            </a:r>
            <a:r>
              <a:rPr lang="fr-FR" dirty="0" err="1" smtClean="0">
                <a:solidFill>
                  <a:schemeClr val="tx1"/>
                </a:solidFill>
                <a:sym typeface="Wingdings"/>
              </a:rPr>
              <a:t>letterati</a:t>
            </a:r>
            <a:r>
              <a:rPr lang="fr-FR" dirty="0" smtClean="0">
                <a:solidFill>
                  <a:schemeClr val="tx1"/>
                </a:solidFill>
                <a:sym typeface="Wingdings"/>
              </a:rPr>
              <a:t>, ma </a:t>
            </a:r>
            <a:r>
              <a:rPr lang="fr-FR" dirty="0" err="1" smtClean="0">
                <a:solidFill>
                  <a:schemeClr val="tx1"/>
                </a:solidFill>
                <a:sym typeface="Wingdings"/>
              </a:rPr>
              <a:t>avere</a:t>
            </a:r>
            <a:r>
              <a:rPr lang="fr-FR" dirty="0" smtClean="0">
                <a:solidFill>
                  <a:schemeClr val="tx1"/>
                </a:solidFill>
                <a:sym typeface="Wingdings"/>
              </a:rPr>
              <a:t> </a:t>
            </a:r>
            <a:r>
              <a:rPr lang="fr-FR" dirty="0" err="1" smtClean="0">
                <a:solidFill>
                  <a:schemeClr val="tx1"/>
                </a:solidFill>
                <a:sym typeface="Wingdings"/>
              </a:rPr>
              <a:t>degli</a:t>
            </a:r>
            <a:r>
              <a:rPr lang="fr-FR" dirty="0" smtClean="0">
                <a:solidFill>
                  <a:schemeClr val="tx1"/>
                </a:solidFill>
                <a:sym typeface="Wingdings"/>
              </a:rPr>
              <a:t> </a:t>
            </a:r>
            <a:r>
              <a:rPr lang="fr-FR" dirty="0" err="1" smtClean="0">
                <a:solidFill>
                  <a:schemeClr val="tx1"/>
                </a:solidFill>
                <a:sym typeface="Wingdings"/>
              </a:rPr>
              <a:t>interessi</a:t>
            </a:r>
            <a:r>
              <a:rPr lang="fr-FR" dirty="0" smtClean="0">
                <a:solidFill>
                  <a:schemeClr val="tx1"/>
                </a:solidFill>
                <a:sym typeface="Wingdings"/>
              </a:rPr>
              <a:t> </a:t>
            </a:r>
            <a:r>
              <a:rPr lang="fr-FR" dirty="0" err="1" smtClean="0">
                <a:solidFill>
                  <a:schemeClr val="tx1"/>
                </a:solidFill>
                <a:sym typeface="Wingdings"/>
              </a:rPr>
              <a:t>nell’ambito</a:t>
            </a:r>
            <a:r>
              <a:rPr lang="fr-FR" dirty="0" smtClean="0">
                <a:solidFill>
                  <a:schemeClr val="tx1"/>
                </a:solidFill>
                <a:sym typeface="Wingdings"/>
              </a:rPr>
              <a:t> </a:t>
            </a:r>
            <a:r>
              <a:rPr lang="fr-FR" dirty="0" err="1" smtClean="0">
                <a:solidFill>
                  <a:schemeClr val="tx1"/>
                </a:solidFill>
                <a:sym typeface="Wingdings"/>
              </a:rPr>
              <a:t>della</a:t>
            </a:r>
            <a:r>
              <a:rPr lang="fr-FR" dirty="0" smtClean="0">
                <a:solidFill>
                  <a:schemeClr val="tx1"/>
                </a:solidFill>
                <a:sym typeface="Wingdings"/>
              </a:rPr>
              <a:t> </a:t>
            </a:r>
            <a:r>
              <a:rPr lang="fr-FR" dirty="0" err="1" smtClean="0">
                <a:solidFill>
                  <a:schemeClr val="tx1"/>
                </a:solidFill>
                <a:sym typeface="Wingdings"/>
              </a:rPr>
              <a:t>lessicografia</a:t>
            </a:r>
            <a:r>
              <a:rPr lang="fr-FR" dirty="0" smtClean="0">
                <a:solidFill>
                  <a:schemeClr val="tx1"/>
                </a:solidFill>
                <a:sym typeface="Wingdings"/>
              </a:rPr>
              <a:t>.</a:t>
            </a:r>
          </a:p>
          <a:p>
            <a:pPr algn="just"/>
            <a:endParaRPr lang="fr-FR" dirty="0" smtClean="0">
              <a:solidFill>
                <a:schemeClr val="tx1"/>
              </a:solidFill>
              <a:sym typeface="Wingdings"/>
            </a:endParaRPr>
          </a:p>
          <a:p>
            <a:pPr algn="just"/>
            <a:r>
              <a:rPr lang="it-IT" dirty="0" smtClean="0">
                <a:solidFill>
                  <a:schemeClr val="tx1"/>
                </a:solidFill>
              </a:rPr>
              <a:t>Quando </a:t>
            </a:r>
            <a:r>
              <a:rPr lang="it-IT" dirty="0">
                <a:solidFill>
                  <a:schemeClr val="tx1"/>
                </a:solidFill>
              </a:rPr>
              <a:t>nel 1639 gli accademici si accingono a dar vita a un dizionario, una grammatica, una retorica e una poetica, si rendono conto che il lavoro è troppo ambizioso e si concentrano solo sul dizionario. </a:t>
            </a:r>
            <a:r>
              <a:rPr lang="it-IT" dirty="0" smtClean="0">
                <a:solidFill>
                  <a:schemeClr val="tx1"/>
                </a:solidFill>
              </a:rPr>
              <a:t>Incontreranno </a:t>
            </a:r>
            <a:r>
              <a:rPr lang="it-IT" dirty="0">
                <a:solidFill>
                  <a:schemeClr val="tx1"/>
                </a:solidFill>
              </a:rPr>
              <a:t>tuttavia grandi difficoltà proprio per la mancanza di esperti</a:t>
            </a:r>
            <a:r>
              <a:rPr lang="it-IT" dirty="0" smtClean="0">
                <a:solidFill>
                  <a:schemeClr val="tx1"/>
                </a:solidFill>
              </a:rPr>
              <a:t>. Il principale problema dell’</a:t>
            </a:r>
            <a:r>
              <a:rPr lang="it-IT" i="1" dirty="0" smtClean="0">
                <a:solidFill>
                  <a:schemeClr val="tx1"/>
                </a:solidFill>
              </a:rPr>
              <a:t>Académie</a:t>
            </a:r>
            <a:r>
              <a:rPr lang="it-IT" dirty="0" smtClean="0">
                <a:solidFill>
                  <a:schemeClr val="tx1"/>
                </a:solidFill>
              </a:rPr>
              <a:t> sarà dunque la sua </a:t>
            </a:r>
            <a:r>
              <a:rPr lang="it-IT" u="sng" dirty="0" smtClean="0">
                <a:solidFill>
                  <a:schemeClr val="tx1"/>
                </a:solidFill>
              </a:rPr>
              <a:t>lentezza</a:t>
            </a:r>
            <a:r>
              <a:rPr lang="it-IT" dirty="0" smtClean="0">
                <a:solidFill>
                  <a:schemeClr val="tx1"/>
                </a:solidFill>
              </a:rPr>
              <a:t>. </a:t>
            </a:r>
          </a:p>
          <a:p>
            <a:pPr algn="just"/>
            <a:endParaRPr lang="it-IT" dirty="0" smtClean="0">
              <a:solidFill>
                <a:schemeClr val="tx1"/>
              </a:solidFill>
            </a:endParaRPr>
          </a:p>
          <a:p>
            <a:pPr algn="just"/>
            <a:r>
              <a:rPr lang="it-IT" dirty="0" smtClean="0">
                <a:solidFill>
                  <a:schemeClr val="tx1"/>
                </a:solidFill>
              </a:rPr>
              <a:t>Essi adottarono delle linee guida “opinabili”.</a:t>
            </a:r>
            <a:endParaRPr lang="fr-FR" dirty="0">
              <a:solidFill>
                <a:schemeClr val="tx1"/>
              </a:solidFill>
            </a:endParaRPr>
          </a:p>
          <a:p>
            <a:pPr algn="just"/>
            <a:endParaRPr lang="fr-FR" dirty="0" smtClean="0">
              <a:solidFill>
                <a:schemeClr val="tx1"/>
              </a:solidFill>
              <a:sym typeface="Wingdings"/>
            </a:endParaRPr>
          </a:p>
          <a:p>
            <a:pPr marL="0" indent="0" algn="just">
              <a:buNone/>
            </a:pPr>
            <a:endParaRPr lang="fr-FR" dirty="0">
              <a:solidFill>
                <a:schemeClr val="tx1"/>
              </a:solidFill>
            </a:endParaRPr>
          </a:p>
        </p:txBody>
      </p:sp>
    </p:spTree>
    <p:extLst>
      <p:ext uri="{BB962C8B-B14F-4D97-AF65-F5344CB8AC3E}">
        <p14:creationId xmlns:p14="http://schemas.microsoft.com/office/powerpoint/2010/main" val="6790906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Le </a:t>
            </a:r>
            <a:r>
              <a:rPr lang="fr-FR" sz="2400" dirty="0" err="1" smtClean="0"/>
              <a:t>linee</a:t>
            </a:r>
            <a:r>
              <a:rPr lang="fr-FR" sz="2400" dirty="0" smtClean="0"/>
              <a:t> guida </a:t>
            </a:r>
            <a:r>
              <a:rPr lang="fr-FR" sz="2400" dirty="0" err="1" smtClean="0"/>
              <a:t>del</a:t>
            </a:r>
            <a:r>
              <a:rPr lang="fr-FR" sz="2400" dirty="0" smtClean="0"/>
              <a:t> </a:t>
            </a:r>
            <a:r>
              <a:rPr lang="fr-FR" sz="2400" dirty="0" err="1" smtClean="0"/>
              <a:t>dizionario</a:t>
            </a:r>
            <a:r>
              <a:rPr lang="fr-FR" sz="2400" dirty="0" smtClean="0"/>
              <a:t> </a:t>
            </a:r>
            <a:r>
              <a:rPr lang="fr-FR" sz="2400" dirty="0" err="1" smtClean="0"/>
              <a:t>dell’</a:t>
            </a:r>
            <a:r>
              <a:rPr lang="fr-FR" sz="2400" i="1" dirty="0" err="1" smtClean="0"/>
              <a:t>Académie</a:t>
            </a:r>
            <a:endParaRPr lang="fr-FR" sz="2400" i="1" dirty="0"/>
          </a:p>
        </p:txBody>
      </p:sp>
      <p:sp>
        <p:nvSpPr>
          <p:cNvPr id="3" name="Espace réservé du contenu 2"/>
          <p:cNvSpPr>
            <a:spLocks noGrp="1"/>
          </p:cNvSpPr>
          <p:nvPr>
            <p:ph idx="1"/>
          </p:nvPr>
        </p:nvSpPr>
        <p:spPr/>
        <p:txBody>
          <a:bodyPr>
            <a:normAutofit/>
          </a:bodyPr>
          <a:lstStyle/>
          <a:p>
            <a:pPr algn="just"/>
            <a:r>
              <a:rPr lang="fr-FR" sz="2000" dirty="0" smtClean="0">
                <a:solidFill>
                  <a:schemeClr val="tx1"/>
                </a:solidFill>
              </a:rPr>
              <a:t>Le </a:t>
            </a:r>
            <a:r>
              <a:rPr lang="fr-FR" sz="2000" dirty="0" err="1" smtClean="0">
                <a:solidFill>
                  <a:schemeClr val="tx1"/>
                </a:solidFill>
              </a:rPr>
              <a:t>regole</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lingua </a:t>
            </a:r>
            <a:r>
              <a:rPr lang="fr-FR" sz="2000" dirty="0" err="1" smtClean="0">
                <a:solidFill>
                  <a:schemeClr val="tx1"/>
                </a:solidFill>
              </a:rPr>
              <a:t>dovevano</a:t>
            </a:r>
            <a:r>
              <a:rPr lang="fr-FR" sz="2000" dirty="0" smtClean="0">
                <a:solidFill>
                  <a:schemeClr val="tx1"/>
                </a:solidFill>
              </a:rPr>
              <a:t> </a:t>
            </a:r>
            <a:r>
              <a:rPr lang="fr-FR" sz="2000" dirty="0" err="1" smtClean="0">
                <a:solidFill>
                  <a:schemeClr val="tx1"/>
                </a:solidFill>
              </a:rPr>
              <a:t>essere</a:t>
            </a:r>
            <a:r>
              <a:rPr lang="fr-FR" sz="2000" dirty="0" smtClean="0">
                <a:solidFill>
                  <a:schemeClr val="tx1"/>
                </a:solidFill>
              </a:rPr>
              <a:t> </a:t>
            </a:r>
            <a:r>
              <a:rPr lang="fr-FR" sz="2000" dirty="0" err="1" smtClean="0">
                <a:solidFill>
                  <a:schemeClr val="tx1"/>
                </a:solidFill>
              </a:rPr>
              <a:t>definite</a:t>
            </a:r>
            <a:r>
              <a:rPr lang="fr-FR" sz="2000" dirty="0" smtClean="0">
                <a:solidFill>
                  <a:schemeClr val="tx1"/>
                </a:solidFill>
              </a:rPr>
              <a:t> </a:t>
            </a:r>
            <a:r>
              <a:rPr lang="fr-FR" sz="2000" dirty="0" err="1" smtClean="0">
                <a:solidFill>
                  <a:schemeClr val="tx1"/>
                </a:solidFill>
              </a:rPr>
              <a:t>citando</a:t>
            </a:r>
            <a:r>
              <a:rPr lang="fr-FR" sz="2000" dirty="0" smtClean="0">
                <a:solidFill>
                  <a:schemeClr val="tx1"/>
                </a:solidFill>
              </a:rPr>
              <a:t> </a:t>
            </a:r>
            <a:r>
              <a:rPr lang="fr-FR" sz="2000" dirty="0" err="1" smtClean="0">
                <a:solidFill>
                  <a:schemeClr val="tx1"/>
                </a:solidFill>
              </a:rPr>
              <a:t>gli</a:t>
            </a:r>
            <a:r>
              <a:rPr lang="fr-FR" sz="2000" dirty="0" smtClean="0">
                <a:solidFill>
                  <a:schemeClr val="tx1"/>
                </a:solidFill>
              </a:rPr>
              <a:t> </a:t>
            </a:r>
            <a:r>
              <a:rPr lang="fr-FR" sz="2000" dirty="0" err="1" smtClean="0">
                <a:solidFill>
                  <a:schemeClr val="tx1"/>
                </a:solidFill>
              </a:rPr>
              <a:t>autori</a:t>
            </a:r>
            <a:r>
              <a:rPr lang="fr-FR" sz="2000" dirty="0" smtClean="0">
                <a:solidFill>
                  <a:schemeClr val="tx1"/>
                </a:solidFill>
              </a:rPr>
              <a:t>.</a:t>
            </a:r>
          </a:p>
          <a:p>
            <a:pPr algn="just"/>
            <a:endParaRPr lang="fr-FR" sz="2000" dirty="0" smtClean="0">
              <a:solidFill>
                <a:schemeClr val="tx1"/>
              </a:solidFill>
            </a:endParaRPr>
          </a:p>
          <a:p>
            <a:pPr algn="just"/>
            <a:r>
              <a:rPr lang="fr-FR" sz="2000" dirty="0" err="1" smtClean="0">
                <a:solidFill>
                  <a:schemeClr val="tx1"/>
                </a:solidFill>
              </a:rPr>
              <a:t>Gli</a:t>
            </a:r>
            <a:r>
              <a:rPr lang="fr-FR" sz="2000" dirty="0" smtClean="0">
                <a:solidFill>
                  <a:schemeClr val="tx1"/>
                </a:solidFill>
              </a:rPr>
              <a:t> </a:t>
            </a:r>
            <a:r>
              <a:rPr lang="fr-FR" sz="2000" dirty="0" err="1" smtClean="0">
                <a:solidFill>
                  <a:schemeClr val="tx1"/>
                </a:solidFill>
              </a:rPr>
              <a:t>accademici</a:t>
            </a:r>
            <a:r>
              <a:rPr lang="fr-FR" sz="2000" dirty="0" smtClean="0">
                <a:solidFill>
                  <a:schemeClr val="tx1"/>
                </a:solidFill>
              </a:rPr>
              <a:t> </a:t>
            </a:r>
            <a:r>
              <a:rPr lang="fr-FR" sz="2000" dirty="0" err="1" smtClean="0">
                <a:solidFill>
                  <a:schemeClr val="tx1"/>
                </a:solidFill>
              </a:rPr>
              <a:t>decisero</a:t>
            </a:r>
            <a:r>
              <a:rPr lang="fr-FR" sz="2000" dirty="0" smtClean="0">
                <a:solidFill>
                  <a:schemeClr val="tx1"/>
                </a:solidFill>
              </a:rPr>
              <a:t> di </a:t>
            </a:r>
            <a:r>
              <a:rPr lang="fr-FR" sz="2000" dirty="0" err="1" smtClean="0">
                <a:solidFill>
                  <a:schemeClr val="tx1"/>
                </a:solidFill>
              </a:rPr>
              <a:t>affidarsi</a:t>
            </a:r>
            <a:r>
              <a:rPr lang="fr-FR" sz="2000" dirty="0" smtClean="0">
                <a:solidFill>
                  <a:schemeClr val="tx1"/>
                </a:solidFill>
              </a:rPr>
              <a:t> </a:t>
            </a:r>
            <a:r>
              <a:rPr lang="fr-FR" sz="2000" dirty="0" err="1" smtClean="0">
                <a:solidFill>
                  <a:schemeClr val="tx1"/>
                </a:solidFill>
              </a:rPr>
              <a:t>all’etimologia</a:t>
            </a:r>
            <a:r>
              <a:rPr lang="fr-FR" sz="2000" dirty="0" smtClean="0">
                <a:solidFill>
                  <a:schemeClr val="tx1"/>
                </a:solidFill>
              </a:rPr>
              <a:t> per le </a:t>
            </a:r>
            <a:r>
              <a:rPr lang="fr-FR" sz="2000" dirty="0" err="1" smtClean="0">
                <a:solidFill>
                  <a:schemeClr val="tx1"/>
                </a:solidFill>
              </a:rPr>
              <a:t>scelte</a:t>
            </a:r>
            <a:r>
              <a:rPr lang="fr-FR" sz="2000" dirty="0" smtClean="0">
                <a:solidFill>
                  <a:schemeClr val="tx1"/>
                </a:solidFill>
              </a:rPr>
              <a:t> </a:t>
            </a:r>
            <a:r>
              <a:rPr lang="fr-FR" sz="2000" dirty="0" err="1" smtClean="0">
                <a:solidFill>
                  <a:schemeClr val="tx1"/>
                </a:solidFill>
              </a:rPr>
              <a:t>ortografiche</a:t>
            </a:r>
            <a:r>
              <a:rPr lang="fr-FR" sz="2000" dirty="0" smtClean="0">
                <a:solidFill>
                  <a:schemeClr val="tx1"/>
                </a:solidFill>
              </a:rPr>
              <a:t> (es. </a:t>
            </a:r>
            <a:r>
              <a:rPr lang="fr-FR" sz="2000" i="1" dirty="0" smtClean="0">
                <a:solidFill>
                  <a:schemeClr val="tx1"/>
                </a:solidFill>
              </a:rPr>
              <a:t>bête</a:t>
            </a:r>
            <a:r>
              <a:rPr lang="fr-FR" sz="2000" dirty="0" smtClean="0">
                <a:solidFill>
                  <a:schemeClr val="tx1"/>
                </a:solidFill>
              </a:rPr>
              <a:t> (</a:t>
            </a:r>
            <a:r>
              <a:rPr lang="fr-FR" sz="2000" i="1" dirty="0" err="1">
                <a:solidFill>
                  <a:schemeClr val="tx1"/>
                </a:solidFill>
              </a:rPr>
              <a:t>b</a:t>
            </a:r>
            <a:r>
              <a:rPr lang="fr-FR" sz="2000" i="1" dirty="0" err="1" smtClean="0">
                <a:solidFill>
                  <a:schemeClr val="tx1"/>
                </a:solidFill>
              </a:rPr>
              <a:t>este</a:t>
            </a:r>
            <a:r>
              <a:rPr lang="fr-FR" sz="2000" dirty="0" smtClean="0">
                <a:solidFill>
                  <a:schemeClr val="tx1"/>
                </a:solidFill>
              </a:rPr>
              <a:t>) e </a:t>
            </a:r>
            <a:r>
              <a:rPr lang="fr-FR" sz="2000" i="1" dirty="0" smtClean="0">
                <a:solidFill>
                  <a:schemeClr val="tx1"/>
                </a:solidFill>
              </a:rPr>
              <a:t>tête</a:t>
            </a:r>
            <a:r>
              <a:rPr lang="fr-FR" sz="2000" dirty="0" smtClean="0">
                <a:solidFill>
                  <a:schemeClr val="tx1"/>
                </a:solidFill>
              </a:rPr>
              <a:t> (</a:t>
            </a:r>
            <a:r>
              <a:rPr lang="fr-FR" sz="2000" i="1" dirty="0" smtClean="0">
                <a:solidFill>
                  <a:schemeClr val="tx1"/>
                </a:solidFill>
              </a:rPr>
              <a:t>teste</a:t>
            </a:r>
            <a:r>
              <a:rPr lang="fr-FR" sz="2000" dirty="0" smtClean="0">
                <a:solidFill>
                  <a:schemeClr val="tx1"/>
                </a:solidFill>
              </a:rPr>
              <a:t>)).</a:t>
            </a:r>
          </a:p>
          <a:p>
            <a:pPr algn="just"/>
            <a:endParaRPr lang="fr-FR" sz="2000" dirty="0">
              <a:solidFill>
                <a:schemeClr val="tx1"/>
              </a:solidFill>
            </a:endParaRPr>
          </a:p>
          <a:p>
            <a:pPr algn="just"/>
            <a:r>
              <a:rPr lang="fr-FR" sz="2000" dirty="0" err="1" smtClean="0">
                <a:solidFill>
                  <a:schemeClr val="tx1"/>
                </a:solidFill>
              </a:rPr>
              <a:t>Essi</a:t>
            </a:r>
            <a:r>
              <a:rPr lang="fr-FR" sz="2000" dirty="0" smtClean="0">
                <a:solidFill>
                  <a:schemeClr val="tx1"/>
                </a:solidFill>
              </a:rPr>
              <a:t> </a:t>
            </a:r>
            <a:r>
              <a:rPr lang="fr-FR" sz="2000" dirty="0" err="1" smtClean="0">
                <a:solidFill>
                  <a:schemeClr val="tx1"/>
                </a:solidFill>
              </a:rPr>
              <a:t>decisero</a:t>
            </a:r>
            <a:r>
              <a:rPr lang="fr-FR" sz="2000" dirty="0" smtClean="0">
                <a:solidFill>
                  <a:schemeClr val="tx1"/>
                </a:solidFill>
              </a:rPr>
              <a:t> di non </a:t>
            </a:r>
            <a:r>
              <a:rPr lang="fr-FR" sz="2000" dirty="0" err="1" smtClean="0">
                <a:solidFill>
                  <a:schemeClr val="tx1"/>
                </a:solidFill>
              </a:rPr>
              <a:t>trattare</a:t>
            </a:r>
            <a:r>
              <a:rPr lang="fr-FR" sz="2000" dirty="0" smtClean="0">
                <a:solidFill>
                  <a:schemeClr val="tx1"/>
                </a:solidFill>
              </a:rPr>
              <a:t> </a:t>
            </a:r>
            <a:r>
              <a:rPr lang="fr-FR" sz="2000" dirty="0" err="1" smtClean="0">
                <a:solidFill>
                  <a:schemeClr val="tx1"/>
                </a:solidFill>
              </a:rPr>
              <a:t>termini</a:t>
            </a:r>
            <a:r>
              <a:rPr lang="fr-FR" sz="2000" dirty="0" smtClean="0">
                <a:solidFill>
                  <a:schemeClr val="tx1"/>
                </a:solidFill>
              </a:rPr>
              <a:t> </a:t>
            </a:r>
            <a:r>
              <a:rPr lang="fr-FR" sz="2000" dirty="0" err="1" smtClean="0">
                <a:solidFill>
                  <a:schemeClr val="tx1"/>
                </a:solidFill>
              </a:rPr>
              <a:t>tecnici</a:t>
            </a:r>
            <a:r>
              <a:rPr lang="fr-FR" sz="2000" dirty="0" smtClean="0">
                <a:solidFill>
                  <a:schemeClr val="tx1"/>
                </a:solidFill>
              </a:rPr>
              <a:t> e </a:t>
            </a:r>
            <a:r>
              <a:rPr lang="fr-FR" sz="2000" dirty="0" err="1" smtClean="0">
                <a:solidFill>
                  <a:schemeClr val="tx1"/>
                </a:solidFill>
              </a:rPr>
              <a:t>scientifici</a:t>
            </a:r>
            <a:r>
              <a:rPr lang="fr-FR" sz="2000" dirty="0" smtClean="0">
                <a:solidFill>
                  <a:schemeClr val="tx1"/>
                </a:solidFill>
              </a:rPr>
              <a:t>, ma di </a:t>
            </a:r>
            <a:r>
              <a:rPr lang="fr-FR" sz="2000" dirty="0" err="1" smtClean="0">
                <a:solidFill>
                  <a:schemeClr val="tx1"/>
                </a:solidFill>
              </a:rPr>
              <a:t>affidarsi</a:t>
            </a:r>
            <a:r>
              <a:rPr lang="fr-FR" sz="2000" dirty="0" smtClean="0">
                <a:solidFill>
                  <a:schemeClr val="tx1"/>
                </a:solidFill>
              </a:rPr>
              <a:t> </a:t>
            </a:r>
            <a:r>
              <a:rPr lang="fr-FR" sz="2000" dirty="0" err="1" smtClean="0">
                <a:solidFill>
                  <a:schemeClr val="tx1"/>
                </a:solidFill>
              </a:rPr>
              <a:t>esclusivamente</a:t>
            </a:r>
            <a:r>
              <a:rPr lang="fr-FR" sz="2000" dirty="0" smtClean="0">
                <a:solidFill>
                  <a:schemeClr val="tx1"/>
                </a:solidFill>
              </a:rPr>
              <a:t> al </a:t>
            </a:r>
            <a:r>
              <a:rPr lang="fr-FR" sz="2000" i="1" dirty="0" smtClean="0">
                <a:solidFill>
                  <a:schemeClr val="tx1"/>
                </a:solidFill>
              </a:rPr>
              <a:t>bon usage </a:t>
            </a:r>
            <a:r>
              <a:rPr lang="fr-FR" sz="2000" dirty="0" smtClean="0">
                <a:solidFill>
                  <a:schemeClr val="tx1"/>
                </a:solidFill>
              </a:rPr>
              <a:t>di Vaugelas (es. </a:t>
            </a:r>
            <a:r>
              <a:rPr lang="fr-FR" sz="2000" i="1" dirty="0">
                <a:solidFill>
                  <a:schemeClr val="tx1"/>
                </a:solidFill>
              </a:rPr>
              <a:t>f</a:t>
            </a:r>
            <a:r>
              <a:rPr lang="fr-FR" sz="2000" i="1" dirty="0" smtClean="0">
                <a:solidFill>
                  <a:schemeClr val="tx1"/>
                </a:solidFill>
              </a:rPr>
              <a:t>romage</a:t>
            </a:r>
            <a:r>
              <a:rPr lang="fr-FR" sz="2000" dirty="0" smtClean="0">
                <a:solidFill>
                  <a:schemeClr val="tx1"/>
                </a:solidFill>
              </a:rPr>
              <a:t>). </a:t>
            </a:r>
            <a:endParaRPr lang="fr-FR" sz="2000" dirty="0">
              <a:solidFill>
                <a:schemeClr val="tx1"/>
              </a:solidFill>
            </a:endParaRPr>
          </a:p>
        </p:txBody>
      </p:sp>
    </p:spTree>
    <p:extLst>
      <p:ext uri="{BB962C8B-B14F-4D97-AF65-F5344CB8AC3E}">
        <p14:creationId xmlns:p14="http://schemas.microsoft.com/office/powerpoint/2010/main" val="6448090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La « </a:t>
            </a:r>
            <a:r>
              <a:rPr lang="fr-FR" sz="2400" dirty="0" err="1" smtClean="0"/>
              <a:t>guerra</a:t>
            </a:r>
            <a:r>
              <a:rPr lang="fr-FR" sz="2400" dirty="0" smtClean="0"/>
              <a:t> » dei </a:t>
            </a:r>
            <a:r>
              <a:rPr lang="fr-FR" sz="2400" dirty="0" err="1" smtClean="0"/>
              <a:t>dizionari</a:t>
            </a:r>
            <a:r>
              <a:rPr lang="fr-FR" sz="2400" dirty="0" smtClean="0"/>
              <a:t>: </a:t>
            </a:r>
            <a:r>
              <a:rPr lang="fr-FR" sz="2400" i="1" dirty="0" smtClean="0"/>
              <a:t>Le Richelet</a:t>
            </a:r>
            <a:r>
              <a:rPr lang="fr-FR" sz="2400" dirty="0" smtClean="0"/>
              <a:t>, </a:t>
            </a:r>
            <a:r>
              <a:rPr lang="fr-FR" sz="2400" i="1" dirty="0" smtClean="0"/>
              <a:t>le Furetière</a:t>
            </a:r>
            <a:r>
              <a:rPr lang="fr-FR" sz="2400" dirty="0" smtClean="0"/>
              <a:t>, il </a:t>
            </a:r>
            <a:r>
              <a:rPr lang="fr-FR" sz="2400" dirty="0" err="1" smtClean="0"/>
              <a:t>dizionario</a:t>
            </a:r>
            <a:r>
              <a:rPr lang="fr-FR" sz="2400" dirty="0" smtClean="0"/>
              <a:t> </a:t>
            </a:r>
            <a:r>
              <a:rPr lang="fr-FR" sz="2400" dirty="0" err="1" smtClean="0"/>
              <a:t>dell’</a:t>
            </a:r>
            <a:r>
              <a:rPr lang="fr-FR" sz="2400" i="1" dirty="0" err="1" smtClean="0"/>
              <a:t>Académie</a:t>
            </a:r>
            <a:endParaRPr lang="fr-FR" sz="2400" i="1" dirty="0"/>
          </a:p>
        </p:txBody>
      </p:sp>
      <p:sp>
        <p:nvSpPr>
          <p:cNvPr id="3" name="Espace réservé du contenu 2"/>
          <p:cNvSpPr>
            <a:spLocks noGrp="1"/>
          </p:cNvSpPr>
          <p:nvPr>
            <p:ph idx="1"/>
          </p:nvPr>
        </p:nvSpPr>
        <p:spPr>
          <a:xfrm>
            <a:off x="677334" y="1839749"/>
            <a:ext cx="8596668" cy="3880773"/>
          </a:xfrm>
        </p:spPr>
        <p:txBody>
          <a:bodyPr>
            <a:noAutofit/>
          </a:bodyPr>
          <a:lstStyle/>
          <a:p>
            <a:pPr algn="just"/>
            <a:r>
              <a:rPr lang="fr-FR" sz="2000" b="1" dirty="0" smtClean="0">
                <a:solidFill>
                  <a:schemeClr val="tx1"/>
                </a:solidFill>
              </a:rPr>
              <a:t>1606</a:t>
            </a:r>
            <a:r>
              <a:rPr lang="fr-FR" sz="2000" dirty="0" smtClean="0">
                <a:solidFill>
                  <a:schemeClr val="tx1"/>
                </a:solidFill>
              </a:rPr>
              <a:t>: </a:t>
            </a:r>
            <a:r>
              <a:rPr lang="fr-FR" sz="2000" dirty="0" err="1" smtClean="0">
                <a:solidFill>
                  <a:schemeClr val="tx1"/>
                </a:solidFill>
              </a:rPr>
              <a:t>pubblicazione</a:t>
            </a:r>
            <a:r>
              <a:rPr lang="fr-FR" sz="2000" dirty="0" smtClean="0">
                <a:solidFill>
                  <a:schemeClr val="tx1"/>
                </a:solidFill>
              </a:rPr>
              <a:t> </a:t>
            </a:r>
            <a:r>
              <a:rPr lang="fr-FR" sz="2000" dirty="0" err="1" smtClean="0">
                <a:solidFill>
                  <a:schemeClr val="tx1"/>
                </a:solidFill>
              </a:rPr>
              <a:t>postuma</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b="1" i="1" dirty="0" err="1" smtClean="0">
                <a:solidFill>
                  <a:schemeClr val="tx1"/>
                </a:solidFill>
              </a:rPr>
              <a:t>Thresor</a:t>
            </a:r>
            <a:r>
              <a:rPr lang="fr-FR" sz="2000" b="1" i="1" dirty="0" smtClean="0">
                <a:solidFill>
                  <a:schemeClr val="tx1"/>
                </a:solidFill>
              </a:rPr>
              <a:t> de la langue </a:t>
            </a:r>
            <a:r>
              <a:rPr lang="fr-FR" sz="2000" b="1" i="1" dirty="0" err="1" smtClean="0">
                <a:solidFill>
                  <a:schemeClr val="tx1"/>
                </a:solidFill>
              </a:rPr>
              <a:t>françoyse</a:t>
            </a:r>
            <a:r>
              <a:rPr lang="fr-FR" sz="2000" b="1" i="1" dirty="0" smtClean="0">
                <a:solidFill>
                  <a:schemeClr val="tx1"/>
                </a:solidFill>
              </a:rPr>
              <a:t> </a:t>
            </a:r>
            <a:r>
              <a:rPr lang="fr-FR" sz="2000" dirty="0" smtClean="0">
                <a:solidFill>
                  <a:schemeClr val="tx1"/>
                </a:solidFill>
              </a:rPr>
              <a:t>di </a:t>
            </a:r>
            <a:r>
              <a:rPr lang="fr-FR" sz="2000" b="1" dirty="0" smtClean="0">
                <a:solidFill>
                  <a:schemeClr val="tx1"/>
                </a:solidFill>
              </a:rPr>
              <a:t>Jean Nicot </a:t>
            </a:r>
            <a:r>
              <a:rPr lang="fr-FR" sz="2000" dirty="0" smtClean="0">
                <a:solidFill>
                  <a:schemeClr val="tx1"/>
                </a:solidFill>
              </a:rPr>
              <a:t>(1530-1600)</a:t>
            </a:r>
          </a:p>
          <a:p>
            <a:pPr algn="just"/>
            <a:endParaRPr lang="fr-FR" sz="2000" dirty="0"/>
          </a:p>
          <a:p>
            <a:pPr algn="just"/>
            <a:r>
              <a:rPr lang="fr-FR" sz="2000" b="1" dirty="0" smtClean="0">
                <a:solidFill>
                  <a:schemeClr val="tx1"/>
                </a:solidFill>
              </a:rPr>
              <a:t>1680</a:t>
            </a:r>
            <a:r>
              <a:rPr lang="fr-FR" sz="2000" dirty="0" smtClean="0">
                <a:solidFill>
                  <a:schemeClr val="tx1"/>
                </a:solidFill>
              </a:rPr>
              <a:t>: </a:t>
            </a:r>
            <a:r>
              <a:rPr lang="fr-FR" sz="2000" b="1" dirty="0">
                <a:solidFill>
                  <a:schemeClr val="tx1"/>
                </a:solidFill>
              </a:rPr>
              <a:t>César-Pierre Richelet </a:t>
            </a:r>
            <a:r>
              <a:rPr lang="fr-FR" sz="2000" dirty="0">
                <a:solidFill>
                  <a:schemeClr val="tx1"/>
                </a:solidFill>
              </a:rPr>
              <a:t>(1629-1698) </a:t>
            </a:r>
            <a:r>
              <a:rPr lang="fr-FR" sz="2000" dirty="0" err="1">
                <a:solidFill>
                  <a:schemeClr val="tx1"/>
                </a:solidFill>
              </a:rPr>
              <a:t>pubblica</a:t>
            </a:r>
            <a:r>
              <a:rPr lang="fr-FR" sz="2000" dirty="0">
                <a:solidFill>
                  <a:schemeClr val="tx1"/>
                </a:solidFill>
              </a:rPr>
              <a:t> il </a:t>
            </a:r>
            <a:r>
              <a:rPr lang="fr-FR" sz="2000" dirty="0" err="1">
                <a:solidFill>
                  <a:schemeClr val="tx1"/>
                </a:solidFill>
              </a:rPr>
              <a:t>suo</a:t>
            </a:r>
            <a:r>
              <a:rPr lang="fr-FR" sz="2000" dirty="0">
                <a:solidFill>
                  <a:schemeClr val="tx1"/>
                </a:solidFill>
              </a:rPr>
              <a:t> </a:t>
            </a:r>
            <a:r>
              <a:rPr lang="fr-FR" sz="2000" b="1" i="1" dirty="0">
                <a:solidFill>
                  <a:schemeClr val="tx1"/>
                </a:solidFill>
              </a:rPr>
              <a:t>Dictionnaire </a:t>
            </a:r>
            <a:r>
              <a:rPr lang="fr-FR" sz="2000" b="1" i="1" dirty="0" err="1">
                <a:solidFill>
                  <a:schemeClr val="tx1"/>
                </a:solidFill>
              </a:rPr>
              <a:t>françois</a:t>
            </a:r>
            <a:r>
              <a:rPr lang="fr-FR" sz="2000" b="1" i="1" dirty="0">
                <a:solidFill>
                  <a:schemeClr val="tx1"/>
                </a:solidFill>
              </a:rPr>
              <a:t>, contenant les mots et les choses, plusieurs nouvelles remarques sur la langue </a:t>
            </a:r>
            <a:r>
              <a:rPr lang="fr-FR" sz="2000" b="1" i="1" dirty="0" err="1">
                <a:solidFill>
                  <a:schemeClr val="tx1"/>
                </a:solidFill>
              </a:rPr>
              <a:t>françoise</a:t>
            </a:r>
            <a:r>
              <a:rPr lang="fr-FR" sz="2000" b="1" i="1" dirty="0">
                <a:solidFill>
                  <a:schemeClr val="tx1"/>
                </a:solidFill>
              </a:rPr>
              <a:t>: ses expressions propres, figurées et burlesques, la prononciation des mots les plus difficiles, le genre des noms, le régime des verbes: avec les termes les plus connus des arts et des sciences, le tout tiré de l’usage et des bons auteurs de la langue </a:t>
            </a:r>
            <a:r>
              <a:rPr lang="fr-FR" sz="2000" b="1" i="1" dirty="0" err="1" smtClean="0">
                <a:solidFill>
                  <a:schemeClr val="tx1"/>
                </a:solidFill>
              </a:rPr>
              <a:t>françoise</a:t>
            </a:r>
            <a:r>
              <a:rPr lang="fr-FR" sz="2000" dirty="0" smtClean="0">
                <a:solidFill>
                  <a:schemeClr val="tx1"/>
                </a:solidFill>
              </a:rPr>
              <a:t>, </a:t>
            </a:r>
            <a:r>
              <a:rPr lang="fr-FR" sz="2000" dirty="0" err="1" smtClean="0">
                <a:solidFill>
                  <a:schemeClr val="tx1"/>
                </a:solidFill>
              </a:rPr>
              <a:t>stampato</a:t>
            </a:r>
            <a:r>
              <a:rPr lang="fr-FR" sz="2000" dirty="0" smtClean="0">
                <a:solidFill>
                  <a:schemeClr val="tx1"/>
                </a:solidFill>
              </a:rPr>
              <a:t> a Ginevra. </a:t>
            </a:r>
            <a:r>
              <a:rPr lang="it-IT" sz="2000" dirty="0">
                <a:solidFill>
                  <a:schemeClr val="tx1"/>
                </a:solidFill>
              </a:rPr>
              <a:t>Primo dizionario interamente in francese. </a:t>
            </a:r>
            <a:r>
              <a:rPr lang="it-IT" sz="2000" i="1" dirty="0">
                <a:solidFill>
                  <a:schemeClr val="tx1"/>
                </a:solidFill>
              </a:rPr>
              <a:t>Le </a:t>
            </a:r>
            <a:r>
              <a:rPr lang="it-IT" sz="2000" i="1" dirty="0" err="1">
                <a:solidFill>
                  <a:schemeClr val="tx1"/>
                </a:solidFill>
              </a:rPr>
              <a:t>Richelet</a:t>
            </a:r>
            <a:r>
              <a:rPr lang="it-IT" sz="2000" dirty="0">
                <a:solidFill>
                  <a:schemeClr val="tx1"/>
                </a:solidFill>
              </a:rPr>
              <a:t> ebbe un gran successo e divenne il dizionario di riferimento fino al 1735. Registrava sia l’uso letterario, citando gli autori, sia l’uso comune, si interessava a termini tecnici e scientifici. Rispettava il canone purista: sono assenti dialetti e arcaismi. </a:t>
            </a:r>
            <a:endParaRPr lang="fr-FR"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140" y="2956560"/>
            <a:ext cx="2689860" cy="3901440"/>
          </a:xfrm>
          <a:prstGeom prst="rect">
            <a:avLst/>
          </a:prstGeom>
        </p:spPr>
      </p:pic>
    </p:spTree>
    <p:extLst>
      <p:ext uri="{BB962C8B-B14F-4D97-AF65-F5344CB8AC3E}">
        <p14:creationId xmlns:p14="http://schemas.microsoft.com/office/powerpoint/2010/main" val="10885069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1928089"/>
            <a:ext cx="8596668" cy="3880773"/>
          </a:xfrm>
        </p:spPr>
        <p:txBody>
          <a:bodyPr>
            <a:normAutofit fontScale="92500"/>
          </a:bodyPr>
          <a:lstStyle/>
          <a:p>
            <a:pPr lvl="0" algn="just"/>
            <a:r>
              <a:rPr lang="it-IT" sz="2400" b="1" dirty="0" smtClean="0">
                <a:solidFill>
                  <a:schemeClr val="tx1"/>
                </a:solidFill>
              </a:rPr>
              <a:t>1690</a:t>
            </a:r>
            <a:r>
              <a:rPr lang="it-IT" sz="2400" dirty="0" smtClean="0">
                <a:solidFill>
                  <a:schemeClr val="tx1"/>
                </a:solidFill>
              </a:rPr>
              <a:t>: </a:t>
            </a:r>
            <a:r>
              <a:rPr lang="it-IT" sz="2400" b="1" u="sng" dirty="0" smtClean="0">
                <a:solidFill>
                  <a:schemeClr val="tx1"/>
                </a:solidFill>
              </a:rPr>
              <a:t>Antoine </a:t>
            </a:r>
            <a:r>
              <a:rPr lang="it-IT" sz="2400" b="1" u="sng" dirty="0" err="1">
                <a:solidFill>
                  <a:schemeClr val="tx1"/>
                </a:solidFill>
              </a:rPr>
              <a:t>Furetière</a:t>
            </a:r>
            <a:r>
              <a:rPr lang="it-IT" sz="2400" b="1" dirty="0">
                <a:solidFill>
                  <a:schemeClr val="tx1"/>
                </a:solidFill>
              </a:rPr>
              <a:t> </a:t>
            </a:r>
            <a:r>
              <a:rPr lang="it-IT" sz="2400" dirty="0">
                <a:solidFill>
                  <a:schemeClr val="tx1"/>
                </a:solidFill>
              </a:rPr>
              <a:t>(1619-1688), </a:t>
            </a:r>
            <a:r>
              <a:rPr lang="it-IT" sz="2400" dirty="0" smtClean="0">
                <a:solidFill>
                  <a:schemeClr val="tx1"/>
                </a:solidFill>
              </a:rPr>
              <a:t>accademico, pubblica </a:t>
            </a:r>
            <a:r>
              <a:rPr lang="it-IT" sz="2400" dirty="0">
                <a:solidFill>
                  <a:schemeClr val="tx1"/>
                </a:solidFill>
              </a:rPr>
              <a:t>per conto suo (e per questo fu espulso dall’Académie) </a:t>
            </a:r>
            <a:r>
              <a:rPr lang="it-IT" sz="2400" dirty="0" smtClean="0">
                <a:solidFill>
                  <a:schemeClr val="tx1"/>
                </a:solidFill>
              </a:rPr>
              <a:t>il </a:t>
            </a:r>
            <a:r>
              <a:rPr lang="it-IT" sz="2400" b="1" i="1" dirty="0" err="1">
                <a:solidFill>
                  <a:schemeClr val="tx1"/>
                </a:solidFill>
              </a:rPr>
              <a:t>Dictionnaire</a:t>
            </a:r>
            <a:r>
              <a:rPr lang="it-IT" sz="2400" b="1" i="1" dirty="0">
                <a:solidFill>
                  <a:schemeClr val="tx1"/>
                </a:solidFill>
              </a:rPr>
              <a:t> </a:t>
            </a:r>
            <a:r>
              <a:rPr lang="it-IT" sz="2400" b="1" i="1" dirty="0" err="1">
                <a:solidFill>
                  <a:schemeClr val="tx1"/>
                </a:solidFill>
              </a:rPr>
              <a:t>universel</a:t>
            </a:r>
            <a:r>
              <a:rPr lang="it-IT" sz="2400" b="1" i="1" dirty="0">
                <a:solidFill>
                  <a:schemeClr val="tx1"/>
                </a:solidFill>
              </a:rPr>
              <a:t> </a:t>
            </a:r>
            <a:r>
              <a:rPr lang="it-IT" sz="2400" b="1" i="1" dirty="0" err="1">
                <a:solidFill>
                  <a:schemeClr val="tx1"/>
                </a:solidFill>
              </a:rPr>
              <a:t>contenant</a:t>
            </a:r>
            <a:r>
              <a:rPr lang="it-IT" sz="2400" b="1" i="1" dirty="0">
                <a:solidFill>
                  <a:schemeClr val="tx1"/>
                </a:solidFill>
              </a:rPr>
              <a:t> </a:t>
            </a:r>
            <a:r>
              <a:rPr lang="it-IT" sz="2400" b="1" i="1" dirty="0" err="1">
                <a:solidFill>
                  <a:schemeClr val="tx1"/>
                </a:solidFill>
              </a:rPr>
              <a:t>généralement</a:t>
            </a:r>
            <a:r>
              <a:rPr lang="it-IT" sz="2400" b="1" i="1" dirty="0">
                <a:solidFill>
                  <a:schemeClr val="tx1"/>
                </a:solidFill>
              </a:rPr>
              <a:t> </a:t>
            </a:r>
            <a:r>
              <a:rPr lang="it-IT" sz="2400" b="1" i="1" dirty="0" err="1">
                <a:solidFill>
                  <a:schemeClr val="tx1"/>
                </a:solidFill>
              </a:rPr>
              <a:t>tous</a:t>
            </a:r>
            <a:r>
              <a:rPr lang="it-IT" sz="2400" b="1" i="1" dirty="0">
                <a:solidFill>
                  <a:schemeClr val="tx1"/>
                </a:solidFill>
              </a:rPr>
              <a:t> </a:t>
            </a:r>
            <a:r>
              <a:rPr lang="it-IT" sz="2400" b="1" i="1" dirty="0" err="1">
                <a:solidFill>
                  <a:schemeClr val="tx1"/>
                </a:solidFill>
              </a:rPr>
              <a:t>les</a:t>
            </a:r>
            <a:r>
              <a:rPr lang="it-IT" sz="2400" b="1" i="1" dirty="0">
                <a:solidFill>
                  <a:schemeClr val="tx1"/>
                </a:solidFill>
              </a:rPr>
              <a:t> </a:t>
            </a:r>
            <a:r>
              <a:rPr lang="it-IT" sz="2400" b="1" i="1" dirty="0" err="1">
                <a:solidFill>
                  <a:schemeClr val="tx1"/>
                </a:solidFill>
              </a:rPr>
              <a:t>mots</a:t>
            </a:r>
            <a:r>
              <a:rPr lang="it-IT" sz="2400" b="1" i="1" dirty="0">
                <a:solidFill>
                  <a:schemeClr val="tx1"/>
                </a:solidFill>
              </a:rPr>
              <a:t> </a:t>
            </a:r>
            <a:r>
              <a:rPr lang="it-IT" sz="2400" b="1" i="1" dirty="0" err="1">
                <a:solidFill>
                  <a:schemeClr val="tx1"/>
                </a:solidFill>
              </a:rPr>
              <a:t>françois</a:t>
            </a:r>
            <a:r>
              <a:rPr lang="it-IT" sz="2400" b="1" i="1" dirty="0">
                <a:solidFill>
                  <a:schemeClr val="tx1"/>
                </a:solidFill>
              </a:rPr>
              <a:t> </a:t>
            </a:r>
            <a:r>
              <a:rPr lang="it-IT" sz="2400" b="1" i="1" dirty="0" err="1">
                <a:solidFill>
                  <a:schemeClr val="tx1"/>
                </a:solidFill>
              </a:rPr>
              <a:t>tant</a:t>
            </a:r>
            <a:r>
              <a:rPr lang="it-IT" sz="2400" b="1" i="1" dirty="0">
                <a:solidFill>
                  <a:schemeClr val="tx1"/>
                </a:solidFill>
              </a:rPr>
              <a:t> </a:t>
            </a:r>
            <a:r>
              <a:rPr lang="it-IT" sz="2400" b="1" i="1" dirty="0" err="1">
                <a:solidFill>
                  <a:schemeClr val="tx1"/>
                </a:solidFill>
              </a:rPr>
              <a:t>vieux</a:t>
            </a:r>
            <a:r>
              <a:rPr lang="it-IT" sz="2400" b="1" i="1" dirty="0">
                <a:solidFill>
                  <a:schemeClr val="tx1"/>
                </a:solidFill>
              </a:rPr>
              <a:t> </a:t>
            </a:r>
            <a:r>
              <a:rPr lang="it-IT" sz="2400" b="1" i="1" dirty="0" err="1">
                <a:solidFill>
                  <a:schemeClr val="tx1"/>
                </a:solidFill>
              </a:rPr>
              <a:t>que</a:t>
            </a:r>
            <a:r>
              <a:rPr lang="it-IT" sz="2400" b="1" i="1" dirty="0">
                <a:solidFill>
                  <a:schemeClr val="tx1"/>
                </a:solidFill>
              </a:rPr>
              <a:t> </a:t>
            </a:r>
            <a:r>
              <a:rPr lang="it-IT" sz="2400" b="1" i="1" dirty="0" err="1">
                <a:solidFill>
                  <a:schemeClr val="tx1"/>
                </a:solidFill>
              </a:rPr>
              <a:t>modernes</a:t>
            </a:r>
            <a:r>
              <a:rPr lang="it-IT" sz="2400" b="1" i="1" dirty="0">
                <a:solidFill>
                  <a:schemeClr val="tx1"/>
                </a:solidFill>
              </a:rPr>
              <a:t> et </a:t>
            </a:r>
            <a:r>
              <a:rPr lang="it-IT" sz="2400" b="1" i="1" dirty="0" err="1">
                <a:solidFill>
                  <a:schemeClr val="tx1"/>
                </a:solidFill>
              </a:rPr>
              <a:t>les</a:t>
            </a:r>
            <a:r>
              <a:rPr lang="it-IT" sz="2400" b="1" i="1" dirty="0">
                <a:solidFill>
                  <a:schemeClr val="tx1"/>
                </a:solidFill>
              </a:rPr>
              <a:t> </a:t>
            </a:r>
            <a:r>
              <a:rPr lang="it-IT" sz="2400" b="1" i="1" dirty="0" err="1">
                <a:solidFill>
                  <a:schemeClr val="tx1"/>
                </a:solidFill>
              </a:rPr>
              <a:t>termes</a:t>
            </a:r>
            <a:r>
              <a:rPr lang="it-IT" sz="2400" b="1" i="1" dirty="0">
                <a:solidFill>
                  <a:schemeClr val="tx1"/>
                </a:solidFill>
              </a:rPr>
              <a:t> de </a:t>
            </a:r>
            <a:r>
              <a:rPr lang="it-IT" sz="2400" b="1" i="1" dirty="0" err="1">
                <a:solidFill>
                  <a:schemeClr val="tx1"/>
                </a:solidFill>
              </a:rPr>
              <a:t>toutes</a:t>
            </a:r>
            <a:r>
              <a:rPr lang="it-IT" sz="2400" b="1" i="1" dirty="0">
                <a:solidFill>
                  <a:schemeClr val="tx1"/>
                </a:solidFill>
              </a:rPr>
              <a:t> </a:t>
            </a:r>
            <a:r>
              <a:rPr lang="it-IT" sz="2400" b="1" i="1" dirty="0" err="1">
                <a:solidFill>
                  <a:schemeClr val="tx1"/>
                </a:solidFill>
              </a:rPr>
              <a:t>les</a:t>
            </a:r>
            <a:r>
              <a:rPr lang="it-IT" sz="2400" b="1" i="1" dirty="0">
                <a:solidFill>
                  <a:schemeClr val="tx1"/>
                </a:solidFill>
              </a:rPr>
              <a:t> </a:t>
            </a:r>
            <a:r>
              <a:rPr lang="it-IT" sz="2400" b="1" i="1" dirty="0" err="1">
                <a:solidFill>
                  <a:schemeClr val="tx1"/>
                </a:solidFill>
              </a:rPr>
              <a:t>sciences</a:t>
            </a:r>
            <a:r>
              <a:rPr lang="it-IT" sz="2400" b="1" i="1" dirty="0">
                <a:solidFill>
                  <a:schemeClr val="tx1"/>
                </a:solidFill>
              </a:rPr>
              <a:t> et </a:t>
            </a:r>
            <a:r>
              <a:rPr lang="it-IT" sz="2400" b="1" i="1" dirty="0" err="1">
                <a:solidFill>
                  <a:schemeClr val="tx1"/>
                </a:solidFill>
              </a:rPr>
              <a:t>des</a:t>
            </a:r>
            <a:r>
              <a:rPr lang="it-IT" sz="2400" b="1" i="1" dirty="0">
                <a:solidFill>
                  <a:schemeClr val="tx1"/>
                </a:solidFill>
              </a:rPr>
              <a:t> </a:t>
            </a:r>
            <a:r>
              <a:rPr lang="it-IT" sz="2400" b="1" i="1" dirty="0" err="1">
                <a:solidFill>
                  <a:schemeClr val="tx1"/>
                </a:solidFill>
              </a:rPr>
              <a:t>arts</a:t>
            </a:r>
            <a:r>
              <a:rPr lang="it-IT" sz="2400" dirty="0">
                <a:solidFill>
                  <a:schemeClr val="tx1"/>
                </a:solidFill>
              </a:rPr>
              <a:t> </a:t>
            </a:r>
            <a:r>
              <a:rPr lang="fr-FR" sz="2400" dirty="0">
                <a:solidFill>
                  <a:schemeClr val="tx1"/>
                </a:solidFill>
                <a:sym typeface="Wingdings" charset="2"/>
              </a:rPr>
              <a:t></a:t>
            </a:r>
            <a:r>
              <a:rPr lang="it-IT" sz="2400" dirty="0">
                <a:solidFill>
                  <a:schemeClr val="tx1"/>
                </a:solidFill>
              </a:rPr>
              <a:t> dizionario molto moderno </a:t>
            </a:r>
            <a:r>
              <a:rPr lang="it-IT" sz="2400" dirty="0" smtClean="0">
                <a:solidFill>
                  <a:schemeClr val="tx1"/>
                </a:solidFill>
              </a:rPr>
              <a:t>- anche </a:t>
            </a:r>
            <a:r>
              <a:rPr lang="it-IT" sz="2400" dirty="0">
                <a:solidFill>
                  <a:schemeClr val="tx1"/>
                </a:solidFill>
              </a:rPr>
              <a:t>se sussistono ancora varianti ortografiche del secolo precedente, </a:t>
            </a:r>
            <a:r>
              <a:rPr lang="it-IT" sz="2400" dirty="0" smtClean="0">
                <a:solidFill>
                  <a:schemeClr val="tx1"/>
                </a:solidFill>
              </a:rPr>
              <a:t>(</a:t>
            </a:r>
            <a:r>
              <a:rPr lang="it-IT" sz="2400" i="1" dirty="0" err="1" smtClean="0">
                <a:solidFill>
                  <a:schemeClr val="tx1"/>
                </a:solidFill>
              </a:rPr>
              <a:t>françoys</a:t>
            </a:r>
            <a:r>
              <a:rPr lang="it-IT" sz="2400" dirty="0" smtClean="0">
                <a:solidFill>
                  <a:schemeClr val="tx1"/>
                </a:solidFill>
              </a:rPr>
              <a:t>/</a:t>
            </a:r>
            <a:r>
              <a:rPr lang="it-IT" sz="2400" i="1" dirty="0" err="1" smtClean="0">
                <a:solidFill>
                  <a:schemeClr val="tx1"/>
                </a:solidFill>
              </a:rPr>
              <a:t>français</a:t>
            </a:r>
            <a:r>
              <a:rPr lang="it-IT" sz="2400" dirty="0">
                <a:solidFill>
                  <a:schemeClr val="tx1"/>
                </a:solidFill>
              </a:rPr>
              <a:t>) </a:t>
            </a:r>
            <a:r>
              <a:rPr lang="it-IT" sz="2400" dirty="0" smtClean="0">
                <a:solidFill>
                  <a:schemeClr val="tx1"/>
                </a:solidFill>
              </a:rPr>
              <a:t>- che </a:t>
            </a:r>
            <a:r>
              <a:rPr lang="it-IT" sz="2400" dirty="0">
                <a:solidFill>
                  <a:schemeClr val="tx1"/>
                </a:solidFill>
              </a:rPr>
              <a:t>si interessa a tutti gli aspetti dell’attività umana: anatomia, medicina, </a:t>
            </a:r>
            <a:r>
              <a:rPr lang="it-IT" sz="2400" dirty="0" smtClean="0">
                <a:solidFill>
                  <a:schemeClr val="tx1"/>
                </a:solidFill>
              </a:rPr>
              <a:t>agricoltura</a:t>
            </a:r>
            <a:r>
              <a:rPr lang="it-IT" sz="2400" dirty="0">
                <a:solidFill>
                  <a:schemeClr val="tx1"/>
                </a:solidFill>
              </a:rPr>
              <a:t>, scienza, marina </a:t>
            </a:r>
            <a:r>
              <a:rPr lang="it-IT" sz="2400" dirty="0" smtClean="0">
                <a:solidFill>
                  <a:schemeClr val="tx1"/>
                </a:solidFill>
              </a:rPr>
              <a:t>ecc., inserendo per </a:t>
            </a:r>
            <a:r>
              <a:rPr lang="it-IT" sz="2400" dirty="0">
                <a:solidFill>
                  <a:schemeClr val="tx1"/>
                </a:solidFill>
              </a:rPr>
              <a:t>ogni </a:t>
            </a:r>
            <a:r>
              <a:rPr lang="it-IT" sz="2400" dirty="0" smtClean="0">
                <a:solidFill>
                  <a:schemeClr val="tx1"/>
                </a:solidFill>
              </a:rPr>
              <a:t>argomento </a:t>
            </a:r>
            <a:r>
              <a:rPr lang="it-IT" sz="2400" dirty="0">
                <a:solidFill>
                  <a:schemeClr val="tx1"/>
                </a:solidFill>
              </a:rPr>
              <a:t>un indice </a:t>
            </a:r>
            <a:r>
              <a:rPr lang="it-IT" sz="2400" dirty="0" smtClean="0">
                <a:solidFill>
                  <a:schemeClr val="tx1"/>
                </a:solidFill>
              </a:rPr>
              <a:t>tematico. Primo esempio di dizionario enciclopedico.</a:t>
            </a:r>
          </a:p>
          <a:p>
            <a:pPr lvl="0" algn="just"/>
            <a:endParaRPr lang="fr-FR" dirty="0">
              <a:solidFill>
                <a:schemeClr val="tx1"/>
              </a:solidFill>
            </a:endParaRP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4744" y="1166817"/>
            <a:ext cx="2767256" cy="4417456"/>
          </a:xfrm>
          <a:prstGeom prst="rect">
            <a:avLst/>
          </a:prstGeom>
        </p:spPr>
      </p:pic>
    </p:spTree>
    <p:extLst>
      <p:ext uri="{BB962C8B-B14F-4D97-AF65-F5344CB8AC3E}">
        <p14:creationId xmlns:p14="http://schemas.microsoft.com/office/powerpoint/2010/main" val="7632086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6074" y="545432"/>
            <a:ext cx="9124392" cy="6312567"/>
          </a:xfrm>
        </p:spPr>
        <p:txBody>
          <a:bodyPr>
            <a:normAutofit/>
          </a:bodyPr>
          <a:lstStyle/>
          <a:p>
            <a:pPr algn="just"/>
            <a:r>
              <a:rPr lang="it-IT" dirty="0">
                <a:solidFill>
                  <a:schemeClr val="tx1"/>
                </a:solidFill>
              </a:rPr>
              <a:t>Finalmente, nel </a:t>
            </a:r>
            <a:r>
              <a:rPr lang="it-IT" b="1" dirty="0">
                <a:solidFill>
                  <a:schemeClr val="tx1"/>
                </a:solidFill>
              </a:rPr>
              <a:t>1694</a:t>
            </a:r>
            <a:r>
              <a:rPr lang="it-IT" dirty="0">
                <a:solidFill>
                  <a:schemeClr val="tx1"/>
                </a:solidFill>
              </a:rPr>
              <a:t> l’Académie riesce a pubblicare il </a:t>
            </a:r>
            <a:r>
              <a:rPr lang="it-IT" b="1" i="1" dirty="0" err="1">
                <a:solidFill>
                  <a:schemeClr val="tx1"/>
                </a:solidFill>
              </a:rPr>
              <a:t>Dictionnaire</a:t>
            </a:r>
            <a:r>
              <a:rPr lang="it-IT" b="1" i="1" dirty="0">
                <a:solidFill>
                  <a:schemeClr val="tx1"/>
                </a:solidFill>
              </a:rPr>
              <a:t> de l’Académie </a:t>
            </a:r>
            <a:r>
              <a:rPr lang="it-IT" b="1" i="1" dirty="0" err="1" smtClean="0">
                <a:solidFill>
                  <a:schemeClr val="tx1"/>
                </a:solidFill>
              </a:rPr>
              <a:t>française</a:t>
            </a:r>
            <a:r>
              <a:rPr lang="it-IT" dirty="0" smtClean="0">
                <a:solidFill>
                  <a:schemeClr val="tx1"/>
                </a:solidFill>
              </a:rPr>
              <a:t>, dopo </a:t>
            </a:r>
            <a:r>
              <a:rPr lang="it-IT" dirty="0">
                <a:solidFill>
                  <a:schemeClr val="tx1"/>
                </a:solidFill>
              </a:rPr>
              <a:t>50 anni di </a:t>
            </a:r>
            <a:r>
              <a:rPr lang="it-IT" dirty="0" smtClean="0">
                <a:solidFill>
                  <a:schemeClr val="tx1"/>
                </a:solidFill>
              </a:rPr>
              <a:t>lavoro. </a:t>
            </a:r>
            <a:r>
              <a:rPr lang="it-IT" dirty="0">
                <a:solidFill>
                  <a:schemeClr val="tx1"/>
                </a:solidFill>
              </a:rPr>
              <a:t>Ma non è</a:t>
            </a:r>
            <a:r>
              <a:rPr lang="it-IT" dirty="0" smtClean="0">
                <a:solidFill>
                  <a:schemeClr val="tx1"/>
                </a:solidFill>
              </a:rPr>
              <a:t> </a:t>
            </a:r>
            <a:r>
              <a:rPr lang="it-IT" dirty="0">
                <a:solidFill>
                  <a:schemeClr val="tx1"/>
                </a:solidFill>
              </a:rPr>
              <a:t>all’altezza del </a:t>
            </a:r>
            <a:r>
              <a:rPr lang="it-IT" i="1" dirty="0" err="1">
                <a:solidFill>
                  <a:schemeClr val="tx1"/>
                </a:solidFill>
              </a:rPr>
              <a:t>Richelet</a:t>
            </a:r>
            <a:r>
              <a:rPr lang="it-IT" dirty="0">
                <a:solidFill>
                  <a:schemeClr val="tx1"/>
                </a:solidFill>
              </a:rPr>
              <a:t> o del </a:t>
            </a:r>
            <a:r>
              <a:rPr lang="it-IT" i="1" dirty="0" err="1" smtClean="0">
                <a:solidFill>
                  <a:schemeClr val="tx1"/>
                </a:solidFill>
              </a:rPr>
              <a:t>Furetière</a:t>
            </a:r>
            <a:r>
              <a:rPr lang="it-IT" dirty="0">
                <a:solidFill>
                  <a:schemeClr val="tx1"/>
                </a:solidFill>
              </a:rPr>
              <a:t>:</a:t>
            </a:r>
            <a:r>
              <a:rPr lang="it-IT" dirty="0" smtClean="0">
                <a:solidFill>
                  <a:schemeClr val="tx1"/>
                </a:solidFill>
              </a:rPr>
              <a:t> </a:t>
            </a:r>
            <a:endParaRPr lang="fr-FR" dirty="0">
              <a:solidFill>
                <a:schemeClr val="tx1"/>
              </a:solidFill>
            </a:endParaRPr>
          </a:p>
          <a:p>
            <a:pPr lvl="0" algn="just">
              <a:buFont typeface="+mj-lt"/>
              <a:buAutoNum type="arabicPeriod"/>
            </a:pPr>
            <a:r>
              <a:rPr lang="it-IT" dirty="0">
                <a:solidFill>
                  <a:schemeClr val="tx1"/>
                </a:solidFill>
              </a:rPr>
              <a:t>Le definizioni erano estremamente concise (l’uomo è</a:t>
            </a:r>
            <a:r>
              <a:rPr lang="it-IT" dirty="0" smtClean="0">
                <a:solidFill>
                  <a:schemeClr val="tx1"/>
                </a:solidFill>
              </a:rPr>
              <a:t> “</a:t>
            </a:r>
            <a:r>
              <a:rPr lang="it-IT" i="1" dirty="0" smtClean="0">
                <a:solidFill>
                  <a:schemeClr val="tx1"/>
                </a:solidFill>
              </a:rPr>
              <a:t>l’</a:t>
            </a:r>
            <a:r>
              <a:rPr lang="it-IT" i="1" dirty="0" err="1" smtClean="0">
                <a:solidFill>
                  <a:schemeClr val="tx1"/>
                </a:solidFill>
              </a:rPr>
              <a:t>animal</a:t>
            </a:r>
            <a:r>
              <a:rPr lang="it-IT" i="1" dirty="0" smtClean="0">
                <a:solidFill>
                  <a:schemeClr val="tx1"/>
                </a:solidFill>
              </a:rPr>
              <a:t> </a:t>
            </a:r>
            <a:r>
              <a:rPr lang="it-IT" i="1" dirty="0" err="1" smtClean="0">
                <a:solidFill>
                  <a:schemeClr val="tx1"/>
                </a:solidFill>
              </a:rPr>
              <a:t>raisonnable</a:t>
            </a:r>
            <a:r>
              <a:rPr lang="it-IT" i="1" dirty="0" smtClean="0">
                <a:solidFill>
                  <a:schemeClr val="tx1"/>
                </a:solidFill>
              </a:rPr>
              <a:t>”</a:t>
            </a:r>
            <a:r>
              <a:rPr lang="it-IT" dirty="0" smtClean="0">
                <a:solidFill>
                  <a:schemeClr val="tx1"/>
                </a:solidFill>
              </a:rPr>
              <a:t> </a:t>
            </a:r>
            <a:r>
              <a:rPr lang="it-IT" dirty="0">
                <a:solidFill>
                  <a:schemeClr val="tx1"/>
                </a:solidFill>
              </a:rPr>
              <a:t>e la donna </a:t>
            </a:r>
            <a:r>
              <a:rPr lang="it-IT" dirty="0" smtClean="0">
                <a:solidFill>
                  <a:schemeClr val="tx1"/>
                </a:solidFill>
              </a:rPr>
              <a:t>“</a:t>
            </a:r>
            <a:r>
              <a:rPr lang="it-IT" i="1" dirty="0" smtClean="0">
                <a:solidFill>
                  <a:schemeClr val="tx1"/>
                </a:solidFill>
              </a:rPr>
              <a:t>la </a:t>
            </a:r>
            <a:r>
              <a:rPr lang="it-IT" i="1" dirty="0" err="1">
                <a:solidFill>
                  <a:schemeClr val="tx1"/>
                </a:solidFill>
              </a:rPr>
              <a:t>femelle</a:t>
            </a:r>
            <a:r>
              <a:rPr lang="it-IT" i="1" dirty="0">
                <a:solidFill>
                  <a:schemeClr val="tx1"/>
                </a:solidFill>
              </a:rPr>
              <a:t> de </a:t>
            </a:r>
            <a:r>
              <a:rPr lang="it-IT" i="1" dirty="0" smtClean="0">
                <a:solidFill>
                  <a:schemeClr val="tx1"/>
                </a:solidFill>
              </a:rPr>
              <a:t>l’</a:t>
            </a:r>
            <a:r>
              <a:rPr lang="it-IT" i="1" dirty="0" err="1" smtClean="0">
                <a:solidFill>
                  <a:schemeClr val="tx1"/>
                </a:solidFill>
              </a:rPr>
              <a:t>homme</a:t>
            </a:r>
            <a:r>
              <a:rPr lang="it-IT" i="1" dirty="0" smtClean="0">
                <a:solidFill>
                  <a:schemeClr val="tx1"/>
                </a:solidFill>
              </a:rPr>
              <a:t>”</a:t>
            </a:r>
            <a:r>
              <a:rPr lang="it-IT" dirty="0" smtClean="0">
                <a:solidFill>
                  <a:schemeClr val="tx1"/>
                </a:solidFill>
              </a:rPr>
              <a:t>).</a:t>
            </a:r>
            <a:endParaRPr lang="fr-FR" dirty="0">
              <a:solidFill>
                <a:schemeClr val="tx1"/>
              </a:solidFill>
            </a:endParaRPr>
          </a:p>
          <a:p>
            <a:pPr lvl="0" algn="just">
              <a:buFont typeface="+mj-lt"/>
              <a:buAutoNum type="arabicPeriod"/>
            </a:pPr>
            <a:r>
              <a:rPr lang="it-IT" dirty="0">
                <a:solidFill>
                  <a:schemeClr val="tx1"/>
                </a:solidFill>
              </a:rPr>
              <a:t>Le parole era classificate a volte in ordine alfabetico, a volte secondo l’etimologia (</a:t>
            </a:r>
            <a:r>
              <a:rPr lang="it-IT" i="1" dirty="0">
                <a:solidFill>
                  <a:schemeClr val="tx1"/>
                </a:solidFill>
              </a:rPr>
              <a:t>matrice</a:t>
            </a:r>
            <a:r>
              <a:rPr lang="it-IT" dirty="0">
                <a:solidFill>
                  <a:schemeClr val="tx1"/>
                </a:solidFill>
              </a:rPr>
              <a:t> seguiva direttamente </a:t>
            </a:r>
            <a:r>
              <a:rPr lang="it-IT" i="1" dirty="0" err="1">
                <a:solidFill>
                  <a:schemeClr val="tx1"/>
                </a:solidFill>
              </a:rPr>
              <a:t>mère</a:t>
            </a:r>
            <a:r>
              <a:rPr lang="it-IT" dirty="0">
                <a:solidFill>
                  <a:schemeClr val="tx1"/>
                </a:solidFill>
              </a:rPr>
              <a:t>). </a:t>
            </a:r>
            <a:endParaRPr lang="fr-FR" dirty="0">
              <a:solidFill>
                <a:schemeClr val="tx1"/>
              </a:solidFill>
            </a:endParaRPr>
          </a:p>
          <a:p>
            <a:pPr lvl="0" algn="just">
              <a:buFont typeface="+mj-lt"/>
              <a:buAutoNum type="arabicPeriod"/>
            </a:pPr>
            <a:r>
              <a:rPr lang="it-IT" dirty="0">
                <a:solidFill>
                  <a:schemeClr val="tx1"/>
                </a:solidFill>
              </a:rPr>
              <a:t>Non comparivano alcuni termini come </a:t>
            </a:r>
            <a:r>
              <a:rPr lang="it-IT" i="1" dirty="0" err="1">
                <a:solidFill>
                  <a:schemeClr val="tx1"/>
                </a:solidFill>
              </a:rPr>
              <a:t>françoys</a:t>
            </a:r>
            <a:r>
              <a:rPr lang="it-IT" dirty="0">
                <a:solidFill>
                  <a:schemeClr val="tx1"/>
                </a:solidFill>
              </a:rPr>
              <a:t> (sarà incluso solo nella terza edizione del 1740!)</a:t>
            </a:r>
            <a:endParaRPr lang="fr-FR" dirty="0">
              <a:solidFill>
                <a:schemeClr val="tx1"/>
              </a:solidFill>
            </a:endParaRPr>
          </a:p>
          <a:p>
            <a:pPr lvl="0" algn="just">
              <a:buFont typeface="+mj-lt"/>
              <a:buAutoNum type="arabicPeriod"/>
            </a:pPr>
            <a:r>
              <a:rPr lang="it-IT" dirty="0">
                <a:solidFill>
                  <a:schemeClr val="tx1"/>
                </a:solidFill>
              </a:rPr>
              <a:t>I termini tecnici e scientifici erano esclusi per principio (affidati a un dizionario a sé stante, il </a:t>
            </a:r>
            <a:r>
              <a:rPr lang="it-IT" i="1" dirty="0" err="1">
                <a:solidFill>
                  <a:schemeClr val="tx1"/>
                </a:solidFill>
              </a:rPr>
              <a:t>Dictionnaire</a:t>
            </a:r>
            <a:r>
              <a:rPr lang="it-IT" i="1" dirty="0">
                <a:solidFill>
                  <a:schemeClr val="tx1"/>
                </a:solidFill>
              </a:rPr>
              <a:t> </a:t>
            </a:r>
            <a:r>
              <a:rPr lang="it-IT" i="1" dirty="0" err="1">
                <a:solidFill>
                  <a:schemeClr val="tx1"/>
                </a:solidFill>
              </a:rPr>
              <a:t>des</a:t>
            </a:r>
            <a:r>
              <a:rPr lang="it-IT" i="1" dirty="0">
                <a:solidFill>
                  <a:schemeClr val="tx1"/>
                </a:solidFill>
              </a:rPr>
              <a:t> </a:t>
            </a:r>
            <a:r>
              <a:rPr lang="it-IT" i="1" dirty="0" err="1">
                <a:solidFill>
                  <a:schemeClr val="tx1"/>
                </a:solidFill>
              </a:rPr>
              <a:t>Arts</a:t>
            </a:r>
            <a:r>
              <a:rPr lang="it-IT" i="1" dirty="0">
                <a:solidFill>
                  <a:schemeClr val="tx1"/>
                </a:solidFill>
              </a:rPr>
              <a:t> et </a:t>
            </a:r>
            <a:r>
              <a:rPr lang="it-IT" i="1" dirty="0" err="1">
                <a:solidFill>
                  <a:schemeClr val="tx1"/>
                </a:solidFill>
              </a:rPr>
              <a:t>des</a:t>
            </a:r>
            <a:r>
              <a:rPr lang="it-IT" i="1" dirty="0">
                <a:solidFill>
                  <a:schemeClr val="tx1"/>
                </a:solidFill>
              </a:rPr>
              <a:t> </a:t>
            </a:r>
            <a:r>
              <a:rPr lang="it-IT" i="1" dirty="0" err="1">
                <a:solidFill>
                  <a:schemeClr val="tx1"/>
                </a:solidFill>
              </a:rPr>
              <a:t>Sciences</a:t>
            </a:r>
            <a:r>
              <a:rPr lang="it-IT" dirty="0">
                <a:solidFill>
                  <a:schemeClr val="tx1"/>
                </a:solidFill>
              </a:rPr>
              <a:t>, pubblicato nello stesso </a:t>
            </a:r>
            <a:r>
              <a:rPr lang="it-IT">
                <a:solidFill>
                  <a:schemeClr val="tx1"/>
                </a:solidFill>
              </a:rPr>
              <a:t>anno </a:t>
            </a:r>
            <a:r>
              <a:rPr lang="it-IT" smtClean="0">
                <a:solidFill>
                  <a:schemeClr val="tx1"/>
                </a:solidFill>
              </a:rPr>
              <a:t>1694 </a:t>
            </a:r>
            <a:r>
              <a:rPr lang="it-IT" dirty="0">
                <a:solidFill>
                  <a:schemeClr val="tx1"/>
                </a:solidFill>
              </a:rPr>
              <a:t>da Thomas </a:t>
            </a:r>
            <a:r>
              <a:rPr lang="it-IT" dirty="0" err="1">
                <a:solidFill>
                  <a:schemeClr val="tx1"/>
                </a:solidFill>
              </a:rPr>
              <a:t>Corneille</a:t>
            </a:r>
            <a:r>
              <a:rPr lang="it-IT" dirty="0">
                <a:solidFill>
                  <a:schemeClr val="tx1"/>
                </a:solidFill>
              </a:rPr>
              <a:t>, fratello del drammaturgo).</a:t>
            </a:r>
            <a:endParaRPr lang="fr-FR" dirty="0">
              <a:solidFill>
                <a:schemeClr val="tx1"/>
              </a:solidFill>
            </a:endParaRPr>
          </a:p>
          <a:p>
            <a:pPr marL="0" indent="0" algn="just">
              <a:buNone/>
            </a:pPr>
            <a:r>
              <a:rPr lang="it-IT" dirty="0">
                <a:solidFill>
                  <a:schemeClr val="tx1"/>
                </a:solidFill>
              </a:rPr>
              <a:t> </a:t>
            </a:r>
            <a:endParaRPr lang="fr-FR" dirty="0">
              <a:solidFill>
                <a:schemeClr val="tx1"/>
              </a:solidFill>
            </a:endParaRPr>
          </a:p>
          <a:p>
            <a:pPr algn="just"/>
            <a:r>
              <a:rPr lang="it-IT" dirty="0">
                <a:solidFill>
                  <a:schemeClr val="tx1"/>
                </a:solidFill>
              </a:rPr>
              <a:t>Quanto alla Grammatica, sarà pubblicata solo nel 1935 (e cascherà subito nell’oblio</a:t>
            </a:r>
            <a:r>
              <a:rPr lang="it-IT" dirty="0" smtClean="0">
                <a:solidFill>
                  <a:schemeClr val="tx1"/>
                </a:solidFill>
              </a:rPr>
              <a:t>).</a:t>
            </a:r>
            <a:r>
              <a:rPr lang="fr-FR" dirty="0">
                <a:solidFill>
                  <a:schemeClr val="tx1"/>
                </a:solidFill>
              </a:rPr>
              <a:t> </a:t>
            </a:r>
            <a:r>
              <a:rPr lang="fr-FR" dirty="0" smtClean="0">
                <a:solidFill>
                  <a:schemeClr val="tx1"/>
                </a:solidFill>
              </a:rPr>
              <a:t>L’</a:t>
            </a:r>
            <a:r>
              <a:rPr lang="fr-FR" dirty="0" err="1" smtClean="0">
                <a:solidFill>
                  <a:schemeClr val="tx1"/>
                </a:solidFill>
              </a:rPr>
              <a:t>opera</a:t>
            </a:r>
            <a:r>
              <a:rPr lang="fr-FR" dirty="0" smtClean="0">
                <a:solidFill>
                  <a:schemeClr val="tx1"/>
                </a:solidFill>
              </a:rPr>
              <a:t> </a:t>
            </a:r>
            <a:r>
              <a:rPr lang="fr-FR" dirty="0">
                <a:solidFill>
                  <a:schemeClr val="tx1"/>
                </a:solidFill>
              </a:rPr>
              <a:t>di </a:t>
            </a:r>
            <a:r>
              <a:rPr lang="fr-FR" dirty="0" err="1">
                <a:solidFill>
                  <a:schemeClr val="tx1"/>
                </a:solidFill>
              </a:rPr>
              <a:t>riferimento</a:t>
            </a:r>
            <a:r>
              <a:rPr lang="fr-FR" dirty="0">
                <a:solidFill>
                  <a:schemeClr val="tx1"/>
                </a:solidFill>
              </a:rPr>
              <a:t> </a:t>
            </a:r>
            <a:r>
              <a:rPr lang="fr-FR" dirty="0" err="1" smtClean="0">
                <a:solidFill>
                  <a:schemeClr val="tx1"/>
                </a:solidFill>
              </a:rPr>
              <a:t>sarà</a:t>
            </a:r>
            <a:r>
              <a:rPr lang="fr-FR" dirty="0" smtClean="0">
                <a:solidFill>
                  <a:schemeClr val="tx1"/>
                </a:solidFill>
              </a:rPr>
              <a:t> </a:t>
            </a:r>
            <a:r>
              <a:rPr lang="fr-FR" dirty="0">
                <a:solidFill>
                  <a:schemeClr val="tx1"/>
                </a:solidFill>
              </a:rPr>
              <a:t>la </a:t>
            </a:r>
            <a:r>
              <a:rPr lang="fr-FR" b="1" i="1" dirty="0">
                <a:solidFill>
                  <a:schemeClr val="tx1"/>
                </a:solidFill>
              </a:rPr>
              <a:t>Grammaire général et raisonnée contenant les </a:t>
            </a:r>
            <a:r>
              <a:rPr lang="fr-FR" b="1" i="1" dirty="0" err="1">
                <a:solidFill>
                  <a:schemeClr val="tx1"/>
                </a:solidFill>
              </a:rPr>
              <a:t>fondemens</a:t>
            </a:r>
            <a:r>
              <a:rPr lang="fr-FR" b="1" i="1" dirty="0">
                <a:solidFill>
                  <a:schemeClr val="tx1"/>
                </a:solidFill>
              </a:rPr>
              <a:t> de l’art de parler, expliqués d’une manière claire et naturelle</a:t>
            </a:r>
            <a:r>
              <a:rPr lang="fr-FR" dirty="0">
                <a:solidFill>
                  <a:schemeClr val="tx1"/>
                </a:solidFill>
              </a:rPr>
              <a:t>, </a:t>
            </a:r>
            <a:r>
              <a:rPr lang="fr-FR" dirty="0" err="1" smtClean="0">
                <a:solidFill>
                  <a:schemeClr val="tx1"/>
                </a:solidFill>
              </a:rPr>
              <a:t>pubblicata</a:t>
            </a:r>
            <a:r>
              <a:rPr lang="fr-FR" dirty="0" smtClean="0">
                <a:solidFill>
                  <a:schemeClr val="tx1"/>
                </a:solidFill>
              </a:rPr>
              <a:t> </a:t>
            </a:r>
            <a:r>
              <a:rPr lang="fr-FR" dirty="0" err="1" smtClean="0">
                <a:solidFill>
                  <a:schemeClr val="tx1"/>
                </a:solidFill>
              </a:rPr>
              <a:t>nel</a:t>
            </a:r>
            <a:r>
              <a:rPr lang="fr-FR" dirty="0" smtClean="0">
                <a:solidFill>
                  <a:schemeClr val="tx1"/>
                </a:solidFill>
              </a:rPr>
              <a:t> </a:t>
            </a:r>
            <a:r>
              <a:rPr lang="fr-FR" b="1" dirty="0" smtClean="0">
                <a:solidFill>
                  <a:schemeClr val="tx1"/>
                </a:solidFill>
              </a:rPr>
              <a:t>1660</a:t>
            </a:r>
            <a:r>
              <a:rPr lang="fr-FR" dirty="0" smtClean="0">
                <a:solidFill>
                  <a:schemeClr val="tx1"/>
                </a:solidFill>
              </a:rPr>
              <a:t> </a:t>
            </a:r>
            <a:r>
              <a:rPr lang="fr-FR" dirty="0" err="1">
                <a:solidFill>
                  <a:schemeClr val="tx1"/>
                </a:solidFill>
              </a:rPr>
              <a:t>nel</a:t>
            </a:r>
            <a:r>
              <a:rPr lang="fr-FR" dirty="0">
                <a:solidFill>
                  <a:schemeClr val="tx1"/>
                </a:solidFill>
              </a:rPr>
              <a:t> </a:t>
            </a:r>
            <a:r>
              <a:rPr lang="fr-FR" dirty="0" err="1">
                <a:solidFill>
                  <a:schemeClr val="tx1"/>
                </a:solidFill>
              </a:rPr>
              <a:t>convento</a:t>
            </a:r>
            <a:r>
              <a:rPr lang="fr-FR" dirty="0">
                <a:solidFill>
                  <a:schemeClr val="tx1"/>
                </a:solidFill>
              </a:rPr>
              <a:t> </a:t>
            </a:r>
            <a:r>
              <a:rPr lang="fr-FR" dirty="0" err="1">
                <a:solidFill>
                  <a:schemeClr val="tx1"/>
                </a:solidFill>
              </a:rPr>
              <a:t>giansenista</a:t>
            </a:r>
            <a:r>
              <a:rPr lang="fr-FR" dirty="0">
                <a:solidFill>
                  <a:schemeClr val="tx1"/>
                </a:solidFill>
              </a:rPr>
              <a:t> di Port-Royal da Antoine Arnauld e Claude Lancelot.</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2744" y="1267329"/>
            <a:ext cx="2866530" cy="4496133"/>
          </a:xfrm>
          <a:prstGeom prst="rect">
            <a:avLst/>
          </a:prstGeom>
        </p:spPr>
      </p:pic>
    </p:spTree>
    <p:extLst>
      <p:ext uri="{BB962C8B-B14F-4D97-AF65-F5344CB8AC3E}">
        <p14:creationId xmlns:p14="http://schemas.microsoft.com/office/powerpoint/2010/main" val="1610608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
            </a:r>
            <a:r>
              <a:rPr lang="fr-FR" i="1" dirty="0" smtClean="0"/>
              <a:t>Académie</a:t>
            </a:r>
            <a:r>
              <a:rPr lang="fr-FR" dirty="0" smtClean="0"/>
              <a:t> </a:t>
            </a:r>
            <a:r>
              <a:rPr lang="fr-FR" dirty="0" err="1" smtClean="0"/>
              <a:t>oggi</a:t>
            </a:r>
            <a:endParaRPr lang="fr-FR" dirty="0"/>
          </a:p>
        </p:txBody>
      </p:sp>
      <p:pic>
        <p:nvPicPr>
          <p:cNvPr id="6" name="videoplaybac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5587" y="1748590"/>
            <a:ext cx="7633361" cy="4293436"/>
          </a:xfrm>
        </p:spPr>
      </p:pic>
    </p:spTree>
    <p:extLst>
      <p:ext uri="{BB962C8B-B14F-4D97-AF65-F5344CB8AC3E}">
        <p14:creationId xmlns:p14="http://schemas.microsoft.com/office/powerpoint/2010/main" val="1458288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Il </a:t>
            </a:r>
            <a:r>
              <a:rPr lang="fr-FR" dirty="0" err="1" smtClean="0"/>
              <a:t>lavoro</a:t>
            </a:r>
            <a:r>
              <a:rPr lang="fr-FR" dirty="0" smtClean="0"/>
              <a:t> </a:t>
            </a:r>
            <a:r>
              <a:rPr lang="fr-FR" dirty="0" err="1" smtClean="0"/>
              <a:t>degli</a:t>
            </a:r>
            <a:r>
              <a:rPr lang="fr-FR" dirty="0" smtClean="0"/>
              <a:t> </a:t>
            </a:r>
            <a:r>
              <a:rPr lang="fr-FR" i="1" dirty="0" smtClean="0"/>
              <a:t>Immortels</a:t>
            </a:r>
            <a:endParaRPr lang="fr-FR" i="1" dirty="0"/>
          </a:p>
        </p:txBody>
      </p:sp>
      <p:pic>
        <p:nvPicPr>
          <p:cNvPr id="4" name="Académie française _ le travail du dictionnaire #Francophonie #20mar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5588" y="1732548"/>
            <a:ext cx="7661882" cy="4309478"/>
          </a:xfrm>
        </p:spPr>
      </p:pic>
    </p:spTree>
    <p:extLst>
      <p:ext uri="{BB962C8B-B14F-4D97-AF65-F5344CB8AC3E}">
        <p14:creationId xmlns:p14="http://schemas.microsoft.com/office/powerpoint/2010/main" val="757771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Il </a:t>
            </a:r>
            <a:r>
              <a:rPr lang="fr-FR" dirty="0" err="1" smtClean="0"/>
              <a:t>classicismo</a:t>
            </a:r>
            <a:r>
              <a:rPr lang="fr-FR" dirty="0" smtClean="0"/>
              <a:t> (</a:t>
            </a:r>
            <a:r>
              <a:rPr lang="fr-FR" i="1" dirty="0" smtClean="0"/>
              <a:t>Français classique</a:t>
            </a:r>
            <a:r>
              <a:rPr lang="fr-FR" dirty="0" smtClean="0"/>
              <a:t>)</a:t>
            </a:r>
            <a:endParaRPr lang="fr-FR" dirty="0"/>
          </a:p>
        </p:txBody>
      </p:sp>
      <p:sp>
        <p:nvSpPr>
          <p:cNvPr id="3" name="Espace réservé du contenu 2"/>
          <p:cNvSpPr>
            <a:spLocks noGrp="1"/>
          </p:cNvSpPr>
          <p:nvPr>
            <p:ph idx="1"/>
          </p:nvPr>
        </p:nvSpPr>
        <p:spPr>
          <a:xfrm>
            <a:off x="212116" y="2160589"/>
            <a:ext cx="8596668" cy="3880773"/>
          </a:xfrm>
        </p:spPr>
        <p:txBody>
          <a:bodyPr>
            <a:normAutofit fontScale="92500" lnSpcReduction="10000"/>
          </a:bodyPr>
          <a:lstStyle/>
          <a:p>
            <a:pPr algn="just"/>
            <a:r>
              <a:rPr lang="it-IT" sz="2000" dirty="0">
                <a:solidFill>
                  <a:schemeClr val="tx1"/>
                </a:solidFill>
              </a:rPr>
              <a:t>L’ossessione purista per il “bel linguaggio” </a:t>
            </a:r>
            <a:r>
              <a:rPr lang="it-IT" sz="2000" dirty="0" smtClean="0">
                <a:solidFill>
                  <a:schemeClr val="tx1"/>
                </a:solidFill>
              </a:rPr>
              <a:t>portò </a:t>
            </a:r>
            <a:r>
              <a:rPr lang="it-IT" sz="2000" dirty="0">
                <a:solidFill>
                  <a:schemeClr val="tx1"/>
                </a:solidFill>
              </a:rPr>
              <a:t>a un divorzio tra il </a:t>
            </a:r>
            <a:r>
              <a:rPr lang="it-IT" sz="2000" i="1" dirty="0">
                <a:solidFill>
                  <a:schemeClr val="tx1"/>
                </a:solidFill>
              </a:rPr>
              <a:t>bon </a:t>
            </a:r>
            <a:r>
              <a:rPr lang="it-IT" sz="2000" i="1" dirty="0" err="1">
                <a:solidFill>
                  <a:schemeClr val="tx1"/>
                </a:solidFill>
              </a:rPr>
              <a:t>usage</a:t>
            </a:r>
            <a:r>
              <a:rPr lang="it-IT" sz="2000" dirty="0">
                <a:solidFill>
                  <a:schemeClr val="tx1"/>
                </a:solidFill>
              </a:rPr>
              <a:t> e il linguaggio corrente, della tecnica e delle scienze. </a:t>
            </a:r>
            <a:endParaRPr lang="it-IT" sz="2000" dirty="0" smtClean="0">
              <a:solidFill>
                <a:schemeClr val="tx1"/>
              </a:solidFill>
            </a:endParaRPr>
          </a:p>
          <a:p>
            <a:pPr marL="0" indent="0" algn="just">
              <a:buNone/>
            </a:pPr>
            <a:endParaRPr lang="it-IT" sz="2000" dirty="0" smtClean="0">
              <a:solidFill>
                <a:schemeClr val="tx1"/>
              </a:solidFill>
            </a:endParaRPr>
          </a:p>
          <a:p>
            <a:pPr algn="just"/>
            <a:r>
              <a:rPr lang="it-IT" sz="2000" dirty="0">
                <a:solidFill>
                  <a:schemeClr val="tx1"/>
                </a:solidFill>
              </a:rPr>
              <a:t>Se il francese </a:t>
            </a:r>
            <a:r>
              <a:rPr lang="it-IT" sz="2000" dirty="0" smtClean="0">
                <a:solidFill>
                  <a:schemeClr val="tx1"/>
                </a:solidFill>
              </a:rPr>
              <a:t>perde in </a:t>
            </a:r>
            <a:r>
              <a:rPr lang="it-IT" sz="2000" dirty="0">
                <a:solidFill>
                  <a:schemeClr val="tx1"/>
                </a:solidFill>
              </a:rPr>
              <a:t>ricchezza </a:t>
            </a:r>
            <a:r>
              <a:rPr lang="it-IT" sz="2000" dirty="0" smtClean="0">
                <a:solidFill>
                  <a:schemeClr val="tx1"/>
                </a:solidFill>
              </a:rPr>
              <a:t>lessicale nel corso del Seicento, guadagna </a:t>
            </a:r>
            <a:r>
              <a:rPr lang="it-IT" sz="2000" dirty="0">
                <a:solidFill>
                  <a:schemeClr val="tx1"/>
                </a:solidFill>
              </a:rPr>
              <a:t>in precisione, divenendo </a:t>
            </a:r>
            <a:r>
              <a:rPr lang="it-IT" sz="2000" u="sng" dirty="0">
                <a:solidFill>
                  <a:schemeClr val="tx1"/>
                </a:solidFill>
              </a:rPr>
              <a:t>un modello </a:t>
            </a:r>
            <a:r>
              <a:rPr lang="it-IT" sz="2000" dirty="0">
                <a:solidFill>
                  <a:schemeClr val="tx1"/>
                </a:solidFill>
              </a:rPr>
              <a:t>per la sua concisione e chiarezza. </a:t>
            </a:r>
            <a:r>
              <a:rPr lang="it-IT" sz="2000" dirty="0" smtClean="0">
                <a:solidFill>
                  <a:schemeClr val="tx1"/>
                </a:solidFill>
              </a:rPr>
              <a:t>Il </a:t>
            </a:r>
            <a:r>
              <a:rPr lang="it-IT" sz="2000" dirty="0">
                <a:solidFill>
                  <a:schemeClr val="tx1"/>
                </a:solidFill>
              </a:rPr>
              <a:t>francese </a:t>
            </a:r>
            <a:r>
              <a:rPr lang="it-IT" sz="2000" dirty="0" smtClean="0">
                <a:solidFill>
                  <a:schemeClr val="tx1"/>
                </a:solidFill>
              </a:rPr>
              <a:t>diviene e rimane nel tempo uno </a:t>
            </a:r>
            <a:r>
              <a:rPr lang="it-IT" sz="2000" dirty="0">
                <a:solidFill>
                  <a:schemeClr val="tx1"/>
                </a:solidFill>
              </a:rPr>
              <a:t>strumento di battaglia dottrinaria (Cartesio, Pascal, Voltaire e gli illuministi), capace di raggiungere persone di ogni livello </a:t>
            </a:r>
            <a:r>
              <a:rPr lang="it-IT" sz="2000" dirty="0" smtClean="0">
                <a:solidFill>
                  <a:schemeClr val="tx1"/>
                </a:solidFill>
              </a:rPr>
              <a:t>culturale</a:t>
            </a:r>
            <a:r>
              <a:rPr lang="fr-FR" sz="2000" dirty="0" smtClean="0">
                <a:solidFill>
                  <a:schemeClr val="tx1"/>
                </a:solidFill>
              </a:rPr>
              <a:t>.</a:t>
            </a:r>
          </a:p>
          <a:p>
            <a:pPr marL="0" indent="0" algn="just">
              <a:buNone/>
            </a:pPr>
            <a:endParaRPr lang="fr-FR" sz="2000" dirty="0" smtClean="0">
              <a:solidFill>
                <a:schemeClr val="tx1"/>
              </a:solidFill>
            </a:endParaRPr>
          </a:p>
          <a:p>
            <a:pPr algn="just"/>
            <a:r>
              <a:rPr lang="fr-FR" sz="2000" dirty="0" smtClean="0">
                <a:solidFill>
                  <a:schemeClr val="tx1"/>
                </a:solidFill>
              </a:rPr>
              <a:t>Durante il </a:t>
            </a:r>
            <a:r>
              <a:rPr lang="fr-FR" sz="2000" b="1" i="1" dirty="0" smtClean="0">
                <a:solidFill>
                  <a:schemeClr val="tx1"/>
                </a:solidFill>
              </a:rPr>
              <a:t>Grand Siècle</a:t>
            </a:r>
            <a:r>
              <a:rPr lang="fr-FR" sz="2000" i="1" dirty="0" smtClean="0">
                <a:solidFill>
                  <a:schemeClr val="tx1"/>
                </a:solidFill>
              </a:rPr>
              <a:t>, </a:t>
            </a:r>
            <a:r>
              <a:rPr lang="fr-FR" sz="2000" dirty="0" err="1" smtClean="0">
                <a:solidFill>
                  <a:schemeClr val="tx1"/>
                </a:solidFill>
              </a:rPr>
              <a:t>ovvero</a:t>
            </a:r>
            <a:r>
              <a:rPr lang="fr-FR" sz="2000" dirty="0" smtClean="0">
                <a:solidFill>
                  <a:schemeClr val="tx1"/>
                </a:solidFill>
              </a:rPr>
              <a:t> il </a:t>
            </a:r>
            <a:r>
              <a:rPr lang="fr-FR" sz="2000" dirty="0" err="1" smtClean="0">
                <a:solidFill>
                  <a:schemeClr val="tx1"/>
                </a:solidFill>
              </a:rPr>
              <a:t>regno</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a:solidFill>
                  <a:schemeClr val="tx1"/>
                </a:solidFill>
              </a:rPr>
              <a:t>R</a:t>
            </a:r>
            <a:r>
              <a:rPr lang="fr-FR" sz="2000" dirty="0" err="1" smtClean="0">
                <a:solidFill>
                  <a:schemeClr val="tx1"/>
                </a:solidFill>
              </a:rPr>
              <a:t>e</a:t>
            </a:r>
            <a:r>
              <a:rPr lang="fr-FR" sz="2000" dirty="0" smtClean="0">
                <a:solidFill>
                  <a:schemeClr val="tx1"/>
                </a:solidFill>
              </a:rPr>
              <a:t> Sole </a:t>
            </a:r>
            <a:r>
              <a:rPr lang="fr-FR" sz="2000" b="1" dirty="0" smtClean="0">
                <a:solidFill>
                  <a:schemeClr val="tx1"/>
                </a:solidFill>
              </a:rPr>
              <a:t>Louis XIV </a:t>
            </a:r>
            <a:r>
              <a:rPr lang="fr-FR" sz="2000" dirty="0" smtClean="0">
                <a:solidFill>
                  <a:schemeClr val="tx1"/>
                </a:solidFill>
              </a:rPr>
              <a:t>(1643-1715), il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è</a:t>
            </a:r>
            <a:r>
              <a:rPr lang="fr-FR" sz="2000" dirty="0" smtClean="0">
                <a:solidFill>
                  <a:schemeClr val="tx1"/>
                </a:solidFill>
              </a:rPr>
              <a:t> </a:t>
            </a:r>
            <a:r>
              <a:rPr lang="fr-FR" sz="2000" dirty="0" err="1" smtClean="0">
                <a:solidFill>
                  <a:schemeClr val="tx1"/>
                </a:solidFill>
              </a:rPr>
              <a:t>esaltato</a:t>
            </a:r>
            <a:r>
              <a:rPr lang="fr-FR" sz="2000" dirty="0" smtClean="0">
                <a:solidFill>
                  <a:schemeClr val="tx1"/>
                </a:solidFill>
              </a:rPr>
              <a:t> per la sua « </a:t>
            </a:r>
            <a:r>
              <a:rPr lang="fr-FR" sz="2000" b="1" dirty="0" err="1" smtClean="0">
                <a:solidFill>
                  <a:schemeClr val="tx1"/>
                </a:solidFill>
              </a:rPr>
              <a:t>classicità</a:t>
            </a:r>
            <a:r>
              <a:rPr lang="fr-FR" sz="2000" dirty="0" smtClean="0">
                <a:solidFill>
                  <a:schemeClr val="tx1"/>
                </a:solidFill>
              </a:rPr>
              <a:t> » e perde </a:t>
            </a:r>
            <a:r>
              <a:rPr lang="fr-FR" sz="2000" dirty="0" err="1" smtClean="0">
                <a:solidFill>
                  <a:schemeClr val="tx1"/>
                </a:solidFill>
              </a:rPr>
              <a:t>ogni</a:t>
            </a:r>
            <a:r>
              <a:rPr lang="fr-FR" sz="2000" dirty="0" smtClean="0">
                <a:solidFill>
                  <a:schemeClr val="tx1"/>
                </a:solidFill>
              </a:rPr>
              <a:t> </a:t>
            </a:r>
            <a:r>
              <a:rPr lang="fr-FR" sz="2000" dirty="0" err="1" smtClean="0">
                <a:solidFill>
                  <a:schemeClr val="tx1"/>
                </a:solidFill>
              </a:rPr>
              <a:t>complesso</a:t>
            </a:r>
            <a:r>
              <a:rPr lang="fr-FR" sz="2000" dirty="0" smtClean="0">
                <a:solidFill>
                  <a:schemeClr val="tx1"/>
                </a:solidFill>
              </a:rPr>
              <a:t> di </a:t>
            </a:r>
            <a:r>
              <a:rPr lang="fr-FR" sz="2000" dirty="0" err="1" smtClean="0">
                <a:solidFill>
                  <a:schemeClr val="tx1"/>
                </a:solidFill>
              </a:rPr>
              <a:t>inferiorità</a:t>
            </a:r>
            <a:r>
              <a:rPr lang="fr-FR" sz="2000" dirty="0" smtClean="0">
                <a:solidFill>
                  <a:schemeClr val="tx1"/>
                </a:solidFill>
              </a:rPr>
              <a:t> di </a:t>
            </a:r>
            <a:r>
              <a:rPr lang="fr-FR" sz="2000" dirty="0" err="1" smtClean="0">
                <a:solidFill>
                  <a:schemeClr val="tx1"/>
                </a:solidFill>
              </a:rPr>
              <a:t>fronte</a:t>
            </a:r>
            <a:r>
              <a:rPr lang="fr-FR" sz="2000" dirty="0" smtClean="0">
                <a:solidFill>
                  <a:schemeClr val="tx1"/>
                </a:solidFill>
              </a:rPr>
              <a:t> alla </a:t>
            </a:r>
            <a:r>
              <a:rPr lang="fr-FR" sz="2000" dirty="0" err="1" smtClean="0">
                <a:solidFill>
                  <a:schemeClr val="tx1"/>
                </a:solidFill>
              </a:rPr>
              <a:t>grandezza</a:t>
            </a:r>
            <a:r>
              <a:rPr lang="fr-FR" sz="2000" dirty="0" smtClean="0">
                <a:solidFill>
                  <a:schemeClr val="tx1"/>
                </a:solidFill>
              </a:rPr>
              <a:t> </a:t>
            </a:r>
            <a:r>
              <a:rPr lang="fr-FR" sz="2000" dirty="0" err="1" smtClean="0">
                <a:solidFill>
                  <a:schemeClr val="tx1"/>
                </a:solidFill>
              </a:rPr>
              <a:t>antica</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latino. </a:t>
            </a:r>
            <a:endParaRPr lang="fr-FR" sz="2000" i="1" dirty="0">
              <a:solidFill>
                <a:schemeClr val="tx1"/>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1508" y="0"/>
            <a:ext cx="3370492" cy="4697411"/>
          </a:xfrm>
          <a:prstGeom prst="rect">
            <a:avLst/>
          </a:prstGeom>
        </p:spPr>
      </p:pic>
    </p:spTree>
    <p:extLst>
      <p:ext uri="{BB962C8B-B14F-4D97-AF65-F5344CB8AC3E}">
        <p14:creationId xmlns:p14="http://schemas.microsoft.com/office/powerpoint/2010/main" val="5052228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50039" y="522858"/>
            <a:ext cx="8596668" cy="3880773"/>
          </a:xfrm>
        </p:spPr>
        <p:txBody>
          <a:bodyPr/>
          <a:lstStyle/>
          <a:p>
            <a:r>
              <a:rPr lang="fr-FR" dirty="0" err="1" smtClean="0">
                <a:solidFill>
                  <a:schemeClr val="tx1"/>
                </a:solidFill>
              </a:rPr>
              <a:t>Gli</a:t>
            </a:r>
            <a:r>
              <a:rPr lang="fr-FR" dirty="0" smtClean="0">
                <a:solidFill>
                  <a:schemeClr val="tx1"/>
                </a:solidFill>
              </a:rPr>
              <a:t> </a:t>
            </a:r>
            <a:r>
              <a:rPr lang="fr-FR" i="1" dirty="0" smtClean="0">
                <a:solidFill>
                  <a:schemeClr val="tx1"/>
                </a:solidFill>
              </a:rPr>
              <a:t>Entretiens d’Artiste et d’Eugène </a:t>
            </a:r>
            <a:r>
              <a:rPr lang="fr-FR" dirty="0" smtClean="0">
                <a:solidFill>
                  <a:schemeClr val="tx1"/>
                </a:solidFill>
              </a:rPr>
              <a:t>di Dominique Bouhours (1671)</a:t>
            </a:r>
          </a:p>
          <a:p>
            <a:endParaRPr lang="fr-FR" dirty="0">
              <a:solidFill>
                <a:schemeClr val="tx1"/>
              </a:solidFill>
            </a:endParaRPr>
          </a:p>
          <a:p>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034" y="1019838"/>
            <a:ext cx="7575160" cy="5838162"/>
          </a:xfrm>
          <a:prstGeom prst="rect">
            <a:avLst/>
          </a:prstGeom>
        </p:spPr>
      </p:pic>
    </p:spTree>
    <p:extLst>
      <p:ext uri="{BB962C8B-B14F-4D97-AF65-F5344CB8AC3E}">
        <p14:creationId xmlns:p14="http://schemas.microsoft.com/office/powerpoint/2010/main" val="9378828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0728" y="163767"/>
            <a:ext cx="9599430" cy="6701050"/>
          </a:xfrm>
        </p:spPr>
        <p:txBody>
          <a:bodyPr>
            <a:normAutofit/>
          </a:bodyPr>
          <a:lstStyle/>
          <a:p>
            <a:pPr lvl="0" algn="just"/>
            <a:r>
              <a:rPr lang="it-IT" dirty="0">
                <a:solidFill>
                  <a:schemeClr val="tx1"/>
                </a:solidFill>
              </a:rPr>
              <a:t>A</a:t>
            </a:r>
            <a:r>
              <a:rPr lang="it-IT" dirty="0" smtClean="0">
                <a:solidFill>
                  <a:schemeClr val="tx1"/>
                </a:solidFill>
              </a:rPr>
              <a:t> </a:t>
            </a:r>
            <a:r>
              <a:rPr lang="it-IT" dirty="0">
                <a:solidFill>
                  <a:schemeClr val="tx1"/>
                </a:solidFill>
              </a:rPr>
              <a:t>rendere “classico” il francese </a:t>
            </a:r>
            <a:r>
              <a:rPr lang="it-IT" dirty="0" smtClean="0">
                <a:solidFill>
                  <a:schemeClr val="tx1"/>
                </a:solidFill>
              </a:rPr>
              <a:t>sono:</a:t>
            </a:r>
          </a:p>
          <a:p>
            <a:pPr lvl="0" algn="just">
              <a:buFont typeface="+mj-lt"/>
              <a:buAutoNum type="arabicPeriod"/>
            </a:pPr>
            <a:r>
              <a:rPr lang="it-IT" dirty="0" smtClean="0">
                <a:solidFill>
                  <a:schemeClr val="tx1"/>
                </a:solidFill>
              </a:rPr>
              <a:t>La sua chiarezza e il </a:t>
            </a:r>
            <a:r>
              <a:rPr lang="it-IT" dirty="0">
                <a:solidFill>
                  <a:schemeClr val="tx1"/>
                </a:solidFill>
              </a:rPr>
              <a:t>suo gusto (</a:t>
            </a:r>
            <a:r>
              <a:rPr lang="it-IT" i="1" dirty="0" err="1">
                <a:solidFill>
                  <a:schemeClr val="tx1"/>
                </a:solidFill>
              </a:rPr>
              <a:t>netteté</a:t>
            </a:r>
            <a:r>
              <a:rPr lang="it-IT" dirty="0">
                <a:solidFill>
                  <a:schemeClr val="tx1"/>
                </a:solidFill>
              </a:rPr>
              <a:t>, </a:t>
            </a:r>
            <a:r>
              <a:rPr lang="it-IT" i="1" dirty="0" err="1" smtClean="0">
                <a:solidFill>
                  <a:schemeClr val="tx1"/>
                </a:solidFill>
              </a:rPr>
              <a:t>propriété</a:t>
            </a:r>
            <a:r>
              <a:rPr lang="it-IT" i="1" dirty="0" smtClean="0">
                <a:solidFill>
                  <a:schemeClr val="tx1"/>
                </a:solidFill>
              </a:rPr>
              <a:t>, </a:t>
            </a:r>
            <a:r>
              <a:rPr lang="it-IT" i="1" dirty="0" err="1" smtClean="0">
                <a:solidFill>
                  <a:schemeClr val="tx1"/>
                </a:solidFill>
              </a:rPr>
              <a:t>bienséance</a:t>
            </a:r>
            <a:r>
              <a:rPr lang="it-IT" dirty="0" smtClean="0">
                <a:solidFill>
                  <a:schemeClr val="tx1"/>
                </a:solidFill>
              </a:rPr>
              <a:t>);</a:t>
            </a:r>
          </a:p>
          <a:p>
            <a:pPr lvl="0" algn="just">
              <a:buFont typeface="+mj-lt"/>
              <a:buAutoNum type="arabicPeriod"/>
            </a:pPr>
            <a:r>
              <a:rPr lang="it-IT" dirty="0" smtClean="0">
                <a:solidFill>
                  <a:schemeClr val="tx1"/>
                </a:solidFill>
              </a:rPr>
              <a:t>la </a:t>
            </a:r>
            <a:r>
              <a:rPr lang="it-IT" i="1" dirty="0" err="1">
                <a:solidFill>
                  <a:schemeClr val="tx1"/>
                </a:solidFill>
              </a:rPr>
              <a:t>facilité</a:t>
            </a:r>
            <a:r>
              <a:rPr lang="it-IT" dirty="0">
                <a:solidFill>
                  <a:schemeClr val="tx1"/>
                </a:solidFill>
              </a:rPr>
              <a:t> </a:t>
            </a:r>
            <a:r>
              <a:rPr lang="it-IT" dirty="0" smtClean="0">
                <a:solidFill>
                  <a:schemeClr val="tx1"/>
                </a:solidFill>
              </a:rPr>
              <a:t>dell’eloquio;</a:t>
            </a:r>
          </a:p>
          <a:p>
            <a:pPr lvl="0" algn="just">
              <a:buFont typeface="+mj-lt"/>
              <a:buAutoNum type="arabicPeriod"/>
            </a:pPr>
            <a:r>
              <a:rPr lang="it-IT" dirty="0" smtClean="0">
                <a:solidFill>
                  <a:schemeClr val="tx1"/>
                </a:solidFill>
              </a:rPr>
              <a:t>il </a:t>
            </a:r>
            <a:r>
              <a:rPr lang="it-IT" dirty="0">
                <a:solidFill>
                  <a:schemeClr val="tx1"/>
                </a:solidFill>
              </a:rPr>
              <a:t>suo </a:t>
            </a:r>
            <a:r>
              <a:rPr lang="it-IT" i="1" dirty="0" err="1" smtClean="0">
                <a:solidFill>
                  <a:schemeClr val="tx1"/>
                </a:solidFill>
              </a:rPr>
              <a:t>naturel</a:t>
            </a:r>
            <a:r>
              <a:rPr lang="it-IT" i="1" dirty="0" smtClean="0">
                <a:solidFill>
                  <a:schemeClr val="tx1"/>
                </a:solidFill>
              </a:rPr>
              <a:t>;</a:t>
            </a:r>
            <a:endParaRPr lang="it-IT" dirty="0" smtClean="0">
              <a:solidFill>
                <a:schemeClr val="tx1"/>
              </a:solidFill>
            </a:endParaRPr>
          </a:p>
          <a:p>
            <a:pPr lvl="0" algn="just">
              <a:buFont typeface="+mj-lt"/>
              <a:buAutoNum type="arabicPeriod"/>
            </a:pPr>
            <a:r>
              <a:rPr lang="it-IT" dirty="0" smtClean="0">
                <a:solidFill>
                  <a:schemeClr val="tx1"/>
                </a:solidFill>
              </a:rPr>
              <a:t>l’espellere </a:t>
            </a:r>
            <a:r>
              <a:rPr lang="it-IT" dirty="0">
                <a:solidFill>
                  <a:schemeClr val="tx1"/>
                </a:solidFill>
              </a:rPr>
              <a:t>il superfluo attraverso il </a:t>
            </a:r>
            <a:r>
              <a:rPr lang="it-IT" i="1" dirty="0">
                <a:solidFill>
                  <a:schemeClr val="tx1"/>
                </a:solidFill>
              </a:rPr>
              <a:t>bon </a:t>
            </a:r>
            <a:r>
              <a:rPr lang="it-IT" i="1" dirty="0" err="1">
                <a:solidFill>
                  <a:schemeClr val="tx1"/>
                </a:solidFill>
              </a:rPr>
              <a:t>sens</a:t>
            </a:r>
            <a:r>
              <a:rPr lang="it-IT" dirty="0">
                <a:solidFill>
                  <a:schemeClr val="tx1"/>
                </a:solidFill>
              </a:rPr>
              <a:t> </a:t>
            </a:r>
            <a:r>
              <a:rPr lang="it-IT" dirty="0" smtClean="0">
                <a:solidFill>
                  <a:schemeClr val="tx1"/>
                </a:solidFill>
              </a:rPr>
              <a:t>;</a:t>
            </a:r>
            <a:endParaRPr lang="it-IT" dirty="0">
              <a:solidFill>
                <a:schemeClr val="tx1"/>
              </a:solidFill>
              <a:sym typeface="Wingdings" charset="2"/>
            </a:endParaRPr>
          </a:p>
          <a:p>
            <a:pPr lvl="0" algn="just">
              <a:buFont typeface="+mj-lt"/>
              <a:buAutoNum type="arabicPeriod"/>
            </a:pPr>
            <a:r>
              <a:rPr lang="it-IT" dirty="0" smtClean="0">
                <a:solidFill>
                  <a:schemeClr val="tx1"/>
                </a:solidFill>
              </a:rPr>
              <a:t>La sua lingua </a:t>
            </a:r>
            <a:r>
              <a:rPr lang="it-IT" dirty="0">
                <a:solidFill>
                  <a:schemeClr val="tx1"/>
                </a:solidFill>
              </a:rPr>
              <a:t>epurata, </a:t>
            </a:r>
            <a:r>
              <a:rPr lang="it-IT" dirty="0" smtClean="0">
                <a:solidFill>
                  <a:schemeClr val="tx1"/>
                </a:solidFill>
              </a:rPr>
              <a:t>paragonata a “une </a:t>
            </a:r>
            <a:r>
              <a:rPr lang="it-IT" dirty="0" err="1">
                <a:solidFill>
                  <a:schemeClr val="tx1"/>
                </a:solidFill>
              </a:rPr>
              <a:t>personne</a:t>
            </a:r>
            <a:r>
              <a:rPr lang="it-IT" dirty="0">
                <a:solidFill>
                  <a:schemeClr val="tx1"/>
                </a:solidFill>
              </a:rPr>
              <a:t> </a:t>
            </a:r>
            <a:r>
              <a:rPr lang="it-IT" dirty="0" err="1">
                <a:solidFill>
                  <a:schemeClr val="tx1"/>
                </a:solidFill>
              </a:rPr>
              <a:t>sage</a:t>
            </a:r>
            <a:r>
              <a:rPr lang="it-IT" dirty="0">
                <a:solidFill>
                  <a:schemeClr val="tx1"/>
                </a:solidFill>
              </a:rPr>
              <a:t> qui </a:t>
            </a:r>
            <a:r>
              <a:rPr lang="it-IT" dirty="0" err="1">
                <a:solidFill>
                  <a:schemeClr val="tx1"/>
                </a:solidFill>
              </a:rPr>
              <a:t>parle</a:t>
            </a:r>
            <a:r>
              <a:rPr lang="it-IT" dirty="0">
                <a:solidFill>
                  <a:schemeClr val="tx1"/>
                </a:solidFill>
              </a:rPr>
              <a:t> </a:t>
            </a:r>
            <a:r>
              <a:rPr lang="it-IT" dirty="0" err="1">
                <a:solidFill>
                  <a:schemeClr val="tx1"/>
                </a:solidFill>
              </a:rPr>
              <a:t>toujours</a:t>
            </a:r>
            <a:r>
              <a:rPr lang="it-IT" dirty="0">
                <a:solidFill>
                  <a:schemeClr val="tx1"/>
                </a:solidFill>
              </a:rPr>
              <a:t> </a:t>
            </a:r>
            <a:r>
              <a:rPr lang="it-IT" dirty="0" err="1">
                <a:solidFill>
                  <a:schemeClr val="tx1"/>
                </a:solidFill>
              </a:rPr>
              <a:t>raisonnablement</a:t>
            </a:r>
            <a:r>
              <a:rPr lang="it-IT" dirty="0">
                <a:solidFill>
                  <a:schemeClr val="tx1"/>
                </a:solidFill>
              </a:rPr>
              <a:t> </a:t>
            </a:r>
            <a:r>
              <a:rPr lang="it-IT" dirty="0" err="1">
                <a:solidFill>
                  <a:schemeClr val="tx1"/>
                </a:solidFill>
              </a:rPr>
              <a:t>même</a:t>
            </a:r>
            <a:r>
              <a:rPr lang="it-IT" dirty="0">
                <a:solidFill>
                  <a:schemeClr val="tx1"/>
                </a:solidFill>
              </a:rPr>
              <a:t> en </a:t>
            </a:r>
            <a:r>
              <a:rPr lang="it-IT" dirty="0" err="1">
                <a:solidFill>
                  <a:schemeClr val="tx1"/>
                </a:solidFill>
              </a:rPr>
              <a:t>parlant</a:t>
            </a:r>
            <a:r>
              <a:rPr lang="it-IT" dirty="0">
                <a:solidFill>
                  <a:schemeClr val="tx1"/>
                </a:solidFill>
              </a:rPr>
              <a:t> de sa </a:t>
            </a:r>
            <a:r>
              <a:rPr lang="it-IT" dirty="0" err="1">
                <a:solidFill>
                  <a:schemeClr val="tx1"/>
                </a:solidFill>
              </a:rPr>
              <a:t>passion</a:t>
            </a:r>
            <a:r>
              <a:rPr lang="it-IT" dirty="0" smtClean="0">
                <a:solidFill>
                  <a:schemeClr val="tx1"/>
                </a:solidFill>
              </a:rPr>
              <a:t>”.</a:t>
            </a:r>
          </a:p>
          <a:p>
            <a:pPr marL="0" lvl="0" indent="0" algn="just">
              <a:buNone/>
            </a:pPr>
            <a:endParaRPr lang="it-IT" dirty="0">
              <a:solidFill>
                <a:schemeClr val="tx1"/>
              </a:solidFill>
              <a:sym typeface="Wingdings" charset="2"/>
            </a:endParaRPr>
          </a:p>
          <a:p>
            <a:pPr algn="just"/>
            <a:r>
              <a:rPr lang="it-IT" dirty="0">
                <a:solidFill>
                  <a:schemeClr val="tx1"/>
                </a:solidFill>
              </a:rPr>
              <a:t>I</a:t>
            </a:r>
            <a:r>
              <a:rPr lang="it-IT" dirty="0" smtClean="0">
                <a:solidFill>
                  <a:schemeClr val="tx1"/>
                </a:solidFill>
              </a:rPr>
              <a:t>l </a:t>
            </a:r>
            <a:r>
              <a:rPr lang="it-IT" dirty="0">
                <a:solidFill>
                  <a:schemeClr val="tx1"/>
                </a:solidFill>
              </a:rPr>
              <a:t>purismo classicistico celebra il </a:t>
            </a:r>
            <a:r>
              <a:rPr lang="it-IT" b="1" i="1" u="sng" dirty="0" err="1">
                <a:solidFill>
                  <a:schemeClr val="tx1"/>
                </a:solidFill>
              </a:rPr>
              <a:t>génie</a:t>
            </a:r>
            <a:r>
              <a:rPr lang="it-IT" b="1" i="1" u="sng" dirty="0">
                <a:solidFill>
                  <a:schemeClr val="tx1"/>
                </a:solidFill>
              </a:rPr>
              <a:t> de la langue</a:t>
            </a:r>
            <a:r>
              <a:rPr lang="it-IT" dirty="0">
                <a:solidFill>
                  <a:schemeClr val="tx1"/>
                </a:solidFill>
              </a:rPr>
              <a:t>, l’insieme delle qualità “naturali”, originali, ciò che la lingua “spontaneamente” </a:t>
            </a:r>
            <a:r>
              <a:rPr lang="it-IT" dirty="0" smtClean="0">
                <a:solidFill>
                  <a:schemeClr val="tx1"/>
                </a:solidFill>
              </a:rPr>
              <a:t>esprime.</a:t>
            </a:r>
          </a:p>
          <a:p>
            <a:pPr algn="just"/>
            <a:endParaRPr lang="it-IT" dirty="0" smtClean="0">
              <a:solidFill>
                <a:schemeClr val="tx1"/>
              </a:solidFill>
            </a:endParaRPr>
          </a:p>
          <a:p>
            <a:pPr algn="just"/>
            <a:r>
              <a:rPr lang="it-IT" dirty="0" smtClean="0">
                <a:solidFill>
                  <a:schemeClr val="tx1"/>
                </a:solidFill>
              </a:rPr>
              <a:t>L’esaltazione </a:t>
            </a:r>
            <a:r>
              <a:rPr lang="it-IT" dirty="0">
                <a:solidFill>
                  <a:schemeClr val="tx1"/>
                </a:solidFill>
              </a:rPr>
              <a:t>della lingua francese si fonda sul </a:t>
            </a:r>
            <a:r>
              <a:rPr lang="it-IT" b="1" dirty="0">
                <a:solidFill>
                  <a:schemeClr val="tx1"/>
                </a:solidFill>
              </a:rPr>
              <a:t>pregiudizio di superiorità </a:t>
            </a:r>
            <a:r>
              <a:rPr lang="it-IT" dirty="0">
                <a:solidFill>
                  <a:schemeClr val="tx1"/>
                </a:solidFill>
              </a:rPr>
              <a:t>assunto dalla Francia del </a:t>
            </a:r>
            <a:r>
              <a:rPr lang="it-IT" i="1" dirty="0" err="1">
                <a:solidFill>
                  <a:schemeClr val="tx1"/>
                </a:solidFill>
              </a:rPr>
              <a:t>Grand</a:t>
            </a:r>
            <a:r>
              <a:rPr lang="it-IT" i="1" dirty="0">
                <a:solidFill>
                  <a:schemeClr val="tx1"/>
                </a:solidFill>
              </a:rPr>
              <a:t> </a:t>
            </a:r>
            <a:r>
              <a:rPr lang="it-IT" i="1" dirty="0" err="1">
                <a:solidFill>
                  <a:schemeClr val="tx1"/>
                </a:solidFill>
              </a:rPr>
              <a:t>Siècle</a:t>
            </a:r>
            <a:r>
              <a:rPr lang="it-IT" dirty="0">
                <a:solidFill>
                  <a:schemeClr val="tx1"/>
                </a:solidFill>
              </a:rPr>
              <a:t> </a:t>
            </a:r>
            <a:r>
              <a:rPr lang="it-IT" dirty="0" smtClean="0">
                <a:solidFill>
                  <a:schemeClr val="tx1"/>
                </a:solidFill>
              </a:rPr>
              <a:t>nei </a:t>
            </a:r>
            <a:r>
              <a:rPr lang="it-IT" dirty="0">
                <a:solidFill>
                  <a:schemeClr val="tx1"/>
                </a:solidFill>
              </a:rPr>
              <a:t>confronti delle altre culture presenti e </a:t>
            </a:r>
            <a:r>
              <a:rPr lang="it-IT" dirty="0" smtClean="0">
                <a:solidFill>
                  <a:schemeClr val="tx1"/>
                </a:solidFill>
              </a:rPr>
              <a:t>passate.</a:t>
            </a:r>
          </a:p>
          <a:p>
            <a:pPr algn="just"/>
            <a:endParaRPr lang="it-IT" dirty="0">
              <a:solidFill>
                <a:schemeClr val="tx1"/>
              </a:solidFill>
            </a:endParaRPr>
          </a:p>
          <a:p>
            <a:pPr algn="just"/>
            <a:r>
              <a:rPr lang="it-IT" dirty="0" smtClean="0">
                <a:solidFill>
                  <a:schemeClr val="tx1"/>
                </a:solidFill>
              </a:rPr>
              <a:t>I </a:t>
            </a:r>
            <a:r>
              <a:rPr lang="it-IT" dirty="0">
                <a:solidFill>
                  <a:schemeClr val="tx1"/>
                </a:solidFill>
              </a:rPr>
              <a:t>grandi scrittori del </a:t>
            </a:r>
            <a:r>
              <a:rPr lang="it-IT" i="1" dirty="0" err="1">
                <a:solidFill>
                  <a:schemeClr val="tx1"/>
                </a:solidFill>
              </a:rPr>
              <a:t>Grand</a:t>
            </a:r>
            <a:r>
              <a:rPr lang="it-IT" i="1" dirty="0">
                <a:solidFill>
                  <a:schemeClr val="tx1"/>
                </a:solidFill>
              </a:rPr>
              <a:t> </a:t>
            </a:r>
            <a:r>
              <a:rPr lang="it-IT" i="1" dirty="0" err="1">
                <a:solidFill>
                  <a:schemeClr val="tx1"/>
                </a:solidFill>
              </a:rPr>
              <a:t>Siècle</a:t>
            </a:r>
            <a:r>
              <a:rPr lang="it-IT" dirty="0">
                <a:solidFill>
                  <a:schemeClr val="tx1"/>
                </a:solidFill>
              </a:rPr>
              <a:t> (</a:t>
            </a:r>
            <a:r>
              <a:rPr lang="it-IT" dirty="0" err="1">
                <a:solidFill>
                  <a:schemeClr val="tx1"/>
                </a:solidFill>
              </a:rPr>
              <a:t>Corneille</a:t>
            </a:r>
            <a:r>
              <a:rPr lang="it-IT" dirty="0">
                <a:solidFill>
                  <a:schemeClr val="tx1"/>
                </a:solidFill>
              </a:rPr>
              <a:t>, Molière, Pascal, </a:t>
            </a:r>
            <a:r>
              <a:rPr lang="it-IT" dirty="0" err="1">
                <a:solidFill>
                  <a:schemeClr val="tx1"/>
                </a:solidFill>
              </a:rPr>
              <a:t>Racine</a:t>
            </a:r>
            <a:r>
              <a:rPr lang="it-IT" dirty="0">
                <a:solidFill>
                  <a:schemeClr val="tx1"/>
                </a:solidFill>
              </a:rPr>
              <a:t>, La </a:t>
            </a:r>
            <a:r>
              <a:rPr lang="it-IT" dirty="0" err="1">
                <a:solidFill>
                  <a:schemeClr val="tx1"/>
                </a:solidFill>
              </a:rPr>
              <a:t>Fontaine</a:t>
            </a:r>
            <a:r>
              <a:rPr lang="it-IT" dirty="0">
                <a:solidFill>
                  <a:schemeClr val="tx1"/>
                </a:solidFill>
              </a:rPr>
              <a:t>) </a:t>
            </a:r>
            <a:r>
              <a:rPr lang="it-IT" dirty="0" smtClean="0">
                <a:solidFill>
                  <a:schemeClr val="tx1"/>
                </a:solidFill>
              </a:rPr>
              <a:t>diventeranno </a:t>
            </a:r>
            <a:r>
              <a:rPr lang="it-IT" dirty="0">
                <a:solidFill>
                  <a:schemeClr val="tx1"/>
                </a:solidFill>
              </a:rPr>
              <a:t>il modello di riferimento per il francese standard. Nata dall’ossequio all’uso, dalla conversazione orale della </a:t>
            </a:r>
            <a:r>
              <a:rPr lang="it-IT" i="1" dirty="0" err="1">
                <a:solidFill>
                  <a:schemeClr val="tx1"/>
                </a:solidFill>
              </a:rPr>
              <a:t>Cour</a:t>
            </a:r>
            <a:r>
              <a:rPr lang="it-IT" dirty="0">
                <a:solidFill>
                  <a:schemeClr val="tx1"/>
                </a:solidFill>
              </a:rPr>
              <a:t> e della </a:t>
            </a:r>
            <a:r>
              <a:rPr lang="it-IT" i="1" dirty="0">
                <a:solidFill>
                  <a:schemeClr val="tx1"/>
                </a:solidFill>
              </a:rPr>
              <a:t>Ville</a:t>
            </a:r>
            <a:r>
              <a:rPr lang="it-IT" dirty="0">
                <a:solidFill>
                  <a:schemeClr val="tx1"/>
                </a:solidFill>
              </a:rPr>
              <a:t>, la lingua classica si </a:t>
            </a:r>
            <a:r>
              <a:rPr lang="it-IT" dirty="0" smtClean="0">
                <a:solidFill>
                  <a:schemeClr val="tx1"/>
                </a:solidFill>
              </a:rPr>
              <a:t>fissa </a:t>
            </a:r>
            <a:r>
              <a:rPr lang="it-IT" dirty="0">
                <a:solidFill>
                  <a:schemeClr val="tx1"/>
                </a:solidFill>
              </a:rPr>
              <a:t>secondo canoni determinati dai testi scritti. </a:t>
            </a:r>
            <a:endParaRPr lang="fr-FR" dirty="0">
              <a:solidFill>
                <a:schemeClr val="tx1"/>
              </a:solidFill>
            </a:endParaRPr>
          </a:p>
          <a:p>
            <a:endParaRPr lang="fr-FR" dirty="0"/>
          </a:p>
        </p:txBody>
      </p:sp>
    </p:spTree>
    <p:extLst>
      <p:ext uri="{BB962C8B-B14F-4D97-AF65-F5344CB8AC3E}">
        <p14:creationId xmlns:p14="http://schemas.microsoft.com/office/powerpoint/2010/main" val="1635474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33136" y="144377"/>
            <a:ext cx="10010275" cy="6970295"/>
          </a:xfrm>
        </p:spPr>
        <p:txBody>
          <a:bodyPr>
            <a:normAutofit lnSpcReduction="10000"/>
          </a:bodyPr>
          <a:lstStyle/>
          <a:p>
            <a:pPr marL="0" indent="0" algn="just">
              <a:buNone/>
            </a:pPr>
            <a:r>
              <a:rPr lang="fr-FR" b="1" dirty="0" err="1" smtClean="0">
                <a:solidFill>
                  <a:schemeClr val="tx1"/>
                </a:solidFill>
              </a:rPr>
              <a:t>Età</a:t>
            </a:r>
            <a:r>
              <a:rPr lang="fr-FR" b="1" dirty="0" smtClean="0">
                <a:solidFill>
                  <a:schemeClr val="tx1"/>
                </a:solidFill>
              </a:rPr>
              <a:t> </a:t>
            </a:r>
            <a:r>
              <a:rPr lang="fr-FR" b="1" dirty="0" err="1" smtClean="0">
                <a:solidFill>
                  <a:schemeClr val="tx1"/>
                </a:solidFill>
              </a:rPr>
              <a:t>carolingia</a:t>
            </a:r>
            <a:r>
              <a:rPr lang="fr-FR" b="1" dirty="0" smtClean="0">
                <a:solidFill>
                  <a:schemeClr val="tx1"/>
                </a:solidFill>
              </a:rPr>
              <a:t> (VIII-IX </a:t>
            </a:r>
            <a:r>
              <a:rPr lang="fr-FR" b="1" dirty="0" err="1" smtClean="0">
                <a:solidFill>
                  <a:schemeClr val="tx1"/>
                </a:solidFill>
              </a:rPr>
              <a:t>secolo</a:t>
            </a:r>
            <a:r>
              <a:rPr lang="fr-FR" b="1" dirty="0" smtClean="0">
                <a:solidFill>
                  <a:schemeClr val="tx1"/>
                </a:solidFill>
              </a:rPr>
              <a:t> </a:t>
            </a:r>
            <a:r>
              <a:rPr lang="fr-FR" b="1" dirty="0" err="1" smtClean="0">
                <a:solidFill>
                  <a:schemeClr val="tx1"/>
                </a:solidFill>
              </a:rPr>
              <a:t>d.C.</a:t>
            </a:r>
            <a:r>
              <a:rPr lang="fr-FR" b="1" dirty="0" smtClean="0">
                <a:solidFill>
                  <a:schemeClr val="tx1"/>
                </a:solidFill>
              </a:rPr>
              <a:t>)</a:t>
            </a:r>
            <a:r>
              <a:rPr lang="fr-FR" dirty="0" smtClean="0">
                <a:solidFill>
                  <a:schemeClr val="tx1"/>
                </a:solidFill>
              </a:rPr>
              <a:t>: </a:t>
            </a:r>
            <a:r>
              <a:rPr lang="fr-FR" dirty="0" err="1" smtClean="0">
                <a:solidFill>
                  <a:schemeClr val="tx1"/>
                </a:solidFill>
              </a:rPr>
              <a:t>una</a:t>
            </a:r>
            <a:r>
              <a:rPr lang="fr-FR" dirty="0" smtClean="0">
                <a:solidFill>
                  <a:schemeClr val="tx1"/>
                </a:solidFill>
              </a:rPr>
              <a:t> </a:t>
            </a:r>
            <a:r>
              <a:rPr lang="fr-FR" dirty="0" err="1" smtClean="0">
                <a:solidFill>
                  <a:schemeClr val="tx1"/>
                </a:solidFill>
              </a:rPr>
              <a:t>nuova</a:t>
            </a:r>
            <a:r>
              <a:rPr lang="fr-FR" dirty="0" smtClean="0">
                <a:solidFill>
                  <a:schemeClr val="tx1"/>
                </a:solidFill>
              </a:rPr>
              <a:t> lingua </a:t>
            </a:r>
            <a:r>
              <a:rPr lang="fr-FR" dirty="0" err="1" smtClean="0">
                <a:solidFill>
                  <a:schemeClr val="tx1"/>
                </a:solidFill>
              </a:rPr>
              <a:t>nasce</a:t>
            </a:r>
            <a:r>
              <a:rPr lang="fr-FR" dirty="0" smtClean="0">
                <a:solidFill>
                  <a:schemeClr val="tx1"/>
                </a:solidFill>
              </a:rPr>
              <a:t> </a:t>
            </a:r>
            <a:r>
              <a:rPr lang="fr-FR" dirty="0" err="1" smtClean="0">
                <a:solidFill>
                  <a:schemeClr val="tx1"/>
                </a:solidFill>
              </a:rPr>
              <a:t>dall’incontro</a:t>
            </a:r>
            <a:r>
              <a:rPr lang="fr-FR" dirty="0" smtClean="0">
                <a:solidFill>
                  <a:schemeClr val="tx1"/>
                </a:solidFill>
              </a:rPr>
              <a:t> </a:t>
            </a:r>
            <a:r>
              <a:rPr lang="fr-FR" dirty="0" err="1" smtClean="0">
                <a:solidFill>
                  <a:schemeClr val="tx1"/>
                </a:solidFill>
              </a:rPr>
              <a:t>tra</a:t>
            </a:r>
            <a:r>
              <a:rPr lang="fr-FR" dirty="0" smtClean="0">
                <a:solidFill>
                  <a:schemeClr val="tx1"/>
                </a:solidFill>
              </a:rPr>
              <a:t> tutte le lingue </a:t>
            </a:r>
            <a:r>
              <a:rPr lang="fr-FR" dirty="0" err="1" smtClean="0">
                <a:solidFill>
                  <a:schemeClr val="tx1"/>
                </a:solidFill>
              </a:rPr>
              <a:t>presenti</a:t>
            </a:r>
            <a:r>
              <a:rPr lang="fr-FR" dirty="0" smtClean="0">
                <a:solidFill>
                  <a:schemeClr val="tx1"/>
                </a:solidFill>
              </a:rPr>
              <a:t> </a:t>
            </a:r>
            <a:r>
              <a:rPr lang="fr-FR" dirty="0" err="1" smtClean="0">
                <a:solidFill>
                  <a:schemeClr val="tx1"/>
                </a:solidFill>
              </a:rPr>
              <a:t>sul</a:t>
            </a:r>
            <a:r>
              <a:rPr lang="fr-FR" dirty="0" smtClean="0">
                <a:solidFill>
                  <a:schemeClr val="tx1"/>
                </a:solidFill>
              </a:rPr>
              <a:t> </a:t>
            </a:r>
            <a:r>
              <a:rPr lang="fr-FR" dirty="0" err="1" smtClean="0">
                <a:solidFill>
                  <a:schemeClr val="tx1"/>
                </a:solidFill>
              </a:rPr>
              <a:t>territorio</a:t>
            </a:r>
            <a:r>
              <a:rPr lang="fr-FR" dirty="0" smtClean="0">
                <a:solidFill>
                  <a:schemeClr val="tx1"/>
                </a:solidFill>
              </a:rPr>
              <a:t> (</a:t>
            </a:r>
            <a:r>
              <a:rPr lang="fr-FR" i="1" dirty="0" smtClean="0">
                <a:solidFill>
                  <a:schemeClr val="tx1"/>
                </a:solidFill>
              </a:rPr>
              <a:t>gaulois</a:t>
            </a:r>
            <a:r>
              <a:rPr lang="fr-FR" dirty="0" smtClean="0">
                <a:solidFill>
                  <a:schemeClr val="tx1"/>
                </a:solidFill>
              </a:rPr>
              <a:t>, </a:t>
            </a:r>
            <a:r>
              <a:rPr lang="fr-FR" i="1" dirty="0" smtClean="0">
                <a:solidFill>
                  <a:schemeClr val="tx1"/>
                </a:solidFill>
              </a:rPr>
              <a:t>latino</a:t>
            </a:r>
            <a:r>
              <a:rPr lang="fr-FR" dirty="0" smtClean="0">
                <a:solidFill>
                  <a:schemeClr val="tx1"/>
                </a:solidFill>
              </a:rPr>
              <a:t>, </a:t>
            </a:r>
            <a:r>
              <a:rPr lang="fr-FR" i="1" dirty="0" smtClean="0">
                <a:solidFill>
                  <a:schemeClr val="tx1"/>
                </a:solidFill>
              </a:rPr>
              <a:t>francique</a:t>
            </a:r>
            <a:r>
              <a:rPr lang="fr-FR" dirty="0" smtClean="0">
                <a:solidFill>
                  <a:schemeClr val="tx1"/>
                </a:solidFill>
              </a:rPr>
              <a:t>): </a:t>
            </a:r>
            <a:r>
              <a:rPr lang="fr-FR" i="1" u="sng" dirty="0" smtClean="0">
                <a:solidFill>
                  <a:schemeClr val="tx1"/>
                </a:solidFill>
              </a:rPr>
              <a:t>le roman</a:t>
            </a:r>
            <a:r>
              <a:rPr lang="fr-FR" dirty="0" smtClean="0">
                <a:solidFill>
                  <a:schemeClr val="tx1"/>
                </a:solidFill>
              </a:rPr>
              <a:t>.</a:t>
            </a:r>
          </a:p>
          <a:p>
            <a:pPr marL="0" indent="0">
              <a:buNone/>
            </a:pPr>
            <a:endParaRPr lang="fr-FR" dirty="0">
              <a:solidFill>
                <a:schemeClr val="tx1"/>
              </a:solidFill>
            </a:endParaRPr>
          </a:p>
          <a:p>
            <a:pPr marL="0" indent="0" algn="just">
              <a:buNone/>
            </a:pPr>
            <a:r>
              <a:rPr lang="fr-FR" b="1" dirty="0" smtClean="0">
                <a:solidFill>
                  <a:schemeClr val="tx1"/>
                </a:solidFill>
              </a:rPr>
              <a:t>813</a:t>
            </a:r>
            <a:r>
              <a:rPr lang="fr-FR" dirty="0" smtClean="0">
                <a:solidFill>
                  <a:schemeClr val="tx1"/>
                </a:solidFill>
              </a:rPr>
              <a:t>, </a:t>
            </a:r>
            <a:r>
              <a:rPr lang="fr-FR" b="1" u="sng" dirty="0" err="1" smtClean="0">
                <a:solidFill>
                  <a:schemeClr val="tx1"/>
                </a:solidFill>
              </a:rPr>
              <a:t>Concilio</a:t>
            </a:r>
            <a:r>
              <a:rPr lang="fr-FR" b="1" u="sng" dirty="0" smtClean="0">
                <a:solidFill>
                  <a:schemeClr val="tx1"/>
                </a:solidFill>
              </a:rPr>
              <a:t> di Tours</a:t>
            </a:r>
            <a:r>
              <a:rPr lang="fr-FR" u="sng" dirty="0" smtClean="0">
                <a:solidFill>
                  <a:schemeClr val="tx1"/>
                </a:solidFill>
              </a:rPr>
              <a:t>: </a:t>
            </a:r>
            <a:r>
              <a:rPr lang="fr-FR" dirty="0" smtClean="0">
                <a:solidFill>
                  <a:schemeClr val="tx1"/>
                </a:solidFill>
              </a:rPr>
              <a:t>la </a:t>
            </a:r>
            <a:r>
              <a:rPr lang="fr-FR" dirty="0" err="1" smtClean="0">
                <a:solidFill>
                  <a:schemeClr val="tx1"/>
                </a:solidFill>
              </a:rPr>
              <a:t>gerarchia</a:t>
            </a:r>
            <a:r>
              <a:rPr lang="fr-FR" dirty="0" smtClean="0">
                <a:solidFill>
                  <a:schemeClr val="tx1"/>
                </a:solidFill>
              </a:rPr>
              <a:t> </a:t>
            </a:r>
            <a:r>
              <a:rPr lang="fr-FR" dirty="0" err="1" smtClean="0">
                <a:solidFill>
                  <a:schemeClr val="tx1"/>
                </a:solidFill>
              </a:rPr>
              <a:t>ecclesiastica</a:t>
            </a:r>
            <a:r>
              <a:rPr lang="fr-FR" dirty="0" smtClean="0">
                <a:solidFill>
                  <a:schemeClr val="tx1"/>
                </a:solidFill>
              </a:rPr>
              <a:t> </a:t>
            </a:r>
            <a:r>
              <a:rPr lang="fr-FR" dirty="0" err="1" smtClean="0">
                <a:solidFill>
                  <a:schemeClr val="tx1"/>
                </a:solidFill>
              </a:rPr>
              <a:t>dell’impero</a:t>
            </a:r>
            <a:r>
              <a:rPr lang="fr-FR" dirty="0" smtClean="0">
                <a:solidFill>
                  <a:schemeClr val="tx1"/>
                </a:solidFill>
              </a:rPr>
              <a:t> </a:t>
            </a:r>
            <a:r>
              <a:rPr lang="fr-FR" dirty="0" err="1" smtClean="0">
                <a:solidFill>
                  <a:schemeClr val="tx1"/>
                </a:solidFill>
              </a:rPr>
              <a:t>carolingio</a:t>
            </a:r>
            <a:r>
              <a:rPr lang="fr-FR" dirty="0" smtClean="0">
                <a:solidFill>
                  <a:schemeClr val="tx1"/>
                </a:solidFill>
              </a:rPr>
              <a:t> </a:t>
            </a:r>
            <a:r>
              <a:rPr lang="fr-FR" dirty="0" err="1" smtClean="0">
                <a:solidFill>
                  <a:schemeClr val="tx1"/>
                </a:solidFill>
              </a:rPr>
              <a:t>riconosce</a:t>
            </a:r>
            <a:r>
              <a:rPr lang="fr-FR" dirty="0" smtClean="0">
                <a:solidFill>
                  <a:schemeClr val="tx1"/>
                </a:solidFill>
              </a:rPr>
              <a:t>, per la prima volta, l’</a:t>
            </a:r>
            <a:r>
              <a:rPr lang="fr-FR" dirty="0" err="1" smtClean="0">
                <a:solidFill>
                  <a:schemeClr val="tx1"/>
                </a:solidFill>
              </a:rPr>
              <a:t>esistenza</a:t>
            </a:r>
            <a:r>
              <a:rPr lang="fr-FR" dirty="0" smtClean="0">
                <a:solidFill>
                  <a:schemeClr val="tx1"/>
                </a:solidFill>
              </a:rPr>
              <a:t> </a:t>
            </a:r>
            <a:r>
              <a:rPr lang="fr-FR" dirty="0" err="1" smtClean="0">
                <a:solidFill>
                  <a:schemeClr val="tx1"/>
                </a:solidFill>
              </a:rPr>
              <a:t>accanto</a:t>
            </a:r>
            <a:r>
              <a:rPr lang="fr-FR" dirty="0" smtClean="0">
                <a:solidFill>
                  <a:schemeClr val="tx1"/>
                </a:solidFill>
              </a:rPr>
              <a:t> al latino di </a:t>
            </a:r>
            <a:r>
              <a:rPr lang="fr-FR" dirty="0" err="1" smtClean="0">
                <a:solidFill>
                  <a:schemeClr val="tx1"/>
                </a:solidFill>
              </a:rPr>
              <a:t>una</a:t>
            </a:r>
            <a:r>
              <a:rPr lang="fr-FR" dirty="0" smtClean="0">
                <a:solidFill>
                  <a:schemeClr val="tx1"/>
                </a:solidFill>
              </a:rPr>
              <a:t> </a:t>
            </a:r>
            <a:r>
              <a:rPr lang="fr-FR" dirty="0" err="1" smtClean="0">
                <a:solidFill>
                  <a:schemeClr val="tx1"/>
                </a:solidFill>
              </a:rPr>
              <a:t>vera</a:t>
            </a:r>
            <a:r>
              <a:rPr lang="fr-FR" dirty="0" smtClean="0">
                <a:solidFill>
                  <a:schemeClr val="tx1"/>
                </a:solidFill>
              </a:rPr>
              <a:t> e </a:t>
            </a:r>
            <a:r>
              <a:rPr lang="fr-FR" dirty="0" err="1" smtClean="0">
                <a:solidFill>
                  <a:schemeClr val="tx1"/>
                </a:solidFill>
              </a:rPr>
              <a:t>propria</a:t>
            </a:r>
            <a:r>
              <a:rPr lang="fr-FR" dirty="0" smtClean="0">
                <a:solidFill>
                  <a:schemeClr val="tx1"/>
                </a:solidFill>
              </a:rPr>
              <a:t> lingua </a:t>
            </a:r>
            <a:r>
              <a:rPr lang="fr-FR" dirty="0" err="1" smtClean="0">
                <a:solidFill>
                  <a:schemeClr val="tx1"/>
                </a:solidFill>
              </a:rPr>
              <a:t>parlata</a:t>
            </a:r>
            <a:r>
              <a:rPr lang="fr-FR" dirty="0" smtClean="0">
                <a:solidFill>
                  <a:schemeClr val="tx1"/>
                </a:solidFill>
              </a:rPr>
              <a:t> dal </a:t>
            </a:r>
            <a:r>
              <a:rPr lang="fr-FR" dirty="0" err="1" smtClean="0">
                <a:solidFill>
                  <a:schemeClr val="tx1"/>
                </a:solidFill>
              </a:rPr>
              <a:t>popolo</a:t>
            </a:r>
            <a:r>
              <a:rPr lang="fr-FR" dirty="0" smtClean="0">
                <a:solidFill>
                  <a:schemeClr val="tx1"/>
                </a:solidFill>
              </a:rPr>
              <a:t>.</a:t>
            </a:r>
          </a:p>
          <a:p>
            <a:pPr marL="0" indent="0">
              <a:buNone/>
            </a:pPr>
            <a:endParaRPr lang="fr-FR" dirty="0" smtClean="0">
              <a:solidFill>
                <a:schemeClr val="tx1"/>
              </a:solidFill>
            </a:endParaRPr>
          </a:p>
          <a:p>
            <a:pPr algn="just"/>
            <a:r>
              <a:rPr lang="fr-FR" dirty="0" smtClean="0">
                <a:solidFill>
                  <a:schemeClr val="tx1"/>
                </a:solidFill>
              </a:rPr>
              <a:t>La </a:t>
            </a:r>
            <a:r>
              <a:rPr lang="fr-FR" dirty="0" err="1" smtClean="0">
                <a:solidFill>
                  <a:schemeClr val="tx1"/>
                </a:solidFill>
              </a:rPr>
              <a:t>deliberazione</a:t>
            </a:r>
            <a:r>
              <a:rPr lang="fr-FR" dirty="0" smtClean="0">
                <a:solidFill>
                  <a:schemeClr val="tx1"/>
                </a:solidFill>
              </a:rPr>
              <a:t> </a:t>
            </a:r>
            <a:r>
              <a:rPr lang="fr-FR" dirty="0" err="1" smtClean="0">
                <a:solidFill>
                  <a:schemeClr val="tx1"/>
                </a:solidFill>
              </a:rPr>
              <a:t>del</a:t>
            </a:r>
            <a:r>
              <a:rPr lang="fr-FR" dirty="0" smtClean="0">
                <a:solidFill>
                  <a:schemeClr val="tx1"/>
                </a:solidFill>
              </a:rPr>
              <a:t> </a:t>
            </a:r>
            <a:r>
              <a:rPr lang="fr-FR" dirty="0" err="1" smtClean="0">
                <a:solidFill>
                  <a:schemeClr val="tx1"/>
                </a:solidFill>
              </a:rPr>
              <a:t>Concilio</a:t>
            </a:r>
            <a:r>
              <a:rPr lang="fr-FR" dirty="0" smtClean="0">
                <a:solidFill>
                  <a:schemeClr val="tx1"/>
                </a:solidFill>
              </a:rPr>
              <a:t> di Tours</a:t>
            </a:r>
          </a:p>
          <a:p>
            <a:pPr marL="0" indent="0">
              <a:buNone/>
            </a:pPr>
            <a:endParaRPr lang="fr-FR" u="sng" dirty="0">
              <a:solidFill>
                <a:schemeClr val="tx1"/>
              </a:solidFill>
            </a:endParaRPr>
          </a:p>
          <a:p>
            <a:pPr marL="0" indent="0" algn="just">
              <a:buNone/>
            </a:pPr>
            <a:r>
              <a:rPr lang="it-IT" i="1" dirty="0" err="1">
                <a:solidFill>
                  <a:schemeClr val="tx1"/>
                </a:solidFill>
              </a:rPr>
              <a:t>Visum</a:t>
            </a:r>
            <a:r>
              <a:rPr lang="it-IT" i="1" dirty="0">
                <a:solidFill>
                  <a:schemeClr val="tx1"/>
                </a:solidFill>
              </a:rPr>
              <a:t> est </a:t>
            </a:r>
            <a:r>
              <a:rPr lang="it-IT" i="1" dirty="0" err="1">
                <a:solidFill>
                  <a:schemeClr val="tx1"/>
                </a:solidFill>
              </a:rPr>
              <a:t>unanimitati</a:t>
            </a:r>
            <a:r>
              <a:rPr lang="it-IT" i="1" dirty="0">
                <a:solidFill>
                  <a:schemeClr val="tx1"/>
                </a:solidFill>
              </a:rPr>
              <a:t> </a:t>
            </a:r>
            <a:r>
              <a:rPr lang="it-IT" i="1" dirty="0" err="1">
                <a:solidFill>
                  <a:schemeClr val="tx1"/>
                </a:solidFill>
              </a:rPr>
              <a:t>nostrae</a:t>
            </a:r>
            <a:r>
              <a:rPr lang="it-IT" i="1" dirty="0">
                <a:solidFill>
                  <a:schemeClr val="tx1"/>
                </a:solidFill>
              </a:rPr>
              <a:t>, ut </a:t>
            </a:r>
            <a:r>
              <a:rPr lang="it-IT" i="1" dirty="0" err="1">
                <a:solidFill>
                  <a:schemeClr val="tx1"/>
                </a:solidFill>
              </a:rPr>
              <a:t>quilibet</a:t>
            </a:r>
            <a:r>
              <a:rPr lang="it-IT" i="1" dirty="0">
                <a:solidFill>
                  <a:schemeClr val="tx1"/>
                </a:solidFill>
              </a:rPr>
              <a:t> </a:t>
            </a:r>
            <a:r>
              <a:rPr lang="it-IT" i="1" dirty="0" err="1">
                <a:solidFill>
                  <a:schemeClr val="tx1"/>
                </a:solidFill>
              </a:rPr>
              <a:t>episcopus</a:t>
            </a:r>
            <a:r>
              <a:rPr lang="it-IT" i="1" dirty="0">
                <a:solidFill>
                  <a:schemeClr val="tx1"/>
                </a:solidFill>
              </a:rPr>
              <a:t> </a:t>
            </a:r>
            <a:r>
              <a:rPr lang="it-IT" i="1" dirty="0" err="1">
                <a:solidFill>
                  <a:schemeClr val="tx1"/>
                </a:solidFill>
              </a:rPr>
              <a:t>habeat</a:t>
            </a:r>
            <a:r>
              <a:rPr lang="it-IT" i="1" dirty="0">
                <a:solidFill>
                  <a:schemeClr val="tx1"/>
                </a:solidFill>
              </a:rPr>
              <a:t> </a:t>
            </a:r>
            <a:r>
              <a:rPr lang="it-IT" i="1" dirty="0" err="1">
                <a:solidFill>
                  <a:schemeClr val="tx1"/>
                </a:solidFill>
              </a:rPr>
              <a:t>omilias</a:t>
            </a:r>
            <a:r>
              <a:rPr lang="it-IT" i="1" dirty="0">
                <a:solidFill>
                  <a:schemeClr val="tx1"/>
                </a:solidFill>
              </a:rPr>
              <a:t> </a:t>
            </a:r>
            <a:r>
              <a:rPr lang="it-IT" i="1" dirty="0" err="1">
                <a:solidFill>
                  <a:schemeClr val="tx1"/>
                </a:solidFill>
              </a:rPr>
              <a:t>continentes</a:t>
            </a:r>
            <a:r>
              <a:rPr lang="it-IT" i="1" dirty="0">
                <a:solidFill>
                  <a:schemeClr val="tx1"/>
                </a:solidFill>
              </a:rPr>
              <a:t> </a:t>
            </a:r>
            <a:r>
              <a:rPr lang="it-IT" i="1" dirty="0" err="1">
                <a:solidFill>
                  <a:schemeClr val="tx1"/>
                </a:solidFill>
              </a:rPr>
              <a:t>necessarias</a:t>
            </a:r>
            <a:r>
              <a:rPr lang="it-IT" i="1" dirty="0">
                <a:solidFill>
                  <a:schemeClr val="tx1"/>
                </a:solidFill>
              </a:rPr>
              <a:t> </a:t>
            </a:r>
            <a:r>
              <a:rPr lang="it-IT" i="1" dirty="0" err="1">
                <a:solidFill>
                  <a:schemeClr val="tx1"/>
                </a:solidFill>
              </a:rPr>
              <a:t>ammonitiones</a:t>
            </a:r>
            <a:r>
              <a:rPr lang="it-IT" i="1" dirty="0">
                <a:solidFill>
                  <a:schemeClr val="tx1"/>
                </a:solidFill>
              </a:rPr>
              <a:t>, </a:t>
            </a:r>
            <a:r>
              <a:rPr lang="it-IT" i="1" dirty="0" err="1">
                <a:solidFill>
                  <a:schemeClr val="tx1"/>
                </a:solidFill>
              </a:rPr>
              <a:t>quibus</a:t>
            </a:r>
            <a:r>
              <a:rPr lang="it-IT" i="1" dirty="0">
                <a:solidFill>
                  <a:schemeClr val="tx1"/>
                </a:solidFill>
              </a:rPr>
              <a:t> </a:t>
            </a:r>
            <a:r>
              <a:rPr lang="it-IT" i="1" dirty="0" err="1">
                <a:solidFill>
                  <a:schemeClr val="tx1"/>
                </a:solidFill>
              </a:rPr>
              <a:t>subiecti</a:t>
            </a:r>
            <a:r>
              <a:rPr lang="it-IT" i="1" dirty="0">
                <a:solidFill>
                  <a:schemeClr val="tx1"/>
                </a:solidFill>
              </a:rPr>
              <a:t> </a:t>
            </a:r>
            <a:r>
              <a:rPr lang="it-IT" i="1" dirty="0" err="1">
                <a:solidFill>
                  <a:schemeClr val="tx1"/>
                </a:solidFill>
              </a:rPr>
              <a:t>erudiantur</a:t>
            </a:r>
            <a:r>
              <a:rPr lang="it-IT" i="1" dirty="0">
                <a:solidFill>
                  <a:schemeClr val="tx1"/>
                </a:solidFill>
              </a:rPr>
              <a:t>, id est de fide </a:t>
            </a:r>
            <a:r>
              <a:rPr lang="it-IT" i="1" dirty="0" err="1">
                <a:solidFill>
                  <a:schemeClr val="tx1"/>
                </a:solidFill>
              </a:rPr>
              <a:t>catholica</a:t>
            </a:r>
            <a:r>
              <a:rPr lang="it-IT" i="1" dirty="0">
                <a:solidFill>
                  <a:schemeClr val="tx1"/>
                </a:solidFill>
              </a:rPr>
              <a:t>, </a:t>
            </a:r>
            <a:r>
              <a:rPr lang="it-IT" i="1" dirty="0" err="1">
                <a:solidFill>
                  <a:schemeClr val="tx1"/>
                </a:solidFill>
              </a:rPr>
              <a:t>prout</a:t>
            </a:r>
            <a:r>
              <a:rPr lang="it-IT" i="1" dirty="0">
                <a:solidFill>
                  <a:schemeClr val="tx1"/>
                </a:solidFill>
              </a:rPr>
              <a:t> capere </a:t>
            </a:r>
            <a:r>
              <a:rPr lang="it-IT" i="1" dirty="0" err="1">
                <a:solidFill>
                  <a:schemeClr val="tx1"/>
                </a:solidFill>
              </a:rPr>
              <a:t>possint</a:t>
            </a:r>
            <a:r>
              <a:rPr lang="it-IT" i="1" dirty="0">
                <a:solidFill>
                  <a:schemeClr val="tx1"/>
                </a:solidFill>
              </a:rPr>
              <a:t>, de perpetua </a:t>
            </a:r>
            <a:r>
              <a:rPr lang="it-IT" i="1" dirty="0" err="1">
                <a:solidFill>
                  <a:schemeClr val="tx1"/>
                </a:solidFill>
              </a:rPr>
              <a:t>retributione</a:t>
            </a:r>
            <a:r>
              <a:rPr lang="it-IT" i="1" dirty="0">
                <a:solidFill>
                  <a:schemeClr val="tx1"/>
                </a:solidFill>
              </a:rPr>
              <a:t> </a:t>
            </a:r>
            <a:r>
              <a:rPr lang="it-IT" i="1" dirty="0" err="1">
                <a:solidFill>
                  <a:schemeClr val="tx1"/>
                </a:solidFill>
              </a:rPr>
              <a:t>bonorum</a:t>
            </a:r>
            <a:r>
              <a:rPr lang="it-IT" i="1" dirty="0">
                <a:solidFill>
                  <a:schemeClr val="tx1"/>
                </a:solidFill>
              </a:rPr>
              <a:t> et </a:t>
            </a:r>
            <a:r>
              <a:rPr lang="it-IT" i="1" dirty="0" err="1">
                <a:solidFill>
                  <a:schemeClr val="tx1"/>
                </a:solidFill>
              </a:rPr>
              <a:t>aeterna</a:t>
            </a:r>
            <a:r>
              <a:rPr lang="it-IT" i="1" dirty="0">
                <a:solidFill>
                  <a:schemeClr val="tx1"/>
                </a:solidFill>
              </a:rPr>
              <a:t> </a:t>
            </a:r>
            <a:r>
              <a:rPr lang="it-IT" i="1" dirty="0" err="1">
                <a:solidFill>
                  <a:schemeClr val="tx1"/>
                </a:solidFill>
              </a:rPr>
              <a:t>damnatione</a:t>
            </a:r>
            <a:r>
              <a:rPr lang="it-IT" i="1" dirty="0">
                <a:solidFill>
                  <a:schemeClr val="tx1"/>
                </a:solidFill>
              </a:rPr>
              <a:t> </a:t>
            </a:r>
            <a:r>
              <a:rPr lang="it-IT" i="1" dirty="0" err="1">
                <a:solidFill>
                  <a:schemeClr val="tx1"/>
                </a:solidFill>
              </a:rPr>
              <a:t>malorum</a:t>
            </a:r>
            <a:r>
              <a:rPr lang="it-IT" i="1" dirty="0">
                <a:solidFill>
                  <a:schemeClr val="tx1"/>
                </a:solidFill>
              </a:rPr>
              <a:t>, de </a:t>
            </a:r>
            <a:r>
              <a:rPr lang="it-IT" i="1" dirty="0" err="1">
                <a:solidFill>
                  <a:schemeClr val="tx1"/>
                </a:solidFill>
              </a:rPr>
              <a:t>resurrectione</a:t>
            </a:r>
            <a:r>
              <a:rPr lang="it-IT" i="1" dirty="0">
                <a:solidFill>
                  <a:schemeClr val="tx1"/>
                </a:solidFill>
              </a:rPr>
              <a:t> </a:t>
            </a:r>
            <a:r>
              <a:rPr lang="it-IT" i="1" dirty="0" err="1">
                <a:solidFill>
                  <a:schemeClr val="tx1"/>
                </a:solidFill>
              </a:rPr>
              <a:t>quoque</a:t>
            </a:r>
            <a:r>
              <a:rPr lang="it-IT" i="1" dirty="0">
                <a:solidFill>
                  <a:schemeClr val="tx1"/>
                </a:solidFill>
              </a:rPr>
              <a:t> futura et ultimo </a:t>
            </a:r>
            <a:r>
              <a:rPr lang="it-IT" i="1" dirty="0" err="1">
                <a:solidFill>
                  <a:schemeClr val="tx1"/>
                </a:solidFill>
              </a:rPr>
              <a:t>iudicio</a:t>
            </a:r>
            <a:r>
              <a:rPr lang="it-IT" i="1" dirty="0">
                <a:solidFill>
                  <a:schemeClr val="tx1"/>
                </a:solidFill>
              </a:rPr>
              <a:t> et </a:t>
            </a:r>
            <a:r>
              <a:rPr lang="it-IT" i="1" dirty="0" err="1">
                <a:solidFill>
                  <a:schemeClr val="tx1"/>
                </a:solidFill>
              </a:rPr>
              <a:t>quibus</a:t>
            </a:r>
            <a:r>
              <a:rPr lang="it-IT" i="1" dirty="0">
                <a:solidFill>
                  <a:schemeClr val="tx1"/>
                </a:solidFill>
              </a:rPr>
              <a:t> </a:t>
            </a:r>
            <a:r>
              <a:rPr lang="it-IT" i="1" dirty="0" err="1">
                <a:solidFill>
                  <a:schemeClr val="tx1"/>
                </a:solidFill>
              </a:rPr>
              <a:t>operibus</a:t>
            </a:r>
            <a:r>
              <a:rPr lang="it-IT" i="1" dirty="0">
                <a:solidFill>
                  <a:schemeClr val="tx1"/>
                </a:solidFill>
              </a:rPr>
              <a:t> </a:t>
            </a:r>
            <a:r>
              <a:rPr lang="it-IT" i="1" dirty="0" err="1">
                <a:solidFill>
                  <a:schemeClr val="tx1"/>
                </a:solidFill>
              </a:rPr>
              <a:t>possit</a:t>
            </a:r>
            <a:r>
              <a:rPr lang="it-IT" i="1" dirty="0">
                <a:solidFill>
                  <a:schemeClr val="tx1"/>
                </a:solidFill>
              </a:rPr>
              <a:t> </a:t>
            </a:r>
            <a:r>
              <a:rPr lang="it-IT" i="1" dirty="0" err="1">
                <a:solidFill>
                  <a:schemeClr val="tx1"/>
                </a:solidFill>
              </a:rPr>
              <a:t>promereri</a:t>
            </a:r>
            <a:r>
              <a:rPr lang="it-IT" i="1" dirty="0">
                <a:solidFill>
                  <a:schemeClr val="tx1"/>
                </a:solidFill>
              </a:rPr>
              <a:t> beata vita </a:t>
            </a:r>
            <a:r>
              <a:rPr lang="it-IT" i="1" dirty="0" err="1">
                <a:solidFill>
                  <a:schemeClr val="tx1"/>
                </a:solidFill>
              </a:rPr>
              <a:t>quibusve</a:t>
            </a:r>
            <a:r>
              <a:rPr lang="it-IT" i="1" dirty="0">
                <a:solidFill>
                  <a:schemeClr val="tx1"/>
                </a:solidFill>
              </a:rPr>
              <a:t> </a:t>
            </a:r>
            <a:r>
              <a:rPr lang="it-IT" i="1" dirty="0" err="1">
                <a:solidFill>
                  <a:schemeClr val="tx1"/>
                </a:solidFill>
              </a:rPr>
              <a:t>excludi</a:t>
            </a:r>
            <a:r>
              <a:rPr lang="it-IT" i="1" dirty="0">
                <a:solidFill>
                  <a:schemeClr val="tx1"/>
                </a:solidFill>
              </a:rPr>
              <a:t>.</a:t>
            </a:r>
            <a:endParaRPr lang="fr-FR" i="1" dirty="0">
              <a:solidFill>
                <a:schemeClr val="tx1"/>
              </a:solidFill>
            </a:endParaRPr>
          </a:p>
          <a:p>
            <a:pPr marL="0" indent="0" algn="just">
              <a:buNone/>
            </a:pPr>
            <a:r>
              <a:rPr lang="it-IT" i="1" u="sng" dirty="0">
                <a:solidFill>
                  <a:schemeClr val="tx1"/>
                </a:solidFill>
              </a:rPr>
              <a:t>Et ut </a:t>
            </a:r>
            <a:r>
              <a:rPr lang="it-IT" i="1" u="sng" dirty="0" err="1">
                <a:solidFill>
                  <a:schemeClr val="tx1"/>
                </a:solidFill>
              </a:rPr>
              <a:t>easdem</a:t>
            </a:r>
            <a:r>
              <a:rPr lang="it-IT" i="1" u="sng" dirty="0">
                <a:solidFill>
                  <a:schemeClr val="tx1"/>
                </a:solidFill>
              </a:rPr>
              <a:t> </a:t>
            </a:r>
            <a:r>
              <a:rPr lang="it-IT" i="1" u="sng" dirty="0" err="1">
                <a:solidFill>
                  <a:schemeClr val="tx1"/>
                </a:solidFill>
              </a:rPr>
              <a:t>omelias</a:t>
            </a:r>
            <a:r>
              <a:rPr lang="it-IT" i="1" u="sng" dirty="0">
                <a:solidFill>
                  <a:schemeClr val="tx1"/>
                </a:solidFill>
              </a:rPr>
              <a:t> </a:t>
            </a:r>
            <a:r>
              <a:rPr lang="it-IT" i="1" u="sng" dirty="0" err="1">
                <a:solidFill>
                  <a:schemeClr val="tx1"/>
                </a:solidFill>
              </a:rPr>
              <a:t>quisque</a:t>
            </a:r>
            <a:r>
              <a:rPr lang="it-IT" i="1" u="sng" dirty="0">
                <a:solidFill>
                  <a:schemeClr val="tx1"/>
                </a:solidFill>
              </a:rPr>
              <a:t> aperte </a:t>
            </a:r>
            <a:r>
              <a:rPr lang="it-IT" b="1" i="1" u="sng" dirty="0" err="1">
                <a:solidFill>
                  <a:schemeClr val="tx1"/>
                </a:solidFill>
              </a:rPr>
              <a:t>transferre</a:t>
            </a:r>
            <a:r>
              <a:rPr lang="it-IT" i="1" u="sng" dirty="0">
                <a:solidFill>
                  <a:schemeClr val="tx1"/>
                </a:solidFill>
              </a:rPr>
              <a:t> </a:t>
            </a:r>
            <a:r>
              <a:rPr lang="it-IT" i="1" u="sng" dirty="0" err="1">
                <a:solidFill>
                  <a:schemeClr val="tx1"/>
                </a:solidFill>
              </a:rPr>
              <a:t>studeat</a:t>
            </a:r>
            <a:r>
              <a:rPr lang="it-IT" i="1" u="sng" dirty="0">
                <a:solidFill>
                  <a:schemeClr val="tx1"/>
                </a:solidFill>
              </a:rPr>
              <a:t> </a:t>
            </a:r>
            <a:r>
              <a:rPr lang="it-IT" b="1" i="1" u="sng" dirty="0">
                <a:solidFill>
                  <a:schemeClr val="tx1"/>
                </a:solidFill>
              </a:rPr>
              <a:t>in </a:t>
            </a:r>
            <a:r>
              <a:rPr lang="it-IT" b="1" i="1" u="sng" dirty="0" err="1">
                <a:solidFill>
                  <a:schemeClr val="tx1"/>
                </a:solidFill>
              </a:rPr>
              <a:t>rusticam</a:t>
            </a:r>
            <a:r>
              <a:rPr lang="it-IT" b="1" i="1" u="sng" dirty="0">
                <a:solidFill>
                  <a:schemeClr val="tx1"/>
                </a:solidFill>
              </a:rPr>
              <a:t> </a:t>
            </a:r>
            <a:r>
              <a:rPr lang="it-IT" b="1" i="1" u="sng" dirty="0" err="1">
                <a:solidFill>
                  <a:schemeClr val="tx1"/>
                </a:solidFill>
              </a:rPr>
              <a:t>Romanam</a:t>
            </a:r>
            <a:r>
              <a:rPr lang="it-IT" b="1" i="1" u="sng" dirty="0">
                <a:solidFill>
                  <a:schemeClr val="tx1"/>
                </a:solidFill>
              </a:rPr>
              <a:t> </a:t>
            </a:r>
            <a:r>
              <a:rPr lang="it-IT" b="1" i="1" u="sng" dirty="0" err="1">
                <a:solidFill>
                  <a:schemeClr val="tx1"/>
                </a:solidFill>
              </a:rPr>
              <a:t>linguam</a:t>
            </a:r>
            <a:r>
              <a:rPr lang="it-IT" b="1" i="1" u="sng" dirty="0">
                <a:solidFill>
                  <a:schemeClr val="tx1"/>
                </a:solidFill>
              </a:rPr>
              <a:t> </a:t>
            </a:r>
            <a:r>
              <a:rPr lang="it-IT" i="1" u="sng" dirty="0">
                <a:solidFill>
                  <a:schemeClr val="tx1"/>
                </a:solidFill>
              </a:rPr>
              <a:t>aut </a:t>
            </a:r>
            <a:r>
              <a:rPr lang="it-IT" i="1" u="sng" dirty="0" err="1">
                <a:solidFill>
                  <a:schemeClr val="tx1"/>
                </a:solidFill>
              </a:rPr>
              <a:t>Thiotiscam</a:t>
            </a:r>
            <a:r>
              <a:rPr lang="it-IT" i="1" u="sng" dirty="0">
                <a:solidFill>
                  <a:schemeClr val="tx1"/>
                </a:solidFill>
              </a:rPr>
              <a:t>, quo </a:t>
            </a:r>
            <a:r>
              <a:rPr lang="it-IT" i="1" u="sng" dirty="0" err="1">
                <a:solidFill>
                  <a:schemeClr val="tx1"/>
                </a:solidFill>
              </a:rPr>
              <a:t>facilius</a:t>
            </a:r>
            <a:r>
              <a:rPr lang="it-IT" i="1" u="sng" dirty="0">
                <a:solidFill>
                  <a:schemeClr val="tx1"/>
                </a:solidFill>
              </a:rPr>
              <a:t> </a:t>
            </a:r>
            <a:r>
              <a:rPr lang="it-IT" i="1" u="sng" dirty="0" err="1">
                <a:solidFill>
                  <a:schemeClr val="tx1"/>
                </a:solidFill>
              </a:rPr>
              <a:t>cuncti</a:t>
            </a:r>
            <a:r>
              <a:rPr lang="it-IT" i="1" u="sng" dirty="0">
                <a:solidFill>
                  <a:schemeClr val="tx1"/>
                </a:solidFill>
              </a:rPr>
              <a:t> </a:t>
            </a:r>
            <a:r>
              <a:rPr lang="it-IT" i="1" u="sng" dirty="0" err="1">
                <a:solidFill>
                  <a:schemeClr val="tx1"/>
                </a:solidFill>
              </a:rPr>
              <a:t>possint</a:t>
            </a:r>
            <a:r>
              <a:rPr lang="it-IT" i="1" u="sng" dirty="0">
                <a:solidFill>
                  <a:schemeClr val="tx1"/>
                </a:solidFill>
              </a:rPr>
              <a:t> </a:t>
            </a:r>
            <a:r>
              <a:rPr lang="it-IT" i="1" u="sng" dirty="0" err="1">
                <a:solidFill>
                  <a:schemeClr val="tx1"/>
                </a:solidFill>
              </a:rPr>
              <a:t>intellegere</a:t>
            </a:r>
            <a:r>
              <a:rPr lang="it-IT" i="1" u="sng" dirty="0">
                <a:solidFill>
                  <a:schemeClr val="tx1"/>
                </a:solidFill>
              </a:rPr>
              <a:t> </a:t>
            </a:r>
            <a:r>
              <a:rPr lang="it-IT" i="1" u="sng" dirty="0" err="1">
                <a:solidFill>
                  <a:schemeClr val="tx1"/>
                </a:solidFill>
              </a:rPr>
              <a:t>quae</a:t>
            </a:r>
            <a:r>
              <a:rPr lang="it-IT" i="1" u="sng" dirty="0">
                <a:solidFill>
                  <a:schemeClr val="tx1"/>
                </a:solidFill>
              </a:rPr>
              <a:t> </a:t>
            </a:r>
            <a:r>
              <a:rPr lang="it-IT" i="1" u="sng" dirty="0" err="1">
                <a:solidFill>
                  <a:schemeClr val="tx1"/>
                </a:solidFill>
              </a:rPr>
              <a:t>dicuntur</a:t>
            </a:r>
            <a:r>
              <a:rPr lang="it-IT" i="1" dirty="0">
                <a:solidFill>
                  <a:schemeClr val="tx1"/>
                </a:solidFill>
              </a:rPr>
              <a:t>. </a:t>
            </a:r>
            <a:endParaRPr lang="fr-FR" i="1" dirty="0">
              <a:solidFill>
                <a:schemeClr val="tx1"/>
              </a:solidFill>
            </a:endParaRPr>
          </a:p>
          <a:p>
            <a:pPr marL="0" indent="0" algn="just">
              <a:buNone/>
            </a:pPr>
            <a:r>
              <a:rPr lang="it-IT" dirty="0">
                <a:solidFill>
                  <a:schemeClr val="tx1"/>
                </a:solidFill>
              </a:rPr>
              <a:t>= È parso opportuno a tutti noi che ogni vescovo pronunci omelie che contengano gli insegnamenti necessari all’educazione degli inferiori, cioè della fede cattolica, per quanto è loro dato di comprendere, della perpetua ricompensa dei buoni e dell’eterna dannazione dei malvagi, della resurrezione e del giudizio finale e di quali azioni e opere possano garantire la vita eterna e quali invece causarne la perdita.</a:t>
            </a:r>
            <a:endParaRPr lang="fr-FR" dirty="0">
              <a:solidFill>
                <a:schemeClr val="tx1"/>
              </a:solidFill>
            </a:endParaRPr>
          </a:p>
          <a:p>
            <a:pPr marL="0" indent="0" algn="just">
              <a:buNone/>
            </a:pPr>
            <a:r>
              <a:rPr lang="it-IT" u="sng" dirty="0">
                <a:solidFill>
                  <a:schemeClr val="tx1"/>
                </a:solidFill>
              </a:rPr>
              <a:t>E anche [è parso opportuno a tutti noi] che quelle stesse omelie ciascuno di essi [i vescovi] si applichi a tradurle apertamente nella lingua romana parlata dai “rustici” o in [lingua] tedesca, affinché tutti senza eccezione possano comprendere senza difficoltà ciò che viene detto loro</a:t>
            </a:r>
            <a:r>
              <a:rPr lang="it-IT" dirty="0">
                <a:solidFill>
                  <a:schemeClr val="tx1"/>
                </a:solidFill>
              </a:rPr>
              <a:t>. </a:t>
            </a:r>
            <a:endParaRPr lang="fr-FR" dirty="0">
              <a:solidFill>
                <a:schemeClr val="tx1"/>
              </a:solidFill>
            </a:endParaRPr>
          </a:p>
          <a:p>
            <a:pPr marL="0" indent="0">
              <a:buNone/>
            </a:pPr>
            <a:endParaRPr lang="fr-FR" u="sng" dirty="0"/>
          </a:p>
        </p:txBody>
      </p:sp>
    </p:spTree>
    <p:extLst>
      <p:ext uri="{BB962C8B-B14F-4D97-AF65-F5344CB8AC3E}">
        <p14:creationId xmlns:p14="http://schemas.microsoft.com/office/powerpoint/2010/main" val="5299595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Rabelais </a:t>
            </a:r>
            <a:r>
              <a:rPr lang="fr-FR" i="1" dirty="0" smtClean="0"/>
              <a:t>vs</a:t>
            </a:r>
            <a:r>
              <a:rPr lang="fr-FR" dirty="0" smtClean="0"/>
              <a:t>. Racine</a:t>
            </a:r>
            <a:endParaRPr lang="fr-FR" dirty="0"/>
          </a:p>
        </p:txBody>
      </p:sp>
      <p:sp>
        <p:nvSpPr>
          <p:cNvPr id="3" name="Espace réservé du contenu 2"/>
          <p:cNvSpPr>
            <a:spLocks noGrp="1"/>
          </p:cNvSpPr>
          <p:nvPr>
            <p:ph idx="1"/>
          </p:nvPr>
        </p:nvSpPr>
        <p:spPr>
          <a:xfrm>
            <a:off x="677334" y="1930401"/>
            <a:ext cx="8596668" cy="4110962"/>
          </a:xfrm>
        </p:spPr>
        <p:txBody>
          <a:bodyPr>
            <a:normAutofit fontScale="85000" lnSpcReduction="20000"/>
          </a:bodyPr>
          <a:lstStyle/>
          <a:p>
            <a:r>
              <a:rPr lang="fr-FR" sz="2200" u="sng" dirty="0" smtClean="0">
                <a:solidFill>
                  <a:schemeClr val="tx1"/>
                </a:solidFill>
              </a:rPr>
              <a:t>François Rabelais, </a:t>
            </a:r>
            <a:r>
              <a:rPr lang="fr-FR" sz="2200" i="1" u="sng" dirty="0" smtClean="0">
                <a:solidFill>
                  <a:schemeClr val="tx1"/>
                </a:solidFill>
              </a:rPr>
              <a:t>Gargantua</a:t>
            </a:r>
          </a:p>
          <a:p>
            <a:pPr marL="0" indent="0" algn="just">
              <a:buNone/>
            </a:pPr>
            <a:r>
              <a:rPr lang="fr-FR" sz="2200" dirty="0" smtClean="0">
                <a:solidFill>
                  <a:schemeClr val="tx1"/>
                </a:solidFill>
              </a:rPr>
              <a:t>J’ay </a:t>
            </a:r>
            <a:r>
              <a:rPr lang="fr-FR" sz="2200" dirty="0">
                <a:solidFill>
                  <a:schemeClr val="tx1"/>
                </a:solidFill>
              </a:rPr>
              <a:t>(</a:t>
            </a:r>
            <a:r>
              <a:rPr lang="fr-FR" sz="2200" dirty="0" err="1">
                <a:solidFill>
                  <a:schemeClr val="tx1"/>
                </a:solidFill>
              </a:rPr>
              <a:t>respondit</a:t>
            </a:r>
            <a:r>
              <a:rPr lang="fr-FR" sz="2200" dirty="0">
                <a:solidFill>
                  <a:schemeClr val="tx1"/>
                </a:solidFill>
              </a:rPr>
              <a:t> Gargantua) par longue et curieuse </a:t>
            </a:r>
            <a:r>
              <a:rPr lang="fr-FR" sz="2200" dirty="0" err="1">
                <a:solidFill>
                  <a:schemeClr val="tx1"/>
                </a:solidFill>
              </a:rPr>
              <a:t>experience</a:t>
            </a:r>
            <a:r>
              <a:rPr lang="fr-FR" sz="2200" dirty="0">
                <a:solidFill>
                  <a:schemeClr val="tx1"/>
                </a:solidFill>
              </a:rPr>
              <a:t> inventé un moyen de me torcher le cul, le plus seigneurial, le plus excellent, le plus </a:t>
            </a:r>
            <a:r>
              <a:rPr lang="fr-FR" sz="2200" dirty="0" err="1">
                <a:solidFill>
                  <a:schemeClr val="tx1"/>
                </a:solidFill>
              </a:rPr>
              <a:t>expedient</a:t>
            </a:r>
            <a:r>
              <a:rPr lang="fr-FR" sz="2200" dirty="0">
                <a:solidFill>
                  <a:schemeClr val="tx1"/>
                </a:solidFill>
              </a:rPr>
              <a:t> que jamais </a:t>
            </a:r>
            <a:r>
              <a:rPr lang="fr-FR" sz="2200" dirty="0" err="1">
                <a:solidFill>
                  <a:schemeClr val="tx1"/>
                </a:solidFill>
              </a:rPr>
              <a:t>feut</a:t>
            </a:r>
            <a:r>
              <a:rPr lang="fr-FR" sz="2200" dirty="0">
                <a:solidFill>
                  <a:schemeClr val="tx1"/>
                </a:solidFill>
              </a:rPr>
              <a:t> </a:t>
            </a:r>
            <a:r>
              <a:rPr lang="fr-FR" sz="2200" dirty="0" err="1">
                <a:solidFill>
                  <a:schemeClr val="tx1"/>
                </a:solidFill>
              </a:rPr>
              <a:t>veu</a:t>
            </a:r>
            <a:r>
              <a:rPr lang="fr-FR" sz="2200" dirty="0" smtClean="0">
                <a:solidFill>
                  <a:schemeClr val="tx1"/>
                </a:solidFill>
              </a:rPr>
              <a:t>.</a:t>
            </a:r>
          </a:p>
          <a:p>
            <a:pPr marL="0" indent="0" algn="just">
              <a:buNone/>
            </a:pPr>
            <a:endParaRPr lang="fr-FR" sz="2200" dirty="0">
              <a:solidFill>
                <a:schemeClr val="tx1"/>
              </a:solidFill>
            </a:endParaRPr>
          </a:p>
          <a:p>
            <a:pPr marL="0" indent="0" algn="just">
              <a:buNone/>
            </a:pPr>
            <a:r>
              <a:rPr lang="fr-FR" sz="2200" dirty="0">
                <a:solidFill>
                  <a:schemeClr val="tx1"/>
                </a:solidFill>
              </a:rPr>
              <a:t>Toute cloche </a:t>
            </a:r>
            <a:r>
              <a:rPr lang="fr-FR" sz="2200" dirty="0" err="1">
                <a:solidFill>
                  <a:schemeClr val="tx1"/>
                </a:solidFill>
              </a:rPr>
              <a:t>clochable</a:t>
            </a:r>
            <a:r>
              <a:rPr lang="fr-FR" sz="2200" dirty="0">
                <a:solidFill>
                  <a:schemeClr val="tx1"/>
                </a:solidFill>
              </a:rPr>
              <a:t> clochant dans un clocher, en clochant fait clocher par le </a:t>
            </a:r>
            <a:r>
              <a:rPr lang="fr-FR" sz="2200" dirty="0" err="1">
                <a:solidFill>
                  <a:schemeClr val="tx1"/>
                </a:solidFill>
              </a:rPr>
              <a:t>clochatif</a:t>
            </a:r>
            <a:r>
              <a:rPr lang="fr-FR" sz="2200" dirty="0">
                <a:solidFill>
                  <a:schemeClr val="tx1"/>
                </a:solidFill>
              </a:rPr>
              <a:t> ceux qui clochent </a:t>
            </a:r>
            <a:r>
              <a:rPr lang="fr-FR" sz="2200" dirty="0" err="1">
                <a:solidFill>
                  <a:schemeClr val="tx1"/>
                </a:solidFill>
              </a:rPr>
              <a:t>clochablement</a:t>
            </a:r>
            <a:r>
              <a:rPr lang="fr-FR" sz="2200" dirty="0">
                <a:solidFill>
                  <a:schemeClr val="tx1"/>
                </a:solidFill>
              </a:rPr>
              <a:t>.</a:t>
            </a:r>
            <a:endParaRPr lang="fr-FR" sz="2200" dirty="0" smtClean="0">
              <a:solidFill>
                <a:schemeClr val="tx1"/>
              </a:solidFill>
            </a:endParaRPr>
          </a:p>
          <a:p>
            <a:pPr marL="0" indent="0">
              <a:buNone/>
            </a:pPr>
            <a:endParaRPr lang="fr-FR" sz="2200" dirty="0" smtClean="0">
              <a:solidFill>
                <a:schemeClr val="tx1"/>
              </a:solidFill>
            </a:endParaRPr>
          </a:p>
          <a:p>
            <a:r>
              <a:rPr lang="fr-FR" sz="2200" u="sng" dirty="0" smtClean="0">
                <a:solidFill>
                  <a:schemeClr val="tx1"/>
                </a:solidFill>
              </a:rPr>
              <a:t>Jean Racine, </a:t>
            </a:r>
            <a:r>
              <a:rPr lang="fr-FR" sz="2200" i="1" u="sng" dirty="0" smtClean="0">
                <a:solidFill>
                  <a:schemeClr val="tx1"/>
                </a:solidFill>
              </a:rPr>
              <a:t>Stances</a:t>
            </a:r>
            <a:r>
              <a:rPr lang="fr-FR" sz="2200" i="1" u="sng" dirty="0">
                <a:solidFill>
                  <a:schemeClr val="tx1"/>
                </a:solidFill>
              </a:rPr>
              <a:t> à </a:t>
            </a:r>
            <a:r>
              <a:rPr lang="fr-FR" sz="2200" i="1" u="sng" dirty="0" err="1" smtClean="0">
                <a:solidFill>
                  <a:schemeClr val="tx1"/>
                </a:solidFill>
              </a:rPr>
              <a:t>Parthénice</a:t>
            </a:r>
            <a:r>
              <a:rPr lang="fr-FR" sz="2200" u="sng" dirty="0">
                <a:solidFill>
                  <a:schemeClr val="tx1"/>
                </a:solidFill>
              </a:rPr>
              <a:t> </a:t>
            </a:r>
          </a:p>
          <a:p>
            <a:pPr marL="0" indent="0">
              <a:buNone/>
            </a:pPr>
            <a:r>
              <a:rPr lang="fr-FR" sz="2200" dirty="0">
                <a:solidFill>
                  <a:schemeClr val="tx1"/>
                </a:solidFill>
              </a:rPr>
              <a:t>Je me sentis esclave, et je me crus heureux</a:t>
            </a:r>
            <a:br>
              <a:rPr lang="fr-FR" sz="2200" dirty="0">
                <a:solidFill>
                  <a:schemeClr val="tx1"/>
                </a:solidFill>
              </a:rPr>
            </a:br>
            <a:r>
              <a:rPr lang="fr-FR" sz="2200" dirty="0">
                <a:solidFill>
                  <a:schemeClr val="tx1"/>
                </a:solidFill>
              </a:rPr>
              <a:t>[…]</a:t>
            </a:r>
            <a:br>
              <a:rPr lang="fr-FR" sz="2200" dirty="0">
                <a:solidFill>
                  <a:schemeClr val="tx1"/>
                </a:solidFill>
              </a:rPr>
            </a:br>
            <a:r>
              <a:rPr lang="fr-FR" sz="2200" dirty="0">
                <a:solidFill>
                  <a:schemeClr val="tx1"/>
                </a:solidFill>
              </a:rPr>
              <a:t>La douceur de ta voix enchanta mes oreilles ;</a:t>
            </a:r>
            <a:br>
              <a:rPr lang="fr-FR" sz="2200" dirty="0">
                <a:solidFill>
                  <a:schemeClr val="tx1"/>
                </a:solidFill>
              </a:rPr>
            </a:br>
            <a:r>
              <a:rPr lang="fr-FR" sz="2200" dirty="0">
                <a:solidFill>
                  <a:schemeClr val="tx1"/>
                </a:solidFill>
              </a:rPr>
              <a:t>Les nœuds de tes cheveux devinrent mes liens.</a:t>
            </a:r>
          </a:p>
          <a:p>
            <a:endParaRPr lang="fr-FR" dirty="0"/>
          </a:p>
        </p:txBody>
      </p:sp>
    </p:spTree>
    <p:extLst>
      <p:ext uri="{BB962C8B-B14F-4D97-AF65-F5344CB8AC3E}">
        <p14:creationId xmlns:p14="http://schemas.microsoft.com/office/powerpoint/2010/main" val="13201671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E la lingua </a:t>
            </a:r>
            <a:r>
              <a:rPr lang="fr-FR" sz="2400" dirty="0" err="1" smtClean="0"/>
              <a:t>del</a:t>
            </a:r>
            <a:r>
              <a:rPr lang="fr-FR" sz="2400" dirty="0" smtClean="0"/>
              <a:t> </a:t>
            </a:r>
            <a:r>
              <a:rPr lang="fr-FR" sz="2400" dirty="0" err="1" smtClean="0"/>
              <a:t>popolo</a:t>
            </a:r>
            <a:r>
              <a:rPr lang="fr-FR" sz="2400" dirty="0" smtClean="0"/>
              <a:t>?</a:t>
            </a:r>
            <a:endParaRPr lang="fr-FR" sz="2400" dirty="0"/>
          </a:p>
        </p:txBody>
      </p:sp>
      <p:sp>
        <p:nvSpPr>
          <p:cNvPr id="3" name="Espace réservé du contenu 2"/>
          <p:cNvSpPr>
            <a:spLocks noGrp="1"/>
          </p:cNvSpPr>
          <p:nvPr>
            <p:ph idx="1"/>
          </p:nvPr>
        </p:nvSpPr>
        <p:spPr>
          <a:xfrm>
            <a:off x="677334" y="1524000"/>
            <a:ext cx="9012098" cy="5333999"/>
          </a:xfrm>
        </p:spPr>
        <p:txBody>
          <a:bodyPr>
            <a:normAutofit/>
          </a:bodyPr>
          <a:lstStyle/>
          <a:p>
            <a:pPr algn="just"/>
            <a:r>
              <a:rPr lang="it-IT" dirty="0">
                <a:solidFill>
                  <a:schemeClr val="tx1"/>
                </a:solidFill>
              </a:rPr>
              <a:t>Unici documenti che abbiamo sono i tentativi di trascrizione del linguaggio popolare negli autori “</a:t>
            </a:r>
            <a:r>
              <a:rPr lang="it-IT" dirty="0" smtClean="0">
                <a:solidFill>
                  <a:schemeClr val="tx1"/>
                </a:solidFill>
              </a:rPr>
              <a:t>classici”, tra cui </a:t>
            </a:r>
            <a:r>
              <a:rPr lang="fr-FR" dirty="0" smtClean="0">
                <a:solidFill>
                  <a:schemeClr val="tx1"/>
                </a:solidFill>
              </a:rPr>
              <a:t>il </a:t>
            </a:r>
            <a:r>
              <a:rPr lang="it-IT" b="1" i="1" dirty="0" err="1" smtClean="0">
                <a:solidFill>
                  <a:schemeClr val="tx1"/>
                </a:solidFill>
              </a:rPr>
              <a:t>Dom</a:t>
            </a:r>
            <a:r>
              <a:rPr lang="it-IT" b="1" i="1" dirty="0" smtClean="0">
                <a:solidFill>
                  <a:schemeClr val="tx1"/>
                </a:solidFill>
              </a:rPr>
              <a:t> </a:t>
            </a:r>
            <a:r>
              <a:rPr lang="it-IT" b="1" i="1" dirty="0">
                <a:solidFill>
                  <a:schemeClr val="tx1"/>
                </a:solidFill>
              </a:rPr>
              <a:t>Juan</a:t>
            </a:r>
            <a:r>
              <a:rPr lang="it-IT" b="1" dirty="0">
                <a:solidFill>
                  <a:schemeClr val="tx1"/>
                </a:solidFill>
              </a:rPr>
              <a:t> </a:t>
            </a:r>
            <a:r>
              <a:rPr lang="it-IT" dirty="0">
                <a:solidFill>
                  <a:schemeClr val="tx1"/>
                </a:solidFill>
              </a:rPr>
              <a:t>di Molière (1665), che trascrive la parlata dei contadini nel secondo atto</a:t>
            </a:r>
            <a:r>
              <a:rPr lang="it-IT" dirty="0" smtClean="0">
                <a:solidFill>
                  <a:schemeClr val="tx1"/>
                </a:solidFill>
              </a:rPr>
              <a:t>:</a:t>
            </a:r>
          </a:p>
          <a:p>
            <a:pPr algn="just"/>
            <a:endParaRPr lang="it-IT" dirty="0">
              <a:solidFill>
                <a:schemeClr val="tx1"/>
              </a:solidFill>
            </a:endParaRPr>
          </a:p>
          <a:p>
            <a:pPr marL="0" indent="0" algn="just">
              <a:buNone/>
            </a:pPr>
            <a:r>
              <a:rPr lang="fr-FR" dirty="0">
                <a:solidFill>
                  <a:schemeClr val="tx1"/>
                </a:solidFill>
              </a:rPr>
              <a:t>Allons, Lucas, çay je dit, tu vois </a:t>
            </a:r>
            <a:r>
              <a:rPr lang="fr-FR" b="1" dirty="0" err="1">
                <a:solidFill>
                  <a:schemeClr val="tx1"/>
                </a:solidFill>
              </a:rPr>
              <a:t>bian</a:t>
            </a:r>
            <a:r>
              <a:rPr lang="fr-FR" dirty="0">
                <a:solidFill>
                  <a:schemeClr val="tx1"/>
                </a:solidFill>
              </a:rPr>
              <a:t> qu’</a:t>
            </a:r>
            <a:r>
              <a:rPr lang="fr-FR" b="1" dirty="0">
                <a:solidFill>
                  <a:schemeClr val="tx1"/>
                </a:solidFill>
              </a:rPr>
              <a:t>ils nous </a:t>
            </a:r>
            <a:r>
              <a:rPr lang="fr-FR" b="1" dirty="0" err="1">
                <a:solidFill>
                  <a:schemeClr val="tx1"/>
                </a:solidFill>
              </a:rPr>
              <a:t>appellont</a:t>
            </a:r>
            <a:r>
              <a:rPr lang="fr-FR" dirty="0">
                <a:solidFill>
                  <a:schemeClr val="tx1"/>
                </a:solidFill>
              </a:rPr>
              <a:t>: allons </a:t>
            </a:r>
            <a:r>
              <a:rPr lang="fr-FR" dirty="0" err="1">
                <a:solidFill>
                  <a:schemeClr val="tx1"/>
                </a:solidFill>
              </a:rPr>
              <a:t>viste</a:t>
            </a:r>
            <a:r>
              <a:rPr lang="fr-FR" dirty="0">
                <a:solidFill>
                  <a:schemeClr val="tx1"/>
                </a:solidFill>
              </a:rPr>
              <a:t> à leu secours. Non, ce ma </a:t>
            </a:r>
            <a:r>
              <a:rPr lang="fr-FR" dirty="0" err="1">
                <a:solidFill>
                  <a:schemeClr val="tx1"/>
                </a:solidFill>
              </a:rPr>
              <a:t>til</a:t>
            </a:r>
            <a:r>
              <a:rPr lang="fr-FR" dirty="0">
                <a:solidFill>
                  <a:schemeClr val="tx1"/>
                </a:solidFill>
              </a:rPr>
              <a:t> dit, ils mont fait </a:t>
            </a:r>
            <a:r>
              <a:rPr lang="fr-FR" b="1" dirty="0" err="1">
                <a:solidFill>
                  <a:schemeClr val="tx1"/>
                </a:solidFill>
              </a:rPr>
              <a:t>pardre</a:t>
            </a:r>
            <a:r>
              <a:rPr lang="fr-FR" dirty="0">
                <a:solidFill>
                  <a:schemeClr val="tx1"/>
                </a:solidFill>
              </a:rPr>
              <a:t>. Ô donc </a:t>
            </a:r>
            <a:r>
              <a:rPr lang="fr-FR" b="1" dirty="0" err="1">
                <a:solidFill>
                  <a:schemeClr val="tx1"/>
                </a:solidFill>
              </a:rPr>
              <a:t>tanquia</a:t>
            </a:r>
            <a:r>
              <a:rPr lang="fr-FR" dirty="0">
                <a:solidFill>
                  <a:schemeClr val="tx1"/>
                </a:solidFill>
              </a:rPr>
              <a:t>, qua la par fin pour le faire court, je l’ay tant </a:t>
            </a:r>
            <a:r>
              <a:rPr lang="fr-FR" b="1" dirty="0" err="1">
                <a:solidFill>
                  <a:schemeClr val="tx1"/>
                </a:solidFill>
              </a:rPr>
              <a:t>sarmonné</a:t>
            </a:r>
            <a:r>
              <a:rPr lang="fr-FR" dirty="0">
                <a:solidFill>
                  <a:schemeClr val="tx1"/>
                </a:solidFill>
              </a:rPr>
              <a:t>, que </a:t>
            </a:r>
            <a:r>
              <a:rPr lang="fr-FR" b="1" dirty="0">
                <a:solidFill>
                  <a:schemeClr val="tx1"/>
                </a:solidFill>
              </a:rPr>
              <a:t>je nous sommes</a:t>
            </a:r>
            <a:r>
              <a:rPr lang="fr-FR" dirty="0">
                <a:solidFill>
                  <a:schemeClr val="tx1"/>
                </a:solidFill>
              </a:rPr>
              <a:t> boutez dans une barque, et </a:t>
            </a:r>
            <a:r>
              <a:rPr lang="fr-FR" b="1" dirty="0">
                <a:solidFill>
                  <a:schemeClr val="tx1"/>
                </a:solidFill>
              </a:rPr>
              <a:t>pis</a:t>
            </a:r>
            <a:r>
              <a:rPr lang="fr-FR" dirty="0">
                <a:solidFill>
                  <a:schemeClr val="tx1"/>
                </a:solidFill>
              </a:rPr>
              <a:t> j’avons tant fait </a:t>
            </a:r>
            <a:r>
              <a:rPr lang="fr-FR" dirty="0" err="1">
                <a:solidFill>
                  <a:schemeClr val="tx1"/>
                </a:solidFill>
              </a:rPr>
              <a:t>cahin</a:t>
            </a:r>
            <a:r>
              <a:rPr lang="fr-FR" dirty="0">
                <a:solidFill>
                  <a:schemeClr val="tx1"/>
                </a:solidFill>
              </a:rPr>
              <a:t>, </a:t>
            </a:r>
            <a:r>
              <a:rPr lang="fr-FR" dirty="0" err="1">
                <a:solidFill>
                  <a:schemeClr val="tx1"/>
                </a:solidFill>
              </a:rPr>
              <a:t>caha</a:t>
            </a:r>
            <a:r>
              <a:rPr lang="fr-FR" dirty="0">
                <a:solidFill>
                  <a:schemeClr val="tx1"/>
                </a:solidFill>
              </a:rPr>
              <a:t>, que je les avons tirez de </a:t>
            </a:r>
            <a:r>
              <a:rPr lang="fr-FR" dirty="0" err="1">
                <a:solidFill>
                  <a:schemeClr val="tx1"/>
                </a:solidFill>
              </a:rPr>
              <a:t>gliau</a:t>
            </a:r>
            <a:r>
              <a:rPr lang="fr-FR" dirty="0">
                <a:solidFill>
                  <a:schemeClr val="tx1"/>
                </a:solidFill>
              </a:rPr>
              <a:t>, et pis je les avons menez </a:t>
            </a:r>
            <a:r>
              <a:rPr lang="fr-FR" dirty="0" err="1">
                <a:solidFill>
                  <a:schemeClr val="tx1"/>
                </a:solidFill>
              </a:rPr>
              <a:t>cheux</a:t>
            </a:r>
            <a:r>
              <a:rPr lang="fr-FR" dirty="0">
                <a:solidFill>
                  <a:schemeClr val="tx1"/>
                </a:solidFill>
              </a:rPr>
              <a:t> nous auprès du feu, et pis ils se </a:t>
            </a:r>
            <a:r>
              <a:rPr lang="fr-FR" b="1" dirty="0" err="1">
                <a:solidFill>
                  <a:schemeClr val="tx1"/>
                </a:solidFill>
              </a:rPr>
              <a:t>sant</a:t>
            </a:r>
            <a:r>
              <a:rPr lang="fr-FR" dirty="0">
                <a:solidFill>
                  <a:schemeClr val="tx1"/>
                </a:solidFill>
              </a:rPr>
              <a:t> </a:t>
            </a:r>
            <a:r>
              <a:rPr lang="fr-FR" dirty="0" err="1">
                <a:solidFill>
                  <a:schemeClr val="tx1"/>
                </a:solidFill>
              </a:rPr>
              <a:t>depoüillez</a:t>
            </a:r>
            <a:r>
              <a:rPr lang="fr-FR" dirty="0">
                <a:solidFill>
                  <a:schemeClr val="tx1"/>
                </a:solidFill>
              </a:rPr>
              <a:t> tous </a:t>
            </a:r>
            <a:r>
              <a:rPr lang="fr-FR" dirty="0" err="1">
                <a:solidFill>
                  <a:schemeClr val="tx1"/>
                </a:solidFill>
              </a:rPr>
              <a:t>nuds</a:t>
            </a:r>
            <a:r>
              <a:rPr lang="fr-FR" dirty="0">
                <a:solidFill>
                  <a:schemeClr val="tx1"/>
                </a:solidFill>
              </a:rPr>
              <a:t> pour se </a:t>
            </a:r>
            <a:r>
              <a:rPr lang="fr-FR" dirty="0" err="1">
                <a:solidFill>
                  <a:schemeClr val="tx1"/>
                </a:solidFill>
              </a:rPr>
              <a:t>secher</a:t>
            </a:r>
            <a:r>
              <a:rPr lang="fr-FR" dirty="0">
                <a:solidFill>
                  <a:schemeClr val="tx1"/>
                </a:solidFill>
              </a:rPr>
              <a:t>, et pis il y en est venu </a:t>
            </a:r>
            <a:r>
              <a:rPr lang="fr-FR" dirty="0" err="1">
                <a:solidFill>
                  <a:schemeClr val="tx1"/>
                </a:solidFill>
              </a:rPr>
              <a:t>encor</a:t>
            </a:r>
            <a:r>
              <a:rPr lang="fr-FR" dirty="0">
                <a:solidFill>
                  <a:schemeClr val="tx1"/>
                </a:solidFill>
              </a:rPr>
              <a:t> deux de la </a:t>
            </a:r>
            <a:r>
              <a:rPr lang="fr-FR" dirty="0" err="1">
                <a:solidFill>
                  <a:schemeClr val="tx1"/>
                </a:solidFill>
              </a:rPr>
              <a:t>mesme</a:t>
            </a:r>
            <a:r>
              <a:rPr lang="fr-FR" dirty="0">
                <a:solidFill>
                  <a:schemeClr val="tx1"/>
                </a:solidFill>
              </a:rPr>
              <a:t> bande qui </a:t>
            </a:r>
            <a:r>
              <a:rPr lang="fr-FR" dirty="0" err="1">
                <a:solidFill>
                  <a:schemeClr val="tx1"/>
                </a:solidFill>
              </a:rPr>
              <a:t>sequiant</a:t>
            </a:r>
            <a:r>
              <a:rPr lang="fr-FR" dirty="0">
                <a:solidFill>
                  <a:schemeClr val="tx1"/>
                </a:solidFill>
              </a:rPr>
              <a:t> sauvez tout seuls, et pis </a:t>
            </a:r>
            <a:r>
              <a:rPr lang="fr-FR" dirty="0" err="1">
                <a:solidFill>
                  <a:schemeClr val="tx1"/>
                </a:solidFill>
              </a:rPr>
              <a:t>Maturine</a:t>
            </a:r>
            <a:r>
              <a:rPr lang="fr-FR" dirty="0">
                <a:solidFill>
                  <a:schemeClr val="tx1"/>
                </a:solidFill>
              </a:rPr>
              <a:t> est arrivée là à </a:t>
            </a:r>
            <a:r>
              <a:rPr lang="fr-FR" dirty="0" err="1">
                <a:solidFill>
                  <a:schemeClr val="tx1"/>
                </a:solidFill>
              </a:rPr>
              <a:t>quil’en</a:t>
            </a:r>
            <a:r>
              <a:rPr lang="fr-FR" dirty="0">
                <a:solidFill>
                  <a:schemeClr val="tx1"/>
                </a:solidFill>
              </a:rPr>
              <a:t> a fait les doux yeux. </a:t>
            </a:r>
            <a:r>
              <a:rPr lang="it-IT" b="1" dirty="0" err="1">
                <a:solidFill>
                  <a:schemeClr val="tx1"/>
                </a:solidFill>
              </a:rPr>
              <a:t>Vla</a:t>
            </a:r>
            <a:r>
              <a:rPr lang="it-IT" dirty="0">
                <a:solidFill>
                  <a:schemeClr val="tx1"/>
                </a:solidFill>
              </a:rPr>
              <a:t> </a:t>
            </a:r>
            <a:r>
              <a:rPr lang="it-IT" dirty="0" err="1">
                <a:solidFill>
                  <a:schemeClr val="tx1"/>
                </a:solidFill>
              </a:rPr>
              <a:t>justement</a:t>
            </a:r>
            <a:r>
              <a:rPr lang="it-IT" dirty="0">
                <a:solidFill>
                  <a:schemeClr val="tx1"/>
                </a:solidFill>
              </a:rPr>
              <a:t>, Charlotte, </a:t>
            </a:r>
            <a:r>
              <a:rPr lang="it-IT" dirty="0" err="1">
                <a:solidFill>
                  <a:schemeClr val="tx1"/>
                </a:solidFill>
              </a:rPr>
              <a:t>comme</a:t>
            </a:r>
            <a:r>
              <a:rPr lang="it-IT" dirty="0">
                <a:solidFill>
                  <a:schemeClr val="tx1"/>
                </a:solidFill>
              </a:rPr>
              <a:t> tout </a:t>
            </a:r>
            <a:r>
              <a:rPr lang="it-IT" dirty="0" err="1">
                <a:solidFill>
                  <a:schemeClr val="tx1"/>
                </a:solidFill>
              </a:rPr>
              <a:t>ça</a:t>
            </a:r>
            <a:r>
              <a:rPr lang="it-IT" dirty="0">
                <a:solidFill>
                  <a:schemeClr val="tx1"/>
                </a:solidFill>
              </a:rPr>
              <a:t> s’est </a:t>
            </a:r>
            <a:r>
              <a:rPr lang="it-IT" dirty="0" err="1">
                <a:solidFill>
                  <a:schemeClr val="tx1"/>
                </a:solidFill>
              </a:rPr>
              <a:t>fait</a:t>
            </a:r>
            <a:r>
              <a:rPr lang="it-IT" dirty="0">
                <a:solidFill>
                  <a:schemeClr val="tx1"/>
                </a:solidFill>
              </a:rPr>
              <a:t>. </a:t>
            </a:r>
            <a:endParaRPr lang="fr-FR" dirty="0">
              <a:solidFill>
                <a:schemeClr val="tx1"/>
              </a:solidFill>
            </a:endParaRPr>
          </a:p>
          <a:p>
            <a:pPr algn="just"/>
            <a:endParaRPr lang="fr-FR" dirty="0">
              <a:solidFill>
                <a:schemeClr val="tx1"/>
              </a:solidFill>
            </a:endParaRPr>
          </a:p>
          <a:p>
            <a:endParaRPr lang="fr-FR" dirty="0"/>
          </a:p>
        </p:txBody>
      </p:sp>
    </p:spTree>
    <p:extLst>
      <p:ext uri="{BB962C8B-B14F-4D97-AF65-F5344CB8AC3E}">
        <p14:creationId xmlns:p14="http://schemas.microsoft.com/office/powerpoint/2010/main" val="20295368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641685"/>
            <a:ext cx="9044182" cy="6497052"/>
          </a:xfrm>
        </p:spPr>
        <p:txBody>
          <a:bodyPr>
            <a:normAutofit/>
          </a:bodyPr>
          <a:lstStyle/>
          <a:p>
            <a:pPr algn="just"/>
            <a:r>
              <a:rPr lang="it-IT" sz="2000" dirty="0" smtClean="0">
                <a:solidFill>
                  <a:schemeClr val="tx1"/>
                </a:solidFill>
              </a:rPr>
              <a:t>La </a:t>
            </a:r>
            <a:r>
              <a:rPr lang="it-IT" sz="2000" dirty="0">
                <a:solidFill>
                  <a:schemeClr val="tx1"/>
                </a:solidFill>
              </a:rPr>
              <a:t>pronuncia del popolo di Parigi era aperta, specie in </a:t>
            </a:r>
            <a:r>
              <a:rPr lang="it-IT" sz="2000" i="1" dirty="0" err="1">
                <a:solidFill>
                  <a:schemeClr val="tx1"/>
                </a:solidFill>
              </a:rPr>
              <a:t>er</a:t>
            </a:r>
            <a:r>
              <a:rPr lang="it-IT" sz="2000" dirty="0">
                <a:solidFill>
                  <a:schemeClr val="tx1"/>
                </a:solidFill>
              </a:rPr>
              <a:t>, </a:t>
            </a:r>
            <a:r>
              <a:rPr lang="it-IT" sz="2000" i="1" dirty="0">
                <a:solidFill>
                  <a:schemeClr val="tx1"/>
                </a:solidFill>
              </a:rPr>
              <a:t>erre</a:t>
            </a:r>
            <a:r>
              <a:rPr lang="it-IT" sz="2000" dirty="0">
                <a:solidFill>
                  <a:schemeClr val="tx1"/>
                </a:solidFill>
              </a:rPr>
              <a:t> che suonavano [</a:t>
            </a:r>
            <a:r>
              <a:rPr lang="it-IT" sz="2000" dirty="0" err="1">
                <a:solidFill>
                  <a:schemeClr val="tx1"/>
                </a:solidFill>
              </a:rPr>
              <a:t>ar</a:t>
            </a:r>
            <a:r>
              <a:rPr lang="it-IT" sz="2000" dirty="0">
                <a:solidFill>
                  <a:schemeClr val="tx1"/>
                </a:solidFill>
              </a:rPr>
              <a:t>]: </a:t>
            </a:r>
            <a:r>
              <a:rPr lang="it-IT" sz="2000" i="1" dirty="0" err="1">
                <a:solidFill>
                  <a:schemeClr val="tx1"/>
                </a:solidFill>
              </a:rPr>
              <a:t>pardre</a:t>
            </a:r>
            <a:r>
              <a:rPr lang="it-IT" sz="2000" dirty="0">
                <a:solidFill>
                  <a:schemeClr val="tx1"/>
                </a:solidFill>
              </a:rPr>
              <a:t>, </a:t>
            </a:r>
            <a:r>
              <a:rPr lang="it-IT" sz="2000" i="1" dirty="0" err="1">
                <a:solidFill>
                  <a:schemeClr val="tx1"/>
                </a:solidFill>
              </a:rPr>
              <a:t>sarmonné</a:t>
            </a:r>
            <a:r>
              <a:rPr lang="it-IT" sz="2000" dirty="0">
                <a:solidFill>
                  <a:schemeClr val="tx1"/>
                </a:solidFill>
              </a:rPr>
              <a:t>. </a:t>
            </a:r>
            <a:endParaRPr lang="it-IT" sz="2000" dirty="0" smtClean="0">
              <a:solidFill>
                <a:schemeClr val="tx1"/>
              </a:solidFill>
            </a:endParaRPr>
          </a:p>
          <a:p>
            <a:pPr algn="just"/>
            <a:endParaRPr lang="fr-FR" sz="2000" dirty="0">
              <a:solidFill>
                <a:schemeClr val="tx1"/>
              </a:solidFill>
            </a:endParaRPr>
          </a:p>
          <a:p>
            <a:pPr algn="just"/>
            <a:r>
              <a:rPr lang="it-IT" sz="2000" dirty="0" smtClean="0">
                <a:solidFill>
                  <a:schemeClr val="tx1"/>
                </a:solidFill>
              </a:rPr>
              <a:t>Vi </a:t>
            </a:r>
            <a:r>
              <a:rPr lang="it-IT" sz="2000" dirty="0">
                <a:solidFill>
                  <a:schemeClr val="tx1"/>
                </a:solidFill>
              </a:rPr>
              <a:t>era l’apertura della nasale: </a:t>
            </a:r>
            <a:r>
              <a:rPr lang="it-IT" sz="2000" i="1" dirty="0" err="1">
                <a:solidFill>
                  <a:schemeClr val="tx1"/>
                </a:solidFill>
              </a:rPr>
              <a:t>bian</a:t>
            </a:r>
            <a:r>
              <a:rPr lang="it-IT" sz="2000" dirty="0">
                <a:solidFill>
                  <a:schemeClr val="tx1"/>
                </a:solidFill>
              </a:rPr>
              <a:t> (=</a:t>
            </a:r>
            <a:r>
              <a:rPr lang="it-IT" sz="2000" i="1" dirty="0" err="1">
                <a:solidFill>
                  <a:schemeClr val="tx1"/>
                </a:solidFill>
              </a:rPr>
              <a:t>bien</a:t>
            </a:r>
            <a:r>
              <a:rPr lang="it-IT" sz="2000" dirty="0">
                <a:solidFill>
                  <a:schemeClr val="tx1"/>
                </a:solidFill>
              </a:rPr>
              <a:t>), </a:t>
            </a:r>
            <a:r>
              <a:rPr lang="it-IT" sz="2000" i="1" dirty="0" err="1">
                <a:solidFill>
                  <a:schemeClr val="tx1"/>
                </a:solidFill>
              </a:rPr>
              <a:t>sant</a:t>
            </a:r>
            <a:r>
              <a:rPr lang="it-IT" sz="2000" dirty="0">
                <a:solidFill>
                  <a:schemeClr val="tx1"/>
                </a:solidFill>
              </a:rPr>
              <a:t> (=</a:t>
            </a:r>
            <a:r>
              <a:rPr lang="it-IT" sz="2000" i="1" dirty="0" err="1">
                <a:solidFill>
                  <a:schemeClr val="tx1"/>
                </a:solidFill>
              </a:rPr>
              <a:t>sont</a:t>
            </a:r>
            <a:r>
              <a:rPr lang="it-IT" sz="2000" dirty="0">
                <a:solidFill>
                  <a:schemeClr val="tx1"/>
                </a:solidFill>
              </a:rPr>
              <a:t>). </a:t>
            </a:r>
            <a:endParaRPr lang="it-IT" sz="2000" dirty="0" smtClean="0">
              <a:solidFill>
                <a:schemeClr val="tx1"/>
              </a:solidFill>
            </a:endParaRPr>
          </a:p>
          <a:p>
            <a:pPr algn="just"/>
            <a:endParaRPr lang="fr-FR" sz="2000" dirty="0">
              <a:solidFill>
                <a:schemeClr val="tx1"/>
              </a:solidFill>
            </a:endParaRPr>
          </a:p>
          <a:p>
            <a:pPr algn="just"/>
            <a:r>
              <a:rPr lang="it-IT" sz="2000" dirty="0" smtClean="0">
                <a:solidFill>
                  <a:schemeClr val="tx1"/>
                </a:solidFill>
              </a:rPr>
              <a:t>La </a:t>
            </a:r>
            <a:r>
              <a:rPr lang="it-IT" sz="2000" dirty="0">
                <a:solidFill>
                  <a:schemeClr val="tx1"/>
                </a:solidFill>
              </a:rPr>
              <a:t>pronuncia era affrettata: </a:t>
            </a:r>
            <a:r>
              <a:rPr lang="it-IT" sz="2000" i="1" dirty="0" err="1">
                <a:solidFill>
                  <a:schemeClr val="tx1"/>
                </a:solidFill>
              </a:rPr>
              <a:t>pis</a:t>
            </a:r>
            <a:r>
              <a:rPr lang="it-IT" sz="2000" dirty="0">
                <a:solidFill>
                  <a:schemeClr val="tx1"/>
                </a:solidFill>
              </a:rPr>
              <a:t> (=</a:t>
            </a:r>
            <a:r>
              <a:rPr lang="it-IT" sz="2000" i="1" dirty="0" err="1">
                <a:solidFill>
                  <a:schemeClr val="tx1"/>
                </a:solidFill>
              </a:rPr>
              <a:t>puis</a:t>
            </a:r>
            <a:r>
              <a:rPr lang="it-IT" sz="2000" dirty="0">
                <a:solidFill>
                  <a:schemeClr val="tx1"/>
                </a:solidFill>
              </a:rPr>
              <a:t>), </a:t>
            </a:r>
            <a:r>
              <a:rPr lang="it-IT" sz="2000" i="1" dirty="0" err="1">
                <a:solidFill>
                  <a:schemeClr val="tx1"/>
                </a:solidFill>
              </a:rPr>
              <a:t>Vla</a:t>
            </a:r>
            <a:r>
              <a:rPr lang="it-IT" sz="2000" dirty="0">
                <a:solidFill>
                  <a:schemeClr val="tx1"/>
                </a:solidFill>
              </a:rPr>
              <a:t> (=</a:t>
            </a:r>
            <a:r>
              <a:rPr lang="it-IT" sz="2000" i="1" dirty="0">
                <a:solidFill>
                  <a:schemeClr val="tx1"/>
                </a:solidFill>
              </a:rPr>
              <a:t>voilà</a:t>
            </a:r>
            <a:r>
              <a:rPr lang="it-IT" sz="2000" dirty="0">
                <a:solidFill>
                  <a:schemeClr val="tx1"/>
                </a:solidFill>
              </a:rPr>
              <a:t>), </a:t>
            </a:r>
            <a:r>
              <a:rPr lang="it-IT" sz="2000" i="1" dirty="0" err="1">
                <a:solidFill>
                  <a:schemeClr val="tx1"/>
                </a:solidFill>
              </a:rPr>
              <a:t>tanquia</a:t>
            </a:r>
            <a:r>
              <a:rPr lang="it-IT" sz="2000" dirty="0">
                <a:solidFill>
                  <a:schemeClr val="tx1"/>
                </a:solidFill>
              </a:rPr>
              <a:t> (=</a:t>
            </a:r>
            <a:r>
              <a:rPr lang="it-IT" sz="2000" i="1" dirty="0" err="1">
                <a:solidFill>
                  <a:schemeClr val="tx1"/>
                </a:solidFill>
              </a:rPr>
              <a:t>tant</a:t>
            </a:r>
            <a:r>
              <a:rPr lang="it-IT" sz="2000" i="1" dirty="0">
                <a:solidFill>
                  <a:schemeClr val="tx1"/>
                </a:solidFill>
              </a:rPr>
              <a:t> </a:t>
            </a:r>
            <a:r>
              <a:rPr lang="it-IT" sz="2000" i="1" dirty="0" err="1">
                <a:solidFill>
                  <a:schemeClr val="tx1"/>
                </a:solidFill>
              </a:rPr>
              <a:t>qu’il</a:t>
            </a:r>
            <a:r>
              <a:rPr lang="it-IT" sz="2000" i="1" dirty="0">
                <a:solidFill>
                  <a:schemeClr val="tx1"/>
                </a:solidFill>
              </a:rPr>
              <a:t> y a</a:t>
            </a:r>
            <a:r>
              <a:rPr lang="it-IT" sz="2000" dirty="0">
                <a:solidFill>
                  <a:schemeClr val="tx1"/>
                </a:solidFill>
              </a:rPr>
              <a:t>). </a:t>
            </a:r>
            <a:endParaRPr lang="it-IT" sz="2000" dirty="0" smtClean="0">
              <a:solidFill>
                <a:schemeClr val="tx1"/>
              </a:solidFill>
            </a:endParaRPr>
          </a:p>
          <a:p>
            <a:pPr algn="just"/>
            <a:endParaRPr lang="fr-FR" sz="2000" dirty="0">
              <a:solidFill>
                <a:schemeClr val="tx1"/>
              </a:solidFill>
            </a:endParaRPr>
          </a:p>
          <a:p>
            <a:pPr algn="just"/>
            <a:r>
              <a:rPr lang="it-IT" sz="2000" dirty="0" smtClean="0">
                <a:solidFill>
                  <a:schemeClr val="tx1"/>
                </a:solidFill>
              </a:rPr>
              <a:t>Sul </a:t>
            </a:r>
            <a:r>
              <a:rPr lang="it-IT" sz="2000" dirty="0">
                <a:solidFill>
                  <a:schemeClr val="tx1"/>
                </a:solidFill>
              </a:rPr>
              <a:t>piano morfologico, vi è l’errata coniugazione dei verbi</a:t>
            </a:r>
            <a:r>
              <a:rPr lang="it-IT" sz="2000" dirty="0" smtClean="0">
                <a:solidFill>
                  <a:schemeClr val="tx1"/>
                </a:solidFill>
              </a:rPr>
              <a:t>.</a:t>
            </a:r>
          </a:p>
          <a:p>
            <a:pPr algn="just"/>
            <a:endParaRPr lang="fr-FR" sz="2000" dirty="0">
              <a:solidFill>
                <a:schemeClr val="tx1"/>
              </a:solidFill>
            </a:endParaRPr>
          </a:p>
          <a:p>
            <a:pPr algn="just"/>
            <a:r>
              <a:rPr lang="it-IT" sz="2000" dirty="0" smtClean="0">
                <a:solidFill>
                  <a:schemeClr val="tx1"/>
                </a:solidFill>
              </a:rPr>
              <a:t>Il vocabolario non rispettava il canone purista. </a:t>
            </a:r>
          </a:p>
          <a:p>
            <a:pPr algn="just"/>
            <a:endParaRPr lang="it-IT" sz="2000" dirty="0" smtClean="0">
              <a:solidFill>
                <a:schemeClr val="tx1"/>
              </a:solidFill>
            </a:endParaRPr>
          </a:p>
          <a:p>
            <a:pPr algn="just"/>
            <a:r>
              <a:rPr lang="it-IT" sz="2000" dirty="0" smtClean="0">
                <a:solidFill>
                  <a:schemeClr val="tx1"/>
                </a:solidFill>
              </a:rPr>
              <a:t>Tuttavia, come abbiamo visto, i modelli del francese standard resteranno gli scrittori del </a:t>
            </a:r>
            <a:r>
              <a:rPr lang="it-IT" sz="2000" i="1" dirty="0" err="1" smtClean="0">
                <a:solidFill>
                  <a:schemeClr val="tx1"/>
                </a:solidFill>
              </a:rPr>
              <a:t>Grand</a:t>
            </a:r>
            <a:r>
              <a:rPr lang="it-IT" sz="2000" i="1" dirty="0" smtClean="0">
                <a:solidFill>
                  <a:schemeClr val="tx1"/>
                </a:solidFill>
              </a:rPr>
              <a:t> </a:t>
            </a:r>
            <a:r>
              <a:rPr lang="it-IT" sz="2000" i="1" dirty="0" err="1" smtClean="0">
                <a:solidFill>
                  <a:schemeClr val="tx1"/>
                </a:solidFill>
              </a:rPr>
              <a:t>Siècle</a:t>
            </a:r>
            <a:r>
              <a:rPr lang="it-IT" sz="2000" dirty="0" smtClean="0">
                <a:solidFill>
                  <a:schemeClr val="tx1"/>
                </a:solidFill>
              </a:rPr>
              <a:t>, rispettosi del purismo classicista.</a:t>
            </a:r>
            <a:endParaRPr lang="fr-FR" sz="2000" i="1" dirty="0">
              <a:solidFill>
                <a:schemeClr val="tx1"/>
              </a:solidFill>
            </a:endParaRPr>
          </a:p>
          <a:p>
            <a:pPr marL="0" indent="0">
              <a:buNone/>
            </a:pPr>
            <a:endParaRPr lang="fr-FR" dirty="0"/>
          </a:p>
        </p:txBody>
      </p:sp>
    </p:spTree>
    <p:extLst>
      <p:ext uri="{BB962C8B-B14F-4D97-AF65-F5344CB8AC3E}">
        <p14:creationId xmlns:p14="http://schemas.microsoft.com/office/powerpoint/2010/main" val="5847575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IV. Il </a:t>
            </a:r>
            <a:r>
              <a:rPr lang="fr-FR" dirty="0" err="1" smtClean="0"/>
              <a:t>Settecento</a:t>
            </a:r>
            <a:endParaRPr lang="fr-FR" dirty="0"/>
          </a:p>
        </p:txBody>
      </p:sp>
      <p:sp>
        <p:nvSpPr>
          <p:cNvPr id="3" name="Espace réservé du contenu 2"/>
          <p:cNvSpPr>
            <a:spLocks noGrp="1"/>
          </p:cNvSpPr>
          <p:nvPr>
            <p:ph idx="1"/>
          </p:nvPr>
        </p:nvSpPr>
        <p:spPr>
          <a:xfrm>
            <a:off x="677333" y="1615161"/>
            <a:ext cx="9252729" cy="5242839"/>
          </a:xfrm>
        </p:spPr>
        <p:txBody>
          <a:bodyPr>
            <a:normAutofit lnSpcReduction="10000"/>
          </a:bodyPr>
          <a:lstStyle/>
          <a:p>
            <a:pPr algn="just"/>
            <a:r>
              <a:rPr lang="fr-FR" sz="2000" dirty="0" err="1" smtClean="0">
                <a:solidFill>
                  <a:schemeClr val="tx1"/>
                </a:solidFill>
              </a:rPr>
              <a:t>Nel</a:t>
            </a:r>
            <a:r>
              <a:rPr lang="fr-FR" sz="2000" dirty="0" smtClean="0">
                <a:solidFill>
                  <a:schemeClr val="tx1"/>
                </a:solidFill>
              </a:rPr>
              <a:t> corso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Seicento</a:t>
            </a:r>
            <a:r>
              <a:rPr lang="fr-FR" sz="2000" dirty="0" smtClean="0">
                <a:solidFill>
                  <a:schemeClr val="tx1"/>
                </a:solidFill>
              </a:rPr>
              <a:t> </a:t>
            </a:r>
            <a:r>
              <a:rPr lang="fr-FR" sz="2000" b="1" dirty="0" smtClean="0">
                <a:solidFill>
                  <a:schemeClr val="tx1"/>
                </a:solidFill>
              </a:rPr>
              <a:t>la lingua si fissa </a:t>
            </a:r>
            <a:r>
              <a:rPr lang="fr-FR" sz="2000" b="1" dirty="0" err="1" smtClean="0">
                <a:solidFill>
                  <a:schemeClr val="tx1"/>
                </a:solidFill>
              </a:rPr>
              <a:t>nei</a:t>
            </a:r>
            <a:r>
              <a:rPr lang="fr-FR" sz="2000" b="1" dirty="0" smtClean="0">
                <a:solidFill>
                  <a:schemeClr val="tx1"/>
                </a:solidFill>
              </a:rPr>
              <a:t> </a:t>
            </a:r>
            <a:r>
              <a:rPr lang="fr-FR" sz="2000" b="1" dirty="0" err="1" smtClean="0">
                <a:solidFill>
                  <a:schemeClr val="tx1"/>
                </a:solidFill>
              </a:rPr>
              <a:t>registri</a:t>
            </a:r>
            <a:r>
              <a:rPr lang="fr-FR" sz="2000" b="1" dirty="0" smtClean="0">
                <a:solidFill>
                  <a:schemeClr val="tx1"/>
                </a:solidFill>
              </a:rPr>
              <a:t> medio-</a:t>
            </a:r>
            <a:r>
              <a:rPr lang="fr-FR" sz="2000" b="1" dirty="0" err="1" smtClean="0">
                <a:solidFill>
                  <a:schemeClr val="tx1"/>
                </a:solidFill>
              </a:rPr>
              <a:t>alti</a:t>
            </a:r>
            <a:r>
              <a:rPr lang="fr-FR" sz="2000" dirty="0" smtClean="0">
                <a:solidFill>
                  <a:schemeClr val="tx1"/>
                </a:solidFill>
              </a:rPr>
              <a:t>, </a:t>
            </a:r>
            <a:r>
              <a:rPr lang="fr-FR" sz="2000" dirty="0" err="1" smtClean="0">
                <a:solidFill>
                  <a:schemeClr val="tx1"/>
                </a:solidFill>
              </a:rPr>
              <a:t>secondo</a:t>
            </a:r>
            <a:r>
              <a:rPr lang="fr-FR" sz="2000" dirty="0" smtClean="0">
                <a:solidFill>
                  <a:schemeClr val="tx1"/>
                </a:solidFill>
              </a:rPr>
              <a:t> un </a:t>
            </a:r>
            <a:r>
              <a:rPr lang="fr-FR" sz="2000" dirty="0" err="1" smtClean="0">
                <a:solidFill>
                  <a:schemeClr val="tx1"/>
                </a:solidFill>
              </a:rPr>
              <a:t>criterio</a:t>
            </a:r>
            <a:r>
              <a:rPr lang="fr-FR" sz="2000" dirty="0" smtClean="0">
                <a:solidFill>
                  <a:schemeClr val="tx1"/>
                </a:solidFill>
              </a:rPr>
              <a:t> di </a:t>
            </a:r>
            <a:r>
              <a:rPr lang="fr-FR" sz="2000" dirty="0" err="1" smtClean="0">
                <a:solidFill>
                  <a:schemeClr val="tx1"/>
                </a:solidFill>
              </a:rPr>
              <a:t>eccellenza</a:t>
            </a:r>
            <a:r>
              <a:rPr lang="fr-FR" sz="2000" dirty="0" smtClean="0">
                <a:solidFill>
                  <a:schemeClr val="tx1"/>
                </a:solidFill>
              </a:rPr>
              <a:t> </a:t>
            </a:r>
            <a:r>
              <a:rPr lang="fr-FR" sz="2000" dirty="0" err="1" smtClean="0">
                <a:solidFill>
                  <a:schemeClr val="tx1"/>
                </a:solidFill>
              </a:rPr>
              <a:t>definito</a:t>
            </a:r>
            <a:r>
              <a:rPr lang="fr-FR" sz="2000" dirty="0" smtClean="0">
                <a:solidFill>
                  <a:schemeClr val="tx1"/>
                </a:solidFill>
              </a:rPr>
              <a:t> </a:t>
            </a:r>
            <a:r>
              <a:rPr lang="fr-FR" sz="2000" i="1" dirty="0" smtClean="0">
                <a:solidFill>
                  <a:schemeClr val="tx1"/>
                </a:solidFill>
              </a:rPr>
              <a:t>in </a:t>
            </a:r>
            <a:r>
              <a:rPr lang="fr-FR" sz="2000" i="1" dirty="0" err="1" smtClean="0">
                <a:solidFill>
                  <a:schemeClr val="tx1"/>
                </a:solidFill>
              </a:rPr>
              <a:t>primis</a:t>
            </a:r>
            <a:r>
              <a:rPr lang="fr-FR" sz="2000" i="1" dirty="0" smtClean="0">
                <a:solidFill>
                  <a:schemeClr val="tx1"/>
                </a:solidFill>
              </a:rPr>
              <a:t> </a:t>
            </a:r>
            <a:r>
              <a:rPr lang="fr-FR" sz="2000" dirty="0" err="1" smtClean="0">
                <a:solidFill>
                  <a:schemeClr val="tx1"/>
                </a:solidFill>
              </a:rPr>
              <a:t>attraverso</a:t>
            </a:r>
            <a:r>
              <a:rPr lang="fr-FR" sz="2000" dirty="0" smtClean="0">
                <a:solidFill>
                  <a:schemeClr val="tx1"/>
                </a:solidFill>
              </a:rPr>
              <a:t> la </a:t>
            </a:r>
            <a:r>
              <a:rPr lang="fr-FR" sz="2000" dirty="0" err="1" smtClean="0">
                <a:solidFill>
                  <a:schemeClr val="tx1"/>
                </a:solidFill>
              </a:rPr>
              <a:t>conversazione</a:t>
            </a:r>
            <a:r>
              <a:rPr lang="fr-FR" sz="2000" dirty="0" smtClean="0">
                <a:solidFill>
                  <a:schemeClr val="tx1"/>
                </a:solidFill>
              </a:rPr>
              <a:t> </a:t>
            </a:r>
            <a:r>
              <a:rPr lang="fr-FR" sz="2000" dirty="0" err="1" smtClean="0">
                <a:solidFill>
                  <a:schemeClr val="tx1"/>
                </a:solidFill>
              </a:rPr>
              <a:t>elegante</a:t>
            </a:r>
            <a:r>
              <a:rPr lang="fr-FR" sz="2000" dirty="0" smtClean="0">
                <a:solidFill>
                  <a:schemeClr val="tx1"/>
                </a:solidFill>
              </a:rPr>
              <a:t>. Il </a:t>
            </a:r>
            <a:r>
              <a:rPr lang="fr-FR" sz="2000" dirty="0" err="1" smtClean="0">
                <a:solidFill>
                  <a:schemeClr val="tx1"/>
                </a:solidFill>
              </a:rPr>
              <a:t>canone</a:t>
            </a:r>
            <a:r>
              <a:rPr lang="fr-FR" sz="2000" dirty="0" smtClean="0">
                <a:solidFill>
                  <a:schemeClr val="tx1"/>
                </a:solidFill>
              </a:rPr>
              <a:t> </a:t>
            </a:r>
            <a:r>
              <a:rPr lang="fr-FR" sz="2000" dirty="0" err="1" smtClean="0">
                <a:solidFill>
                  <a:schemeClr val="tx1"/>
                </a:solidFill>
              </a:rPr>
              <a:t>viene</a:t>
            </a:r>
            <a:r>
              <a:rPr lang="fr-FR" sz="2000" dirty="0" smtClean="0">
                <a:solidFill>
                  <a:schemeClr val="tx1"/>
                </a:solidFill>
              </a:rPr>
              <a:t> </a:t>
            </a:r>
            <a:r>
              <a:rPr lang="fr-FR" sz="2000" dirty="0" err="1" smtClean="0">
                <a:solidFill>
                  <a:schemeClr val="tx1"/>
                </a:solidFill>
              </a:rPr>
              <a:t>desunto</a:t>
            </a:r>
            <a:r>
              <a:rPr lang="fr-FR" sz="2000" dirty="0" smtClean="0">
                <a:solidFill>
                  <a:schemeClr val="tx1"/>
                </a:solidFill>
              </a:rPr>
              <a:t> </a:t>
            </a:r>
            <a:r>
              <a:rPr lang="fr-FR" sz="2000" dirty="0" err="1" smtClean="0">
                <a:solidFill>
                  <a:schemeClr val="tx1"/>
                </a:solidFill>
              </a:rPr>
              <a:t>dagli</a:t>
            </a:r>
            <a:r>
              <a:rPr lang="fr-FR" sz="2000" dirty="0" smtClean="0">
                <a:solidFill>
                  <a:schemeClr val="tx1"/>
                </a:solidFill>
              </a:rPr>
              <a:t> </a:t>
            </a:r>
            <a:r>
              <a:rPr lang="fr-FR" sz="2000" b="1" dirty="0" err="1" smtClean="0">
                <a:solidFill>
                  <a:schemeClr val="tx1"/>
                </a:solidFill>
              </a:rPr>
              <a:t>scrittori</a:t>
            </a:r>
            <a:r>
              <a:rPr lang="fr-FR" sz="2000" b="1" dirty="0" smtClean="0">
                <a:solidFill>
                  <a:schemeClr val="tx1"/>
                </a:solidFill>
              </a:rPr>
              <a:t> </a:t>
            </a:r>
            <a:r>
              <a:rPr lang="fr-FR" sz="2000" b="1" dirty="0" err="1" smtClean="0">
                <a:solidFill>
                  <a:schemeClr val="tx1"/>
                </a:solidFill>
              </a:rPr>
              <a:t>del</a:t>
            </a:r>
            <a:r>
              <a:rPr lang="fr-FR" sz="2000" b="1" dirty="0" smtClean="0">
                <a:solidFill>
                  <a:schemeClr val="tx1"/>
                </a:solidFill>
              </a:rPr>
              <a:t> </a:t>
            </a:r>
            <a:r>
              <a:rPr lang="fr-FR" sz="2000" b="1" i="1" dirty="0" smtClean="0">
                <a:solidFill>
                  <a:schemeClr val="tx1"/>
                </a:solidFill>
              </a:rPr>
              <a:t>Grand Siècle</a:t>
            </a:r>
            <a:r>
              <a:rPr lang="fr-FR" sz="2000" dirty="0" smtClean="0">
                <a:solidFill>
                  <a:schemeClr val="tx1"/>
                </a:solidFill>
              </a:rPr>
              <a:t>. Racine, in </a:t>
            </a:r>
            <a:r>
              <a:rPr lang="fr-FR" sz="2000" dirty="0" err="1" smtClean="0">
                <a:solidFill>
                  <a:schemeClr val="tx1"/>
                </a:solidFill>
              </a:rPr>
              <a:t>particolare</a:t>
            </a:r>
            <a:r>
              <a:rPr lang="fr-FR" sz="2000" dirty="0" smtClean="0">
                <a:solidFill>
                  <a:schemeClr val="tx1"/>
                </a:solidFill>
              </a:rPr>
              <a:t>, </a:t>
            </a:r>
            <a:r>
              <a:rPr lang="fr-FR" sz="2000" dirty="0" err="1" smtClean="0">
                <a:solidFill>
                  <a:schemeClr val="tx1"/>
                </a:solidFill>
              </a:rPr>
              <a:t>diventa</a:t>
            </a:r>
            <a:r>
              <a:rPr lang="fr-FR" sz="2000" dirty="0" smtClean="0">
                <a:solidFill>
                  <a:schemeClr val="tx1"/>
                </a:solidFill>
              </a:rPr>
              <a:t> </a:t>
            </a:r>
            <a:r>
              <a:rPr lang="it-IT" sz="2000" dirty="0">
                <a:solidFill>
                  <a:schemeClr val="tx1"/>
                </a:solidFill>
              </a:rPr>
              <a:t>il rappresentante maggiore di uno stile nobile, ossequioso delle </a:t>
            </a:r>
            <a:r>
              <a:rPr lang="it-IT" sz="2000" i="1" dirty="0" err="1">
                <a:solidFill>
                  <a:schemeClr val="tx1"/>
                </a:solidFill>
              </a:rPr>
              <a:t>règles</a:t>
            </a:r>
            <a:r>
              <a:rPr lang="it-IT" sz="2000" dirty="0">
                <a:solidFill>
                  <a:schemeClr val="tx1"/>
                </a:solidFill>
              </a:rPr>
              <a:t>, che si oppone alla mutazione e al corrompimento</a:t>
            </a:r>
            <a:r>
              <a:rPr lang="it-IT" sz="2000" dirty="0" smtClean="0">
                <a:solidFill>
                  <a:schemeClr val="tx1"/>
                </a:solidFill>
              </a:rPr>
              <a:t>.</a:t>
            </a:r>
          </a:p>
          <a:p>
            <a:pPr algn="just"/>
            <a:r>
              <a:rPr lang="it-IT" sz="2000" u="sng" dirty="0">
                <a:solidFill>
                  <a:schemeClr val="tx1"/>
                </a:solidFill>
              </a:rPr>
              <a:t>Contrari</a:t>
            </a:r>
            <a:r>
              <a:rPr lang="it-IT" sz="2000" dirty="0">
                <a:solidFill>
                  <a:schemeClr val="tx1"/>
                </a:solidFill>
              </a:rPr>
              <a:t> agli eccessi puristici erano già stati nel corso del Seicento La </a:t>
            </a:r>
            <a:r>
              <a:rPr lang="it-IT" sz="2000" dirty="0" err="1">
                <a:solidFill>
                  <a:schemeClr val="tx1"/>
                </a:solidFill>
              </a:rPr>
              <a:t>Bruyère</a:t>
            </a:r>
            <a:r>
              <a:rPr lang="it-IT" sz="2000" dirty="0">
                <a:solidFill>
                  <a:schemeClr val="tx1"/>
                </a:solidFill>
              </a:rPr>
              <a:t> (</a:t>
            </a:r>
            <a:r>
              <a:rPr lang="it-IT" sz="2000" i="1" dirty="0">
                <a:solidFill>
                  <a:schemeClr val="tx1"/>
                </a:solidFill>
              </a:rPr>
              <a:t>De </a:t>
            </a:r>
            <a:r>
              <a:rPr lang="it-IT" sz="2000" i="1" dirty="0" err="1">
                <a:solidFill>
                  <a:schemeClr val="tx1"/>
                </a:solidFill>
              </a:rPr>
              <a:t>quelques</a:t>
            </a:r>
            <a:r>
              <a:rPr lang="it-IT" sz="2000" i="1" dirty="0">
                <a:solidFill>
                  <a:schemeClr val="tx1"/>
                </a:solidFill>
              </a:rPr>
              <a:t> </a:t>
            </a:r>
            <a:r>
              <a:rPr lang="it-IT" sz="2000" i="1" dirty="0" err="1">
                <a:solidFill>
                  <a:schemeClr val="tx1"/>
                </a:solidFill>
              </a:rPr>
              <a:t>usages</a:t>
            </a:r>
            <a:r>
              <a:rPr lang="it-IT" sz="2000" dirty="0">
                <a:solidFill>
                  <a:schemeClr val="tx1"/>
                </a:solidFill>
              </a:rPr>
              <a:t>), Ménage (</a:t>
            </a:r>
            <a:r>
              <a:rPr lang="it-IT" sz="2000" i="1" dirty="0" err="1">
                <a:solidFill>
                  <a:schemeClr val="tx1"/>
                </a:solidFill>
              </a:rPr>
              <a:t>Observations</a:t>
            </a:r>
            <a:r>
              <a:rPr lang="it-IT" sz="2000" i="1" dirty="0">
                <a:solidFill>
                  <a:schemeClr val="tx1"/>
                </a:solidFill>
              </a:rPr>
              <a:t> </a:t>
            </a:r>
            <a:r>
              <a:rPr lang="it-IT" sz="2000" i="1" dirty="0" err="1">
                <a:solidFill>
                  <a:schemeClr val="tx1"/>
                </a:solidFill>
              </a:rPr>
              <a:t>sur</a:t>
            </a:r>
            <a:r>
              <a:rPr lang="it-IT" sz="2000" i="1" dirty="0">
                <a:solidFill>
                  <a:schemeClr val="tx1"/>
                </a:solidFill>
              </a:rPr>
              <a:t> la langue </a:t>
            </a:r>
            <a:r>
              <a:rPr lang="it-IT" sz="2000" i="1" dirty="0" err="1">
                <a:solidFill>
                  <a:schemeClr val="tx1"/>
                </a:solidFill>
              </a:rPr>
              <a:t>françoise</a:t>
            </a:r>
            <a:r>
              <a:rPr lang="it-IT" sz="2000" dirty="0">
                <a:solidFill>
                  <a:schemeClr val="tx1"/>
                </a:solidFill>
              </a:rPr>
              <a:t>), </a:t>
            </a:r>
            <a:r>
              <a:rPr lang="it-IT" sz="2000" dirty="0" err="1">
                <a:solidFill>
                  <a:schemeClr val="tx1"/>
                </a:solidFill>
              </a:rPr>
              <a:t>Sorel</a:t>
            </a:r>
            <a:r>
              <a:rPr lang="it-IT" sz="2000" dirty="0">
                <a:solidFill>
                  <a:schemeClr val="tx1"/>
                </a:solidFill>
              </a:rPr>
              <a:t> (</a:t>
            </a:r>
            <a:r>
              <a:rPr lang="it-IT" sz="2000" i="1" dirty="0" err="1">
                <a:solidFill>
                  <a:schemeClr val="tx1"/>
                </a:solidFill>
              </a:rPr>
              <a:t>Discours</a:t>
            </a:r>
            <a:r>
              <a:rPr lang="it-IT" sz="2000" i="1" dirty="0">
                <a:solidFill>
                  <a:schemeClr val="tx1"/>
                </a:solidFill>
              </a:rPr>
              <a:t> </a:t>
            </a:r>
            <a:r>
              <a:rPr lang="it-IT" sz="2000" i="1" dirty="0" err="1">
                <a:solidFill>
                  <a:schemeClr val="tx1"/>
                </a:solidFill>
              </a:rPr>
              <a:t>sur</a:t>
            </a:r>
            <a:r>
              <a:rPr lang="it-IT" sz="2000" i="1" dirty="0">
                <a:solidFill>
                  <a:schemeClr val="tx1"/>
                </a:solidFill>
              </a:rPr>
              <a:t> l’Académie </a:t>
            </a:r>
            <a:r>
              <a:rPr lang="it-IT" sz="2000" i="1" dirty="0" err="1">
                <a:solidFill>
                  <a:schemeClr val="tx1"/>
                </a:solidFill>
              </a:rPr>
              <a:t>françoise</a:t>
            </a:r>
            <a:r>
              <a:rPr lang="it-IT" sz="2000" dirty="0">
                <a:solidFill>
                  <a:schemeClr val="tx1"/>
                </a:solidFill>
              </a:rPr>
              <a:t>, 1654</a:t>
            </a:r>
            <a:r>
              <a:rPr lang="it-IT" sz="2000" dirty="0" smtClean="0">
                <a:solidFill>
                  <a:schemeClr val="tx1"/>
                </a:solidFill>
              </a:rPr>
              <a:t>). </a:t>
            </a:r>
            <a:endParaRPr lang="fr-FR" sz="2000" dirty="0">
              <a:solidFill>
                <a:schemeClr val="tx1"/>
              </a:solidFill>
            </a:endParaRPr>
          </a:p>
          <a:p>
            <a:pPr algn="just"/>
            <a:r>
              <a:rPr lang="it-IT" sz="2000" dirty="0">
                <a:solidFill>
                  <a:schemeClr val="tx1"/>
                </a:solidFill>
              </a:rPr>
              <a:t>Le preoccupazioni per l’eccessiva povertà del lessico e normalizzazione della logica grammaticale si intensificano all’inizio del Settecento con </a:t>
            </a:r>
            <a:r>
              <a:rPr lang="it-IT" sz="2000" dirty="0" err="1">
                <a:solidFill>
                  <a:schemeClr val="tx1"/>
                </a:solidFill>
              </a:rPr>
              <a:t>Frain</a:t>
            </a:r>
            <a:r>
              <a:rPr lang="it-IT" sz="2000" dirty="0">
                <a:solidFill>
                  <a:schemeClr val="tx1"/>
                </a:solidFill>
              </a:rPr>
              <a:t> </a:t>
            </a:r>
            <a:r>
              <a:rPr lang="it-IT" sz="2000" dirty="0" err="1">
                <a:solidFill>
                  <a:schemeClr val="tx1"/>
                </a:solidFill>
              </a:rPr>
              <a:t>du</a:t>
            </a:r>
            <a:r>
              <a:rPr lang="it-IT" sz="2000" dirty="0">
                <a:solidFill>
                  <a:schemeClr val="tx1"/>
                </a:solidFill>
              </a:rPr>
              <a:t> </a:t>
            </a:r>
            <a:r>
              <a:rPr lang="it-IT" sz="2000" dirty="0" err="1">
                <a:solidFill>
                  <a:schemeClr val="tx1"/>
                </a:solidFill>
              </a:rPr>
              <a:t>Tremblay</a:t>
            </a:r>
            <a:r>
              <a:rPr lang="it-IT" sz="2000" dirty="0">
                <a:solidFill>
                  <a:schemeClr val="tx1"/>
                </a:solidFill>
              </a:rPr>
              <a:t> (</a:t>
            </a:r>
            <a:r>
              <a:rPr lang="it-IT" sz="2000" i="1" dirty="0" err="1">
                <a:solidFill>
                  <a:schemeClr val="tx1"/>
                </a:solidFill>
              </a:rPr>
              <a:t>Traité</a:t>
            </a:r>
            <a:r>
              <a:rPr lang="it-IT" sz="2000" i="1" dirty="0">
                <a:solidFill>
                  <a:schemeClr val="tx1"/>
                </a:solidFill>
              </a:rPr>
              <a:t> </a:t>
            </a:r>
            <a:r>
              <a:rPr lang="it-IT" sz="2000" i="1" dirty="0" err="1">
                <a:solidFill>
                  <a:schemeClr val="tx1"/>
                </a:solidFill>
              </a:rPr>
              <a:t>des</a:t>
            </a:r>
            <a:r>
              <a:rPr lang="it-IT" sz="2000" i="1" dirty="0">
                <a:solidFill>
                  <a:schemeClr val="tx1"/>
                </a:solidFill>
              </a:rPr>
              <a:t> </a:t>
            </a:r>
            <a:r>
              <a:rPr lang="it-IT" sz="2000" i="1" dirty="0" err="1">
                <a:solidFill>
                  <a:schemeClr val="tx1"/>
                </a:solidFill>
              </a:rPr>
              <a:t>langues</a:t>
            </a:r>
            <a:r>
              <a:rPr lang="it-IT" sz="2000" dirty="0">
                <a:solidFill>
                  <a:schemeClr val="tx1"/>
                </a:solidFill>
              </a:rPr>
              <a:t>, 1703) e </a:t>
            </a:r>
            <a:r>
              <a:rPr lang="it-IT" sz="2000" dirty="0" err="1">
                <a:solidFill>
                  <a:schemeClr val="tx1"/>
                </a:solidFill>
              </a:rPr>
              <a:t>Fénelon</a:t>
            </a:r>
            <a:r>
              <a:rPr lang="it-IT" sz="2000" dirty="0">
                <a:solidFill>
                  <a:schemeClr val="tx1"/>
                </a:solidFill>
              </a:rPr>
              <a:t> (</a:t>
            </a:r>
            <a:r>
              <a:rPr lang="it-IT" sz="2000" i="1" dirty="0">
                <a:solidFill>
                  <a:schemeClr val="tx1"/>
                </a:solidFill>
              </a:rPr>
              <a:t>Lettre à l’Académie</a:t>
            </a:r>
            <a:r>
              <a:rPr lang="it-IT" sz="2000" dirty="0">
                <a:solidFill>
                  <a:schemeClr val="tx1"/>
                </a:solidFill>
              </a:rPr>
              <a:t>, 1714). </a:t>
            </a:r>
            <a:endParaRPr lang="it-IT" sz="2000" dirty="0" smtClean="0">
              <a:solidFill>
                <a:schemeClr val="tx1"/>
              </a:solidFill>
            </a:endParaRPr>
          </a:p>
          <a:p>
            <a:pPr algn="just"/>
            <a:r>
              <a:rPr lang="it-IT" sz="2000" b="1" i="1" dirty="0" err="1" smtClean="0">
                <a:solidFill>
                  <a:schemeClr val="tx1"/>
                </a:solidFill>
              </a:rPr>
              <a:t>Des</a:t>
            </a:r>
            <a:r>
              <a:rPr lang="it-IT" sz="2000" b="1" i="1" dirty="0" smtClean="0">
                <a:solidFill>
                  <a:schemeClr val="tx1"/>
                </a:solidFill>
              </a:rPr>
              <a:t> </a:t>
            </a:r>
            <a:r>
              <a:rPr lang="it-IT" sz="2000" b="1" i="1" dirty="0" err="1" smtClean="0">
                <a:solidFill>
                  <a:schemeClr val="tx1"/>
                </a:solidFill>
              </a:rPr>
              <a:t>causes</a:t>
            </a:r>
            <a:r>
              <a:rPr lang="it-IT" sz="2000" b="1" i="1" dirty="0" smtClean="0">
                <a:solidFill>
                  <a:schemeClr val="tx1"/>
                </a:solidFill>
              </a:rPr>
              <a:t> de la </a:t>
            </a:r>
            <a:r>
              <a:rPr lang="it-IT" sz="2000" b="1" i="1" dirty="0" err="1" smtClean="0">
                <a:solidFill>
                  <a:schemeClr val="tx1"/>
                </a:solidFill>
              </a:rPr>
              <a:t>corruption</a:t>
            </a:r>
            <a:r>
              <a:rPr lang="it-IT" sz="2000" b="1" i="1" dirty="0" smtClean="0">
                <a:solidFill>
                  <a:schemeClr val="tx1"/>
                </a:solidFill>
              </a:rPr>
              <a:t> </a:t>
            </a:r>
            <a:r>
              <a:rPr lang="it-IT" sz="2000" b="1" i="1" dirty="0" err="1" smtClean="0">
                <a:solidFill>
                  <a:schemeClr val="tx1"/>
                </a:solidFill>
              </a:rPr>
              <a:t>du</a:t>
            </a:r>
            <a:r>
              <a:rPr lang="it-IT" sz="2000" b="1" i="1" dirty="0" smtClean="0">
                <a:solidFill>
                  <a:schemeClr val="tx1"/>
                </a:solidFill>
              </a:rPr>
              <a:t> </a:t>
            </a:r>
            <a:r>
              <a:rPr lang="it-IT" sz="2000" b="1" i="1" dirty="0" err="1" smtClean="0">
                <a:solidFill>
                  <a:schemeClr val="tx1"/>
                </a:solidFill>
              </a:rPr>
              <a:t>goût</a:t>
            </a:r>
            <a:r>
              <a:rPr lang="it-IT" sz="2000" b="1" i="1" dirty="0" smtClean="0">
                <a:solidFill>
                  <a:schemeClr val="tx1"/>
                </a:solidFill>
              </a:rPr>
              <a:t> </a:t>
            </a:r>
            <a:r>
              <a:rPr lang="it-IT" sz="2000" dirty="0" smtClean="0">
                <a:solidFill>
                  <a:schemeClr val="tx1"/>
                </a:solidFill>
              </a:rPr>
              <a:t>(</a:t>
            </a:r>
            <a:r>
              <a:rPr lang="it-IT" sz="2000" b="1" dirty="0" smtClean="0">
                <a:solidFill>
                  <a:schemeClr val="tx1"/>
                </a:solidFill>
              </a:rPr>
              <a:t>1714</a:t>
            </a:r>
            <a:r>
              <a:rPr lang="it-IT" sz="2000" dirty="0" smtClean="0">
                <a:solidFill>
                  <a:schemeClr val="tx1"/>
                </a:solidFill>
              </a:rPr>
              <a:t>) di </a:t>
            </a:r>
            <a:r>
              <a:rPr lang="it-IT" sz="2000" b="1" dirty="0" err="1" smtClean="0">
                <a:solidFill>
                  <a:schemeClr val="tx1"/>
                </a:solidFill>
              </a:rPr>
              <a:t>Mme</a:t>
            </a:r>
            <a:r>
              <a:rPr lang="it-IT" sz="2000" b="1" dirty="0" smtClean="0">
                <a:solidFill>
                  <a:schemeClr val="tx1"/>
                </a:solidFill>
              </a:rPr>
              <a:t> </a:t>
            </a:r>
            <a:r>
              <a:rPr lang="it-IT" sz="2000" b="1" dirty="0" err="1" smtClean="0">
                <a:solidFill>
                  <a:schemeClr val="tx1"/>
                </a:solidFill>
              </a:rPr>
              <a:t>Dacier</a:t>
            </a:r>
            <a:r>
              <a:rPr lang="it-IT" sz="2000" dirty="0" smtClean="0">
                <a:solidFill>
                  <a:schemeClr val="tx1"/>
                </a:solidFill>
              </a:rPr>
              <a:t>: critica alla traduzione di Omero di </a:t>
            </a:r>
            <a:r>
              <a:rPr lang="it-IT" sz="2000" dirty="0" err="1" smtClean="0">
                <a:solidFill>
                  <a:schemeClr val="tx1"/>
                </a:solidFill>
              </a:rPr>
              <a:t>Houdar</a:t>
            </a:r>
            <a:r>
              <a:rPr lang="it-IT" sz="2000" dirty="0" smtClean="0">
                <a:solidFill>
                  <a:schemeClr val="tx1"/>
                </a:solidFill>
              </a:rPr>
              <a:t> de La Motte, il quale elimina dall’Iliade tutto ciò che non rispetta il “gusto” francese. </a:t>
            </a:r>
            <a:endParaRPr lang="fr-FR" sz="2000" dirty="0">
              <a:solidFill>
                <a:schemeClr val="tx1"/>
              </a:solidFill>
            </a:endParaRPr>
          </a:p>
          <a:p>
            <a:pPr marL="0" indent="0" algn="just">
              <a:buNone/>
            </a:pPr>
            <a:r>
              <a:rPr lang="it-IT" dirty="0" smtClean="0">
                <a:solidFill>
                  <a:schemeClr val="tx1"/>
                </a:solidFill>
              </a:rPr>
              <a:t> </a:t>
            </a:r>
            <a:r>
              <a:rPr lang="fr-FR" dirty="0" smtClean="0">
                <a:solidFill>
                  <a:schemeClr val="tx1"/>
                </a:solidFill>
              </a:rPr>
              <a:t> </a:t>
            </a:r>
            <a:endParaRPr lang="fr-FR" dirty="0">
              <a:solidFill>
                <a:schemeClr val="tx1"/>
              </a:solidFill>
            </a:endParaRPr>
          </a:p>
        </p:txBody>
      </p:sp>
    </p:spTree>
    <p:extLst>
      <p:ext uri="{BB962C8B-B14F-4D97-AF65-F5344CB8AC3E}">
        <p14:creationId xmlns:p14="http://schemas.microsoft.com/office/powerpoint/2010/main" val="9605025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a:t>
            </a:r>
            <a:r>
              <a:rPr lang="fr-FR" dirty="0" err="1" smtClean="0"/>
              <a:t>nuovo</a:t>
            </a:r>
            <a:r>
              <a:rPr lang="fr-FR" dirty="0" smtClean="0"/>
              <a:t> </a:t>
            </a:r>
            <a:r>
              <a:rPr lang="fr-FR" dirty="0" err="1" smtClean="0"/>
              <a:t>contesto</a:t>
            </a:r>
            <a:r>
              <a:rPr lang="fr-FR" dirty="0" smtClean="0"/>
              <a:t> per il </a:t>
            </a:r>
            <a:r>
              <a:rPr lang="fr-FR" dirty="0" err="1" smtClean="0"/>
              <a:t>mutamento</a:t>
            </a:r>
            <a:r>
              <a:rPr lang="fr-FR" dirty="0" smtClean="0"/>
              <a:t> linguistico </a:t>
            </a:r>
            <a:endParaRPr lang="fr-FR" dirty="0"/>
          </a:p>
        </p:txBody>
      </p:sp>
      <p:sp>
        <p:nvSpPr>
          <p:cNvPr id="3" name="Espace réservé du contenu 2"/>
          <p:cNvSpPr>
            <a:spLocks noGrp="1"/>
          </p:cNvSpPr>
          <p:nvPr>
            <p:ph idx="1"/>
          </p:nvPr>
        </p:nvSpPr>
        <p:spPr/>
        <p:txBody>
          <a:bodyPr>
            <a:normAutofit/>
          </a:bodyPr>
          <a:lstStyle/>
          <a:p>
            <a:pPr algn="just"/>
            <a:r>
              <a:rPr lang="fr-FR" sz="2000" dirty="0" err="1" smtClean="0">
                <a:solidFill>
                  <a:schemeClr val="tx1"/>
                </a:solidFill>
              </a:rPr>
              <a:t>Sviluppo</a:t>
            </a:r>
            <a:r>
              <a:rPr lang="fr-FR" sz="2000" dirty="0" smtClean="0">
                <a:solidFill>
                  <a:schemeClr val="tx1"/>
                </a:solidFill>
              </a:rPr>
              <a:t> dei </a:t>
            </a:r>
            <a:r>
              <a:rPr lang="fr-FR" sz="2000" dirty="0" err="1" smtClean="0">
                <a:solidFill>
                  <a:schemeClr val="tx1"/>
                </a:solidFill>
              </a:rPr>
              <a:t>trasporti</a:t>
            </a:r>
            <a:r>
              <a:rPr lang="fr-FR" sz="2000" dirty="0" smtClean="0">
                <a:solidFill>
                  <a:schemeClr val="tx1"/>
                </a:solidFill>
              </a:rPr>
              <a:t> e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rete</a:t>
            </a:r>
            <a:r>
              <a:rPr lang="fr-FR" sz="2000" dirty="0" smtClean="0">
                <a:solidFill>
                  <a:schemeClr val="tx1"/>
                </a:solidFill>
              </a:rPr>
              <a:t> </a:t>
            </a:r>
            <a:r>
              <a:rPr lang="fr-FR" sz="2000" dirty="0" err="1" smtClean="0">
                <a:solidFill>
                  <a:schemeClr val="tx1"/>
                </a:solidFill>
              </a:rPr>
              <a:t>stradale</a:t>
            </a:r>
            <a:r>
              <a:rPr lang="fr-FR" sz="2000" dirty="0" smtClean="0">
                <a:solidFill>
                  <a:schemeClr val="tx1"/>
                </a:solidFill>
              </a:rPr>
              <a:t>;</a:t>
            </a:r>
          </a:p>
          <a:p>
            <a:pPr algn="just"/>
            <a:endParaRPr lang="fr-FR" sz="2000" dirty="0" smtClean="0">
              <a:solidFill>
                <a:schemeClr val="tx1"/>
              </a:solidFill>
            </a:endParaRPr>
          </a:p>
          <a:p>
            <a:pPr algn="just"/>
            <a:r>
              <a:rPr lang="fr-FR" sz="2000" dirty="0" err="1" smtClean="0">
                <a:solidFill>
                  <a:schemeClr val="tx1"/>
                </a:solidFill>
              </a:rPr>
              <a:t>Diffusione</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stampa</a:t>
            </a:r>
            <a:r>
              <a:rPr lang="fr-FR" sz="2000" dirty="0" smtClean="0">
                <a:solidFill>
                  <a:schemeClr val="tx1"/>
                </a:solidFill>
              </a:rPr>
              <a:t> </a:t>
            </a:r>
            <a:r>
              <a:rPr lang="fr-FR" sz="2000" dirty="0" err="1" smtClean="0">
                <a:solidFill>
                  <a:schemeClr val="tx1"/>
                </a:solidFill>
              </a:rPr>
              <a:t>periodica</a:t>
            </a:r>
            <a:r>
              <a:rPr lang="fr-FR" sz="2000" dirty="0" smtClean="0">
                <a:solidFill>
                  <a:schemeClr val="tx1"/>
                </a:solidFill>
              </a:rPr>
              <a:t>;</a:t>
            </a:r>
          </a:p>
          <a:p>
            <a:pPr algn="just"/>
            <a:endParaRPr lang="fr-FR" sz="2000" dirty="0" smtClean="0">
              <a:solidFill>
                <a:schemeClr val="tx1"/>
              </a:solidFill>
            </a:endParaRPr>
          </a:p>
          <a:p>
            <a:pPr algn="just"/>
            <a:r>
              <a:rPr lang="fr-FR" sz="2000" dirty="0" smtClean="0">
                <a:solidFill>
                  <a:schemeClr val="tx1"/>
                </a:solidFill>
              </a:rPr>
              <a:t>Il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inizia</a:t>
            </a:r>
            <a:r>
              <a:rPr lang="fr-FR" sz="2000" dirty="0" smtClean="0">
                <a:solidFill>
                  <a:schemeClr val="tx1"/>
                </a:solidFill>
              </a:rPr>
              <a:t> a </a:t>
            </a:r>
            <a:r>
              <a:rPr lang="fr-FR" sz="2000" dirty="0" err="1" smtClean="0">
                <a:solidFill>
                  <a:schemeClr val="tx1"/>
                </a:solidFill>
              </a:rPr>
              <a:t>penetrare</a:t>
            </a:r>
            <a:r>
              <a:rPr lang="fr-FR" sz="2000" dirty="0" smtClean="0">
                <a:solidFill>
                  <a:schemeClr val="tx1"/>
                </a:solidFill>
              </a:rPr>
              <a:t> </a:t>
            </a:r>
            <a:r>
              <a:rPr lang="fr-FR" sz="2000" dirty="0" err="1" smtClean="0">
                <a:solidFill>
                  <a:schemeClr val="tx1"/>
                </a:solidFill>
              </a:rPr>
              <a:t>nelle</a:t>
            </a:r>
            <a:r>
              <a:rPr lang="fr-FR" sz="2000" dirty="0" smtClean="0">
                <a:solidFill>
                  <a:schemeClr val="tx1"/>
                </a:solidFill>
              </a:rPr>
              <a:t> </a:t>
            </a:r>
            <a:r>
              <a:rPr lang="fr-FR" sz="2000" dirty="0" err="1" smtClean="0">
                <a:solidFill>
                  <a:schemeClr val="tx1"/>
                </a:solidFill>
              </a:rPr>
              <a:t>scuole</a:t>
            </a:r>
            <a:r>
              <a:rPr lang="fr-FR" sz="2000" dirty="0" smtClean="0">
                <a:solidFill>
                  <a:schemeClr val="tx1"/>
                </a:solidFill>
              </a:rPr>
              <a:t>;</a:t>
            </a:r>
          </a:p>
          <a:p>
            <a:pPr algn="just"/>
            <a:endParaRPr lang="fr-FR" sz="2000" dirty="0" smtClean="0">
              <a:solidFill>
                <a:schemeClr val="tx1"/>
              </a:solidFill>
            </a:endParaRPr>
          </a:p>
          <a:p>
            <a:pPr algn="just"/>
            <a:r>
              <a:rPr lang="fr-FR" sz="2000" dirty="0" err="1" smtClean="0">
                <a:solidFill>
                  <a:schemeClr val="tx1"/>
                </a:solidFill>
              </a:rPr>
              <a:t>Diffusione</a:t>
            </a:r>
            <a:r>
              <a:rPr lang="fr-FR" sz="2000" dirty="0" smtClean="0">
                <a:solidFill>
                  <a:schemeClr val="tx1"/>
                </a:solidFill>
              </a:rPr>
              <a:t> di </a:t>
            </a:r>
            <a:r>
              <a:rPr lang="fr-FR" sz="2000" dirty="0" err="1" smtClean="0">
                <a:solidFill>
                  <a:schemeClr val="tx1"/>
                </a:solidFill>
              </a:rPr>
              <a:t>una</a:t>
            </a:r>
            <a:r>
              <a:rPr lang="fr-FR" sz="2000" dirty="0" smtClean="0">
                <a:solidFill>
                  <a:schemeClr val="tx1"/>
                </a:solidFill>
              </a:rPr>
              <a:t> </a:t>
            </a:r>
            <a:r>
              <a:rPr lang="fr-FR" sz="2000" dirty="0" err="1" smtClean="0">
                <a:solidFill>
                  <a:schemeClr val="tx1"/>
                </a:solidFill>
              </a:rPr>
              <a:t>nuova</a:t>
            </a:r>
            <a:r>
              <a:rPr lang="fr-FR" sz="2000" dirty="0" smtClean="0">
                <a:solidFill>
                  <a:schemeClr val="tx1"/>
                </a:solidFill>
              </a:rPr>
              <a:t> </a:t>
            </a:r>
            <a:r>
              <a:rPr lang="fr-FR" sz="2000" dirty="0" err="1" smtClean="0">
                <a:solidFill>
                  <a:schemeClr val="tx1"/>
                </a:solidFill>
              </a:rPr>
              <a:t>filosofia</a:t>
            </a:r>
            <a:r>
              <a:rPr lang="fr-FR" sz="2000" dirty="0" smtClean="0">
                <a:solidFill>
                  <a:schemeClr val="tx1"/>
                </a:solidFill>
              </a:rPr>
              <a:t>: </a:t>
            </a:r>
            <a:r>
              <a:rPr lang="fr-FR" sz="2000" b="1" dirty="0" smtClean="0">
                <a:solidFill>
                  <a:schemeClr val="tx1"/>
                </a:solidFill>
              </a:rPr>
              <a:t>l’</a:t>
            </a:r>
            <a:r>
              <a:rPr lang="fr-FR" sz="2000" b="1" dirty="0" err="1" smtClean="0">
                <a:solidFill>
                  <a:schemeClr val="tx1"/>
                </a:solidFill>
              </a:rPr>
              <a:t>Illuminismo</a:t>
            </a:r>
            <a:r>
              <a:rPr lang="fr-FR" sz="2000" dirty="0" smtClean="0">
                <a:solidFill>
                  <a:schemeClr val="tx1"/>
                </a:solidFill>
              </a:rPr>
              <a:t>;</a:t>
            </a:r>
          </a:p>
          <a:p>
            <a:pPr algn="just"/>
            <a:endParaRPr lang="fr-FR" sz="2000" dirty="0" smtClean="0">
              <a:solidFill>
                <a:schemeClr val="tx1"/>
              </a:solidFill>
            </a:endParaRPr>
          </a:p>
          <a:p>
            <a:pPr algn="just"/>
            <a:r>
              <a:rPr lang="fr-FR" sz="2000" dirty="0" smtClean="0">
                <a:solidFill>
                  <a:schemeClr val="tx1"/>
                </a:solidFill>
              </a:rPr>
              <a:t>L’</a:t>
            </a:r>
            <a:r>
              <a:rPr lang="fr-FR" sz="2000" dirty="0" err="1" smtClean="0">
                <a:solidFill>
                  <a:schemeClr val="tx1"/>
                </a:solidFill>
              </a:rPr>
              <a:t>impulso</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b="1" dirty="0" err="1" smtClean="0">
                <a:solidFill>
                  <a:schemeClr val="tx1"/>
                </a:solidFill>
              </a:rPr>
              <a:t>progresso</a:t>
            </a:r>
            <a:r>
              <a:rPr lang="fr-FR" sz="2000" b="1" dirty="0" smtClean="0">
                <a:solidFill>
                  <a:schemeClr val="tx1"/>
                </a:solidFill>
              </a:rPr>
              <a:t> </a:t>
            </a:r>
            <a:r>
              <a:rPr lang="fr-FR" sz="2000" b="1" dirty="0" err="1" smtClean="0">
                <a:solidFill>
                  <a:schemeClr val="tx1"/>
                </a:solidFill>
              </a:rPr>
              <a:t>tecnologico-scientifico</a:t>
            </a:r>
            <a:r>
              <a:rPr lang="fr-FR" sz="2000" dirty="0" smtClean="0">
                <a:solidFill>
                  <a:schemeClr val="tx1"/>
                </a:solidFill>
              </a:rPr>
              <a:t>.</a:t>
            </a:r>
            <a:endParaRPr lang="fr-FR" sz="2000" dirty="0">
              <a:solidFill>
                <a:schemeClr val="tx1"/>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457" y="1379623"/>
            <a:ext cx="5837543" cy="3283618"/>
          </a:xfrm>
          <a:prstGeom prst="rect">
            <a:avLst/>
          </a:prstGeom>
        </p:spPr>
      </p:pic>
    </p:spTree>
    <p:extLst>
      <p:ext uri="{BB962C8B-B14F-4D97-AF65-F5344CB8AC3E}">
        <p14:creationId xmlns:p14="http://schemas.microsoft.com/office/powerpoint/2010/main" val="16103795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Il </a:t>
            </a:r>
            <a:r>
              <a:rPr lang="fr-FR" dirty="0" err="1" smtClean="0"/>
              <a:t>secolo</a:t>
            </a:r>
            <a:r>
              <a:rPr lang="fr-FR" dirty="0" smtClean="0"/>
              <a:t> dei « </a:t>
            </a:r>
            <a:r>
              <a:rPr lang="fr-FR" dirty="0" err="1" smtClean="0"/>
              <a:t>Lumi</a:t>
            </a:r>
            <a:r>
              <a:rPr lang="fr-FR" dirty="0" smtClean="0"/>
              <a:t> »</a:t>
            </a:r>
            <a:endParaRPr lang="fr-FR" dirty="0"/>
          </a:p>
        </p:txBody>
      </p:sp>
      <p:sp>
        <p:nvSpPr>
          <p:cNvPr id="3" name="Espace réservé du contenu 2"/>
          <p:cNvSpPr>
            <a:spLocks noGrp="1"/>
          </p:cNvSpPr>
          <p:nvPr>
            <p:ph idx="1"/>
          </p:nvPr>
        </p:nvSpPr>
        <p:spPr>
          <a:xfrm>
            <a:off x="256676" y="1433098"/>
            <a:ext cx="9320463" cy="4927599"/>
          </a:xfrm>
        </p:spPr>
        <p:txBody>
          <a:bodyPr>
            <a:noAutofit/>
          </a:bodyPr>
          <a:lstStyle/>
          <a:p>
            <a:pPr algn="just"/>
            <a:r>
              <a:rPr lang="fr-FR" sz="2000" dirty="0" smtClean="0">
                <a:solidFill>
                  <a:schemeClr val="tx1"/>
                </a:solidFill>
              </a:rPr>
              <a:t>A </a:t>
            </a:r>
            <a:r>
              <a:rPr lang="fr-FR" sz="2000" dirty="0" err="1" smtClean="0">
                <a:solidFill>
                  <a:schemeClr val="tx1"/>
                </a:solidFill>
              </a:rPr>
              <a:t>partire</a:t>
            </a:r>
            <a:r>
              <a:rPr lang="fr-FR" sz="2000" dirty="0" smtClean="0">
                <a:solidFill>
                  <a:schemeClr val="tx1"/>
                </a:solidFill>
              </a:rPr>
              <a:t> </a:t>
            </a:r>
            <a:r>
              <a:rPr lang="fr-FR" sz="2000" dirty="0" err="1" smtClean="0">
                <a:solidFill>
                  <a:schemeClr val="tx1"/>
                </a:solidFill>
              </a:rPr>
              <a:t>dall’inizio</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secolo</a:t>
            </a:r>
            <a:r>
              <a:rPr lang="fr-FR" sz="2000" dirty="0" smtClean="0">
                <a:solidFill>
                  <a:schemeClr val="tx1"/>
                </a:solidFill>
              </a:rPr>
              <a:t> un </a:t>
            </a:r>
            <a:r>
              <a:rPr lang="fr-FR" sz="2000" dirty="0" err="1" smtClean="0">
                <a:solidFill>
                  <a:schemeClr val="tx1"/>
                </a:solidFill>
              </a:rPr>
              <a:t>gruppo</a:t>
            </a:r>
            <a:r>
              <a:rPr lang="fr-FR" sz="2000" dirty="0" smtClean="0">
                <a:solidFill>
                  <a:schemeClr val="tx1"/>
                </a:solidFill>
              </a:rPr>
              <a:t> di </a:t>
            </a:r>
            <a:r>
              <a:rPr lang="fr-FR" sz="2000" dirty="0" err="1" smtClean="0">
                <a:solidFill>
                  <a:schemeClr val="tx1"/>
                </a:solidFill>
              </a:rPr>
              <a:t>liberi</a:t>
            </a:r>
            <a:r>
              <a:rPr lang="fr-FR" sz="2000" dirty="0" smtClean="0">
                <a:solidFill>
                  <a:schemeClr val="tx1"/>
                </a:solidFill>
              </a:rPr>
              <a:t> </a:t>
            </a:r>
            <a:r>
              <a:rPr lang="fr-FR" sz="2000" dirty="0" err="1" smtClean="0">
                <a:solidFill>
                  <a:schemeClr val="tx1"/>
                </a:solidFill>
              </a:rPr>
              <a:t>pensatori</a:t>
            </a:r>
            <a:r>
              <a:rPr lang="fr-FR" sz="2000" dirty="0" smtClean="0">
                <a:solidFill>
                  <a:schemeClr val="tx1"/>
                </a:solidFill>
              </a:rPr>
              <a:t> si afferma a </a:t>
            </a:r>
            <a:r>
              <a:rPr lang="fr-FR" sz="2000" dirty="0" err="1" smtClean="0">
                <a:solidFill>
                  <a:schemeClr val="tx1"/>
                </a:solidFill>
              </a:rPr>
              <a:t>Parigi</a:t>
            </a:r>
            <a:r>
              <a:rPr lang="fr-FR" sz="2000" dirty="0" smtClean="0">
                <a:solidFill>
                  <a:schemeClr val="tx1"/>
                </a:solidFill>
              </a:rPr>
              <a:t>: </a:t>
            </a:r>
            <a:r>
              <a:rPr lang="fr-FR" sz="2000" b="1" i="1" dirty="0" smtClean="0">
                <a:solidFill>
                  <a:schemeClr val="tx1"/>
                </a:solidFill>
              </a:rPr>
              <a:t>les Lumières</a:t>
            </a:r>
            <a:r>
              <a:rPr lang="fr-FR" sz="2000" dirty="0" smtClean="0">
                <a:solidFill>
                  <a:schemeClr val="tx1"/>
                </a:solidFill>
              </a:rPr>
              <a:t>. </a:t>
            </a:r>
            <a:r>
              <a:rPr lang="fr-FR" sz="2000" dirty="0" err="1" smtClean="0">
                <a:solidFill>
                  <a:schemeClr val="tx1"/>
                </a:solidFill>
              </a:rPr>
              <a:t>Spiriti</a:t>
            </a:r>
            <a:r>
              <a:rPr lang="fr-FR" sz="2000" dirty="0" smtClean="0">
                <a:solidFill>
                  <a:schemeClr val="tx1"/>
                </a:solidFill>
              </a:rPr>
              <a:t> </a:t>
            </a:r>
            <a:r>
              <a:rPr lang="fr-FR" sz="2000" dirty="0" err="1" smtClean="0">
                <a:solidFill>
                  <a:schemeClr val="tx1"/>
                </a:solidFill>
              </a:rPr>
              <a:t>curiosi</a:t>
            </a:r>
            <a:r>
              <a:rPr lang="fr-FR" sz="2000" dirty="0" smtClean="0">
                <a:solidFill>
                  <a:schemeClr val="tx1"/>
                </a:solidFill>
              </a:rPr>
              <a:t> </a:t>
            </a:r>
            <a:r>
              <a:rPr lang="fr-FR" sz="2000" dirty="0" err="1" smtClean="0">
                <a:solidFill>
                  <a:schemeClr val="tx1"/>
                </a:solidFill>
              </a:rPr>
              <a:t>ed</a:t>
            </a:r>
            <a:r>
              <a:rPr lang="fr-FR" sz="2000" dirty="0" smtClean="0">
                <a:solidFill>
                  <a:schemeClr val="tx1"/>
                </a:solidFill>
              </a:rPr>
              <a:t> </a:t>
            </a:r>
            <a:r>
              <a:rPr lang="fr-FR" sz="2000" dirty="0" err="1" smtClean="0">
                <a:solidFill>
                  <a:schemeClr val="tx1"/>
                </a:solidFill>
              </a:rPr>
              <a:t>eclettici</a:t>
            </a:r>
            <a:r>
              <a:rPr lang="fr-FR" sz="2000" dirty="0" smtClean="0">
                <a:solidFill>
                  <a:schemeClr val="tx1"/>
                </a:solidFill>
              </a:rPr>
              <a:t> (</a:t>
            </a:r>
            <a:r>
              <a:rPr lang="fr-FR" sz="2000" dirty="0" err="1" smtClean="0">
                <a:solidFill>
                  <a:schemeClr val="tx1"/>
                </a:solidFill>
              </a:rPr>
              <a:t>scienza</a:t>
            </a:r>
            <a:r>
              <a:rPr lang="fr-FR" sz="2000" dirty="0" smtClean="0">
                <a:solidFill>
                  <a:schemeClr val="tx1"/>
                </a:solidFill>
              </a:rPr>
              <a:t>, </a:t>
            </a:r>
            <a:r>
              <a:rPr lang="fr-FR" sz="2000" dirty="0" err="1" smtClean="0">
                <a:solidFill>
                  <a:schemeClr val="tx1"/>
                </a:solidFill>
              </a:rPr>
              <a:t>filosofia</a:t>
            </a:r>
            <a:r>
              <a:rPr lang="fr-FR" sz="2000" dirty="0">
                <a:solidFill>
                  <a:schemeClr val="tx1"/>
                </a:solidFill>
              </a:rPr>
              <a:t> </a:t>
            </a:r>
            <a:r>
              <a:rPr lang="fr-FR" sz="2000" dirty="0" err="1" smtClean="0">
                <a:solidFill>
                  <a:schemeClr val="tx1"/>
                </a:solidFill>
              </a:rPr>
              <a:t>ecc</a:t>
            </a:r>
            <a:r>
              <a:rPr lang="fr-FR" sz="2000" dirty="0" smtClean="0">
                <a:solidFill>
                  <a:schemeClr val="tx1"/>
                </a:solidFill>
              </a:rPr>
              <a:t>.), </a:t>
            </a:r>
            <a:r>
              <a:rPr lang="fr-FR" sz="2000" dirty="0" err="1" smtClean="0">
                <a:solidFill>
                  <a:schemeClr val="tx1"/>
                </a:solidFill>
              </a:rPr>
              <a:t>essi</a:t>
            </a:r>
            <a:r>
              <a:rPr lang="fr-FR" sz="2000" dirty="0" smtClean="0">
                <a:solidFill>
                  <a:schemeClr val="tx1"/>
                </a:solidFill>
              </a:rPr>
              <a:t> </a:t>
            </a:r>
            <a:r>
              <a:rPr lang="fr-FR" sz="2000" dirty="0" err="1" smtClean="0">
                <a:solidFill>
                  <a:schemeClr val="tx1"/>
                </a:solidFill>
              </a:rPr>
              <a:t>oppongono</a:t>
            </a:r>
            <a:r>
              <a:rPr lang="fr-FR" sz="2000" dirty="0" smtClean="0">
                <a:solidFill>
                  <a:schemeClr val="tx1"/>
                </a:solidFill>
              </a:rPr>
              <a:t> al </a:t>
            </a:r>
            <a:r>
              <a:rPr lang="fr-FR" sz="2000" dirty="0" err="1" smtClean="0">
                <a:solidFill>
                  <a:schemeClr val="tx1"/>
                </a:solidFill>
              </a:rPr>
              <a:t>dogma</a:t>
            </a:r>
            <a:r>
              <a:rPr lang="fr-FR" sz="2000" dirty="0" smtClean="0">
                <a:solidFill>
                  <a:schemeClr val="tx1"/>
                </a:solidFill>
              </a:rPr>
              <a:t> </a:t>
            </a:r>
            <a:r>
              <a:rPr lang="fr-FR" sz="2000" dirty="0" err="1" smtClean="0">
                <a:solidFill>
                  <a:schemeClr val="tx1"/>
                </a:solidFill>
              </a:rPr>
              <a:t>religioso</a:t>
            </a:r>
            <a:r>
              <a:rPr lang="fr-FR" sz="2000" dirty="0" smtClean="0">
                <a:solidFill>
                  <a:schemeClr val="tx1"/>
                </a:solidFill>
              </a:rPr>
              <a:t> </a:t>
            </a:r>
            <a:r>
              <a:rPr lang="fr-FR" sz="2000" dirty="0" err="1" smtClean="0">
                <a:solidFill>
                  <a:schemeClr val="tx1"/>
                </a:solidFill>
              </a:rPr>
              <a:t>lo</a:t>
            </a:r>
            <a:r>
              <a:rPr lang="fr-FR" sz="2000" dirty="0" smtClean="0">
                <a:solidFill>
                  <a:schemeClr val="tx1"/>
                </a:solidFill>
              </a:rPr>
              <a:t> studio empirico.</a:t>
            </a:r>
          </a:p>
          <a:p>
            <a:pPr marL="0" indent="0" algn="just">
              <a:buNone/>
            </a:pPr>
            <a:r>
              <a:rPr lang="fr-FR" sz="2000" dirty="0" smtClean="0">
                <a:solidFill>
                  <a:schemeClr val="tx1"/>
                </a:solidFill>
              </a:rPr>
              <a:t> </a:t>
            </a:r>
          </a:p>
          <a:p>
            <a:pPr algn="just"/>
            <a:r>
              <a:rPr lang="fr-FR" sz="2000" dirty="0" smtClean="0">
                <a:solidFill>
                  <a:schemeClr val="tx1"/>
                </a:solidFill>
              </a:rPr>
              <a:t>« </a:t>
            </a:r>
            <a:r>
              <a:rPr lang="fr-FR" sz="2000" b="1" i="1" dirty="0" smtClean="0">
                <a:solidFill>
                  <a:schemeClr val="tx1"/>
                </a:solidFill>
              </a:rPr>
              <a:t>Philosophe</a:t>
            </a:r>
            <a:r>
              <a:rPr lang="fr-FR" sz="2000" dirty="0" smtClean="0">
                <a:solidFill>
                  <a:schemeClr val="tx1"/>
                </a:solidFill>
              </a:rPr>
              <a:t> » = persona </a:t>
            </a:r>
            <a:r>
              <a:rPr lang="fr-FR" sz="2000" dirty="0" err="1" smtClean="0">
                <a:solidFill>
                  <a:schemeClr val="tx1"/>
                </a:solidFill>
              </a:rPr>
              <a:t>che</a:t>
            </a:r>
            <a:r>
              <a:rPr lang="fr-FR" sz="2000" dirty="0" smtClean="0">
                <a:solidFill>
                  <a:schemeClr val="tx1"/>
                </a:solidFill>
              </a:rPr>
              <a:t> mette i « </a:t>
            </a:r>
            <a:r>
              <a:rPr lang="fr-FR" sz="2000" dirty="0" err="1" smtClean="0">
                <a:solidFill>
                  <a:schemeClr val="tx1"/>
                </a:solidFill>
              </a:rPr>
              <a:t>lumi</a:t>
            </a:r>
            <a:r>
              <a:rPr lang="fr-FR" sz="2000" dirty="0" smtClean="0">
                <a:solidFill>
                  <a:schemeClr val="tx1"/>
                </a:solidFill>
              </a:rPr>
              <a:t> »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ragione</a:t>
            </a:r>
            <a:r>
              <a:rPr lang="fr-FR" sz="2000" dirty="0" smtClean="0">
                <a:solidFill>
                  <a:schemeClr val="tx1"/>
                </a:solidFill>
              </a:rPr>
              <a:t> al </a:t>
            </a:r>
            <a:r>
              <a:rPr lang="fr-FR" sz="2000" dirty="0" err="1" smtClean="0">
                <a:solidFill>
                  <a:schemeClr val="tx1"/>
                </a:solidFill>
              </a:rPr>
              <a:t>servizio</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progresso</a:t>
            </a:r>
            <a:r>
              <a:rPr lang="fr-FR" sz="2000" dirty="0" smtClean="0">
                <a:solidFill>
                  <a:schemeClr val="tx1"/>
                </a:solidFill>
              </a:rPr>
              <a:t> </a:t>
            </a:r>
            <a:r>
              <a:rPr lang="fr-FR" sz="2000" dirty="0" err="1" smtClean="0">
                <a:solidFill>
                  <a:schemeClr val="tx1"/>
                </a:solidFill>
              </a:rPr>
              <a:t>dell’umanità</a:t>
            </a:r>
            <a:r>
              <a:rPr lang="fr-FR" sz="2000" dirty="0">
                <a:solidFill>
                  <a:schemeClr val="tx1"/>
                </a:solidFill>
              </a:rPr>
              <a:t> </a:t>
            </a:r>
            <a:r>
              <a:rPr lang="fr-FR" sz="2000" dirty="0" smtClean="0">
                <a:solidFill>
                  <a:schemeClr val="tx1"/>
                </a:solidFill>
              </a:rPr>
              <a:t>(</a:t>
            </a:r>
            <a:r>
              <a:rPr lang="fr-FR" sz="2000" dirty="0" err="1" smtClean="0">
                <a:solidFill>
                  <a:schemeClr val="tx1"/>
                </a:solidFill>
              </a:rPr>
              <a:t>definizione</a:t>
            </a:r>
            <a:r>
              <a:rPr lang="fr-FR" sz="2000" dirty="0" smtClean="0">
                <a:solidFill>
                  <a:schemeClr val="tx1"/>
                </a:solidFill>
              </a:rPr>
              <a:t> </a:t>
            </a:r>
            <a:r>
              <a:rPr lang="fr-FR" sz="2000" dirty="0" err="1" smtClean="0">
                <a:solidFill>
                  <a:schemeClr val="tx1"/>
                </a:solidFill>
              </a:rPr>
              <a:t>dell’</a:t>
            </a:r>
            <a:r>
              <a:rPr lang="fr-FR" sz="2000" i="1" dirty="0" err="1" smtClean="0">
                <a:solidFill>
                  <a:schemeClr val="tx1"/>
                </a:solidFill>
              </a:rPr>
              <a:t>Encyclopédie</a:t>
            </a:r>
            <a:r>
              <a:rPr lang="fr-FR" sz="2000" dirty="0" smtClean="0">
                <a:solidFill>
                  <a:schemeClr val="tx1"/>
                </a:solidFill>
              </a:rPr>
              <a:t>).</a:t>
            </a:r>
          </a:p>
          <a:p>
            <a:pPr algn="just"/>
            <a:endParaRPr lang="fr-FR" sz="2000" dirty="0" smtClean="0">
              <a:solidFill>
                <a:schemeClr val="tx1"/>
              </a:solidFill>
            </a:endParaRPr>
          </a:p>
          <a:p>
            <a:pPr algn="just"/>
            <a:r>
              <a:rPr lang="fr-FR" sz="2000" dirty="0" smtClean="0">
                <a:solidFill>
                  <a:schemeClr val="tx1"/>
                </a:solidFill>
              </a:rPr>
              <a:t>La </a:t>
            </a:r>
            <a:r>
              <a:rPr lang="fr-FR" sz="2000" dirty="0" err="1" smtClean="0">
                <a:solidFill>
                  <a:schemeClr val="tx1"/>
                </a:solidFill>
              </a:rPr>
              <a:t>scrittura</a:t>
            </a:r>
            <a:r>
              <a:rPr lang="fr-FR" sz="2000" dirty="0" smtClean="0">
                <a:solidFill>
                  <a:schemeClr val="tx1"/>
                </a:solidFill>
              </a:rPr>
              <a:t> </a:t>
            </a:r>
            <a:r>
              <a:rPr lang="fr-FR" sz="2000" dirty="0" err="1" smtClean="0">
                <a:solidFill>
                  <a:schemeClr val="tx1"/>
                </a:solidFill>
              </a:rPr>
              <a:t>è</a:t>
            </a:r>
            <a:r>
              <a:rPr lang="fr-FR" sz="2000" dirty="0" smtClean="0">
                <a:solidFill>
                  <a:schemeClr val="tx1"/>
                </a:solidFill>
              </a:rPr>
              <a:t> </a:t>
            </a:r>
            <a:r>
              <a:rPr lang="fr-FR" sz="2000" dirty="0" err="1" smtClean="0">
                <a:solidFill>
                  <a:schemeClr val="tx1"/>
                </a:solidFill>
              </a:rPr>
              <a:t>uno</a:t>
            </a:r>
            <a:r>
              <a:rPr lang="fr-FR" sz="2000" dirty="0" smtClean="0">
                <a:solidFill>
                  <a:schemeClr val="tx1"/>
                </a:solidFill>
              </a:rPr>
              <a:t> </a:t>
            </a:r>
            <a:r>
              <a:rPr lang="fr-FR" sz="2000" dirty="0" err="1" smtClean="0">
                <a:solidFill>
                  <a:schemeClr val="tx1"/>
                </a:solidFill>
              </a:rPr>
              <a:t>strumento</a:t>
            </a:r>
            <a:r>
              <a:rPr lang="fr-FR" sz="2000" dirty="0" smtClean="0">
                <a:solidFill>
                  <a:schemeClr val="tx1"/>
                </a:solidFill>
              </a:rPr>
              <a:t> (</a:t>
            </a:r>
            <a:r>
              <a:rPr lang="fr-FR" sz="2000" b="1" i="1" dirty="0" smtClean="0">
                <a:solidFill>
                  <a:schemeClr val="tx1"/>
                </a:solidFill>
              </a:rPr>
              <a:t>outil</a:t>
            </a:r>
            <a:r>
              <a:rPr lang="fr-FR" sz="2000" dirty="0" smtClean="0">
                <a:solidFill>
                  <a:schemeClr val="tx1"/>
                </a:solidFill>
              </a:rPr>
              <a:t>) di </a:t>
            </a:r>
            <a:r>
              <a:rPr lang="fr-FR" sz="2000" dirty="0" err="1" smtClean="0">
                <a:solidFill>
                  <a:schemeClr val="tx1"/>
                </a:solidFill>
              </a:rPr>
              <a:t>comprensione</a:t>
            </a:r>
            <a:r>
              <a:rPr lang="fr-FR" sz="2000" dirty="0" smtClean="0">
                <a:solidFill>
                  <a:schemeClr val="tx1"/>
                </a:solidFill>
              </a:rPr>
              <a:t> delle </a:t>
            </a:r>
            <a:r>
              <a:rPr lang="fr-FR" sz="2000" dirty="0" err="1" smtClean="0">
                <a:solidFill>
                  <a:schemeClr val="tx1"/>
                </a:solidFill>
              </a:rPr>
              <a:t>idee</a:t>
            </a:r>
            <a:r>
              <a:rPr lang="fr-FR" sz="2000" dirty="0" smtClean="0">
                <a:solidFill>
                  <a:schemeClr val="tx1"/>
                </a:solidFill>
              </a:rPr>
              <a:t> e dei concetti </a:t>
            </a:r>
            <a:r>
              <a:rPr lang="fr-FR" sz="2000" dirty="0" err="1" smtClean="0">
                <a:solidFill>
                  <a:schemeClr val="tx1"/>
                </a:solidFill>
              </a:rPr>
              <a:t>universali</a:t>
            </a:r>
            <a:r>
              <a:rPr lang="fr-FR" sz="2000" dirty="0" smtClean="0">
                <a:solidFill>
                  <a:schemeClr val="tx1"/>
                </a:solidFill>
              </a:rPr>
              <a:t>; </a:t>
            </a:r>
            <a:r>
              <a:rPr lang="fr-FR" sz="2000" dirty="0" err="1" smtClean="0">
                <a:solidFill>
                  <a:schemeClr val="tx1"/>
                </a:solidFill>
              </a:rPr>
              <a:t>essa</a:t>
            </a:r>
            <a:r>
              <a:rPr lang="fr-FR" sz="2000" dirty="0" smtClean="0">
                <a:solidFill>
                  <a:schemeClr val="tx1"/>
                </a:solidFill>
              </a:rPr>
              <a:t> </a:t>
            </a:r>
            <a:r>
              <a:rPr lang="fr-FR" sz="2000" dirty="0" err="1" smtClean="0">
                <a:solidFill>
                  <a:schemeClr val="tx1"/>
                </a:solidFill>
              </a:rPr>
              <a:t>deve</a:t>
            </a:r>
            <a:r>
              <a:rPr lang="fr-FR" sz="2000" dirty="0" smtClean="0">
                <a:solidFill>
                  <a:schemeClr val="tx1"/>
                </a:solidFill>
              </a:rPr>
              <a:t> </a:t>
            </a:r>
            <a:r>
              <a:rPr lang="fr-FR" sz="2000" dirty="0" err="1" smtClean="0">
                <a:solidFill>
                  <a:schemeClr val="tx1"/>
                </a:solidFill>
              </a:rPr>
              <a:t>essere</a:t>
            </a:r>
            <a:r>
              <a:rPr lang="fr-FR" sz="2000" dirty="0" smtClean="0">
                <a:solidFill>
                  <a:schemeClr val="tx1"/>
                </a:solidFill>
              </a:rPr>
              <a:t> </a:t>
            </a:r>
            <a:r>
              <a:rPr lang="fr-FR" sz="2000" dirty="0" err="1" smtClean="0">
                <a:solidFill>
                  <a:schemeClr val="tx1"/>
                </a:solidFill>
              </a:rPr>
              <a:t>chiara</a:t>
            </a:r>
            <a:r>
              <a:rPr lang="fr-FR" sz="2000" dirty="0" smtClean="0">
                <a:solidFill>
                  <a:schemeClr val="tx1"/>
                </a:solidFill>
              </a:rPr>
              <a:t> e </a:t>
            </a:r>
            <a:r>
              <a:rPr lang="fr-FR" sz="2000" dirty="0" err="1" smtClean="0">
                <a:solidFill>
                  <a:schemeClr val="tx1"/>
                </a:solidFill>
              </a:rPr>
              <a:t>concisa</a:t>
            </a:r>
            <a:r>
              <a:rPr lang="fr-FR" sz="2000" dirty="0" smtClean="0">
                <a:solidFill>
                  <a:schemeClr val="tx1"/>
                </a:solidFill>
              </a:rPr>
              <a:t>: </a:t>
            </a:r>
            <a:r>
              <a:rPr lang="fr-FR" sz="2000" dirty="0" err="1" smtClean="0">
                <a:solidFill>
                  <a:schemeClr val="tx1"/>
                </a:solidFill>
              </a:rPr>
              <a:t>gli</a:t>
            </a:r>
            <a:r>
              <a:rPr lang="fr-FR" sz="2000" dirty="0" smtClean="0">
                <a:solidFill>
                  <a:schemeClr val="tx1"/>
                </a:solidFill>
              </a:rPr>
              <a:t> </a:t>
            </a:r>
            <a:r>
              <a:rPr lang="fr-FR" sz="2000" dirty="0" err="1" smtClean="0">
                <a:solidFill>
                  <a:schemeClr val="tx1"/>
                </a:solidFill>
              </a:rPr>
              <a:t>Illuminusti</a:t>
            </a:r>
            <a:r>
              <a:rPr lang="fr-FR" sz="2000" dirty="0" smtClean="0">
                <a:solidFill>
                  <a:schemeClr val="tx1"/>
                </a:solidFill>
              </a:rPr>
              <a:t> </a:t>
            </a:r>
            <a:r>
              <a:rPr lang="fr-FR" sz="2000" dirty="0" err="1" smtClean="0">
                <a:solidFill>
                  <a:schemeClr val="tx1"/>
                </a:solidFill>
              </a:rPr>
              <a:t>rispettano</a:t>
            </a:r>
            <a:r>
              <a:rPr lang="fr-FR" sz="2000" dirty="0" smtClean="0">
                <a:solidFill>
                  <a:schemeClr val="tx1"/>
                </a:solidFill>
              </a:rPr>
              <a:t> la </a:t>
            </a:r>
            <a:r>
              <a:rPr lang="fr-FR" sz="2000" dirty="0" err="1" smtClean="0">
                <a:solidFill>
                  <a:schemeClr val="tx1"/>
                </a:solidFill>
              </a:rPr>
              <a:t>dottrina</a:t>
            </a:r>
            <a:r>
              <a:rPr lang="fr-FR" sz="2000" dirty="0" smtClean="0">
                <a:solidFill>
                  <a:schemeClr val="tx1"/>
                </a:solidFill>
              </a:rPr>
              <a:t> di Malherbe per i </a:t>
            </a:r>
            <a:r>
              <a:rPr lang="fr-FR" sz="2000" dirty="0" err="1" smtClean="0">
                <a:solidFill>
                  <a:schemeClr val="tx1"/>
                </a:solidFill>
              </a:rPr>
              <a:t>suoi</a:t>
            </a:r>
            <a:r>
              <a:rPr lang="fr-FR" sz="2000" dirty="0" smtClean="0">
                <a:solidFill>
                  <a:schemeClr val="tx1"/>
                </a:solidFill>
              </a:rPr>
              <a:t> </a:t>
            </a:r>
            <a:r>
              <a:rPr lang="fr-FR" sz="2000" dirty="0" err="1" smtClean="0">
                <a:solidFill>
                  <a:schemeClr val="tx1"/>
                </a:solidFill>
              </a:rPr>
              <a:t>principi</a:t>
            </a:r>
            <a:r>
              <a:rPr lang="fr-FR" sz="2000" dirty="0" smtClean="0">
                <a:solidFill>
                  <a:schemeClr val="tx1"/>
                </a:solidFill>
              </a:rPr>
              <a:t> di </a:t>
            </a:r>
            <a:r>
              <a:rPr lang="fr-FR" sz="2000" dirty="0" err="1" smtClean="0">
                <a:solidFill>
                  <a:schemeClr val="tx1"/>
                </a:solidFill>
              </a:rPr>
              <a:t>chiarezza</a:t>
            </a:r>
            <a:r>
              <a:rPr lang="fr-FR" sz="2000" dirty="0" smtClean="0">
                <a:solidFill>
                  <a:schemeClr val="tx1"/>
                </a:solidFill>
              </a:rPr>
              <a:t> e </a:t>
            </a:r>
            <a:r>
              <a:rPr lang="fr-FR" sz="2000" dirty="0" err="1" smtClean="0">
                <a:solidFill>
                  <a:schemeClr val="tx1"/>
                </a:solidFill>
              </a:rPr>
              <a:t>precisione</a:t>
            </a:r>
            <a:r>
              <a:rPr lang="fr-FR" sz="2000" dirty="0" smtClean="0">
                <a:solidFill>
                  <a:schemeClr val="tx1"/>
                </a:solidFill>
              </a:rPr>
              <a:t>, ma la </a:t>
            </a:r>
            <a:r>
              <a:rPr lang="fr-FR" sz="2000" dirty="0" err="1" smtClean="0">
                <a:solidFill>
                  <a:schemeClr val="tx1"/>
                </a:solidFill>
              </a:rPr>
              <a:t>elevano</a:t>
            </a:r>
            <a:r>
              <a:rPr lang="fr-FR" sz="2000" dirty="0" smtClean="0">
                <a:solidFill>
                  <a:schemeClr val="tx1"/>
                </a:solidFill>
              </a:rPr>
              <a:t> verso </a:t>
            </a:r>
            <a:r>
              <a:rPr lang="fr-FR" sz="2000" dirty="0" err="1" smtClean="0">
                <a:solidFill>
                  <a:schemeClr val="tx1"/>
                </a:solidFill>
              </a:rPr>
              <a:t>nuove</a:t>
            </a:r>
            <a:r>
              <a:rPr lang="fr-FR" sz="2000" dirty="0" smtClean="0">
                <a:solidFill>
                  <a:schemeClr val="tx1"/>
                </a:solidFill>
              </a:rPr>
              <a:t> </a:t>
            </a:r>
            <a:r>
              <a:rPr lang="fr-FR" sz="2000" dirty="0" err="1" smtClean="0">
                <a:solidFill>
                  <a:schemeClr val="tx1"/>
                </a:solidFill>
              </a:rPr>
              <a:t>vette</a:t>
            </a:r>
            <a:r>
              <a:rPr lang="mr-IN" sz="2000" dirty="0" smtClean="0">
                <a:solidFill>
                  <a:schemeClr val="tx1"/>
                </a:solidFill>
              </a:rPr>
              <a:t>…</a:t>
            </a:r>
            <a:endParaRPr lang="it-IT" sz="2000" dirty="0" smtClean="0">
              <a:solidFill>
                <a:schemeClr val="tx1"/>
              </a:solidFill>
            </a:endParaRPr>
          </a:p>
          <a:p>
            <a:pPr algn="just"/>
            <a:endParaRPr lang="it-IT" sz="2000" dirty="0">
              <a:solidFill>
                <a:schemeClr val="tx1"/>
              </a:solidFill>
            </a:endParaRPr>
          </a:p>
          <a:p>
            <a:pPr algn="just"/>
            <a:r>
              <a:rPr lang="it-IT" sz="2000" dirty="0" smtClean="0">
                <a:solidFill>
                  <a:schemeClr val="tx1"/>
                </a:solidFill>
              </a:rPr>
              <a:t>Antoine </a:t>
            </a:r>
            <a:r>
              <a:rPr lang="it-IT" sz="2000" b="1" dirty="0" err="1" smtClean="0">
                <a:solidFill>
                  <a:schemeClr val="tx1"/>
                </a:solidFill>
              </a:rPr>
              <a:t>Rivarol</a:t>
            </a:r>
            <a:r>
              <a:rPr lang="it-IT" sz="2000" dirty="0" smtClean="0">
                <a:solidFill>
                  <a:schemeClr val="tx1"/>
                </a:solidFill>
              </a:rPr>
              <a:t>, </a:t>
            </a:r>
            <a:r>
              <a:rPr lang="it-IT" sz="2000" b="1" i="1" dirty="0" smtClean="0">
                <a:solidFill>
                  <a:schemeClr val="tx1"/>
                </a:solidFill>
              </a:rPr>
              <a:t>De l’</a:t>
            </a:r>
            <a:r>
              <a:rPr lang="it-IT" sz="2000" b="1" i="1" dirty="0" err="1" smtClean="0">
                <a:solidFill>
                  <a:schemeClr val="tx1"/>
                </a:solidFill>
              </a:rPr>
              <a:t>universalité</a:t>
            </a:r>
            <a:r>
              <a:rPr lang="it-IT" sz="2000" b="1" i="1" dirty="0" smtClean="0">
                <a:solidFill>
                  <a:schemeClr val="tx1"/>
                </a:solidFill>
              </a:rPr>
              <a:t> de la langue </a:t>
            </a:r>
            <a:r>
              <a:rPr lang="it-IT" sz="2000" b="1" i="1" dirty="0" err="1" smtClean="0">
                <a:solidFill>
                  <a:schemeClr val="tx1"/>
                </a:solidFill>
              </a:rPr>
              <a:t>française</a:t>
            </a:r>
            <a:r>
              <a:rPr lang="it-IT" sz="2000" b="1" i="1" dirty="0" smtClean="0">
                <a:solidFill>
                  <a:schemeClr val="tx1"/>
                </a:solidFill>
              </a:rPr>
              <a:t> </a:t>
            </a:r>
            <a:r>
              <a:rPr lang="it-IT" sz="2000" dirty="0" smtClean="0">
                <a:solidFill>
                  <a:schemeClr val="tx1"/>
                </a:solidFill>
              </a:rPr>
              <a:t>(1784): il francese come “langue </a:t>
            </a:r>
            <a:r>
              <a:rPr lang="it-IT" sz="2000" dirty="0" err="1" smtClean="0">
                <a:solidFill>
                  <a:schemeClr val="tx1"/>
                </a:solidFill>
              </a:rPr>
              <a:t>du</a:t>
            </a:r>
            <a:r>
              <a:rPr lang="it-IT" sz="2000" dirty="0" smtClean="0">
                <a:solidFill>
                  <a:schemeClr val="tx1"/>
                </a:solidFill>
              </a:rPr>
              <a:t> </a:t>
            </a:r>
            <a:r>
              <a:rPr lang="it-IT" sz="2000" dirty="0" err="1" smtClean="0">
                <a:solidFill>
                  <a:schemeClr val="tx1"/>
                </a:solidFill>
              </a:rPr>
              <a:t>génie</a:t>
            </a:r>
            <a:r>
              <a:rPr lang="it-IT" sz="2000" dirty="0" smtClean="0">
                <a:solidFill>
                  <a:schemeClr val="tx1"/>
                </a:solidFill>
              </a:rPr>
              <a:t>”.</a:t>
            </a:r>
            <a:endParaRPr lang="fr-FR" sz="2000" dirty="0">
              <a:solidFill>
                <a:schemeClr val="tx1"/>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583" y="0"/>
            <a:ext cx="2619375" cy="2152650"/>
          </a:xfrm>
          <a:prstGeom prst="rect">
            <a:avLst/>
          </a:prstGeom>
        </p:spPr>
      </p:pic>
    </p:spTree>
    <p:extLst>
      <p:ext uri="{BB962C8B-B14F-4D97-AF65-F5344CB8AC3E}">
        <p14:creationId xmlns:p14="http://schemas.microsoft.com/office/powerpoint/2010/main" val="9838300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Il </a:t>
            </a:r>
            <a:r>
              <a:rPr lang="fr-FR" dirty="0" err="1" smtClean="0"/>
              <a:t>nuovo</a:t>
            </a:r>
            <a:r>
              <a:rPr lang="fr-FR" dirty="0" smtClean="0"/>
              <a:t> </a:t>
            </a:r>
            <a:r>
              <a:rPr lang="fr-FR" dirty="0" err="1" smtClean="0"/>
              <a:t>vocabolario</a:t>
            </a:r>
            <a:r>
              <a:rPr lang="fr-FR" dirty="0" smtClean="0"/>
              <a:t> politico-</a:t>
            </a:r>
            <a:r>
              <a:rPr lang="fr-FR" dirty="0" err="1" smtClean="0"/>
              <a:t>filosofico</a:t>
            </a:r>
            <a:endParaRPr lang="fr-FR" dirty="0"/>
          </a:p>
        </p:txBody>
      </p:sp>
      <p:sp>
        <p:nvSpPr>
          <p:cNvPr id="3" name="Espace réservé du contenu 2"/>
          <p:cNvSpPr>
            <a:spLocks noGrp="1"/>
          </p:cNvSpPr>
          <p:nvPr>
            <p:ph idx="1"/>
          </p:nvPr>
        </p:nvSpPr>
        <p:spPr/>
        <p:txBody>
          <a:bodyPr/>
          <a:lstStyle/>
          <a:p>
            <a:pPr algn="just"/>
            <a:r>
              <a:rPr lang="it-IT" sz="2000" dirty="0">
                <a:solidFill>
                  <a:schemeClr val="tx1"/>
                </a:solidFill>
              </a:rPr>
              <a:t>Nel lessico politico entra </a:t>
            </a:r>
            <a:r>
              <a:rPr lang="it-IT" sz="2000" b="1" i="1" dirty="0">
                <a:solidFill>
                  <a:schemeClr val="tx1"/>
                </a:solidFill>
              </a:rPr>
              <a:t>opinion </a:t>
            </a:r>
            <a:r>
              <a:rPr lang="it-IT" sz="2000" b="1" i="1" dirty="0" err="1">
                <a:solidFill>
                  <a:schemeClr val="tx1"/>
                </a:solidFill>
              </a:rPr>
              <a:t>publique</a:t>
            </a:r>
            <a:r>
              <a:rPr lang="it-IT" sz="2000" b="1" dirty="0">
                <a:solidFill>
                  <a:schemeClr val="tx1"/>
                </a:solidFill>
              </a:rPr>
              <a:t> </a:t>
            </a:r>
            <a:r>
              <a:rPr lang="it-IT" sz="2000" dirty="0">
                <a:solidFill>
                  <a:schemeClr val="tx1"/>
                </a:solidFill>
              </a:rPr>
              <a:t>e </a:t>
            </a:r>
            <a:r>
              <a:rPr lang="it-IT" sz="2000" b="1" i="1" dirty="0" err="1" smtClean="0">
                <a:solidFill>
                  <a:schemeClr val="tx1"/>
                </a:solidFill>
              </a:rPr>
              <a:t>civilisation</a:t>
            </a:r>
            <a:r>
              <a:rPr lang="it-IT" sz="2000" dirty="0">
                <a:solidFill>
                  <a:schemeClr val="tx1"/>
                </a:solidFill>
              </a:rPr>
              <a:t>.</a:t>
            </a:r>
            <a:r>
              <a:rPr lang="it-IT" sz="2000" dirty="0" smtClean="0">
                <a:solidFill>
                  <a:schemeClr val="tx1"/>
                </a:solidFill>
              </a:rPr>
              <a:t> </a:t>
            </a:r>
          </a:p>
          <a:p>
            <a:pPr algn="just"/>
            <a:r>
              <a:rPr lang="it-IT" sz="2000" dirty="0" smtClean="0">
                <a:solidFill>
                  <a:schemeClr val="tx1"/>
                </a:solidFill>
              </a:rPr>
              <a:t>Nel lessico </a:t>
            </a:r>
            <a:r>
              <a:rPr lang="it-IT" sz="2000" dirty="0">
                <a:solidFill>
                  <a:schemeClr val="tx1"/>
                </a:solidFill>
              </a:rPr>
              <a:t>delle virtù sociali la </a:t>
            </a:r>
            <a:r>
              <a:rPr lang="it-IT" sz="2000" b="1" i="1" dirty="0" err="1">
                <a:solidFill>
                  <a:schemeClr val="tx1"/>
                </a:solidFill>
              </a:rPr>
              <a:t>bienfaisance</a:t>
            </a:r>
            <a:r>
              <a:rPr lang="it-IT" sz="2000" dirty="0">
                <a:solidFill>
                  <a:schemeClr val="tx1"/>
                </a:solidFill>
              </a:rPr>
              <a:t> (=</a:t>
            </a:r>
            <a:r>
              <a:rPr lang="it-IT" sz="2000" i="1" dirty="0" err="1">
                <a:solidFill>
                  <a:schemeClr val="tx1"/>
                </a:solidFill>
              </a:rPr>
              <a:t>action</a:t>
            </a:r>
            <a:r>
              <a:rPr lang="it-IT" sz="2000" i="1" dirty="0">
                <a:solidFill>
                  <a:schemeClr val="tx1"/>
                </a:solidFill>
              </a:rPr>
              <a:t> de </a:t>
            </a:r>
            <a:r>
              <a:rPr lang="it-IT" sz="2000" i="1" dirty="0" err="1">
                <a:solidFill>
                  <a:schemeClr val="tx1"/>
                </a:solidFill>
              </a:rPr>
              <a:t>faire</a:t>
            </a:r>
            <a:r>
              <a:rPr lang="it-IT" sz="2000" i="1" dirty="0">
                <a:solidFill>
                  <a:schemeClr val="tx1"/>
                </a:solidFill>
              </a:rPr>
              <a:t> </a:t>
            </a:r>
            <a:r>
              <a:rPr lang="it-IT" sz="2000" i="1" dirty="0" err="1">
                <a:solidFill>
                  <a:schemeClr val="tx1"/>
                </a:solidFill>
              </a:rPr>
              <a:t>du</a:t>
            </a:r>
            <a:r>
              <a:rPr lang="it-IT" sz="2000" i="1" dirty="0">
                <a:solidFill>
                  <a:schemeClr val="tx1"/>
                </a:solidFill>
              </a:rPr>
              <a:t> </a:t>
            </a:r>
            <a:r>
              <a:rPr lang="it-IT" sz="2000" i="1" dirty="0" err="1">
                <a:solidFill>
                  <a:schemeClr val="tx1"/>
                </a:solidFill>
              </a:rPr>
              <a:t>bien</a:t>
            </a:r>
            <a:r>
              <a:rPr lang="it-IT" sz="2000" i="1" dirty="0">
                <a:solidFill>
                  <a:schemeClr val="tx1"/>
                </a:solidFill>
              </a:rPr>
              <a:t> </a:t>
            </a:r>
            <a:r>
              <a:rPr lang="it-IT" sz="2000" i="1" dirty="0" err="1">
                <a:solidFill>
                  <a:schemeClr val="tx1"/>
                </a:solidFill>
              </a:rPr>
              <a:t>dans</a:t>
            </a:r>
            <a:r>
              <a:rPr lang="it-IT" sz="2000" i="1" dirty="0">
                <a:solidFill>
                  <a:schemeClr val="tx1"/>
                </a:solidFill>
              </a:rPr>
              <a:t> un </a:t>
            </a:r>
            <a:r>
              <a:rPr lang="it-IT" sz="2000" i="1" dirty="0" err="1">
                <a:solidFill>
                  <a:schemeClr val="tx1"/>
                </a:solidFill>
              </a:rPr>
              <a:t>intérêt</a:t>
            </a:r>
            <a:r>
              <a:rPr lang="it-IT" sz="2000" i="1" dirty="0">
                <a:solidFill>
                  <a:schemeClr val="tx1"/>
                </a:solidFill>
              </a:rPr>
              <a:t> social</a:t>
            </a:r>
            <a:r>
              <a:rPr lang="it-IT" sz="2000" dirty="0">
                <a:solidFill>
                  <a:schemeClr val="tx1"/>
                </a:solidFill>
              </a:rPr>
              <a:t>), che si sostituisce alla </a:t>
            </a:r>
            <a:r>
              <a:rPr lang="it-IT" sz="2000" i="1" dirty="0" err="1">
                <a:solidFill>
                  <a:schemeClr val="tx1"/>
                </a:solidFill>
              </a:rPr>
              <a:t>charité</a:t>
            </a:r>
            <a:r>
              <a:rPr lang="it-IT" sz="2000" dirty="0">
                <a:solidFill>
                  <a:schemeClr val="tx1"/>
                </a:solidFill>
              </a:rPr>
              <a:t> cristiana. </a:t>
            </a:r>
            <a:endParaRPr lang="it-IT" sz="2000" dirty="0" smtClean="0">
              <a:solidFill>
                <a:schemeClr val="tx1"/>
              </a:solidFill>
            </a:endParaRPr>
          </a:p>
          <a:p>
            <a:pPr algn="just"/>
            <a:r>
              <a:rPr lang="it-IT" sz="2000" dirty="0" smtClean="0">
                <a:solidFill>
                  <a:schemeClr val="tx1"/>
                </a:solidFill>
              </a:rPr>
              <a:t>Si </a:t>
            </a:r>
            <a:r>
              <a:rPr lang="it-IT" sz="2000" dirty="0">
                <a:solidFill>
                  <a:schemeClr val="tx1"/>
                </a:solidFill>
              </a:rPr>
              <a:t>deve all’enorme impatto del </a:t>
            </a:r>
            <a:r>
              <a:rPr lang="it-IT" sz="2000" i="1" dirty="0" err="1">
                <a:solidFill>
                  <a:schemeClr val="tx1"/>
                </a:solidFill>
              </a:rPr>
              <a:t>Contrat</a:t>
            </a:r>
            <a:r>
              <a:rPr lang="it-IT" sz="2000" i="1" dirty="0">
                <a:solidFill>
                  <a:schemeClr val="tx1"/>
                </a:solidFill>
              </a:rPr>
              <a:t> social</a:t>
            </a:r>
            <a:r>
              <a:rPr lang="it-IT" sz="2000" dirty="0">
                <a:solidFill>
                  <a:schemeClr val="tx1"/>
                </a:solidFill>
              </a:rPr>
              <a:t> (</a:t>
            </a:r>
            <a:r>
              <a:rPr lang="it-IT" sz="2000" dirty="0" smtClean="0">
                <a:solidFill>
                  <a:schemeClr val="tx1"/>
                </a:solidFill>
              </a:rPr>
              <a:t>1762) di Jean-Jacques Rousseau (1712-1778) </a:t>
            </a:r>
            <a:r>
              <a:rPr lang="it-IT" sz="2000" dirty="0">
                <a:solidFill>
                  <a:schemeClr val="tx1"/>
                </a:solidFill>
              </a:rPr>
              <a:t>la definizione di </a:t>
            </a:r>
            <a:r>
              <a:rPr lang="it-IT" sz="2000" b="1" i="1" dirty="0" err="1">
                <a:solidFill>
                  <a:schemeClr val="tx1"/>
                </a:solidFill>
              </a:rPr>
              <a:t>état</a:t>
            </a:r>
            <a:r>
              <a:rPr lang="it-IT" sz="2000" dirty="0">
                <a:solidFill>
                  <a:schemeClr val="tx1"/>
                </a:solidFill>
              </a:rPr>
              <a:t>,</a:t>
            </a:r>
            <a:r>
              <a:rPr lang="it-IT" sz="2000" b="1" dirty="0">
                <a:solidFill>
                  <a:schemeClr val="tx1"/>
                </a:solidFill>
              </a:rPr>
              <a:t> </a:t>
            </a:r>
            <a:r>
              <a:rPr lang="it-IT" sz="2000" b="1" i="1" dirty="0" err="1">
                <a:solidFill>
                  <a:schemeClr val="tx1"/>
                </a:solidFill>
              </a:rPr>
              <a:t>souveraineté</a:t>
            </a:r>
            <a:r>
              <a:rPr lang="it-IT" sz="2000" dirty="0">
                <a:solidFill>
                  <a:schemeClr val="tx1"/>
                </a:solidFill>
              </a:rPr>
              <a:t>, </a:t>
            </a:r>
            <a:r>
              <a:rPr lang="it-IT" sz="2000" b="1" i="1" dirty="0" err="1">
                <a:solidFill>
                  <a:schemeClr val="tx1"/>
                </a:solidFill>
              </a:rPr>
              <a:t>gouvernement</a:t>
            </a:r>
            <a:r>
              <a:rPr lang="it-IT" sz="2000" dirty="0">
                <a:solidFill>
                  <a:schemeClr val="tx1"/>
                </a:solidFill>
              </a:rPr>
              <a:t> </a:t>
            </a:r>
            <a:r>
              <a:rPr lang="it-IT" sz="2000" dirty="0" smtClean="0">
                <a:solidFill>
                  <a:schemeClr val="tx1"/>
                </a:solidFill>
              </a:rPr>
              <a:t>(=insieme </a:t>
            </a:r>
            <a:r>
              <a:rPr lang="it-IT" sz="2000" dirty="0">
                <a:solidFill>
                  <a:schemeClr val="tx1"/>
                </a:solidFill>
              </a:rPr>
              <a:t>di persone che compongono l’organo esecutivo). </a:t>
            </a:r>
            <a:endParaRPr lang="it-IT" sz="2000" dirty="0" smtClean="0">
              <a:solidFill>
                <a:schemeClr val="tx1"/>
              </a:solidFill>
            </a:endParaRPr>
          </a:p>
          <a:p>
            <a:pPr algn="just"/>
            <a:r>
              <a:rPr lang="it-IT" sz="2000" dirty="0" smtClean="0">
                <a:solidFill>
                  <a:schemeClr val="tx1"/>
                </a:solidFill>
              </a:rPr>
              <a:t>Attraverso </a:t>
            </a:r>
            <a:r>
              <a:rPr lang="it-IT" sz="2000" dirty="0">
                <a:solidFill>
                  <a:schemeClr val="tx1"/>
                </a:solidFill>
              </a:rPr>
              <a:t>la derivazione grammaticale si formano delle nuove famiglie di termini sulle nozioni-chiave del vocabolario politico: </a:t>
            </a:r>
            <a:r>
              <a:rPr lang="it-IT" sz="2000" b="1" i="1" dirty="0">
                <a:solidFill>
                  <a:schemeClr val="tx1"/>
                </a:solidFill>
              </a:rPr>
              <a:t>despote</a:t>
            </a:r>
            <a:r>
              <a:rPr lang="it-IT" sz="2000" dirty="0">
                <a:solidFill>
                  <a:schemeClr val="tx1"/>
                </a:solidFill>
              </a:rPr>
              <a:t>, </a:t>
            </a:r>
            <a:r>
              <a:rPr lang="it-IT" sz="2000" b="1" i="1" dirty="0" err="1">
                <a:solidFill>
                  <a:schemeClr val="tx1"/>
                </a:solidFill>
              </a:rPr>
              <a:t>despotique</a:t>
            </a:r>
            <a:r>
              <a:rPr lang="it-IT" sz="2000" dirty="0">
                <a:solidFill>
                  <a:schemeClr val="tx1"/>
                </a:solidFill>
              </a:rPr>
              <a:t>,</a:t>
            </a:r>
            <a:r>
              <a:rPr lang="it-IT" sz="2000" i="1" dirty="0">
                <a:solidFill>
                  <a:schemeClr val="tx1"/>
                </a:solidFill>
              </a:rPr>
              <a:t> </a:t>
            </a:r>
            <a:r>
              <a:rPr lang="it-IT" sz="2000" b="1" i="1" dirty="0" err="1">
                <a:solidFill>
                  <a:schemeClr val="tx1"/>
                </a:solidFill>
              </a:rPr>
              <a:t>despotisme</a:t>
            </a:r>
            <a:r>
              <a:rPr lang="it-IT" sz="2000" dirty="0">
                <a:solidFill>
                  <a:schemeClr val="tx1"/>
                </a:solidFill>
              </a:rPr>
              <a:t>,</a:t>
            </a:r>
            <a:r>
              <a:rPr lang="it-IT" sz="2000" b="1" dirty="0">
                <a:solidFill>
                  <a:schemeClr val="tx1"/>
                </a:solidFill>
              </a:rPr>
              <a:t> </a:t>
            </a:r>
            <a:r>
              <a:rPr lang="it-IT" sz="2000" b="1" i="1" dirty="0" err="1">
                <a:solidFill>
                  <a:schemeClr val="tx1"/>
                </a:solidFill>
              </a:rPr>
              <a:t>tolérance</a:t>
            </a:r>
            <a:r>
              <a:rPr lang="it-IT" sz="2000" dirty="0">
                <a:solidFill>
                  <a:schemeClr val="tx1"/>
                </a:solidFill>
              </a:rPr>
              <a:t>, </a:t>
            </a:r>
            <a:r>
              <a:rPr lang="it-IT" sz="2000" b="1" i="1" dirty="0" err="1">
                <a:solidFill>
                  <a:schemeClr val="tx1"/>
                </a:solidFill>
              </a:rPr>
              <a:t>intolérance</a:t>
            </a:r>
            <a:r>
              <a:rPr lang="it-IT" sz="2000" dirty="0">
                <a:solidFill>
                  <a:schemeClr val="tx1"/>
                </a:solidFill>
              </a:rPr>
              <a:t> ecc. </a:t>
            </a:r>
            <a:endParaRPr lang="fr-FR" sz="2000" dirty="0">
              <a:solidFill>
                <a:schemeClr val="tx1"/>
              </a:solidFill>
            </a:endParaRPr>
          </a:p>
          <a:p>
            <a:endParaRPr lang="fr-FR" dirty="0"/>
          </a:p>
        </p:txBody>
      </p:sp>
    </p:spTree>
    <p:extLst>
      <p:ext uri="{BB962C8B-B14F-4D97-AF65-F5344CB8AC3E}">
        <p14:creationId xmlns:p14="http://schemas.microsoft.com/office/powerpoint/2010/main" val="16079892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Il </a:t>
            </a:r>
            <a:r>
              <a:rPr lang="fr-FR" dirty="0" err="1" smtClean="0"/>
              <a:t>sensismo</a:t>
            </a:r>
            <a:r>
              <a:rPr lang="fr-FR" dirty="0" smtClean="0"/>
              <a:t> linguistico vs. l’ « </a:t>
            </a:r>
            <a:r>
              <a:rPr lang="fr-FR" i="1" dirty="0" smtClean="0"/>
              <a:t>ordre naturel</a:t>
            </a:r>
            <a:r>
              <a:rPr lang="fr-FR" dirty="0" smtClean="0"/>
              <a:t> » </a:t>
            </a:r>
            <a:r>
              <a:rPr lang="fr-FR" dirty="0" err="1" smtClean="0"/>
              <a:t>del</a:t>
            </a:r>
            <a:r>
              <a:rPr lang="fr-FR" dirty="0" smtClean="0"/>
              <a:t> </a:t>
            </a:r>
            <a:r>
              <a:rPr lang="fr-FR" dirty="0" err="1" smtClean="0"/>
              <a:t>francese</a:t>
            </a:r>
            <a:endParaRPr lang="fr-FR" dirty="0"/>
          </a:p>
        </p:txBody>
      </p:sp>
      <p:sp>
        <p:nvSpPr>
          <p:cNvPr id="3" name="Espace réservé du contenu 2"/>
          <p:cNvSpPr>
            <a:spLocks noGrp="1"/>
          </p:cNvSpPr>
          <p:nvPr>
            <p:ph idx="1"/>
          </p:nvPr>
        </p:nvSpPr>
        <p:spPr>
          <a:xfrm>
            <a:off x="417095" y="1930400"/>
            <a:ext cx="9512968" cy="4927600"/>
          </a:xfrm>
        </p:spPr>
        <p:txBody>
          <a:bodyPr>
            <a:normAutofit/>
          </a:bodyPr>
          <a:lstStyle/>
          <a:p>
            <a:pPr algn="just"/>
            <a:r>
              <a:rPr lang="fr-FR" sz="2000" dirty="0" err="1" smtClean="0">
                <a:solidFill>
                  <a:schemeClr val="tx1"/>
                </a:solidFill>
              </a:rPr>
              <a:t>Nel</a:t>
            </a:r>
            <a:r>
              <a:rPr lang="fr-FR" sz="2000" dirty="0" smtClean="0">
                <a:solidFill>
                  <a:schemeClr val="tx1"/>
                </a:solidFill>
              </a:rPr>
              <a:t> corso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Seicento</a:t>
            </a:r>
            <a:r>
              <a:rPr lang="fr-FR" sz="2000" dirty="0" smtClean="0">
                <a:solidFill>
                  <a:schemeClr val="tx1"/>
                </a:solidFill>
              </a:rPr>
              <a:t>, con Descartes e il </a:t>
            </a:r>
            <a:r>
              <a:rPr lang="fr-FR" sz="2000" dirty="0" err="1" smtClean="0">
                <a:solidFill>
                  <a:schemeClr val="tx1"/>
                </a:solidFill>
              </a:rPr>
              <a:t>razionalismo</a:t>
            </a:r>
            <a:r>
              <a:rPr lang="fr-FR" sz="2000" dirty="0" smtClean="0">
                <a:solidFill>
                  <a:schemeClr val="tx1"/>
                </a:solidFill>
              </a:rPr>
              <a:t>, l’</a:t>
            </a:r>
            <a:r>
              <a:rPr lang="fr-FR" sz="2000" b="1" dirty="0" err="1" smtClean="0">
                <a:solidFill>
                  <a:schemeClr val="tx1"/>
                </a:solidFill>
              </a:rPr>
              <a:t>ordine</a:t>
            </a:r>
            <a:r>
              <a:rPr lang="fr-FR" sz="2000" b="1" dirty="0" smtClean="0">
                <a:solidFill>
                  <a:schemeClr val="tx1"/>
                </a:solidFill>
              </a:rPr>
              <a:t> </a:t>
            </a:r>
            <a:r>
              <a:rPr lang="fr-FR" sz="2000" b="1" i="1" dirty="0" smtClean="0">
                <a:solidFill>
                  <a:schemeClr val="tx1"/>
                </a:solidFill>
              </a:rPr>
              <a:t>S-V-C</a:t>
            </a:r>
            <a:r>
              <a:rPr lang="fr-FR" sz="2000" b="1" dirty="0" smtClean="0">
                <a:solidFill>
                  <a:schemeClr val="tx1"/>
                </a:solidFill>
              </a:rPr>
              <a:t> </a:t>
            </a:r>
            <a:r>
              <a:rPr lang="fr-FR" sz="2000" dirty="0" err="1" smtClean="0">
                <a:solidFill>
                  <a:schemeClr val="tx1"/>
                </a:solidFill>
              </a:rPr>
              <a:t>era</a:t>
            </a:r>
            <a:r>
              <a:rPr lang="fr-FR" sz="2000" dirty="0" smtClean="0">
                <a:solidFill>
                  <a:schemeClr val="tx1"/>
                </a:solidFill>
              </a:rPr>
              <a:t> </a:t>
            </a:r>
            <a:r>
              <a:rPr lang="fr-FR" sz="2000" dirty="0" err="1" smtClean="0">
                <a:solidFill>
                  <a:schemeClr val="tx1"/>
                </a:solidFill>
              </a:rPr>
              <a:t>divenuto</a:t>
            </a:r>
            <a:r>
              <a:rPr lang="fr-FR" sz="2000" dirty="0" smtClean="0">
                <a:solidFill>
                  <a:schemeClr val="tx1"/>
                </a:solidFill>
              </a:rPr>
              <a:t> l’</a:t>
            </a:r>
            <a:r>
              <a:rPr lang="fr-FR" sz="2000" b="1" dirty="0" err="1" smtClean="0">
                <a:solidFill>
                  <a:schemeClr val="tx1"/>
                </a:solidFill>
              </a:rPr>
              <a:t>ordine</a:t>
            </a:r>
            <a:r>
              <a:rPr lang="fr-FR" sz="2000" b="1" dirty="0" smtClean="0">
                <a:solidFill>
                  <a:schemeClr val="tx1"/>
                </a:solidFill>
              </a:rPr>
              <a:t> « </a:t>
            </a:r>
            <a:r>
              <a:rPr lang="fr-FR" sz="2000" b="1" dirty="0" err="1" smtClean="0">
                <a:solidFill>
                  <a:schemeClr val="tx1"/>
                </a:solidFill>
              </a:rPr>
              <a:t>naturale</a:t>
            </a:r>
            <a:r>
              <a:rPr lang="fr-FR" sz="2000" b="1" dirty="0" smtClean="0">
                <a:solidFill>
                  <a:schemeClr val="tx1"/>
                </a:solidFill>
              </a:rPr>
              <a:t> » </a:t>
            </a:r>
            <a:r>
              <a:rPr lang="fr-FR" sz="2000" dirty="0" err="1" smtClean="0">
                <a:solidFill>
                  <a:schemeClr val="tx1"/>
                </a:solidFill>
              </a:rPr>
              <a:t>della</a:t>
            </a:r>
            <a:r>
              <a:rPr lang="fr-FR" sz="2000" dirty="0" smtClean="0">
                <a:solidFill>
                  <a:schemeClr val="tx1"/>
                </a:solidFill>
              </a:rPr>
              <a:t> frase in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confermato</a:t>
            </a:r>
            <a:r>
              <a:rPr lang="fr-FR" sz="2000" dirty="0" smtClean="0">
                <a:solidFill>
                  <a:schemeClr val="tx1"/>
                </a:solidFill>
              </a:rPr>
              <a:t> dalla </a:t>
            </a:r>
            <a:r>
              <a:rPr lang="fr-FR" sz="2000" dirty="0" err="1" smtClean="0">
                <a:solidFill>
                  <a:schemeClr val="tx1"/>
                </a:solidFill>
              </a:rPr>
              <a:t>Grammatica</a:t>
            </a:r>
            <a:r>
              <a:rPr lang="fr-FR" sz="2000" dirty="0" smtClean="0">
                <a:solidFill>
                  <a:schemeClr val="tx1"/>
                </a:solidFill>
              </a:rPr>
              <a:t> (1660) di Lancelot e Arnauld.</a:t>
            </a:r>
          </a:p>
          <a:p>
            <a:pPr algn="just"/>
            <a:r>
              <a:rPr lang="fr-FR" sz="2000" dirty="0" err="1" smtClean="0">
                <a:solidFill>
                  <a:schemeClr val="tx1"/>
                </a:solidFill>
              </a:rPr>
              <a:t>Nel</a:t>
            </a:r>
            <a:r>
              <a:rPr lang="fr-FR" sz="2000" dirty="0" smtClean="0">
                <a:solidFill>
                  <a:schemeClr val="tx1"/>
                </a:solidFill>
              </a:rPr>
              <a:t> </a:t>
            </a:r>
            <a:r>
              <a:rPr lang="fr-FR" sz="2000" dirty="0" err="1" smtClean="0">
                <a:solidFill>
                  <a:schemeClr val="tx1"/>
                </a:solidFill>
              </a:rPr>
              <a:t>Settecento</a:t>
            </a:r>
            <a:r>
              <a:rPr lang="fr-FR" sz="2000" dirty="0" smtClean="0">
                <a:solidFill>
                  <a:schemeClr val="tx1"/>
                </a:solidFill>
              </a:rPr>
              <a:t>, il </a:t>
            </a:r>
            <a:r>
              <a:rPr lang="fr-FR" sz="2000" dirty="0" err="1" smtClean="0">
                <a:solidFill>
                  <a:schemeClr val="tx1"/>
                </a:solidFill>
              </a:rPr>
              <a:t>nuovo</a:t>
            </a:r>
            <a:r>
              <a:rPr lang="fr-FR" sz="2000" dirty="0" smtClean="0">
                <a:solidFill>
                  <a:schemeClr val="tx1"/>
                </a:solidFill>
              </a:rPr>
              <a:t> </a:t>
            </a:r>
            <a:r>
              <a:rPr lang="fr-FR" sz="2000" dirty="0" err="1" smtClean="0">
                <a:solidFill>
                  <a:schemeClr val="tx1"/>
                </a:solidFill>
              </a:rPr>
              <a:t>linguaggio</a:t>
            </a:r>
            <a:r>
              <a:rPr lang="fr-FR" sz="2000" dirty="0" smtClean="0">
                <a:solidFill>
                  <a:schemeClr val="tx1"/>
                </a:solidFill>
              </a:rPr>
              <a:t> </a:t>
            </a:r>
            <a:r>
              <a:rPr lang="fr-FR" sz="2000" dirty="0" err="1" smtClean="0">
                <a:solidFill>
                  <a:schemeClr val="tx1"/>
                </a:solidFill>
              </a:rPr>
              <a:t>filosofico</a:t>
            </a:r>
            <a:r>
              <a:rPr lang="fr-FR" sz="2000" dirty="0" smtClean="0">
                <a:solidFill>
                  <a:schemeClr val="tx1"/>
                </a:solidFill>
              </a:rPr>
              <a:t> </a:t>
            </a:r>
            <a:r>
              <a:rPr lang="fr-FR" sz="2000" dirty="0" err="1" smtClean="0">
                <a:solidFill>
                  <a:schemeClr val="tx1"/>
                </a:solidFill>
              </a:rPr>
              <a:t>risente</a:t>
            </a:r>
            <a:r>
              <a:rPr lang="fr-FR" sz="2000" dirty="0" smtClean="0">
                <a:solidFill>
                  <a:schemeClr val="tx1"/>
                </a:solidFill>
              </a:rPr>
              <a:t> </a:t>
            </a:r>
            <a:r>
              <a:rPr lang="fr-FR" sz="2000" dirty="0" err="1" smtClean="0">
                <a:solidFill>
                  <a:schemeClr val="tx1"/>
                </a:solidFill>
              </a:rPr>
              <a:t>dell’influenza</a:t>
            </a:r>
            <a:r>
              <a:rPr lang="fr-FR" sz="2000" dirty="0" smtClean="0">
                <a:solidFill>
                  <a:schemeClr val="tx1"/>
                </a:solidFill>
              </a:rPr>
              <a:t> </a:t>
            </a:r>
            <a:r>
              <a:rPr lang="fr-FR" sz="2000" dirty="0" err="1" smtClean="0">
                <a:solidFill>
                  <a:schemeClr val="tx1"/>
                </a:solidFill>
              </a:rPr>
              <a:t>dell’empirismo</a:t>
            </a:r>
            <a:r>
              <a:rPr lang="fr-FR" sz="2000" dirty="0" smtClean="0">
                <a:solidFill>
                  <a:schemeClr val="tx1"/>
                </a:solidFill>
              </a:rPr>
              <a:t> di Locke, </a:t>
            </a:r>
            <a:r>
              <a:rPr lang="fr-FR" sz="2000" dirty="0" err="1" smtClean="0">
                <a:solidFill>
                  <a:schemeClr val="tx1"/>
                </a:solidFill>
              </a:rPr>
              <a:t>opposto</a:t>
            </a:r>
            <a:r>
              <a:rPr lang="fr-FR" sz="2000" dirty="0" smtClean="0">
                <a:solidFill>
                  <a:schemeClr val="tx1"/>
                </a:solidFill>
              </a:rPr>
              <a:t> al </a:t>
            </a:r>
            <a:r>
              <a:rPr lang="fr-FR" sz="2000" dirty="0" err="1" smtClean="0">
                <a:solidFill>
                  <a:schemeClr val="tx1"/>
                </a:solidFill>
              </a:rPr>
              <a:t>razionalismo</a:t>
            </a:r>
            <a:r>
              <a:rPr lang="fr-FR" sz="2000" dirty="0" smtClean="0">
                <a:solidFill>
                  <a:schemeClr val="tx1"/>
                </a:solidFill>
              </a:rPr>
              <a:t> </a:t>
            </a:r>
            <a:r>
              <a:rPr lang="fr-FR" sz="2000" dirty="0" err="1" smtClean="0">
                <a:solidFill>
                  <a:schemeClr val="tx1"/>
                </a:solidFill>
              </a:rPr>
              <a:t>cartesiano</a:t>
            </a:r>
            <a:r>
              <a:rPr lang="fr-FR" sz="2000" dirty="0" smtClean="0">
                <a:solidFill>
                  <a:schemeClr val="tx1"/>
                </a:solidFill>
              </a:rPr>
              <a:t>. </a:t>
            </a:r>
          </a:p>
          <a:p>
            <a:pPr algn="just"/>
            <a:r>
              <a:rPr lang="fr-FR" sz="2000" dirty="0" err="1" smtClean="0">
                <a:solidFill>
                  <a:schemeClr val="tx1"/>
                </a:solidFill>
              </a:rPr>
              <a:t>Dibattito</a:t>
            </a:r>
            <a:r>
              <a:rPr lang="fr-FR" sz="2000" dirty="0" smtClean="0">
                <a:solidFill>
                  <a:schemeClr val="tx1"/>
                </a:solidFill>
              </a:rPr>
              <a:t> </a:t>
            </a:r>
            <a:r>
              <a:rPr lang="fr-FR" sz="2000" dirty="0" err="1" smtClean="0">
                <a:solidFill>
                  <a:schemeClr val="tx1"/>
                </a:solidFill>
              </a:rPr>
              <a:t>sulle</a:t>
            </a:r>
            <a:r>
              <a:rPr lang="fr-FR" sz="2000" dirty="0" smtClean="0">
                <a:solidFill>
                  <a:schemeClr val="tx1"/>
                </a:solidFill>
              </a:rPr>
              <a:t> </a:t>
            </a:r>
            <a:r>
              <a:rPr lang="fr-FR" sz="2000" b="1" dirty="0" smtClean="0">
                <a:solidFill>
                  <a:schemeClr val="tx1"/>
                </a:solidFill>
              </a:rPr>
              <a:t>« </a:t>
            </a:r>
            <a:r>
              <a:rPr lang="fr-FR" sz="2000" b="1" dirty="0" err="1" smtClean="0">
                <a:solidFill>
                  <a:schemeClr val="tx1"/>
                </a:solidFill>
              </a:rPr>
              <a:t>inversioni</a:t>
            </a:r>
            <a:r>
              <a:rPr lang="fr-FR" sz="2000" b="1" dirty="0" smtClean="0">
                <a:solidFill>
                  <a:schemeClr val="tx1"/>
                </a:solidFill>
              </a:rPr>
              <a:t> » </a:t>
            </a:r>
            <a:r>
              <a:rPr lang="fr-FR" sz="2000" b="1" dirty="0" err="1" smtClean="0">
                <a:solidFill>
                  <a:schemeClr val="tx1"/>
                </a:solidFill>
              </a:rPr>
              <a:t>linguistiche</a:t>
            </a:r>
            <a:r>
              <a:rPr lang="fr-FR" sz="2000" b="1" dirty="0" smtClean="0">
                <a:solidFill>
                  <a:schemeClr val="tx1"/>
                </a:solidFill>
              </a:rPr>
              <a:t> </a:t>
            </a:r>
            <a:r>
              <a:rPr lang="fr-FR" sz="2000" dirty="0" smtClean="0">
                <a:solidFill>
                  <a:schemeClr val="tx1"/>
                </a:solidFill>
              </a:rPr>
              <a:t>dei </a:t>
            </a:r>
            <a:r>
              <a:rPr lang="fr-FR" sz="2000" i="1" dirty="0" err="1" smtClean="0">
                <a:solidFill>
                  <a:schemeClr val="tx1"/>
                </a:solidFill>
              </a:rPr>
              <a:t>grammariens</a:t>
            </a:r>
            <a:r>
              <a:rPr lang="fr-FR" sz="2000" i="1" dirty="0" smtClean="0">
                <a:solidFill>
                  <a:schemeClr val="tx1"/>
                </a:solidFill>
              </a:rPr>
              <a:t> philosophes: </a:t>
            </a:r>
            <a:r>
              <a:rPr lang="fr-FR" sz="2000" dirty="0" smtClean="0">
                <a:solidFill>
                  <a:schemeClr val="tx1"/>
                </a:solidFill>
              </a:rPr>
              <a:t>Dumarsais e </a:t>
            </a:r>
            <a:r>
              <a:rPr lang="fr-FR" sz="2000" dirty="0" err="1" smtClean="0">
                <a:solidFill>
                  <a:schemeClr val="tx1"/>
                </a:solidFill>
              </a:rPr>
              <a:t>Beauzée</a:t>
            </a:r>
            <a:r>
              <a:rPr lang="fr-FR" sz="2000" dirty="0" smtClean="0">
                <a:solidFill>
                  <a:schemeClr val="tx1"/>
                </a:solidFill>
              </a:rPr>
              <a:t>, </a:t>
            </a:r>
            <a:r>
              <a:rPr lang="fr-FR" sz="2000" dirty="0" err="1" smtClean="0">
                <a:solidFill>
                  <a:schemeClr val="tx1"/>
                </a:solidFill>
              </a:rPr>
              <a:t>sostenitori</a:t>
            </a:r>
            <a:r>
              <a:rPr lang="fr-FR" sz="2000" dirty="0" smtClean="0">
                <a:solidFill>
                  <a:schemeClr val="tx1"/>
                </a:solidFill>
              </a:rPr>
              <a:t> </a:t>
            </a:r>
            <a:r>
              <a:rPr lang="fr-FR" sz="2000" dirty="0" err="1" smtClean="0">
                <a:solidFill>
                  <a:schemeClr val="tx1"/>
                </a:solidFill>
              </a:rPr>
              <a:t>dell’ordine</a:t>
            </a:r>
            <a:r>
              <a:rPr lang="fr-FR" sz="2000" dirty="0" smtClean="0">
                <a:solidFill>
                  <a:schemeClr val="tx1"/>
                </a:solidFill>
              </a:rPr>
              <a:t> </a:t>
            </a:r>
            <a:r>
              <a:rPr lang="fr-FR" sz="2000" dirty="0" err="1" smtClean="0">
                <a:solidFill>
                  <a:schemeClr val="tx1"/>
                </a:solidFill>
              </a:rPr>
              <a:t>naturale</a:t>
            </a:r>
            <a:r>
              <a:rPr lang="fr-FR" sz="2000" dirty="0" smtClean="0">
                <a:solidFill>
                  <a:schemeClr val="tx1"/>
                </a:solidFill>
              </a:rPr>
              <a:t> vs. </a:t>
            </a:r>
            <a:r>
              <a:rPr lang="fr-FR" sz="2000" b="1" dirty="0" smtClean="0">
                <a:solidFill>
                  <a:schemeClr val="tx1"/>
                </a:solidFill>
              </a:rPr>
              <a:t>Condillac</a:t>
            </a:r>
            <a:r>
              <a:rPr lang="fr-FR" sz="2000" dirty="0" smtClean="0">
                <a:solidFill>
                  <a:schemeClr val="tx1"/>
                </a:solidFill>
              </a:rPr>
              <a:t> (</a:t>
            </a:r>
            <a:r>
              <a:rPr lang="fr-FR" sz="2000" i="1" dirty="0">
                <a:solidFill>
                  <a:schemeClr val="tx1"/>
                </a:solidFill>
              </a:rPr>
              <a:t>Essai sur l’origine des connaissances humaines</a:t>
            </a:r>
            <a:r>
              <a:rPr lang="fr-FR" sz="2000" dirty="0">
                <a:solidFill>
                  <a:schemeClr val="tx1"/>
                </a:solidFill>
              </a:rPr>
              <a:t>, 1746 </a:t>
            </a:r>
            <a:r>
              <a:rPr lang="fr-FR" sz="2000" dirty="0" smtClean="0">
                <a:solidFill>
                  <a:schemeClr val="tx1"/>
                </a:solidFill>
              </a:rPr>
              <a:t>e </a:t>
            </a:r>
            <a:r>
              <a:rPr lang="fr-FR" sz="2000" i="1" dirty="0" smtClean="0">
                <a:solidFill>
                  <a:schemeClr val="tx1"/>
                </a:solidFill>
              </a:rPr>
              <a:t>Traité des sensations</a:t>
            </a:r>
            <a:r>
              <a:rPr lang="fr-FR" sz="2000" dirty="0" smtClean="0">
                <a:solidFill>
                  <a:schemeClr val="tx1"/>
                </a:solidFill>
              </a:rPr>
              <a:t>, 1754) e Diderot, </a:t>
            </a:r>
            <a:r>
              <a:rPr lang="fr-FR" sz="2000" dirty="0" err="1" smtClean="0">
                <a:solidFill>
                  <a:schemeClr val="tx1"/>
                </a:solidFill>
              </a:rPr>
              <a:t>sostenitori</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principio</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i="1" dirty="0" smtClean="0">
                <a:solidFill>
                  <a:schemeClr val="tx1"/>
                </a:solidFill>
              </a:rPr>
              <a:t>liaison des idées </a:t>
            </a:r>
            <a:r>
              <a:rPr lang="fr-FR" sz="2000" dirty="0" smtClean="0">
                <a:solidFill>
                  <a:schemeClr val="tx1"/>
                </a:solidFill>
              </a:rPr>
              <a:t>come </a:t>
            </a:r>
            <a:r>
              <a:rPr lang="fr-FR" sz="2000" dirty="0" err="1" smtClean="0">
                <a:solidFill>
                  <a:schemeClr val="tx1"/>
                </a:solidFill>
              </a:rPr>
              <a:t>fondamento</a:t>
            </a:r>
            <a:r>
              <a:rPr lang="fr-FR" sz="2000" dirty="0" smtClean="0">
                <a:solidFill>
                  <a:schemeClr val="tx1"/>
                </a:solidFill>
              </a:rPr>
              <a:t> </a:t>
            </a:r>
            <a:r>
              <a:rPr lang="fr-FR" sz="2000" dirty="0" err="1" smtClean="0">
                <a:solidFill>
                  <a:schemeClr val="tx1"/>
                </a:solidFill>
              </a:rPr>
              <a:t>dell’ordine</a:t>
            </a:r>
            <a:r>
              <a:rPr lang="fr-FR" sz="2000" dirty="0" smtClean="0">
                <a:solidFill>
                  <a:schemeClr val="tx1"/>
                </a:solidFill>
              </a:rPr>
              <a:t> delle parole (</a:t>
            </a:r>
            <a:r>
              <a:rPr lang="fr-FR" sz="2000" i="1" dirty="0" smtClean="0">
                <a:solidFill>
                  <a:schemeClr val="tx1"/>
                </a:solidFill>
              </a:rPr>
              <a:t>langage d’action </a:t>
            </a:r>
            <a:r>
              <a:rPr lang="fr-FR" sz="2000" dirty="0" smtClean="0">
                <a:solidFill>
                  <a:schemeClr val="tx1"/>
                </a:solidFill>
              </a:rPr>
              <a:t>&lt; </a:t>
            </a:r>
            <a:r>
              <a:rPr lang="fr-FR" sz="2000" i="1" dirty="0" smtClean="0">
                <a:solidFill>
                  <a:schemeClr val="tx1"/>
                </a:solidFill>
              </a:rPr>
              <a:t>liaisons des idées </a:t>
            </a:r>
            <a:r>
              <a:rPr lang="fr-FR" sz="2000" dirty="0" smtClean="0">
                <a:solidFill>
                  <a:schemeClr val="tx1"/>
                </a:solidFill>
              </a:rPr>
              <a:t>&lt; </a:t>
            </a:r>
            <a:r>
              <a:rPr lang="fr-FR" sz="2000" i="1" dirty="0" smtClean="0">
                <a:solidFill>
                  <a:schemeClr val="tx1"/>
                </a:solidFill>
              </a:rPr>
              <a:t>articulation</a:t>
            </a:r>
            <a:r>
              <a:rPr lang="fr-FR" sz="2000" dirty="0" smtClean="0">
                <a:solidFill>
                  <a:schemeClr val="tx1"/>
                </a:solidFill>
              </a:rPr>
              <a:t>).</a:t>
            </a:r>
          </a:p>
          <a:p>
            <a:pPr algn="just"/>
            <a:r>
              <a:rPr lang="it-IT" sz="2000" dirty="0">
                <a:solidFill>
                  <a:schemeClr val="tx1"/>
                </a:solidFill>
              </a:rPr>
              <a:t>Si sviluppa tutta una </a:t>
            </a:r>
            <a:r>
              <a:rPr lang="it-IT" sz="2000" b="1" dirty="0">
                <a:solidFill>
                  <a:schemeClr val="tx1"/>
                </a:solidFill>
              </a:rPr>
              <a:t>letteratura della </a:t>
            </a:r>
            <a:r>
              <a:rPr lang="it-IT" sz="2000" b="1" i="1" dirty="0" err="1">
                <a:solidFill>
                  <a:schemeClr val="tx1"/>
                </a:solidFill>
              </a:rPr>
              <a:t>sensibilité</a:t>
            </a:r>
            <a:r>
              <a:rPr lang="it-IT" sz="2000" dirty="0">
                <a:solidFill>
                  <a:schemeClr val="tx1"/>
                </a:solidFill>
              </a:rPr>
              <a:t>: Rousseau</a:t>
            </a:r>
            <a:r>
              <a:rPr lang="it-IT" sz="2000" dirty="0" smtClean="0">
                <a:solidFill>
                  <a:schemeClr val="tx1"/>
                </a:solidFill>
              </a:rPr>
              <a:t>, in </a:t>
            </a:r>
            <a:r>
              <a:rPr lang="it-IT" sz="2000" i="1" dirty="0">
                <a:solidFill>
                  <a:schemeClr val="tx1"/>
                </a:solidFill>
              </a:rPr>
              <a:t>Julie, </a:t>
            </a:r>
            <a:r>
              <a:rPr lang="it-IT" sz="2000" i="1" dirty="0" err="1">
                <a:solidFill>
                  <a:schemeClr val="tx1"/>
                </a:solidFill>
              </a:rPr>
              <a:t>ou</a:t>
            </a:r>
            <a:r>
              <a:rPr lang="it-IT" sz="2000" i="1" dirty="0">
                <a:solidFill>
                  <a:schemeClr val="tx1"/>
                </a:solidFill>
              </a:rPr>
              <a:t> la Nouvelle </a:t>
            </a:r>
            <a:r>
              <a:rPr lang="it-IT" sz="2000" i="1" dirty="0" err="1">
                <a:solidFill>
                  <a:schemeClr val="tx1"/>
                </a:solidFill>
              </a:rPr>
              <a:t>Héloïse</a:t>
            </a:r>
            <a:r>
              <a:rPr lang="it-IT" sz="2000" dirty="0">
                <a:solidFill>
                  <a:schemeClr val="tx1"/>
                </a:solidFill>
              </a:rPr>
              <a:t> (1761), </a:t>
            </a:r>
            <a:r>
              <a:rPr lang="it-IT" sz="2000" dirty="0" smtClean="0">
                <a:solidFill>
                  <a:schemeClr val="tx1"/>
                </a:solidFill>
              </a:rPr>
              <a:t>si </a:t>
            </a:r>
            <a:r>
              <a:rPr lang="it-IT" sz="2000" dirty="0">
                <a:solidFill>
                  <a:schemeClr val="tx1"/>
                </a:solidFill>
              </a:rPr>
              <a:t>concentra sui </a:t>
            </a:r>
            <a:r>
              <a:rPr lang="it-IT" sz="2000" u="sng" dirty="0">
                <a:solidFill>
                  <a:schemeClr val="tx1"/>
                </a:solidFill>
              </a:rPr>
              <a:t>moti dell’animo </a:t>
            </a:r>
            <a:r>
              <a:rPr lang="it-IT" sz="2000" dirty="0">
                <a:solidFill>
                  <a:schemeClr val="tx1"/>
                </a:solidFill>
              </a:rPr>
              <a:t>e risente della </a:t>
            </a:r>
            <a:r>
              <a:rPr lang="it-IT" sz="2000" u="sng" dirty="0">
                <a:solidFill>
                  <a:schemeClr val="tx1"/>
                </a:solidFill>
              </a:rPr>
              <a:t>svolta sensistica degli studi sul linguaggio</a:t>
            </a:r>
            <a:r>
              <a:rPr lang="it-IT" sz="2000" dirty="0">
                <a:solidFill>
                  <a:schemeClr val="tx1"/>
                </a:solidFill>
              </a:rPr>
              <a:t>. </a:t>
            </a:r>
            <a:endParaRPr lang="fr-FR" sz="2000" dirty="0">
              <a:solidFill>
                <a:schemeClr val="tx1"/>
              </a:solidFill>
            </a:endParaRPr>
          </a:p>
          <a:p>
            <a:pPr algn="just"/>
            <a:endParaRPr lang="fr-FR" i="1"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6800" y="3213100"/>
            <a:ext cx="2235200" cy="3644900"/>
          </a:xfrm>
          <a:prstGeom prst="rect">
            <a:avLst/>
          </a:prstGeom>
        </p:spPr>
      </p:pic>
    </p:spTree>
    <p:extLst>
      <p:ext uri="{BB962C8B-B14F-4D97-AF65-F5344CB8AC3E}">
        <p14:creationId xmlns:p14="http://schemas.microsoft.com/office/powerpoint/2010/main" val="5186140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Il </a:t>
            </a:r>
            <a:r>
              <a:rPr lang="fr-FR" dirty="0" err="1" smtClean="0"/>
              <a:t>francese</a:t>
            </a:r>
            <a:r>
              <a:rPr lang="fr-FR" dirty="0" smtClean="0"/>
              <a:t>: lingua </a:t>
            </a:r>
            <a:r>
              <a:rPr lang="fr-FR" dirty="0" err="1" smtClean="0"/>
              <a:t>della</a:t>
            </a:r>
            <a:r>
              <a:rPr lang="fr-FR" dirty="0" smtClean="0"/>
              <a:t> </a:t>
            </a:r>
            <a:r>
              <a:rPr lang="fr-FR" dirty="0" err="1" smtClean="0"/>
              <a:t>diplomazia</a:t>
            </a:r>
            <a:endParaRPr lang="fr-FR" dirty="0"/>
          </a:p>
        </p:txBody>
      </p:sp>
      <p:sp>
        <p:nvSpPr>
          <p:cNvPr id="3" name="Espace réservé du contenu 2"/>
          <p:cNvSpPr>
            <a:spLocks noGrp="1"/>
          </p:cNvSpPr>
          <p:nvPr>
            <p:ph idx="1"/>
          </p:nvPr>
        </p:nvSpPr>
        <p:spPr>
          <a:xfrm>
            <a:off x="385011" y="1475874"/>
            <a:ext cx="9593178" cy="5301915"/>
          </a:xfrm>
        </p:spPr>
        <p:txBody>
          <a:bodyPr>
            <a:normAutofit/>
          </a:bodyPr>
          <a:lstStyle/>
          <a:p>
            <a:pPr algn="just"/>
            <a:r>
              <a:rPr lang="fr-FR" dirty="0" smtClean="0">
                <a:solidFill>
                  <a:schemeClr val="tx1"/>
                </a:solidFill>
              </a:rPr>
              <a:t>Dal </a:t>
            </a:r>
            <a:r>
              <a:rPr lang="it-IT" b="1" dirty="0">
                <a:solidFill>
                  <a:schemeClr val="tx1"/>
                </a:solidFill>
              </a:rPr>
              <a:t>Trattato di </a:t>
            </a:r>
            <a:r>
              <a:rPr lang="it-IT" b="1" dirty="0" err="1">
                <a:solidFill>
                  <a:schemeClr val="tx1"/>
                </a:solidFill>
              </a:rPr>
              <a:t>Westfalia</a:t>
            </a:r>
            <a:r>
              <a:rPr lang="it-IT" b="1" dirty="0">
                <a:solidFill>
                  <a:schemeClr val="tx1"/>
                </a:solidFill>
              </a:rPr>
              <a:t> </a:t>
            </a:r>
            <a:r>
              <a:rPr lang="it-IT" dirty="0">
                <a:solidFill>
                  <a:schemeClr val="tx1"/>
                </a:solidFill>
              </a:rPr>
              <a:t>(</a:t>
            </a:r>
            <a:r>
              <a:rPr lang="it-IT" b="1" dirty="0">
                <a:solidFill>
                  <a:schemeClr val="tx1"/>
                </a:solidFill>
              </a:rPr>
              <a:t>1678</a:t>
            </a:r>
            <a:r>
              <a:rPr lang="it-IT" dirty="0" smtClean="0">
                <a:solidFill>
                  <a:schemeClr val="tx1"/>
                </a:solidFill>
              </a:rPr>
              <a:t>), </a:t>
            </a:r>
            <a:r>
              <a:rPr lang="it-IT" dirty="0">
                <a:solidFill>
                  <a:schemeClr val="tx1"/>
                </a:solidFill>
              </a:rPr>
              <a:t>quando austriaci decidono di appropriarsi del </a:t>
            </a:r>
            <a:r>
              <a:rPr lang="it-IT" dirty="0" smtClean="0">
                <a:solidFill>
                  <a:schemeClr val="tx1"/>
                </a:solidFill>
              </a:rPr>
              <a:t>latino, alla </a:t>
            </a:r>
            <a:r>
              <a:rPr lang="it-IT" dirty="0">
                <a:solidFill>
                  <a:schemeClr val="tx1"/>
                </a:solidFill>
              </a:rPr>
              <a:t>prima guerra </a:t>
            </a:r>
            <a:r>
              <a:rPr lang="it-IT" dirty="0" smtClean="0">
                <a:solidFill>
                  <a:schemeClr val="tx1"/>
                </a:solidFill>
              </a:rPr>
              <a:t>mondiale quando il </a:t>
            </a:r>
            <a:r>
              <a:rPr lang="it-IT" dirty="0">
                <a:solidFill>
                  <a:schemeClr val="tx1"/>
                </a:solidFill>
              </a:rPr>
              <a:t>presidente americano Wilson </a:t>
            </a:r>
            <a:r>
              <a:rPr lang="it-IT" dirty="0" smtClean="0">
                <a:solidFill>
                  <a:schemeClr val="tx1"/>
                </a:solidFill>
              </a:rPr>
              <a:t>pretende </a:t>
            </a:r>
            <a:r>
              <a:rPr lang="it-IT" dirty="0">
                <a:solidFill>
                  <a:schemeClr val="tx1"/>
                </a:solidFill>
              </a:rPr>
              <a:t>la stesura in inglese del </a:t>
            </a:r>
            <a:r>
              <a:rPr lang="it-IT" b="1" dirty="0" smtClean="0">
                <a:solidFill>
                  <a:schemeClr val="tx1"/>
                </a:solidFill>
              </a:rPr>
              <a:t>Trattato </a:t>
            </a:r>
            <a:r>
              <a:rPr lang="it-IT" b="1" dirty="0">
                <a:solidFill>
                  <a:schemeClr val="tx1"/>
                </a:solidFill>
              </a:rPr>
              <a:t>di </a:t>
            </a:r>
            <a:r>
              <a:rPr lang="it-IT" b="1" dirty="0" smtClean="0">
                <a:solidFill>
                  <a:schemeClr val="tx1"/>
                </a:solidFill>
              </a:rPr>
              <a:t>pace di Versailles </a:t>
            </a:r>
            <a:r>
              <a:rPr lang="it-IT" dirty="0">
                <a:solidFill>
                  <a:schemeClr val="tx1"/>
                </a:solidFill>
              </a:rPr>
              <a:t>(</a:t>
            </a:r>
            <a:r>
              <a:rPr lang="it-IT" b="1" dirty="0">
                <a:solidFill>
                  <a:schemeClr val="tx1"/>
                </a:solidFill>
              </a:rPr>
              <a:t>1919</a:t>
            </a:r>
            <a:r>
              <a:rPr lang="it-IT" dirty="0">
                <a:solidFill>
                  <a:schemeClr val="tx1"/>
                </a:solidFill>
              </a:rPr>
              <a:t>). </a:t>
            </a:r>
            <a:endParaRPr lang="it-IT" dirty="0" smtClean="0">
              <a:solidFill>
                <a:schemeClr val="tx1"/>
              </a:solidFill>
            </a:endParaRPr>
          </a:p>
          <a:p>
            <a:pPr algn="just"/>
            <a:endParaRPr lang="it-IT" dirty="0" smtClean="0">
              <a:solidFill>
                <a:schemeClr val="tx1"/>
              </a:solidFill>
            </a:endParaRPr>
          </a:p>
          <a:p>
            <a:pPr algn="just"/>
            <a:r>
              <a:rPr lang="it-IT" dirty="0">
                <a:solidFill>
                  <a:schemeClr val="tx1"/>
                </a:solidFill>
              </a:rPr>
              <a:t>V</a:t>
            </a:r>
            <a:r>
              <a:rPr lang="it-IT" dirty="0" smtClean="0">
                <a:solidFill>
                  <a:schemeClr val="tx1"/>
                </a:solidFill>
              </a:rPr>
              <a:t>eicolata </a:t>
            </a:r>
            <a:r>
              <a:rPr lang="it-IT" dirty="0">
                <a:solidFill>
                  <a:schemeClr val="tx1"/>
                </a:solidFill>
              </a:rPr>
              <a:t>dal grande stile polemico di </a:t>
            </a:r>
            <a:r>
              <a:rPr lang="it-IT" dirty="0" smtClean="0">
                <a:solidFill>
                  <a:schemeClr val="tx1"/>
                </a:solidFill>
              </a:rPr>
              <a:t>Montesquieu, </a:t>
            </a:r>
            <a:r>
              <a:rPr lang="it-IT" dirty="0">
                <a:solidFill>
                  <a:schemeClr val="tx1"/>
                </a:solidFill>
              </a:rPr>
              <a:t>Voltaire, </a:t>
            </a:r>
            <a:r>
              <a:rPr lang="it-IT" dirty="0" err="1">
                <a:solidFill>
                  <a:schemeClr val="tx1"/>
                </a:solidFill>
              </a:rPr>
              <a:t>Diderot</a:t>
            </a:r>
            <a:r>
              <a:rPr lang="it-IT" dirty="0">
                <a:solidFill>
                  <a:schemeClr val="tx1"/>
                </a:solidFill>
              </a:rPr>
              <a:t>, Rousseau, la grande battaglia delle idee </a:t>
            </a:r>
            <a:r>
              <a:rPr lang="it-IT" dirty="0" smtClean="0">
                <a:solidFill>
                  <a:schemeClr val="tx1"/>
                </a:solidFill>
              </a:rPr>
              <a:t>raggiunge </a:t>
            </a:r>
            <a:r>
              <a:rPr lang="it-IT" dirty="0">
                <a:solidFill>
                  <a:schemeClr val="tx1"/>
                </a:solidFill>
              </a:rPr>
              <a:t>un teatro europeo</a:t>
            </a:r>
            <a:r>
              <a:rPr lang="it-IT" dirty="0" smtClean="0">
                <a:solidFill>
                  <a:schemeClr val="tx1"/>
                </a:solidFill>
              </a:rPr>
              <a:t>.</a:t>
            </a:r>
          </a:p>
          <a:p>
            <a:pPr algn="just"/>
            <a:endParaRPr lang="it-IT" dirty="0">
              <a:solidFill>
                <a:schemeClr val="tx1"/>
              </a:solidFill>
            </a:endParaRPr>
          </a:p>
          <a:p>
            <a:pPr algn="just"/>
            <a:r>
              <a:rPr lang="it-IT" dirty="0" smtClean="0">
                <a:solidFill>
                  <a:schemeClr val="tx1"/>
                </a:solidFill>
              </a:rPr>
              <a:t>Voltaire (1694-1778), in particolare, diviene il confidente e il corrispondente di importanti personalità come Caterina II di Russia e Federico II di Prussia:</a:t>
            </a:r>
          </a:p>
          <a:p>
            <a:pPr algn="just"/>
            <a:endParaRPr lang="it-IT" dirty="0">
              <a:solidFill>
                <a:schemeClr val="tx1"/>
              </a:solidFill>
            </a:endParaRPr>
          </a:p>
          <a:p>
            <a:pPr marL="0" indent="0" algn="ctr">
              <a:buNone/>
            </a:pPr>
            <a:r>
              <a:rPr lang="it-IT" dirty="0" smtClean="0">
                <a:solidFill>
                  <a:schemeClr val="tx1"/>
                </a:solidFill>
              </a:rPr>
              <a:t> </a:t>
            </a:r>
            <a:r>
              <a:rPr lang="it-IT" dirty="0" err="1" smtClean="0">
                <a:solidFill>
                  <a:schemeClr val="tx1"/>
                </a:solidFill>
              </a:rPr>
              <a:t>P</a:t>
            </a:r>
            <a:r>
              <a:rPr lang="it-IT" dirty="0" smtClean="0">
                <a:solidFill>
                  <a:schemeClr val="tx1"/>
                </a:solidFill>
              </a:rPr>
              <a:t>                     ci</a:t>
            </a:r>
          </a:p>
          <a:p>
            <a:pPr marL="0" indent="0" algn="ctr">
              <a:buNone/>
            </a:pPr>
            <a:r>
              <a:rPr lang="it-IT" dirty="0" smtClean="0">
                <a:solidFill>
                  <a:schemeClr val="tx1"/>
                </a:solidFill>
              </a:rPr>
              <a:t>                          ___         à      ___        </a:t>
            </a:r>
            <a:r>
              <a:rPr lang="it-IT" dirty="0" smtClean="0">
                <a:solidFill>
                  <a:schemeClr val="tx1"/>
                </a:solidFill>
                <a:sym typeface="Wingdings"/>
              </a:rPr>
              <a:t></a:t>
            </a:r>
            <a:r>
              <a:rPr lang="it-IT" dirty="0" smtClean="0">
                <a:solidFill>
                  <a:schemeClr val="tx1"/>
                </a:solidFill>
              </a:rPr>
              <a:t>        G a</a:t>
            </a:r>
          </a:p>
          <a:p>
            <a:pPr marL="0" indent="0" algn="just">
              <a:buNone/>
            </a:pPr>
            <a:endParaRPr lang="it-IT" dirty="0">
              <a:solidFill>
                <a:schemeClr val="tx1"/>
              </a:solidFill>
            </a:endParaRPr>
          </a:p>
          <a:p>
            <a:pPr marL="0" indent="0" algn="ctr">
              <a:buNone/>
            </a:pPr>
            <a:r>
              <a:rPr lang="it-IT" dirty="0" err="1" smtClean="0">
                <a:solidFill>
                  <a:schemeClr val="tx1"/>
                </a:solidFill>
              </a:rPr>
              <a:t>Venez</a:t>
            </a:r>
            <a:r>
              <a:rPr lang="it-IT" dirty="0">
                <a:solidFill>
                  <a:schemeClr val="tx1"/>
                </a:solidFill>
              </a:rPr>
              <a:t> </a:t>
            </a:r>
            <a:r>
              <a:rPr lang="it-IT" dirty="0" smtClean="0">
                <a:solidFill>
                  <a:schemeClr val="tx1"/>
                </a:solidFill>
              </a:rPr>
              <a:t>              sans</a:t>
            </a:r>
            <a:endParaRPr lang="fr-FR" dirty="0">
              <a:solidFill>
                <a:schemeClr val="tx1"/>
              </a:solidFill>
            </a:endParaRPr>
          </a:p>
          <a:p>
            <a:endParaRPr lang="fr-FR" dirty="0"/>
          </a:p>
        </p:txBody>
      </p:sp>
    </p:spTree>
    <p:extLst>
      <p:ext uri="{BB962C8B-B14F-4D97-AF65-F5344CB8AC3E}">
        <p14:creationId xmlns:p14="http://schemas.microsoft.com/office/powerpoint/2010/main" val="19887686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Il </a:t>
            </a:r>
            <a:r>
              <a:rPr lang="fr-FR" dirty="0" err="1" smtClean="0"/>
              <a:t>vocabolario</a:t>
            </a:r>
            <a:r>
              <a:rPr lang="fr-FR" dirty="0" smtClean="0"/>
              <a:t> </a:t>
            </a:r>
            <a:r>
              <a:rPr lang="fr-FR" dirty="0" err="1" smtClean="0"/>
              <a:t>del</a:t>
            </a:r>
            <a:r>
              <a:rPr lang="fr-FR" dirty="0" smtClean="0"/>
              <a:t> </a:t>
            </a:r>
            <a:r>
              <a:rPr lang="fr-FR" dirty="0" err="1" smtClean="0"/>
              <a:t>progresso</a:t>
            </a:r>
            <a:r>
              <a:rPr lang="fr-FR" dirty="0" smtClean="0"/>
              <a:t> </a:t>
            </a:r>
            <a:r>
              <a:rPr lang="fr-FR" dirty="0" err="1" smtClean="0"/>
              <a:t>tecnologico-scientifico</a:t>
            </a:r>
            <a:endParaRPr lang="fr-FR" dirty="0"/>
          </a:p>
        </p:txBody>
      </p:sp>
      <p:sp>
        <p:nvSpPr>
          <p:cNvPr id="3" name="Espace réservé du contenu 2"/>
          <p:cNvSpPr>
            <a:spLocks noGrp="1"/>
          </p:cNvSpPr>
          <p:nvPr>
            <p:ph idx="1"/>
          </p:nvPr>
        </p:nvSpPr>
        <p:spPr>
          <a:xfrm>
            <a:off x="677334" y="2160589"/>
            <a:ext cx="9028140" cy="4384590"/>
          </a:xfrm>
        </p:spPr>
        <p:txBody>
          <a:bodyPr>
            <a:normAutofit/>
          </a:bodyPr>
          <a:lstStyle/>
          <a:p>
            <a:pPr algn="just"/>
            <a:r>
              <a:rPr lang="fr-FR" sz="2000" dirty="0">
                <a:solidFill>
                  <a:schemeClr val="tx1"/>
                </a:solidFill>
              </a:rPr>
              <a:t>Réaumur, </a:t>
            </a:r>
            <a:r>
              <a:rPr lang="fr-FR" sz="2000" i="1" dirty="0">
                <a:solidFill>
                  <a:schemeClr val="tx1"/>
                </a:solidFill>
              </a:rPr>
              <a:t>Histoire naturelle des insectes</a:t>
            </a:r>
            <a:r>
              <a:rPr lang="fr-FR" sz="2000" dirty="0">
                <a:solidFill>
                  <a:schemeClr val="tx1"/>
                </a:solidFill>
              </a:rPr>
              <a:t> (1734)</a:t>
            </a:r>
          </a:p>
          <a:p>
            <a:pPr algn="just"/>
            <a:r>
              <a:rPr lang="fr-FR" sz="2000" dirty="0">
                <a:solidFill>
                  <a:schemeClr val="tx1"/>
                </a:solidFill>
              </a:rPr>
              <a:t>Buffon, </a:t>
            </a:r>
            <a:r>
              <a:rPr lang="fr-FR" sz="2000" i="1" dirty="0">
                <a:solidFill>
                  <a:schemeClr val="tx1"/>
                </a:solidFill>
              </a:rPr>
              <a:t>Histoire naturelle</a:t>
            </a:r>
            <a:r>
              <a:rPr lang="fr-FR" sz="2000" dirty="0">
                <a:solidFill>
                  <a:schemeClr val="tx1"/>
                </a:solidFill>
              </a:rPr>
              <a:t> (1749-1788)</a:t>
            </a:r>
          </a:p>
          <a:p>
            <a:pPr algn="just"/>
            <a:r>
              <a:rPr lang="fr-FR" sz="2000" dirty="0">
                <a:solidFill>
                  <a:schemeClr val="tx1"/>
                </a:solidFill>
              </a:rPr>
              <a:t>Tarin, </a:t>
            </a:r>
            <a:r>
              <a:rPr lang="fr-FR" sz="2000" i="1" dirty="0">
                <a:solidFill>
                  <a:schemeClr val="tx1"/>
                </a:solidFill>
              </a:rPr>
              <a:t>Dictionnaire anatomique</a:t>
            </a:r>
            <a:r>
              <a:rPr lang="fr-FR" sz="2000" dirty="0">
                <a:solidFill>
                  <a:schemeClr val="tx1"/>
                </a:solidFill>
              </a:rPr>
              <a:t> (1753)</a:t>
            </a:r>
          </a:p>
          <a:p>
            <a:pPr algn="just"/>
            <a:r>
              <a:rPr lang="fr-FR" sz="2000" dirty="0">
                <a:solidFill>
                  <a:schemeClr val="tx1"/>
                </a:solidFill>
              </a:rPr>
              <a:t>Savary, </a:t>
            </a:r>
            <a:r>
              <a:rPr lang="fr-FR" sz="2000" i="1" dirty="0">
                <a:solidFill>
                  <a:schemeClr val="tx1"/>
                </a:solidFill>
              </a:rPr>
              <a:t>Dictionnaire universel du commerce</a:t>
            </a:r>
            <a:r>
              <a:rPr lang="fr-FR" sz="2000" dirty="0">
                <a:solidFill>
                  <a:schemeClr val="tx1"/>
                </a:solidFill>
              </a:rPr>
              <a:t> (1723)</a:t>
            </a:r>
          </a:p>
          <a:p>
            <a:pPr algn="just"/>
            <a:r>
              <a:rPr lang="fr-FR" sz="2000" dirty="0">
                <a:solidFill>
                  <a:schemeClr val="tx1"/>
                </a:solidFill>
              </a:rPr>
              <a:t>Rousseau, </a:t>
            </a:r>
            <a:r>
              <a:rPr lang="fr-FR" sz="2000" i="1" dirty="0">
                <a:solidFill>
                  <a:schemeClr val="tx1"/>
                </a:solidFill>
              </a:rPr>
              <a:t>Dictionnaire de musique</a:t>
            </a:r>
            <a:r>
              <a:rPr lang="fr-FR" sz="2000" dirty="0">
                <a:solidFill>
                  <a:schemeClr val="tx1"/>
                </a:solidFill>
              </a:rPr>
              <a:t> (1768)</a:t>
            </a:r>
          </a:p>
          <a:p>
            <a:pPr algn="just"/>
            <a:r>
              <a:rPr lang="fr-FR" sz="2000" dirty="0" smtClean="0">
                <a:solidFill>
                  <a:schemeClr val="tx1"/>
                </a:solidFill>
              </a:rPr>
              <a:t>Lavoisier, </a:t>
            </a:r>
            <a:r>
              <a:rPr lang="fr-FR" sz="2000" i="1" dirty="0" smtClean="0">
                <a:solidFill>
                  <a:schemeClr val="tx1"/>
                </a:solidFill>
              </a:rPr>
              <a:t>Traité élémentaire de chimie </a:t>
            </a:r>
            <a:r>
              <a:rPr lang="fr-FR" sz="2000" dirty="0" smtClean="0">
                <a:solidFill>
                  <a:schemeClr val="tx1"/>
                </a:solidFill>
              </a:rPr>
              <a:t>(1789)</a:t>
            </a:r>
          </a:p>
          <a:p>
            <a:pPr algn="just"/>
            <a:r>
              <a:rPr lang="it-IT" sz="2000" dirty="0">
                <a:solidFill>
                  <a:schemeClr val="tx1"/>
                </a:solidFill>
              </a:rPr>
              <a:t>L’architettura, la scultura, la pittura sviluppano il loro lessico settoriale: </a:t>
            </a:r>
            <a:r>
              <a:rPr lang="it-IT" sz="2000" i="1" dirty="0">
                <a:solidFill>
                  <a:schemeClr val="tx1"/>
                </a:solidFill>
              </a:rPr>
              <a:t>art</a:t>
            </a:r>
            <a:r>
              <a:rPr lang="it-IT" sz="2000" dirty="0">
                <a:solidFill>
                  <a:schemeClr val="tx1"/>
                </a:solidFill>
              </a:rPr>
              <a:t> si trasforma da “tecnica” all’accezione attuale (si usava </a:t>
            </a:r>
            <a:r>
              <a:rPr lang="it-IT" sz="2000" i="1" dirty="0" err="1">
                <a:solidFill>
                  <a:schemeClr val="tx1"/>
                </a:solidFill>
              </a:rPr>
              <a:t>artisan</a:t>
            </a:r>
            <a:r>
              <a:rPr lang="it-IT" sz="2000" dirty="0">
                <a:solidFill>
                  <a:schemeClr val="tx1"/>
                </a:solidFill>
              </a:rPr>
              <a:t> per designare </a:t>
            </a:r>
            <a:r>
              <a:rPr lang="it-IT" sz="2000" dirty="0" err="1">
                <a:solidFill>
                  <a:schemeClr val="tx1"/>
                </a:solidFill>
              </a:rPr>
              <a:t>l’</a:t>
            </a:r>
            <a:r>
              <a:rPr lang="it-IT" sz="2000" i="1" dirty="0" err="1">
                <a:solidFill>
                  <a:schemeClr val="tx1"/>
                </a:solidFill>
              </a:rPr>
              <a:t>artiste</a:t>
            </a:r>
            <a:r>
              <a:rPr lang="it-IT" sz="2000" dirty="0" smtClean="0">
                <a:solidFill>
                  <a:schemeClr val="tx1"/>
                </a:solidFill>
              </a:rPr>
              <a:t>). </a:t>
            </a:r>
            <a:endParaRPr lang="fr-FR" sz="2000" dirty="0">
              <a:solidFill>
                <a:schemeClr val="tx1"/>
              </a:solidFill>
            </a:endParaRPr>
          </a:p>
          <a:p>
            <a:pPr algn="just"/>
            <a:r>
              <a:rPr lang="it-IT" sz="2000" dirty="0" smtClean="0">
                <a:solidFill>
                  <a:schemeClr val="tx1"/>
                </a:solidFill>
              </a:rPr>
              <a:t>Si sviluppa l’arte culinaria: termini </a:t>
            </a:r>
            <a:r>
              <a:rPr lang="it-IT" sz="2000" dirty="0">
                <a:solidFill>
                  <a:schemeClr val="tx1"/>
                </a:solidFill>
              </a:rPr>
              <a:t>gastronomici (</a:t>
            </a:r>
            <a:r>
              <a:rPr lang="it-IT" sz="2000" i="1" dirty="0" err="1">
                <a:solidFill>
                  <a:schemeClr val="tx1"/>
                </a:solidFill>
              </a:rPr>
              <a:t>brandade</a:t>
            </a:r>
            <a:r>
              <a:rPr lang="it-IT" sz="2000" dirty="0">
                <a:solidFill>
                  <a:schemeClr val="tx1"/>
                </a:solidFill>
              </a:rPr>
              <a:t>, </a:t>
            </a:r>
            <a:r>
              <a:rPr lang="it-IT" sz="2000" i="1" dirty="0" err="1">
                <a:solidFill>
                  <a:schemeClr val="tx1"/>
                </a:solidFill>
              </a:rPr>
              <a:t>quenelle</a:t>
            </a:r>
            <a:r>
              <a:rPr lang="it-IT" sz="2000" dirty="0">
                <a:solidFill>
                  <a:schemeClr val="tx1"/>
                </a:solidFill>
              </a:rPr>
              <a:t>, </a:t>
            </a:r>
            <a:r>
              <a:rPr lang="it-IT" sz="2000" i="1" dirty="0" err="1">
                <a:solidFill>
                  <a:schemeClr val="tx1"/>
                </a:solidFill>
              </a:rPr>
              <a:t>mijoter</a:t>
            </a:r>
            <a:r>
              <a:rPr lang="it-IT" sz="2000" dirty="0" smtClean="0">
                <a:solidFill>
                  <a:schemeClr val="tx1"/>
                </a:solidFill>
              </a:rPr>
              <a:t>).</a:t>
            </a:r>
            <a:endParaRPr lang="fr-FR" sz="2000" dirty="0">
              <a:solidFill>
                <a:schemeClr val="tx1"/>
              </a:solidFill>
            </a:endParaRPr>
          </a:p>
          <a:p>
            <a:endParaRPr lang="fr-FR" dirty="0"/>
          </a:p>
        </p:txBody>
      </p:sp>
    </p:spTree>
    <p:extLst>
      <p:ext uri="{BB962C8B-B14F-4D97-AF65-F5344CB8AC3E}">
        <p14:creationId xmlns:p14="http://schemas.microsoft.com/office/powerpoint/2010/main" val="954871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481911"/>
            <a:ext cx="8596668" cy="3880773"/>
          </a:xfrm>
        </p:spPr>
        <p:txBody>
          <a:bodyPr/>
          <a:lstStyle/>
          <a:p>
            <a:pPr marL="0" indent="0">
              <a:buNone/>
            </a:pPr>
            <a:r>
              <a:rPr lang="fr-FR" dirty="0" smtClean="0">
                <a:solidFill>
                  <a:schemeClr val="tx1"/>
                </a:solidFill>
              </a:rPr>
              <a:t>Il </a:t>
            </a:r>
            <a:r>
              <a:rPr lang="fr-FR" i="1" dirty="0" smtClean="0">
                <a:solidFill>
                  <a:schemeClr val="tx1"/>
                </a:solidFill>
              </a:rPr>
              <a:t>roman </a:t>
            </a:r>
            <a:r>
              <a:rPr lang="fr-FR" dirty="0" smtClean="0">
                <a:solidFill>
                  <a:schemeClr val="tx1"/>
                </a:solidFill>
              </a:rPr>
              <a:t>varia a seconda delle </a:t>
            </a:r>
            <a:r>
              <a:rPr lang="fr-FR" dirty="0" err="1" smtClean="0">
                <a:solidFill>
                  <a:schemeClr val="tx1"/>
                </a:solidFill>
              </a:rPr>
              <a:t>regioni</a:t>
            </a:r>
            <a:r>
              <a:rPr lang="fr-FR" dirty="0" smtClean="0">
                <a:solidFill>
                  <a:schemeClr val="tx1"/>
                </a:solidFill>
              </a:rPr>
              <a:t>: a Nord, per dire « oui », si </a:t>
            </a:r>
            <a:r>
              <a:rPr lang="fr-FR" dirty="0" err="1" smtClean="0">
                <a:solidFill>
                  <a:schemeClr val="tx1"/>
                </a:solidFill>
              </a:rPr>
              <a:t>dice</a:t>
            </a:r>
            <a:r>
              <a:rPr lang="fr-FR" dirty="0" smtClean="0">
                <a:solidFill>
                  <a:schemeClr val="tx1"/>
                </a:solidFill>
              </a:rPr>
              <a:t> « Oïl »; a Sud, si </a:t>
            </a:r>
            <a:r>
              <a:rPr lang="fr-FR" dirty="0" err="1" smtClean="0">
                <a:solidFill>
                  <a:schemeClr val="tx1"/>
                </a:solidFill>
              </a:rPr>
              <a:t>dice</a:t>
            </a:r>
            <a:r>
              <a:rPr lang="fr-FR" dirty="0" smtClean="0">
                <a:solidFill>
                  <a:schemeClr val="tx1"/>
                </a:solidFill>
              </a:rPr>
              <a:t> « Oc ». </a:t>
            </a:r>
          </a:p>
          <a:p>
            <a:pPr marL="0" indent="0">
              <a:buNone/>
            </a:pPr>
            <a:r>
              <a:rPr lang="fr-FR" dirty="0" smtClean="0">
                <a:solidFill>
                  <a:schemeClr val="tx1"/>
                </a:solidFill>
              </a:rPr>
              <a:t>Dal</a:t>
            </a:r>
            <a:r>
              <a:rPr lang="fr-FR" i="1" dirty="0" smtClean="0">
                <a:solidFill>
                  <a:schemeClr val="tx1"/>
                </a:solidFill>
              </a:rPr>
              <a:t> roman </a:t>
            </a:r>
            <a:r>
              <a:rPr lang="fr-FR" dirty="0" err="1" smtClean="0">
                <a:solidFill>
                  <a:schemeClr val="tx1"/>
                </a:solidFill>
              </a:rPr>
              <a:t>hanno</a:t>
            </a:r>
            <a:r>
              <a:rPr lang="fr-FR" dirty="0" smtClean="0">
                <a:solidFill>
                  <a:schemeClr val="tx1"/>
                </a:solidFill>
              </a:rPr>
              <a:t> origine</a:t>
            </a:r>
            <a:endParaRPr lang="fr-FR" dirty="0">
              <a:solidFill>
                <a:schemeClr val="tx1"/>
              </a:solidFill>
            </a:endParaRPr>
          </a:p>
          <a:p>
            <a:pPr marL="0" indent="0">
              <a:buNone/>
            </a:pPr>
            <a:r>
              <a:rPr lang="fr-FR" dirty="0" smtClean="0">
                <a:solidFill>
                  <a:schemeClr val="tx1"/>
                </a:solidFill>
              </a:rPr>
              <a:t>le varie </a:t>
            </a:r>
            <a:r>
              <a:rPr lang="fr-FR" dirty="0" err="1" smtClean="0">
                <a:solidFill>
                  <a:schemeClr val="tx1"/>
                </a:solidFill>
              </a:rPr>
              <a:t>parlate</a:t>
            </a:r>
            <a:r>
              <a:rPr lang="fr-FR" dirty="0" smtClean="0">
                <a:solidFill>
                  <a:schemeClr val="tx1"/>
                </a:solidFill>
              </a:rPr>
              <a:t> </a:t>
            </a:r>
            <a:r>
              <a:rPr lang="fr-FR" dirty="0" err="1" smtClean="0">
                <a:solidFill>
                  <a:schemeClr val="tx1"/>
                </a:solidFill>
              </a:rPr>
              <a:t>regionali</a:t>
            </a:r>
            <a:r>
              <a:rPr lang="fr-FR" dirty="0" smtClean="0">
                <a:solidFill>
                  <a:schemeClr val="tx1"/>
                </a:solidFill>
              </a:rPr>
              <a:t>.</a:t>
            </a:r>
            <a:endParaRPr lang="fr-FR" dirty="0">
              <a:solidFill>
                <a:schemeClr val="tx1"/>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861" y="898089"/>
            <a:ext cx="8448175" cy="5959911"/>
          </a:xfrm>
          <a:prstGeom prst="rect">
            <a:avLst/>
          </a:prstGeom>
        </p:spPr>
      </p:pic>
    </p:spTree>
    <p:extLst>
      <p:ext uri="{BB962C8B-B14F-4D97-AF65-F5344CB8AC3E}">
        <p14:creationId xmlns:p14="http://schemas.microsoft.com/office/powerpoint/2010/main" val="18253569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
            </a:r>
            <a:r>
              <a:rPr lang="fr-FR" i="1" dirty="0" smtClean="0"/>
              <a:t>Encyclopédie</a:t>
            </a:r>
            <a:r>
              <a:rPr lang="fr-FR" dirty="0" smtClean="0"/>
              <a:t> di Diderot e d’Alembert</a:t>
            </a:r>
            <a:endParaRPr lang="fr-FR" dirty="0"/>
          </a:p>
        </p:txBody>
      </p:sp>
      <p:sp>
        <p:nvSpPr>
          <p:cNvPr id="3" name="Espace réservé du contenu 2"/>
          <p:cNvSpPr>
            <a:spLocks noGrp="1"/>
          </p:cNvSpPr>
          <p:nvPr>
            <p:ph idx="1"/>
          </p:nvPr>
        </p:nvSpPr>
        <p:spPr/>
        <p:txBody>
          <a:bodyPr>
            <a:normAutofit/>
          </a:bodyPr>
          <a:lstStyle/>
          <a:p>
            <a:pPr algn="just"/>
            <a:r>
              <a:rPr lang="fr-FR" sz="2000" dirty="0" smtClean="0">
                <a:solidFill>
                  <a:schemeClr val="tx1"/>
                </a:solidFill>
              </a:rPr>
              <a:t>L’</a:t>
            </a:r>
            <a:r>
              <a:rPr lang="fr-FR" sz="2000" i="1" dirty="0" smtClean="0">
                <a:solidFill>
                  <a:schemeClr val="tx1"/>
                </a:solidFill>
              </a:rPr>
              <a:t>Encyclopédie</a:t>
            </a:r>
            <a:r>
              <a:rPr lang="fr-FR" sz="2000" dirty="0" smtClean="0">
                <a:solidFill>
                  <a:schemeClr val="tx1"/>
                </a:solidFill>
              </a:rPr>
              <a:t> </a:t>
            </a:r>
            <a:r>
              <a:rPr lang="fr-FR" sz="2000" i="1" dirty="0" smtClean="0">
                <a:solidFill>
                  <a:schemeClr val="tx1"/>
                </a:solidFill>
              </a:rPr>
              <a:t>ou </a:t>
            </a:r>
            <a:r>
              <a:rPr lang="fr-FR" sz="2000" i="1" dirty="0">
                <a:solidFill>
                  <a:schemeClr val="tx1"/>
                </a:solidFill>
              </a:rPr>
              <a:t>Dictionnaire raisonné des sciences, des arts et des </a:t>
            </a:r>
            <a:r>
              <a:rPr lang="fr-FR" sz="2000" i="1" dirty="0" smtClean="0">
                <a:solidFill>
                  <a:schemeClr val="tx1"/>
                </a:solidFill>
              </a:rPr>
              <a:t>métiers </a:t>
            </a:r>
            <a:r>
              <a:rPr lang="fr-FR" sz="2000" dirty="0" smtClean="0">
                <a:solidFill>
                  <a:schemeClr val="tx1"/>
                </a:solidFill>
              </a:rPr>
              <a:t>(1751</a:t>
            </a:r>
            <a:r>
              <a:rPr lang="en-US" sz="2000" dirty="0" smtClean="0">
                <a:solidFill>
                  <a:schemeClr val="tx1"/>
                </a:solidFill>
              </a:rPr>
              <a:t>—1</a:t>
            </a:r>
            <a:r>
              <a:rPr lang="fr-FR" sz="2000" dirty="0" smtClean="0">
                <a:solidFill>
                  <a:schemeClr val="tx1"/>
                </a:solidFill>
              </a:rPr>
              <a:t>772) </a:t>
            </a:r>
            <a:r>
              <a:rPr lang="fr-FR" sz="2000" dirty="0" err="1">
                <a:solidFill>
                  <a:schemeClr val="tx1"/>
                </a:solidFill>
              </a:rPr>
              <a:t>rappresenta</a:t>
            </a:r>
            <a:r>
              <a:rPr lang="fr-FR" sz="2000" dirty="0">
                <a:solidFill>
                  <a:schemeClr val="tx1"/>
                </a:solidFill>
              </a:rPr>
              <a:t> un importante </a:t>
            </a:r>
            <a:r>
              <a:rPr lang="fr-FR" sz="2000" dirty="0" err="1">
                <a:solidFill>
                  <a:schemeClr val="tx1"/>
                </a:solidFill>
              </a:rPr>
              <a:t>punto</a:t>
            </a:r>
            <a:r>
              <a:rPr lang="fr-FR" sz="2000" dirty="0">
                <a:solidFill>
                  <a:schemeClr val="tx1"/>
                </a:solidFill>
              </a:rPr>
              <a:t> di </a:t>
            </a:r>
            <a:r>
              <a:rPr lang="fr-FR" sz="2000" dirty="0" err="1">
                <a:solidFill>
                  <a:schemeClr val="tx1"/>
                </a:solidFill>
              </a:rPr>
              <a:t>arrivo</a:t>
            </a:r>
            <a:r>
              <a:rPr lang="fr-FR" sz="2000" dirty="0">
                <a:solidFill>
                  <a:schemeClr val="tx1"/>
                </a:solidFill>
              </a:rPr>
              <a:t> di un </a:t>
            </a:r>
            <a:r>
              <a:rPr lang="fr-FR" sz="2000" dirty="0" err="1">
                <a:solidFill>
                  <a:schemeClr val="tx1"/>
                </a:solidFill>
              </a:rPr>
              <a:t>lungo</a:t>
            </a:r>
            <a:r>
              <a:rPr lang="fr-FR" sz="2000" dirty="0">
                <a:solidFill>
                  <a:schemeClr val="tx1"/>
                </a:solidFill>
              </a:rPr>
              <a:t> </a:t>
            </a:r>
            <a:r>
              <a:rPr lang="fr-FR" sz="2000" dirty="0" err="1">
                <a:solidFill>
                  <a:schemeClr val="tx1"/>
                </a:solidFill>
              </a:rPr>
              <a:t>percorso</a:t>
            </a:r>
            <a:r>
              <a:rPr lang="fr-FR" sz="2000" dirty="0">
                <a:solidFill>
                  <a:schemeClr val="tx1"/>
                </a:solidFill>
              </a:rPr>
              <a:t> teso a </a:t>
            </a:r>
            <a:r>
              <a:rPr lang="fr-FR" sz="2000" dirty="0" err="1">
                <a:solidFill>
                  <a:schemeClr val="tx1"/>
                </a:solidFill>
              </a:rPr>
              <a:t>creare</a:t>
            </a:r>
            <a:r>
              <a:rPr lang="fr-FR" sz="2000" dirty="0">
                <a:solidFill>
                  <a:schemeClr val="tx1"/>
                </a:solidFill>
              </a:rPr>
              <a:t> un </a:t>
            </a:r>
            <a:r>
              <a:rPr lang="fr-FR" sz="2000" b="1" dirty="0" err="1">
                <a:solidFill>
                  <a:schemeClr val="tx1"/>
                </a:solidFill>
              </a:rPr>
              <a:t>compendio</a:t>
            </a:r>
            <a:r>
              <a:rPr lang="fr-FR" sz="2000" b="1" dirty="0">
                <a:solidFill>
                  <a:schemeClr val="tx1"/>
                </a:solidFill>
              </a:rPr>
              <a:t> </a:t>
            </a:r>
            <a:r>
              <a:rPr lang="fr-FR" sz="2000" b="1" i="1" dirty="0" err="1">
                <a:solidFill>
                  <a:schemeClr val="tx1"/>
                </a:solidFill>
              </a:rPr>
              <a:t>universale</a:t>
            </a:r>
            <a:r>
              <a:rPr lang="fr-FR" sz="2000" b="1" dirty="0">
                <a:solidFill>
                  <a:schemeClr val="tx1"/>
                </a:solidFill>
              </a:rPr>
              <a:t> </a:t>
            </a:r>
            <a:r>
              <a:rPr lang="fr-FR" sz="2000" b="1" dirty="0" err="1">
                <a:solidFill>
                  <a:schemeClr val="tx1"/>
                </a:solidFill>
              </a:rPr>
              <a:t>del</a:t>
            </a:r>
            <a:r>
              <a:rPr lang="fr-FR" sz="2000" b="1" dirty="0">
                <a:solidFill>
                  <a:schemeClr val="tx1"/>
                </a:solidFill>
              </a:rPr>
              <a:t> </a:t>
            </a:r>
            <a:r>
              <a:rPr lang="fr-FR" sz="2000" b="1" dirty="0" err="1">
                <a:solidFill>
                  <a:schemeClr val="tx1"/>
                </a:solidFill>
              </a:rPr>
              <a:t>sapere</a:t>
            </a:r>
            <a:r>
              <a:rPr lang="fr-FR" sz="2000" dirty="0">
                <a:solidFill>
                  <a:schemeClr val="tx1"/>
                </a:solidFill>
              </a:rPr>
              <a:t>, </a:t>
            </a:r>
            <a:r>
              <a:rPr lang="fr-FR" sz="2000" dirty="0" err="1">
                <a:solidFill>
                  <a:schemeClr val="tx1"/>
                </a:solidFill>
              </a:rPr>
              <a:t>nonché</a:t>
            </a:r>
            <a:r>
              <a:rPr lang="fr-FR" sz="2000" dirty="0">
                <a:solidFill>
                  <a:schemeClr val="tx1"/>
                </a:solidFill>
              </a:rPr>
              <a:t> il primo </a:t>
            </a:r>
            <a:r>
              <a:rPr lang="fr-FR" sz="2000" dirty="0" err="1">
                <a:solidFill>
                  <a:schemeClr val="tx1"/>
                </a:solidFill>
              </a:rPr>
              <a:t>esempio</a:t>
            </a:r>
            <a:r>
              <a:rPr lang="fr-FR" sz="2000" dirty="0">
                <a:solidFill>
                  <a:schemeClr val="tx1"/>
                </a:solidFill>
              </a:rPr>
              <a:t> di </a:t>
            </a:r>
            <a:r>
              <a:rPr lang="fr-FR" sz="2000" dirty="0" err="1">
                <a:solidFill>
                  <a:schemeClr val="tx1"/>
                </a:solidFill>
              </a:rPr>
              <a:t>moderna</a:t>
            </a:r>
            <a:r>
              <a:rPr lang="fr-FR" sz="2000" dirty="0">
                <a:solidFill>
                  <a:schemeClr val="tx1"/>
                </a:solidFill>
              </a:rPr>
              <a:t> </a:t>
            </a:r>
            <a:r>
              <a:rPr lang="fr-FR" sz="2000" dirty="0" err="1">
                <a:solidFill>
                  <a:schemeClr val="tx1"/>
                </a:solidFill>
              </a:rPr>
              <a:t>enciclopedia</a:t>
            </a:r>
            <a:r>
              <a:rPr lang="fr-FR" sz="2000" dirty="0">
                <a:solidFill>
                  <a:schemeClr val="tx1"/>
                </a:solidFill>
              </a:rPr>
              <a:t> di </a:t>
            </a:r>
            <a:r>
              <a:rPr lang="fr-FR" sz="2000" dirty="0" err="1">
                <a:solidFill>
                  <a:schemeClr val="tx1"/>
                </a:solidFill>
              </a:rPr>
              <a:t>larga</a:t>
            </a:r>
            <a:r>
              <a:rPr lang="fr-FR" sz="2000" dirty="0">
                <a:solidFill>
                  <a:schemeClr val="tx1"/>
                </a:solidFill>
              </a:rPr>
              <a:t> </a:t>
            </a:r>
            <a:r>
              <a:rPr lang="fr-FR" sz="2000" dirty="0" err="1">
                <a:solidFill>
                  <a:schemeClr val="tx1"/>
                </a:solidFill>
              </a:rPr>
              <a:t>diffusione</a:t>
            </a:r>
            <a:r>
              <a:rPr lang="fr-FR" sz="2000" dirty="0">
                <a:solidFill>
                  <a:schemeClr val="tx1"/>
                </a:solidFill>
              </a:rPr>
              <a:t> e </a:t>
            </a:r>
            <a:r>
              <a:rPr lang="fr-FR" sz="2000" dirty="0" err="1">
                <a:solidFill>
                  <a:schemeClr val="tx1"/>
                </a:solidFill>
              </a:rPr>
              <a:t>successo</a:t>
            </a:r>
            <a:r>
              <a:rPr lang="fr-FR" sz="2000" dirty="0">
                <a:solidFill>
                  <a:schemeClr val="tx1"/>
                </a:solidFill>
              </a:rPr>
              <a:t>, </a:t>
            </a:r>
            <a:r>
              <a:rPr lang="fr-FR" sz="2000" dirty="0" err="1">
                <a:solidFill>
                  <a:schemeClr val="tx1"/>
                </a:solidFill>
              </a:rPr>
              <a:t>cui</a:t>
            </a:r>
            <a:r>
              <a:rPr lang="fr-FR" sz="2000" dirty="0">
                <a:solidFill>
                  <a:schemeClr val="tx1"/>
                </a:solidFill>
              </a:rPr>
              <a:t> </a:t>
            </a:r>
            <a:r>
              <a:rPr lang="fr-FR" sz="2000" dirty="0" err="1">
                <a:solidFill>
                  <a:schemeClr val="tx1"/>
                </a:solidFill>
              </a:rPr>
              <a:t>guarderanno</a:t>
            </a:r>
            <a:r>
              <a:rPr lang="fr-FR" sz="2000" dirty="0">
                <a:solidFill>
                  <a:schemeClr val="tx1"/>
                </a:solidFill>
              </a:rPr>
              <a:t> e si </a:t>
            </a:r>
            <a:r>
              <a:rPr lang="fr-FR" sz="2000" dirty="0" err="1">
                <a:solidFill>
                  <a:schemeClr val="tx1"/>
                </a:solidFill>
              </a:rPr>
              <a:t>ispireranno</a:t>
            </a:r>
            <a:r>
              <a:rPr lang="fr-FR" sz="2000" dirty="0">
                <a:solidFill>
                  <a:schemeClr val="tx1"/>
                </a:solidFill>
              </a:rPr>
              <a:t> </a:t>
            </a:r>
            <a:r>
              <a:rPr lang="fr-FR" sz="2000" dirty="0" err="1">
                <a:solidFill>
                  <a:schemeClr val="tx1"/>
                </a:solidFill>
              </a:rPr>
              <a:t>nella</a:t>
            </a:r>
            <a:r>
              <a:rPr lang="fr-FR" sz="2000" dirty="0">
                <a:solidFill>
                  <a:schemeClr val="tx1"/>
                </a:solidFill>
              </a:rPr>
              <a:t> </a:t>
            </a:r>
            <a:r>
              <a:rPr lang="fr-FR" sz="2000" dirty="0" err="1">
                <a:solidFill>
                  <a:schemeClr val="tx1"/>
                </a:solidFill>
              </a:rPr>
              <a:t>struttura</a:t>
            </a:r>
            <a:r>
              <a:rPr lang="fr-FR" sz="2000" dirty="0">
                <a:solidFill>
                  <a:schemeClr val="tx1"/>
                </a:solidFill>
              </a:rPr>
              <a:t> quelle successive</a:t>
            </a:r>
            <a:r>
              <a:rPr lang="fr-FR" sz="2000" dirty="0" smtClean="0">
                <a:solidFill>
                  <a:schemeClr val="tx1"/>
                </a:solidFill>
              </a:rPr>
              <a:t>.</a:t>
            </a:r>
          </a:p>
          <a:p>
            <a:pPr algn="just"/>
            <a:endParaRPr lang="fr-FR" sz="2000" dirty="0">
              <a:solidFill>
                <a:schemeClr val="tx1"/>
              </a:solidFill>
            </a:endParaRPr>
          </a:p>
          <a:p>
            <a:pPr algn="just"/>
            <a:r>
              <a:rPr lang="fr-FR" sz="2000" dirty="0" smtClean="0">
                <a:solidFill>
                  <a:schemeClr val="tx1"/>
                </a:solidFill>
              </a:rPr>
              <a:t>L’</a:t>
            </a:r>
            <a:r>
              <a:rPr lang="fr-FR" sz="2000" i="1" dirty="0" smtClean="0">
                <a:solidFill>
                  <a:schemeClr val="tx1"/>
                </a:solidFill>
              </a:rPr>
              <a:t>Encyclopédie</a:t>
            </a:r>
            <a:r>
              <a:rPr lang="fr-FR" sz="2000" dirty="0" smtClean="0">
                <a:solidFill>
                  <a:schemeClr val="tx1"/>
                </a:solidFill>
              </a:rPr>
              <a:t> </a:t>
            </a:r>
            <a:r>
              <a:rPr lang="fr-FR" sz="2000" dirty="0" err="1" smtClean="0">
                <a:solidFill>
                  <a:schemeClr val="tx1"/>
                </a:solidFill>
              </a:rPr>
              <a:t>è</a:t>
            </a:r>
            <a:r>
              <a:rPr lang="fr-FR" sz="2000" dirty="0" smtClean="0">
                <a:solidFill>
                  <a:schemeClr val="tx1"/>
                </a:solidFill>
              </a:rPr>
              <a:t> anche un </a:t>
            </a:r>
            <a:r>
              <a:rPr lang="fr-FR" sz="2000" b="1" dirty="0" err="1" smtClean="0">
                <a:solidFill>
                  <a:schemeClr val="tx1"/>
                </a:solidFill>
              </a:rPr>
              <a:t>compendio</a:t>
            </a:r>
            <a:r>
              <a:rPr lang="fr-FR" sz="2000" b="1" dirty="0" smtClean="0">
                <a:solidFill>
                  <a:schemeClr val="tx1"/>
                </a:solidFill>
              </a:rPr>
              <a:t> dei </a:t>
            </a:r>
            <a:r>
              <a:rPr lang="fr-FR" sz="2000" b="1" dirty="0" err="1" smtClean="0">
                <a:solidFill>
                  <a:schemeClr val="tx1"/>
                </a:solidFill>
              </a:rPr>
              <a:t>nuovi</a:t>
            </a:r>
            <a:r>
              <a:rPr lang="fr-FR" sz="2000" b="1" dirty="0" smtClean="0">
                <a:solidFill>
                  <a:schemeClr val="tx1"/>
                </a:solidFill>
              </a:rPr>
              <a:t> </a:t>
            </a:r>
            <a:r>
              <a:rPr lang="fr-FR" sz="2000" b="1" dirty="0" err="1" smtClean="0">
                <a:solidFill>
                  <a:schemeClr val="tx1"/>
                </a:solidFill>
              </a:rPr>
              <a:t>valori</a:t>
            </a:r>
            <a:r>
              <a:rPr lang="fr-FR" sz="2000" dirty="0" smtClean="0">
                <a:solidFill>
                  <a:schemeClr val="tx1"/>
                </a:solidFill>
              </a:rPr>
              <a:t>: </a:t>
            </a:r>
            <a:r>
              <a:rPr lang="fr-FR" sz="2000" dirty="0" err="1" smtClean="0">
                <a:solidFill>
                  <a:schemeClr val="tx1"/>
                </a:solidFill>
              </a:rPr>
              <a:t>lo</a:t>
            </a:r>
            <a:r>
              <a:rPr lang="fr-FR" sz="2000" dirty="0" smtClean="0">
                <a:solidFill>
                  <a:schemeClr val="tx1"/>
                </a:solidFill>
              </a:rPr>
              <a:t> </a:t>
            </a:r>
            <a:r>
              <a:rPr lang="fr-FR" sz="2000" u="sng" dirty="0" err="1" smtClean="0">
                <a:solidFill>
                  <a:schemeClr val="tx1"/>
                </a:solidFill>
              </a:rPr>
              <a:t>spirito</a:t>
            </a:r>
            <a:r>
              <a:rPr lang="fr-FR" sz="2000" u="sng" dirty="0" smtClean="0">
                <a:solidFill>
                  <a:schemeClr val="tx1"/>
                </a:solidFill>
              </a:rPr>
              <a:t> </a:t>
            </a:r>
            <a:r>
              <a:rPr lang="fr-FR" sz="2000" u="sng" dirty="0" err="1" smtClean="0">
                <a:solidFill>
                  <a:schemeClr val="tx1"/>
                </a:solidFill>
              </a:rPr>
              <a:t>filosofico</a:t>
            </a:r>
            <a:r>
              <a:rPr lang="fr-FR" sz="2000" dirty="0" smtClean="0">
                <a:solidFill>
                  <a:schemeClr val="tx1"/>
                </a:solidFill>
              </a:rPr>
              <a:t> (</a:t>
            </a:r>
            <a:r>
              <a:rPr lang="fr-FR" sz="2000" dirty="0" err="1" smtClean="0">
                <a:solidFill>
                  <a:schemeClr val="tx1"/>
                </a:solidFill>
              </a:rPr>
              <a:t>amore</a:t>
            </a:r>
            <a:r>
              <a:rPr lang="fr-FR" sz="2000" dirty="0" smtClean="0">
                <a:solidFill>
                  <a:schemeClr val="tx1"/>
                </a:solidFill>
              </a:rPr>
              <a:t> per la </a:t>
            </a:r>
            <a:r>
              <a:rPr lang="fr-FR" sz="2000" dirty="0" err="1" smtClean="0">
                <a:solidFill>
                  <a:schemeClr val="tx1"/>
                </a:solidFill>
              </a:rPr>
              <a:t>scienza</a:t>
            </a:r>
            <a:r>
              <a:rPr lang="fr-FR" sz="2000" dirty="0" smtClean="0">
                <a:solidFill>
                  <a:schemeClr val="tx1"/>
                </a:solidFill>
              </a:rPr>
              <a:t> e </a:t>
            </a:r>
            <a:r>
              <a:rPr lang="fr-FR" sz="2000" dirty="0" err="1" smtClean="0">
                <a:solidFill>
                  <a:schemeClr val="tx1"/>
                </a:solidFill>
              </a:rPr>
              <a:t>tolleranza</a:t>
            </a:r>
            <a:r>
              <a:rPr lang="fr-FR" sz="2000" dirty="0" smtClean="0">
                <a:solidFill>
                  <a:schemeClr val="tx1"/>
                </a:solidFill>
              </a:rPr>
              <a:t>) e </a:t>
            </a:r>
            <a:r>
              <a:rPr lang="fr-FR" sz="2000" dirty="0" err="1" smtClean="0">
                <a:solidFill>
                  <a:schemeClr val="tx1"/>
                </a:solidFill>
              </a:rPr>
              <a:t>lo</a:t>
            </a:r>
            <a:r>
              <a:rPr lang="fr-FR" sz="2000" dirty="0" smtClean="0">
                <a:solidFill>
                  <a:schemeClr val="tx1"/>
                </a:solidFill>
              </a:rPr>
              <a:t> </a:t>
            </a:r>
            <a:r>
              <a:rPr lang="fr-FR" sz="2000" u="sng" dirty="0" err="1" smtClean="0">
                <a:solidFill>
                  <a:schemeClr val="tx1"/>
                </a:solidFill>
              </a:rPr>
              <a:t>spirito</a:t>
            </a:r>
            <a:r>
              <a:rPr lang="fr-FR" sz="2000" u="sng" dirty="0" smtClean="0">
                <a:solidFill>
                  <a:schemeClr val="tx1"/>
                </a:solidFill>
              </a:rPr>
              <a:t> </a:t>
            </a:r>
            <a:r>
              <a:rPr lang="fr-FR" sz="2000" u="sng" dirty="0" err="1" smtClean="0">
                <a:solidFill>
                  <a:schemeClr val="tx1"/>
                </a:solidFill>
              </a:rPr>
              <a:t>scientifico</a:t>
            </a:r>
            <a:r>
              <a:rPr lang="fr-FR" sz="2000" u="sng" dirty="0" smtClean="0">
                <a:solidFill>
                  <a:schemeClr val="tx1"/>
                </a:solidFill>
              </a:rPr>
              <a:t> </a:t>
            </a:r>
            <a:r>
              <a:rPr lang="fr-FR" sz="2000" dirty="0" smtClean="0">
                <a:solidFill>
                  <a:schemeClr val="tx1"/>
                </a:solidFill>
              </a:rPr>
              <a:t>(il </a:t>
            </a:r>
            <a:r>
              <a:rPr lang="fr-FR" sz="2000" dirty="0" err="1" smtClean="0">
                <a:solidFill>
                  <a:schemeClr val="tx1"/>
                </a:solidFill>
              </a:rPr>
              <a:t>metodo</a:t>
            </a:r>
            <a:r>
              <a:rPr lang="fr-FR" sz="2000" dirty="0" smtClean="0">
                <a:solidFill>
                  <a:schemeClr val="tx1"/>
                </a:solidFill>
              </a:rPr>
              <a:t> </a:t>
            </a:r>
            <a:r>
              <a:rPr lang="fr-FR" sz="2000" dirty="0" err="1" smtClean="0">
                <a:solidFill>
                  <a:schemeClr val="tx1"/>
                </a:solidFill>
              </a:rPr>
              <a:t>sperimentale</a:t>
            </a:r>
            <a:r>
              <a:rPr lang="fr-FR" sz="2000" dirty="0" smtClean="0">
                <a:solidFill>
                  <a:schemeClr val="tx1"/>
                </a:solidFill>
              </a:rPr>
              <a:t> empirico, </a:t>
            </a:r>
            <a:r>
              <a:rPr lang="fr-FR" sz="2000" dirty="0" err="1" smtClean="0">
                <a:solidFill>
                  <a:schemeClr val="tx1"/>
                </a:solidFill>
              </a:rPr>
              <a:t>applicato</a:t>
            </a:r>
            <a:r>
              <a:rPr lang="fr-FR" sz="2000" dirty="0" smtClean="0">
                <a:solidFill>
                  <a:schemeClr val="tx1"/>
                </a:solidFill>
              </a:rPr>
              <a:t> </a:t>
            </a:r>
            <a:r>
              <a:rPr lang="fr-FR" sz="2000" dirty="0" err="1" smtClean="0">
                <a:solidFill>
                  <a:schemeClr val="tx1"/>
                </a:solidFill>
              </a:rPr>
              <a:t>alle</a:t>
            </a:r>
            <a:r>
              <a:rPr lang="fr-FR" sz="2000" dirty="0" smtClean="0">
                <a:solidFill>
                  <a:schemeClr val="tx1"/>
                </a:solidFill>
              </a:rPr>
              <a:t> </a:t>
            </a:r>
            <a:r>
              <a:rPr lang="fr-FR" sz="2000" dirty="0" err="1" smtClean="0">
                <a:solidFill>
                  <a:schemeClr val="tx1"/>
                </a:solidFill>
              </a:rPr>
              <a:t>questioni</a:t>
            </a:r>
            <a:r>
              <a:rPr lang="fr-FR" sz="2000" dirty="0" smtClean="0">
                <a:solidFill>
                  <a:schemeClr val="tx1"/>
                </a:solidFill>
              </a:rPr>
              <a:t> </a:t>
            </a:r>
            <a:r>
              <a:rPr lang="fr-FR" sz="2000" dirty="0" err="1" smtClean="0">
                <a:solidFill>
                  <a:schemeClr val="tx1"/>
                </a:solidFill>
              </a:rPr>
              <a:t>filosofiche</a:t>
            </a:r>
            <a:r>
              <a:rPr lang="fr-FR" sz="2000" dirty="0" smtClean="0">
                <a:solidFill>
                  <a:schemeClr val="tx1"/>
                </a:solidFill>
              </a:rPr>
              <a:t>). </a:t>
            </a:r>
            <a:endParaRPr lang="fr-FR" sz="2000" dirty="0">
              <a:solidFill>
                <a:schemeClr val="tx1"/>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2" y="-16042"/>
            <a:ext cx="2917998" cy="4767658"/>
          </a:xfrm>
          <a:prstGeom prst="rect">
            <a:avLst/>
          </a:prstGeom>
        </p:spPr>
      </p:pic>
    </p:spTree>
    <p:extLst>
      <p:ext uri="{BB962C8B-B14F-4D97-AF65-F5344CB8AC3E}">
        <p14:creationId xmlns:p14="http://schemas.microsoft.com/office/powerpoint/2010/main" val="15155858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224592"/>
            <a:ext cx="8596668" cy="1320800"/>
          </a:xfrm>
        </p:spPr>
        <p:txBody>
          <a:bodyPr/>
          <a:lstStyle/>
          <a:p>
            <a:r>
              <a:rPr lang="fr-FR" dirty="0" err="1" smtClean="0"/>
              <a:t>Caratteristiche</a:t>
            </a:r>
            <a:r>
              <a:rPr lang="fr-FR" dirty="0" smtClean="0"/>
              <a:t> </a:t>
            </a:r>
            <a:r>
              <a:rPr lang="fr-FR" dirty="0" err="1" smtClean="0"/>
              <a:t>del</a:t>
            </a:r>
            <a:r>
              <a:rPr lang="fr-FR" dirty="0" smtClean="0"/>
              <a:t> </a:t>
            </a:r>
            <a:r>
              <a:rPr lang="fr-FR" dirty="0" err="1" smtClean="0"/>
              <a:t>francese</a:t>
            </a:r>
            <a:r>
              <a:rPr lang="fr-FR" dirty="0" smtClean="0"/>
              <a:t> </a:t>
            </a:r>
            <a:r>
              <a:rPr lang="fr-FR" dirty="0" err="1" smtClean="0"/>
              <a:t>settecentesco</a:t>
            </a:r>
            <a:endParaRPr lang="fr-FR" dirty="0"/>
          </a:p>
        </p:txBody>
      </p:sp>
      <p:sp>
        <p:nvSpPr>
          <p:cNvPr id="3" name="Espace réservé du contenu 2"/>
          <p:cNvSpPr>
            <a:spLocks noGrp="1"/>
          </p:cNvSpPr>
          <p:nvPr>
            <p:ph idx="1"/>
          </p:nvPr>
        </p:nvSpPr>
        <p:spPr>
          <a:xfrm>
            <a:off x="677333" y="1871833"/>
            <a:ext cx="9894413" cy="5202737"/>
          </a:xfrm>
        </p:spPr>
        <p:txBody>
          <a:bodyPr>
            <a:normAutofit lnSpcReduction="10000"/>
          </a:bodyPr>
          <a:lstStyle/>
          <a:p>
            <a:pPr algn="just"/>
            <a:r>
              <a:rPr lang="it-IT" dirty="0">
                <a:solidFill>
                  <a:schemeClr val="tx1"/>
                </a:solidFill>
              </a:rPr>
              <a:t>Influenza dell’ortografia sulla </a:t>
            </a:r>
            <a:r>
              <a:rPr lang="it-IT" dirty="0" smtClean="0">
                <a:solidFill>
                  <a:schemeClr val="tx1"/>
                </a:solidFill>
              </a:rPr>
              <a:t>pronuncia: </a:t>
            </a:r>
            <a:r>
              <a:rPr lang="it-IT" dirty="0" err="1" smtClean="0">
                <a:solidFill>
                  <a:schemeClr val="tx1"/>
                </a:solidFill>
              </a:rPr>
              <a:t>Gile</a:t>
            </a:r>
            <a:r>
              <a:rPr lang="it-IT" dirty="0" smtClean="0">
                <a:solidFill>
                  <a:schemeClr val="tx1"/>
                </a:solidFill>
              </a:rPr>
              <a:t> </a:t>
            </a:r>
            <a:r>
              <a:rPr lang="it-IT" dirty="0" err="1">
                <a:solidFill>
                  <a:schemeClr val="tx1"/>
                </a:solidFill>
              </a:rPr>
              <a:t>Vaudelin</a:t>
            </a:r>
            <a:r>
              <a:rPr lang="it-IT" dirty="0">
                <a:solidFill>
                  <a:schemeClr val="tx1"/>
                </a:solidFill>
              </a:rPr>
              <a:t>, </a:t>
            </a:r>
            <a:r>
              <a:rPr lang="it-IT" i="1" dirty="0">
                <a:solidFill>
                  <a:schemeClr val="tx1"/>
                </a:solidFill>
              </a:rPr>
              <a:t>Nouvelle </a:t>
            </a:r>
            <a:r>
              <a:rPr lang="it-IT" i="1" dirty="0" err="1">
                <a:solidFill>
                  <a:schemeClr val="tx1"/>
                </a:solidFill>
              </a:rPr>
              <a:t>Manière</a:t>
            </a:r>
            <a:r>
              <a:rPr lang="it-IT" i="1" dirty="0">
                <a:solidFill>
                  <a:schemeClr val="tx1"/>
                </a:solidFill>
              </a:rPr>
              <a:t> d’</a:t>
            </a:r>
            <a:r>
              <a:rPr lang="it-IT" i="1" dirty="0" err="1">
                <a:solidFill>
                  <a:schemeClr val="tx1"/>
                </a:solidFill>
              </a:rPr>
              <a:t>écrire</a:t>
            </a:r>
            <a:r>
              <a:rPr lang="it-IT" i="1" dirty="0">
                <a:solidFill>
                  <a:schemeClr val="tx1"/>
                </a:solidFill>
              </a:rPr>
              <a:t> </a:t>
            </a:r>
            <a:r>
              <a:rPr lang="it-IT" i="1" dirty="0" err="1">
                <a:solidFill>
                  <a:schemeClr val="tx1"/>
                </a:solidFill>
              </a:rPr>
              <a:t>comme</a:t>
            </a:r>
            <a:r>
              <a:rPr lang="it-IT" i="1" dirty="0">
                <a:solidFill>
                  <a:schemeClr val="tx1"/>
                </a:solidFill>
              </a:rPr>
              <a:t> on </a:t>
            </a:r>
            <a:r>
              <a:rPr lang="it-IT" i="1" dirty="0" err="1">
                <a:solidFill>
                  <a:schemeClr val="tx1"/>
                </a:solidFill>
              </a:rPr>
              <a:t>parle</a:t>
            </a:r>
            <a:r>
              <a:rPr lang="it-IT" i="1" dirty="0">
                <a:solidFill>
                  <a:schemeClr val="tx1"/>
                </a:solidFill>
              </a:rPr>
              <a:t> en France</a:t>
            </a:r>
            <a:r>
              <a:rPr lang="it-IT" dirty="0">
                <a:solidFill>
                  <a:schemeClr val="tx1"/>
                </a:solidFill>
              </a:rPr>
              <a:t>, </a:t>
            </a:r>
            <a:r>
              <a:rPr lang="it-IT" dirty="0" smtClean="0">
                <a:solidFill>
                  <a:schemeClr val="tx1"/>
                </a:solidFill>
              </a:rPr>
              <a:t>1713;</a:t>
            </a:r>
          </a:p>
          <a:p>
            <a:pPr algn="just"/>
            <a:r>
              <a:rPr lang="it-IT" dirty="0">
                <a:solidFill>
                  <a:schemeClr val="tx1"/>
                </a:solidFill>
              </a:rPr>
              <a:t>La costruzione del periodo: abbandono della complessità ipotattica in favore di uno </a:t>
            </a:r>
            <a:r>
              <a:rPr lang="it-IT" i="1" dirty="0" smtClean="0">
                <a:solidFill>
                  <a:schemeClr val="tx1"/>
                </a:solidFill>
              </a:rPr>
              <a:t>style coupé</a:t>
            </a:r>
            <a:r>
              <a:rPr lang="it-IT" dirty="0" smtClean="0">
                <a:solidFill>
                  <a:schemeClr val="tx1"/>
                </a:solidFill>
              </a:rPr>
              <a:t>. Volontà di concisione.</a:t>
            </a:r>
            <a:r>
              <a:rPr lang="fr-FR" dirty="0" smtClean="0">
                <a:solidFill>
                  <a:schemeClr val="tx1"/>
                </a:solidFill>
              </a:rPr>
              <a:t> </a:t>
            </a:r>
          </a:p>
          <a:p>
            <a:pPr algn="just"/>
            <a:r>
              <a:rPr lang="it-IT" dirty="0">
                <a:solidFill>
                  <a:schemeClr val="tx1"/>
                </a:solidFill>
              </a:rPr>
              <a:t>L’influenza del mondo inglese e l’afflusso di </a:t>
            </a:r>
            <a:r>
              <a:rPr lang="it-IT" dirty="0" smtClean="0">
                <a:solidFill>
                  <a:schemeClr val="tx1"/>
                </a:solidFill>
              </a:rPr>
              <a:t>anglicismi (idee di tolleranza e libero pensiero di Collins e Locke)</a:t>
            </a:r>
            <a:r>
              <a:rPr lang="fr-FR" dirty="0" smtClean="0">
                <a:solidFill>
                  <a:schemeClr val="tx1"/>
                </a:solidFill>
              </a:rPr>
              <a:t>. </a:t>
            </a:r>
          </a:p>
          <a:p>
            <a:pPr algn="just"/>
            <a:r>
              <a:rPr lang="it-IT" dirty="0">
                <a:solidFill>
                  <a:schemeClr val="tx1"/>
                </a:solidFill>
              </a:rPr>
              <a:t>Si mantiene in generale </a:t>
            </a:r>
            <a:r>
              <a:rPr lang="it-IT" u="sng" dirty="0">
                <a:solidFill>
                  <a:schemeClr val="tx1"/>
                </a:solidFill>
              </a:rPr>
              <a:t>la tradizione della lingua epurata</a:t>
            </a:r>
            <a:r>
              <a:rPr lang="it-IT" dirty="0">
                <a:solidFill>
                  <a:schemeClr val="tx1"/>
                </a:solidFill>
              </a:rPr>
              <a:t>, che sottomette le parole alla gerarchia stilistica (</a:t>
            </a:r>
            <a:r>
              <a:rPr lang="it-IT" dirty="0" err="1">
                <a:solidFill>
                  <a:schemeClr val="tx1"/>
                </a:solidFill>
              </a:rPr>
              <a:t>Mauvillon</a:t>
            </a:r>
            <a:r>
              <a:rPr lang="it-IT" dirty="0">
                <a:solidFill>
                  <a:schemeClr val="tx1"/>
                </a:solidFill>
              </a:rPr>
              <a:t>, </a:t>
            </a:r>
            <a:r>
              <a:rPr lang="it-IT" i="1" dirty="0" err="1">
                <a:solidFill>
                  <a:schemeClr val="tx1"/>
                </a:solidFill>
              </a:rPr>
              <a:t>Traité</a:t>
            </a:r>
            <a:r>
              <a:rPr lang="it-IT" i="1" dirty="0">
                <a:solidFill>
                  <a:schemeClr val="tx1"/>
                </a:solidFill>
              </a:rPr>
              <a:t> </a:t>
            </a:r>
            <a:r>
              <a:rPr lang="it-IT" i="1" dirty="0" err="1">
                <a:solidFill>
                  <a:schemeClr val="tx1"/>
                </a:solidFill>
              </a:rPr>
              <a:t>du</a:t>
            </a:r>
            <a:r>
              <a:rPr lang="it-IT" i="1" dirty="0">
                <a:solidFill>
                  <a:schemeClr val="tx1"/>
                </a:solidFill>
              </a:rPr>
              <a:t> style</a:t>
            </a:r>
            <a:r>
              <a:rPr lang="it-IT" dirty="0">
                <a:solidFill>
                  <a:schemeClr val="tx1"/>
                </a:solidFill>
              </a:rPr>
              <a:t>, </a:t>
            </a:r>
            <a:r>
              <a:rPr lang="it-IT" dirty="0" smtClean="0">
                <a:solidFill>
                  <a:schemeClr val="tx1"/>
                </a:solidFill>
              </a:rPr>
              <a:t>1751: differenza </a:t>
            </a:r>
            <a:r>
              <a:rPr lang="it-IT" dirty="0">
                <a:solidFill>
                  <a:schemeClr val="tx1"/>
                </a:solidFill>
              </a:rPr>
              <a:t>tra </a:t>
            </a:r>
            <a:r>
              <a:rPr lang="it-IT" i="1" dirty="0">
                <a:solidFill>
                  <a:schemeClr val="tx1"/>
                </a:solidFill>
              </a:rPr>
              <a:t>face</a:t>
            </a:r>
            <a:r>
              <a:rPr lang="it-IT" dirty="0">
                <a:solidFill>
                  <a:schemeClr val="tx1"/>
                </a:solidFill>
              </a:rPr>
              <a:t> (stile sublime), </a:t>
            </a:r>
            <a:r>
              <a:rPr lang="it-IT" i="1" dirty="0" err="1">
                <a:solidFill>
                  <a:schemeClr val="tx1"/>
                </a:solidFill>
              </a:rPr>
              <a:t>visage</a:t>
            </a:r>
            <a:r>
              <a:rPr lang="it-IT" dirty="0">
                <a:solidFill>
                  <a:schemeClr val="tx1"/>
                </a:solidFill>
              </a:rPr>
              <a:t> (mediocre), </a:t>
            </a:r>
            <a:r>
              <a:rPr lang="it-IT" i="1" dirty="0">
                <a:solidFill>
                  <a:schemeClr val="tx1"/>
                </a:solidFill>
              </a:rPr>
              <a:t>garbe</a:t>
            </a:r>
            <a:r>
              <a:rPr lang="it-IT" dirty="0">
                <a:solidFill>
                  <a:schemeClr val="tx1"/>
                </a:solidFill>
              </a:rPr>
              <a:t>, </a:t>
            </a:r>
            <a:r>
              <a:rPr lang="it-IT" i="1" dirty="0" err="1">
                <a:solidFill>
                  <a:schemeClr val="tx1"/>
                </a:solidFill>
              </a:rPr>
              <a:t>frime</a:t>
            </a:r>
            <a:r>
              <a:rPr lang="it-IT" dirty="0">
                <a:solidFill>
                  <a:schemeClr val="tx1"/>
                </a:solidFill>
              </a:rPr>
              <a:t>, </a:t>
            </a:r>
            <a:r>
              <a:rPr lang="it-IT" i="1" dirty="0" err="1">
                <a:solidFill>
                  <a:schemeClr val="tx1"/>
                </a:solidFill>
              </a:rPr>
              <a:t>frimousse</a:t>
            </a:r>
            <a:r>
              <a:rPr lang="it-IT" dirty="0">
                <a:solidFill>
                  <a:schemeClr val="tx1"/>
                </a:solidFill>
              </a:rPr>
              <a:t> (burlesco)). </a:t>
            </a:r>
            <a:endParaRPr lang="fr-FR" dirty="0">
              <a:solidFill>
                <a:schemeClr val="tx1"/>
              </a:solidFill>
            </a:endParaRPr>
          </a:p>
          <a:p>
            <a:r>
              <a:rPr lang="it-IT" dirty="0">
                <a:solidFill>
                  <a:schemeClr val="tx1"/>
                </a:solidFill>
              </a:rPr>
              <a:t>Si evita ancora il termine proprio con la perifrasi (eredità della </a:t>
            </a:r>
            <a:r>
              <a:rPr lang="it-IT" i="1" dirty="0" err="1">
                <a:solidFill>
                  <a:schemeClr val="tx1"/>
                </a:solidFill>
              </a:rPr>
              <a:t>préciosité</a:t>
            </a:r>
            <a:r>
              <a:rPr lang="it-IT" dirty="0">
                <a:solidFill>
                  <a:schemeClr val="tx1"/>
                </a:solidFill>
              </a:rPr>
              <a:t>). </a:t>
            </a:r>
            <a:endParaRPr lang="it-IT" dirty="0" smtClean="0">
              <a:solidFill>
                <a:schemeClr val="tx1"/>
              </a:solidFill>
            </a:endParaRPr>
          </a:p>
          <a:p>
            <a:pPr algn="just"/>
            <a:r>
              <a:rPr lang="it-IT" dirty="0">
                <a:solidFill>
                  <a:schemeClr val="tx1"/>
                </a:solidFill>
              </a:rPr>
              <a:t>Con l’importanza assunta dalla nuova terminologia tecnico-scientifica, </a:t>
            </a:r>
            <a:r>
              <a:rPr lang="it-IT" u="sng" dirty="0">
                <a:solidFill>
                  <a:schemeClr val="tx1"/>
                </a:solidFill>
              </a:rPr>
              <a:t>la gerarchia del lessico viene però incrinata dall’importanza accordata alle espressioni concrete e da un diverso criterio retorico di adeguamento al contesto. </a:t>
            </a:r>
            <a:endParaRPr lang="it-IT" u="sng" dirty="0" smtClean="0">
              <a:solidFill>
                <a:schemeClr val="tx1"/>
              </a:solidFill>
            </a:endParaRPr>
          </a:p>
          <a:p>
            <a:pPr algn="just"/>
            <a:r>
              <a:rPr lang="it-IT" dirty="0">
                <a:solidFill>
                  <a:schemeClr val="tx1"/>
                </a:solidFill>
              </a:rPr>
              <a:t>4 nuovi dizionari </a:t>
            </a:r>
            <a:r>
              <a:rPr lang="it-IT" dirty="0" smtClean="0">
                <a:solidFill>
                  <a:schemeClr val="tx1"/>
                </a:solidFill>
              </a:rPr>
              <a:t>dell’</a:t>
            </a:r>
            <a:r>
              <a:rPr lang="it-IT" i="1" dirty="0" smtClean="0">
                <a:solidFill>
                  <a:schemeClr val="tx1"/>
                </a:solidFill>
              </a:rPr>
              <a:t>Académie</a:t>
            </a:r>
            <a:r>
              <a:rPr lang="it-IT" dirty="0" smtClean="0">
                <a:solidFill>
                  <a:schemeClr val="tx1"/>
                </a:solidFill>
              </a:rPr>
              <a:t>: 1718</a:t>
            </a:r>
            <a:r>
              <a:rPr lang="it-IT" dirty="0">
                <a:solidFill>
                  <a:schemeClr val="tx1"/>
                </a:solidFill>
              </a:rPr>
              <a:t>, si adotta ordine alfabetico integrale; 1740, si introducono gli accenti, il circonflesso al posto della –</a:t>
            </a:r>
            <a:r>
              <a:rPr lang="it-IT" i="1" dirty="0" err="1">
                <a:solidFill>
                  <a:schemeClr val="tx1"/>
                </a:solidFill>
              </a:rPr>
              <a:t>s</a:t>
            </a:r>
            <a:r>
              <a:rPr lang="it-IT" dirty="0">
                <a:solidFill>
                  <a:schemeClr val="tx1"/>
                </a:solidFill>
              </a:rPr>
              <a:t>; 1762 e 1798, importanti cambiamenti che avvicino ortografia a uso odierno</a:t>
            </a:r>
            <a:r>
              <a:rPr lang="it-IT" dirty="0" smtClean="0">
                <a:solidFill>
                  <a:schemeClr val="tx1"/>
                </a:solidFill>
              </a:rPr>
              <a:t>).</a:t>
            </a:r>
            <a:endParaRPr lang="fr-FR" dirty="0">
              <a:solidFill>
                <a:schemeClr val="tx1"/>
              </a:solidFill>
            </a:endParaRPr>
          </a:p>
          <a:p>
            <a:endParaRPr lang="fr-FR" dirty="0"/>
          </a:p>
          <a:p>
            <a:endParaRPr lang="fr-FR" dirty="0"/>
          </a:p>
        </p:txBody>
      </p:sp>
    </p:spTree>
    <p:extLst>
      <p:ext uri="{BB962C8B-B14F-4D97-AF65-F5344CB8AC3E}">
        <p14:creationId xmlns:p14="http://schemas.microsoft.com/office/powerpoint/2010/main" val="4840172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Il </a:t>
            </a:r>
            <a:r>
              <a:rPr lang="fr-FR" dirty="0" err="1" smtClean="0"/>
              <a:t>movimento</a:t>
            </a:r>
            <a:r>
              <a:rPr lang="fr-FR" dirty="0" smtClean="0"/>
              <a:t> </a:t>
            </a:r>
            <a:r>
              <a:rPr lang="fr-FR" dirty="0" err="1" smtClean="0"/>
              <a:t>neologico</a:t>
            </a:r>
            <a:endParaRPr lang="fr-FR" dirty="0"/>
          </a:p>
        </p:txBody>
      </p:sp>
      <p:sp>
        <p:nvSpPr>
          <p:cNvPr id="3" name="Espace réservé du contenu 2"/>
          <p:cNvSpPr>
            <a:spLocks noGrp="1"/>
          </p:cNvSpPr>
          <p:nvPr>
            <p:ph idx="1"/>
          </p:nvPr>
        </p:nvSpPr>
        <p:spPr/>
        <p:txBody>
          <a:bodyPr>
            <a:normAutofit/>
          </a:bodyPr>
          <a:lstStyle/>
          <a:p>
            <a:pPr algn="just"/>
            <a:r>
              <a:rPr lang="it-IT" sz="2000" dirty="0">
                <a:solidFill>
                  <a:schemeClr val="tx1"/>
                </a:solidFill>
              </a:rPr>
              <a:t>Nascita del movimento neologico (</a:t>
            </a:r>
            <a:r>
              <a:rPr lang="it-IT" sz="2000" b="1" i="1" dirty="0" err="1">
                <a:solidFill>
                  <a:schemeClr val="tx1"/>
                </a:solidFill>
              </a:rPr>
              <a:t>néologie</a:t>
            </a:r>
            <a:r>
              <a:rPr lang="it-IT" sz="2000" dirty="0">
                <a:solidFill>
                  <a:schemeClr val="tx1"/>
                </a:solidFill>
              </a:rPr>
              <a:t>), distinto dal </a:t>
            </a:r>
            <a:r>
              <a:rPr lang="it-IT" sz="2000" i="1" dirty="0" err="1">
                <a:solidFill>
                  <a:schemeClr val="tx1"/>
                </a:solidFill>
              </a:rPr>
              <a:t>néologisme</a:t>
            </a:r>
            <a:r>
              <a:rPr lang="it-IT" sz="2000" dirty="0">
                <a:solidFill>
                  <a:schemeClr val="tx1"/>
                </a:solidFill>
              </a:rPr>
              <a:t>: conio di nuovi termini per adeguarsi all’evoluzione del sapere </a:t>
            </a:r>
            <a:r>
              <a:rPr lang="it-IT" sz="2000" i="1" dirty="0">
                <a:solidFill>
                  <a:schemeClr val="tx1"/>
                </a:solidFill>
              </a:rPr>
              <a:t>vs</a:t>
            </a:r>
            <a:r>
              <a:rPr lang="it-IT" sz="2000" dirty="0">
                <a:solidFill>
                  <a:schemeClr val="tx1"/>
                </a:solidFill>
              </a:rPr>
              <a:t>. creazione spontanea per moda o per abuso. </a:t>
            </a:r>
            <a:endParaRPr lang="it-IT" sz="2000" dirty="0" smtClean="0">
              <a:solidFill>
                <a:schemeClr val="tx1"/>
              </a:solidFill>
            </a:endParaRPr>
          </a:p>
          <a:p>
            <a:pPr algn="just"/>
            <a:endParaRPr lang="it-IT" sz="2000" dirty="0" smtClean="0">
              <a:solidFill>
                <a:schemeClr val="tx1"/>
              </a:solidFill>
            </a:endParaRPr>
          </a:p>
          <a:p>
            <a:pPr algn="just"/>
            <a:r>
              <a:rPr lang="it-IT" sz="2000" dirty="0" smtClean="0">
                <a:solidFill>
                  <a:schemeClr val="tx1"/>
                </a:solidFill>
              </a:rPr>
              <a:t>Tale </a:t>
            </a:r>
            <a:r>
              <a:rPr lang="it-IT" sz="2000" dirty="0">
                <a:solidFill>
                  <a:schemeClr val="tx1"/>
                </a:solidFill>
              </a:rPr>
              <a:t>distinzione entra nel </a:t>
            </a:r>
            <a:r>
              <a:rPr lang="it-IT" sz="2000" i="1" dirty="0" err="1">
                <a:solidFill>
                  <a:schemeClr val="tx1"/>
                </a:solidFill>
              </a:rPr>
              <a:t>Dictionnaire</a:t>
            </a:r>
            <a:r>
              <a:rPr lang="it-IT" sz="2000" i="1" dirty="0">
                <a:solidFill>
                  <a:schemeClr val="tx1"/>
                </a:solidFill>
              </a:rPr>
              <a:t> de l’Académie</a:t>
            </a:r>
            <a:r>
              <a:rPr lang="it-IT" sz="2000" dirty="0">
                <a:solidFill>
                  <a:schemeClr val="tx1"/>
                </a:solidFill>
              </a:rPr>
              <a:t> nel 1762. La mentalità accademica manteneva così ferma la condanna del neologismo. </a:t>
            </a:r>
            <a:endParaRPr lang="it-IT" sz="2000" dirty="0" smtClean="0">
              <a:solidFill>
                <a:schemeClr val="tx1"/>
              </a:solidFill>
            </a:endParaRPr>
          </a:p>
          <a:p>
            <a:pPr algn="just"/>
            <a:endParaRPr lang="fr-FR" sz="2000" dirty="0">
              <a:solidFill>
                <a:schemeClr val="tx1"/>
              </a:solidFill>
            </a:endParaRPr>
          </a:p>
          <a:p>
            <a:pPr algn="just"/>
            <a:r>
              <a:rPr lang="it-IT" sz="2000" dirty="0">
                <a:solidFill>
                  <a:schemeClr val="tx1"/>
                </a:solidFill>
              </a:rPr>
              <a:t>Esponenti del movimento neologico: Beaumarchais, </a:t>
            </a:r>
            <a:r>
              <a:rPr lang="it-IT" sz="2000" dirty="0" err="1">
                <a:solidFill>
                  <a:schemeClr val="tx1"/>
                </a:solidFill>
              </a:rPr>
              <a:t>Dorat</a:t>
            </a:r>
            <a:r>
              <a:rPr lang="it-IT" sz="2000" dirty="0">
                <a:solidFill>
                  <a:schemeClr val="tx1"/>
                </a:solidFill>
              </a:rPr>
              <a:t>, </a:t>
            </a:r>
            <a:r>
              <a:rPr lang="it-IT" sz="2000" dirty="0" err="1">
                <a:solidFill>
                  <a:schemeClr val="tx1"/>
                </a:solidFill>
              </a:rPr>
              <a:t>Linguet</a:t>
            </a:r>
            <a:r>
              <a:rPr lang="it-IT" sz="2000" dirty="0">
                <a:solidFill>
                  <a:schemeClr val="tx1"/>
                </a:solidFill>
              </a:rPr>
              <a:t>, Louis-</a:t>
            </a:r>
            <a:r>
              <a:rPr lang="it-IT" sz="2000" dirty="0" err="1">
                <a:solidFill>
                  <a:schemeClr val="tx1"/>
                </a:solidFill>
              </a:rPr>
              <a:t>Sébastien</a:t>
            </a:r>
            <a:r>
              <a:rPr lang="it-IT" sz="2000" dirty="0">
                <a:solidFill>
                  <a:schemeClr val="tx1"/>
                </a:solidFill>
              </a:rPr>
              <a:t> </a:t>
            </a:r>
            <a:r>
              <a:rPr lang="it-IT" sz="2000" dirty="0" err="1">
                <a:solidFill>
                  <a:schemeClr val="tx1"/>
                </a:solidFill>
              </a:rPr>
              <a:t>Mercier</a:t>
            </a:r>
            <a:r>
              <a:rPr lang="it-IT" sz="2000" dirty="0">
                <a:solidFill>
                  <a:schemeClr val="tx1"/>
                </a:solidFill>
              </a:rPr>
              <a:t>.</a:t>
            </a:r>
            <a:endParaRPr lang="fr-FR" sz="2000" dirty="0">
              <a:solidFill>
                <a:schemeClr val="tx1"/>
              </a:solidFill>
            </a:endParaRPr>
          </a:p>
        </p:txBody>
      </p:sp>
    </p:spTree>
    <p:extLst>
      <p:ext uri="{BB962C8B-B14F-4D97-AF65-F5344CB8AC3E}">
        <p14:creationId xmlns:p14="http://schemas.microsoft.com/office/powerpoint/2010/main" val="20755448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4826" y="219506"/>
            <a:ext cx="8596668" cy="3880773"/>
          </a:xfrm>
        </p:spPr>
        <p:txBody>
          <a:bodyPr>
            <a:normAutofit/>
          </a:bodyPr>
          <a:lstStyle/>
          <a:p>
            <a:pPr algn="just"/>
            <a:r>
              <a:rPr lang="it-IT" sz="2000" dirty="0" err="1">
                <a:solidFill>
                  <a:schemeClr val="tx1"/>
                </a:solidFill>
              </a:rPr>
              <a:t>Rivarol</a:t>
            </a:r>
            <a:r>
              <a:rPr lang="it-IT" sz="2000" dirty="0">
                <a:solidFill>
                  <a:schemeClr val="tx1"/>
                </a:solidFill>
              </a:rPr>
              <a:t>, </a:t>
            </a:r>
            <a:r>
              <a:rPr lang="it-IT" sz="2000" i="1" dirty="0">
                <a:solidFill>
                  <a:schemeClr val="tx1"/>
                </a:solidFill>
              </a:rPr>
              <a:t>De l’</a:t>
            </a:r>
            <a:r>
              <a:rPr lang="it-IT" sz="2000" i="1" dirty="0" err="1">
                <a:solidFill>
                  <a:schemeClr val="tx1"/>
                </a:solidFill>
              </a:rPr>
              <a:t>universalité</a:t>
            </a:r>
            <a:r>
              <a:rPr lang="it-IT" sz="2000" i="1" dirty="0">
                <a:solidFill>
                  <a:schemeClr val="tx1"/>
                </a:solidFill>
              </a:rPr>
              <a:t> de la langue </a:t>
            </a:r>
            <a:r>
              <a:rPr lang="it-IT" sz="2000" i="1" dirty="0" err="1">
                <a:solidFill>
                  <a:schemeClr val="tx1"/>
                </a:solidFill>
              </a:rPr>
              <a:t>française</a:t>
            </a:r>
            <a:r>
              <a:rPr lang="it-IT" sz="2000" dirty="0">
                <a:solidFill>
                  <a:schemeClr val="tx1"/>
                </a:solidFill>
              </a:rPr>
              <a:t> (1784):  </a:t>
            </a:r>
            <a:endParaRPr lang="it-IT" sz="2000" dirty="0" smtClean="0">
              <a:solidFill>
                <a:schemeClr val="tx1"/>
              </a:solidFill>
            </a:endParaRPr>
          </a:p>
          <a:p>
            <a:pPr algn="just"/>
            <a:endParaRPr lang="fr-FR" sz="2000" dirty="0">
              <a:solidFill>
                <a:schemeClr val="tx1"/>
              </a:solidFill>
            </a:endParaRPr>
          </a:p>
          <a:p>
            <a:pPr marL="0" indent="0" algn="just">
              <a:buNone/>
            </a:pPr>
            <a:r>
              <a:rPr lang="fr-FR" sz="2000" i="1" dirty="0">
                <a:solidFill>
                  <a:schemeClr val="tx1"/>
                </a:solidFill>
              </a:rPr>
              <a:t>Les styles sont classés dans notre langue comme les sujets dans notre Monarchie. Deux expressions qui conviennent à la même chose, ne conviennent pas au même ordre des choses; et c’est à travers cette hiérarchie des styles que le bon goût sait marcher.</a:t>
            </a:r>
          </a:p>
          <a:p>
            <a:pPr marL="0" indent="0" algn="just">
              <a:buNone/>
            </a:pPr>
            <a:r>
              <a:rPr lang="fr-FR" sz="2000" dirty="0">
                <a:solidFill>
                  <a:schemeClr val="tx1"/>
                </a:solidFill>
              </a:rPr>
              <a:t> </a:t>
            </a:r>
          </a:p>
          <a:p>
            <a:pPr marL="0" indent="0" algn="just">
              <a:buNone/>
            </a:pPr>
            <a:r>
              <a:rPr lang="it-IT" sz="2000" dirty="0">
                <a:solidFill>
                  <a:schemeClr val="tx1"/>
                </a:solidFill>
              </a:rPr>
              <a:t>5 anni prima degli Stati generali del 1789, </a:t>
            </a:r>
            <a:r>
              <a:rPr lang="it-IT" sz="2000" u="sng" dirty="0">
                <a:solidFill>
                  <a:schemeClr val="tx1"/>
                </a:solidFill>
              </a:rPr>
              <a:t>non ci sono dubbi sul fatto che le parole siano sottomesse a un principio </a:t>
            </a:r>
            <a:r>
              <a:rPr lang="it-IT" sz="2000" u="sng" dirty="0" smtClean="0">
                <a:solidFill>
                  <a:schemeClr val="tx1"/>
                </a:solidFill>
              </a:rPr>
              <a:t>gerarchico</a:t>
            </a:r>
            <a:r>
              <a:rPr lang="it-IT" sz="2000" dirty="0" smtClean="0">
                <a:solidFill>
                  <a:schemeClr val="tx1"/>
                </a:solidFill>
              </a:rPr>
              <a:t>. Ancora </a:t>
            </a:r>
            <a:r>
              <a:rPr lang="it-IT" sz="2000" dirty="0">
                <a:solidFill>
                  <a:schemeClr val="tx1"/>
                </a:solidFill>
              </a:rPr>
              <a:t>per poco…</a:t>
            </a:r>
            <a:r>
              <a:rPr lang="fr-FR" sz="2000" dirty="0">
                <a:solidFill>
                  <a:schemeClr val="tx1"/>
                </a:solidFill>
              </a:rPr>
              <a:t>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583" y="3716083"/>
            <a:ext cx="5488065" cy="3141917"/>
          </a:xfrm>
          <a:prstGeom prst="rect">
            <a:avLst/>
          </a:prstGeom>
        </p:spPr>
      </p:pic>
    </p:spTree>
    <p:extLst>
      <p:ext uri="{BB962C8B-B14F-4D97-AF65-F5344CB8AC3E}">
        <p14:creationId xmlns:p14="http://schemas.microsoft.com/office/powerpoint/2010/main" val="8903030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 La </a:t>
            </a:r>
            <a:r>
              <a:rPr lang="fr-FR" dirty="0" err="1" smtClean="0"/>
              <a:t>Rivoluzione</a:t>
            </a:r>
            <a:r>
              <a:rPr lang="fr-FR" dirty="0" smtClean="0"/>
              <a:t> </a:t>
            </a:r>
            <a:r>
              <a:rPr lang="fr-FR" dirty="0" err="1" smtClean="0"/>
              <a:t>politica</a:t>
            </a:r>
            <a:r>
              <a:rPr lang="fr-FR" dirty="0" smtClean="0"/>
              <a:t> e </a:t>
            </a:r>
            <a:r>
              <a:rPr lang="fr-FR" dirty="0" err="1" smtClean="0"/>
              <a:t>linguistica</a:t>
            </a:r>
            <a:endParaRPr lang="fr-FR" dirty="0"/>
          </a:p>
        </p:txBody>
      </p:sp>
      <p:sp>
        <p:nvSpPr>
          <p:cNvPr id="3" name="Espace réservé du contenu 2"/>
          <p:cNvSpPr>
            <a:spLocks noGrp="1"/>
          </p:cNvSpPr>
          <p:nvPr>
            <p:ph idx="1"/>
          </p:nvPr>
        </p:nvSpPr>
        <p:spPr>
          <a:xfrm>
            <a:off x="-60601" y="1615160"/>
            <a:ext cx="8596668" cy="3880773"/>
          </a:xfrm>
        </p:spPr>
        <p:txBody>
          <a:bodyPr>
            <a:normAutofit/>
          </a:bodyPr>
          <a:lstStyle/>
          <a:p>
            <a:pPr algn="just"/>
            <a:r>
              <a:rPr lang="fr-FR" sz="2000" b="1" dirty="0" smtClean="0">
                <a:solidFill>
                  <a:schemeClr val="tx1"/>
                </a:solidFill>
              </a:rPr>
              <a:t>1789-1815</a:t>
            </a:r>
            <a:r>
              <a:rPr lang="fr-FR" sz="2000" dirty="0" smtClean="0">
                <a:solidFill>
                  <a:schemeClr val="tx1"/>
                </a:solidFill>
              </a:rPr>
              <a:t>: il </a:t>
            </a:r>
            <a:r>
              <a:rPr lang="fr-FR" sz="2000" dirty="0" err="1" smtClean="0">
                <a:solidFill>
                  <a:schemeClr val="tx1"/>
                </a:solidFill>
              </a:rPr>
              <a:t>profondo</a:t>
            </a:r>
            <a:r>
              <a:rPr lang="fr-FR" sz="2000" dirty="0" smtClean="0">
                <a:solidFill>
                  <a:schemeClr val="tx1"/>
                </a:solidFill>
              </a:rPr>
              <a:t> </a:t>
            </a:r>
            <a:r>
              <a:rPr lang="fr-FR" sz="2000" dirty="0" err="1" smtClean="0">
                <a:solidFill>
                  <a:schemeClr val="tx1"/>
                </a:solidFill>
              </a:rPr>
              <a:t>mutamento</a:t>
            </a:r>
            <a:r>
              <a:rPr lang="fr-FR" sz="2000" dirty="0" smtClean="0">
                <a:solidFill>
                  <a:schemeClr val="tx1"/>
                </a:solidFill>
              </a:rPr>
              <a:t> politico e culturale </a:t>
            </a:r>
            <a:r>
              <a:rPr lang="fr-FR" sz="2000" dirty="0" err="1" smtClean="0">
                <a:solidFill>
                  <a:schemeClr val="tx1"/>
                </a:solidFill>
              </a:rPr>
              <a:t>portato</a:t>
            </a:r>
            <a:r>
              <a:rPr lang="fr-FR" sz="2000" dirty="0" smtClean="0">
                <a:solidFill>
                  <a:schemeClr val="tx1"/>
                </a:solidFill>
              </a:rPr>
              <a:t> dalla </a:t>
            </a:r>
            <a:r>
              <a:rPr lang="fr-FR" sz="2000" dirty="0" err="1" smtClean="0">
                <a:solidFill>
                  <a:schemeClr val="tx1"/>
                </a:solidFill>
              </a:rPr>
              <a:t>Rivoluzione</a:t>
            </a:r>
            <a:r>
              <a:rPr lang="fr-FR" sz="2000" dirty="0" smtClean="0">
                <a:solidFill>
                  <a:schemeClr val="tx1"/>
                </a:solidFill>
              </a:rPr>
              <a:t> </a:t>
            </a:r>
            <a:r>
              <a:rPr lang="fr-FR" sz="2000" dirty="0" err="1" smtClean="0">
                <a:solidFill>
                  <a:schemeClr val="tx1"/>
                </a:solidFill>
              </a:rPr>
              <a:t>francese</a:t>
            </a:r>
            <a:r>
              <a:rPr lang="fr-FR" sz="2000" dirty="0" smtClean="0">
                <a:solidFill>
                  <a:schemeClr val="tx1"/>
                </a:solidFill>
              </a:rPr>
              <a:t> ha </a:t>
            </a:r>
            <a:r>
              <a:rPr lang="fr-FR" sz="2000" dirty="0" err="1" smtClean="0">
                <a:solidFill>
                  <a:schemeClr val="tx1"/>
                </a:solidFill>
              </a:rPr>
              <a:t>degli</a:t>
            </a:r>
            <a:r>
              <a:rPr lang="fr-FR" sz="2000" dirty="0" smtClean="0">
                <a:solidFill>
                  <a:schemeClr val="tx1"/>
                </a:solidFill>
              </a:rPr>
              <a:t> </a:t>
            </a:r>
            <a:r>
              <a:rPr lang="fr-FR" sz="2000" dirty="0" err="1" smtClean="0">
                <a:solidFill>
                  <a:schemeClr val="tx1"/>
                </a:solidFill>
              </a:rPr>
              <a:t>effetti</a:t>
            </a:r>
            <a:r>
              <a:rPr lang="fr-FR" sz="2000" dirty="0" smtClean="0">
                <a:solidFill>
                  <a:schemeClr val="tx1"/>
                </a:solidFill>
              </a:rPr>
              <a:t> </a:t>
            </a:r>
            <a:r>
              <a:rPr lang="fr-FR" sz="2000" dirty="0" err="1" smtClean="0">
                <a:solidFill>
                  <a:schemeClr val="tx1"/>
                </a:solidFill>
              </a:rPr>
              <a:t>importanti</a:t>
            </a:r>
            <a:r>
              <a:rPr lang="fr-FR" sz="2000" dirty="0" smtClean="0">
                <a:solidFill>
                  <a:schemeClr val="tx1"/>
                </a:solidFill>
              </a:rPr>
              <a:t> </a:t>
            </a:r>
            <a:r>
              <a:rPr lang="fr-FR" sz="2000" dirty="0" err="1" smtClean="0">
                <a:solidFill>
                  <a:schemeClr val="tx1"/>
                </a:solidFill>
              </a:rPr>
              <a:t>sulla</a:t>
            </a:r>
            <a:r>
              <a:rPr lang="fr-FR" sz="2000" dirty="0" smtClean="0">
                <a:solidFill>
                  <a:schemeClr val="tx1"/>
                </a:solidFill>
              </a:rPr>
              <a:t> lingua. </a:t>
            </a:r>
          </a:p>
          <a:p>
            <a:pPr algn="just"/>
            <a:endParaRPr lang="fr-FR" sz="2000" dirty="0">
              <a:solidFill>
                <a:schemeClr val="tx1"/>
              </a:solidFill>
            </a:endParaRPr>
          </a:p>
          <a:p>
            <a:pPr algn="just"/>
            <a:r>
              <a:rPr lang="fr-FR" sz="2000" dirty="0" smtClean="0">
                <a:solidFill>
                  <a:schemeClr val="tx1"/>
                </a:solidFill>
              </a:rPr>
              <a:t>Si </a:t>
            </a:r>
            <a:r>
              <a:rPr lang="fr-FR" sz="2000" dirty="0" err="1" smtClean="0">
                <a:solidFill>
                  <a:schemeClr val="tx1"/>
                </a:solidFill>
              </a:rPr>
              <a:t>crea</a:t>
            </a:r>
            <a:r>
              <a:rPr lang="fr-FR" sz="2000" dirty="0" smtClean="0">
                <a:solidFill>
                  <a:schemeClr val="tx1"/>
                </a:solidFill>
              </a:rPr>
              <a:t> e si </a:t>
            </a:r>
            <a:r>
              <a:rPr lang="fr-FR" sz="2000" dirty="0" err="1" smtClean="0">
                <a:solidFill>
                  <a:schemeClr val="tx1"/>
                </a:solidFill>
              </a:rPr>
              <a:t>diffonde</a:t>
            </a:r>
            <a:r>
              <a:rPr lang="fr-FR" sz="2000" dirty="0" smtClean="0">
                <a:solidFill>
                  <a:schemeClr val="tx1"/>
                </a:solidFill>
              </a:rPr>
              <a:t> un </a:t>
            </a:r>
            <a:r>
              <a:rPr lang="fr-FR" sz="2000" b="1" dirty="0" err="1" smtClean="0">
                <a:solidFill>
                  <a:schemeClr val="tx1"/>
                </a:solidFill>
              </a:rPr>
              <a:t>nuovo</a:t>
            </a:r>
            <a:r>
              <a:rPr lang="fr-FR" sz="2000" b="1" dirty="0" smtClean="0">
                <a:solidFill>
                  <a:schemeClr val="tx1"/>
                </a:solidFill>
              </a:rPr>
              <a:t>, </a:t>
            </a:r>
            <a:r>
              <a:rPr lang="fr-FR" sz="2000" b="1" dirty="0" err="1" smtClean="0">
                <a:solidFill>
                  <a:schemeClr val="tx1"/>
                </a:solidFill>
              </a:rPr>
              <a:t>immenso</a:t>
            </a:r>
            <a:r>
              <a:rPr lang="fr-FR" sz="2000" b="1" dirty="0" smtClean="0">
                <a:solidFill>
                  <a:schemeClr val="tx1"/>
                </a:solidFill>
              </a:rPr>
              <a:t>, </a:t>
            </a:r>
            <a:r>
              <a:rPr lang="fr-FR" sz="2000" b="1" dirty="0" err="1" smtClean="0">
                <a:solidFill>
                  <a:schemeClr val="tx1"/>
                </a:solidFill>
              </a:rPr>
              <a:t>vocabolario</a:t>
            </a:r>
            <a:r>
              <a:rPr lang="fr-FR" sz="2000" dirty="0" smtClean="0">
                <a:solidFill>
                  <a:schemeClr val="tx1"/>
                </a:solidFill>
              </a:rPr>
              <a:t>, </a:t>
            </a:r>
            <a:r>
              <a:rPr lang="fr-FR" sz="2000" dirty="0" err="1" smtClean="0">
                <a:solidFill>
                  <a:schemeClr val="tx1"/>
                </a:solidFill>
              </a:rPr>
              <a:t>nato</a:t>
            </a:r>
            <a:r>
              <a:rPr lang="fr-FR" sz="2000" dirty="0" smtClean="0">
                <a:solidFill>
                  <a:schemeClr val="tx1"/>
                </a:solidFill>
              </a:rPr>
              <a:t> dal </a:t>
            </a:r>
            <a:r>
              <a:rPr lang="fr-FR" sz="2000" dirty="0" err="1" smtClean="0">
                <a:solidFill>
                  <a:schemeClr val="tx1"/>
                </a:solidFill>
              </a:rPr>
              <a:t>periodo</a:t>
            </a:r>
            <a:r>
              <a:rPr lang="fr-FR" sz="2000" dirty="0" smtClean="0">
                <a:solidFill>
                  <a:schemeClr val="tx1"/>
                </a:solidFill>
              </a:rPr>
              <a:t> </a:t>
            </a:r>
            <a:r>
              <a:rPr lang="fr-FR" sz="2000" dirty="0" err="1" smtClean="0">
                <a:solidFill>
                  <a:schemeClr val="tx1"/>
                </a:solidFill>
              </a:rPr>
              <a:t>rivoluzionario</a:t>
            </a:r>
            <a:r>
              <a:rPr lang="fr-FR" sz="2000" dirty="0" smtClean="0">
                <a:solidFill>
                  <a:schemeClr val="tx1"/>
                </a:solidFill>
              </a:rPr>
              <a:t> e </a:t>
            </a:r>
            <a:r>
              <a:rPr lang="fr-FR" sz="2000" dirty="0" err="1" smtClean="0">
                <a:solidFill>
                  <a:schemeClr val="tx1"/>
                </a:solidFill>
              </a:rPr>
              <a:t>imperiale</a:t>
            </a:r>
            <a:r>
              <a:rPr lang="fr-FR" sz="2000" dirty="0" smtClean="0">
                <a:solidFill>
                  <a:schemeClr val="tx1"/>
                </a:solidFill>
              </a:rPr>
              <a:t>. </a:t>
            </a:r>
          </a:p>
          <a:p>
            <a:pPr algn="just"/>
            <a:endParaRPr lang="fr-FR" sz="2000" dirty="0">
              <a:solidFill>
                <a:schemeClr val="tx1"/>
              </a:solidFill>
            </a:endParaRPr>
          </a:p>
          <a:p>
            <a:pPr algn="just"/>
            <a:r>
              <a:rPr lang="fr-FR" sz="2000" dirty="0" smtClean="0">
                <a:solidFill>
                  <a:schemeClr val="tx1"/>
                </a:solidFill>
              </a:rPr>
              <a:t>L’</a:t>
            </a:r>
            <a:r>
              <a:rPr lang="fr-FR" sz="2000" dirty="0" err="1" smtClean="0">
                <a:solidFill>
                  <a:schemeClr val="tx1"/>
                </a:solidFill>
              </a:rPr>
              <a:t>aggettivo</a:t>
            </a:r>
            <a:r>
              <a:rPr lang="fr-FR" sz="2000" dirty="0" smtClean="0">
                <a:solidFill>
                  <a:schemeClr val="tx1"/>
                </a:solidFill>
              </a:rPr>
              <a:t> « </a:t>
            </a:r>
            <a:r>
              <a:rPr lang="fr-FR" sz="2000" i="1" dirty="0" smtClean="0">
                <a:solidFill>
                  <a:schemeClr val="tx1"/>
                </a:solidFill>
              </a:rPr>
              <a:t>révolutionnaire</a:t>
            </a:r>
            <a:r>
              <a:rPr lang="fr-FR" sz="2000" dirty="0" smtClean="0">
                <a:solidFill>
                  <a:schemeClr val="tx1"/>
                </a:solidFill>
              </a:rPr>
              <a:t> » </a:t>
            </a:r>
            <a:r>
              <a:rPr lang="fr-FR" sz="2000" dirty="0" err="1" smtClean="0">
                <a:solidFill>
                  <a:schemeClr val="tx1"/>
                </a:solidFill>
              </a:rPr>
              <a:t>nasce</a:t>
            </a:r>
            <a:r>
              <a:rPr lang="fr-FR" sz="2000" dirty="0" smtClean="0">
                <a:solidFill>
                  <a:schemeClr val="tx1"/>
                </a:solidFill>
              </a:rPr>
              <a:t> </a:t>
            </a:r>
            <a:r>
              <a:rPr lang="fr-FR" sz="2000" dirty="0" err="1" smtClean="0">
                <a:solidFill>
                  <a:schemeClr val="tx1"/>
                </a:solidFill>
              </a:rPr>
              <a:t>nel</a:t>
            </a:r>
            <a:r>
              <a:rPr lang="fr-FR" sz="2000" dirty="0" smtClean="0">
                <a:solidFill>
                  <a:schemeClr val="tx1"/>
                </a:solidFill>
              </a:rPr>
              <a:t> 1789: </a:t>
            </a:r>
            <a:r>
              <a:rPr lang="fr-FR" sz="2000" dirty="0" err="1" smtClean="0">
                <a:solidFill>
                  <a:schemeClr val="tx1"/>
                </a:solidFill>
              </a:rPr>
              <a:t>evoluzione</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significato</a:t>
            </a:r>
            <a:r>
              <a:rPr lang="fr-FR" sz="2000" dirty="0" smtClean="0">
                <a:solidFill>
                  <a:schemeClr val="tx1"/>
                </a:solidFill>
              </a:rPr>
              <a:t> (=</a:t>
            </a:r>
            <a:r>
              <a:rPr lang="fr-FR" sz="2000" dirty="0" err="1" smtClean="0">
                <a:solidFill>
                  <a:schemeClr val="tx1"/>
                </a:solidFill>
              </a:rPr>
              <a:t>che</a:t>
            </a:r>
            <a:r>
              <a:rPr lang="fr-FR" sz="2000" dirty="0" smtClean="0">
                <a:solidFill>
                  <a:schemeClr val="tx1"/>
                </a:solidFill>
              </a:rPr>
              <a:t> </a:t>
            </a:r>
            <a:r>
              <a:rPr lang="fr-FR" sz="2000" dirty="0" err="1" smtClean="0">
                <a:solidFill>
                  <a:schemeClr val="tx1"/>
                </a:solidFill>
              </a:rPr>
              <a:t>rovescia</a:t>
            </a:r>
            <a:r>
              <a:rPr lang="fr-FR" sz="2000" dirty="0" smtClean="0">
                <a:solidFill>
                  <a:schemeClr val="tx1"/>
                </a:solidFill>
              </a:rPr>
              <a:t> l’</a:t>
            </a:r>
            <a:r>
              <a:rPr lang="fr-FR" sz="2000" i="1" dirty="0" smtClean="0">
                <a:solidFill>
                  <a:schemeClr val="tx1"/>
                </a:solidFill>
              </a:rPr>
              <a:t>Ancien Régime </a:t>
            </a:r>
            <a:r>
              <a:rPr lang="fr-FR" sz="2000" dirty="0" smtClean="0">
                <a:solidFill>
                  <a:schemeClr val="tx1"/>
                </a:solidFill>
              </a:rPr>
              <a:t>e </a:t>
            </a:r>
            <a:r>
              <a:rPr lang="fr-FR" sz="2000" dirty="0" err="1" smtClean="0">
                <a:solidFill>
                  <a:schemeClr val="tx1"/>
                </a:solidFill>
              </a:rPr>
              <a:t>costruisce</a:t>
            </a:r>
            <a:r>
              <a:rPr lang="fr-FR" sz="2000" dirty="0" smtClean="0">
                <a:solidFill>
                  <a:schemeClr val="tx1"/>
                </a:solidFill>
              </a:rPr>
              <a:t> un </a:t>
            </a:r>
            <a:r>
              <a:rPr lang="fr-FR" sz="2000" dirty="0" err="1" smtClean="0">
                <a:solidFill>
                  <a:schemeClr val="tx1"/>
                </a:solidFill>
              </a:rPr>
              <a:t>nuovo</a:t>
            </a:r>
            <a:r>
              <a:rPr lang="fr-FR" sz="2000" dirty="0" smtClean="0">
                <a:solidFill>
                  <a:schemeClr val="tx1"/>
                </a:solidFill>
              </a:rPr>
              <a:t> </a:t>
            </a:r>
            <a:r>
              <a:rPr lang="fr-FR" sz="2000" dirty="0" err="1" smtClean="0">
                <a:solidFill>
                  <a:schemeClr val="tx1"/>
                </a:solidFill>
              </a:rPr>
              <a:t>ordine</a:t>
            </a:r>
            <a:r>
              <a:rPr lang="fr-FR" sz="2000" dirty="0" smtClean="0">
                <a:solidFill>
                  <a:schemeClr val="tx1"/>
                </a:solidFill>
              </a:rPr>
              <a:t> </a:t>
            </a:r>
            <a:r>
              <a:rPr lang="fr-FR" sz="2000" dirty="0" err="1" smtClean="0">
                <a:solidFill>
                  <a:schemeClr val="tx1"/>
                </a:solidFill>
              </a:rPr>
              <a:t>istituzionale</a:t>
            </a:r>
            <a:r>
              <a:rPr lang="fr-FR" sz="2000" dirty="0" smtClean="0">
                <a:solidFill>
                  <a:schemeClr val="tx1"/>
                </a:solidFill>
              </a:rPr>
              <a:t>)</a:t>
            </a:r>
            <a:endParaRPr lang="fr-FR"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954" y="3898232"/>
            <a:ext cx="3657045" cy="2959768"/>
          </a:xfrm>
          <a:prstGeom prst="rect">
            <a:avLst/>
          </a:prstGeom>
        </p:spPr>
      </p:pic>
    </p:spTree>
    <p:extLst>
      <p:ext uri="{BB962C8B-B14F-4D97-AF65-F5344CB8AC3E}">
        <p14:creationId xmlns:p14="http://schemas.microsoft.com/office/powerpoint/2010/main" val="3532701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01053" y="545430"/>
            <a:ext cx="9256294" cy="6513096"/>
          </a:xfrm>
        </p:spPr>
        <p:txBody>
          <a:bodyPr>
            <a:normAutofit/>
          </a:bodyPr>
          <a:lstStyle/>
          <a:p>
            <a:pPr algn="just"/>
            <a:r>
              <a:rPr lang="it-IT" sz="2000" dirty="0">
                <a:solidFill>
                  <a:schemeClr val="tx1"/>
                </a:solidFill>
              </a:rPr>
              <a:t>Per la lingua, il 1789 </a:t>
            </a:r>
            <a:r>
              <a:rPr lang="it-IT" sz="2000" dirty="0" smtClean="0">
                <a:solidFill>
                  <a:schemeClr val="tx1"/>
                </a:solidFill>
              </a:rPr>
              <a:t>vede </a:t>
            </a:r>
            <a:r>
              <a:rPr lang="it-IT" sz="2000" dirty="0">
                <a:solidFill>
                  <a:schemeClr val="tx1"/>
                </a:solidFill>
              </a:rPr>
              <a:t>anzitutto esplodere la </a:t>
            </a:r>
            <a:r>
              <a:rPr lang="it-IT" sz="2000" b="1" dirty="0">
                <a:solidFill>
                  <a:schemeClr val="tx1"/>
                </a:solidFill>
              </a:rPr>
              <a:t>presa di parola in pubblico </a:t>
            </a:r>
            <a:r>
              <a:rPr lang="it-IT" sz="2000" dirty="0">
                <a:solidFill>
                  <a:schemeClr val="tx1"/>
                </a:solidFill>
              </a:rPr>
              <a:t>(Assemblea nazionale, </a:t>
            </a:r>
            <a:r>
              <a:rPr lang="it-IT" sz="2000" dirty="0" smtClean="0">
                <a:solidFill>
                  <a:schemeClr val="tx1"/>
                </a:solidFill>
              </a:rPr>
              <a:t>club, </a:t>
            </a:r>
            <a:r>
              <a:rPr lang="it-IT" sz="2000" dirty="0">
                <a:solidFill>
                  <a:schemeClr val="tx1"/>
                </a:solidFill>
              </a:rPr>
              <a:t>giornali, comizi): prima il dibattito pubblico non vi era, le deliberazioni avvenivano nella sfera della corte, del re e dei suoi ministri: </a:t>
            </a:r>
            <a:r>
              <a:rPr lang="it-IT" sz="2000" dirty="0">
                <a:solidFill>
                  <a:schemeClr val="tx1"/>
                </a:solidFill>
                <a:hlinkClick r:id="rId2"/>
              </a:rPr>
              <a:t>https://</a:t>
            </a:r>
            <a:r>
              <a:rPr lang="it-IT" sz="2000" dirty="0" smtClean="0">
                <a:solidFill>
                  <a:schemeClr val="tx1"/>
                </a:solidFill>
                <a:hlinkClick r:id="rId2"/>
              </a:rPr>
              <a:t>www.lumni.fr/video/comment-la-revolution-francaise-a-t-elle-libere-la-parole-des-citoyens</a:t>
            </a:r>
            <a:r>
              <a:rPr lang="it-IT" sz="2000" dirty="0" smtClean="0">
                <a:solidFill>
                  <a:schemeClr val="tx1"/>
                </a:solidFill>
              </a:rPr>
              <a:t>. </a:t>
            </a:r>
          </a:p>
          <a:p>
            <a:pPr algn="just"/>
            <a:r>
              <a:rPr lang="fr-FR" sz="2000" dirty="0" smtClean="0">
                <a:solidFill>
                  <a:schemeClr val="tx1"/>
                </a:solidFill>
              </a:rPr>
              <a:t>Si </a:t>
            </a:r>
            <a:r>
              <a:rPr lang="fr-FR" sz="2000" dirty="0" err="1">
                <a:solidFill>
                  <a:schemeClr val="tx1"/>
                </a:solidFill>
              </a:rPr>
              <a:t>ripresero</a:t>
            </a:r>
            <a:r>
              <a:rPr lang="fr-FR" sz="2000" dirty="0">
                <a:solidFill>
                  <a:schemeClr val="tx1"/>
                </a:solidFill>
              </a:rPr>
              <a:t> </a:t>
            </a:r>
            <a:r>
              <a:rPr lang="fr-FR" sz="2000" dirty="0" err="1">
                <a:solidFill>
                  <a:schemeClr val="tx1"/>
                </a:solidFill>
              </a:rPr>
              <a:t>termini</a:t>
            </a:r>
            <a:r>
              <a:rPr lang="fr-FR" sz="2000" dirty="0">
                <a:solidFill>
                  <a:schemeClr val="tx1"/>
                </a:solidFill>
              </a:rPr>
              <a:t> dal </a:t>
            </a:r>
            <a:r>
              <a:rPr lang="fr-FR" sz="2000" b="1" dirty="0" err="1">
                <a:solidFill>
                  <a:schemeClr val="tx1"/>
                </a:solidFill>
              </a:rPr>
              <a:t>lessico</a:t>
            </a:r>
            <a:r>
              <a:rPr lang="fr-FR" sz="2000" b="1" dirty="0">
                <a:solidFill>
                  <a:schemeClr val="tx1"/>
                </a:solidFill>
              </a:rPr>
              <a:t> </a:t>
            </a:r>
            <a:r>
              <a:rPr lang="fr-FR" sz="2000" b="1" dirty="0" err="1">
                <a:solidFill>
                  <a:schemeClr val="tx1"/>
                </a:solidFill>
              </a:rPr>
              <a:t>parlamentare</a:t>
            </a:r>
            <a:r>
              <a:rPr lang="fr-FR" sz="2000" b="1" dirty="0">
                <a:solidFill>
                  <a:schemeClr val="tx1"/>
                </a:solidFill>
              </a:rPr>
              <a:t> </a:t>
            </a:r>
            <a:r>
              <a:rPr lang="fr-FR" sz="2000" b="1" dirty="0" err="1">
                <a:solidFill>
                  <a:schemeClr val="tx1"/>
                </a:solidFill>
              </a:rPr>
              <a:t>inglese</a:t>
            </a:r>
            <a:r>
              <a:rPr lang="fr-FR" sz="2000" b="1" dirty="0">
                <a:solidFill>
                  <a:schemeClr val="tx1"/>
                </a:solidFill>
              </a:rPr>
              <a:t> </a:t>
            </a:r>
            <a:r>
              <a:rPr lang="fr-FR" sz="2000" dirty="0">
                <a:solidFill>
                  <a:schemeClr val="tx1"/>
                </a:solidFill>
              </a:rPr>
              <a:t>(</a:t>
            </a:r>
            <a:r>
              <a:rPr lang="fr-FR" sz="2000" i="1" dirty="0">
                <a:solidFill>
                  <a:schemeClr val="tx1"/>
                </a:solidFill>
              </a:rPr>
              <a:t>législature</a:t>
            </a:r>
            <a:r>
              <a:rPr lang="fr-FR" sz="2000" dirty="0">
                <a:solidFill>
                  <a:schemeClr val="tx1"/>
                </a:solidFill>
              </a:rPr>
              <a:t>, </a:t>
            </a:r>
            <a:r>
              <a:rPr lang="fr-FR" sz="2000" i="1" dirty="0">
                <a:solidFill>
                  <a:schemeClr val="tx1"/>
                </a:solidFill>
              </a:rPr>
              <a:t>amendement</a:t>
            </a:r>
            <a:r>
              <a:rPr lang="fr-FR" sz="2000" dirty="0">
                <a:solidFill>
                  <a:schemeClr val="tx1"/>
                </a:solidFill>
              </a:rPr>
              <a:t>, </a:t>
            </a:r>
            <a:r>
              <a:rPr lang="fr-FR" sz="2000" i="1" dirty="0">
                <a:solidFill>
                  <a:schemeClr val="tx1"/>
                </a:solidFill>
              </a:rPr>
              <a:t>motion</a:t>
            </a:r>
            <a:r>
              <a:rPr lang="fr-FR" sz="2000" dirty="0">
                <a:solidFill>
                  <a:schemeClr val="tx1"/>
                </a:solidFill>
              </a:rPr>
              <a:t>, </a:t>
            </a:r>
            <a:r>
              <a:rPr lang="fr-FR" sz="2000" i="1" dirty="0">
                <a:solidFill>
                  <a:schemeClr val="tx1"/>
                </a:solidFill>
              </a:rPr>
              <a:t>session</a:t>
            </a:r>
            <a:r>
              <a:rPr lang="fr-FR" sz="2000" dirty="0">
                <a:solidFill>
                  <a:schemeClr val="tx1"/>
                </a:solidFill>
              </a:rPr>
              <a:t>, </a:t>
            </a:r>
            <a:r>
              <a:rPr lang="fr-FR" sz="2000" i="1" dirty="0">
                <a:solidFill>
                  <a:schemeClr val="tx1"/>
                </a:solidFill>
              </a:rPr>
              <a:t>ordre du jour</a:t>
            </a:r>
            <a:r>
              <a:rPr lang="fr-FR" sz="2000" dirty="0">
                <a:solidFill>
                  <a:schemeClr val="tx1"/>
                </a:solidFill>
              </a:rPr>
              <a:t>, </a:t>
            </a:r>
            <a:r>
              <a:rPr lang="fr-FR" sz="2000" i="1" dirty="0">
                <a:solidFill>
                  <a:schemeClr val="tx1"/>
                </a:solidFill>
              </a:rPr>
              <a:t>opposition</a:t>
            </a:r>
            <a:r>
              <a:rPr lang="fr-FR" sz="2000" dirty="0">
                <a:solidFill>
                  <a:schemeClr val="tx1"/>
                </a:solidFill>
              </a:rPr>
              <a:t>, </a:t>
            </a:r>
            <a:r>
              <a:rPr lang="fr-FR" sz="2000" i="1" dirty="0">
                <a:solidFill>
                  <a:schemeClr val="tx1"/>
                </a:solidFill>
              </a:rPr>
              <a:t>majorité</a:t>
            </a:r>
            <a:r>
              <a:rPr lang="fr-FR" sz="2000" dirty="0">
                <a:solidFill>
                  <a:schemeClr val="tx1"/>
                </a:solidFill>
              </a:rPr>
              <a:t>, </a:t>
            </a:r>
            <a:r>
              <a:rPr lang="fr-FR" sz="2000" i="1" dirty="0">
                <a:solidFill>
                  <a:schemeClr val="tx1"/>
                </a:solidFill>
              </a:rPr>
              <a:t>prendre en considération</a:t>
            </a:r>
            <a:r>
              <a:rPr lang="fr-FR" sz="2000" dirty="0">
                <a:solidFill>
                  <a:schemeClr val="tx1"/>
                </a:solidFill>
              </a:rPr>
              <a:t>, </a:t>
            </a:r>
            <a:r>
              <a:rPr lang="fr-FR" sz="2000" i="1" dirty="0">
                <a:solidFill>
                  <a:schemeClr val="tx1"/>
                </a:solidFill>
              </a:rPr>
              <a:t>responsabilité</a:t>
            </a:r>
            <a:r>
              <a:rPr lang="fr-FR" sz="2000" dirty="0">
                <a:solidFill>
                  <a:schemeClr val="tx1"/>
                </a:solidFill>
              </a:rPr>
              <a:t> </a:t>
            </a:r>
            <a:r>
              <a:rPr lang="fr-FR" sz="2000" dirty="0" err="1">
                <a:solidFill>
                  <a:schemeClr val="tx1"/>
                </a:solidFill>
              </a:rPr>
              <a:t>ecc</a:t>
            </a:r>
            <a:r>
              <a:rPr lang="fr-FR" sz="2000" dirty="0" smtClean="0">
                <a:solidFill>
                  <a:schemeClr val="tx1"/>
                </a:solidFill>
              </a:rPr>
              <a:t>.)</a:t>
            </a:r>
            <a:endParaRPr lang="fr-FR" sz="2000" dirty="0">
              <a:solidFill>
                <a:schemeClr val="tx1"/>
              </a:solidFill>
            </a:endParaRPr>
          </a:p>
          <a:p>
            <a:pPr algn="just"/>
            <a:r>
              <a:rPr lang="it-IT" sz="2000" dirty="0">
                <a:solidFill>
                  <a:schemeClr val="tx1"/>
                </a:solidFill>
              </a:rPr>
              <a:t>Il termine</a:t>
            </a:r>
            <a:r>
              <a:rPr lang="it-IT" sz="2000" b="1" dirty="0">
                <a:solidFill>
                  <a:schemeClr val="tx1"/>
                </a:solidFill>
              </a:rPr>
              <a:t> </a:t>
            </a:r>
            <a:r>
              <a:rPr lang="it-IT" sz="2000" b="1" i="1" dirty="0" err="1">
                <a:solidFill>
                  <a:schemeClr val="tx1"/>
                </a:solidFill>
              </a:rPr>
              <a:t>souverain</a:t>
            </a:r>
            <a:r>
              <a:rPr lang="it-IT" sz="2000" b="1" dirty="0">
                <a:solidFill>
                  <a:schemeClr val="tx1"/>
                </a:solidFill>
              </a:rPr>
              <a:t> </a:t>
            </a:r>
            <a:r>
              <a:rPr lang="it-IT" sz="2000" dirty="0">
                <a:solidFill>
                  <a:schemeClr val="tx1"/>
                </a:solidFill>
              </a:rPr>
              <a:t>(Rousseau) viene fatto ormai </a:t>
            </a:r>
            <a:r>
              <a:rPr lang="it-IT" sz="2000" dirty="0" smtClean="0">
                <a:solidFill>
                  <a:schemeClr val="tx1"/>
                </a:solidFill>
              </a:rPr>
              <a:t>coincidere </a:t>
            </a:r>
            <a:r>
              <a:rPr lang="it-IT" sz="2000" dirty="0">
                <a:solidFill>
                  <a:schemeClr val="tx1"/>
                </a:solidFill>
              </a:rPr>
              <a:t>non più con Re, ma con la </a:t>
            </a:r>
            <a:r>
              <a:rPr lang="it-IT" sz="2000" b="1" i="1" dirty="0" err="1">
                <a:solidFill>
                  <a:schemeClr val="tx1"/>
                </a:solidFill>
              </a:rPr>
              <a:t>volonté</a:t>
            </a:r>
            <a:r>
              <a:rPr lang="it-IT" sz="2000" b="1" i="1" dirty="0">
                <a:solidFill>
                  <a:schemeClr val="tx1"/>
                </a:solidFill>
              </a:rPr>
              <a:t> </a:t>
            </a:r>
            <a:r>
              <a:rPr lang="it-IT" sz="2000" b="1" i="1" dirty="0" err="1">
                <a:solidFill>
                  <a:schemeClr val="tx1"/>
                </a:solidFill>
              </a:rPr>
              <a:t>générale</a:t>
            </a:r>
            <a:r>
              <a:rPr lang="it-IT" sz="2000" b="1" dirty="0">
                <a:solidFill>
                  <a:schemeClr val="tx1"/>
                </a:solidFill>
              </a:rPr>
              <a:t> </a:t>
            </a:r>
            <a:r>
              <a:rPr lang="it-IT" sz="2000" dirty="0">
                <a:solidFill>
                  <a:schemeClr val="tx1"/>
                </a:solidFill>
                <a:sym typeface="Wingdings" charset="2"/>
              </a:rPr>
              <a:t></a:t>
            </a:r>
            <a:r>
              <a:rPr lang="it-IT" sz="2000" dirty="0">
                <a:solidFill>
                  <a:schemeClr val="tx1"/>
                </a:solidFill>
              </a:rPr>
              <a:t> </a:t>
            </a:r>
            <a:r>
              <a:rPr lang="it-IT" sz="2000" b="1" u="sng" dirty="0">
                <a:solidFill>
                  <a:schemeClr val="tx1"/>
                </a:solidFill>
              </a:rPr>
              <a:t>rivoluzione della lingua</a:t>
            </a:r>
            <a:r>
              <a:rPr lang="it-IT" sz="2000" dirty="0">
                <a:solidFill>
                  <a:schemeClr val="tx1"/>
                </a:solidFill>
              </a:rPr>
              <a:t>. </a:t>
            </a:r>
            <a:endParaRPr lang="fr-FR" sz="2000" dirty="0">
              <a:solidFill>
                <a:schemeClr val="tx1"/>
              </a:solidFill>
            </a:endParaRPr>
          </a:p>
          <a:p>
            <a:pPr algn="just"/>
            <a:r>
              <a:rPr lang="fr-FR" sz="2000" dirty="0" err="1">
                <a:solidFill>
                  <a:schemeClr val="tx1"/>
                </a:solidFill>
              </a:rPr>
              <a:t>Ritorno</a:t>
            </a:r>
            <a:r>
              <a:rPr lang="fr-FR" sz="2000" dirty="0">
                <a:solidFill>
                  <a:schemeClr val="tx1"/>
                </a:solidFill>
              </a:rPr>
              <a:t> </a:t>
            </a:r>
            <a:r>
              <a:rPr lang="fr-FR" sz="2000" dirty="0" err="1">
                <a:solidFill>
                  <a:schemeClr val="tx1"/>
                </a:solidFill>
              </a:rPr>
              <a:t>del</a:t>
            </a:r>
            <a:r>
              <a:rPr lang="fr-FR" sz="2000" dirty="0">
                <a:solidFill>
                  <a:schemeClr val="tx1"/>
                </a:solidFill>
              </a:rPr>
              <a:t> </a:t>
            </a:r>
            <a:r>
              <a:rPr lang="fr-FR" sz="2000" b="1" dirty="0" err="1">
                <a:solidFill>
                  <a:schemeClr val="tx1"/>
                </a:solidFill>
              </a:rPr>
              <a:t>linguaggio</a:t>
            </a:r>
            <a:r>
              <a:rPr lang="fr-FR" sz="2000" b="1" dirty="0">
                <a:solidFill>
                  <a:schemeClr val="tx1"/>
                </a:solidFill>
              </a:rPr>
              <a:t> </a:t>
            </a:r>
            <a:r>
              <a:rPr lang="fr-FR" sz="2000" b="1" dirty="0" err="1">
                <a:solidFill>
                  <a:schemeClr val="tx1"/>
                </a:solidFill>
              </a:rPr>
              <a:t>giuridico</a:t>
            </a:r>
            <a:r>
              <a:rPr lang="fr-FR" sz="2000" b="1" dirty="0">
                <a:solidFill>
                  <a:schemeClr val="tx1"/>
                </a:solidFill>
              </a:rPr>
              <a:t> </a:t>
            </a:r>
            <a:r>
              <a:rPr lang="fr-FR" sz="2000" dirty="0">
                <a:solidFill>
                  <a:schemeClr val="tx1"/>
                </a:solidFill>
              </a:rPr>
              <a:t>(</a:t>
            </a:r>
            <a:r>
              <a:rPr lang="fr-FR" sz="2000" i="1" dirty="0">
                <a:solidFill>
                  <a:schemeClr val="tx1"/>
                </a:solidFill>
              </a:rPr>
              <a:t>représentant</a:t>
            </a:r>
            <a:r>
              <a:rPr lang="fr-FR" sz="2000" dirty="0">
                <a:solidFill>
                  <a:schemeClr val="tx1"/>
                </a:solidFill>
              </a:rPr>
              <a:t>/</a:t>
            </a:r>
            <a:r>
              <a:rPr lang="fr-FR" sz="2000" i="1" dirty="0">
                <a:solidFill>
                  <a:schemeClr val="tx1"/>
                </a:solidFill>
              </a:rPr>
              <a:t>représentation</a:t>
            </a:r>
            <a:r>
              <a:rPr lang="fr-FR" sz="2000" dirty="0">
                <a:solidFill>
                  <a:schemeClr val="tx1"/>
                </a:solidFill>
              </a:rPr>
              <a:t>, </a:t>
            </a:r>
            <a:r>
              <a:rPr lang="fr-FR" sz="2000" i="1" dirty="0">
                <a:solidFill>
                  <a:schemeClr val="tx1"/>
                </a:solidFill>
              </a:rPr>
              <a:t>protester</a:t>
            </a:r>
            <a:r>
              <a:rPr lang="fr-FR" sz="2000" dirty="0">
                <a:solidFill>
                  <a:schemeClr val="tx1"/>
                </a:solidFill>
              </a:rPr>
              <a:t>, </a:t>
            </a:r>
            <a:r>
              <a:rPr lang="fr-FR" sz="2000" i="1" dirty="0">
                <a:solidFill>
                  <a:schemeClr val="tx1"/>
                </a:solidFill>
              </a:rPr>
              <a:t>Nous demandons que</a:t>
            </a:r>
            <a:r>
              <a:rPr lang="fr-FR" sz="2000" dirty="0">
                <a:solidFill>
                  <a:schemeClr val="tx1"/>
                </a:solidFill>
              </a:rPr>
              <a:t>, </a:t>
            </a:r>
            <a:r>
              <a:rPr lang="fr-FR" sz="2000" i="1" dirty="0">
                <a:solidFill>
                  <a:schemeClr val="tx1"/>
                </a:solidFill>
              </a:rPr>
              <a:t>Nous requérons que</a:t>
            </a:r>
            <a:r>
              <a:rPr lang="fr-FR" sz="2000" dirty="0">
                <a:solidFill>
                  <a:schemeClr val="tx1"/>
                </a:solidFill>
              </a:rPr>
              <a:t>…), prima </a:t>
            </a:r>
            <a:r>
              <a:rPr lang="fr-FR" sz="2000" dirty="0" err="1">
                <a:solidFill>
                  <a:schemeClr val="tx1"/>
                </a:solidFill>
              </a:rPr>
              <a:t>bandito</a:t>
            </a:r>
            <a:r>
              <a:rPr lang="fr-FR" sz="2000" dirty="0">
                <a:solidFill>
                  <a:schemeClr val="tx1"/>
                </a:solidFill>
              </a:rPr>
              <a:t> dal </a:t>
            </a:r>
            <a:r>
              <a:rPr lang="fr-FR" sz="2000" i="1" dirty="0">
                <a:solidFill>
                  <a:schemeClr val="tx1"/>
                </a:solidFill>
              </a:rPr>
              <a:t>bon usage</a:t>
            </a:r>
            <a:r>
              <a:rPr lang="fr-FR" sz="2000" dirty="0">
                <a:solidFill>
                  <a:schemeClr val="tx1"/>
                </a:solidFill>
              </a:rPr>
              <a:t> </a:t>
            </a:r>
            <a:r>
              <a:rPr lang="fr-FR" sz="2000" dirty="0" smtClean="0">
                <a:solidFill>
                  <a:schemeClr val="tx1"/>
                </a:solidFill>
              </a:rPr>
              <a:t>aristocratico.</a:t>
            </a:r>
          </a:p>
          <a:p>
            <a:pPr algn="just"/>
            <a:r>
              <a:rPr lang="fr-FR" sz="2000" dirty="0" err="1" smtClean="0">
                <a:solidFill>
                  <a:schemeClr val="tx1"/>
                </a:solidFill>
              </a:rPr>
              <a:t>Nuove</a:t>
            </a:r>
            <a:r>
              <a:rPr lang="fr-FR" sz="2000" dirty="0" smtClean="0">
                <a:solidFill>
                  <a:schemeClr val="tx1"/>
                </a:solidFill>
              </a:rPr>
              <a:t> </a:t>
            </a:r>
            <a:r>
              <a:rPr lang="fr-FR" sz="2000" dirty="0">
                <a:solidFill>
                  <a:schemeClr val="tx1"/>
                </a:solidFill>
              </a:rPr>
              <a:t>parole d’</a:t>
            </a:r>
            <a:r>
              <a:rPr lang="fr-FR" sz="2000" dirty="0" err="1">
                <a:solidFill>
                  <a:schemeClr val="tx1"/>
                </a:solidFill>
              </a:rPr>
              <a:t>ordine</a:t>
            </a:r>
            <a:r>
              <a:rPr lang="fr-FR" sz="2000" dirty="0">
                <a:solidFill>
                  <a:schemeClr val="tx1"/>
                </a:solidFill>
              </a:rPr>
              <a:t>: </a:t>
            </a:r>
            <a:r>
              <a:rPr lang="fr-FR" sz="2000" i="1" dirty="0">
                <a:solidFill>
                  <a:schemeClr val="tx1"/>
                </a:solidFill>
              </a:rPr>
              <a:t>liberté</a:t>
            </a:r>
            <a:r>
              <a:rPr lang="fr-FR" sz="2000" dirty="0">
                <a:solidFill>
                  <a:schemeClr val="tx1"/>
                </a:solidFill>
              </a:rPr>
              <a:t>, </a:t>
            </a:r>
            <a:r>
              <a:rPr lang="fr-FR" sz="2000" i="1" dirty="0">
                <a:solidFill>
                  <a:schemeClr val="tx1"/>
                </a:solidFill>
              </a:rPr>
              <a:t>égalité</a:t>
            </a:r>
            <a:r>
              <a:rPr lang="fr-FR" sz="2000" dirty="0">
                <a:solidFill>
                  <a:schemeClr val="tx1"/>
                </a:solidFill>
              </a:rPr>
              <a:t>, </a:t>
            </a:r>
            <a:r>
              <a:rPr lang="fr-FR" sz="2000" i="1" dirty="0">
                <a:solidFill>
                  <a:schemeClr val="tx1"/>
                </a:solidFill>
              </a:rPr>
              <a:t>fraternité</a:t>
            </a:r>
            <a:r>
              <a:rPr lang="fr-FR" sz="2000" dirty="0">
                <a:solidFill>
                  <a:schemeClr val="tx1"/>
                </a:solidFill>
              </a:rPr>
              <a:t>, </a:t>
            </a:r>
            <a:r>
              <a:rPr lang="fr-FR" sz="2000" i="1" dirty="0">
                <a:solidFill>
                  <a:schemeClr val="tx1"/>
                </a:solidFill>
              </a:rPr>
              <a:t>république</a:t>
            </a:r>
            <a:r>
              <a:rPr lang="fr-FR" sz="2000" dirty="0">
                <a:solidFill>
                  <a:schemeClr val="tx1"/>
                </a:solidFill>
              </a:rPr>
              <a:t>,</a:t>
            </a:r>
            <a:r>
              <a:rPr lang="fr-FR" sz="2000" i="1" dirty="0">
                <a:solidFill>
                  <a:schemeClr val="tx1"/>
                </a:solidFill>
              </a:rPr>
              <a:t> patriote</a:t>
            </a:r>
            <a:r>
              <a:rPr lang="fr-FR" sz="2000" dirty="0">
                <a:solidFill>
                  <a:schemeClr val="tx1"/>
                </a:solidFill>
              </a:rPr>
              <a:t>…).</a:t>
            </a:r>
          </a:p>
          <a:p>
            <a:pPr algn="just"/>
            <a:r>
              <a:rPr lang="fr-FR" sz="2000" dirty="0" err="1">
                <a:solidFill>
                  <a:schemeClr val="tx1"/>
                </a:solidFill>
              </a:rPr>
              <a:t>N</a:t>
            </a:r>
            <a:r>
              <a:rPr lang="fr-FR" sz="2000" dirty="0" err="1" smtClean="0">
                <a:solidFill>
                  <a:schemeClr val="tx1"/>
                </a:solidFill>
              </a:rPr>
              <a:t>ascita</a:t>
            </a:r>
            <a:r>
              <a:rPr lang="fr-FR" sz="2000" dirty="0" smtClean="0">
                <a:solidFill>
                  <a:schemeClr val="tx1"/>
                </a:solidFill>
              </a:rPr>
              <a:t> </a:t>
            </a:r>
            <a:r>
              <a:rPr lang="fr-FR" sz="2000" dirty="0" err="1">
                <a:solidFill>
                  <a:schemeClr val="tx1"/>
                </a:solidFill>
              </a:rPr>
              <a:t>del</a:t>
            </a:r>
            <a:r>
              <a:rPr lang="fr-FR" sz="2000" dirty="0">
                <a:solidFill>
                  <a:schemeClr val="tx1"/>
                </a:solidFill>
              </a:rPr>
              <a:t> termine </a:t>
            </a:r>
            <a:r>
              <a:rPr lang="fr-FR" sz="2000" i="1" dirty="0">
                <a:solidFill>
                  <a:schemeClr val="tx1"/>
                </a:solidFill>
              </a:rPr>
              <a:t>national</a:t>
            </a:r>
            <a:r>
              <a:rPr lang="fr-FR" sz="2000" dirty="0">
                <a:solidFill>
                  <a:schemeClr val="tx1"/>
                </a:solidFill>
              </a:rPr>
              <a:t>/</a:t>
            </a:r>
            <a:r>
              <a:rPr lang="fr-FR" sz="2000" i="1" dirty="0">
                <a:solidFill>
                  <a:schemeClr val="tx1"/>
                </a:solidFill>
              </a:rPr>
              <a:t>nationalisme</a:t>
            </a:r>
            <a:r>
              <a:rPr lang="fr-FR" sz="2000" dirty="0">
                <a:solidFill>
                  <a:schemeClr val="tx1"/>
                </a:solidFill>
              </a:rPr>
              <a:t>: </a:t>
            </a:r>
            <a:r>
              <a:rPr lang="fr-FR" sz="2000" b="1" i="1" dirty="0">
                <a:solidFill>
                  <a:schemeClr val="tx1"/>
                </a:solidFill>
              </a:rPr>
              <a:t>langue de la Nation, nationale</a:t>
            </a:r>
            <a:r>
              <a:rPr lang="fr-FR" sz="2000" dirty="0">
                <a:solidFill>
                  <a:schemeClr val="tx1"/>
                </a:solidFill>
              </a:rPr>
              <a:t> (vs. </a:t>
            </a:r>
            <a:r>
              <a:rPr lang="fr-FR" sz="2000" i="1" dirty="0">
                <a:solidFill>
                  <a:schemeClr val="tx1"/>
                </a:solidFill>
              </a:rPr>
              <a:t>Langue du Roi</a:t>
            </a:r>
            <a:r>
              <a:rPr lang="fr-FR" sz="2000" dirty="0" smtClean="0">
                <a:solidFill>
                  <a:schemeClr val="tx1"/>
                </a:solidFill>
              </a:rPr>
              <a:t>).</a:t>
            </a:r>
          </a:p>
          <a:p>
            <a:pPr algn="just"/>
            <a:r>
              <a:rPr lang="fr-FR" sz="2000" dirty="0" err="1" smtClean="0">
                <a:solidFill>
                  <a:schemeClr val="tx1"/>
                </a:solidFill>
              </a:rPr>
              <a:t>Rivoluzione</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calendario</a:t>
            </a:r>
            <a:r>
              <a:rPr lang="fr-FR" sz="2000" dirty="0" smtClean="0">
                <a:solidFill>
                  <a:schemeClr val="tx1"/>
                </a:solidFill>
              </a:rPr>
              <a:t> </a:t>
            </a:r>
            <a:r>
              <a:rPr lang="mr-IN" sz="2000" dirty="0" smtClean="0">
                <a:solidFill>
                  <a:schemeClr val="tx1"/>
                </a:solidFill>
              </a:rPr>
              <a:t>–</a:t>
            </a:r>
            <a:r>
              <a:rPr lang="fr-FR" sz="2000" dirty="0" smtClean="0">
                <a:solidFill>
                  <a:schemeClr val="tx1"/>
                </a:solidFill>
              </a:rPr>
              <a:t> </a:t>
            </a:r>
            <a:r>
              <a:rPr lang="fr-FR" sz="2000" dirty="0" err="1" smtClean="0">
                <a:solidFill>
                  <a:schemeClr val="tx1"/>
                </a:solidFill>
              </a:rPr>
              <a:t>temporanea</a:t>
            </a:r>
            <a:r>
              <a:rPr lang="fr-FR" sz="2000" dirty="0" smtClean="0">
                <a:solidFill>
                  <a:schemeClr val="tx1"/>
                </a:solidFill>
              </a:rPr>
              <a:t> </a:t>
            </a:r>
            <a:r>
              <a:rPr lang="mr-IN" sz="2000" dirty="0" smtClean="0">
                <a:solidFill>
                  <a:schemeClr val="tx1"/>
                </a:solidFill>
              </a:rPr>
              <a:t>–</a:t>
            </a:r>
            <a:r>
              <a:rPr lang="fr-FR" sz="2000" dirty="0" smtClean="0">
                <a:solidFill>
                  <a:schemeClr val="tx1"/>
                </a:solidFill>
              </a:rPr>
              <a:t> di Fabre d’Églantine.</a:t>
            </a:r>
            <a:endParaRPr lang="fr-FR" sz="2000" dirty="0">
              <a:solidFill>
                <a:schemeClr val="tx1"/>
              </a:solidFill>
            </a:endParaRPr>
          </a:p>
          <a:p>
            <a:pPr marL="0" indent="0">
              <a:buNone/>
            </a:pPr>
            <a:r>
              <a:rPr lang="fr-FR" dirty="0"/>
              <a:t> </a:t>
            </a:r>
          </a:p>
          <a:p>
            <a:endParaRPr lang="fr-FR" dirty="0"/>
          </a:p>
        </p:txBody>
      </p:sp>
    </p:spTree>
    <p:extLst>
      <p:ext uri="{BB962C8B-B14F-4D97-AF65-F5344CB8AC3E}">
        <p14:creationId xmlns:p14="http://schemas.microsoft.com/office/powerpoint/2010/main" val="18483970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1" y="0"/>
            <a:ext cx="7572302" cy="5512636"/>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022" y="4828674"/>
            <a:ext cx="6087978" cy="2029326"/>
          </a:xfrm>
          <a:prstGeom prst="rect">
            <a:avLst/>
          </a:prstGeom>
        </p:spPr>
      </p:pic>
    </p:spTree>
    <p:extLst>
      <p:ext uri="{BB962C8B-B14F-4D97-AF65-F5344CB8AC3E}">
        <p14:creationId xmlns:p14="http://schemas.microsoft.com/office/powerpoint/2010/main" val="16199303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6493" y="433137"/>
            <a:ext cx="9188562" cy="6577263"/>
          </a:xfrm>
        </p:spPr>
        <p:txBody>
          <a:bodyPr>
            <a:normAutofit/>
          </a:bodyPr>
          <a:lstStyle/>
          <a:p>
            <a:pPr algn="just"/>
            <a:r>
              <a:rPr lang="it-IT" sz="2000" dirty="0" smtClean="0">
                <a:solidFill>
                  <a:schemeClr val="tx1"/>
                </a:solidFill>
              </a:rPr>
              <a:t>Nasce il termine </a:t>
            </a:r>
            <a:r>
              <a:rPr lang="it-IT" sz="2000" i="1" dirty="0" err="1">
                <a:solidFill>
                  <a:schemeClr val="tx1"/>
                </a:solidFill>
              </a:rPr>
              <a:t>aristocratie</a:t>
            </a:r>
            <a:r>
              <a:rPr lang="it-IT" sz="2000" dirty="0">
                <a:solidFill>
                  <a:schemeClr val="tx1"/>
                </a:solidFill>
              </a:rPr>
              <a:t> (prima si parlava di </a:t>
            </a:r>
            <a:r>
              <a:rPr lang="it-IT" sz="2000" i="1" dirty="0" err="1" smtClean="0">
                <a:solidFill>
                  <a:schemeClr val="tx1"/>
                </a:solidFill>
              </a:rPr>
              <a:t>noblesse</a:t>
            </a:r>
            <a:r>
              <a:rPr lang="it-IT" sz="2000" dirty="0" smtClean="0">
                <a:solidFill>
                  <a:schemeClr val="tx1"/>
                </a:solidFill>
              </a:rPr>
              <a:t>) e il concetto </a:t>
            </a:r>
            <a:r>
              <a:rPr lang="it-IT" sz="2000" dirty="0">
                <a:solidFill>
                  <a:schemeClr val="tx1"/>
                </a:solidFill>
              </a:rPr>
              <a:t>di </a:t>
            </a:r>
            <a:r>
              <a:rPr lang="it-IT" sz="2000" i="1" dirty="0">
                <a:solidFill>
                  <a:schemeClr val="tx1"/>
                </a:solidFill>
              </a:rPr>
              <a:t>classe</a:t>
            </a:r>
            <a:r>
              <a:rPr lang="it-IT" sz="2000" dirty="0">
                <a:solidFill>
                  <a:schemeClr val="tx1"/>
                </a:solidFill>
              </a:rPr>
              <a:t>. </a:t>
            </a:r>
            <a:endParaRPr lang="fr-FR" sz="2000" dirty="0">
              <a:solidFill>
                <a:schemeClr val="tx1"/>
              </a:solidFill>
            </a:endParaRPr>
          </a:p>
          <a:p>
            <a:pPr algn="just"/>
            <a:r>
              <a:rPr lang="it-IT" sz="2000" dirty="0">
                <a:solidFill>
                  <a:schemeClr val="tx1"/>
                </a:solidFill>
              </a:rPr>
              <a:t>Dalla collocazione nelle assemblee rivoluzionarie </a:t>
            </a:r>
            <a:r>
              <a:rPr lang="it-IT" sz="2000" dirty="0" smtClean="0">
                <a:solidFill>
                  <a:schemeClr val="tx1"/>
                </a:solidFill>
              </a:rPr>
              <a:t>nascono </a:t>
            </a:r>
            <a:r>
              <a:rPr lang="it-IT" sz="2000" dirty="0">
                <a:solidFill>
                  <a:schemeClr val="tx1"/>
                </a:solidFill>
              </a:rPr>
              <a:t>la </a:t>
            </a:r>
            <a:r>
              <a:rPr lang="it-IT" sz="2000" i="1" dirty="0" err="1">
                <a:solidFill>
                  <a:schemeClr val="tx1"/>
                </a:solidFill>
              </a:rPr>
              <a:t>droite</a:t>
            </a:r>
            <a:r>
              <a:rPr lang="it-IT" sz="2000" dirty="0">
                <a:solidFill>
                  <a:schemeClr val="tx1"/>
                </a:solidFill>
              </a:rPr>
              <a:t> e la</a:t>
            </a:r>
            <a:r>
              <a:rPr lang="it-IT" sz="2000" i="1" dirty="0">
                <a:solidFill>
                  <a:schemeClr val="tx1"/>
                </a:solidFill>
              </a:rPr>
              <a:t> gauche</a:t>
            </a:r>
            <a:r>
              <a:rPr lang="it-IT" sz="2000" dirty="0">
                <a:solidFill>
                  <a:schemeClr val="tx1"/>
                </a:solidFill>
              </a:rPr>
              <a:t> politiche.</a:t>
            </a:r>
            <a:endParaRPr lang="fr-FR" sz="2000" dirty="0">
              <a:solidFill>
                <a:schemeClr val="tx1"/>
              </a:solidFill>
            </a:endParaRPr>
          </a:p>
          <a:p>
            <a:pPr algn="just"/>
            <a:r>
              <a:rPr lang="fr-FR" sz="2000" dirty="0" err="1" smtClean="0">
                <a:solidFill>
                  <a:schemeClr val="tx1"/>
                </a:solidFill>
              </a:rPr>
              <a:t>Vengono</a:t>
            </a:r>
            <a:r>
              <a:rPr lang="fr-FR" sz="2000" dirty="0" smtClean="0">
                <a:solidFill>
                  <a:schemeClr val="tx1"/>
                </a:solidFill>
              </a:rPr>
              <a:t> </a:t>
            </a:r>
            <a:r>
              <a:rPr lang="fr-FR" sz="2000" dirty="0" err="1" smtClean="0">
                <a:solidFill>
                  <a:schemeClr val="tx1"/>
                </a:solidFill>
              </a:rPr>
              <a:t>create</a:t>
            </a:r>
            <a:r>
              <a:rPr lang="fr-FR" sz="2000" dirty="0" smtClean="0">
                <a:solidFill>
                  <a:schemeClr val="tx1"/>
                </a:solidFill>
              </a:rPr>
              <a:t> le </a:t>
            </a:r>
            <a:r>
              <a:rPr lang="fr-FR" sz="2000" dirty="0">
                <a:solidFill>
                  <a:schemeClr val="tx1"/>
                </a:solidFill>
              </a:rPr>
              <a:t>parole composte con </a:t>
            </a:r>
            <a:r>
              <a:rPr lang="fr-FR" sz="2000" i="1" dirty="0">
                <a:solidFill>
                  <a:schemeClr val="tx1"/>
                </a:solidFill>
              </a:rPr>
              <a:t>contre</a:t>
            </a:r>
            <a:r>
              <a:rPr lang="fr-FR" sz="2000" dirty="0">
                <a:solidFill>
                  <a:schemeClr val="tx1"/>
                </a:solidFill>
              </a:rPr>
              <a:t>-(</a:t>
            </a:r>
            <a:r>
              <a:rPr lang="fr-FR" sz="2000" i="1" dirty="0">
                <a:solidFill>
                  <a:schemeClr val="tx1"/>
                </a:solidFill>
              </a:rPr>
              <a:t>révolutionnaire</a:t>
            </a:r>
            <a:r>
              <a:rPr lang="fr-FR" sz="2000" dirty="0">
                <a:solidFill>
                  <a:schemeClr val="tx1"/>
                </a:solidFill>
              </a:rPr>
              <a:t>), </a:t>
            </a:r>
            <a:r>
              <a:rPr lang="fr-FR" sz="2000" i="1" dirty="0">
                <a:solidFill>
                  <a:schemeClr val="tx1"/>
                </a:solidFill>
              </a:rPr>
              <a:t>anti</a:t>
            </a:r>
            <a:r>
              <a:rPr lang="fr-FR" sz="2000" dirty="0">
                <a:solidFill>
                  <a:schemeClr val="tx1"/>
                </a:solidFill>
              </a:rPr>
              <a:t>-(</a:t>
            </a:r>
            <a:r>
              <a:rPr lang="fr-FR" sz="2000" i="1" dirty="0">
                <a:solidFill>
                  <a:schemeClr val="tx1"/>
                </a:solidFill>
              </a:rPr>
              <a:t>patriotique</a:t>
            </a:r>
            <a:r>
              <a:rPr lang="fr-FR" sz="2000" dirty="0">
                <a:solidFill>
                  <a:schemeClr val="tx1"/>
                </a:solidFill>
              </a:rPr>
              <a:t>), </a:t>
            </a:r>
            <a:r>
              <a:rPr lang="fr-FR" sz="2000" i="1" dirty="0">
                <a:solidFill>
                  <a:schemeClr val="tx1"/>
                </a:solidFill>
              </a:rPr>
              <a:t>ultra</a:t>
            </a:r>
            <a:r>
              <a:rPr lang="fr-FR" sz="2000" dirty="0">
                <a:solidFill>
                  <a:schemeClr val="tx1"/>
                </a:solidFill>
              </a:rPr>
              <a:t>-(</a:t>
            </a:r>
            <a:r>
              <a:rPr lang="fr-FR" sz="2000" i="1" dirty="0" smtClean="0">
                <a:solidFill>
                  <a:schemeClr val="tx1"/>
                </a:solidFill>
              </a:rPr>
              <a:t>royaliste</a:t>
            </a:r>
            <a:r>
              <a:rPr lang="fr-FR" sz="2000" dirty="0" smtClean="0">
                <a:solidFill>
                  <a:schemeClr val="tx1"/>
                </a:solidFill>
              </a:rPr>
              <a:t>) e  </a:t>
            </a:r>
            <a:r>
              <a:rPr lang="fr-FR" sz="2000" dirty="0">
                <a:solidFill>
                  <a:schemeClr val="tx1"/>
                </a:solidFill>
              </a:rPr>
              <a:t>i </a:t>
            </a:r>
            <a:r>
              <a:rPr lang="fr-FR" sz="2000" dirty="0" err="1">
                <a:solidFill>
                  <a:schemeClr val="tx1"/>
                </a:solidFill>
              </a:rPr>
              <a:t>verbi</a:t>
            </a:r>
            <a:r>
              <a:rPr lang="fr-FR" sz="2000" dirty="0">
                <a:solidFill>
                  <a:schemeClr val="tx1"/>
                </a:solidFill>
              </a:rPr>
              <a:t> in –</a:t>
            </a:r>
            <a:r>
              <a:rPr lang="fr-FR" sz="2000" i="1" dirty="0" err="1">
                <a:solidFill>
                  <a:schemeClr val="tx1"/>
                </a:solidFill>
              </a:rPr>
              <a:t>iser</a:t>
            </a:r>
            <a:r>
              <a:rPr lang="fr-FR" sz="2000" dirty="0">
                <a:solidFill>
                  <a:schemeClr val="tx1"/>
                </a:solidFill>
              </a:rPr>
              <a:t> (</a:t>
            </a:r>
            <a:r>
              <a:rPr lang="fr-FR" sz="2000" i="1" dirty="0">
                <a:solidFill>
                  <a:schemeClr val="tx1"/>
                </a:solidFill>
              </a:rPr>
              <a:t>démocratiser</a:t>
            </a:r>
            <a:r>
              <a:rPr lang="fr-FR" sz="2000" dirty="0">
                <a:solidFill>
                  <a:schemeClr val="tx1"/>
                </a:solidFill>
              </a:rPr>
              <a:t>,</a:t>
            </a:r>
            <a:r>
              <a:rPr lang="fr-FR" sz="2000" i="1" dirty="0">
                <a:solidFill>
                  <a:schemeClr val="tx1"/>
                </a:solidFill>
              </a:rPr>
              <a:t> universaliser</a:t>
            </a:r>
            <a:r>
              <a:rPr lang="fr-FR" sz="2000" dirty="0">
                <a:solidFill>
                  <a:schemeClr val="tx1"/>
                </a:solidFill>
              </a:rPr>
              <a:t> </a:t>
            </a:r>
            <a:r>
              <a:rPr lang="fr-FR" sz="2000" dirty="0" err="1">
                <a:solidFill>
                  <a:schemeClr val="tx1"/>
                </a:solidFill>
              </a:rPr>
              <a:t>ecc</a:t>
            </a:r>
            <a:r>
              <a:rPr lang="fr-FR" sz="2000" dirty="0">
                <a:solidFill>
                  <a:schemeClr val="tx1"/>
                </a:solidFill>
              </a:rPr>
              <a:t>.).</a:t>
            </a:r>
          </a:p>
          <a:p>
            <a:pPr algn="just"/>
            <a:r>
              <a:rPr lang="it-IT" sz="2000" dirty="0" smtClean="0">
                <a:solidFill>
                  <a:schemeClr val="tx1"/>
                </a:solidFill>
              </a:rPr>
              <a:t>Si formano i neologismi </a:t>
            </a:r>
            <a:r>
              <a:rPr lang="it-IT" sz="2000" dirty="0">
                <a:solidFill>
                  <a:schemeClr val="tx1"/>
                </a:solidFill>
              </a:rPr>
              <a:t>su base ideologica: </a:t>
            </a:r>
            <a:r>
              <a:rPr lang="it-IT" sz="2000" i="1" dirty="0" err="1">
                <a:solidFill>
                  <a:schemeClr val="tx1"/>
                </a:solidFill>
              </a:rPr>
              <a:t>liberticides</a:t>
            </a:r>
            <a:r>
              <a:rPr lang="it-IT" sz="2000" dirty="0">
                <a:solidFill>
                  <a:schemeClr val="tx1"/>
                </a:solidFill>
              </a:rPr>
              <a:t>, </a:t>
            </a:r>
            <a:r>
              <a:rPr lang="it-IT" sz="2000" i="1" dirty="0">
                <a:solidFill>
                  <a:schemeClr val="tx1"/>
                </a:solidFill>
              </a:rPr>
              <a:t>sans-</a:t>
            </a:r>
            <a:r>
              <a:rPr lang="it-IT" sz="2000" i="1" dirty="0" err="1">
                <a:solidFill>
                  <a:schemeClr val="tx1"/>
                </a:solidFill>
              </a:rPr>
              <a:t>culotte</a:t>
            </a:r>
            <a:r>
              <a:rPr lang="it-IT" sz="2000" i="1" dirty="0" smtClean="0">
                <a:solidFill>
                  <a:schemeClr val="tx1"/>
                </a:solidFill>
              </a:rPr>
              <a:t>. Vi è in generale una forte tendenza a rinnovare il vocabolario (</a:t>
            </a:r>
            <a:r>
              <a:rPr lang="fr-FR" sz="2000" dirty="0">
                <a:solidFill>
                  <a:schemeClr val="tx1"/>
                </a:solidFill>
              </a:rPr>
              <a:t>1801, Louis-Sébastien </a:t>
            </a:r>
            <a:r>
              <a:rPr lang="fr-FR" sz="2000" b="1" dirty="0">
                <a:solidFill>
                  <a:schemeClr val="tx1"/>
                </a:solidFill>
              </a:rPr>
              <a:t>Mercier</a:t>
            </a:r>
            <a:r>
              <a:rPr lang="fr-FR" sz="2000" dirty="0">
                <a:solidFill>
                  <a:schemeClr val="tx1"/>
                </a:solidFill>
              </a:rPr>
              <a:t>, </a:t>
            </a:r>
            <a:r>
              <a:rPr lang="fr-FR" sz="2000" b="1" i="1" dirty="0">
                <a:solidFill>
                  <a:schemeClr val="tx1"/>
                </a:solidFill>
              </a:rPr>
              <a:t>Néologie ou Vocabulaire des mots nouveaux à renouveler ou pris dans les acceptions </a:t>
            </a:r>
            <a:r>
              <a:rPr lang="fr-FR" sz="2000" b="1" i="1" dirty="0" smtClean="0">
                <a:solidFill>
                  <a:schemeClr val="tx1"/>
                </a:solidFill>
              </a:rPr>
              <a:t>nouvelles).</a:t>
            </a:r>
            <a:endParaRPr lang="fr-FR" sz="2000" dirty="0">
              <a:solidFill>
                <a:schemeClr val="tx1"/>
              </a:solidFill>
            </a:endParaRPr>
          </a:p>
          <a:p>
            <a:pPr algn="just"/>
            <a:r>
              <a:rPr lang="it-IT" sz="2000" i="1" dirty="0" err="1">
                <a:solidFill>
                  <a:schemeClr val="tx1"/>
                </a:solidFill>
              </a:rPr>
              <a:t>Tricoteuses</a:t>
            </a:r>
            <a:r>
              <a:rPr lang="it-IT" sz="2000" i="1" dirty="0">
                <a:solidFill>
                  <a:schemeClr val="tx1"/>
                </a:solidFill>
              </a:rPr>
              <a:t> </a:t>
            </a:r>
            <a:r>
              <a:rPr lang="it-IT" sz="2000" dirty="0">
                <a:solidFill>
                  <a:schemeClr val="tx1"/>
                </a:solidFill>
              </a:rPr>
              <a:t>indica metaforicamente le persone che assistono indifferenti ai peggiori misfatti: le donne davanti la </a:t>
            </a:r>
            <a:r>
              <a:rPr lang="it-IT" sz="2000" i="1" dirty="0" err="1">
                <a:solidFill>
                  <a:schemeClr val="tx1"/>
                </a:solidFill>
              </a:rPr>
              <a:t>guillotine</a:t>
            </a:r>
            <a:r>
              <a:rPr lang="it-IT" sz="2000" dirty="0">
                <a:solidFill>
                  <a:schemeClr val="tx1"/>
                </a:solidFill>
              </a:rPr>
              <a:t> (da Joseph </a:t>
            </a:r>
            <a:r>
              <a:rPr lang="it-IT" sz="2000" dirty="0" err="1">
                <a:solidFill>
                  <a:schemeClr val="tx1"/>
                </a:solidFill>
              </a:rPr>
              <a:t>Ignace</a:t>
            </a:r>
            <a:r>
              <a:rPr lang="it-IT" sz="2000" dirty="0">
                <a:solidFill>
                  <a:schemeClr val="tx1"/>
                </a:solidFill>
              </a:rPr>
              <a:t> </a:t>
            </a:r>
            <a:r>
              <a:rPr lang="it-IT" sz="2000" dirty="0" err="1">
                <a:solidFill>
                  <a:schemeClr val="tx1"/>
                </a:solidFill>
              </a:rPr>
              <a:t>Guillotin</a:t>
            </a:r>
            <a:r>
              <a:rPr lang="it-IT" sz="2000" dirty="0">
                <a:solidFill>
                  <a:schemeClr val="tx1"/>
                </a:solidFill>
              </a:rPr>
              <a:t>, medico di Louis XVI, che voleva rendere più umana la pena capitale). </a:t>
            </a:r>
            <a:endParaRPr lang="fr-FR" sz="2000" dirty="0">
              <a:solidFill>
                <a:schemeClr val="tx1"/>
              </a:solidFill>
            </a:endParaRPr>
          </a:p>
          <a:p>
            <a:pPr algn="just"/>
            <a:r>
              <a:rPr lang="it-IT" sz="2000" i="1" dirty="0">
                <a:solidFill>
                  <a:schemeClr val="tx1"/>
                </a:solidFill>
              </a:rPr>
              <a:t>Terroriste</a:t>
            </a:r>
            <a:r>
              <a:rPr lang="it-IT" sz="2000" dirty="0">
                <a:solidFill>
                  <a:schemeClr val="tx1"/>
                </a:solidFill>
              </a:rPr>
              <a:t> </a:t>
            </a:r>
            <a:r>
              <a:rPr lang="it-IT" sz="2000" dirty="0" smtClean="0">
                <a:solidFill>
                  <a:schemeClr val="tx1"/>
                </a:solidFill>
              </a:rPr>
              <a:t>indica l’agente </a:t>
            </a:r>
            <a:r>
              <a:rPr lang="it-IT" sz="2000" dirty="0">
                <a:solidFill>
                  <a:schemeClr val="tx1"/>
                </a:solidFill>
              </a:rPr>
              <a:t>della </a:t>
            </a:r>
            <a:r>
              <a:rPr lang="it-IT" sz="2000" i="1" dirty="0" err="1">
                <a:solidFill>
                  <a:schemeClr val="tx1"/>
                </a:solidFill>
              </a:rPr>
              <a:t>Terreur</a:t>
            </a:r>
            <a:r>
              <a:rPr lang="it-IT" sz="2000" dirty="0">
                <a:solidFill>
                  <a:schemeClr val="tx1"/>
                </a:solidFill>
              </a:rPr>
              <a:t>, della repressione giacobina nel suo momento più cruento. </a:t>
            </a:r>
            <a:endParaRPr lang="fr-FR" sz="2000" dirty="0">
              <a:solidFill>
                <a:schemeClr val="tx1"/>
              </a:solidFill>
            </a:endParaRPr>
          </a:p>
          <a:p>
            <a:pPr marL="0" indent="0">
              <a:buNone/>
            </a:pPr>
            <a:r>
              <a:rPr lang="fr-FR" dirty="0"/>
              <a:t> </a:t>
            </a:r>
          </a:p>
          <a:p>
            <a:endParaRPr lang="fr-FR" dirty="0"/>
          </a:p>
        </p:txBody>
      </p:sp>
    </p:spTree>
    <p:extLst>
      <p:ext uri="{BB962C8B-B14F-4D97-AF65-F5344CB8AC3E}">
        <p14:creationId xmlns:p14="http://schemas.microsoft.com/office/powerpoint/2010/main" val="1960082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E </a:t>
            </a:r>
            <a:r>
              <a:rPr lang="fr-FR" sz="2400" dirty="0" err="1" smtClean="0"/>
              <a:t>ancora</a:t>
            </a:r>
            <a:r>
              <a:rPr lang="fr-FR" sz="2400" dirty="0" smtClean="0"/>
              <a:t>, </a:t>
            </a:r>
            <a:r>
              <a:rPr lang="fr-FR" sz="2400" dirty="0" err="1" smtClean="0"/>
              <a:t>durante</a:t>
            </a:r>
            <a:r>
              <a:rPr lang="fr-FR" sz="2400" dirty="0" smtClean="0"/>
              <a:t> l’</a:t>
            </a:r>
            <a:r>
              <a:rPr lang="fr-FR" sz="2400" dirty="0" err="1" smtClean="0"/>
              <a:t>Impero</a:t>
            </a:r>
            <a:r>
              <a:rPr lang="mr-IN" sz="2400" dirty="0" smtClean="0"/>
              <a:t>…</a:t>
            </a:r>
            <a:endParaRPr lang="fr-FR" sz="2400" dirty="0"/>
          </a:p>
        </p:txBody>
      </p:sp>
      <p:sp>
        <p:nvSpPr>
          <p:cNvPr id="3" name="Espace réservé du contenu 2"/>
          <p:cNvSpPr>
            <a:spLocks noGrp="1"/>
          </p:cNvSpPr>
          <p:nvPr>
            <p:ph idx="1"/>
          </p:nvPr>
        </p:nvSpPr>
        <p:spPr>
          <a:xfrm>
            <a:off x="677334" y="1599119"/>
            <a:ext cx="8803550" cy="5258881"/>
          </a:xfrm>
        </p:spPr>
        <p:txBody>
          <a:bodyPr>
            <a:normAutofit/>
          </a:bodyPr>
          <a:lstStyle/>
          <a:p>
            <a:pPr marL="0" indent="0" algn="just">
              <a:buNone/>
            </a:pPr>
            <a:r>
              <a:rPr lang="fr-FR" sz="2000" dirty="0" smtClean="0">
                <a:solidFill>
                  <a:schemeClr val="tx1"/>
                </a:solidFill>
              </a:rPr>
              <a:t>Durante l’</a:t>
            </a:r>
            <a:r>
              <a:rPr lang="fr-FR" sz="2000" dirty="0" err="1" smtClean="0">
                <a:solidFill>
                  <a:schemeClr val="tx1"/>
                </a:solidFill>
              </a:rPr>
              <a:t>Impero</a:t>
            </a:r>
            <a:r>
              <a:rPr lang="fr-FR" sz="2000" dirty="0" smtClean="0">
                <a:solidFill>
                  <a:schemeClr val="tx1"/>
                </a:solidFill>
              </a:rPr>
              <a:t> </a:t>
            </a:r>
            <a:r>
              <a:rPr lang="fr-FR" sz="2000" dirty="0" err="1" smtClean="0">
                <a:solidFill>
                  <a:schemeClr val="tx1"/>
                </a:solidFill>
              </a:rPr>
              <a:t>napoleonico</a:t>
            </a:r>
            <a:r>
              <a:rPr lang="fr-FR" sz="2000" dirty="0" smtClean="0">
                <a:solidFill>
                  <a:schemeClr val="tx1"/>
                </a:solidFill>
              </a:rPr>
              <a:t> si </a:t>
            </a:r>
            <a:r>
              <a:rPr lang="fr-FR" sz="2000" dirty="0" err="1" smtClean="0">
                <a:solidFill>
                  <a:schemeClr val="tx1"/>
                </a:solidFill>
              </a:rPr>
              <a:t>sviluppa</a:t>
            </a:r>
            <a:r>
              <a:rPr lang="fr-FR" sz="2000" dirty="0" smtClean="0">
                <a:solidFill>
                  <a:schemeClr val="tx1"/>
                </a:solidFill>
              </a:rPr>
              <a:t> </a:t>
            </a:r>
            <a:r>
              <a:rPr lang="fr-FR" sz="2000" dirty="0" err="1" smtClean="0">
                <a:solidFill>
                  <a:schemeClr val="tx1"/>
                </a:solidFill>
              </a:rPr>
              <a:t>una</a:t>
            </a:r>
            <a:r>
              <a:rPr lang="fr-FR" sz="2000" dirty="0" smtClean="0">
                <a:solidFill>
                  <a:schemeClr val="tx1"/>
                </a:solidFill>
              </a:rPr>
              <a:t> </a:t>
            </a:r>
            <a:r>
              <a:rPr lang="fr-FR" sz="2000" dirty="0" err="1" smtClean="0">
                <a:solidFill>
                  <a:schemeClr val="tx1"/>
                </a:solidFill>
              </a:rPr>
              <a:t>nuova</a:t>
            </a:r>
            <a:r>
              <a:rPr lang="fr-FR" sz="2000" dirty="0" smtClean="0">
                <a:solidFill>
                  <a:schemeClr val="tx1"/>
                </a:solidFill>
              </a:rPr>
              <a:t> </a:t>
            </a:r>
            <a:r>
              <a:rPr lang="fr-FR" sz="2000" dirty="0" err="1" smtClean="0">
                <a:solidFill>
                  <a:schemeClr val="tx1"/>
                </a:solidFill>
              </a:rPr>
              <a:t>terminologia</a:t>
            </a:r>
            <a:r>
              <a:rPr lang="fr-FR" sz="2000" dirty="0" smtClean="0">
                <a:solidFill>
                  <a:schemeClr val="tx1"/>
                </a:solidFill>
              </a:rPr>
              <a:t> </a:t>
            </a:r>
            <a:r>
              <a:rPr lang="fr-FR" sz="2000" dirty="0" err="1" smtClean="0">
                <a:solidFill>
                  <a:schemeClr val="tx1"/>
                </a:solidFill>
              </a:rPr>
              <a:t>amministrativa</a:t>
            </a:r>
            <a:r>
              <a:rPr lang="fr-FR" sz="2000" dirty="0">
                <a:solidFill>
                  <a:schemeClr val="tx1"/>
                </a:solidFill>
              </a:rPr>
              <a:t> </a:t>
            </a:r>
            <a:r>
              <a:rPr lang="fr-FR" sz="2000" dirty="0" smtClean="0">
                <a:solidFill>
                  <a:schemeClr val="tx1"/>
                </a:solidFill>
              </a:rPr>
              <a:t>per </a:t>
            </a:r>
            <a:r>
              <a:rPr lang="fr-FR" sz="2000" dirty="0" err="1" smtClean="0">
                <a:solidFill>
                  <a:schemeClr val="tx1"/>
                </a:solidFill>
              </a:rPr>
              <a:t>descrivere</a:t>
            </a:r>
            <a:r>
              <a:rPr lang="fr-FR" sz="2000" dirty="0" smtClean="0">
                <a:solidFill>
                  <a:schemeClr val="tx1"/>
                </a:solidFill>
              </a:rPr>
              <a:t> i </a:t>
            </a:r>
            <a:r>
              <a:rPr lang="fr-FR" sz="2000" dirty="0" err="1" smtClean="0">
                <a:solidFill>
                  <a:schemeClr val="tx1"/>
                </a:solidFill>
              </a:rPr>
              <a:t>nuovi</a:t>
            </a:r>
            <a:r>
              <a:rPr lang="fr-FR" sz="2000" dirty="0" smtClean="0">
                <a:solidFill>
                  <a:schemeClr val="tx1"/>
                </a:solidFill>
              </a:rPr>
              <a:t> </a:t>
            </a:r>
            <a:r>
              <a:rPr lang="fr-FR" sz="2000" dirty="0" err="1" smtClean="0">
                <a:solidFill>
                  <a:schemeClr val="tx1"/>
                </a:solidFill>
              </a:rPr>
              <a:t>organi</a:t>
            </a:r>
            <a:r>
              <a:rPr lang="fr-FR" sz="2000" dirty="0" smtClean="0">
                <a:solidFill>
                  <a:schemeClr val="tx1"/>
                </a:solidFill>
              </a:rPr>
              <a:t> e </a:t>
            </a:r>
            <a:r>
              <a:rPr lang="fr-FR" sz="2000" dirty="0" err="1" smtClean="0">
                <a:solidFill>
                  <a:schemeClr val="tx1"/>
                </a:solidFill>
              </a:rPr>
              <a:t>istituzioni</a:t>
            </a:r>
            <a:r>
              <a:rPr lang="fr-FR" sz="2000" dirty="0" smtClean="0">
                <a:solidFill>
                  <a:schemeClr val="tx1"/>
                </a:solidFill>
              </a:rPr>
              <a:t> </a:t>
            </a:r>
            <a:r>
              <a:rPr lang="fr-FR" sz="2000" dirty="0" err="1" smtClean="0">
                <a:solidFill>
                  <a:schemeClr val="tx1"/>
                </a:solidFill>
              </a:rPr>
              <a:t>statali</a:t>
            </a:r>
            <a:r>
              <a:rPr lang="fr-FR" sz="2000" dirty="0" smtClean="0">
                <a:solidFill>
                  <a:schemeClr val="tx1"/>
                </a:solidFill>
              </a:rPr>
              <a:t>:</a:t>
            </a:r>
          </a:p>
          <a:p>
            <a:pPr marL="0" indent="0" algn="just">
              <a:buNone/>
            </a:pPr>
            <a:endParaRPr lang="fr-FR" sz="2000" dirty="0">
              <a:solidFill>
                <a:schemeClr val="tx1"/>
              </a:solidFill>
            </a:endParaRPr>
          </a:p>
          <a:p>
            <a:pPr algn="just"/>
            <a:r>
              <a:rPr lang="fr-FR" sz="2000" i="1" dirty="0" smtClean="0">
                <a:solidFill>
                  <a:schemeClr val="tx1"/>
                </a:solidFill>
              </a:rPr>
              <a:t>Conseil d’État</a:t>
            </a:r>
            <a:r>
              <a:rPr lang="fr-FR" sz="2000" dirty="0" smtClean="0">
                <a:solidFill>
                  <a:schemeClr val="tx1"/>
                </a:solidFill>
              </a:rPr>
              <a:t>, </a:t>
            </a:r>
            <a:r>
              <a:rPr lang="fr-FR" sz="2000" i="1" dirty="0" smtClean="0">
                <a:solidFill>
                  <a:schemeClr val="tx1"/>
                </a:solidFill>
              </a:rPr>
              <a:t>préfet</a:t>
            </a:r>
            <a:r>
              <a:rPr lang="mr-IN" sz="2000" dirty="0" smtClean="0">
                <a:solidFill>
                  <a:schemeClr val="tx1"/>
                </a:solidFill>
              </a:rPr>
              <a:t>…</a:t>
            </a:r>
            <a:endParaRPr lang="fr-FR" sz="2000" dirty="0" smtClean="0">
              <a:solidFill>
                <a:schemeClr val="tx1"/>
              </a:solidFill>
            </a:endParaRPr>
          </a:p>
          <a:p>
            <a:pPr algn="just"/>
            <a:r>
              <a:rPr lang="fr-FR" sz="2000" i="1" dirty="0" smtClean="0">
                <a:solidFill>
                  <a:schemeClr val="tx1"/>
                </a:solidFill>
              </a:rPr>
              <a:t>Départements</a:t>
            </a:r>
            <a:r>
              <a:rPr lang="fr-FR" sz="2000" dirty="0" smtClean="0">
                <a:solidFill>
                  <a:schemeClr val="tx1"/>
                </a:solidFill>
              </a:rPr>
              <a:t>, </a:t>
            </a:r>
            <a:r>
              <a:rPr lang="fr-FR" sz="2000" i="1" dirty="0" smtClean="0">
                <a:solidFill>
                  <a:schemeClr val="tx1"/>
                </a:solidFill>
              </a:rPr>
              <a:t>arrondissements</a:t>
            </a:r>
            <a:r>
              <a:rPr lang="fr-FR" sz="2000" dirty="0" smtClean="0">
                <a:solidFill>
                  <a:schemeClr val="tx1"/>
                </a:solidFill>
              </a:rPr>
              <a:t>,</a:t>
            </a:r>
            <a:r>
              <a:rPr lang="fr-FR" sz="2000" i="1" dirty="0" smtClean="0">
                <a:solidFill>
                  <a:schemeClr val="tx1"/>
                </a:solidFill>
              </a:rPr>
              <a:t> cantons </a:t>
            </a:r>
            <a:r>
              <a:rPr lang="fr-FR" sz="2000" dirty="0" smtClean="0">
                <a:solidFill>
                  <a:schemeClr val="tx1"/>
                </a:solidFill>
              </a:rPr>
              <a:t>e </a:t>
            </a:r>
            <a:r>
              <a:rPr lang="fr-FR" sz="2000" i="1" dirty="0" smtClean="0">
                <a:solidFill>
                  <a:schemeClr val="tx1"/>
                </a:solidFill>
              </a:rPr>
              <a:t>communes</a:t>
            </a:r>
            <a:r>
              <a:rPr lang="mr-IN" sz="2000" dirty="0" smtClean="0">
                <a:solidFill>
                  <a:schemeClr val="tx1"/>
                </a:solidFill>
              </a:rPr>
              <a:t>…</a:t>
            </a:r>
            <a:endParaRPr lang="it-IT" sz="2000" dirty="0" smtClean="0">
              <a:solidFill>
                <a:schemeClr val="tx1"/>
              </a:solidFill>
            </a:endParaRPr>
          </a:p>
          <a:p>
            <a:pPr algn="just"/>
            <a:r>
              <a:rPr lang="it-IT" sz="2000" i="1" dirty="0" err="1" smtClean="0">
                <a:solidFill>
                  <a:schemeClr val="tx1"/>
                </a:solidFill>
              </a:rPr>
              <a:t>Fonctionnaires</a:t>
            </a:r>
            <a:r>
              <a:rPr lang="it-IT" sz="2000" dirty="0" smtClean="0">
                <a:solidFill>
                  <a:schemeClr val="tx1"/>
                </a:solidFill>
              </a:rPr>
              <a:t> (e non più </a:t>
            </a:r>
            <a:r>
              <a:rPr lang="it-IT" sz="2000" i="1" dirty="0" err="1" smtClean="0">
                <a:solidFill>
                  <a:schemeClr val="tx1"/>
                </a:solidFill>
              </a:rPr>
              <a:t>officiers</a:t>
            </a:r>
            <a:r>
              <a:rPr lang="it-IT" sz="2000" dirty="0" smtClean="0">
                <a:solidFill>
                  <a:schemeClr val="tx1"/>
                </a:solidFill>
              </a:rPr>
              <a:t>).</a:t>
            </a:r>
          </a:p>
          <a:p>
            <a:pPr algn="just"/>
            <a:r>
              <a:rPr lang="it-IT" sz="2000" dirty="0" smtClean="0">
                <a:solidFill>
                  <a:schemeClr val="tx1"/>
                </a:solidFill>
              </a:rPr>
              <a:t>Si passa al sistema metrico decimale (</a:t>
            </a:r>
            <a:r>
              <a:rPr lang="it-IT" sz="2000" i="1" dirty="0" err="1" smtClean="0">
                <a:solidFill>
                  <a:schemeClr val="tx1"/>
                </a:solidFill>
              </a:rPr>
              <a:t>mètre</a:t>
            </a:r>
            <a:r>
              <a:rPr lang="it-IT" sz="2000" dirty="0" smtClean="0">
                <a:solidFill>
                  <a:schemeClr val="tx1"/>
                </a:solidFill>
              </a:rPr>
              <a:t> e non più </a:t>
            </a:r>
            <a:r>
              <a:rPr lang="it-IT" sz="2000" i="1" dirty="0" err="1" smtClean="0">
                <a:solidFill>
                  <a:schemeClr val="tx1"/>
                </a:solidFill>
              </a:rPr>
              <a:t>lieues</a:t>
            </a:r>
            <a:r>
              <a:rPr lang="it-IT" sz="2000" dirty="0" smtClean="0">
                <a:solidFill>
                  <a:schemeClr val="tx1"/>
                </a:solidFill>
              </a:rPr>
              <a:t>).</a:t>
            </a:r>
          </a:p>
          <a:p>
            <a:pPr algn="just"/>
            <a:r>
              <a:rPr lang="it-IT" sz="2000" dirty="0" smtClean="0">
                <a:solidFill>
                  <a:schemeClr val="tx1"/>
                </a:solidFill>
              </a:rPr>
              <a:t>Tutto un vocabolario scolastico (</a:t>
            </a:r>
            <a:r>
              <a:rPr lang="it-IT" sz="2000" i="1" dirty="0" err="1" smtClean="0">
                <a:solidFill>
                  <a:schemeClr val="tx1"/>
                </a:solidFill>
              </a:rPr>
              <a:t>école</a:t>
            </a:r>
            <a:r>
              <a:rPr lang="it-IT" sz="2000" i="1" dirty="0" smtClean="0">
                <a:solidFill>
                  <a:schemeClr val="tx1"/>
                </a:solidFill>
              </a:rPr>
              <a:t> </a:t>
            </a:r>
            <a:r>
              <a:rPr lang="it-IT" sz="2000" i="1" dirty="0" err="1" smtClean="0">
                <a:solidFill>
                  <a:schemeClr val="tx1"/>
                </a:solidFill>
              </a:rPr>
              <a:t>primaire</a:t>
            </a:r>
            <a:r>
              <a:rPr lang="it-IT" sz="2000" dirty="0" smtClean="0">
                <a:solidFill>
                  <a:schemeClr val="tx1"/>
                </a:solidFill>
              </a:rPr>
              <a:t>, </a:t>
            </a:r>
            <a:r>
              <a:rPr lang="it-IT" sz="2000" i="1" dirty="0" err="1" smtClean="0">
                <a:solidFill>
                  <a:schemeClr val="tx1"/>
                </a:solidFill>
              </a:rPr>
              <a:t>secondaire</a:t>
            </a:r>
            <a:r>
              <a:rPr lang="it-IT" sz="2000" dirty="0" smtClean="0">
                <a:solidFill>
                  <a:schemeClr val="tx1"/>
                </a:solidFill>
              </a:rPr>
              <a:t>, </a:t>
            </a:r>
            <a:r>
              <a:rPr lang="it-IT" sz="2000" i="1" dirty="0" err="1" smtClean="0">
                <a:solidFill>
                  <a:schemeClr val="tx1"/>
                </a:solidFill>
              </a:rPr>
              <a:t>lycée</a:t>
            </a:r>
            <a:r>
              <a:rPr lang="it-IT" sz="2000" dirty="0" smtClean="0">
                <a:solidFill>
                  <a:schemeClr val="tx1"/>
                </a:solidFill>
              </a:rPr>
              <a:t>, </a:t>
            </a:r>
            <a:r>
              <a:rPr lang="it-IT" sz="2000" i="1" dirty="0" err="1" smtClean="0">
                <a:solidFill>
                  <a:schemeClr val="tx1"/>
                </a:solidFill>
              </a:rPr>
              <a:t>École</a:t>
            </a:r>
            <a:r>
              <a:rPr lang="it-IT" sz="2000" i="1" dirty="0" smtClean="0">
                <a:solidFill>
                  <a:schemeClr val="tx1"/>
                </a:solidFill>
              </a:rPr>
              <a:t> Normale </a:t>
            </a:r>
            <a:r>
              <a:rPr lang="it-IT" sz="2000" i="1" dirty="0" err="1" smtClean="0">
                <a:solidFill>
                  <a:schemeClr val="tx1"/>
                </a:solidFill>
              </a:rPr>
              <a:t>Supérieure</a:t>
            </a:r>
            <a:r>
              <a:rPr lang="it-IT" sz="2000" dirty="0" smtClean="0">
                <a:solidFill>
                  <a:schemeClr val="tx1"/>
                </a:solidFill>
              </a:rPr>
              <a:t>, </a:t>
            </a:r>
            <a:r>
              <a:rPr lang="it-IT" sz="2000" b="1" i="1" dirty="0" err="1" smtClean="0">
                <a:solidFill>
                  <a:schemeClr val="tx1"/>
                </a:solidFill>
              </a:rPr>
              <a:t>instituteurs</a:t>
            </a:r>
            <a:r>
              <a:rPr lang="it-IT" sz="2000" dirty="0" smtClean="0">
                <a:solidFill>
                  <a:schemeClr val="tx1"/>
                </a:solidFill>
              </a:rPr>
              <a:t>) </a:t>
            </a:r>
            <a:r>
              <a:rPr lang="it-IT" sz="2000" dirty="0" smtClean="0">
                <a:solidFill>
                  <a:schemeClr val="tx1"/>
                </a:solidFill>
                <a:sym typeface="Wingdings"/>
              </a:rPr>
              <a:t> l’</a:t>
            </a:r>
            <a:r>
              <a:rPr lang="it-IT" sz="2000" i="1" dirty="0" smtClean="0">
                <a:solidFill>
                  <a:schemeClr val="tx1"/>
                </a:solidFill>
                <a:sym typeface="Wingdings"/>
              </a:rPr>
              <a:t>Ancien </a:t>
            </a:r>
            <a:r>
              <a:rPr lang="it-IT" sz="2000" i="1" dirty="0" err="1" smtClean="0">
                <a:solidFill>
                  <a:schemeClr val="tx1"/>
                </a:solidFill>
                <a:sym typeface="Wingdings"/>
              </a:rPr>
              <a:t>Régime</a:t>
            </a:r>
            <a:r>
              <a:rPr lang="it-IT" sz="2000" i="1" dirty="0" smtClean="0">
                <a:solidFill>
                  <a:schemeClr val="tx1"/>
                </a:solidFill>
                <a:sym typeface="Wingdings"/>
              </a:rPr>
              <a:t> </a:t>
            </a:r>
            <a:r>
              <a:rPr lang="it-IT" sz="2000" dirty="0" smtClean="0">
                <a:solidFill>
                  <a:schemeClr val="tx1"/>
                </a:solidFill>
                <a:sym typeface="Wingdings"/>
              </a:rPr>
              <a:t>aveva identificato la lingua con una “parte del corpo del re”. La lingua andava dunque rivoluzionata per divenire </a:t>
            </a:r>
            <a:r>
              <a:rPr lang="it-IT" sz="2000" b="1" dirty="0" smtClean="0">
                <a:solidFill>
                  <a:schemeClr val="tx1"/>
                </a:solidFill>
                <a:sym typeface="Wingdings"/>
              </a:rPr>
              <a:t>un’istituzione della Repubblica</a:t>
            </a:r>
            <a:r>
              <a:rPr lang="it-IT" sz="2000" dirty="0" smtClean="0">
                <a:solidFill>
                  <a:schemeClr val="tx1"/>
                </a:solidFill>
                <a:sym typeface="Wingdings"/>
              </a:rPr>
              <a:t>. Uno dei concetti-chiave della Rivoluzione è stato quello di “</a:t>
            </a:r>
            <a:r>
              <a:rPr lang="it-IT" sz="2000" b="1" i="1" dirty="0" err="1" smtClean="0">
                <a:solidFill>
                  <a:schemeClr val="tx1"/>
                </a:solidFill>
                <a:sym typeface="Wingdings"/>
              </a:rPr>
              <a:t>instituer</a:t>
            </a:r>
            <a:r>
              <a:rPr lang="it-IT" sz="2000" dirty="0" smtClean="0">
                <a:solidFill>
                  <a:schemeClr val="tx1"/>
                </a:solidFill>
                <a:sym typeface="Wingdings"/>
              </a:rPr>
              <a:t>” la lingua francese. </a:t>
            </a:r>
            <a:endParaRPr lang="fr-FR"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4369" y="1374527"/>
            <a:ext cx="3997630" cy="2684123"/>
          </a:xfrm>
          <a:prstGeom prst="rect">
            <a:avLst/>
          </a:prstGeom>
        </p:spPr>
      </p:pic>
    </p:spTree>
    <p:extLst>
      <p:ext uri="{BB962C8B-B14F-4D97-AF65-F5344CB8AC3E}">
        <p14:creationId xmlns:p14="http://schemas.microsoft.com/office/powerpoint/2010/main" val="1637540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Parigi</a:t>
            </a:r>
            <a:r>
              <a:rPr lang="fr-FR" dirty="0" smtClean="0"/>
              <a:t> e i </a:t>
            </a:r>
            <a:r>
              <a:rPr lang="fr-FR" dirty="0" err="1" smtClean="0"/>
              <a:t>suoi</a:t>
            </a:r>
            <a:r>
              <a:rPr lang="fr-FR" dirty="0" smtClean="0"/>
              <a:t> </a:t>
            </a:r>
            <a:r>
              <a:rPr lang="fr-FR" i="1" dirty="0" smtClean="0"/>
              <a:t>arrondissements</a:t>
            </a:r>
            <a:endParaRPr lang="fr-FR" i="1"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7067" y="1363579"/>
            <a:ext cx="7872344" cy="5485517"/>
          </a:xfrm>
        </p:spPr>
      </p:pic>
    </p:spTree>
    <p:extLst>
      <p:ext uri="{BB962C8B-B14F-4D97-AF65-F5344CB8AC3E}">
        <p14:creationId xmlns:p14="http://schemas.microsoft.com/office/powerpoint/2010/main" val="205285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0767" y="376449"/>
            <a:ext cx="5370705" cy="6189495"/>
          </a:xfrm>
        </p:spPr>
      </p:pic>
    </p:spTree>
    <p:extLst>
      <p:ext uri="{BB962C8B-B14F-4D97-AF65-F5344CB8AC3E}">
        <p14:creationId xmlns:p14="http://schemas.microsoft.com/office/powerpoint/2010/main" val="12530792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3" y="673769"/>
            <a:ext cx="8675213" cy="5367594"/>
          </a:xfrm>
        </p:spPr>
        <p:txBody>
          <a:bodyPr>
            <a:normAutofit/>
          </a:bodyPr>
          <a:lstStyle/>
          <a:p>
            <a:pPr algn="just"/>
            <a:r>
              <a:rPr lang="it-IT" sz="2000" dirty="0">
                <a:solidFill>
                  <a:schemeClr val="tx1"/>
                </a:solidFill>
              </a:rPr>
              <a:t>L’</a:t>
            </a:r>
            <a:r>
              <a:rPr lang="it-IT" sz="2000" i="1" dirty="0">
                <a:solidFill>
                  <a:schemeClr val="tx1"/>
                </a:solidFill>
              </a:rPr>
              <a:t>Académie </a:t>
            </a:r>
            <a:r>
              <a:rPr lang="it-IT" sz="2000" i="1" dirty="0" err="1">
                <a:solidFill>
                  <a:schemeClr val="tx1"/>
                </a:solidFill>
              </a:rPr>
              <a:t>française</a:t>
            </a:r>
            <a:r>
              <a:rPr lang="it-IT" sz="2000" dirty="0">
                <a:solidFill>
                  <a:schemeClr val="tx1"/>
                </a:solidFill>
              </a:rPr>
              <a:t>, istituzione della monarchia, viene formalmente soppressa e rimpiazzata dalla </a:t>
            </a:r>
            <a:r>
              <a:rPr lang="it-IT" sz="2000" b="1" i="1" dirty="0">
                <a:solidFill>
                  <a:schemeClr val="tx1"/>
                </a:solidFill>
              </a:rPr>
              <a:t>Classe de Langue et </a:t>
            </a:r>
            <a:r>
              <a:rPr lang="it-IT" sz="2000" b="1" i="1" dirty="0" err="1">
                <a:solidFill>
                  <a:schemeClr val="tx1"/>
                </a:solidFill>
              </a:rPr>
              <a:t>Littérature</a:t>
            </a:r>
            <a:r>
              <a:rPr lang="it-IT" sz="2000" b="1" i="1" dirty="0">
                <a:solidFill>
                  <a:schemeClr val="tx1"/>
                </a:solidFill>
              </a:rPr>
              <a:t> </a:t>
            </a:r>
            <a:r>
              <a:rPr lang="it-IT" sz="2000" b="1" i="1" dirty="0" err="1">
                <a:solidFill>
                  <a:schemeClr val="tx1"/>
                </a:solidFill>
              </a:rPr>
              <a:t>française</a:t>
            </a:r>
            <a:r>
              <a:rPr lang="it-IT" sz="2000" b="1" i="1" dirty="0">
                <a:solidFill>
                  <a:schemeClr val="tx1"/>
                </a:solidFill>
              </a:rPr>
              <a:t> </a:t>
            </a:r>
            <a:r>
              <a:rPr lang="it-IT" sz="2000" b="1" dirty="0">
                <a:solidFill>
                  <a:schemeClr val="tx1"/>
                </a:solidFill>
              </a:rPr>
              <a:t>dell’</a:t>
            </a:r>
            <a:r>
              <a:rPr lang="it-IT" sz="2000" b="1" dirty="0" err="1">
                <a:solidFill>
                  <a:schemeClr val="tx1"/>
                </a:solidFill>
              </a:rPr>
              <a:t>Institut</a:t>
            </a:r>
            <a:r>
              <a:rPr lang="it-IT" sz="2000" b="1" dirty="0">
                <a:solidFill>
                  <a:schemeClr val="tx1"/>
                </a:solidFill>
              </a:rPr>
              <a:t> National</a:t>
            </a:r>
            <a:r>
              <a:rPr lang="it-IT" sz="2000" dirty="0">
                <a:solidFill>
                  <a:schemeClr val="tx1"/>
                </a:solidFill>
              </a:rPr>
              <a:t>, organizzato nel 1794 con il compito di fornire un </a:t>
            </a:r>
            <a:r>
              <a:rPr lang="it-IT" sz="2000" i="1" dirty="0" err="1">
                <a:solidFill>
                  <a:schemeClr val="tx1"/>
                </a:solidFill>
              </a:rPr>
              <a:t>Dictionnaire</a:t>
            </a:r>
            <a:r>
              <a:rPr lang="it-IT" sz="2000" i="1" dirty="0">
                <a:solidFill>
                  <a:schemeClr val="tx1"/>
                </a:solidFill>
              </a:rPr>
              <a:t> de la langue </a:t>
            </a:r>
            <a:r>
              <a:rPr lang="it-IT" sz="2000" i="1" dirty="0" err="1">
                <a:solidFill>
                  <a:schemeClr val="tx1"/>
                </a:solidFill>
              </a:rPr>
              <a:t>française</a:t>
            </a:r>
            <a:r>
              <a:rPr lang="it-IT" sz="2000" dirty="0">
                <a:solidFill>
                  <a:schemeClr val="tx1"/>
                </a:solidFill>
              </a:rPr>
              <a:t>, un </a:t>
            </a:r>
            <a:r>
              <a:rPr lang="it-IT" sz="2000" i="1" dirty="0" err="1">
                <a:solidFill>
                  <a:schemeClr val="tx1"/>
                </a:solidFill>
              </a:rPr>
              <a:t>Dictionnaire</a:t>
            </a:r>
            <a:r>
              <a:rPr lang="it-IT" sz="2000" i="1" dirty="0">
                <a:solidFill>
                  <a:schemeClr val="tx1"/>
                </a:solidFill>
              </a:rPr>
              <a:t> </a:t>
            </a:r>
            <a:r>
              <a:rPr lang="it-IT" sz="2000" i="1" dirty="0" err="1">
                <a:solidFill>
                  <a:schemeClr val="tx1"/>
                </a:solidFill>
              </a:rPr>
              <a:t>des</a:t>
            </a:r>
            <a:r>
              <a:rPr lang="it-IT" sz="2000" i="1" dirty="0">
                <a:solidFill>
                  <a:schemeClr val="tx1"/>
                </a:solidFill>
              </a:rPr>
              <a:t> </a:t>
            </a:r>
            <a:r>
              <a:rPr lang="it-IT" sz="2000" i="1" dirty="0" err="1">
                <a:solidFill>
                  <a:schemeClr val="tx1"/>
                </a:solidFill>
              </a:rPr>
              <a:t>Beaux-Arts</a:t>
            </a:r>
            <a:r>
              <a:rPr lang="it-IT" sz="2000" dirty="0">
                <a:solidFill>
                  <a:schemeClr val="tx1"/>
                </a:solidFill>
              </a:rPr>
              <a:t> e l’</a:t>
            </a:r>
            <a:r>
              <a:rPr lang="it-IT" sz="2000" i="1" dirty="0">
                <a:solidFill>
                  <a:schemeClr val="tx1"/>
                </a:solidFill>
              </a:rPr>
              <a:t>Histoire </a:t>
            </a:r>
            <a:r>
              <a:rPr lang="it-IT" sz="2000" i="1" dirty="0" err="1">
                <a:solidFill>
                  <a:schemeClr val="tx1"/>
                </a:solidFill>
              </a:rPr>
              <a:t>littéraire</a:t>
            </a:r>
            <a:r>
              <a:rPr lang="it-IT" sz="2000" i="1" dirty="0">
                <a:solidFill>
                  <a:schemeClr val="tx1"/>
                </a:solidFill>
              </a:rPr>
              <a:t> de France</a:t>
            </a:r>
            <a:r>
              <a:rPr lang="it-IT" sz="2000" dirty="0">
                <a:solidFill>
                  <a:schemeClr val="tx1"/>
                </a:solidFill>
              </a:rPr>
              <a:t>. L’</a:t>
            </a:r>
            <a:r>
              <a:rPr lang="it-IT" sz="2000" i="1" dirty="0">
                <a:solidFill>
                  <a:schemeClr val="tx1"/>
                </a:solidFill>
              </a:rPr>
              <a:t>Académie </a:t>
            </a:r>
            <a:r>
              <a:rPr lang="it-IT" sz="2000" i="1" dirty="0" err="1">
                <a:solidFill>
                  <a:schemeClr val="tx1"/>
                </a:solidFill>
              </a:rPr>
              <a:t>française</a:t>
            </a:r>
            <a:r>
              <a:rPr lang="it-IT" sz="2000" i="1" dirty="0">
                <a:solidFill>
                  <a:schemeClr val="tx1"/>
                </a:solidFill>
              </a:rPr>
              <a:t> </a:t>
            </a:r>
            <a:r>
              <a:rPr lang="it-IT" sz="2000" dirty="0">
                <a:solidFill>
                  <a:schemeClr val="tx1"/>
                </a:solidFill>
              </a:rPr>
              <a:t>riprenderà il suo nome nel 1816, con la Restaurazione. </a:t>
            </a:r>
            <a:endParaRPr lang="it-IT" sz="2000" dirty="0" smtClean="0">
              <a:solidFill>
                <a:schemeClr val="tx1"/>
              </a:solidFill>
            </a:endParaRPr>
          </a:p>
          <a:p>
            <a:pPr algn="just"/>
            <a:endParaRPr lang="it-IT" sz="2000" dirty="0">
              <a:solidFill>
                <a:schemeClr val="tx1"/>
              </a:solidFill>
            </a:endParaRPr>
          </a:p>
          <a:p>
            <a:pPr algn="just"/>
            <a:r>
              <a:rPr lang="it-IT" sz="2000" dirty="0">
                <a:solidFill>
                  <a:schemeClr val="tx1"/>
                </a:solidFill>
              </a:rPr>
              <a:t>I dizionari non sono più fruiti da accademici e letterati, ma da un pubblico sempre più </a:t>
            </a:r>
            <a:r>
              <a:rPr lang="it-IT" sz="2000" dirty="0" smtClean="0">
                <a:solidFill>
                  <a:schemeClr val="tx1"/>
                </a:solidFill>
              </a:rPr>
              <a:t>diversificato. Dopo </a:t>
            </a:r>
            <a:r>
              <a:rPr lang="it-IT" sz="2000" dirty="0">
                <a:solidFill>
                  <a:schemeClr val="tx1"/>
                </a:solidFill>
              </a:rPr>
              <a:t>aver cercato di contraffare il </a:t>
            </a:r>
            <a:r>
              <a:rPr lang="it-IT" sz="2000" i="1" dirty="0" err="1">
                <a:solidFill>
                  <a:schemeClr val="tx1"/>
                </a:solidFill>
              </a:rPr>
              <a:t>Dictionnaire</a:t>
            </a:r>
            <a:r>
              <a:rPr lang="it-IT" sz="2000" i="1" dirty="0">
                <a:solidFill>
                  <a:schemeClr val="tx1"/>
                </a:solidFill>
              </a:rPr>
              <a:t> de l’Académie</a:t>
            </a:r>
            <a:r>
              <a:rPr lang="it-IT" sz="2000" dirty="0">
                <a:solidFill>
                  <a:schemeClr val="tx1"/>
                </a:solidFill>
              </a:rPr>
              <a:t> (1802), </a:t>
            </a:r>
            <a:r>
              <a:rPr lang="it-IT" sz="2000" dirty="0" err="1">
                <a:solidFill>
                  <a:schemeClr val="tx1"/>
                </a:solidFill>
              </a:rPr>
              <a:t>Laveaux</a:t>
            </a:r>
            <a:r>
              <a:rPr lang="it-IT" sz="2000" dirty="0">
                <a:solidFill>
                  <a:schemeClr val="tx1"/>
                </a:solidFill>
              </a:rPr>
              <a:t> pubblica un </a:t>
            </a:r>
            <a:r>
              <a:rPr lang="it-IT" sz="2000" b="1" i="1" dirty="0" err="1">
                <a:solidFill>
                  <a:schemeClr val="tx1"/>
                </a:solidFill>
              </a:rPr>
              <a:t>Nouveau</a:t>
            </a:r>
            <a:r>
              <a:rPr lang="it-IT" sz="2000" b="1" i="1" dirty="0">
                <a:solidFill>
                  <a:schemeClr val="tx1"/>
                </a:solidFill>
              </a:rPr>
              <a:t> </a:t>
            </a:r>
            <a:r>
              <a:rPr lang="it-IT" sz="2000" b="1" i="1" dirty="0" err="1">
                <a:solidFill>
                  <a:schemeClr val="tx1"/>
                </a:solidFill>
              </a:rPr>
              <a:t>Dictionnaire</a:t>
            </a:r>
            <a:r>
              <a:rPr lang="it-IT" sz="2000" b="1" i="1" dirty="0">
                <a:solidFill>
                  <a:schemeClr val="tx1"/>
                </a:solidFill>
              </a:rPr>
              <a:t> de la Langue </a:t>
            </a:r>
            <a:r>
              <a:rPr lang="it-IT" sz="2000" b="1" i="1" dirty="0" err="1">
                <a:solidFill>
                  <a:schemeClr val="tx1"/>
                </a:solidFill>
              </a:rPr>
              <a:t>française</a:t>
            </a:r>
            <a:r>
              <a:rPr lang="it-IT" sz="2000" b="1" dirty="0">
                <a:solidFill>
                  <a:schemeClr val="tx1"/>
                </a:solidFill>
              </a:rPr>
              <a:t> (1820 e 1828) </a:t>
            </a:r>
            <a:r>
              <a:rPr lang="it-IT" sz="2000" dirty="0">
                <a:solidFill>
                  <a:schemeClr val="tx1"/>
                </a:solidFill>
              </a:rPr>
              <a:t>che offre una norma più corrente, come oggi i dizionari </a:t>
            </a:r>
            <a:r>
              <a:rPr lang="it-IT" sz="2000" i="1" dirty="0">
                <a:solidFill>
                  <a:schemeClr val="tx1"/>
                </a:solidFill>
              </a:rPr>
              <a:t>Robert</a:t>
            </a:r>
            <a:r>
              <a:rPr lang="it-IT" sz="2000" dirty="0">
                <a:solidFill>
                  <a:schemeClr val="tx1"/>
                </a:solidFill>
              </a:rPr>
              <a:t>, </a:t>
            </a:r>
            <a:r>
              <a:rPr lang="it-IT" sz="2000" i="1" dirty="0" err="1">
                <a:solidFill>
                  <a:schemeClr val="tx1"/>
                </a:solidFill>
              </a:rPr>
              <a:t>Larousse</a:t>
            </a:r>
            <a:r>
              <a:rPr lang="it-IT" sz="2000" dirty="0">
                <a:solidFill>
                  <a:schemeClr val="tx1"/>
                </a:solidFill>
              </a:rPr>
              <a:t>, </a:t>
            </a:r>
            <a:r>
              <a:rPr lang="it-IT" sz="2000" i="1" dirty="0">
                <a:solidFill>
                  <a:schemeClr val="tx1"/>
                </a:solidFill>
              </a:rPr>
              <a:t>Hachette</a:t>
            </a:r>
            <a:r>
              <a:rPr lang="it-IT" sz="2000" dirty="0">
                <a:solidFill>
                  <a:schemeClr val="tx1"/>
                </a:solidFill>
              </a:rPr>
              <a:t> rispetto a quelli “ufficiali”. </a:t>
            </a:r>
            <a:r>
              <a:rPr lang="it-IT" sz="2000" dirty="0" smtClean="0">
                <a:solidFill>
                  <a:schemeClr val="tx1"/>
                </a:solidFill>
              </a:rPr>
              <a:t>Vale lo stesso per </a:t>
            </a:r>
            <a:r>
              <a:rPr lang="it-IT" sz="2000" b="1" dirty="0" smtClean="0">
                <a:solidFill>
                  <a:schemeClr val="tx1"/>
                </a:solidFill>
              </a:rPr>
              <a:t>la Grammatica </a:t>
            </a:r>
            <a:r>
              <a:rPr lang="it-IT" sz="2000" b="1" dirty="0">
                <a:solidFill>
                  <a:schemeClr val="tx1"/>
                </a:solidFill>
              </a:rPr>
              <a:t>di </a:t>
            </a:r>
            <a:r>
              <a:rPr lang="it-IT" sz="2000" b="1" dirty="0" err="1">
                <a:solidFill>
                  <a:schemeClr val="tx1"/>
                </a:solidFill>
              </a:rPr>
              <a:t>Noël</a:t>
            </a:r>
            <a:r>
              <a:rPr lang="it-IT" sz="2000" b="1" dirty="0">
                <a:solidFill>
                  <a:schemeClr val="tx1"/>
                </a:solidFill>
              </a:rPr>
              <a:t> et </a:t>
            </a:r>
            <a:r>
              <a:rPr lang="it-IT" sz="2000" b="1" dirty="0" err="1">
                <a:solidFill>
                  <a:schemeClr val="tx1"/>
                </a:solidFill>
              </a:rPr>
              <a:t>Chapsal</a:t>
            </a:r>
            <a:r>
              <a:rPr lang="it-IT" sz="2000" b="1" dirty="0">
                <a:solidFill>
                  <a:schemeClr val="tx1"/>
                </a:solidFill>
              </a:rPr>
              <a:t> (1823)</a:t>
            </a:r>
            <a:r>
              <a:rPr lang="it-IT" sz="2000" dirty="0">
                <a:solidFill>
                  <a:schemeClr val="tx1"/>
                </a:solidFill>
              </a:rPr>
              <a:t>. </a:t>
            </a:r>
            <a:endParaRPr lang="fr-FR" sz="2000" dirty="0">
              <a:solidFill>
                <a:schemeClr val="tx1"/>
              </a:solidFill>
            </a:endParaRPr>
          </a:p>
          <a:p>
            <a:pPr marL="0" indent="0">
              <a:buNone/>
            </a:pPr>
            <a:r>
              <a:rPr lang="it-IT" sz="2000" dirty="0">
                <a:solidFill>
                  <a:schemeClr val="tx1"/>
                </a:solidFill>
              </a:rPr>
              <a:t> </a:t>
            </a:r>
            <a:endParaRPr lang="fr-FR" sz="2000" dirty="0">
              <a:solidFill>
                <a:schemeClr val="tx1"/>
              </a:solidFill>
            </a:endParaRPr>
          </a:p>
          <a:p>
            <a:pPr marL="0" indent="0">
              <a:buNone/>
            </a:pP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0" y="-16042"/>
            <a:ext cx="2286000" cy="35433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9918" y="3384884"/>
            <a:ext cx="2172082" cy="3473116"/>
          </a:xfrm>
          <a:prstGeom prst="rect">
            <a:avLst/>
          </a:prstGeom>
        </p:spPr>
      </p:pic>
    </p:spTree>
    <p:extLst>
      <p:ext uri="{BB962C8B-B14F-4D97-AF65-F5344CB8AC3E}">
        <p14:creationId xmlns:p14="http://schemas.microsoft.com/office/powerpoint/2010/main" val="232477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0450" y="465220"/>
            <a:ext cx="9846287" cy="6617368"/>
          </a:xfrm>
        </p:spPr>
        <p:txBody>
          <a:bodyPr>
            <a:normAutofit fontScale="92500" lnSpcReduction="20000"/>
          </a:bodyPr>
          <a:lstStyle/>
          <a:p>
            <a:pPr algn="just"/>
            <a:r>
              <a:rPr lang="fr-FR" sz="2200" b="1" dirty="0" smtClean="0">
                <a:solidFill>
                  <a:schemeClr val="tx1"/>
                </a:solidFill>
              </a:rPr>
              <a:t>La </a:t>
            </a:r>
            <a:r>
              <a:rPr lang="fr-FR" sz="2200" b="1" dirty="0" err="1" smtClean="0">
                <a:solidFill>
                  <a:schemeClr val="tx1"/>
                </a:solidFill>
              </a:rPr>
              <a:t>guerra</a:t>
            </a:r>
            <a:r>
              <a:rPr lang="fr-FR" sz="2200" b="1" dirty="0" smtClean="0">
                <a:solidFill>
                  <a:schemeClr val="tx1"/>
                </a:solidFill>
              </a:rPr>
              <a:t> </a:t>
            </a:r>
            <a:r>
              <a:rPr lang="fr-FR" sz="2200" b="1" dirty="0" err="1" smtClean="0">
                <a:solidFill>
                  <a:schemeClr val="tx1"/>
                </a:solidFill>
              </a:rPr>
              <a:t>contro</a:t>
            </a:r>
            <a:r>
              <a:rPr lang="fr-FR" sz="2200" b="1" dirty="0" smtClean="0">
                <a:solidFill>
                  <a:schemeClr val="tx1"/>
                </a:solidFill>
              </a:rPr>
              <a:t> i </a:t>
            </a:r>
            <a:r>
              <a:rPr lang="fr-FR" sz="2200" b="1" i="1" dirty="0" smtClean="0">
                <a:solidFill>
                  <a:schemeClr val="tx1"/>
                </a:solidFill>
              </a:rPr>
              <a:t>patois</a:t>
            </a:r>
            <a:r>
              <a:rPr lang="fr-FR" sz="2200" dirty="0" smtClean="0">
                <a:solidFill>
                  <a:schemeClr val="tx1"/>
                </a:solidFill>
              </a:rPr>
              <a:t>: </a:t>
            </a:r>
            <a:r>
              <a:rPr lang="fr-FR" sz="2200" dirty="0" err="1" smtClean="0">
                <a:solidFill>
                  <a:schemeClr val="tx1"/>
                </a:solidFill>
              </a:rPr>
              <a:t>volontà</a:t>
            </a:r>
            <a:r>
              <a:rPr lang="fr-FR" sz="2200" dirty="0" smtClean="0">
                <a:solidFill>
                  <a:schemeClr val="tx1"/>
                </a:solidFill>
              </a:rPr>
              <a:t> </a:t>
            </a:r>
            <a:r>
              <a:rPr lang="fr-FR" sz="2200" dirty="0" err="1" smtClean="0">
                <a:solidFill>
                  <a:schemeClr val="tx1"/>
                </a:solidFill>
              </a:rPr>
              <a:t>rivoluzionaria</a:t>
            </a:r>
            <a:r>
              <a:rPr lang="fr-FR" sz="2200" dirty="0" smtClean="0">
                <a:solidFill>
                  <a:schemeClr val="tx1"/>
                </a:solidFill>
              </a:rPr>
              <a:t> di </a:t>
            </a:r>
            <a:r>
              <a:rPr lang="fr-FR" sz="2200" dirty="0" err="1" smtClean="0">
                <a:solidFill>
                  <a:schemeClr val="tx1"/>
                </a:solidFill>
              </a:rPr>
              <a:t>eliminare</a:t>
            </a:r>
            <a:r>
              <a:rPr lang="fr-FR" sz="2200" dirty="0" smtClean="0">
                <a:solidFill>
                  <a:schemeClr val="tx1"/>
                </a:solidFill>
              </a:rPr>
              <a:t> i </a:t>
            </a:r>
            <a:r>
              <a:rPr lang="fr-FR" sz="2200" dirty="0" err="1" smtClean="0">
                <a:solidFill>
                  <a:schemeClr val="tx1"/>
                </a:solidFill>
              </a:rPr>
              <a:t>particolarismi</a:t>
            </a:r>
            <a:r>
              <a:rPr lang="fr-FR" sz="2200" dirty="0" smtClean="0">
                <a:solidFill>
                  <a:schemeClr val="tx1"/>
                </a:solidFill>
              </a:rPr>
              <a:t> </a:t>
            </a:r>
            <a:r>
              <a:rPr lang="fr-FR" sz="2200" dirty="0" err="1" smtClean="0">
                <a:solidFill>
                  <a:schemeClr val="tx1"/>
                </a:solidFill>
              </a:rPr>
              <a:t>linguistici</a:t>
            </a:r>
            <a:r>
              <a:rPr lang="fr-FR" sz="2200" dirty="0" smtClean="0">
                <a:solidFill>
                  <a:schemeClr val="tx1"/>
                </a:solidFill>
              </a:rPr>
              <a:t> </a:t>
            </a:r>
            <a:r>
              <a:rPr lang="fr-FR" sz="2200" dirty="0" err="1" smtClean="0">
                <a:solidFill>
                  <a:schemeClr val="tx1"/>
                </a:solidFill>
              </a:rPr>
              <a:t>del</a:t>
            </a:r>
            <a:r>
              <a:rPr lang="fr-FR" sz="2200" dirty="0" smtClean="0">
                <a:solidFill>
                  <a:schemeClr val="tx1"/>
                </a:solidFill>
              </a:rPr>
              <a:t> </a:t>
            </a:r>
            <a:r>
              <a:rPr lang="fr-FR" sz="2200" dirty="0" err="1" smtClean="0">
                <a:solidFill>
                  <a:schemeClr val="tx1"/>
                </a:solidFill>
              </a:rPr>
              <a:t>passato</a:t>
            </a:r>
            <a:r>
              <a:rPr lang="fr-FR" sz="2200" dirty="0" smtClean="0">
                <a:solidFill>
                  <a:schemeClr val="tx1"/>
                </a:solidFill>
              </a:rPr>
              <a:t> feudale e di </a:t>
            </a:r>
            <a:r>
              <a:rPr lang="fr-FR" sz="2200" dirty="0" err="1" smtClean="0">
                <a:solidFill>
                  <a:schemeClr val="tx1"/>
                </a:solidFill>
              </a:rPr>
              <a:t>creare</a:t>
            </a:r>
            <a:r>
              <a:rPr lang="fr-FR" sz="2200" dirty="0" smtClean="0">
                <a:solidFill>
                  <a:schemeClr val="tx1"/>
                </a:solidFill>
              </a:rPr>
              <a:t> </a:t>
            </a:r>
            <a:r>
              <a:rPr lang="fr-FR" sz="2200" dirty="0" err="1" smtClean="0">
                <a:solidFill>
                  <a:schemeClr val="tx1"/>
                </a:solidFill>
              </a:rPr>
              <a:t>una</a:t>
            </a:r>
            <a:r>
              <a:rPr lang="fr-FR" sz="2200" dirty="0" smtClean="0">
                <a:solidFill>
                  <a:schemeClr val="tx1"/>
                </a:solidFill>
              </a:rPr>
              <a:t> lingua </a:t>
            </a:r>
            <a:r>
              <a:rPr lang="fr-FR" sz="2200" dirty="0" err="1" smtClean="0">
                <a:solidFill>
                  <a:schemeClr val="tx1"/>
                </a:solidFill>
              </a:rPr>
              <a:t>nazionale</a:t>
            </a:r>
            <a:r>
              <a:rPr lang="fr-FR" sz="2200" dirty="0" smtClean="0">
                <a:solidFill>
                  <a:schemeClr val="tx1"/>
                </a:solidFill>
              </a:rPr>
              <a:t>.</a:t>
            </a:r>
          </a:p>
          <a:p>
            <a:pPr marL="0" indent="0" algn="just">
              <a:buNone/>
            </a:pPr>
            <a:endParaRPr lang="it-IT" sz="2200" dirty="0" smtClean="0">
              <a:solidFill>
                <a:schemeClr val="tx1"/>
              </a:solidFill>
            </a:endParaRPr>
          </a:p>
          <a:p>
            <a:pPr marL="0" indent="0" algn="just">
              <a:buNone/>
            </a:pPr>
            <a:r>
              <a:rPr lang="it-IT" sz="2200" dirty="0">
                <a:solidFill>
                  <a:schemeClr val="tx1"/>
                </a:solidFill>
              </a:rPr>
              <a:t>N</a:t>
            </a:r>
            <a:r>
              <a:rPr lang="it-IT" sz="2200" dirty="0" smtClean="0">
                <a:solidFill>
                  <a:schemeClr val="tx1"/>
                </a:solidFill>
              </a:rPr>
              <a:t>el </a:t>
            </a:r>
            <a:r>
              <a:rPr lang="it-IT" sz="2200" dirty="0">
                <a:solidFill>
                  <a:schemeClr val="tx1"/>
                </a:solidFill>
              </a:rPr>
              <a:t>1790, la nuova Assemblea nazionale </a:t>
            </a:r>
            <a:r>
              <a:rPr lang="it-IT" sz="2200" dirty="0" smtClean="0">
                <a:solidFill>
                  <a:schemeClr val="tx1"/>
                </a:solidFill>
              </a:rPr>
              <a:t>affida all’abate </a:t>
            </a:r>
            <a:r>
              <a:rPr lang="it-IT" sz="2200" dirty="0">
                <a:solidFill>
                  <a:schemeClr val="tx1"/>
                </a:solidFill>
              </a:rPr>
              <a:t>rivoluzionario Henri </a:t>
            </a:r>
            <a:r>
              <a:rPr lang="it-IT" sz="2200" dirty="0" err="1">
                <a:solidFill>
                  <a:schemeClr val="tx1"/>
                </a:solidFill>
              </a:rPr>
              <a:t>Grégoire</a:t>
            </a:r>
            <a:r>
              <a:rPr lang="it-IT" sz="2200" dirty="0">
                <a:solidFill>
                  <a:schemeClr val="tx1"/>
                </a:solidFill>
              </a:rPr>
              <a:t> la prima indagine linguistica della </a:t>
            </a:r>
            <a:r>
              <a:rPr lang="it-IT" sz="2200" dirty="0" smtClean="0">
                <a:solidFill>
                  <a:schemeClr val="tx1"/>
                </a:solidFill>
              </a:rPr>
              <a:t>storia.</a:t>
            </a:r>
          </a:p>
          <a:p>
            <a:pPr marL="0" indent="0" algn="just">
              <a:buNone/>
            </a:pPr>
            <a:r>
              <a:rPr lang="it-IT" sz="2200" dirty="0" smtClean="0">
                <a:solidFill>
                  <a:schemeClr val="tx1"/>
                </a:solidFill>
              </a:rPr>
              <a:t>Nel 1794, </a:t>
            </a:r>
            <a:r>
              <a:rPr lang="it-IT" sz="2200" dirty="0" err="1" smtClean="0">
                <a:solidFill>
                  <a:schemeClr val="tx1"/>
                </a:solidFill>
              </a:rPr>
              <a:t>Grégoire</a:t>
            </a:r>
            <a:r>
              <a:rPr lang="it-IT" sz="2200" dirty="0" smtClean="0">
                <a:solidFill>
                  <a:schemeClr val="tx1"/>
                </a:solidFill>
              </a:rPr>
              <a:t> presenta il rapporto </a:t>
            </a:r>
            <a:r>
              <a:rPr lang="it-IT" sz="2200" b="1" i="1" dirty="0" err="1">
                <a:solidFill>
                  <a:schemeClr val="tx1"/>
                </a:solidFill>
              </a:rPr>
              <a:t>Sur</a:t>
            </a:r>
            <a:r>
              <a:rPr lang="it-IT" sz="2200" b="1" i="1" dirty="0">
                <a:solidFill>
                  <a:schemeClr val="tx1"/>
                </a:solidFill>
              </a:rPr>
              <a:t> la </a:t>
            </a:r>
            <a:r>
              <a:rPr lang="it-IT" sz="2200" b="1" i="1" dirty="0" err="1">
                <a:solidFill>
                  <a:schemeClr val="tx1"/>
                </a:solidFill>
              </a:rPr>
              <a:t>nécessité</a:t>
            </a:r>
            <a:r>
              <a:rPr lang="it-IT" sz="2200" b="1" i="1" dirty="0">
                <a:solidFill>
                  <a:schemeClr val="tx1"/>
                </a:solidFill>
              </a:rPr>
              <a:t> et </a:t>
            </a:r>
            <a:r>
              <a:rPr lang="it-IT" sz="2200" b="1" i="1" dirty="0" err="1">
                <a:solidFill>
                  <a:schemeClr val="tx1"/>
                </a:solidFill>
              </a:rPr>
              <a:t>les</a:t>
            </a:r>
            <a:r>
              <a:rPr lang="it-IT" sz="2200" b="1" i="1" dirty="0">
                <a:solidFill>
                  <a:schemeClr val="tx1"/>
                </a:solidFill>
              </a:rPr>
              <a:t> </a:t>
            </a:r>
            <a:r>
              <a:rPr lang="it-IT" sz="2200" b="1" i="1" dirty="0" err="1">
                <a:solidFill>
                  <a:schemeClr val="tx1"/>
                </a:solidFill>
              </a:rPr>
              <a:t>moyens</a:t>
            </a:r>
            <a:r>
              <a:rPr lang="it-IT" sz="2200" b="1" i="1" dirty="0">
                <a:solidFill>
                  <a:schemeClr val="tx1"/>
                </a:solidFill>
              </a:rPr>
              <a:t> d’</a:t>
            </a:r>
            <a:r>
              <a:rPr lang="it-IT" sz="2200" b="1" i="1" dirty="0" err="1">
                <a:solidFill>
                  <a:schemeClr val="tx1"/>
                </a:solidFill>
              </a:rPr>
              <a:t>anéantir</a:t>
            </a:r>
            <a:r>
              <a:rPr lang="it-IT" sz="2200" b="1" i="1" dirty="0">
                <a:solidFill>
                  <a:schemeClr val="tx1"/>
                </a:solidFill>
              </a:rPr>
              <a:t> </a:t>
            </a:r>
            <a:r>
              <a:rPr lang="it-IT" sz="2200" b="1" i="1" dirty="0" err="1">
                <a:solidFill>
                  <a:schemeClr val="tx1"/>
                </a:solidFill>
              </a:rPr>
              <a:t>les</a:t>
            </a:r>
            <a:r>
              <a:rPr lang="it-IT" sz="2200" b="1" i="1" dirty="0">
                <a:solidFill>
                  <a:schemeClr val="tx1"/>
                </a:solidFill>
              </a:rPr>
              <a:t> patois et d’</a:t>
            </a:r>
            <a:r>
              <a:rPr lang="it-IT" sz="2200" b="1" i="1" dirty="0" err="1">
                <a:solidFill>
                  <a:schemeClr val="tx1"/>
                </a:solidFill>
              </a:rPr>
              <a:t>universaliser</a:t>
            </a:r>
            <a:r>
              <a:rPr lang="it-IT" sz="2200" b="1" i="1" dirty="0">
                <a:solidFill>
                  <a:schemeClr val="tx1"/>
                </a:solidFill>
              </a:rPr>
              <a:t> l’</a:t>
            </a:r>
            <a:r>
              <a:rPr lang="it-IT" sz="2200" b="1" i="1" dirty="0" err="1">
                <a:solidFill>
                  <a:schemeClr val="tx1"/>
                </a:solidFill>
              </a:rPr>
              <a:t>usage</a:t>
            </a:r>
            <a:r>
              <a:rPr lang="it-IT" sz="2200" b="1" i="1" dirty="0">
                <a:solidFill>
                  <a:schemeClr val="tx1"/>
                </a:solidFill>
              </a:rPr>
              <a:t> de la langue </a:t>
            </a:r>
            <a:r>
              <a:rPr lang="it-IT" sz="2200" b="1" i="1" dirty="0" err="1" smtClean="0">
                <a:solidFill>
                  <a:schemeClr val="tx1"/>
                </a:solidFill>
              </a:rPr>
              <a:t>française</a:t>
            </a:r>
            <a:r>
              <a:rPr lang="fr-FR" sz="2200" dirty="0" smtClean="0">
                <a:solidFill>
                  <a:schemeClr val="tx1"/>
                </a:solidFill>
              </a:rPr>
              <a:t>.</a:t>
            </a:r>
          </a:p>
          <a:p>
            <a:pPr marL="0" indent="0" algn="just">
              <a:buNone/>
            </a:pPr>
            <a:endParaRPr lang="fr-FR" sz="2200" dirty="0">
              <a:solidFill>
                <a:schemeClr val="tx1"/>
              </a:solidFill>
            </a:endParaRPr>
          </a:p>
          <a:p>
            <a:pPr marL="0" indent="0" algn="just">
              <a:buNone/>
            </a:pPr>
            <a:r>
              <a:rPr lang="fr-FR" sz="2200" dirty="0" err="1" smtClean="0">
                <a:solidFill>
                  <a:schemeClr val="tx1"/>
                </a:solidFill>
              </a:rPr>
              <a:t>Tra</a:t>
            </a:r>
            <a:r>
              <a:rPr lang="fr-FR" sz="2200" dirty="0" smtClean="0">
                <a:solidFill>
                  <a:schemeClr val="tx1"/>
                </a:solidFill>
              </a:rPr>
              <a:t> il 1784 e il 1787, il </a:t>
            </a:r>
            <a:r>
              <a:rPr lang="fr-FR" sz="2200" dirty="0" err="1" smtClean="0">
                <a:solidFill>
                  <a:schemeClr val="tx1"/>
                </a:solidFill>
              </a:rPr>
              <a:t>grammatico</a:t>
            </a:r>
            <a:r>
              <a:rPr lang="fr-FR" sz="2200" dirty="0" smtClean="0">
                <a:solidFill>
                  <a:schemeClr val="tx1"/>
                </a:solidFill>
              </a:rPr>
              <a:t> François-Urbain </a:t>
            </a:r>
            <a:r>
              <a:rPr lang="fr-FR" sz="2200" dirty="0" err="1" smtClean="0">
                <a:solidFill>
                  <a:schemeClr val="tx1"/>
                </a:solidFill>
              </a:rPr>
              <a:t>Demergue</a:t>
            </a:r>
            <a:r>
              <a:rPr lang="fr-FR" sz="2200" dirty="0" smtClean="0">
                <a:solidFill>
                  <a:schemeClr val="tx1"/>
                </a:solidFill>
              </a:rPr>
              <a:t> </a:t>
            </a:r>
            <a:r>
              <a:rPr lang="fr-FR" sz="2200" dirty="0" err="1" smtClean="0">
                <a:solidFill>
                  <a:schemeClr val="tx1"/>
                </a:solidFill>
              </a:rPr>
              <a:t>pubblica</a:t>
            </a:r>
            <a:r>
              <a:rPr lang="fr-FR" sz="2200" dirty="0" smtClean="0">
                <a:solidFill>
                  <a:schemeClr val="tx1"/>
                </a:solidFill>
              </a:rPr>
              <a:t> il Journal de la langue française: </a:t>
            </a:r>
          </a:p>
          <a:p>
            <a:pPr marL="0" indent="0" algn="just">
              <a:buNone/>
            </a:pPr>
            <a:endParaRPr lang="fr-FR" sz="2200" dirty="0" smtClean="0">
              <a:solidFill>
                <a:schemeClr val="tx1"/>
              </a:solidFill>
            </a:endParaRPr>
          </a:p>
          <a:p>
            <a:pPr marL="0" indent="0" algn="just">
              <a:buNone/>
            </a:pPr>
            <a:r>
              <a:rPr lang="fr-FR" sz="2200" i="1" dirty="0">
                <a:solidFill>
                  <a:schemeClr val="tx1"/>
                </a:solidFill>
              </a:rPr>
              <a:t>D</a:t>
            </a:r>
            <a:r>
              <a:rPr lang="fr-FR" sz="2200" i="1" dirty="0" smtClean="0">
                <a:solidFill>
                  <a:schemeClr val="tx1"/>
                </a:solidFill>
              </a:rPr>
              <a:t>éterminer </a:t>
            </a:r>
            <a:r>
              <a:rPr lang="fr-FR" sz="2200" i="1" dirty="0">
                <a:solidFill>
                  <a:schemeClr val="tx1"/>
                </a:solidFill>
              </a:rPr>
              <a:t>la valeur de chaque </a:t>
            </a:r>
            <a:r>
              <a:rPr lang="fr-FR" sz="2200" i="1" dirty="0" err="1">
                <a:solidFill>
                  <a:schemeClr val="tx1"/>
                </a:solidFill>
              </a:rPr>
              <a:t>sillabe</a:t>
            </a:r>
            <a:r>
              <a:rPr lang="fr-FR" sz="2200" i="1" dirty="0">
                <a:solidFill>
                  <a:schemeClr val="tx1"/>
                </a:solidFill>
              </a:rPr>
              <a:t> par des signes invariables dans leur emploi, infaillibles dans leur effet. Vingt prononciations différentes, nées de dialectes féodaux semblent former vingt idiomes de l’idiome </a:t>
            </a:r>
            <a:r>
              <a:rPr lang="fr-FR" sz="2200" i="1" dirty="0" err="1">
                <a:solidFill>
                  <a:schemeClr val="tx1"/>
                </a:solidFill>
              </a:rPr>
              <a:t>françois</a:t>
            </a:r>
            <a:r>
              <a:rPr lang="fr-FR" sz="2200" i="1" dirty="0">
                <a:solidFill>
                  <a:schemeClr val="tx1"/>
                </a:solidFill>
              </a:rPr>
              <a:t>. L’égalité a effacé les provinces, la politique commande l’abolition des patois; la raison, le goût, un saint respect pour la langue de la liberté, nous pressent d’adopter une prononciation uniforme et pure dont l’orthographe sera un jour l’image fidèle. </a:t>
            </a:r>
          </a:p>
          <a:p>
            <a:pPr marL="0" indent="0">
              <a:buNone/>
            </a:pPr>
            <a:r>
              <a:rPr lang="fr-FR" sz="2200" dirty="0">
                <a:solidFill>
                  <a:schemeClr val="tx1"/>
                </a:solidFill>
              </a:rPr>
              <a:t> </a:t>
            </a:r>
          </a:p>
          <a:p>
            <a:pPr marL="0" indent="0" algn="just">
              <a:buNone/>
            </a:pPr>
            <a:r>
              <a:rPr lang="fr-FR" sz="2200" dirty="0" smtClean="0">
                <a:solidFill>
                  <a:schemeClr val="tx1"/>
                </a:solidFill>
                <a:sym typeface="Wingdings"/>
              </a:rPr>
              <a:t> </a:t>
            </a:r>
            <a:r>
              <a:rPr lang="fr-FR" sz="2200" dirty="0" smtClean="0">
                <a:solidFill>
                  <a:schemeClr val="tx1"/>
                </a:solidFill>
                <a:sym typeface="Wingdings" charset="2"/>
              </a:rPr>
              <a:t>C</a:t>
            </a:r>
            <a:r>
              <a:rPr lang="it-IT" sz="2200" dirty="0" err="1" smtClean="0">
                <a:solidFill>
                  <a:schemeClr val="tx1"/>
                </a:solidFill>
              </a:rPr>
              <a:t>ome</a:t>
            </a:r>
            <a:r>
              <a:rPr lang="it-IT" sz="2200" dirty="0" smtClean="0">
                <a:solidFill>
                  <a:schemeClr val="tx1"/>
                </a:solidFill>
              </a:rPr>
              <a:t> </a:t>
            </a:r>
            <a:r>
              <a:rPr lang="it-IT" sz="2200" dirty="0">
                <a:solidFill>
                  <a:schemeClr val="tx1"/>
                </a:solidFill>
              </a:rPr>
              <a:t>Louis </a:t>
            </a:r>
            <a:r>
              <a:rPr lang="it-IT" sz="2200" dirty="0" err="1">
                <a:solidFill>
                  <a:schemeClr val="tx1"/>
                </a:solidFill>
              </a:rPr>
              <a:t>Meigret</a:t>
            </a:r>
            <a:r>
              <a:rPr lang="it-IT" sz="2200" dirty="0">
                <a:solidFill>
                  <a:schemeClr val="tx1"/>
                </a:solidFill>
              </a:rPr>
              <a:t> nel Cinquecento. L</a:t>
            </a:r>
            <a:r>
              <a:rPr lang="it-IT" sz="2200" dirty="0" smtClean="0">
                <a:solidFill>
                  <a:schemeClr val="tx1"/>
                </a:solidFill>
              </a:rPr>
              <a:t>a </a:t>
            </a:r>
            <a:r>
              <a:rPr lang="it-IT" sz="2200" dirty="0">
                <a:solidFill>
                  <a:schemeClr val="tx1"/>
                </a:solidFill>
              </a:rPr>
              <a:t>rivoluzione non rinnega, ma lavora a realizzare l’ideale linguistico dei secoli classici. </a:t>
            </a:r>
            <a:endParaRPr lang="fr-FR" sz="2200" dirty="0">
              <a:solidFill>
                <a:schemeClr val="tx1"/>
              </a:solidFill>
            </a:endParaRPr>
          </a:p>
          <a:p>
            <a:pPr marL="0" indent="0" algn="just">
              <a:buNone/>
            </a:pPr>
            <a:r>
              <a:rPr lang="fr-FR" dirty="0" smtClean="0">
                <a:solidFill>
                  <a:schemeClr val="tx1"/>
                </a:solidFill>
              </a:rPr>
              <a:t> </a:t>
            </a:r>
            <a:endParaRPr lang="fr-FR" dirty="0">
              <a:solidFill>
                <a:schemeClr val="tx1"/>
              </a:solidFill>
            </a:endParaRPr>
          </a:p>
        </p:txBody>
      </p:sp>
    </p:spTree>
    <p:extLst>
      <p:ext uri="{BB962C8B-B14F-4D97-AF65-F5344CB8AC3E}">
        <p14:creationId xmlns:p14="http://schemas.microsoft.com/office/powerpoint/2010/main" val="164808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La </a:t>
            </a:r>
            <a:r>
              <a:rPr lang="fr-FR" dirty="0" err="1" smtClean="0"/>
              <a:t>reazione</a:t>
            </a:r>
            <a:r>
              <a:rPr lang="fr-FR" dirty="0" smtClean="0"/>
              <a:t> </a:t>
            </a:r>
            <a:r>
              <a:rPr lang="fr-FR" dirty="0" err="1" smtClean="0"/>
              <a:t>romantica</a:t>
            </a:r>
            <a:r>
              <a:rPr lang="fr-FR" dirty="0" smtClean="0"/>
              <a:t> </a:t>
            </a:r>
            <a:endParaRPr lang="fr-FR" dirty="0"/>
          </a:p>
        </p:txBody>
      </p:sp>
      <p:sp>
        <p:nvSpPr>
          <p:cNvPr id="7" name="Espace réservé du contenu 6"/>
          <p:cNvSpPr>
            <a:spLocks noGrp="1"/>
          </p:cNvSpPr>
          <p:nvPr>
            <p:ph idx="1"/>
          </p:nvPr>
        </p:nvSpPr>
        <p:spPr>
          <a:xfrm>
            <a:off x="47195" y="1839145"/>
            <a:ext cx="8904299" cy="4914578"/>
          </a:xfrm>
        </p:spPr>
        <p:txBody>
          <a:bodyPr>
            <a:normAutofit/>
          </a:bodyPr>
          <a:lstStyle/>
          <a:p>
            <a:pPr algn="just"/>
            <a:r>
              <a:rPr lang="fr-FR" sz="1900" dirty="0" smtClean="0">
                <a:solidFill>
                  <a:schemeClr val="tx1"/>
                </a:solidFill>
              </a:rPr>
              <a:t>Nato in Germania e in </a:t>
            </a:r>
            <a:r>
              <a:rPr lang="fr-FR" sz="1900" dirty="0" err="1" smtClean="0">
                <a:solidFill>
                  <a:schemeClr val="tx1"/>
                </a:solidFill>
              </a:rPr>
              <a:t>Gran</a:t>
            </a:r>
            <a:r>
              <a:rPr lang="fr-FR" sz="1900" dirty="0" smtClean="0">
                <a:solidFill>
                  <a:schemeClr val="tx1"/>
                </a:solidFill>
              </a:rPr>
              <a:t> </a:t>
            </a:r>
            <a:r>
              <a:rPr lang="fr-FR" sz="1900" dirty="0" err="1" smtClean="0">
                <a:solidFill>
                  <a:schemeClr val="tx1"/>
                </a:solidFill>
              </a:rPr>
              <a:t>Bretagna</a:t>
            </a:r>
            <a:r>
              <a:rPr lang="fr-FR" sz="1900" dirty="0" smtClean="0">
                <a:solidFill>
                  <a:schemeClr val="tx1"/>
                </a:solidFill>
              </a:rPr>
              <a:t> alla fine </a:t>
            </a:r>
            <a:r>
              <a:rPr lang="fr-FR" sz="1900" dirty="0" err="1" smtClean="0">
                <a:solidFill>
                  <a:schemeClr val="tx1"/>
                </a:solidFill>
              </a:rPr>
              <a:t>del</a:t>
            </a:r>
            <a:r>
              <a:rPr lang="fr-FR" sz="1900" dirty="0" smtClean="0">
                <a:solidFill>
                  <a:schemeClr val="tx1"/>
                </a:solidFill>
              </a:rPr>
              <a:t> XVIII </a:t>
            </a:r>
            <a:r>
              <a:rPr lang="fr-FR" sz="1900" dirty="0" err="1" smtClean="0">
                <a:solidFill>
                  <a:schemeClr val="tx1"/>
                </a:solidFill>
              </a:rPr>
              <a:t>secolo</a:t>
            </a:r>
            <a:r>
              <a:rPr lang="fr-FR" sz="1900" dirty="0" smtClean="0">
                <a:solidFill>
                  <a:schemeClr val="tx1"/>
                </a:solidFill>
              </a:rPr>
              <a:t>, il </a:t>
            </a:r>
            <a:r>
              <a:rPr lang="fr-FR" sz="1900" dirty="0" err="1" smtClean="0">
                <a:solidFill>
                  <a:schemeClr val="tx1"/>
                </a:solidFill>
              </a:rPr>
              <a:t>Romanticismo</a:t>
            </a:r>
            <a:r>
              <a:rPr lang="fr-FR" sz="1900" dirty="0" smtClean="0">
                <a:solidFill>
                  <a:schemeClr val="tx1"/>
                </a:solidFill>
              </a:rPr>
              <a:t> </a:t>
            </a:r>
            <a:r>
              <a:rPr lang="fr-FR" sz="1900" dirty="0" err="1" smtClean="0">
                <a:solidFill>
                  <a:schemeClr val="tx1"/>
                </a:solidFill>
              </a:rPr>
              <a:t>viene</a:t>
            </a:r>
            <a:r>
              <a:rPr lang="fr-FR" sz="1900" dirty="0" smtClean="0">
                <a:solidFill>
                  <a:schemeClr val="tx1"/>
                </a:solidFill>
              </a:rPr>
              <a:t> </a:t>
            </a:r>
            <a:r>
              <a:rPr lang="fr-FR" sz="1900" dirty="0" err="1" smtClean="0">
                <a:solidFill>
                  <a:schemeClr val="tx1"/>
                </a:solidFill>
              </a:rPr>
              <a:t>diffuso</a:t>
            </a:r>
            <a:r>
              <a:rPr lang="fr-FR" sz="1900" dirty="0" smtClean="0">
                <a:solidFill>
                  <a:schemeClr val="tx1"/>
                </a:solidFill>
              </a:rPr>
              <a:t> in Francia da </a:t>
            </a:r>
            <a:r>
              <a:rPr lang="fr-FR" sz="1900" dirty="0" err="1" smtClean="0">
                <a:solidFill>
                  <a:schemeClr val="tx1"/>
                </a:solidFill>
              </a:rPr>
              <a:t>coloro</a:t>
            </a:r>
            <a:r>
              <a:rPr lang="fr-FR" sz="1900" dirty="0" smtClean="0">
                <a:solidFill>
                  <a:schemeClr val="tx1"/>
                </a:solidFill>
              </a:rPr>
              <a:t> </a:t>
            </a:r>
            <a:r>
              <a:rPr lang="fr-FR" sz="1900" dirty="0" err="1" smtClean="0">
                <a:solidFill>
                  <a:schemeClr val="tx1"/>
                </a:solidFill>
              </a:rPr>
              <a:t>che</a:t>
            </a:r>
            <a:r>
              <a:rPr lang="fr-FR" sz="1900" dirty="0" smtClean="0">
                <a:solidFill>
                  <a:schemeClr val="tx1"/>
                </a:solidFill>
              </a:rPr>
              <a:t> </a:t>
            </a:r>
            <a:r>
              <a:rPr lang="fr-FR" sz="1900" dirty="0" err="1" smtClean="0">
                <a:solidFill>
                  <a:schemeClr val="tx1"/>
                </a:solidFill>
              </a:rPr>
              <a:t>erano</a:t>
            </a:r>
            <a:r>
              <a:rPr lang="fr-FR" sz="1900" dirty="0" smtClean="0">
                <a:solidFill>
                  <a:schemeClr val="tx1"/>
                </a:solidFill>
              </a:rPr>
              <a:t> </a:t>
            </a:r>
            <a:r>
              <a:rPr lang="fr-FR" sz="1900" dirty="0" err="1" smtClean="0">
                <a:solidFill>
                  <a:schemeClr val="tx1"/>
                </a:solidFill>
              </a:rPr>
              <a:t>andati</a:t>
            </a:r>
            <a:r>
              <a:rPr lang="fr-FR" sz="1900" dirty="0" smtClean="0">
                <a:solidFill>
                  <a:schemeClr val="tx1"/>
                </a:solidFill>
              </a:rPr>
              <a:t> in </a:t>
            </a:r>
            <a:r>
              <a:rPr lang="fr-FR" sz="1900" dirty="0" err="1" smtClean="0">
                <a:solidFill>
                  <a:schemeClr val="tx1"/>
                </a:solidFill>
              </a:rPr>
              <a:t>esilio</a:t>
            </a:r>
            <a:r>
              <a:rPr lang="fr-FR" sz="1900" dirty="0" smtClean="0">
                <a:solidFill>
                  <a:schemeClr val="tx1"/>
                </a:solidFill>
              </a:rPr>
              <a:t> </a:t>
            </a:r>
            <a:r>
              <a:rPr lang="fr-FR" sz="1900" dirty="0" err="1" smtClean="0">
                <a:solidFill>
                  <a:schemeClr val="tx1"/>
                </a:solidFill>
              </a:rPr>
              <a:t>durante</a:t>
            </a:r>
            <a:r>
              <a:rPr lang="fr-FR" sz="1900" dirty="0" smtClean="0">
                <a:solidFill>
                  <a:schemeClr val="tx1"/>
                </a:solidFill>
              </a:rPr>
              <a:t> la </a:t>
            </a:r>
            <a:r>
              <a:rPr lang="fr-FR" sz="1900" dirty="0" err="1" smtClean="0">
                <a:solidFill>
                  <a:schemeClr val="tx1"/>
                </a:solidFill>
              </a:rPr>
              <a:t>Rivoluzione</a:t>
            </a:r>
            <a:r>
              <a:rPr lang="fr-FR" sz="1900" dirty="0" smtClean="0">
                <a:solidFill>
                  <a:schemeClr val="tx1"/>
                </a:solidFill>
              </a:rPr>
              <a:t> </a:t>
            </a:r>
            <a:r>
              <a:rPr lang="fr-FR" sz="1900" dirty="0" err="1" smtClean="0">
                <a:solidFill>
                  <a:schemeClr val="tx1"/>
                </a:solidFill>
              </a:rPr>
              <a:t>francese</a:t>
            </a:r>
            <a:r>
              <a:rPr lang="fr-FR" sz="1900" dirty="0" smtClean="0">
                <a:solidFill>
                  <a:schemeClr val="tx1"/>
                </a:solidFill>
              </a:rPr>
              <a:t> o vi si </a:t>
            </a:r>
            <a:r>
              <a:rPr lang="fr-FR" sz="1900" dirty="0" err="1" smtClean="0">
                <a:solidFill>
                  <a:schemeClr val="tx1"/>
                </a:solidFill>
              </a:rPr>
              <a:t>erano</a:t>
            </a:r>
            <a:r>
              <a:rPr lang="fr-FR" sz="1900" dirty="0" smtClean="0">
                <a:solidFill>
                  <a:schemeClr val="tx1"/>
                </a:solidFill>
              </a:rPr>
              <a:t> </a:t>
            </a:r>
            <a:r>
              <a:rPr lang="fr-FR" sz="1900" dirty="0" err="1" smtClean="0">
                <a:solidFill>
                  <a:schemeClr val="tx1"/>
                </a:solidFill>
              </a:rPr>
              <a:t>opposti</a:t>
            </a:r>
            <a:r>
              <a:rPr lang="fr-FR" sz="1900" dirty="0" smtClean="0">
                <a:solidFill>
                  <a:schemeClr val="tx1"/>
                </a:solidFill>
              </a:rPr>
              <a:t>. </a:t>
            </a:r>
          </a:p>
          <a:p>
            <a:endParaRPr lang="fr-FR" sz="1900" dirty="0">
              <a:solidFill>
                <a:schemeClr val="tx1"/>
              </a:solidFill>
            </a:endParaRPr>
          </a:p>
          <a:p>
            <a:pPr algn="just"/>
            <a:r>
              <a:rPr lang="fr-FR" sz="1900" b="1" dirty="0" smtClean="0">
                <a:solidFill>
                  <a:schemeClr val="tx1"/>
                </a:solidFill>
              </a:rPr>
              <a:t>Germaine de Staël </a:t>
            </a:r>
            <a:r>
              <a:rPr lang="fr-FR" sz="1900" dirty="0" smtClean="0">
                <a:solidFill>
                  <a:schemeClr val="tx1"/>
                </a:solidFill>
              </a:rPr>
              <a:t>(1766-1817), </a:t>
            </a:r>
            <a:r>
              <a:rPr lang="fr-FR" sz="1900" dirty="0" err="1" smtClean="0">
                <a:solidFill>
                  <a:schemeClr val="tx1"/>
                </a:solidFill>
              </a:rPr>
              <a:t>figlia</a:t>
            </a:r>
            <a:r>
              <a:rPr lang="fr-FR" sz="1900" dirty="0" smtClean="0">
                <a:solidFill>
                  <a:schemeClr val="tx1"/>
                </a:solidFill>
              </a:rPr>
              <a:t> </a:t>
            </a:r>
            <a:r>
              <a:rPr lang="fr-FR" sz="1900" dirty="0" err="1" smtClean="0">
                <a:solidFill>
                  <a:schemeClr val="tx1"/>
                </a:solidFill>
              </a:rPr>
              <a:t>del</a:t>
            </a:r>
            <a:r>
              <a:rPr lang="fr-FR" sz="1900" dirty="0" smtClean="0">
                <a:solidFill>
                  <a:schemeClr val="tx1"/>
                </a:solidFill>
              </a:rPr>
              <a:t> primo </a:t>
            </a:r>
            <a:r>
              <a:rPr lang="fr-FR" sz="1900" dirty="0" err="1" smtClean="0">
                <a:solidFill>
                  <a:schemeClr val="tx1"/>
                </a:solidFill>
              </a:rPr>
              <a:t>ministro</a:t>
            </a:r>
            <a:r>
              <a:rPr lang="fr-FR" sz="1900" dirty="0" smtClean="0">
                <a:solidFill>
                  <a:schemeClr val="tx1"/>
                </a:solidFill>
              </a:rPr>
              <a:t> di Louis XVI, </a:t>
            </a:r>
            <a:r>
              <a:rPr lang="fr-FR" sz="1900" dirty="0" err="1" smtClean="0">
                <a:solidFill>
                  <a:schemeClr val="tx1"/>
                </a:solidFill>
              </a:rPr>
              <a:t>fugge</a:t>
            </a:r>
            <a:r>
              <a:rPr lang="fr-FR" sz="1900" dirty="0" smtClean="0">
                <a:solidFill>
                  <a:schemeClr val="tx1"/>
                </a:solidFill>
              </a:rPr>
              <a:t> dalla Francia </a:t>
            </a:r>
            <a:r>
              <a:rPr lang="fr-FR" sz="1900" dirty="0" err="1" smtClean="0">
                <a:solidFill>
                  <a:schemeClr val="tx1"/>
                </a:solidFill>
              </a:rPr>
              <a:t>nel</a:t>
            </a:r>
            <a:r>
              <a:rPr lang="fr-FR" sz="1900" dirty="0" smtClean="0">
                <a:solidFill>
                  <a:schemeClr val="tx1"/>
                </a:solidFill>
              </a:rPr>
              <a:t> 1792 e continua la </a:t>
            </a:r>
            <a:r>
              <a:rPr lang="fr-FR" sz="1900" dirty="0" err="1" smtClean="0">
                <a:solidFill>
                  <a:schemeClr val="tx1"/>
                </a:solidFill>
              </a:rPr>
              <a:t>tradizione</a:t>
            </a:r>
            <a:r>
              <a:rPr lang="fr-FR" sz="1900" dirty="0" smtClean="0">
                <a:solidFill>
                  <a:schemeClr val="tx1"/>
                </a:solidFill>
              </a:rPr>
              <a:t> dei </a:t>
            </a:r>
            <a:r>
              <a:rPr lang="fr-FR" sz="1900" dirty="0" err="1" smtClean="0">
                <a:solidFill>
                  <a:schemeClr val="tx1"/>
                </a:solidFill>
              </a:rPr>
              <a:t>salotti</a:t>
            </a:r>
            <a:r>
              <a:rPr lang="fr-FR" sz="1900" dirty="0" smtClean="0">
                <a:solidFill>
                  <a:schemeClr val="tx1"/>
                </a:solidFill>
              </a:rPr>
              <a:t> a Ginevra, </a:t>
            </a:r>
            <a:r>
              <a:rPr lang="fr-FR" sz="1900" dirty="0" err="1" smtClean="0">
                <a:solidFill>
                  <a:schemeClr val="tx1"/>
                </a:solidFill>
              </a:rPr>
              <a:t>diffondendo</a:t>
            </a:r>
            <a:r>
              <a:rPr lang="fr-FR" sz="1900" dirty="0" smtClean="0">
                <a:solidFill>
                  <a:schemeClr val="tx1"/>
                </a:solidFill>
              </a:rPr>
              <a:t> il </a:t>
            </a:r>
            <a:r>
              <a:rPr lang="fr-FR" sz="1900" dirty="0" err="1" smtClean="0">
                <a:solidFill>
                  <a:schemeClr val="tx1"/>
                </a:solidFill>
              </a:rPr>
              <a:t>pensiero</a:t>
            </a:r>
            <a:r>
              <a:rPr lang="fr-FR" sz="1900" dirty="0" smtClean="0">
                <a:solidFill>
                  <a:schemeClr val="tx1"/>
                </a:solidFill>
              </a:rPr>
              <a:t> </a:t>
            </a:r>
            <a:r>
              <a:rPr lang="fr-FR" sz="1900" dirty="0" err="1" smtClean="0">
                <a:solidFill>
                  <a:schemeClr val="tx1"/>
                </a:solidFill>
              </a:rPr>
              <a:t>liberale</a:t>
            </a:r>
            <a:r>
              <a:rPr lang="fr-FR" sz="1900" dirty="0" smtClean="0">
                <a:solidFill>
                  <a:schemeClr val="tx1"/>
                </a:solidFill>
              </a:rPr>
              <a:t> </a:t>
            </a:r>
            <a:r>
              <a:rPr lang="fr-FR" sz="1900" dirty="0" err="1" smtClean="0">
                <a:solidFill>
                  <a:schemeClr val="tx1"/>
                </a:solidFill>
              </a:rPr>
              <a:t>moderno</a:t>
            </a:r>
            <a:r>
              <a:rPr lang="fr-FR" sz="1900" dirty="0" smtClean="0">
                <a:solidFill>
                  <a:schemeClr val="tx1"/>
                </a:solidFill>
              </a:rPr>
              <a:t> </a:t>
            </a:r>
            <a:r>
              <a:rPr lang="fr-FR" sz="1900" dirty="0" err="1" smtClean="0">
                <a:solidFill>
                  <a:schemeClr val="tx1"/>
                </a:solidFill>
              </a:rPr>
              <a:t>opposto</a:t>
            </a:r>
            <a:r>
              <a:rPr lang="fr-FR" sz="1900" dirty="0" smtClean="0">
                <a:solidFill>
                  <a:schemeClr val="tx1"/>
                </a:solidFill>
              </a:rPr>
              <a:t> </a:t>
            </a:r>
            <a:r>
              <a:rPr lang="fr-FR" sz="1900" dirty="0" err="1" smtClean="0">
                <a:solidFill>
                  <a:schemeClr val="tx1"/>
                </a:solidFill>
              </a:rPr>
              <a:t>all’ideologia</a:t>
            </a:r>
            <a:r>
              <a:rPr lang="fr-FR" sz="1900" dirty="0" smtClean="0">
                <a:solidFill>
                  <a:schemeClr val="tx1"/>
                </a:solidFill>
              </a:rPr>
              <a:t> </a:t>
            </a:r>
            <a:r>
              <a:rPr lang="fr-FR" sz="1900" dirty="0" err="1" smtClean="0">
                <a:solidFill>
                  <a:schemeClr val="tx1"/>
                </a:solidFill>
              </a:rPr>
              <a:t>napoleonica</a:t>
            </a:r>
            <a:r>
              <a:rPr lang="fr-FR" sz="1900" dirty="0" smtClean="0">
                <a:solidFill>
                  <a:schemeClr val="tx1"/>
                </a:solidFill>
              </a:rPr>
              <a:t>. In </a:t>
            </a:r>
            <a:r>
              <a:rPr lang="fr-FR" sz="1900" b="1" i="1" dirty="0" smtClean="0">
                <a:solidFill>
                  <a:schemeClr val="tx1"/>
                </a:solidFill>
              </a:rPr>
              <a:t>De la littérature considérée dans ses rapports avec les institutions sociales </a:t>
            </a:r>
            <a:r>
              <a:rPr lang="fr-FR" sz="1900" dirty="0" smtClean="0">
                <a:solidFill>
                  <a:schemeClr val="tx1"/>
                </a:solidFill>
              </a:rPr>
              <a:t>(1800) </a:t>
            </a:r>
            <a:r>
              <a:rPr lang="fr-FR" sz="1900" dirty="0" err="1" smtClean="0">
                <a:solidFill>
                  <a:schemeClr val="tx1"/>
                </a:solidFill>
              </a:rPr>
              <a:t>condanna</a:t>
            </a:r>
            <a:r>
              <a:rPr lang="fr-FR" sz="1900" dirty="0" smtClean="0">
                <a:solidFill>
                  <a:schemeClr val="tx1"/>
                </a:solidFill>
              </a:rPr>
              <a:t> la </a:t>
            </a:r>
            <a:r>
              <a:rPr lang="fr-FR" sz="1900" dirty="0" err="1" smtClean="0">
                <a:solidFill>
                  <a:schemeClr val="tx1"/>
                </a:solidFill>
              </a:rPr>
              <a:t>violenza</a:t>
            </a:r>
            <a:r>
              <a:rPr lang="fr-FR" sz="1900" dirty="0" smtClean="0">
                <a:solidFill>
                  <a:schemeClr val="tx1"/>
                </a:solidFill>
              </a:rPr>
              <a:t> verbale </a:t>
            </a:r>
            <a:r>
              <a:rPr lang="fr-FR" sz="1900" dirty="0" err="1" smtClean="0">
                <a:solidFill>
                  <a:schemeClr val="tx1"/>
                </a:solidFill>
              </a:rPr>
              <a:t>rivoluzionaria</a:t>
            </a:r>
            <a:r>
              <a:rPr lang="fr-FR" sz="1900" dirty="0" smtClean="0">
                <a:solidFill>
                  <a:schemeClr val="tx1"/>
                </a:solidFill>
              </a:rPr>
              <a:t> e i néologismes barbares, </a:t>
            </a:r>
            <a:r>
              <a:rPr lang="fr-FR" sz="1900" dirty="0" err="1" smtClean="0">
                <a:solidFill>
                  <a:schemeClr val="tx1"/>
                </a:solidFill>
              </a:rPr>
              <a:t>ammettendo</a:t>
            </a:r>
            <a:r>
              <a:rPr lang="fr-FR" sz="1900" dirty="0" smtClean="0">
                <a:solidFill>
                  <a:schemeClr val="tx1"/>
                </a:solidFill>
              </a:rPr>
              <a:t> l’</a:t>
            </a:r>
            <a:r>
              <a:rPr lang="fr-FR" sz="1900" dirty="0" err="1" smtClean="0">
                <a:solidFill>
                  <a:schemeClr val="tx1"/>
                </a:solidFill>
              </a:rPr>
              <a:t>innovazione</a:t>
            </a:r>
            <a:r>
              <a:rPr lang="fr-FR" sz="1900" dirty="0" smtClean="0">
                <a:solidFill>
                  <a:schemeClr val="tx1"/>
                </a:solidFill>
              </a:rPr>
              <a:t> </a:t>
            </a:r>
            <a:r>
              <a:rPr lang="fr-FR" sz="1900" dirty="0" err="1" smtClean="0">
                <a:solidFill>
                  <a:schemeClr val="tx1"/>
                </a:solidFill>
              </a:rPr>
              <a:t>lessicale</a:t>
            </a:r>
            <a:r>
              <a:rPr lang="fr-FR" sz="1900" dirty="0" smtClean="0">
                <a:solidFill>
                  <a:schemeClr val="tx1"/>
                </a:solidFill>
              </a:rPr>
              <a:t> </a:t>
            </a:r>
            <a:r>
              <a:rPr lang="fr-FR" sz="1900" dirty="0" err="1" smtClean="0">
                <a:solidFill>
                  <a:schemeClr val="tx1"/>
                </a:solidFill>
              </a:rPr>
              <a:t>letteraria</a:t>
            </a:r>
            <a:r>
              <a:rPr lang="fr-FR" sz="1900" dirty="0" smtClean="0">
                <a:solidFill>
                  <a:schemeClr val="tx1"/>
                </a:solidFill>
              </a:rPr>
              <a:t> « </a:t>
            </a:r>
            <a:r>
              <a:rPr lang="fr-FR" sz="1900" dirty="0">
                <a:solidFill>
                  <a:schemeClr val="tx1"/>
                </a:solidFill>
              </a:rPr>
              <a:t>lorsque c’est la finesse des idées ou l’énergie des sentiments qui inspire le besoin d’une expression plus nuancée ou d’un terme plus éloquent ». </a:t>
            </a:r>
            <a:endParaRPr lang="fr-FR" sz="1900" dirty="0" smtClean="0">
              <a:solidFill>
                <a:schemeClr val="tx1"/>
              </a:solidFill>
            </a:endParaRPr>
          </a:p>
          <a:p>
            <a:pPr algn="just"/>
            <a:r>
              <a:rPr lang="fr-FR" sz="1900" dirty="0" smtClean="0">
                <a:solidFill>
                  <a:schemeClr val="tx1"/>
                </a:solidFill>
              </a:rPr>
              <a:t>In </a:t>
            </a:r>
            <a:r>
              <a:rPr lang="fr-FR" sz="1900" b="1" dirty="0" smtClean="0">
                <a:solidFill>
                  <a:schemeClr val="tx1"/>
                </a:solidFill>
              </a:rPr>
              <a:t>De l’Allemagne </a:t>
            </a:r>
            <a:r>
              <a:rPr lang="fr-FR" sz="1900" dirty="0" smtClean="0">
                <a:solidFill>
                  <a:schemeClr val="tx1"/>
                </a:solidFill>
              </a:rPr>
              <a:t>(1810), Mme de Staël </a:t>
            </a:r>
            <a:r>
              <a:rPr lang="fr-FR" sz="1900" dirty="0" err="1" smtClean="0">
                <a:solidFill>
                  <a:schemeClr val="tx1"/>
                </a:solidFill>
              </a:rPr>
              <a:t>definisce</a:t>
            </a:r>
            <a:r>
              <a:rPr lang="fr-FR" sz="1900" dirty="0" smtClean="0">
                <a:solidFill>
                  <a:schemeClr val="tx1"/>
                </a:solidFill>
              </a:rPr>
              <a:t> la </a:t>
            </a:r>
            <a:r>
              <a:rPr lang="fr-FR" sz="1900" dirty="0" err="1" smtClean="0">
                <a:solidFill>
                  <a:schemeClr val="tx1"/>
                </a:solidFill>
              </a:rPr>
              <a:t>sensibilita</a:t>
            </a:r>
            <a:r>
              <a:rPr lang="fr-FR" sz="1900" dirty="0" smtClean="0">
                <a:solidFill>
                  <a:schemeClr val="tx1"/>
                </a:solidFill>
              </a:rPr>
              <a:t> </a:t>
            </a:r>
            <a:r>
              <a:rPr lang="fr-FR" sz="1900" dirty="0" err="1" smtClean="0">
                <a:solidFill>
                  <a:schemeClr val="tx1"/>
                </a:solidFill>
              </a:rPr>
              <a:t>romantica</a:t>
            </a:r>
            <a:r>
              <a:rPr lang="fr-FR" sz="1900" dirty="0" smtClean="0">
                <a:solidFill>
                  <a:schemeClr val="tx1"/>
                </a:solidFill>
              </a:rPr>
              <a:t> </a:t>
            </a:r>
            <a:r>
              <a:rPr lang="fr-FR" sz="1900" dirty="0" err="1" smtClean="0">
                <a:solidFill>
                  <a:schemeClr val="tx1"/>
                </a:solidFill>
              </a:rPr>
              <a:t>estranea</a:t>
            </a:r>
            <a:r>
              <a:rPr lang="fr-FR" sz="1900" dirty="0" smtClean="0">
                <a:solidFill>
                  <a:schemeClr val="tx1"/>
                </a:solidFill>
              </a:rPr>
              <a:t> all’ « </a:t>
            </a:r>
            <a:r>
              <a:rPr lang="fr-FR" sz="1900" dirty="0" err="1" smtClean="0">
                <a:solidFill>
                  <a:schemeClr val="tx1"/>
                </a:solidFill>
              </a:rPr>
              <a:t>universalità</a:t>
            </a:r>
            <a:r>
              <a:rPr lang="fr-FR" sz="1900" dirty="0" smtClean="0">
                <a:solidFill>
                  <a:schemeClr val="tx1"/>
                </a:solidFill>
              </a:rPr>
              <a:t> </a:t>
            </a:r>
            <a:r>
              <a:rPr lang="fr-FR" sz="1900" dirty="0" err="1" smtClean="0">
                <a:solidFill>
                  <a:schemeClr val="tx1"/>
                </a:solidFill>
              </a:rPr>
              <a:t>della</a:t>
            </a:r>
            <a:r>
              <a:rPr lang="fr-FR" sz="1900" dirty="0" smtClean="0">
                <a:solidFill>
                  <a:schemeClr val="tx1"/>
                </a:solidFill>
              </a:rPr>
              <a:t> lingua </a:t>
            </a:r>
            <a:r>
              <a:rPr lang="fr-FR" sz="1900" dirty="0" err="1" smtClean="0">
                <a:solidFill>
                  <a:schemeClr val="tx1"/>
                </a:solidFill>
              </a:rPr>
              <a:t>francese</a:t>
            </a:r>
            <a:r>
              <a:rPr lang="fr-FR" sz="1900" dirty="0" smtClean="0">
                <a:solidFill>
                  <a:schemeClr val="tx1"/>
                </a:solidFill>
              </a:rPr>
              <a:t> », alla </a:t>
            </a:r>
            <a:r>
              <a:rPr lang="fr-FR" sz="1900" dirty="0" err="1" smtClean="0">
                <a:solidFill>
                  <a:schemeClr val="tx1"/>
                </a:solidFill>
              </a:rPr>
              <a:t>fiducia</a:t>
            </a:r>
            <a:r>
              <a:rPr lang="fr-FR" sz="1900" dirty="0" smtClean="0">
                <a:solidFill>
                  <a:schemeClr val="tx1"/>
                </a:solidFill>
              </a:rPr>
              <a:t> </a:t>
            </a:r>
            <a:r>
              <a:rPr lang="fr-FR" sz="1900" dirty="0" err="1" smtClean="0">
                <a:solidFill>
                  <a:schemeClr val="tx1"/>
                </a:solidFill>
              </a:rPr>
              <a:t>nella</a:t>
            </a:r>
            <a:r>
              <a:rPr lang="fr-FR" sz="1900" dirty="0" smtClean="0">
                <a:solidFill>
                  <a:schemeClr val="tx1"/>
                </a:solidFill>
              </a:rPr>
              <a:t> </a:t>
            </a:r>
            <a:r>
              <a:rPr lang="fr-FR" sz="1900" dirty="0" err="1" smtClean="0">
                <a:solidFill>
                  <a:schemeClr val="tx1"/>
                </a:solidFill>
              </a:rPr>
              <a:t>ragione</a:t>
            </a:r>
            <a:r>
              <a:rPr lang="fr-FR" sz="1900" dirty="0" smtClean="0">
                <a:solidFill>
                  <a:schemeClr val="tx1"/>
                </a:solidFill>
              </a:rPr>
              <a:t> </a:t>
            </a:r>
            <a:r>
              <a:rPr lang="fr-FR" sz="1900" dirty="0" err="1" smtClean="0">
                <a:solidFill>
                  <a:schemeClr val="tx1"/>
                </a:solidFill>
              </a:rPr>
              <a:t>che</a:t>
            </a:r>
            <a:r>
              <a:rPr lang="fr-FR" sz="1900" dirty="0" smtClean="0">
                <a:solidFill>
                  <a:schemeClr val="tx1"/>
                </a:solidFill>
              </a:rPr>
              <a:t> </a:t>
            </a:r>
            <a:r>
              <a:rPr lang="fr-FR" sz="1900" dirty="0" err="1" smtClean="0">
                <a:solidFill>
                  <a:schemeClr val="tx1"/>
                </a:solidFill>
              </a:rPr>
              <a:t>aveva</a:t>
            </a:r>
            <a:r>
              <a:rPr lang="fr-FR" sz="1900" dirty="0" smtClean="0">
                <a:solidFill>
                  <a:schemeClr val="tx1"/>
                </a:solidFill>
              </a:rPr>
              <a:t> sostenuto le </a:t>
            </a:r>
            <a:r>
              <a:rPr lang="fr-FR" sz="1900" dirty="0" err="1" smtClean="0">
                <a:solidFill>
                  <a:schemeClr val="tx1"/>
                </a:solidFill>
              </a:rPr>
              <a:t>armate</a:t>
            </a:r>
            <a:r>
              <a:rPr lang="fr-FR" sz="1900" dirty="0" smtClean="0">
                <a:solidFill>
                  <a:schemeClr val="tx1"/>
                </a:solidFill>
              </a:rPr>
              <a:t> </a:t>
            </a:r>
            <a:r>
              <a:rPr lang="fr-FR" sz="1900" dirty="0" err="1" smtClean="0">
                <a:solidFill>
                  <a:schemeClr val="tx1"/>
                </a:solidFill>
              </a:rPr>
              <a:t>repubblicane</a:t>
            </a:r>
            <a:r>
              <a:rPr lang="fr-FR" sz="1900" dirty="0" smtClean="0">
                <a:solidFill>
                  <a:schemeClr val="tx1"/>
                </a:solidFill>
              </a:rPr>
              <a:t> e </a:t>
            </a:r>
            <a:r>
              <a:rPr lang="fr-FR" sz="1900" dirty="0" err="1" smtClean="0">
                <a:solidFill>
                  <a:schemeClr val="tx1"/>
                </a:solidFill>
              </a:rPr>
              <a:t>imperiali</a:t>
            </a:r>
            <a:r>
              <a:rPr lang="fr-FR" sz="1900" dirty="0" smtClean="0">
                <a:solidFill>
                  <a:schemeClr val="tx1"/>
                </a:solidFill>
              </a:rPr>
              <a:t>.  </a:t>
            </a:r>
          </a:p>
          <a:p>
            <a:pPr marL="0" indent="0">
              <a:buNone/>
            </a:pP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109" y="0"/>
            <a:ext cx="3847973" cy="193040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202" y="2750312"/>
            <a:ext cx="3195839" cy="4074695"/>
          </a:xfrm>
          <a:prstGeom prst="rect">
            <a:avLst/>
          </a:prstGeom>
        </p:spPr>
      </p:pic>
    </p:spTree>
    <p:extLst>
      <p:ext uri="{BB962C8B-B14F-4D97-AF65-F5344CB8AC3E}">
        <p14:creationId xmlns:p14="http://schemas.microsoft.com/office/powerpoint/2010/main" val="12398555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0870" y="716800"/>
            <a:ext cx="8899803" cy="4946063"/>
          </a:xfrm>
        </p:spPr>
        <p:txBody>
          <a:bodyPr>
            <a:normAutofit/>
          </a:bodyPr>
          <a:lstStyle/>
          <a:p>
            <a:pPr algn="just"/>
            <a:r>
              <a:rPr lang="fr-FR" sz="2000" b="1" dirty="0" smtClean="0">
                <a:solidFill>
                  <a:schemeClr val="tx1"/>
                </a:solidFill>
              </a:rPr>
              <a:t>François-René de Chateaubriand </a:t>
            </a:r>
            <a:r>
              <a:rPr lang="fr-FR" sz="2000" dirty="0" smtClean="0">
                <a:solidFill>
                  <a:schemeClr val="tx1"/>
                </a:solidFill>
              </a:rPr>
              <a:t>(1768-1848), </a:t>
            </a:r>
            <a:r>
              <a:rPr lang="fr-FR" sz="2000" dirty="0" err="1" smtClean="0">
                <a:solidFill>
                  <a:schemeClr val="tx1"/>
                </a:solidFill>
              </a:rPr>
              <a:t>rifugiatosi</a:t>
            </a:r>
            <a:r>
              <a:rPr lang="fr-FR" sz="2000" dirty="0" smtClean="0">
                <a:solidFill>
                  <a:schemeClr val="tx1"/>
                </a:solidFill>
              </a:rPr>
              <a:t> in </a:t>
            </a:r>
            <a:r>
              <a:rPr lang="fr-FR" sz="2000" dirty="0" err="1" smtClean="0">
                <a:solidFill>
                  <a:schemeClr val="tx1"/>
                </a:solidFill>
              </a:rPr>
              <a:t>America</a:t>
            </a:r>
            <a:r>
              <a:rPr lang="fr-FR" sz="2000" dirty="0" smtClean="0">
                <a:solidFill>
                  <a:schemeClr val="tx1"/>
                </a:solidFill>
              </a:rPr>
              <a:t> e </a:t>
            </a:r>
            <a:r>
              <a:rPr lang="fr-FR" sz="2000" dirty="0" err="1" smtClean="0">
                <a:solidFill>
                  <a:schemeClr val="tx1"/>
                </a:solidFill>
              </a:rPr>
              <a:t>poi</a:t>
            </a:r>
            <a:r>
              <a:rPr lang="fr-FR" sz="2000" dirty="0" smtClean="0">
                <a:solidFill>
                  <a:schemeClr val="tx1"/>
                </a:solidFill>
              </a:rPr>
              <a:t> in </a:t>
            </a:r>
            <a:r>
              <a:rPr lang="fr-FR" sz="2000" dirty="0" err="1" smtClean="0">
                <a:solidFill>
                  <a:schemeClr val="tx1"/>
                </a:solidFill>
              </a:rPr>
              <a:t>Inghilterra</a:t>
            </a:r>
            <a:r>
              <a:rPr lang="fr-FR" sz="2000" dirty="0" smtClean="0">
                <a:solidFill>
                  <a:schemeClr val="tx1"/>
                </a:solidFill>
              </a:rPr>
              <a:t> per </a:t>
            </a:r>
            <a:r>
              <a:rPr lang="fr-FR" sz="2000" dirty="0" err="1" smtClean="0">
                <a:solidFill>
                  <a:schemeClr val="tx1"/>
                </a:solidFill>
              </a:rPr>
              <a:t>sfuggire</a:t>
            </a:r>
            <a:r>
              <a:rPr lang="fr-FR" sz="2000" dirty="0" smtClean="0">
                <a:solidFill>
                  <a:schemeClr val="tx1"/>
                </a:solidFill>
              </a:rPr>
              <a:t> </a:t>
            </a:r>
            <a:r>
              <a:rPr lang="fr-FR" sz="2000" dirty="0" err="1" smtClean="0">
                <a:solidFill>
                  <a:schemeClr val="tx1"/>
                </a:solidFill>
              </a:rPr>
              <a:t>alle</a:t>
            </a:r>
            <a:r>
              <a:rPr lang="fr-FR" sz="2000" dirty="0" smtClean="0">
                <a:solidFill>
                  <a:schemeClr val="tx1"/>
                </a:solidFill>
              </a:rPr>
              <a:t> </a:t>
            </a:r>
            <a:r>
              <a:rPr lang="fr-FR" sz="2000" dirty="0" err="1" smtClean="0">
                <a:solidFill>
                  <a:schemeClr val="tx1"/>
                </a:solidFill>
              </a:rPr>
              <a:t>leggi</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Terrore</a:t>
            </a:r>
            <a:r>
              <a:rPr lang="fr-FR" sz="2000" dirty="0" smtClean="0">
                <a:solidFill>
                  <a:schemeClr val="tx1"/>
                </a:solidFill>
              </a:rPr>
              <a:t> </a:t>
            </a:r>
            <a:r>
              <a:rPr lang="fr-FR" sz="2000" dirty="0" err="1" smtClean="0">
                <a:solidFill>
                  <a:schemeClr val="tx1"/>
                </a:solidFill>
              </a:rPr>
              <a:t>che</a:t>
            </a:r>
            <a:r>
              <a:rPr lang="fr-FR" sz="2000" dirty="0" smtClean="0">
                <a:solidFill>
                  <a:schemeClr val="tx1"/>
                </a:solidFill>
              </a:rPr>
              <a:t> </a:t>
            </a:r>
            <a:r>
              <a:rPr lang="fr-FR" sz="2000" dirty="0" err="1" smtClean="0">
                <a:solidFill>
                  <a:schemeClr val="tx1"/>
                </a:solidFill>
              </a:rPr>
              <a:t>sanzionavano</a:t>
            </a:r>
            <a:r>
              <a:rPr lang="fr-FR" sz="2000" dirty="0" smtClean="0">
                <a:solidFill>
                  <a:schemeClr val="tx1"/>
                </a:solidFill>
              </a:rPr>
              <a:t> </a:t>
            </a:r>
            <a:r>
              <a:rPr lang="fr-FR" sz="2000" dirty="0" err="1" smtClean="0">
                <a:solidFill>
                  <a:schemeClr val="tx1"/>
                </a:solidFill>
              </a:rPr>
              <a:t>gli</a:t>
            </a:r>
            <a:r>
              <a:rPr lang="fr-FR" sz="2000" dirty="0" smtClean="0">
                <a:solidFill>
                  <a:schemeClr val="tx1"/>
                </a:solidFill>
              </a:rPr>
              <a:t> </a:t>
            </a:r>
            <a:r>
              <a:rPr lang="fr-FR" sz="2000" dirty="0" err="1" smtClean="0">
                <a:solidFill>
                  <a:schemeClr val="tx1"/>
                </a:solidFill>
              </a:rPr>
              <a:t>emigrati</a:t>
            </a:r>
            <a:r>
              <a:rPr lang="fr-FR" sz="2000" dirty="0" smtClean="0">
                <a:solidFill>
                  <a:schemeClr val="tx1"/>
                </a:solidFill>
              </a:rPr>
              <a:t>, </a:t>
            </a:r>
            <a:r>
              <a:rPr lang="fr-FR" sz="2000" dirty="0" err="1" smtClean="0">
                <a:solidFill>
                  <a:schemeClr val="tx1"/>
                </a:solidFill>
              </a:rPr>
              <a:t>è</a:t>
            </a:r>
            <a:r>
              <a:rPr lang="fr-FR" sz="2000" dirty="0" smtClean="0">
                <a:solidFill>
                  <a:schemeClr val="tx1"/>
                </a:solidFill>
              </a:rPr>
              <a:t> </a:t>
            </a:r>
            <a:r>
              <a:rPr lang="fr-FR" sz="2000" dirty="0" err="1" smtClean="0">
                <a:solidFill>
                  <a:schemeClr val="tx1"/>
                </a:solidFill>
              </a:rPr>
              <a:t>considerato</a:t>
            </a:r>
            <a:r>
              <a:rPr lang="fr-FR" sz="2000" dirty="0" smtClean="0">
                <a:solidFill>
                  <a:schemeClr val="tx1"/>
                </a:solidFill>
              </a:rPr>
              <a:t> il </a:t>
            </a:r>
            <a:r>
              <a:rPr lang="fr-FR" sz="2000" dirty="0" err="1" smtClean="0">
                <a:solidFill>
                  <a:schemeClr val="tx1"/>
                </a:solidFill>
              </a:rPr>
              <a:t>fondatore</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Romanticismo</a:t>
            </a:r>
            <a:r>
              <a:rPr lang="fr-FR" sz="2000" dirty="0" smtClean="0">
                <a:solidFill>
                  <a:schemeClr val="tx1"/>
                </a:solidFill>
              </a:rPr>
              <a:t> </a:t>
            </a:r>
            <a:r>
              <a:rPr lang="fr-FR" sz="2000" dirty="0" err="1" smtClean="0">
                <a:solidFill>
                  <a:schemeClr val="tx1"/>
                </a:solidFill>
              </a:rPr>
              <a:t>letterario</a:t>
            </a:r>
            <a:r>
              <a:rPr lang="fr-FR" sz="2000" dirty="0" smtClean="0">
                <a:solidFill>
                  <a:schemeClr val="tx1"/>
                </a:solidFill>
              </a:rPr>
              <a:t> </a:t>
            </a:r>
            <a:r>
              <a:rPr lang="fr-FR" sz="2000" dirty="0" err="1" smtClean="0">
                <a:solidFill>
                  <a:schemeClr val="tx1"/>
                </a:solidFill>
              </a:rPr>
              <a:t>francese</a:t>
            </a:r>
            <a:r>
              <a:rPr lang="fr-FR" sz="2000" dirty="0">
                <a:solidFill>
                  <a:schemeClr val="tx1"/>
                </a:solidFill>
              </a:rPr>
              <a:t>.</a:t>
            </a:r>
            <a:endParaRPr lang="fr-FR" sz="2000" dirty="0" smtClean="0">
              <a:solidFill>
                <a:schemeClr val="tx1"/>
              </a:solidFill>
            </a:endParaRPr>
          </a:p>
          <a:p>
            <a:pPr algn="just"/>
            <a:r>
              <a:rPr lang="fr-FR" sz="2000" dirty="0" smtClean="0">
                <a:solidFill>
                  <a:schemeClr val="tx1"/>
                </a:solidFill>
              </a:rPr>
              <a:t> Il </a:t>
            </a:r>
            <a:r>
              <a:rPr lang="fr-FR" sz="2000" b="1" i="1" dirty="0" smtClean="0">
                <a:solidFill>
                  <a:schemeClr val="tx1"/>
                </a:solidFill>
              </a:rPr>
              <a:t>Génie du Christianisme </a:t>
            </a:r>
            <a:r>
              <a:rPr lang="fr-FR" sz="2000" dirty="0" smtClean="0">
                <a:solidFill>
                  <a:schemeClr val="tx1"/>
                </a:solidFill>
              </a:rPr>
              <a:t>(1802) </a:t>
            </a:r>
            <a:r>
              <a:rPr lang="fr-FR" sz="2000" dirty="0" err="1" smtClean="0">
                <a:solidFill>
                  <a:schemeClr val="tx1"/>
                </a:solidFill>
              </a:rPr>
              <a:t>è</a:t>
            </a:r>
            <a:r>
              <a:rPr lang="fr-FR" sz="2000" dirty="0" smtClean="0">
                <a:solidFill>
                  <a:schemeClr val="tx1"/>
                </a:solidFill>
              </a:rPr>
              <a:t> </a:t>
            </a:r>
            <a:r>
              <a:rPr lang="fr-FR" sz="2000" dirty="0" err="1" smtClean="0">
                <a:solidFill>
                  <a:schemeClr val="tx1"/>
                </a:solidFill>
              </a:rPr>
              <a:t>un’apologia</a:t>
            </a:r>
            <a:r>
              <a:rPr lang="fr-FR" sz="2000" dirty="0" smtClean="0">
                <a:solidFill>
                  <a:schemeClr val="tx1"/>
                </a:solidFill>
              </a:rPr>
              <a:t> </a:t>
            </a:r>
            <a:r>
              <a:rPr lang="fr-FR" sz="2000" dirty="0" err="1" smtClean="0">
                <a:solidFill>
                  <a:schemeClr val="tx1"/>
                </a:solidFill>
              </a:rPr>
              <a:t>poetica</a:t>
            </a:r>
            <a:r>
              <a:rPr lang="fr-FR" sz="2000" dirty="0" smtClean="0">
                <a:solidFill>
                  <a:schemeClr val="tx1"/>
                </a:solidFill>
              </a:rPr>
              <a:t> di </a:t>
            </a:r>
            <a:r>
              <a:rPr lang="fr-FR" sz="2000" dirty="0" err="1" smtClean="0">
                <a:solidFill>
                  <a:schemeClr val="tx1"/>
                </a:solidFill>
              </a:rPr>
              <a:t>una</a:t>
            </a:r>
            <a:r>
              <a:rPr lang="fr-FR" sz="2000" dirty="0" smtClean="0">
                <a:solidFill>
                  <a:schemeClr val="tx1"/>
                </a:solidFill>
              </a:rPr>
              <a:t> </a:t>
            </a:r>
            <a:r>
              <a:rPr lang="fr-FR" sz="2000" dirty="0" err="1" smtClean="0">
                <a:solidFill>
                  <a:schemeClr val="tx1"/>
                </a:solidFill>
              </a:rPr>
              <a:t>religione</a:t>
            </a:r>
            <a:r>
              <a:rPr lang="fr-FR" sz="2000" dirty="0" smtClean="0">
                <a:solidFill>
                  <a:schemeClr val="tx1"/>
                </a:solidFill>
              </a:rPr>
              <a:t> </a:t>
            </a:r>
            <a:r>
              <a:rPr lang="fr-FR" sz="2000" dirty="0" err="1" smtClean="0">
                <a:solidFill>
                  <a:schemeClr val="tx1"/>
                </a:solidFill>
              </a:rPr>
              <a:t>distrutta</a:t>
            </a:r>
            <a:r>
              <a:rPr lang="fr-FR" sz="2000" dirty="0" smtClean="0">
                <a:solidFill>
                  <a:schemeClr val="tx1"/>
                </a:solidFill>
              </a:rPr>
              <a:t> </a:t>
            </a:r>
            <a:r>
              <a:rPr lang="fr-FR" sz="2000" dirty="0" err="1" smtClean="0">
                <a:solidFill>
                  <a:schemeClr val="tx1"/>
                </a:solidFill>
              </a:rPr>
              <a:t>dall’Illuminismo</a:t>
            </a:r>
            <a:r>
              <a:rPr lang="fr-FR" sz="2000" dirty="0" smtClean="0">
                <a:solidFill>
                  <a:schemeClr val="tx1"/>
                </a:solidFill>
              </a:rPr>
              <a:t> e dalla </a:t>
            </a:r>
            <a:r>
              <a:rPr lang="fr-FR" sz="2000" dirty="0" err="1" smtClean="0">
                <a:solidFill>
                  <a:schemeClr val="tx1"/>
                </a:solidFill>
              </a:rPr>
              <a:t>Rivoluzione</a:t>
            </a:r>
            <a:r>
              <a:rPr lang="fr-FR" sz="2000" dirty="0" smtClean="0">
                <a:solidFill>
                  <a:schemeClr val="tx1"/>
                </a:solidFill>
              </a:rPr>
              <a:t>. Anche la </a:t>
            </a:r>
            <a:r>
              <a:rPr lang="fr-FR" sz="2000" dirty="0" err="1" smtClean="0">
                <a:solidFill>
                  <a:schemeClr val="tx1"/>
                </a:solidFill>
              </a:rPr>
              <a:t>poesia</a:t>
            </a:r>
            <a:r>
              <a:rPr lang="fr-FR" sz="2000" dirty="0" smtClean="0">
                <a:solidFill>
                  <a:schemeClr val="tx1"/>
                </a:solidFill>
              </a:rPr>
              <a:t> </a:t>
            </a:r>
            <a:r>
              <a:rPr lang="fr-FR" sz="2000" dirty="0" err="1" smtClean="0">
                <a:solidFill>
                  <a:schemeClr val="tx1"/>
                </a:solidFill>
              </a:rPr>
              <a:t>è</a:t>
            </a:r>
            <a:r>
              <a:rPr lang="fr-FR" sz="2000" dirty="0" smtClean="0">
                <a:solidFill>
                  <a:schemeClr val="tx1"/>
                </a:solidFill>
              </a:rPr>
              <a:t> stata </a:t>
            </a:r>
            <a:r>
              <a:rPr lang="fr-FR" sz="2000" dirty="0" err="1" smtClean="0">
                <a:solidFill>
                  <a:schemeClr val="tx1"/>
                </a:solidFill>
              </a:rPr>
              <a:t>paralizzata</a:t>
            </a:r>
            <a:r>
              <a:rPr lang="fr-FR" sz="2000" dirty="0" smtClean="0">
                <a:solidFill>
                  <a:schemeClr val="tx1"/>
                </a:solidFill>
              </a:rPr>
              <a:t> </a:t>
            </a:r>
            <a:r>
              <a:rPr lang="fr-FR" sz="2000" dirty="0" err="1" smtClean="0">
                <a:solidFill>
                  <a:schemeClr val="tx1"/>
                </a:solidFill>
              </a:rPr>
              <a:t>dall’abbandono</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religione</a:t>
            </a:r>
            <a:r>
              <a:rPr lang="fr-FR" sz="2000" dirty="0" smtClean="0">
                <a:solidFill>
                  <a:schemeClr val="tx1"/>
                </a:solidFill>
              </a:rPr>
              <a:t> e dal </a:t>
            </a:r>
            <a:r>
              <a:rPr lang="fr-FR" sz="2000" dirty="0" err="1" smtClean="0">
                <a:solidFill>
                  <a:schemeClr val="tx1"/>
                </a:solidFill>
              </a:rPr>
              <a:t>razionalismo</a:t>
            </a:r>
            <a:r>
              <a:rPr lang="fr-FR" sz="2000" dirty="0" smtClean="0">
                <a:solidFill>
                  <a:schemeClr val="tx1"/>
                </a:solidFill>
              </a:rPr>
              <a:t> </a:t>
            </a:r>
            <a:r>
              <a:rPr lang="fr-FR" sz="2000" dirty="0" err="1" smtClean="0">
                <a:solidFill>
                  <a:schemeClr val="tx1"/>
                </a:solidFill>
              </a:rPr>
              <a:t>scientifico</a:t>
            </a:r>
            <a:r>
              <a:rPr lang="fr-FR" sz="2000" dirty="0" smtClean="0">
                <a:solidFill>
                  <a:schemeClr val="tx1"/>
                </a:solidFill>
              </a:rPr>
              <a:t>: « </a:t>
            </a:r>
            <a:r>
              <a:rPr lang="it-IT" sz="2000" dirty="0">
                <a:solidFill>
                  <a:schemeClr val="tx1"/>
                </a:solidFill>
              </a:rPr>
              <a:t>l’</a:t>
            </a:r>
            <a:r>
              <a:rPr lang="it-IT" sz="2000" dirty="0" err="1">
                <a:solidFill>
                  <a:schemeClr val="tx1"/>
                </a:solidFill>
              </a:rPr>
              <a:t>incrédulité</a:t>
            </a:r>
            <a:r>
              <a:rPr lang="it-IT" sz="2000" dirty="0">
                <a:solidFill>
                  <a:schemeClr val="tx1"/>
                </a:solidFill>
              </a:rPr>
              <a:t> </a:t>
            </a:r>
            <a:r>
              <a:rPr lang="it-IT" sz="2000" dirty="0" err="1">
                <a:solidFill>
                  <a:schemeClr val="tx1"/>
                </a:solidFill>
              </a:rPr>
              <a:t>introduit</a:t>
            </a:r>
            <a:r>
              <a:rPr lang="it-IT" sz="2000" dirty="0">
                <a:solidFill>
                  <a:schemeClr val="tx1"/>
                </a:solidFill>
              </a:rPr>
              <a:t> l’esprit </a:t>
            </a:r>
            <a:r>
              <a:rPr lang="it-IT" sz="2000" dirty="0" err="1">
                <a:solidFill>
                  <a:schemeClr val="tx1"/>
                </a:solidFill>
              </a:rPr>
              <a:t>raisonneur</a:t>
            </a:r>
            <a:r>
              <a:rPr lang="it-IT" sz="2000" dirty="0">
                <a:solidFill>
                  <a:schemeClr val="tx1"/>
                </a:solidFill>
              </a:rPr>
              <a:t>, </a:t>
            </a:r>
            <a:r>
              <a:rPr lang="it-IT" sz="2000" dirty="0" err="1">
                <a:solidFill>
                  <a:schemeClr val="tx1"/>
                </a:solidFill>
              </a:rPr>
              <a:t>les</a:t>
            </a:r>
            <a:r>
              <a:rPr lang="it-IT" sz="2000" dirty="0">
                <a:solidFill>
                  <a:schemeClr val="tx1"/>
                </a:solidFill>
              </a:rPr>
              <a:t> </a:t>
            </a:r>
            <a:r>
              <a:rPr lang="it-IT" sz="2000" dirty="0" err="1">
                <a:solidFill>
                  <a:schemeClr val="tx1"/>
                </a:solidFill>
              </a:rPr>
              <a:t>définitions</a:t>
            </a:r>
            <a:r>
              <a:rPr lang="it-IT" sz="2000" dirty="0">
                <a:solidFill>
                  <a:schemeClr val="tx1"/>
                </a:solidFill>
              </a:rPr>
              <a:t> </a:t>
            </a:r>
            <a:r>
              <a:rPr lang="it-IT" sz="2000" dirty="0" err="1">
                <a:solidFill>
                  <a:schemeClr val="tx1"/>
                </a:solidFill>
              </a:rPr>
              <a:t>abstraites</a:t>
            </a:r>
            <a:r>
              <a:rPr lang="it-IT" sz="2000" dirty="0">
                <a:solidFill>
                  <a:schemeClr val="tx1"/>
                </a:solidFill>
              </a:rPr>
              <a:t>, le style </a:t>
            </a:r>
            <a:r>
              <a:rPr lang="it-IT" sz="2000" dirty="0" err="1">
                <a:solidFill>
                  <a:schemeClr val="tx1"/>
                </a:solidFill>
              </a:rPr>
              <a:t>scientifique</a:t>
            </a:r>
            <a:r>
              <a:rPr lang="it-IT" sz="2000" dirty="0">
                <a:solidFill>
                  <a:schemeClr val="tx1"/>
                </a:solidFill>
              </a:rPr>
              <a:t>, et </a:t>
            </a:r>
            <a:r>
              <a:rPr lang="it-IT" sz="2000" dirty="0" err="1">
                <a:solidFill>
                  <a:schemeClr val="tx1"/>
                </a:solidFill>
              </a:rPr>
              <a:t>avec</a:t>
            </a:r>
            <a:r>
              <a:rPr lang="it-IT" sz="2000" dirty="0">
                <a:solidFill>
                  <a:schemeClr val="tx1"/>
                </a:solidFill>
              </a:rPr>
              <a:t> lui le </a:t>
            </a:r>
            <a:r>
              <a:rPr lang="it-IT" sz="2000" dirty="0" err="1">
                <a:solidFill>
                  <a:schemeClr val="tx1"/>
                </a:solidFill>
              </a:rPr>
              <a:t>néologisme</a:t>
            </a:r>
            <a:r>
              <a:rPr lang="it-IT" sz="2000" dirty="0">
                <a:solidFill>
                  <a:schemeClr val="tx1"/>
                </a:solidFill>
              </a:rPr>
              <a:t>, </a:t>
            </a:r>
            <a:r>
              <a:rPr lang="it-IT" sz="2000" dirty="0" err="1">
                <a:solidFill>
                  <a:schemeClr val="tx1"/>
                </a:solidFill>
              </a:rPr>
              <a:t>choses</a:t>
            </a:r>
            <a:r>
              <a:rPr lang="it-IT" sz="2000" dirty="0">
                <a:solidFill>
                  <a:schemeClr val="tx1"/>
                </a:solidFill>
              </a:rPr>
              <a:t> </a:t>
            </a:r>
            <a:r>
              <a:rPr lang="it-IT" sz="2000" dirty="0" err="1">
                <a:solidFill>
                  <a:schemeClr val="tx1"/>
                </a:solidFill>
              </a:rPr>
              <a:t>mortelles</a:t>
            </a:r>
            <a:r>
              <a:rPr lang="it-IT" sz="2000" dirty="0">
                <a:solidFill>
                  <a:schemeClr val="tx1"/>
                </a:solidFill>
              </a:rPr>
              <a:t> </a:t>
            </a:r>
            <a:r>
              <a:rPr lang="it-IT" sz="2000" dirty="0" err="1">
                <a:solidFill>
                  <a:schemeClr val="tx1"/>
                </a:solidFill>
              </a:rPr>
              <a:t>au</a:t>
            </a:r>
            <a:r>
              <a:rPr lang="it-IT" sz="2000" dirty="0">
                <a:solidFill>
                  <a:schemeClr val="tx1"/>
                </a:solidFill>
              </a:rPr>
              <a:t> </a:t>
            </a:r>
            <a:r>
              <a:rPr lang="it-IT" sz="2000" dirty="0" err="1">
                <a:solidFill>
                  <a:schemeClr val="tx1"/>
                </a:solidFill>
              </a:rPr>
              <a:t>goût</a:t>
            </a:r>
            <a:r>
              <a:rPr lang="it-IT" sz="2000" dirty="0">
                <a:solidFill>
                  <a:schemeClr val="tx1"/>
                </a:solidFill>
              </a:rPr>
              <a:t> et à l’</a:t>
            </a:r>
            <a:r>
              <a:rPr lang="it-IT" sz="2000" dirty="0" err="1">
                <a:solidFill>
                  <a:schemeClr val="tx1"/>
                </a:solidFill>
              </a:rPr>
              <a:t>éloquence</a:t>
            </a:r>
            <a:r>
              <a:rPr lang="it-IT" sz="2000" dirty="0" smtClean="0">
                <a:solidFill>
                  <a:schemeClr val="tx1"/>
                </a:solidFill>
              </a:rPr>
              <a:t>”</a:t>
            </a:r>
            <a:r>
              <a:rPr lang="fr-FR" sz="2000" dirty="0" smtClean="0">
                <a:solidFill>
                  <a:schemeClr val="tx1"/>
                </a:solidFill>
              </a:rPr>
              <a:t>.</a:t>
            </a:r>
          </a:p>
          <a:p>
            <a:pPr algn="just"/>
            <a:r>
              <a:rPr lang="fr-FR" sz="2000" dirty="0">
                <a:solidFill>
                  <a:schemeClr val="tx1"/>
                </a:solidFill>
              </a:rPr>
              <a:t>Il </a:t>
            </a:r>
            <a:r>
              <a:rPr lang="fr-FR" sz="2000" dirty="0" err="1" smtClean="0">
                <a:solidFill>
                  <a:schemeClr val="tx1"/>
                </a:solidFill>
              </a:rPr>
              <a:t>suo</a:t>
            </a:r>
            <a:r>
              <a:rPr lang="fr-FR" sz="2000" dirty="0" smtClean="0">
                <a:solidFill>
                  <a:schemeClr val="tx1"/>
                </a:solidFill>
              </a:rPr>
              <a:t> </a:t>
            </a:r>
            <a:r>
              <a:rPr lang="fr-FR" sz="2000" dirty="0" err="1" smtClean="0">
                <a:solidFill>
                  <a:schemeClr val="tx1"/>
                </a:solidFill>
              </a:rPr>
              <a:t>linguaggio</a:t>
            </a:r>
            <a:r>
              <a:rPr lang="fr-FR" sz="2000" dirty="0" smtClean="0">
                <a:solidFill>
                  <a:schemeClr val="tx1"/>
                </a:solidFill>
              </a:rPr>
              <a:t> </a:t>
            </a:r>
            <a:r>
              <a:rPr lang="fr-FR" sz="2000" dirty="0" err="1">
                <a:solidFill>
                  <a:schemeClr val="tx1"/>
                </a:solidFill>
              </a:rPr>
              <a:t>eloquente</a:t>
            </a:r>
            <a:r>
              <a:rPr lang="fr-FR" sz="2000" dirty="0">
                <a:solidFill>
                  <a:schemeClr val="tx1"/>
                </a:solidFill>
              </a:rPr>
              <a:t>, </a:t>
            </a:r>
            <a:r>
              <a:rPr lang="fr-FR" sz="2000" dirty="0" err="1">
                <a:solidFill>
                  <a:schemeClr val="tx1"/>
                </a:solidFill>
              </a:rPr>
              <a:t>immaginoso</a:t>
            </a:r>
            <a:r>
              <a:rPr lang="fr-FR" sz="2000" dirty="0">
                <a:solidFill>
                  <a:schemeClr val="tx1"/>
                </a:solidFill>
              </a:rPr>
              <a:t>, musicale, </a:t>
            </a:r>
            <a:r>
              <a:rPr lang="fr-FR" sz="2000" dirty="0" err="1">
                <a:solidFill>
                  <a:schemeClr val="tx1"/>
                </a:solidFill>
              </a:rPr>
              <a:t>sensuale</a:t>
            </a:r>
            <a:r>
              <a:rPr lang="fr-FR" sz="2000" dirty="0">
                <a:solidFill>
                  <a:schemeClr val="tx1"/>
                </a:solidFill>
              </a:rPr>
              <a:t> e </a:t>
            </a:r>
            <a:r>
              <a:rPr lang="fr-FR" sz="2000" dirty="0" err="1">
                <a:solidFill>
                  <a:schemeClr val="tx1"/>
                </a:solidFill>
              </a:rPr>
              <a:t>insieme</a:t>
            </a:r>
            <a:r>
              <a:rPr lang="fr-FR" sz="2000" dirty="0">
                <a:solidFill>
                  <a:schemeClr val="tx1"/>
                </a:solidFill>
              </a:rPr>
              <a:t> </a:t>
            </a:r>
            <a:r>
              <a:rPr lang="fr-FR" sz="2000" dirty="0" err="1">
                <a:solidFill>
                  <a:schemeClr val="tx1"/>
                </a:solidFill>
              </a:rPr>
              <a:t>vago</a:t>
            </a:r>
            <a:r>
              <a:rPr lang="fr-FR" sz="2000" dirty="0">
                <a:solidFill>
                  <a:schemeClr val="tx1"/>
                </a:solidFill>
              </a:rPr>
              <a:t>, </a:t>
            </a:r>
            <a:r>
              <a:rPr lang="fr-FR" sz="2000" dirty="0" err="1">
                <a:solidFill>
                  <a:schemeClr val="tx1"/>
                </a:solidFill>
              </a:rPr>
              <a:t>introduce</a:t>
            </a:r>
            <a:r>
              <a:rPr lang="fr-FR" sz="2000" dirty="0">
                <a:solidFill>
                  <a:schemeClr val="tx1"/>
                </a:solidFill>
              </a:rPr>
              <a:t> </a:t>
            </a:r>
            <a:r>
              <a:rPr lang="fr-FR" sz="2000" dirty="0" err="1">
                <a:solidFill>
                  <a:schemeClr val="tx1"/>
                </a:solidFill>
              </a:rPr>
              <a:t>nella</a:t>
            </a:r>
            <a:r>
              <a:rPr lang="fr-FR" sz="2000" dirty="0">
                <a:solidFill>
                  <a:schemeClr val="tx1"/>
                </a:solidFill>
              </a:rPr>
              <a:t> </a:t>
            </a:r>
            <a:r>
              <a:rPr lang="fr-FR" sz="2000" dirty="0" err="1">
                <a:solidFill>
                  <a:schemeClr val="tx1"/>
                </a:solidFill>
              </a:rPr>
              <a:t>prosa</a:t>
            </a:r>
            <a:r>
              <a:rPr lang="fr-FR" sz="2000" dirty="0">
                <a:solidFill>
                  <a:schemeClr val="tx1"/>
                </a:solidFill>
              </a:rPr>
              <a:t> </a:t>
            </a:r>
            <a:r>
              <a:rPr lang="fr-FR" sz="2000" dirty="0" err="1">
                <a:solidFill>
                  <a:schemeClr val="tx1"/>
                </a:solidFill>
              </a:rPr>
              <a:t>francese</a:t>
            </a:r>
            <a:r>
              <a:rPr lang="fr-FR" sz="2000" dirty="0">
                <a:solidFill>
                  <a:schemeClr val="tx1"/>
                </a:solidFill>
              </a:rPr>
              <a:t> un </a:t>
            </a:r>
            <a:r>
              <a:rPr lang="fr-FR" sz="2000" dirty="0" err="1">
                <a:solidFill>
                  <a:schemeClr val="tx1"/>
                </a:solidFill>
              </a:rPr>
              <a:t>ritmo</a:t>
            </a:r>
            <a:r>
              <a:rPr lang="fr-FR" sz="2000" dirty="0">
                <a:solidFill>
                  <a:schemeClr val="tx1"/>
                </a:solidFill>
              </a:rPr>
              <a:t> </a:t>
            </a:r>
            <a:r>
              <a:rPr lang="fr-FR" sz="2000" dirty="0" err="1">
                <a:solidFill>
                  <a:schemeClr val="tx1"/>
                </a:solidFill>
              </a:rPr>
              <a:t>nuovo</a:t>
            </a:r>
            <a:r>
              <a:rPr lang="fr-FR" sz="2000" dirty="0">
                <a:solidFill>
                  <a:schemeClr val="tx1"/>
                </a:solidFill>
              </a:rPr>
              <a:t>, </a:t>
            </a:r>
            <a:r>
              <a:rPr lang="fr-FR" sz="2000" dirty="0" err="1">
                <a:solidFill>
                  <a:schemeClr val="tx1"/>
                </a:solidFill>
              </a:rPr>
              <a:t>lontanissimo</a:t>
            </a:r>
            <a:r>
              <a:rPr lang="fr-FR" sz="2000" dirty="0">
                <a:solidFill>
                  <a:schemeClr val="tx1"/>
                </a:solidFill>
              </a:rPr>
              <a:t> </a:t>
            </a:r>
            <a:r>
              <a:rPr lang="fr-FR" sz="2000" dirty="0" err="1">
                <a:solidFill>
                  <a:schemeClr val="tx1"/>
                </a:solidFill>
              </a:rPr>
              <a:t>dallo</a:t>
            </a:r>
            <a:r>
              <a:rPr lang="fr-FR" sz="2000" dirty="0">
                <a:solidFill>
                  <a:schemeClr val="tx1"/>
                </a:solidFill>
              </a:rPr>
              <a:t> </a:t>
            </a:r>
            <a:r>
              <a:rPr lang="fr-FR" sz="2000" dirty="0" err="1">
                <a:solidFill>
                  <a:schemeClr val="tx1"/>
                </a:solidFill>
              </a:rPr>
              <a:t>stile</a:t>
            </a:r>
            <a:r>
              <a:rPr lang="fr-FR" sz="2000" dirty="0">
                <a:solidFill>
                  <a:schemeClr val="tx1"/>
                </a:solidFill>
              </a:rPr>
              <a:t> </a:t>
            </a:r>
            <a:r>
              <a:rPr lang="fr-FR" sz="2000" dirty="0" err="1">
                <a:solidFill>
                  <a:schemeClr val="tx1"/>
                </a:solidFill>
              </a:rPr>
              <a:t>preciso</a:t>
            </a:r>
            <a:r>
              <a:rPr lang="fr-FR" sz="2000" dirty="0">
                <a:solidFill>
                  <a:schemeClr val="tx1"/>
                </a:solidFill>
              </a:rPr>
              <a:t> e </a:t>
            </a:r>
            <a:r>
              <a:rPr lang="fr-FR" sz="2000" dirty="0" err="1">
                <a:solidFill>
                  <a:schemeClr val="tx1"/>
                </a:solidFill>
              </a:rPr>
              <a:t>ironico</a:t>
            </a:r>
            <a:r>
              <a:rPr lang="fr-FR" sz="2000" dirty="0">
                <a:solidFill>
                  <a:schemeClr val="tx1"/>
                </a:solidFill>
              </a:rPr>
              <a:t> </a:t>
            </a:r>
            <a:r>
              <a:rPr lang="fr-FR" sz="2000" dirty="0" err="1">
                <a:solidFill>
                  <a:schemeClr val="tx1"/>
                </a:solidFill>
              </a:rPr>
              <a:t>degli</a:t>
            </a:r>
            <a:r>
              <a:rPr lang="fr-FR" sz="2000" dirty="0">
                <a:solidFill>
                  <a:schemeClr val="tx1"/>
                </a:solidFill>
              </a:rPr>
              <a:t> </a:t>
            </a:r>
            <a:r>
              <a:rPr lang="fr-FR" sz="2000" dirty="0" err="1" smtClean="0">
                <a:solidFill>
                  <a:schemeClr val="tx1"/>
                </a:solidFill>
              </a:rPr>
              <a:t>illuministi</a:t>
            </a:r>
            <a:r>
              <a:rPr lang="fr-FR" sz="2000" dirty="0">
                <a:solidFill>
                  <a:schemeClr val="tx1"/>
                </a:solidFill>
              </a:rPr>
              <a:t> </a:t>
            </a:r>
            <a:r>
              <a:rPr lang="fr-FR" sz="2000" dirty="0" smtClean="0">
                <a:solidFill>
                  <a:schemeClr val="tx1"/>
                </a:solidFill>
              </a:rPr>
              <a:t>(</a:t>
            </a:r>
            <a:r>
              <a:rPr lang="fr-FR" sz="2000" i="1" dirty="0" smtClean="0">
                <a:solidFill>
                  <a:schemeClr val="tx1"/>
                </a:solidFill>
              </a:rPr>
              <a:t>Atala</a:t>
            </a:r>
            <a:r>
              <a:rPr lang="fr-FR" sz="2000" dirty="0" smtClean="0">
                <a:solidFill>
                  <a:schemeClr val="tx1"/>
                </a:solidFill>
              </a:rPr>
              <a:t>, </a:t>
            </a:r>
            <a:r>
              <a:rPr lang="fr-FR" sz="2000" i="1" dirty="0" smtClean="0">
                <a:solidFill>
                  <a:schemeClr val="tx1"/>
                </a:solidFill>
              </a:rPr>
              <a:t>René</a:t>
            </a:r>
            <a:r>
              <a:rPr lang="fr-FR" sz="2000" dirty="0" smtClean="0">
                <a:solidFill>
                  <a:schemeClr val="tx1"/>
                </a:solidFill>
              </a:rPr>
              <a:t>, </a:t>
            </a:r>
            <a:r>
              <a:rPr lang="fr-FR" sz="2000" b="1" i="1" dirty="0" smtClean="0">
                <a:solidFill>
                  <a:schemeClr val="tx1"/>
                </a:solidFill>
              </a:rPr>
              <a:t>Mémoires d’Outre-tombe</a:t>
            </a:r>
            <a:r>
              <a:rPr lang="fr-FR" sz="2000" dirty="0" smtClean="0">
                <a:solidFill>
                  <a:schemeClr val="tx1"/>
                </a:solidFill>
              </a:rPr>
              <a:t> 1848-1850). </a:t>
            </a:r>
            <a:endParaRPr lang="fr-FR"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0244" y="3529263"/>
            <a:ext cx="2751756" cy="3328737"/>
          </a:xfrm>
          <a:prstGeom prst="rect">
            <a:avLst/>
          </a:prstGeom>
        </p:spPr>
      </p:pic>
    </p:spTree>
    <p:extLst>
      <p:ext uri="{BB962C8B-B14F-4D97-AF65-F5344CB8AC3E}">
        <p14:creationId xmlns:p14="http://schemas.microsoft.com/office/powerpoint/2010/main" val="150911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2112" y="556378"/>
            <a:ext cx="8596668" cy="5218780"/>
          </a:xfrm>
        </p:spPr>
        <p:txBody>
          <a:bodyPr>
            <a:normAutofit/>
          </a:bodyPr>
          <a:lstStyle/>
          <a:p>
            <a:pPr algn="just"/>
            <a:r>
              <a:rPr lang="fr-FR" sz="2000" b="1" dirty="0" smtClean="0">
                <a:solidFill>
                  <a:schemeClr val="tx1"/>
                </a:solidFill>
              </a:rPr>
              <a:t>Victor Hugo </a:t>
            </a:r>
            <a:r>
              <a:rPr lang="fr-FR" sz="2000" dirty="0" smtClean="0">
                <a:solidFill>
                  <a:schemeClr val="tx1"/>
                </a:solidFill>
              </a:rPr>
              <a:t>(1802-1885) </a:t>
            </a:r>
            <a:r>
              <a:rPr lang="fr-FR" sz="2000" dirty="0" err="1" smtClean="0">
                <a:solidFill>
                  <a:schemeClr val="tx1"/>
                </a:solidFill>
              </a:rPr>
              <a:t>fonderà</a:t>
            </a:r>
            <a:r>
              <a:rPr lang="fr-FR" sz="2000" dirty="0" smtClean="0">
                <a:solidFill>
                  <a:schemeClr val="tx1"/>
                </a:solidFill>
              </a:rPr>
              <a:t> </a:t>
            </a:r>
            <a:r>
              <a:rPr lang="fr-FR" sz="2000" dirty="0" err="1" smtClean="0">
                <a:solidFill>
                  <a:schemeClr val="tx1"/>
                </a:solidFill>
              </a:rPr>
              <a:t>insieme</a:t>
            </a:r>
            <a:r>
              <a:rPr lang="fr-FR" sz="2000" dirty="0" smtClean="0">
                <a:solidFill>
                  <a:schemeClr val="tx1"/>
                </a:solidFill>
              </a:rPr>
              <a:t> i </a:t>
            </a:r>
            <a:r>
              <a:rPr lang="fr-FR" sz="2000" dirty="0" err="1" smtClean="0">
                <a:solidFill>
                  <a:schemeClr val="tx1"/>
                </a:solidFill>
              </a:rPr>
              <a:t>simboli</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Rivoluzione</a:t>
            </a:r>
            <a:r>
              <a:rPr lang="fr-FR" sz="2000" dirty="0" smtClean="0">
                <a:solidFill>
                  <a:schemeClr val="tx1"/>
                </a:solidFill>
              </a:rPr>
              <a:t> e la grande </a:t>
            </a:r>
            <a:r>
              <a:rPr lang="fr-FR" sz="2000" dirty="0" err="1" smtClean="0">
                <a:solidFill>
                  <a:schemeClr val="tx1"/>
                </a:solidFill>
              </a:rPr>
              <a:t>epoca</a:t>
            </a:r>
            <a:r>
              <a:rPr lang="fr-FR" sz="2000" dirty="0" smtClean="0">
                <a:solidFill>
                  <a:schemeClr val="tx1"/>
                </a:solidFill>
              </a:rPr>
              <a:t> </a:t>
            </a:r>
            <a:r>
              <a:rPr lang="fr-FR" sz="2000" dirty="0" err="1" smtClean="0">
                <a:solidFill>
                  <a:schemeClr val="tx1"/>
                </a:solidFill>
              </a:rPr>
              <a:t>romantica</a:t>
            </a:r>
            <a:r>
              <a:rPr lang="fr-FR" sz="2000" dirty="0" smtClean="0">
                <a:solidFill>
                  <a:schemeClr val="tx1"/>
                </a:solidFill>
              </a:rPr>
              <a:t>.</a:t>
            </a:r>
          </a:p>
          <a:p>
            <a:pPr algn="just"/>
            <a:endParaRPr lang="fr-FR" sz="2000" dirty="0" smtClean="0">
              <a:solidFill>
                <a:schemeClr val="tx1"/>
              </a:solidFill>
            </a:endParaRPr>
          </a:p>
          <a:p>
            <a:pPr marL="0" indent="0" algn="just">
              <a:buNone/>
            </a:pPr>
            <a:endParaRPr lang="fr-FR" sz="2000" dirty="0">
              <a:solidFill>
                <a:schemeClr val="tx1"/>
              </a:solidFill>
            </a:endParaRPr>
          </a:p>
          <a:p>
            <a:pPr marL="0" indent="0" algn="just">
              <a:buNone/>
            </a:pPr>
            <a:r>
              <a:rPr lang="fr-FR" sz="2000" dirty="0" smtClean="0">
                <a:solidFill>
                  <a:schemeClr val="tx1"/>
                </a:solidFill>
              </a:rPr>
              <a:t>In </a:t>
            </a:r>
            <a:r>
              <a:rPr lang="fr-FR" sz="2000" i="1" dirty="0" smtClean="0">
                <a:solidFill>
                  <a:schemeClr val="tx1"/>
                </a:solidFill>
              </a:rPr>
              <a:t>Contemplations</a:t>
            </a:r>
            <a:r>
              <a:rPr lang="fr-FR" sz="2000" dirty="0" smtClean="0">
                <a:solidFill>
                  <a:schemeClr val="tx1"/>
                </a:solidFill>
              </a:rPr>
              <a:t> (1856), </a:t>
            </a:r>
            <a:r>
              <a:rPr lang="fr-FR" sz="2000" dirty="0" err="1" smtClean="0">
                <a:solidFill>
                  <a:schemeClr val="tx1"/>
                </a:solidFill>
              </a:rPr>
              <a:t>affermerà</a:t>
            </a:r>
            <a:r>
              <a:rPr lang="fr-FR" sz="2000" dirty="0" smtClean="0">
                <a:solidFill>
                  <a:schemeClr val="tx1"/>
                </a:solidFill>
              </a:rPr>
              <a:t>:</a:t>
            </a:r>
          </a:p>
          <a:p>
            <a:pPr marL="0" indent="0" algn="just">
              <a:buNone/>
            </a:pPr>
            <a:r>
              <a:rPr lang="fr-FR" sz="2000" dirty="0" smtClean="0">
                <a:solidFill>
                  <a:schemeClr val="tx1"/>
                </a:solidFill>
              </a:rPr>
              <a:t>«La </a:t>
            </a:r>
            <a:r>
              <a:rPr lang="fr-FR" sz="2000" dirty="0">
                <a:solidFill>
                  <a:schemeClr val="tx1"/>
                </a:solidFill>
              </a:rPr>
              <a:t>langue était l’État avant </a:t>
            </a:r>
            <a:r>
              <a:rPr lang="fr-FR" sz="2000" dirty="0" smtClean="0">
                <a:solidFill>
                  <a:schemeClr val="tx1"/>
                </a:solidFill>
              </a:rPr>
              <a:t>‘89</a:t>
            </a:r>
            <a:r>
              <a:rPr lang="fr-FR" sz="2000" dirty="0">
                <a:solidFill>
                  <a:schemeClr val="tx1"/>
                </a:solidFill>
              </a:rPr>
              <a:t>. / Les mots, bien ou mal nés, étaient parqués en castes  </a:t>
            </a:r>
            <a:r>
              <a:rPr lang="fr-FR" sz="2000" dirty="0" smtClean="0">
                <a:solidFill>
                  <a:schemeClr val="tx1"/>
                </a:solidFill>
              </a:rPr>
              <a:t> ».</a:t>
            </a:r>
          </a:p>
          <a:p>
            <a:pPr marL="0" indent="0" algn="just">
              <a:buNone/>
            </a:pPr>
            <a:r>
              <a:rPr lang="fr-FR" sz="2000" dirty="0" smtClean="0">
                <a:solidFill>
                  <a:schemeClr val="tx1"/>
                </a:solidFill>
              </a:rPr>
              <a:t>«</a:t>
            </a:r>
            <a:r>
              <a:rPr lang="fr-FR" sz="2000" dirty="0">
                <a:solidFill>
                  <a:schemeClr val="tx1"/>
                </a:solidFill>
              </a:rPr>
              <a:t> J’ai mis un bonnet rouge au vieux dictionnaire </a:t>
            </a:r>
            <a:r>
              <a:rPr lang="fr-FR" sz="2000" dirty="0" smtClean="0">
                <a:solidFill>
                  <a:schemeClr val="tx1"/>
                </a:solidFill>
              </a:rPr>
              <a:t>». </a:t>
            </a:r>
          </a:p>
          <a:p>
            <a:pPr marL="0" indent="0" algn="just">
              <a:buNone/>
            </a:pPr>
            <a:r>
              <a:rPr lang="fr-FR" sz="2000" dirty="0" smtClean="0">
                <a:solidFill>
                  <a:schemeClr val="tx1"/>
                </a:solidFill>
              </a:rPr>
              <a:t>Hugo </a:t>
            </a:r>
            <a:r>
              <a:rPr lang="fr-FR" sz="2000" dirty="0" err="1" smtClean="0">
                <a:solidFill>
                  <a:schemeClr val="tx1"/>
                </a:solidFill>
              </a:rPr>
              <a:t>rivendicherà</a:t>
            </a:r>
            <a:r>
              <a:rPr lang="fr-FR" sz="2000" dirty="0" smtClean="0">
                <a:solidFill>
                  <a:schemeClr val="tx1"/>
                </a:solidFill>
              </a:rPr>
              <a:t> di </a:t>
            </a:r>
            <a:r>
              <a:rPr lang="fr-FR" sz="2000" dirty="0" err="1" smtClean="0">
                <a:solidFill>
                  <a:schemeClr val="tx1"/>
                </a:solidFill>
              </a:rPr>
              <a:t>aver</a:t>
            </a:r>
            <a:r>
              <a:rPr lang="fr-FR" sz="2000" dirty="0" smtClean="0">
                <a:solidFill>
                  <a:schemeClr val="tx1"/>
                </a:solidFill>
              </a:rPr>
              <a:t> resto le parole « </a:t>
            </a:r>
            <a:r>
              <a:rPr lang="fr-FR" sz="2000" dirty="0" err="1" smtClean="0">
                <a:solidFill>
                  <a:schemeClr val="tx1"/>
                </a:solidFill>
              </a:rPr>
              <a:t>miserabili</a:t>
            </a:r>
            <a:r>
              <a:rPr lang="fr-FR" sz="2000" dirty="0" smtClean="0">
                <a:solidFill>
                  <a:schemeClr val="tx1"/>
                </a:solidFill>
              </a:rPr>
              <a:t> », </a:t>
            </a:r>
            <a:r>
              <a:rPr lang="fr-FR" sz="2000" dirty="0" err="1" smtClean="0">
                <a:solidFill>
                  <a:schemeClr val="tx1"/>
                </a:solidFill>
              </a:rPr>
              <a:t>marchiate</a:t>
            </a:r>
            <a:r>
              <a:rPr lang="fr-FR" sz="2000" dirty="0" smtClean="0">
                <a:solidFill>
                  <a:schemeClr val="tx1"/>
                </a:solidFill>
              </a:rPr>
              <a:t> da Vaugelas con la </a:t>
            </a:r>
            <a:r>
              <a:rPr lang="fr-FR" sz="2000" dirty="0" err="1" smtClean="0">
                <a:solidFill>
                  <a:schemeClr val="tx1"/>
                </a:solidFill>
              </a:rPr>
              <a:t>lettera</a:t>
            </a:r>
            <a:r>
              <a:rPr lang="fr-FR" sz="2000" dirty="0" smtClean="0">
                <a:solidFill>
                  <a:schemeClr val="tx1"/>
                </a:solidFill>
              </a:rPr>
              <a:t> F (</a:t>
            </a:r>
            <a:r>
              <a:rPr lang="fr-FR" sz="2000" i="1" dirty="0" smtClean="0">
                <a:solidFill>
                  <a:schemeClr val="tx1"/>
                </a:solidFill>
              </a:rPr>
              <a:t>Familier</a:t>
            </a:r>
            <a:r>
              <a:rPr lang="fr-FR" sz="2000" dirty="0" smtClean="0">
                <a:solidFill>
                  <a:schemeClr val="tx1"/>
                </a:solidFill>
              </a:rPr>
              <a:t>, </a:t>
            </a:r>
            <a:r>
              <a:rPr lang="fr-FR" sz="2000" i="1" dirty="0" smtClean="0">
                <a:solidFill>
                  <a:schemeClr val="tx1"/>
                </a:solidFill>
              </a:rPr>
              <a:t>Forçat</a:t>
            </a:r>
            <a:r>
              <a:rPr lang="fr-FR" sz="2000" dirty="0" smtClean="0">
                <a:solidFill>
                  <a:schemeClr val="tx1"/>
                </a:solidFill>
              </a:rPr>
              <a:t>), « égaux, libres, majeurs ».</a:t>
            </a:r>
          </a:p>
          <a:p>
            <a:pPr marL="0" indent="0" algn="just">
              <a:buNone/>
            </a:pPr>
            <a:endParaRPr lang="fr-FR" sz="2000" dirty="0">
              <a:solidFill>
                <a:schemeClr val="tx1"/>
              </a:solidFill>
            </a:endParaRPr>
          </a:p>
          <a:p>
            <a:pPr marL="0" indent="0" algn="just">
              <a:buNone/>
            </a:pPr>
            <a:r>
              <a:rPr lang="fr-FR" sz="2000" dirty="0" smtClean="0">
                <a:solidFill>
                  <a:schemeClr val="tx1"/>
                </a:solidFill>
              </a:rPr>
              <a:t>Hugo </a:t>
            </a:r>
            <a:r>
              <a:rPr lang="fr-FR" sz="2000" dirty="0" err="1" smtClean="0">
                <a:solidFill>
                  <a:schemeClr val="tx1"/>
                </a:solidFill>
              </a:rPr>
              <a:t>rivendica</a:t>
            </a:r>
            <a:r>
              <a:rPr lang="fr-FR" sz="2000" dirty="0" smtClean="0">
                <a:solidFill>
                  <a:schemeClr val="tx1"/>
                </a:solidFill>
              </a:rPr>
              <a:t> il </a:t>
            </a:r>
            <a:r>
              <a:rPr lang="fr-FR" sz="2000" b="1" i="1" dirty="0" smtClean="0">
                <a:solidFill>
                  <a:schemeClr val="tx1"/>
                </a:solidFill>
              </a:rPr>
              <a:t>grotesque</a:t>
            </a:r>
            <a:r>
              <a:rPr lang="fr-FR" sz="2000" dirty="0" smtClean="0">
                <a:solidFill>
                  <a:schemeClr val="tx1"/>
                </a:solidFill>
              </a:rPr>
              <a:t> (la </a:t>
            </a:r>
            <a:r>
              <a:rPr lang="fr-FR" sz="2000" dirty="0" err="1" smtClean="0">
                <a:solidFill>
                  <a:schemeClr val="tx1"/>
                </a:solidFill>
              </a:rPr>
              <a:t>realtà</a:t>
            </a:r>
            <a:r>
              <a:rPr lang="fr-FR" sz="2000" dirty="0" smtClean="0">
                <a:solidFill>
                  <a:schemeClr val="tx1"/>
                </a:solidFill>
              </a:rPr>
              <a:t> </a:t>
            </a:r>
            <a:r>
              <a:rPr lang="fr-FR" sz="2000" dirty="0" err="1" smtClean="0">
                <a:solidFill>
                  <a:schemeClr val="tx1"/>
                </a:solidFill>
              </a:rPr>
              <a:t>popolare</a:t>
            </a:r>
            <a:r>
              <a:rPr lang="fr-FR" sz="2000" dirty="0" smtClean="0">
                <a:solidFill>
                  <a:schemeClr val="tx1"/>
                </a:solidFill>
              </a:rPr>
              <a:t>) e l’</a:t>
            </a:r>
            <a:r>
              <a:rPr lang="fr-FR" sz="2000" dirty="0" err="1" smtClean="0">
                <a:solidFill>
                  <a:schemeClr val="tx1"/>
                </a:solidFill>
              </a:rPr>
              <a:t>uso</a:t>
            </a:r>
            <a:r>
              <a:rPr lang="fr-FR" sz="2000" dirty="0" smtClean="0">
                <a:solidFill>
                  <a:schemeClr val="tx1"/>
                </a:solidFill>
              </a:rPr>
              <a:t> </a:t>
            </a:r>
            <a:r>
              <a:rPr lang="fr-FR" sz="2000" dirty="0" err="1" smtClean="0">
                <a:solidFill>
                  <a:schemeClr val="tx1"/>
                </a:solidFill>
              </a:rPr>
              <a:t>dell’</a:t>
            </a:r>
            <a:r>
              <a:rPr lang="fr-FR" sz="2000" b="1" i="1" dirty="0" err="1" smtClean="0">
                <a:solidFill>
                  <a:schemeClr val="tx1"/>
                </a:solidFill>
              </a:rPr>
              <a:t>argot</a:t>
            </a:r>
            <a:r>
              <a:rPr lang="fr-FR" sz="2000" dirty="0" smtClean="0">
                <a:solidFill>
                  <a:schemeClr val="tx1"/>
                </a:solidFill>
              </a:rPr>
              <a:t> </a:t>
            </a:r>
            <a:r>
              <a:rPr lang="fr-FR" sz="2000" dirty="0" err="1" smtClean="0">
                <a:solidFill>
                  <a:schemeClr val="tx1"/>
                </a:solidFill>
              </a:rPr>
              <a:t>contro</a:t>
            </a:r>
            <a:r>
              <a:rPr lang="fr-FR" sz="2000" dirty="0" smtClean="0">
                <a:solidFill>
                  <a:schemeClr val="tx1"/>
                </a:solidFill>
              </a:rPr>
              <a:t> il </a:t>
            </a:r>
            <a:r>
              <a:rPr lang="fr-FR" sz="2000" dirty="0" err="1" smtClean="0">
                <a:solidFill>
                  <a:schemeClr val="tx1"/>
                </a:solidFill>
              </a:rPr>
              <a:t>canone</a:t>
            </a:r>
            <a:r>
              <a:rPr lang="fr-FR" sz="2000" dirty="0" smtClean="0">
                <a:solidFill>
                  <a:schemeClr val="tx1"/>
                </a:solidFill>
              </a:rPr>
              <a:t> classico.</a:t>
            </a:r>
            <a:endParaRPr lang="fr-FR"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8780" y="2347040"/>
            <a:ext cx="3383219" cy="4510959"/>
          </a:xfrm>
          <a:prstGeom prst="rect">
            <a:avLst/>
          </a:prstGeom>
        </p:spPr>
      </p:pic>
    </p:spTree>
    <p:extLst>
      <p:ext uri="{BB962C8B-B14F-4D97-AF65-F5344CB8AC3E}">
        <p14:creationId xmlns:p14="http://schemas.microsoft.com/office/powerpoint/2010/main" val="17908314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8367" y="187413"/>
            <a:ext cx="9637740" cy="6357769"/>
          </a:xfrm>
        </p:spPr>
        <p:txBody>
          <a:bodyPr>
            <a:noAutofit/>
          </a:bodyPr>
          <a:lstStyle/>
          <a:p>
            <a:pPr algn="just"/>
            <a:r>
              <a:rPr lang="fr-FR" sz="2000" b="1" dirty="0" smtClean="0">
                <a:solidFill>
                  <a:schemeClr val="tx1"/>
                </a:solidFill>
              </a:rPr>
              <a:t>Victor Hugo, « Préface » du drame </a:t>
            </a:r>
            <a:r>
              <a:rPr lang="fr-FR" sz="2000" b="1" i="1" dirty="0" smtClean="0">
                <a:solidFill>
                  <a:schemeClr val="tx1"/>
                </a:solidFill>
              </a:rPr>
              <a:t>Cromwell </a:t>
            </a:r>
            <a:r>
              <a:rPr lang="fr-FR" sz="2000" b="1" dirty="0" smtClean="0">
                <a:solidFill>
                  <a:schemeClr val="tx1"/>
                </a:solidFill>
              </a:rPr>
              <a:t>(1827)</a:t>
            </a:r>
          </a:p>
          <a:p>
            <a:pPr algn="just"/>
            <a:endParaRPr lang="fr-FR" sz="2000" i="1" dirty="0">
              <a:solidFill>
                <a:schemeClr val="tx1"/>
              </a:solidFill>
            </a:endParaRPr>
          </a:p>
          <a:p>
            <a:pPr marL="0" indent="0" algn="just">
              <a:buNone/>
            </a:pPr>
            <a:r>
              <a:rPr lang="fr-FR" sz="2000" i="1" dirty="0">
                <a:solidFill>
                  <a:schemeClr val="tx1"/>
                </a:solidFill>
              </a:rPr>
              <a:t>Dans la pensée des modernes, au contraire, le grotesque a un rôle immense. Il y est partout ; d’une part, il crée le difforme et l’horrible ; de l’autre, le comique et le bouffon. Il attache autour de la religion mille superstitions </a:t>
            </a:r>
            <a:r>
              <a:rPr lang="fr-FR" sz="2000" b="1" i="1" dirty="0">
                <a:solidFill>
                  <a:schemeClr val="tx1"/>
                </a:solidFill>
              </a:rPr>
              <a:t>originales</a:t>
            </a:r>
            <a:r>
              <a:rPr lang="fr-FR" sz="2000" i="1" dirty="0">
                <a:solidFill>
                  <a:schemeClr val="tx1"/>
                </a:solidFill>
              </a:rPr>
              <a:t>, autour de la poésie mille imaginations </a:t>
            </a:r>
            <a:r>
              <a:rPr lang="fr-FR" sz="2000" b="1" i="1" dirty="0">
                <a:solidFill>
                  <a:schemeClr val="tx1"/>
                </a:solidFill>
              </a:rPr>
              <a:t>pittoresques</a:t>
            </a:r>
            <a:r>
              <a:rPr lang="fr-FR" sz="2000" i="1" dirty="0">
                <a:solidFill>
                  <a:schemeClr val="tx1"/>
                </a:solidFill>
              </a:rPr>
              <a:t>. C’est lui qui </a:t>
            </a:r>
            <a:r>
              <a:rPr lang="fr-FR" sz="2000" b="1" i="1" dirty="0">
                <a:solidFill>
                  <a:schemeClr val="tx1"/>
                </a:solidFill>
              </a:rPr>
              <a:t>sème</a:t>
            </a:r>
            <a:r>
              <a:rPr lang="fr-FR" sz="2000" i="1" dirty="0">
                <a:solidFill>
                  <a:schemeClr val="tx1"/>
                </a:solidFill>
              </a:rPr>
              <a:t> à pleines mains dans l’air, dans l’eau, dans la terre, dans le feu, ces myriades d’êtres intermédiaires que nous retrouvons tout vivants dans les traditions populaires du moyen-âge ; c’est lui qui fait tourner dans l’ombre la ronde effrayante du sabbat, lui encore qui donne à Satan les cornes, les pieds de bouc, les ailes de chauve-souris. C’est lui, toujours lui, qui tantôt jette dans l’enfer chrétien ces hideuses figures qu’évoquera l’âpre génie de Dante et de Milton, tantôt le peuple de ces formes ridicules au desquelles se jouera Callot, le Michel-Ange burlesque. </a:t>
            </a:r>
            <a:r>
              <a:rPr lang="fr-FR" sz="2000" b="1" i="1" dirty="0">
                <a:solidFill>
                  <a:schemeClr val="tx1"/>
                </a:solidFill>
              </a:rPr>
              <a:t>Si du monde idéal il passe au monde réel, il y déroule d’intarissables parodies de l’humanité</a:t>
            </a:r>
            <a:r>
              <a:rPr lang="fr-FR" sz="2000" i="1" dirty="0">
                <a:solidFill>
                  <a:schemeClr val="tx1"/>
                </a:solidFill>
              </a:rPr>
              <a:t>. Ce sont des créations de sa fantaisie que ces </a:t>
            </a:r>
            <a:r>
              <a:rPr lang="fr-FR" sz="2000" i="1" dirty="0" err="1">
                <a:solidFill>
                  <a:schemeClr val="tx1"/>
                </a:solidFill>
              </a:rPr>
              <a:t>Scaramouches</a:t>
            </a:r>
            <a:r>
              <a:rPr lang="fr-FR" sz="2000" i="1" dirty="0">
                <a:solidFill>
                  <a:schemeClr val="tx1"/>
                </a:solidFill>
              </a:rPr>
              <a:t>, ces Crispins, ces Arlequins, grimaçantes silhouettes de l’homme, types tout à fait inconnus à la grave antiquité, et sortis pourtant de la classique Italie. C’est lui enfin qui, </a:t>
            </a:r>
            <a:r>
              <a:rPr lang="fr-FR" sz="2000" b="1" i="1" dirty="0">
                <a:solidFill>
                  <a:schemeClr val="tx1"/>
                </a:solidFill>
              </a:rPr>
              <a:t>colorant </a:t>
            </a:r>
            <a:r>
              <a:rPr lang="fr-FR" sz="2000" i="1" dirty="0">
                <a:solidFill>
                  <a:schemeClr val="tx1"/>
                </a:solidFill>
              </a:rPr>
              <a:t>tour à tour le même drame de l’imagination du midi et de l’imagination du nord, fait gambader Sganarelle autour de don </a:t>
            </a:r>
            <a:r>
              <a:rPr lang="fr-FR" sz="2000" i="1" dirty="0" err="1">
                <a:solidFill>
                  <a:schemeClr val="tx1"/>
                </a:solidFill>
              </a:rPr>
              <a:t>Juanet</a:t>
            </a:r>
            <a:r>
              <a:rPr lang="fr-FR" sz="2000" i="1" dirty="0">
                <a:solidFill>
                  <a:schemeClr val="tx1"/>
                </a:solidFill>
              </a:rPr>
              <a:t> ramper Méphistophélès autour de Faust</a:t>
            </a:r>
            <a:r>
              <a:rPr lang="fr-FR" sz="2000" dirty="0">
                <a:solidFill>
                  <a:schemeClr val="tx1"/>
                </a:solidFill>
              </a:rPr>
              <a:t>. </a:t>
            </a:r>
            <a:endParaRPr lang="fr-FR" sz="2000" i="1"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0224" y="0"/>
            <a:ext cx="2271776" cy="275924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112" y="4992437"/>
            <a:ext cx="1270000" cy="1397000"/>
          </a:xfrm>
          <a:prstGeom prst="rect">
            <a:avLst/>
          </a:prstGeom>
        </p:spPr>
      </p:pic>
    </p:spTree>
    <p:extLst>
      <p:ext uri="{BB962C8B-B14F-4D97-AF65-F5344CB8AC3E}">
        <p14:creationId xmlns:p14="http://schemas.microsoft.com/office/powerpoint/2010/main" val="3226817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2954" y="540337"/>
            <a:ext cx="8851677" cy="5828379"/>
          </a:xfrm>
        </p:spPr>
        <p:txBody>
          <a:bodyPr>
            <a:normAutofit/>
          </a:bodyPr>
          <a:lstStyle/>
          <a:p>
            <a:r>
              <a:rPr lang="fr-FR" sz="2000" b="1" dirty="0" smtClean="0">
                <a:solidFill>
                  <a:schemeClr val="tx1"/>
                </a:solidFill>
              </a:rPr>
              <a:t>L’</a:t>
            </a:r>
            <a:r>
              <a:rPr lang="fr-FR" sz="2000" b="1" dirty="0" err="1" smtClean="0">
                <a:solidFill>
                  <a:schemeClr val="tx1"/>
                </a:solidFill>
              </a:rPr>
              <a:t>uso</a:t>
            </a:r>
            <a:r>
              <a:rPr lang="fr-FR" sz="2000" b="1" dirty="0" smtClean="0">
                <a:solidFill>
                  <a:schemeClr val="tx1"/>
                </a:solidFill>
              </a:rPr>
              <a:t> </a:t>
            </a:r>
            <a:r>
              <a:rPr lang="fr-FR" sz="2000" b="1" dirty="0" err="1" smtClean="0">
                <a:solidFill>
                  <a:schemeClr val="tx1"/>
                </a:solidFill>
              </a:rPr>
              <a:t>dell’</a:t>
            </a:r>
            <a:r>
              <a:rPr lang="fr-FR" sz="2000" b="1" i="1" dirty="0" err="1" smtClean="0">
                <a:solidFill>
                  <a:schemeClr val="tx1"/>
                </a:solidFill>
              </a:rPr>
              <a:t>argot</a:t>
            </a:r>
            <a:r>
              <a:rPr lang="fr-FR" sz="2000" b="1" dirty="0" smtClean="0">
                <a:solidFill>
                  <a:schemeClr val="tx1"/>
                </a:solidFill>
              </a:rPr>
              <a:t> in </a:t>
            </a:r>
            <a:r>
              <a:rPr lang="fr-FR" sz="2000" b="1" i="1" dirty="0" smtClean="0">
                <a:solidFill>
                  <a:schemeClr val="tx1"/>
                </a:solidFill>
              </a:rPr>
              <a:t>Le Dernier Jour d’un condamné </a:t>
            </a:r>
            <a:r>
              <a:rPr lang="fr-FR" sz="2000" b="1" dirty="0" smtClean="0">
                <a:solidFill>
                  <a:schemeClr val="tx1"/>
                </a:solidFill>
              </a:rPr>
              <a:t>(1829)</a:t>
            </a:r>
          </a:p>
          <a:p>
            <a:endParaRPr lang="fr-FR" sz="2000" b="1" dirty="0">
              <a:solidFill>
                <a:schemeClr val="tx1"/>
              </a:solidFill>
            </a:endParaRPr>
          </a:p>
          <a:p>
            <a:pPr marL="0" indent="0">
              <a:buNone/>
            </a:pPr>
            <a:endParaRPr lang="fr-FR" sz="2000" dirty="0" smtClean="0">
              <a:solidFill>
                <a:schemeClr val="tx1"/>
              </a:solidFill>
            </a:endParaRPr>
          </a:p>
          <a:p>
            <a:pPr marL="0" indent="0">
              <a:buNone/>
            </a:pPr>
            <a:r>
              <a:rPr lang="fr-FR" sz="2000" dirty="0" smtClean="0">
                <a:solidFill>
                  <a:schemeClr val="tx1"/>
                </a:solidFill>
              </a:rPr>
              <a:t>C’est </a:t>
            </a:r>
            <a:r>
              <a:rPr lang="fr-FR" sz="2000" dirty="0">
                <a:solidFill>
                  <a:schemeClr val="tx1"/>
                </a:solidFill>
              </a:rPr>
              <a:t>dans la rue du Mail</a:t>
            </a:r>
          </a:p>
          <a:p>
            <a:pPr marL="0" indent="0">
              <a:buNone/>
            </a:pPr>
            <a:r>
              <a:rPr lang="fr-FR" sz="2000" dirty="0">
                <a:solidFill>
                  <a:schemeClr val="tx1"/>
                </a:solidFill>
              </a:rPr>
              <a:t>Où j’ai été </a:t>
            </a:r>
            <a:r>
              <a:rPr lang="fr-FR" sz="2000" b="1" dirty="0" err="1" smtClean="0">
                <a:solidFill>
                  <a:schemeClr val="tx1"/>
                </a:solidFill>
              </a:rPr>
              <a:t>coltigé</a:t>
            </a:r>
            <a:r>
              <a:rPr lang="fr-FR" sz="2000" b="1" dirty="0" smtClean="0">
                <a:solidFill>
                  <a:schemeClr val="tx1"/>
                </a:solidFill>
              </a:rPr>
              <a:t> </a:t>
            </a:r>
            <a:r>
              <a:rPr lang="fr-FR" sz="2000" dirty="0" smtClean="0">
                <a:solidFill>
                  <a:schemeClr val="tx1"/>
                </a:solidFill>
              </a:rPr>
              <a:t>(« </a:t>
            </a:r>
            <a:r>
              <a:rPr lang="fr-FR" sz="2000" i="1" dirty="0" smtClean="0">
                <a:solidFill>
                  <a:schemeClr val="tx1"/>
                </a:solidFill>
              </a:rPr>
              <a:t>arrêté</a:t>
            </a:r>
            <a:r>
              <a:rPr lang="fr-FR" sz="2000" dirty="0" smtClean="0">
                <a:solidFill>
                  <a:schemeClr val="tx1"/>
                </a:solidFill>
              </a:rPr>
              <a:t> », « </a:t>
            </a:r>
            <a:r>
              <a:rPr lang="fr-FR" sz="2000" i="1" dirty="0" smtClean="0">
                <a:solidFill>
                  <a:schemeClr val="tx1"/>
                </a:solidFill>
              </a:rPr>
              <a:t>pris</a:t>
            </a:r>
            <a:r>
              <a:rPr lang="fr-FR" sz="2000" dirty="0" smtClean="0">
                <a:solidFill>
                  <a:schemeClr val="tx1"/>
                </a:solidFill>
              </a:rPr>
              <a:t> »)</a:t>
            </a:r>
            <a:endParaRPr lang="fr-FR" sz="2000" dirty="0">
              <a:solidFill>
                <a:schemeClr val="tx1"/>
              </a:solidFill>
            </a:endParaRPr>
          </a:p>
          <a:p>
            <a:pPr marL="0" indent="0">
              <a:buNone/>
            </a:pPr>
            <a:r>
              <a:rPr lang="fr-FR" sz="2000" dirty="0" err="1" smtClean="0">
                <a:solidFill>
                  <a:schemeClr val="tx1"/>
                </a:solidFill>
              </a:rPr>
              <a:t>Maluré</a:t>
            </a:r>
            <a:r>
              <a:rPr lang="fr-FR" sz="2000" dirty="0" smtClean="0">
                <a:solidFill>
                  <a:schemeClr val="tx1"/>
                </a:solidFill>
              </a:rPr>
              <a:t> (« </a:t>
            </a:r>
            <a:r>
              <a:rPr lang="fr-FR" sz="2000" i="1" dirty="0" smtClean="0">
                <a:solidFill>
                  <a:schemeClr val="tx1"/>
                </a:solidFill>
              </a:rPr>
              <a:t>malheureux</a:t>
            </a:r>
            <a:r>
              <a:rPr lang="fr-FR" sz="2000" dirty="0" smtClean="0">
                <a:solidFill>
                  <a:schemeClr val="tx1"/>
                </a:solidFill>
              </a:rPr>
              <a:t> »)</a:t>
            </a:r>
            <a:endParaRPr lang="fr-FR" sz="2000" dirty="0">
              <a:solidFill>
                <a:schemeClr val="tx1"/>
              </a:solidFill>
            </a:endParaRPr>
          </a:p>
          <a:p>
            <a:pPr marL="0" indent="0">
              <a:buNone/>
            </a:pPr>
            <a:r>
              <a:rPr lang="fr-FR" sz="2000" dirty="0">
                <a:solidFill>
                  <a:schemeClr val="tx1"/>
                </a:solidFill>
              </a:rPr>
              <a:t>Par trois coquins de </a:t>
            </a:r>
            <a:r>
              <a:rPr lang="fr-FR" sz="2000" b="1" dirty="0" smtClean="0">
                <a:solidFill>
                  <a:schemeClr val="tx1"/>
                </a:solidFill>
              </a:rPr>
              <a:t>railles </a:t>
            </a:r>
            <a:r>
              <a:rPr lang="fr-FR" sz="2000" dirty="0" smtClean="0">
                <a:solidFill>
                  <a:schemeClr val="tx1"/>
                </a:solidFill>
              </a:rPr>
              <a:t>(« </a:t>
            </a:r>
            <a:r>
              <a:rPr lang="fr-FR" sz="2000" i="1" dirty="0" smtClean="0">
                <a:solidFill>
                  <a:schemeClr val="tx1"/>
                </a:solidFill>
              </a:rPr>
              <a:t>police</a:t>
            </a:r>
            <a:r>
              <a:rPr lang="fr-FR" sz="2000" dirty="0" smtClean="0">
                <a:solidFill>
                  <a:schemeClr val="tx1"/>
                </a:solidFill>
              </a:rPr>
              <a:t> »), </a:t>
            </a:r>
            <a:endParaRPr lang="fr-FR" sz="2000" dirty="0">
              <a:solidFill>
                <a:schemeClr val="tx1"/>
              </a:solidFill>
            </a:endParaRPr>
          </a:p>
          <a:p>
            <a:pPr marL="0" indent="0">
              <a:buNone/>
            </a:pPr>
            <a:r>
              <a:rPr lang="fr-FR" sz="2000" dirty="0" err="1">
                <a:solidFill>
                  <a:schemeClr val="tx1"/>
                </a:solidFill>
              </a:rPr>
              <a:t>Lirlonfa</a:t>
            </a:r>
            <a:r>
              <a:rPr lang="fr-FR" sz="2000" dirty="0">
                <a:solidFill>
                  <a:schemeClr val="tx1"/>
                </a:solidFill>
              </a:rPr>
              <a:t> </a:t>
            </a:r>
            <a:r>
              <a:rPr lang="fr-FR" sz="2000" dirty="0" err="1">
                <a:solidFill>
                  <a:schemeClr val="tx1"/>
                </a:solidFill>
              </a:rPr>
              <a:t>malurette</a:t>
            </a:r>
            <a:r>
              <a:rPr lang="fr-FR" sz="2000" dirty="0">
                <a:solidFill>
                  <a:schemeClr val="tx1"/>
                </a:solidFill>
              </a:rPr>
              <a:t>,</a:t>
            </a:r>
          </a:p>
          <a:p>
            <a:pPr marL="0" indent="0">
              <a:buNone/>
            </a:pPr>
            <a:r>
              <a:rPr lang="fr-FR" sz="2000" dirty="0">
                <a:solidFill>
                  <a:schemeClr val="tx1"/>
                </a:solidFill>
              </a:rPr>
              <a:t>Sur </a:t>
            </a:r>
            <a:r>
              <a:rPr lang="fr-FR" sz="2000" b="1" dirty="0">
                <a:solidFill>
                  <a:schemeClr val="tx1"/>
                </a:solidFill>
              </a:rPr>
              <a:t>mes </a:t>
            </a:r>
            <a:r>
              <a:rPr lang="fr-FR" sz="2000" b="1" dirty="0" err="1">
                <a:solidFill>
                  <a:schemeClr val="tx1"/>
                </a:solidFill>
              </a:rPr>
              <a:t>sique</a:t>
            </a:r>
            <a:r>
              <a:rPr lang="fr-FR" sz="2000" b="1" dirty="0" smtClean="0">
                <a:solidFill>
                  <a:schemeClr val="tx1"/>
                </a:solidFill>
              </a:rPr>
              <a:t>’ </a:t>
            </a:r>
            <a:r>
              <a:rPr lang="fr-FR" sz="2000" dirty="0" smtClean="0">
                <a:solidFill>
                  <a:schemeClr val="tx1"/>
                </a:solidFill>
              </a:rPr>
              <a:t>(« </a:t>
            </a:r>
            <a:r>
              <a:rPr lang="fr-FR" sz="2000" i="1" dirty="0" err="1" smtClean="0">
                <a:solidFill>
                  <a:schemeClr val="tx1"/>
                </a:solidFill>
              </a:rPr>
              <a:t>mésigue</a:t>
            </a:r>
            <a:r>
              <a:rPr lang="fr-FR" sz="2000" dirty="0" smtClean="0">
                <a:solidFill>
                  <a:schemeClr val="tx1"/>
                </a:solidFill>
              </a:rPr>
              <a:t> » = « </a:t>
            </a:r>
            <a:r>
              <a:rPr lang="fr-FR" sz="2000" i="1" dirty="0" smtClean="0">
                <a:solidFill>
                  <a:schemeClr val="tx1"/>
                </a:solidFill>
              </a:rPr>
              <a:t>moi</a:t>
            </a:r>
            <a:r>
              <a:rPr lang="fr-FR" sz="2000" dirty="0" smtClean="0">
                <a:solidFill>
                  <a:schemeClr val="tx1"/>
                </a:solidFill>
              </a:rPr>
              <a:t> ») </a:t>
            </a:r>
            <a:r>
              <a:rPr lang="fr-FR" sz="2000" dirty="0">
                <a:solidFill>
                  <a:schemeClr val="tx1"/>
                </a:solidFill>
              </a:rPr>
              <a:t>ont foncé</a:t>
            </a:r>
          </a:p>
          <a:p>
            <a:pPr marL="0" indent="0">
              <a:buNone/>
            </a:pPr>
            <a:r>
              <a:rPr lang="fr-FR" sz="2000" dirty="0" err="1">
                <a:solidFill>
                  <a:schemeClr val="tx1"/>
                </a:solidFill>
              </a:rPr>
              <a:t>Lirlonfa</a:t>
            </a:r>
            <a:r>
              <a:rPr lang="fr-FR" sz="2000" dirty="0">
                <a:solidFill>
                  <a:schemeClr val="tx1"/>
                </a:solidFill>
              </a:rPr>
              <a:t> </a:t>
            </a:r>
            <a:r>
              <a:rPr lang="fr-FR" sz="2000" dirty="0" err="1">
                <a:solidFill>
                  <a:schemeClr val="tx1"/>
                </a:solidFill>
              </a:rPr>
              <a:t>maluré</a:t>
            </a:r>
            <a:r>
              <a:rPr lang="fr-FR" sz="2000" dirty="0">
                <a:solidFill>
                  <a:schemeClr val="tx1"/>
                </a:solidFill>
              </a:rPr>
              <a:t>. </a:t>
            </a:r>
          </a:p>
          <a:p>
            <a:pPr marL="0" indent="0">
              <a:buNone/>
            </a:pPr>
            <a:r>
              <a:rPr lang="fr-FR" sz="2000" dirty="0" err="1">
                <a:solidFill>
                  <a:schemeClr val="tx1"/>
                </a:solidFill>
              </a:rPr>
              <a:t>lls</a:t>
            </a:r>
            <a:r>
              <a:rPr lang="fr-FR" sz="2000" dirty="0">
                <a:solidFill>
                  <a:schemeClr val="tx1"/>
                </a:solidFill>
              </a:rPr>
              <a:t> m’ont mis </a:t>
            </a:r>
            <a:r>
              <a:rPr lang="fr-FR" sz="2000" b="1" dirty="0">
                <a:solidFill>
                  <a:schemeClr val="tx1"/>
                </a:solidFill>
              </a:rPr>
              <a:t>la </a:t>
            </a:r>
            <a:r>
              <a:rPr lang="fr-FR" sz="2000" b="1" dirty="0" err="1" smtClean="0">
                <a:solidFill>
                  <a:schemeClr val="tx1"/>
                </a:solidFill>
              </a:rPr>
              <a:t>tartouve</a:t>
            </a:r>
            <a:r>
              <a:rPr lang="fr-FR" sz="2000" b="1" dirty="0" smtClean="0">
                <a:solidFill>
                  <a:schemeClr val="tx1"/>
                </a:solidFill>
              </a:rPr>
              <a:t> </a:t>
            </a:r>
            <a:r>
              <a:rPr lang="fr-FR" sz="2000" dirty="0" smtClean="0">
                <a:solidFill>
                  <a:schemeClr val="tx1"/>
                </a:solidFill>
              </a:rPr>
              <a:t>(« </a:t>
            </a:r>
            <a:r>
              <a:rPr lang="fr-FR" sz="2000" i="1" dirty="0" smtClean="0">
                <a:solidFill>
                  <a:schemeClr val="tx1"/>
                </a:solidFill>
              </a:rPr>
              <a:t>corde du pendu</a:t>
            </a:r>
            <a:r>
              <a:rPr lang="fr-FR" sz="2000" dirty="0" smtClean="0">
                <a:solidFill>
                  <a:schemeClr val="tx1"/>
                </a:solidFill>
              </a:rPr>
              <a:t> », «</a:t>
            </a:r>
            <a:r>
              <a:rPr lang="fr-FR" sz="2000" i="1" dirty="0" smtClean="0">
                <a:solidFill>
                  <a:schemeClr val="tx1"/>
                </a:solidFill>
              </a:rPr>
              <a:t> manette</a:t>
            </a:r>
            <a:r>
              <a:rPr lang="fr-FR" sz="2000" dirty="0" smtClean="0">
                <a:solidFill>
                  <a:schemeClr val="tx1"/>
                </a:solidFill>
              </a:rPr>
              <a:t> »),</a:t>
            </a:r>
            <a:endParaRPr lang="fr-FR" sz="2000" dirty="0">
              <a:solidFill>
                <a:schemeClr val="tx1"/>
              </a:solidFill>
            </a:endParaRPr>
          </a:p>
          <a:p>
            <a:pPr marL="0" indent="0">
              <a:buNone/>
            </a:pPr>
            <a:r>
              <a:rPr lang="fr-FR" sz="2000" dirty="0" err="1">
                <a:solidFill>
                  <a:schemeClr val="tx1"/>
                </a:solidFill>
              </a:rPr>
              <a:t>Lirlonfa</a:t>
            </a:r>
            <a:r>
              <a:rPr lang="fr-FR" sz="2000" dirty="0">
                <a:solidFill>
                  <a:schemeClr val="tx1"/>
                </a:solidFill>
              </a:rPr>
              <a:t> </a:t>
            </a:r>
            <a:r>
              <a:rPr lang="fr-FR" sz="2000" dirty="0" err="1">
                <a:solidFill>
                  <a:schemeClr val="tx1"/>
                </a:solidFill>
              </a:rPr>
              <a:t>malurette</a:t>
            </a:r>
            <a:r>
              <a:rPr lang="fr-FR" sz="2000" dirty="0">
                <a:solidFill>
                  <a:schemeClr val="tx1"/>
                </a:solidFill>
              </a:rPr>
              <a:t> </a:t>
            </a:r>
          </a:p>
          <a:p>
            <a:pPr marL="0" indent="0">
              <a:buNone/>
            </a:pPr>
            <a:endParaRPr lang="fr-FR" b="1"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9326" y="-15889"/>
            <a:ext cx="3822674" cy="2614709"/>
          </a:xfrm>
          <a:prstGeom prst="rect">
            <a:avLst/>
          </a:prstGeom>
        </p:spPr>
      </p:pic>
    </p:spTree>
    <p:extLst>
      <p:ext uri="{BB962C8B-B14F-4D97-AF65-F5344CB8AC3E}">
        <p14:creationId xmlns:p14="http://schemas.microsoft.com/office/powerpoint/2010/main" val="4120456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VI. L’</a:t>
            </a:r>
            <a:r>
              <a:rPr lang="fr-FR" dirty="0" err="1" smtClean="0"/>
              <a:t>Ottocento</a:t>
            </a:r>
            <a:r>
              <a:rPr lang="fr-FR" dirty="0" smtClean="0"/>
              <a:t> </a:t>
            </a:r>
            <a:endParaRPr lang="fr-FR" dirty="0"/>
          </a:p>
        </p:txBody>
      </p:sp>
      <p:sp>
        <p:nvSpPr>
          <p:cNvPr id="3" name="Espace réservé du contenu 2"/>
          <p:cNvSpPr>
            <a:spLocks noGrp="1"/>
          </p:cNvSpPr>
          <p:nvPr>
            <p:ph idx="1"/>
          </p:nvPr>
        </p:nvSpPr>
        <p:spPr>
          <a:xfrm>
            <a:off x="452746" y="1556085"/>
            <a:ext cx="8596668" cy="4700337"/>
          </a:xfrm>
        </p:spPr>
        <p:txBody>
          <a:bodyPr>
            <a:noAutofit/>
          </a:bodyPr>
          <a:lstStyle/>
          <a:p>
            <a:pPr algn="just"/>
            <a:r>
              <a:rPr lang="fr-FR" sz="2000" b="1" dirty="0" smtClean="0">
                <a:solidFill>
                  <a:schemeClr val="tx1"/>
                </a:solidFill>
              </a:rPr>
              <a:t>1815-1831</a:t>
            </a:r>
            <a:r>
              <a:rPr lang="fr-FR" sz="2000" dirty="0" smtClean="0">
                <a:solidFill>
                  <a:schemeClr val="tx1"/>
                </a:solidFill>
              </a:rPr>
              <a:t>: la </a:t>
            </a:r>
            <a:r>
              <a:rPr lang="fr-FR" sz="2000" dirty="0" err="1" smtClean="0">
                <a:solidFill>
                  <a:schemeClr val="tx1"/>
                </a:solidFill>
              </a:rPr>
              <a:t>Restaurazione</a:t>
            </a:r>
            <a:r>
              <a:rPr lang="fr-FR" sz="2000" dirty="0" smtClean="0">
                <a:solidFill>
                  <a:schemeClr val="tx1"/>
                </a:solidFill>
              </a:rPr>
              <a:t> (</a:t>
            </a:r>
            <a:r>
              <a:rPr lang="fr-FR" sz="2000" dirty="0" err="1" smtClean="0">
                <a:solidFill>
                  <a:schemeClr val="tx1"/>
                </a:solidFill>
              </a:rPr>
              <a:t>ritorno</a:t>
            </a:r>
            <a:r>
              <a:rPr lang="fr-FR" sz="2000" dirty="0" smtClean="0">
                <a:solidFill>
                  <a:schemeClr val="tx1"/>
                </a:solidFill>
              </a:rPr>
              <a:t> di Louis XVIII dei </a:t>
            </a:r>
            <a:r>
              <a:rPr lang="fr-FR" sz="2000" dirty="0" err="1" smtClean="0">
                <a:solidFill>
                  <a:schemeClr val="tx1"/>
                </a:solidFill>
              </a:rPr>
              <a:t>Borbone</a:t>
            </a:r>
            <a:r>
              <a:rPr lang="fr-FR" sz="2000" dirty="0" smtClean="0">
                <a:solidFill>
                  <a:schemeClr val="tx1"/>
                </a:solidFill>
              </a:rPr>
              <a:t>, </a:t>
            </a:r>
            <a:r>
              <a:rPr lang="fr-FR" sz="2000" dirty="0" err="1" smtClean="0">
                <a:solidFill>
                  <a:schemeClr val="tx1"/>
                </a:solidFill>
              </a:rPr>
              <a:t>seguito</a:t>
            </a:r>
            <a:r>
              <a:rPr lang="fr-FR" sz="2000" dirty="0" smtClean="0">
                <a:solidFill>
                  <a:schemeClr val="tx1"/>
                </a:solidFill>
              </a:rPr>
              <a:t> dal </a:t>
            </a:r>
            <a:r>
              <a:rPr lang="fr-FR" sz="2000" dirty="0" err="1" smtClean="0">
                <a:solidFill>
                  <a:schemeClr val="tx1"/>
                </a:solidFill>
              </a:rPr>
              <a:t>conservatore</a:t>
            </a:r>
            <a:r>
              <a:rPr lang="fr-FR" sz="2000" dirty="0" smtClean="0">
                <a:solidFill>
                  <a:schemeClr val="tx1"/>
                </a:solidFill>
              </a:rPr>
              <a:t> Carlo X).</a:t>
            </a:r>
          </a:p>
          <a:p>
            <a:pPr algn="just"/>
            <a:endParaRPr lang="fr-FR" sz="2000" dirty="0" smtClean="0">
              <a:solidFill>
                <a:schemeClr val="tx1"/>
              </a:solidFill>
            </a:endParaRPr>
          </a:p>
          <a:p>
            <a:pPr algn="just"/>
            <a:r>
              <a:rPr lang="fr-FR" sz="2000" b="1" dirty="0" smtClean="0">
                <a:solidFill>
                  <a:schemeClr val="tx1"/>
                </a:solidFill>
              </a:rPr>
              <a:t>1831-1848</a:t>
            </a:r>
            <a:r>
              <a:rPr lang="fr-FR" sz="2000" dirty="0" smtClean="0">
                <a:solidFill>
                  <a:schemeClr val="tx1"/>
                </a:solidFill>
              </a:rPr>
              <a:t>: la « </a:t>
            </a:r>
            <a:r>
              <a:rPr lang="fr-FR" sz="2000" dirty="0" err="1" smtClean="0">
                <a:solidFill>
                  <a:schemeClr val="tx1"/>
                </a:solidFill>
              </a:rPr>
              <a:t>Monarchia</a:t>
            </a:r>
            <a:r>
              <a:rPr lang="fr-FR" sz="2000" dirty="0" smtClean="0">
                <a:solidFill>
                  <a:schemeClr val="tx1"/>
                </a:solidFill>
              </a:rPr>
              <a:t> di </a:t>
            </a:r>
            <a:r>
              <a:rPr lang="fr-FR" sz="2000" dirty="0" err="1" smtClean="0">
                <a:solidFill>
                  <a:schemeClr val="tx1"/>
                </a:solidFill>
              </a:rPr>
              <a:t>Luglio</a:t>
            </a:r>
            <a:r>
              <a:rPr lang="fr-FR" sz="2000" dirty="0" smtClean="0">
                <a:solidFill>
                  <a:schemeClr val="tx1"/>
                </a:solidFill>
              </a:rPr>
              <a:t> » di Louis Philippe d’Orléans.</a:t>
            </a:r>
          </a:p>
          <a:p>
            <a:pPr algn="just"/>
            <a:endParaRPr lang="fr-FR" sz="2000" dirty="0" smtClean="0">
              <a:solidFill>
                <a:schemeClr val="tx1"/>
              </a:solidFill>
            </a:endParaRPr>
          </a:p>
          <a:p>
            <a:pPr algn="just"/>
            <a:r>
              <a:rPr lang="fr-FR" sz="2000" b="1" dirty="0" smtClean="0">
                <a:solidFill>
                  <a:schemeClr val="tx1"/>
                </a:solidFill>
              </a:rPr>
              <a:t>1848-1851</a:t>
            </a:r>
            <a:r>
              <a:rPr lang="fr-FR" sz="2000" dirty="0" smtClean="0">
                <a:solidFill>
                  <a:schemeClr val="tx1"/>
                </a:solidFill>
              </a:rPr>
              <a:t>: la « Seconda Repubblica » di Luigi </a:t>
            </a:r>
            <a:r>
              <a:rPr lang="fr-FR" sz="2000" dirty="0" err="1" smtClean="0">
                <a:solidFill>
                  <a:schemeClr val="tx1"/>
                </a:solidFill>
              </a:rPr>
              <a:t>Napoleone</a:t>
            </a:r>
            <a:r>
              <a:rPr lang="fr-FR" sz="2000" dirty="0" smtClean="0">
                <a:solidFill>
                  <a:schemeClr val="tx1"/>
                </a:solidFill>
              </a:rPr>
              <a:t> Bonaparte.</a:t>
            </a:r>
          </a:p>
          <a:p>
            <a:pPr algn="just"/>
            <a:endParaRPr lang="fr-FR" sz="2000" dirty="0" smtClean="0">
              <a:solidFill>
                <a:schemeClr val="tx1"/>
              </a:solidFill>
            </a:endParaRPr>
          </a:p>
          <a:p>
            <a:pPr algn="just"/>
            <a:r>
              <a:rPr lang="fr-FR" sz="2000" b="1" dirty="0" smtClean="0">
                <a:solidFill>
                  <a:schemeClr val="tx1"/>
                </a:solidFill>
              </a:rPr>
              <a:t>1852-1871</a:t>
            </a:r>
            <a:r>
              <a:rPr lang="fr-FR" sz="2000" dirty="0" smtClean="0">
                <a:solidFill>
                  <a:schemeClr val="tx1"/>
                </a:solidFill>
              </a:rPr>
              <a:t>: il « </a:t>
            </a:r>
            <a:r>
              <a:rPr lang="fr-FR" sz="2000" dirty="0" err="1" smtClean="0">
                <a:solidFill>
                  <a:schemeClr val="tx1"/>
                </a:solidFill>
              </a:rPr>
              <a:t>Secondo</a:t>
            </a:r>
            <a:r>
              <a:rPr lang="fr-FR" sz="2000" dirty="0" smtClean="0">
                <a:solidFill>
                  <a:schemeClr val="tx1"/>
                </a:solidFill>
              </a:rPr>
              <a:t> </a:t>
            </a:r>
            <a:r>
              <a:rPr lang="fr-FR" sz="2000" dirty="0" err="1" smtClean="0">
                <a:solidFill>
                  <a:schemeClr val="tx1"/>
                </a:solidFill>
              </a:rPr>
              <a:t>Impero</a:t>
            </a:r>
            <a:r>
              <a:rPr lang="fr-FR" sz="2000" dirty="0" smtClean="0">
                <a:solidFill>
                  <a:schemeClr val="tx1"/>
                </a:solidFill>
              </a:rPr>
              <a:t> » di </a:t>
            </a:r>
            <a:r>
              <a:rPr lang="fr-FR" sz="2000" dirty="0" err="1" smtClean="0">
                <a:solidFill>
                  <a:schemeClr val="tx1"/>
                </a:solidFill>
              </a:rPr>
              <a:t>Napoleone</a:t>
            </a:r>
            <a:r>
              <a:rPr lang="fr-FR" sz="2000" dirty="0" smtClean="0">
                <a:solidFill>
                  <a:schemeClr val="tx1"/>
                </a:solidFill>
              </a:rPr>
              <a:t> III.</a:t>
            </a:r>
          </a:p>
          <a:p>
            <a:pPr algn="just"/>
            <a:endParaRPr lang="fr-FR" sz="2000" dirty="0" smtClean="0">
              <a:solidFill>
                <a:schemeClr val="tx1"/>
              </a:solidFill>
            </a:endParaRPr>
          </a:p>
          <a:p>
            <a:pPr algn="just"/>
            <a:r>
              <a:rPr lang="fr-FR" sz="2000" b="1" dirty="0" smtClean="0">
                <a:solidFill>
                  <a:schemeClr val="tx1"/>
                </a:solidFill>
              </a:rPr>
              <a:t>1871</a:t>
            </a:r>
            <a:r>
              <a:rPr lang="fr-FR" sz="2000" dirty="0" smtClean="0">
                <a:solidFill>
                  <a:schemeClr val="tx1"/>
                </a:solidFill>
              </a:rPr>
              <a:t>: La </a:t>
            </a:r>
            <a:r>
              <a:rPr lang="fr-FR" sz="2000" dirty="0" err="1" smtClean="0">
                <a:solidFill>
                  <a:schemeClr val="tx1"/>
                </a:solidFill>
              </a:rPr>
              <a:t>Comune</a:t>
            </a:r>
            <a:r>
              <a:rPr lang="fr-FR" sz="2000" dirty="0" smtClean="0">
                <a:solidFill>
                  <a:schemeClr val="tx1"/>
                </a:solidFill>
              </a:rPr>
              <a:t> di </a:t>
            </a:r>
            <a:r>
              <a:rPr lang="fr-FR" sz="2000" dirty="0" err="1" smtClean="0">
                <a:solidFill>
                  <a:schemeClr val="tx1"/>
                </a:solidFill>
              </a:rPr>
              <a:t>Parigi</a:t>
            </a:r>
            <a:r>
              <a:rPr lang="fr-FR" sz="2000" dirty="0" smtClean="0">
                <a:solidFill>
                  <a:schemeClr val="tx1"/>
                </a:solidFill>
              </a:rPr>
              <a:t>.</a:t>
            </a:r>
          </a:p>
          <a:p>
            <a:pPr algn="just"/>
            <a:endParaRPr lang="fr-FR" sz="2000" dirty="0" smtClean="0">
              <a:solidFill>
                <a:schemeClr val="tx1"/>
              </a:solidFill>
            </a:endParaRPr>
          </a:p>
          <a:p>
            <a:pPr algn="just"/>
            <a:r>
              <a:rPr lang="fr-FR" sz="2000" b="1" dirty="0" smtClean="0">
                <a:solidFill>
                  <a:schemeClr val="tx1"/>
                </a:solidFill>
              </a:rPr>
              <a:t>1871-1940</a:t>
            </a:r>
            <a:r>
              <a:rPr lang="fr-FR" sz="2000" dirty="0" smtClean="0">
                <a:solidFill>
                  <a:schemeClr val="tx1"/>
                </a:solidFill>
              </a:rPr>
              <a:t>: La « Terza Repubblica »</a:t>
            </a:r>
            <a:endParaRPr lang="fr-FR"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16042"/>
            <a:ext cx="2438400" cy="341831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64" y="2053068"/>
            <a:ext cx="3317136" cy="203766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1326" y="4084972"/>
            <a:ext cx="1780673" cy="2773028"/>
          </a:xfrm>
          <a:prstGeom prst="rect">
            <a:avLst/>
          </a:prstGeom>
        </p:spPr>
      </p:pic>
    </p:spTree>
    <p:extLst>
      <p:ext uri="{BB962C8B-B14F-4D97-AF65-F5344CB8AC3E}">
        <p14:creationId xmlns:p14="http://schemas.microsoft.com/office/powerpoint/2010/main" val="127040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err="1" smtClean="0"/>
              <a:t>Fattori</a:t>
            </a:r>
            <a:r>
              <a:rPr lang="fr-FR" sz="2400" dirty="0" smtClean="0"/>
              <a:t> </a:t>
            </a:r>
            <a:r>
              <a:rPr lang="fr-FR" sz="2400" dirty="0" err="1" smtClean="0"/>
              <a:t>determinanti</a:t>
            </a:r>
            <a:r>
              <a:rPr lang="fr-FR" sz="2400" dirty="0" smtClean="0"/>
              <a:t> </a:t>
            </a:r>
            <a:r>
              <a:rPr lang="fr-FR" sz="2400" dirty="0" err="1" smtClean="0"/>
              <a:t>sulla</a:t>
            </a:r>
            <a:r>
              <a:rPr lang="fr-FR" sz="2400" dirty="0" smtClean="0"/>
              <a:t> lingua</a:t>
            </a:r>
            <a:endParaRPr lang="fr-FR" sz="2400" dirty="0"/>
          </a:p>
        </p:txBody>
      </p:sp>
      <p:sp>
        <p:nvSpPr>
          <p:cNvPr id="3" name="Espace réservé du contenu 2"/>
          <p:cNvSpPr>
            <a:spLocks noGrp="1"/>
          </p:cNvSpPr>
          <p:nvPr>
            <p:ph idx="1"/>
          </p:nvPr>
        </p:nvSpPr>
        <p:spPr>
          <a:xfrm>
            <a:off x="677333" y="1759539"/>
            <a:ext cx="8963971" cy="4817727"/>
          </a:xfrm>
        </p:spPr>
        <p:txBody>
          <a:bodyPr>
            <a:normAutofit/>
          </a:bodyPr>
          <a:lstStyle/>
          <a:p>
            <a:pPr algn="just"/>
            <a:r>
              <a:rPr lang="fr-FR" sz="2000" dirty="0" smtClean="0">
                <a:solidFill>
                  <a:schemeClr val="tx1"/>
                </a:solidFill>
              </a:rPr>
              <a:t>Il </a:t>
            </a:r>
            <a:r>
              <a:rPr lang="fr-FR" sz="2000" dirty="0" err="1" smtClean="0">
                <a:solidFill>
                  <a:schemeClr val="tx1"/>
                </a:solidFill>
              </a:rPr>
              <a:t>realismo</a:t>
            </a:r>
            <a:r>
              <a:rPr lang="fr-FR" sz="2000" dirty="0" smtClean="0">
                <a:solidFill>
                  <a:schemeClr val="tx1"/>
                </a:solidFill>
              </a:rPr>
              <a:t> </a:t>
            </a:r>
            <a:r>
              <a:rPr lang="fr-FR" sz="2000" dirty="0" err="1" smtClean="0">
                <a:solidFill>
                  <a:schemeClr val="tx1"/>
                </a:solidFill>
              </a:rPr>
              <a:t>letterario</a:t>
            </a:r>
            <a:r>
              <a:rPr lang="fr-FR" sz="2000" dirty="0" smtClean="0">
                <a:solidFill>
                  <a:schemeClr val="tx1"/>
                </a:solidFill>
              </a:rPr>
              <a:t> e il « </a:t>
            </a:r>
            <a:r>
              <a:rPr lang="fr-FR" sz="2000" dirty="0" err="1" smtClean="0">
                <a:solidFill>
                  <a:schemeClr val="tx1"/>
                </a:solidFill>
              </a:rPr>
              <a:t>substandard</a:t>
            </a:r>
            <a:r>
              <a:rPr lang="fr-FR" sz="2000" dirty="0" smtClean="0">
                <a:solidFill>
                  <a:schemeClr val="tx1"/>
                </a:solidFill>
              </a:rPr>
              <a:t> ».</a:t>
            </a:r>
          </a:p>
          <a:p>
            <a:pPr algn="just"/>
            <a:endParaRPr lang="fr-FR" sz="2000" dirty="0" smtClean="0">
              <a:solidFill>
                <a:schemeClr val="tx1"/>
              </a:solidFill>
            </a:endParaRPr>
          </a:p>
          <a:p>
            <a:pPr algn="just"/>
            <a:r>
              <a:rPr lang="fr-FR" sz="2000" dirty="0">
                <a:solidFill>
                  <a:schemeClr val="tx1"/>
                </a:solidFill>
              </a:rPr>
              <a:t>L</a:t>
            </a:r>
            <a:r>
              <a:rPr lang="fr-FR" sz="2000" dirty="0" smtClean="0">
                <a:solidFill>
                  <a:schemeClr val="tx1"/>
                </a:solidFill>
              </a:rPr>
              <a:t>a </a:t>
            </a:r>
            <a:r>
              <a:rPr lang="fr-FR" sz="2000" dirty="0" err="1" smtClean="0">
                <a:solidFill>
                  <a:schemeClr val="tx1"/>
                </a:solidFill>
              </a:rPr>
              <a:t>stampa</a:t>
            </a:r>
            <a:r>
              <a:rPr lang="fr-FR" sz="2000" dirty="0" smtClean="0">
                <a:solidFill>
                  <a:schemeClr val="tx1"/>
                </a:solidFill>
              </a:rPr>
              <a:t> </a:t>
            </a:r>
            <a:r>
              <a:rPr lang="fr-FR" sz="2000" dirty="0" err="1" smtClean="0">
                <a:solidFill>
                  <a:schemeClr val="tx1"/>
                </a:solidFill>
              </a:rPr>
              <a:t>periodica</a:t>
            </a:r>
            <a:r>
              <a:rPr lang="fr-FR" sz="2000" dirty="0" smtClean="0">
                <a:solidFill>
                  <a:schemeClr val="tx1"/>
                </a:solidFill>
              </a:rPr>
              <a:t> e il </a:t>
            </a:r>
            <a:r>
              <a:rPr lang="fr-FR" sz="2000" i="1" dirty="0" smtClean="0">
                <a:solidFill>
                  <a:schemeClr val="tx1"/>
                </a:solidFill>
              </a:rPr>
              <a:t>feuilleton</a:t>
            </a:r>
            <a:r>
              <a:rPr lang="fr-FR" sz="2000" dirty="0" smtClean="0">
                <a:solidFill>
                  <a:schemeClr val="tx1"/>
                </a:solidFill>
              </a:rPr>
              <a:t>.</a:t>
            </a:r>
          </a:p>
          <a:p>
            <a:pPr algn="just"/>
            <a:endParaRPr lang="fr-FR" sz="2000" dirty="0" smtClean="0">
              <a:solidFill>
                <a:schemeClr val="tx1"/>
              </a:solidFill>
            </a:endParaRPr>
          </a:p>
          <a:p>
            <a:pPr algn="just"/>
            <a:r>
              <a:rPr lang="fr-FR" sz="2000" dirty="0" smtClean="0">
                <a:solidFill>
                  <a:schemeClr val="tx1"/>
                </a:solidFill>
              </a:rPr>
              <a:t>La </a:t>
            </a:r>
            <a:r>
              <a:rPr lang="fr-FR" sz="2000" dirty="0" err="1" smtClean="0">
                <a:solidFill>
                  <a:schemeClr val="tx1"/>
                </a:solidFill>
              </a:rPr>
              <a:t>diffusione</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scolarità</a:t>
            </a:r>
            <a:r>
              <a:rPr lang="fr-FR" sz="2000" dirty="0" smtClean="0">
                <a:solidFill>
                  <a:schemeClr val="tx1"/>
                </a:solidFill>
              </a:rPr>
              <a:t>.</a:t>
            </a:r>
          </a:p>
          <a:p>
            <a:pPr algn="just"/>
            <a:endParaRPr lang="fr-FR" sz="2000" dirty="0" smtClean="0">
              <a:solidFill>
                <a:schemeClr val="tx1"/>
              </a:solidFill>
            </a:endParaRPr>
          </a:p>
          <a:p>
            <a:pPr algn="just"/>
            <a:r>
              <a:rPr lang="fr-FR" sz="2000" dirty="0" smtClean="0">
                <a:solidFill>
                  <a:schemeClr val="tx1"/>
                </a:solidFill>
              </a:rPr>
              <a:t>La </a:t>
            </a:r>
            <a:r>
              <a:rPr lang="fr-FR" sz="2000" dirty="0" err="1" smtClean="0">
                <a:solidFill>
                  <a:schemeClr val="tx1"/>
                </a:solidFill>
              </a:rPr>
              <a:t>Rivoluzione</a:t>
            </a:r>
            <a:r>
              <a:rPr lang="fr-FR" sz="2000" dirty="0" smtClean="0">
                <a:solidFill>
                  <a:schemeClr val="tx1"/>
                </a:solidFill>
              </a:rPr>
              <a:t> </a:t>
            </a:r>
            <a:r>
              <a:rPr lang="fr-FR" sz="2000" dirty="0" err="1" smtClean="0">
                <a:solidFill>
                  <a:schemeClr val="tx1"/>
                </a:solidFill>
              </a:rPr>
              <a:t>industriale</a:t>
            </a:r>
            <a:r>
              <a:rPr lang="fr-FR" sz="2000" dirty="0" smtClean="0">
                <a:solidFill>
                  <a:schemeClr val="tx1"/>
                </a:solidFill>
              </a:rPr>
              <a:t>.</a:t>
            </a:r>
          </a:p>
          <a:p>
            <a:pPr algn="just"/>
            <a:endParaRPr lang="fr-FR" sz="2000" dirty="0" smtClean="0">
              <a:solidFill>
                <a:schemeClr val="tx1"/>
              </a:solidFill>
            </a:endParaRPr>
          </a:p>
          <a:p>
            <a:pPr algn="just"/>
            <a:r>
              <a:rPr lang="fr-FR" sz="2000" dirty="0" smtClean="0">
                <a:solidFill>
                  <a:schemeClr val="tx1"/>
                </a:solidFill>
              </a:rPr>
              <a:t>Il </a:t>
            </a:r>
            <a:r>
              <a:rPr lang="fr-FR" sz="2000" dirty="0" err="1" smtClean="0">
                <a:solidFill>
                  <a:schemeClr val="tx1"/>
                </a:solidFill>
              </a:rPr>
              <a:t>rafforzarsi</a:t>
            </a:r>
            <a:r>
              <a:rPr lang="fr-FR" sz="2000" dirty="0" smtClean="0">
                <a:solidFill>
                  <a:schemeClr val="tx1"/>
                </a:solidFill>
              </a:rPr>
              <a:t> </a:t>
            </a:r>
            <a:r>
              <a:rPr lang="fr-FR" sz="2000" dirty="0" err="1" smtClean="0">
                <a:solidFill>
                  <a:schemeClr val="tx1"/>
                </a:solidFill>
              </a:rPr>
              <a:t>dell’espansione</a:t>
            </a:r>
            <a:r>
              <a:rPr lang="fr-FR" sz="2000" dirty="0" smtClean="0">
                <a:solidFill>
                  <a:schemeClr val="tx1"/>
                </a:solidFill>
              </a:rPr>
              <a:t> coloniale.</a:t>
            </a:r>
            <a:endParaRPr lang="fr-FR" sz="2000" dirty="0">
              <a:solidFill>
                <a:schemeClr val="tx1"/>
              </a:solidFill>
            </a:endParaRPr>
          </a:p>
        </p:txBody>
      </p:sp>
    </p:spTree>
    <p:extLst>
      <p:ext uri="{BB962C8B-B14F-4D97-AF65-F5344CB8AC3E}">
        <p14:creationId xmlns:p14="http://schemas.microsoft.com/office/powerpoint/2010/main" val="901272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just"/>
            <a:r>
              <a:rPr lang="fr-FR" sz="3200" dirty="0" smtClean="0"/>
              <a:t>1. Il </a:t>
            </a:r>
            <a:r>
              <a:rPr lang="fr-FR" sz="3200" dirty="0" err="1" smtClean="0"/>
              <a:t>realismo</a:t>
            </a:r>
            <a:r>
              <a:rPr lang="fr-FR" sz="3200" dirty="0" smtClean="0"/>
              <a:t> </a:t>
            </a:r>
            <a:r>
              <a:rPr lang="fr-FR" sz="3200" dirty="0" err="1" smtClean="0"/>
              <a:t>letterario</a:t>
            </a:r>
            <a:r>
              <a:rPr lang="fr-FR" sz="3200" dirty="0" smtClean="0"/>
              <a:t> e la lingua </a:t>
            </a:r>
            <a:r>
              <a:rPr lang="fr-FR" sz="3200" dirty="0" err="1" smtClean="0"/>
              <a:t>popolare</a:t>
            </a:r>
            <a:endParaRPr lang="fr-FR" sz="3200" dirty="0"/>
          </a:p>
        </p:txBody>
      </p:sp>
      <p:sp>
        <p:nvSpPr>
          <p:cNvPr id="3" name="Espace réservé du contenu 2"/>
          <p:cNvSpPr>
            <a:spLocks noGrp="1"/>
          </p:cNvSpPr>
          <p:nvPr>
            <p:ph idx="1"/>
          </p:nvPr>
        </p:nvSpPr>
        <p:spPr>
          <a:xfrm>
            <a:off x="372533" y="1540042"/>
            <a:ext cx="8901469" cy="5855367"/>
          </a:xfrm>
        </p:spPr>
        <p:txBody>
          <a:bodyPr>
            <a:normAutofit/>
          </a:bodyPr>
          <a:lstStyle/>
          <a:p>
            <a:pPr algn="just"/>
            <a:r>
              <a:rPr lang="fr-FR" sz="2000" dirty="0" smtClean="0">
                <a:solidFill>
                  <a:schemeClr val="tx1"/>
                </a:solidFill>
              </a:rPr>
              <a:t>In </a:t>
            </a:r>
            <a:r>
              <a:rPr lang="fr-FR" sz="2000" dirty="0" err="1" smtClean="0">
                <a:solidFill>
                  <a:schemeClr val="tx1"/>
                </a:solidFill>
              </a:rPr>
              <a:t>reazione</a:t>
            </a:r>
            <a:r>
              <a:rPr lang="fr-FR" sz="2000" dirty="0" smtClean="0">
                <a:solidFill>
                  <a:schemeClr val="tx1"/>
                </a:solidFill>
              </a:rPr>
              <a:t> al </a:t>
            </a:r>
            <a:r>
              <a:rPr lang="fr-FR" sz="2000" dirty="0" err="1" smtClean="0">
                <a:solidFill>
                  <a:schemeClr val="tx1"/>
                </a:solidFill>
              </a:rPr>
              <a:t>restaurarsi</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purismo</a:t>
            </a:r>
            <a:r>
              <a:rPr lang="fr-FR" sz="2000" dirty="0" smtClean="0">
                <a:solidFill>
                  <a:schemeClr val="tx1"/>
                </a:solidFill>
              </a:rPr>
              <a:t> </a:t>
            </a:r>
            <a:r>
              <a:rPr lang="fr-FR" sz="2000" dirty="0" err="1" smtClean="0">
                <a:solidFill>
                  <a:schemeClr val="tx1"/>
                </a:solidFill>
              </a:rPr>
              <a:t>classicista</a:t>
            </a:r>
            <a:r>
              <a:rPr lang="fr-FR" sz="2000" dirty="0" smtClean="0">
                <a:solidFill>
                  <a:schemeClr val="tx1"/>
                </a:solidFill>
              </a:rPr>
              <a:t> e </a:t>
            </a:r>
            <a:r>
              <a:rPr lang="fr-FR" sz="2000" dirty="0" err="1" smtClean="0">
                <a:solidFill>
                  <a:schemeClr val="tx1"/>
                </a:solidFill>
              </a:rPr>
              <a:t>influenzati</a:t>
            </a:r>
            <a:r>
              <a:rPr lang="fr-FR" sz="2000" dirty="0" smtClean="0">
                <a:solidFill>
                  <a:schemeClr val="tx1"/>
                </a:solidFill>
              </a:rPr>
              <a:t> </a:t>
            </a:r>
            <a:r>
              <a:rPr lang="fr-FR" sz="2000" dirty="0" err="1" smtClean="0">
                <a:solidFill>
                  <a:schemeClr val="tx1"/>
                </a:solidFill>
              </a:rPr>
              <a:t>dai</a:t>
            </a:r>
            <a:r>
              <a:rPr lang="fr-FR" sz="2000" dirty="0" smtClean="0">
                <a:solidFill>
                  <a:schemeClr val="tx1"/>
                </a:solidFill>
              </a:rPr>
              <a:t> </a:t>
            </a:r>
            <a:r>
              <a:rPr lang="fr-FR" sz="2000" dirty="0" err="1" smtClean="0">
                <a:solidFill>
                  <a:schemeClr val="tx1"/>
                </a:solidFill>
              </a:rPr>
              <a:t>moti</a:t>
            </a:r>
            <a:r>
              <a:rPr lang="fr-FR" sz="2000" dirty="0" smtClean="0">
                <a:solidFill>
                  <a:schemeClr val="tx1"/>
                </a:solidFill>
              </a:rPr>
              <a:t> </a:t>
            </a:r>
            <a:r>
              <a:rPr lang="fr-FR" sz="2000" dirty="0" err="1" smtClean="0">
                <a:solidFill>
                  <a:schemeClr val="tx1"/>
                </a:solidFill>
              </a:rPr>
              <a:t>rivoluzionari</a:t>
            </a:r>
            <a:r>
              <a:rPr lang="fr-FR" sz="2000" dirty="0" smtClean="0">
                <a:solidFill>
                  <a:schemeClr val="tx1"/>
                </a:solidFill>
              </a:rPr>
              <a:t>, un </a:t>
            </a:r>
            <a:r>
              <a:rPr lang="fr-FR" sz="2000" dirty="0" err="1" smtClean="0">
                <a:solidFill>
                  <a:schemeClr val="tx1"/>
                </a:solidFill>
              </a:rPr>
              <a:t>gruppo</a:t>
            </a:r>
            <a:r>
              <a:rPr lang="fr-FR" sz="2000" dirty="0" smtClean="0">
                <a:solidFill>
                  <a:schemeClr val="tx1"/>
                </a:solidFill>
              </a:rPr>
              <a:t> di </a:t>
            </a:r>
            <a:r>
              <a:rPr lang="fr-FR" sz="2000" dirty="0" err="1" smtClean="0">
                <a:solidFill>
                  <a:schemeClr val="tx1"/>
                </a:solidFill>
              </a:rPr>
              <a:t>romanzieri</a:t>
            </a:r>
            <a:r>
              <a:rPr lang="fr-FR" sz="2000" dirty="0" smtClean="0">
                <a:solidFill>
                  <a:schemeClr val="tx1"/>
                </a:solidFill>
              </a:rPr>
              <a:t> e </a:t>
            </a:r>
            <a:r>
              <a:rPr lang="fr-FR" sz="2000" dirty="0" err="1" smtClean="0">
                <a:solidFill>
                  <a:schemeClr val="tx1"/>
                </a:solidFill>
              </a:rPr>
              <a:t>drammaturgi</a:t>
            </a:r>
            <a:r>
              <a:rPr lang="fr-FR" sz="2000" dirty="0" smtClean="0">
                <a:solidFill>
                  <a:schemeClr val="tx1"/>
                </a:solidFill>
              </a:rPr>
              <a:t> (Honoré de Balzac, Émile Zola, Eugène Sue, Gustave Flaubert, Stendhal</a:t>
            </a:r>
            <a:r>
              <a:rPr lang="mr-IN" sz="2000" dirty="0" smtClean="0">
                <a:solidFill>
                  <a:schemeClr val="tx1"/>
                </a:solidFill>
              </a:rPr>
              <a:t>…</a:t>
            </a:r>
            <a:r>
              <a:rPr lang="it-IT" sz="2000" dirty="0" smtClean="0">
                <a:solidFill>
                  <a:schemeClr val="tx1"/>
                </a:solidFill>
              </a:rPr>
              <a:t>) decide di scrivere in nome del “</a:t>
            </a:r>
            <a:r>
              <a:rPr lang="it-IT" sz="2000" b="1" dirty="0" smtClean="0">
                <a:solidFill>
                  <a:schemeClr val="tx1"/>
                </a:solidFill>
              </a:rPr>
              <a:t>realismo</a:t>
            </a:r>
            <a:r>
              <a:rPr lang="it-IT" sz="2000" dirty="0" smtClean="0">
                <a:solidFill>
                  <a:schemeClr val="tx1"/>
                </a:solidFill>
              </a:rPr>
              <a:t>”. Il realismo letterario è anzitutto un </a:t>
            </a:r>
            <a:r>
              <a:rPr lang="it-IT" sz="2000" b="1" dirty="0" smtClean="0">
                <a:solidFill>
                  <a:schemeClr val="tx1"/>
                </a:solidFill>
              </a:rPr>
              <a:t>realismo linguistico</a:t>
            </a:r>
            <a:r>
              <a:rPr lang="it-IT" sz="2000" dirty="0" smtClean="0">
                <a:solidFill>
                  <a:schemeClr val="tx1"/>
                </a:solidFill>
              </a:rPr>
              <a:t>: i romanzieri “realisti” fanno parlare i personaggi con i propri tratti popolari, provinciali e dialettali, non secondo lo stile burlesco, ma per interesse estetico e per sottometterli a una visione più “egualitaria”. </a:t>
            </a:r>
          </a:p>
          <a:p>
            <a:pPr algn="just"/>
            <a:endParaRPr lang="it-IT" sz="2000" b="1" dirty="0" smtClean="0">
              <a:solidFill>
                <a:schemeClr val="tx1"/>
              </a:solidFill>
            </a:endParaRPr>
          </a:p>
          <a:p>
            <a:pPr marL="0" indent="0" algn="just">
              <a:buNone/>
            </a:pPr>
            <a:endParaRPr lang="fr-FR" sz="2000" b="1" i="1" dirty="0">
              <a:solidFill>
                <a:schemeClr val="tx1"/>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3248" y="0"/>
            <a:ext cx="2428752" cy="3473116"/>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010" y="3753853"/>
            <a:ext cx="4138863" cy="3104147"/>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4885" y="3753853"/>
            <a:ext cx="2568179" cy="3104147"/>
          </a:xfrm>
          <a:prstGeom prst="rect">
            <a:avLst/>
          </a:prstGeom>
        </p:spPr>
      </p:pic>
    </p:spTree>
    <p:extLst>
      <p:ext uri="{BB962C8B-B14F-4D97-AF65-F5344CB8AC3E}">
        <p14:creationId xmlns:p14="http://schemas.microsoft.com/office/powerpoint/2010/main" val="487063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 </a:t>
            </a:r>
            <a:r>
              <a:rPr lang="fr-FR" dirty="0" err="1" smtClean="0"/>
              <a:t>primi</a:t>
            </a:r>
            <a:r>
              <a:rPr lang="fr-FR" dirty="0" smtClean="0"/>
              <a:t> </a:t>
            </a:r>
            <a:r>
              <a:rPr lang="fr-FR" dirty="0" err="1" smtClean="0"/>
              <a:t>testi</a:t>
            </a:r>
            <a:r>
              <a:rPr lang="fr-FR" dirty="0" smtClean="0"/>
              <a:t> </a:t>
            </a:r>
            <a:r>
              <a:rPr lang="fr-FR" dirty="0" err="1" smtClean="0"/>
              <a:t>romanzi</a:t>
            </a:r>
            <a:endParaRPr lang="fr-FR" dirty="0"/>
          </a:p>
        </p:txBody>
      </p:sp>
      <p:sp>
        <p:nvSpPr>
          <p:cNvPr id="3" name="Espace réservé du contenu 2"/>
          <p:cNvSpPr>
            <a:spLocks noGrp="1"/>
          </p:cNvSpPr>
          <p:nvPr>
            <p:ph idx="1"/>
          </p:nvPr>
        </p:nvSpPr>
        <p:spPr>
          <a:xfrm>
            <a:off x="677333" y="1620253"/>
            <a:ext cx="8963972" cy="5237747"/>
          </a:xfrm>
        </p:spPr>
        <p:txBody>
          <a:bodyPr>
            <a:normAutofit lnSpcReduction="10000"/>
          </a:bodyPr>
          <a:lstStyle/>
          <a:p>
            <a:r>
              <a:rPr lang="fr-FR" b="1" i="1" dirty="0" smtClean="0">
                <a:solidFill>
                  <a:schemeClr val="tx1"/>
                </a:solidFill>
              </a:rPr>
              <a:t>I </a:t>
            </a:r>
            <a:r>
              <a:rPr lang="fr-FR" b="1" i="1" dirty="0" err="1" smtClean="0">
                <a:solidFill>
                  <a:schemeClr val="tx1"/>
                </a:solidFill>
              </a:rPr>
              <a:t>Giuramenti</a:t>
            </a:r>
            <a:r>
              <a:rPr lang="fr-FR" b="1" i="1" dirty="0" smtClean="0">
                <a:solidFill>
                  <a:schemeClr val="tx1"/>
                </a:solidFill>
              </a:rPr>
              <a:t> di </a:t>
            </a:r>
            <a:r>
              <a:rPr lang="fr-FR" b="1" i="1" dirty="0" err="1" smtClean="0">
                <a:solidFill>
                  <a:schemeClr val="tx1"/>
                </a:solidFill>
              </a:rPr>
              <a:t>Strasburgo</a:t>
            </a:r>
            <a:r>
              <a:rPr lang="fr-FR" b="1" i="1" dirty="0" smtClean="0">
                <a:solidFill>
                  <a:schemeClr val="tx1"/>
                </a:solidFill>
              </a:rPr>
              <a:t> </a:t>
            </a:r>
            <a:r>
              <a:rPr lang="fr-FR" b="1" dirty="0" smtClean="0">
                <a:solidFill>
                  <a:schemeClr val="tx1"/>
                </a:solidFill>
              </a:rPr>
              <a:t>(842)</a:t>
            </a:r>
          </a:p>
          <a:p>
            <a:pPr marL="0" indent="0">
              <a:buNone/>
            </a:pPr>
            <a:endParaRPr lang="fr-FR" b="1" dirty="0" smtClean="0">
              <a:solidFill>
                <a:schemeClr val="tx1"/>
              </a:solidFill>
            </a:endParaRPr>
          </a:p>
          <a:p>
            <a:pPr marL="0" indent="0" algn="just">
              <a:buNone/>
            </a:pPr>
            <a:r>
              <a:rPr lang="fr-FR" dirty="0">
                <a:solidFill>
                  <a:schemeClr val="tx1"/>
                </a:solidFill>
              </a:rPr>
              <a:t>[…] </a:t>
            </a:r>
            <a:r>
              <a:rPr lang="fr-FR" i="1" dirty="0" err="1">
                <a:solidFill>
                  <a:schemeClr val="tx1"/>
                </a:solidFill>
              </a:rPr>
              <a:t>Lodhuuicus</a:t>
            </a:r>
            <a:r>
              <a:rPr lang="fr-FR" i="1" dirty="0">
                <a:solidFill>
                  <a:schemeClr val="tx1"/>
                </a:solidFill>
              </a:rPr>
              <a:t> </a:t>
            </a:r>
            <a:r>
              <a:rPr lang="fr-FR" i="1" dirty="0" err="1">
                <a:solidFill>
                  <a:schemeClr val="tx1"/>
                </a:solidFill>
              </a:rPr>
              <a:t>autem</a:t>
            </a:r>
            <a:r>
              <a:rPr lang="fr-FR" i="1" dirty="0">
                <a:solidFill>
                  <a:schemeClr val="tx1"/>
                </a:solidFill>
              </a:rPr>
              <a:t>, quia </a:t>
            </a:r>
            <a:r>
              <a:rPr lang="fr-FR" i="1" dirty="0" err="1">
                <a:solidFill>
                  <a:schemeClr val="tx1"/>
                </a:solidFill>
              </a:rPr>
              <a:t>maior</a:t>
            </a:r>
            <a:r>
              <a:rPr lang="fr-FR" i="1" dirty="0">
                <a:solidFill>
                  <a:schemeClr val="tx1"/>
                </a:solidFill>
              </a:rPr>
              <a:t> </a:t>
            </a:r>
            <a:r>
              <a:rPr lang="fr-FR" i="1" dirty="0" err="1">
                <a:solidFill>
                  <a:schemeClr val="tx1"/>
                </a:solidFill>
              </a:rPr>
              <a:t>natu</a:t>
            </a:r>
            <a:r>
              <a:rPr lang="fr-FR" i="1" dirty="0">
                <a:solidFill>
                  <a:schemeClr val="tx1"/>
                </a:solidFill>
              </a:rPr>
              <a:t>, </a:t>
            </a:r>
            <a:r>
              <a:rPr lang="fr-FR" i="1" dirty="0" err="1">
                <a:solidFill>
                  <a:schemeClr val="tx1"/>
                </a:solidFill>
              </a:rPr>
              <a:t>prior</a:t>
            </a:r>
            <a:r>
              <a:rPr lang="fr-FR" i="1" dirty="0">
                <a:solidFill>
                  <a:schemeClr val="tx1"/>
                </a:solidFill>
              </a:rPr>
              <a:t> </a:t>
            </a:r>
            <a:r>
              <a:rPr lang="fr-FR" i="1" dirty="0" err="1">
                <a:solidFill>
                  <a:schemeClr val="tx1"/>
                </a:solidFill>
              </a:rPr>
              <a:t>exorsus</a:t>
            </a:r>
            <a:r>
              <a:rPr lang="fr-FR" i="1" dirty="0">
                <a:solidFill>
                  <a:schemeClr val="tx1"/>
                </a:solidFill>
              </a:rPr>
              <a:t> sic </a:t>
            </a:r>
            <a:r>
              <a:rPr lang="fr-FR" i="1" dirty="0" err="1">
                <a:solidFill>
                  <a:schemeClr val="tx1"/>
                </a:solidFill>
              </a:rPr>
              <a:t>coepit</a:t>
            </a:r>
            <a:r>
              <a:rPr lang="fr-FR" i="1" dirty="0">
                <a:solidFill>
                  <a:schemeClr val="tx1"/>
                </a:solidFill>
              </a:rPr>
              <a:t>:</a:t>
            </a:r>
          </a:p>
          <a:p>
            <a:pPr marL="0" indent="0" algn="just">
              <a:buNone/>
            </a:pPr>
            <a:r>
              <a:rPr lang="fr-FR" i="1" dirty="0">
                <a:solidFill>
                  <a:schemeClr val="tx1"/>
                </a:solidFill>
              </a:rPr>
              <a:t>«Pro </a:t>
            </a:r>
            <a:r>
              <a:rPr lang="fr-FR" i="1" dirty="0" err="1">
                <a:solidFill>
                  <a:schemeClr val="tx1"/>
                </a:solidFill>
              </a:rPr>
              <a:t>Deu</a:t>
            </a:r>
            <a:r>
              <a:rPr lang="fr-FR" i="1" dirty="0">
                <a:solidFill>
                  <a:schemeClr val="tx1"/>
                </a:solidFill>
              </a:rPr>
              <a:t> </a:t>
            </a:r>
            <a:r>
              <a:rPr lang="fr-FR" i="1" dirty="0" err="1">
                <a:solidFill>
                  <a:schemeClr val="tx1"/>
                </a:solidFill>
              </a:rPr>
              <a:t>amur</a:t>
            </a:r>
            <a:r>
              <a:rPr lang="fr-FR" i="1" dirty="0">
                <a:solidFill>
                  <a:schemeClr val="tx1"/>
                </a:solidFill>
              </a:rPr>
              <a:t> et pro </a:t>
            </a:r>
            <a:r>
              <a:rPr lang="fr-FR" i="1" dirty="0" err="1">
                <a:solidFill>
                  <a:schemeClr val="tx1"/>
                </a:solidFill>
              </a:rPr>
              <a:t>christian</a:t>
            </a:r>
            <a:r>
              <a:rPr lang="fr-FR" i="1" dirty="0">
                <a:solidFill>
                  <a:schemeClr val="tx1"/>
                </a:solidFill>
              </a:rPr>
              <a:t> </a:t>
            </a:r>
            <a:r>
              <a:rPr lang="fr-FR" i="1" dirty="0" err="1">
                <a:solidFill>
                  <a:schemeClr val="tx1"/>
                </a:solidFill>
              </a:rPr>
              <a:t>poblo</a:t>
            </a:r>
            <a:r>
              <a:rPr lang="fr-FR" i="1" dirty="0">
                <a:solidFill>
                  <a:schemeClr val="tx1"/>
                </a:solidFill>
              </a:rPr>
              <a:t> et </a:t>
            </a:r>
            <a:r>
              <a:rPr lang="fr-FR" i="1" dirty="0" err="1">
                <a:solidFill>
                  <a:schemeClr val="tx1"/>
                </a:solidFill>
              </a:rPr>
              <a:t>nostro</a:t>
            </a:r>
            <a:r>
              <a:rPr lang="fr-FR" i="1" dirty="0">
                <a:solidFill>
                  <a:schemeClr val="tx1"/>
                </a:solidFill>
              </a:rPr>
              <a:t> commun </a:t>
            </a:r>
            <a:r>
              <a:rPr lang="fr-FR" i="1" dirty="0" err="1">
                <a:solidFill>
                  <a:schemeClr val="tx1"/>
                </a:solidFill>
              </a:rPr>
              <a:t>salvament</a:t>
            </a:r>
            <a:r>
              <a:rPr lang="fr-FR" i="1" dirty="0">
                <a:solidFill>
                  <a:schemeClr val="tx1"/>
                </a:solidFill>
              </a:rPr>
              <a:t>, d’</a:t>
            </a:r>
            <a:r>
              <a:rPr lang="fr-FR" i="1" dirty="0" err="1">
                <a:solidFill>
                  <a:schemeClr val="tx1"/>
                </a:solidFill>
              </a:rPr>
              <a:t>ist</a:t>
            </a:r>
            <a:r>
              <a:rPr lang="fr-FR" i="1" dirty="0">
                <a:solidFill>
                  <a:schemeClr val="tx1"/>
                </a:solidFill>
              </a:rPr>
              <a:t> di in avant, in quant Deus </a:t>
            </a:r>
            <a:r>
              <a:rPr lang="fr-FR" i="1" dirty="0" err="1">
                <a:solidFill>
                  <a:schemeClr val="tx1"/>
                </a:solidFill>
              </a:rPr>
              <a:t>savir</a:t>
            </a:r>
            <a:r>
              <a:rPr lang="fr-FR" i="1" dirty="0">
                <a:solidFill>
                  <a:schemeClr val="tx1"/>
                </a:solidFill>
              </a:rPr>
              <a:t> et </a:t>
            </a:r>
            <a:r>
              <a:rPr lang="fr-FR" i="1" dirty="0" err="1">
                <a:solidFill>
                  <a:schemeClr val="tx1"/>
                </a:solidFill>
              </a:rPr>
              <a:t>podir</a:t>
            </a:r>
            <a:r>
              <a:rPr lang="fr-FR" i="1" dirty="0">
                <a:solidFill>
                  <a:schemeClr val="tx1"/>
                </a:solidFill>
              </a:rPr>
              <a:t> me </a:t>
            </a:r>
            <a:r>
              <a:rPr lang="fr-FR" i="1" dirty="0" err="1">
                <a:solidFill>
                  <a:schemeClr val="tx1"/>
                </a:solidFill>
              </a:rPr>
              <a:t>dunant</a:t>
            </a:r>
            <a:r>
              <a:rPr lang="fr-FR" i="1" dirty="0">
                <a:solidFill>
                  <a:schemeClr val="tx1"/>
                </a:solidFill>
              </a:rPr>
              <a:t>, si </a:t>
            </a:r>
            <a:r>
              <a:rPr lang="fr-FR" b="1" i="1" dirty="0" err="1">
                <a:solidFill>
                  <a:schemeClr val="tx1"/>
                </a:solidFill>
              </a:rPr>
              <a:t>salvarai</a:t>
            </a:r>
            <a:r>
              <a:rPr lang="fr-FR" i="1" dirty="0">
                <a:solidFill>
                  <a:schemeClr val="tx1"/>
                </a:solidFill>
              </a:rPr>
              <a:t> </a:t>
            </a:r>
            <a:r>
              <a:rPr lang="fr-FR" i="1" dirty="0" err="1">
                <a:solidFill>
                  <a:schemeClr val="tx1"/>
                </a:solidFill>
              </a:rPr>
              <a:t>eo</a:t>
            </a:r>
            <a:r>
              <a:rPr lang="fr-FR" i="1" dirty="0">
                <a:solidFill>
                  <a:schemeClr val="tx1"/>
                </a:solidFill>
              </a:rPr>
              <a:t> </a:t>
            </a:r>
            <a:r>
              <a:rPr lang="fr-FR" i="1" dirty="0" err="1">
                <a:solidFill>
                  <a:schemeClr val="tx1"/>
                </a:solidFill>
              </a:rPr>
              <a:t>cist</a:t>
            </a:r>
            <a:r>
              <a:rPr lang="fr-FR" i="1" dirty="0">
                <a:solidFill>
                  <a:schemeClr val="tx1"/>
                </a:solidFill>
              </a:rPr>
              <a:t> </a:t>
            </a:r>
            <a:r>
              <a:rPr lang="fr-FR" i="1" dirty="0" err="1">
                <a:solidFill>
                  <a:schemeClr val="tx1"/>
                </a:solidFill>
              </a:rPr>
              <a:t>meon</a:t>
            </a:r>
            <a:r>
              <a:rPr lang="fr-FR" i="1" dirty="0">
                <a:solidFill>
                  <a:schemeClr val="tx1"/>
                </a:solidFill>
              </a:rPr>
              <a:t> </a:t>
            </a:r>
            <a:r>
              <a:rPr lang="fr-FR" i="1" dirty="0" err="1">
                <a:solidFill>
                  <a:schemeClr val="tx1"/>
                </a:solidFill>
              </a:rPr>
              <a:t>fradre</a:t>
            </a:r>
            <a:r>
              <a:rPr lang="fr-FR" i="1" dirty="0">
                <a:solidFill>
                  <a:schemeClr val="tx1"/>
                </a:solidFill>
              </a:rPr>
              <a:t> </a:t>
            </a:r>
            <a:r>
              <a:rPr lang="fr-FR" i="1" dirty="0" err="1">
                <a:solidFill>
                  <a:schemeClr val="tx1"/>
                </a:solidFill>
              </a:rPr>
              <a:t>Karlo</a:t>
            </a:r>
            <a:r>
              <a:rPr lang="fr-FR" i="1" dirty="0">
                <a:solidFill>
                  <a:schemeClr val="tx1"/>
                </a:solidFill>
              </a:rPr>
              <a:t> et in </a:t>
            </a:r>
            <a:r>
              <a:rPr lang="fr-FR" i="1" dirty="0" err="1">
                <a:solidFill>
                  <a:schemeClr val="tx1"/>
                </a:solidFill>
              </a:rPr>
              <a:t>aiudha</a:t>
            </a:r>
            <a:r>
              <a:rPr lang="fr-FR" i="1" dirty="0">
                <a:solidFill>
                  <a:schemeClr val="tx1"/>
                </a:solidFill>
              </a:rPr>
              <a:t>, et in </a:t>
            </a:r>
            <a:r>
              <a:rPr lang="fr-FR" i="1" dirty="0" err="1">
                <a:solidFill>
                  <a:schemeClr val="tx1"/>
                </a:solidFill>
              </a:rPr>
              <a:t>cadhuna</a:t>
            </a:r>
            <a:r>
              <a:rPr lang="fr-FR" i="1" dirty="0">
                <a:solidFill>
                  <a:schemeClr val="tx1"/>
                </a:solidFill>
              </a:rPr>
              <a:t> </a:t>
            </a:r>
            <a:r>
              <a:rPr lang="fr-FR" i="1" dirty="0" err="1">
                <a:solidFill>
                  <a:schemeClr val="tx1"/>
                </a:solidFill>
              </a:rPr>
              <a:t>cosa</a:t>
            </a:r>
            <a:r>
              <a:rPr lang="fr-FR" i="1" dirty="0">
                <a:solidFill>
                  <a:schemeClr val="tx1"/>
                </a:solidFill>
              </a:rPr>
              <a:t>, si cum </a:t>
            </a:r>
            <a:r>
              <a:rPr lang="fr-FR" b="1" i="1" dirty="0">
                <a:solidFill>
                  <a:schemeClr val="tx1"/>
                </a:solidFill>
              </a:rPr>
              <a:t>om</a:t>
            </a:r>
            <a:r>
              <a:rPr lang="fr-FR" i="1" dirty="0">
                <a:solidFill>
                  <a:schemeClr val="tx1"/>
                </a:solidFill>
              </a:rPr>
              <a:t> per </a:t>
            </a:r>
            <a:r>
              <a:rPr lang="fr-FR" b="1" i="1" dirty="0" err="1">
                <a:solidFill>
                  <a:schemeClr val="tx1"/>
                </a:solidFill>
              </a:rPr>
              <a:t>dreit</a:t>
            </a:r>
            <a:r>
              <a:rPr lang="fr-FR" i="1" dirty="0">
                <a:solidFill>
                  <a:schemeClr val="tx1"/>
                </a:solidFill>
              </a:rPr>
              <a:t> son </a:t>
            </a:r>
            <a:r>
              <a:rPr lang="fr-FR" i="1" dirty="0" err="1">
                <a:solidFill>
                  <a:schemeClr val="tx1"/>
                </a:solidFill>
              </a:rPr>
              <a:t>fradra</a:t>
            </a:r>
            <a:r>
              <a:rPr lang="fr-FR" i="1" dirty="0">
                <a:solidFill>
                  <a:schemeClr val="tx1"/>
                </a:solidFill>
              </a:rPr>
              <a:t> </a:t>
            </a:r>
            <a:r>
              <a:rPr lang="fr-FR" i="1" dirty="0" err="1">
                <a:solidFill>
                  <a:schemeClr val="tx1"/>
                </a:solidFill>
              </a:rPr>
              <a:t>salvar</a:t>
            </a:r>
            <a:r>
              <a:rPr lang="fr-FR" i="1" dirty="0">
                <a:solidFill>
                  <a:schemeClr val="tx1"/>
                </a:solidFill>
              </a:rPr>
              <a:t> </a:t>
            </a:r>
            <a:r>
              <a:rPr lang="fr-FR" i="1" dirty="0" err="1">
                <a:solidFill>
                  <a:schemeClr val="tx1"/>
                </a:solidFill>
              </a:rPr>
              <a:t>dift</a:t>
            </a:r>
            <a:r>
              <a:rPr lang="fr-FR" i="1" dirty="0">
                <a:solidFill>
                  <a:schemeClr val="tx1"/>
                </a:solidFill>
              </a:rPr>
              <a:t>, in o quid il mi </a:t>
            </a:r>
            <a:r>
              <a:rPr lang="fr-FR" i="1" dirty="0" err="1">
                <a:solidFill>
                  <a:schemeClr val="tx1"/>
                </a:solidFill>
              </a:rPr>
              <a:t>altre</a:t>
            </a:r>
            <a:r>
              <a:rPr lang="fr-FR" i="1" dirty="0">
                <a:solidFill>
                  <a:schemeClr val="tx1"/>
                </a:solidFill>
              </a:rPr>
              <a:t> si </a:t>
            </a:r>
            <a:r>
              <a:rPr lang="fr-FR" i="1" dirty="0" err="1">
                <a:solidFill>
                  <a:schemeClr val="tx1"/>
                </a:solidFill>
              </a:rPr>
              <a:t>fazet</a:t>
            </a:r>
            <a:r>
              <a:rPr lang="fr-FR" i="1" dirty="0">
                <a:solidFill>
                  <a:schemeClr val="tx1"/>
                </a:solidFill>
              </a:rPr>
              <a:t>, et ab </a:t>
            </a:r>
            <a:r>
              <a:rPr lang="fr-FR" i="1" dirty="0" err="1">
                <a:solidFill>
                  <a:schemeClr val="tx1"/>
                </a:solidFill>
              </a:rPr>
              <a:t>Ludher</a:t>
            </a:r>
            <a:r>
              <a:rPr lang="fr-FR" i="1" dirty="0">
                <a:solidFill>
                  <a:schemeClr val="tx1"/>
                </a:solidFill>
              </a:rPr>
              <a:t> nul plaid </a:t>
            </a:r>
            <a:r>
              <a:rPr lang="fr-FR" i="1" dirty="0" err="1">
                <a:solidFill>
                  <a:schemeClr val="tx1"/>
                </a:solidFill>
              </a:rPr>
              <a:t>numquam</a:t>
            </a:r>
            <a:r>
              <a:rPr lang="fr-FR" i="1" dirty="0">
                <a:solidFill>
                  <a:schemeClr val="tx1"/>
                </a:solidFill>
              </a:rPr>
              <a:t> </a:t>
            </a:r>
            <a:r>
              <a:rPr lang="fr-FR" b="1" i="1" dirty="0" err="1">
                <a:solidFill>
                  <a:schemeClr val="tx1"/>
                </a:solidFill>
              </a:rPr>
              <a:t>prindrai</a:t>
            </a:r>
            <a:r>
              <a:rPr lang="fr-FR" i="1" dirty="0">
                <a:solidFill>
                  <a:schemeClr val="tx1"/>
                </a:solidFill>
              </a:rPr>
              <a:t> qui, </a:t>
            </a:r>
            <a:r>
              <a:rPr lang="fr-FR" i="1" dirty="0" err="1">
                <a:solidFill>
                  <a:schemeClr val="tx1"/>
                </a:solidFill>
              </a:rPr>
              <a:t>meon</a:t>
            </a:r>
            <a:r>
              <a:rPr lang="fr-FR" i="1" dirty="0">
                <a:solidFill>
                  <a:schemeClr val="tx1"/>
                </a:solidFill>
              </a:rPr>
              <a:t> vol, </a:t>
            </a:r>
            <a:r>
              <a:rPr lang="fr-FR" i="1" dirty="0" err="1">
                <a:solidFill>
                  <a:schemeClr val="tx1"/>
                </a:solidFill>
              </a:rPr>
              <a:t>cist</a:t>
            </a:r>
            <a:r>
              <a:rPr lang="fr-FR" i="1" dirty="0">
                <a:solidFill>
                  <a:schemeClr val="tx1"/>
                </a:solidFill>
              </a:rPr>
              <a:t> </a:t>
            </a:r>
            <a:r>
              <a:rPr lang="fr-FR" i="1" dirty="0" err="1">
                <a:solidFill>
                  <a:schemeClr val="tx1"/>
                </a:solidFill>
              </a:rPr>
              <a:t>meon</a:t>
            </a:r>
            <a:r>
              <a:rPr lang="fr-FR" i="1" dirty="0">
                <a:solidFill>
                  <a:schemeClr val="tx1"/>
                </a:solidFill>
              </a:rPr>
              <a:t> </a:t>
            </a:r>
            <a:r>
              <a:rPr lang="fr-FR" i="1" dirty="0" err="1">
                <a:solidFill>
                  <a:schemeClr val="tx1"/>
                </a:solidFill>
              </a:rPr>
              <a:t>fradre</a:t>
            </a:r>
            <a:r>
              <a:rPr lang="fr-FR" i="1" dirty="0">
                <a:solidFill>
                  <a:schemeClr val="tx1"/>
                </a:solidFill>
              </a:rPr>
              <a:t> </a:t>
            </a:r>
            <a:r>
              <a:rPr lang="fr-FR" i="1" dirty="0" err="1">
                <a:solidFill>
                  <a:schemeClr val="tx1"/>
                </a:solidFill>
              </a:rPr>
              <a:t>Karlo</a:t>
            </a:r>
            <a:r>
              <a:rPr lang="fr-FR" i="1" dirty="0">
                <a:solidFill>
                  <a:schemeClr val="tx1"/>
                </a:solidFill>
              </a:rPr>
              <a:t> in </a:t>
            </a:r>
            <a:r>
              <a:rPr lang="fr-FR" i="1" dirty="0" err="1">
                <a:solidFill>
                  <a:schemeClr val="tx1"/>
                </a:solidFill>
              </a:rPr>
              <a:t>damno</a:t>
            </a:r>
            <a:r>
              <a:rPr lang="fr-FR" i="1" dirty="0">
                <a:solidFill>
                  <a:schemeClr val="tx1"/>
                </a:solidFill>
              </a:rPr>
              <a:t> sic»</a:t>
            </a:r>
            <a:r>
              <a:rPr lang="fr-FR" dirty="0">
                <a:solidFill>
                  <a:schemeClr val="tx1"/>
                </a:solidFill>
              </a:rPr>
              <a:t>.</a:t>
            </a:r>
          </a:p>
          <a:p>
            <a:pPr marL="0" indent="0">
              <a:buNone/>
            </a:pPr>
            <a:r>
              <a:rPr lang="fr-FR" dirty="0">
                <a:solidFill>
                  <a:schemeClr val="tx1"/>
                </a:solidFill>
              </a:rPr>
              <a:t> </a:t>
            </a:r>
          </a:p>
          <a:p>
            <a:pPr marL="0" indent="0">
              <a:buNone/>
            </a:pPr>
            <a:r>
              <a:rPr lang="it-IT" dirty="0">
                <a:solidFill>
                  <a:schemeClr val="tx1"/>
                </a:solidFill>
              </a:rPr>
              <a:t>= Ludovico, poiché era maggiore per età, per primo si alzò e disse:</a:t>
            </a:r>
            <a:endParaRPr lang="fr-FR" dirty="0">
              <a:solidFill>
                <a:schemeClr val="tx1"/>
              </a:solidFill>
            </a:endParaRPr>
          </a:p>
          <a:p>
            <a:pPr marL="0" indent="0" algn="just">
              <a:buNone/>
            </a:pPr>
            <a:r>
              <a:rPr lang="it-IT" dirty="0">
                <a:solidFill>
                  <a:schemeClr val="tx1"/>
                </a:solidFill>
              </a:rPr>
              <a:t>«Per l’amore di Dio e per la comune salvezza del popolo cristiano e nostra, da oggi in poi, in quanto Dio mi possa dare sapere e potere, io m’impegnerò a soccorrere questo mio fratello Carlo sia con aiuti (militari), sia in qualsiasi altro modo, così come è giusto che si debba soccorrere il proprio fratello, purché egli faccia altrettanto verso di me. E con Lotario non concluderò mai nessun accordo che, me volente, possa essere di danno a questo mio fratello Carlo».</a:t>
            </a:r>
            <a:endParaRPr lang="fr-FR" dirty="0">
              <a:solidFill>
                <a:schemeClr val="tx1"/>
              </a:solidFill>
            </a:endParaRPr>
          </a:p>
          <a:p>
            <a:pPr marL="0" indent="0">
              <a:buNone/>
            </a:pPr>
            <a:endParaRPr lang="fr-FR" b="1" dirty="0" smtClean="0"/>
          </a:p>
        </p:txBody>
      </p:sp>
    </p:spTree>
    <p:extLst>
      <p:ext uri="{BB962C8B-B14F-4D97-AF65-F5344CB8AC3E}">
        <p14:creationId xmlns:p14="http://schemas.microsoft.com/office/powerpoint/2010/main" val="2299267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256676"/>
            <a:ext cx="8596668" cy="1320800"/>
          </a:xfrm>
        </p:spPr>
        <p:txBody>
          <a:bodyPr>
            <a:normAutofit/>
          </a:bodyPr>
          <a:lstStyle/>
          <a:p>
            <a:r>
              <a:rPr lang="fr-FR" sz="2400" dirty="0" smtClean="0"/>
              <a:t>I </a:t>
            </a:r>
            <a:r>
              <a:rPr lang="fr-FR" sz="2400" dirty="0" err="1" smtClean="0"/>
              <a:t>linguaggi</a:t>
            </a:r>
            <a:r>
              <a:rPr lang="fr-FR" sz="2400" dirty="0" smtClean="0"/>
              <a:t> « </a:t>
            </a:r>
            <a:r>
              <a:rPr lang="fr-FR" sz="2400" dirty="0" err="1" smtClean="0"/>
              <a:t>substandard</a:t>
            </a:r>
            <a:r>
              <a:rPr lang="fr-FR" sz="2400" dirty="0" smtClean="0"/>
              <a:t> »</a:t>
            </a:r>
            <a:endParaRPr lang="fr-FR" sz="2400" dirty="0"/>
          </a:p>
        </p:txBody>
      </p:sp>
      <p:sp>
        <p:nvSpPr>
          <p:cNvPr id="3" name="Espace réservé du contenu 2"/>
          <p:cNvSpPr>
            <a:spLocks noGrp="1"/>
          </p:cNvSpPr>
          <p:nvPr>
            <p:ph idx="1"/>
          </p:nvPr>
        </p:nvSpPr>
        <p:spPr>
          <a:xfrm>
            <a:off x="304800" y="914402"/>
            <a:ext cx="11614484" cy="5903495"/>
          </a:xfrm>
        </p:spPr>
        <p:txBody>
          <a:bodyPr>
            <a:normAutofit/>
          </a:bodyPr>
          <a:lstStyle/>
          <a:p>
            <a:pPr algn="just"/>
            <a:r>
              <a:rPr lang="it-IT" dirty="0">
                <a:solidFill>
                  <a:schemeClr val="tx1"/>
                </a:solidFill>
              </a:rPr>
              <a:t>L’</a:t>
            </a:r>
            <a:r>
              <a:rPr lang="it-IT" b="1" i="1" dirty="0">
                <a:solidFill>
                  <a:schemeClr val="tx1"/>
                </a:solidFill>
              </a:rPr>
              <a:t>argot</a:t>
            </a:r>
            <a:r>
              <a:rPr lang="it-IT" dirty="0">
                <a:solidFill>
                  <a:schemeClr val="tx1"/>
                </a:solidFill>
              </a:rPr>
              <a:t>: attestato fin dal XV secolo, l’</a:t>
            </a:r>
            <a:r>
              <a:rPr lang="it-IT" i="1" dirty="0">
                <a:solidFill>
                  <a:schemeClr val="tx1"/>
                </a:solidFill>
              </a:rPr>
              <a:t>Argot</a:t>
            </a:r>
            <a:r>
              <a:rPr lang="it-IT" dirty="0">
                <a:solidFill>
                  <a:schemeClr val="tx1"/>
                </a:solidFill>
              </a:rPr>
              <a:t> indicava un’associazione di briganti che parlavano tra di loro un particolare gergo (</a:t>
            </a:r>
            <a:r>
              <a:rPr lang="it-IT" b="1" i="1" dirty="0" err="1">
                <a:solidFill>
                  <a:schemeClr val="tx1"/>
                </a:solidFill>
              </a:rPr>
              <a:t>jargon</a:t>
            </a:r>
            <a:r>
              <a:rPr lang="it-IT" dirty="0">
                <a:solidFill>
                  <a:schemeClr val="tx1"/>
                </a:solidFill>
              </a:rPr>
              <a:t>, dal normanno </a:t>
            </a:r>
            <a:r>
              <a:rPr lang="it-IT" i="1" dirty="0" err="1">
                <a:solidFill>
                  <a:schemeClr val="tx1"/>
                </a:solidFill>
              </a:rPr>
              <a:t>garg</a:t>
            </a:r>
            <a:r>
              <a:rPr lang="it-IT" dirty="0">
                <a:solidFill>
                  <a:schemeClr val="tx1"/>
                </a:solidFill>
              </a:rPr>
              <a:t> = “</a:t>
            </a:r>
            <a:r>
              <a:rPr lang="it-IT" i="1" dirty="0">
                <a:solidFill>
                  <a:schemeClr val="tx1"/>
                </a:solidFill>
              </a:rPr>
              <a:t>gorge</a:t>
            </a:r>
            <a:r>
              <a:rPr lang="it-IT" dirty="0">
                <a:solidFill>
                  <a:schemeClr val="tx1"/>
                </a:solidFill>
              </a:rPr>
              <a:t>”). Dal XVII secolo il termine designa tale gergo. L’argot deforma i vocaboli francesi attraverso dei suffissi come </a:t>
            </a:r>
            <a:r>
              <a:rPr lang="mr-IN" dirty="0">
                <a:solidFill>
                  <a:schemeClr val="tx1"/>
                </a:solidFill>
              </a:rPr>
              <a:t>–</a:t>
            </a:r>
            <a:r>
              <a:rPr lang="it-IT" i="1" dirty="0" err="1">
                <a:solidFill>
                  <a:schemeClr val="tx1"/>
                </a:solidFill>
              </a:rPr>
              <a:t>iergue</a:t>
            </a:r>
            <a:r>
              <a:rPr lang="it-IT" dirty="0">
                <a:solidFill>
                  <a:schemeClr val="tx1"/>
                </a:solidFill>
              </a:rPr>
              <a:t>, -</a:t>
            </a:r>
            <a:r>
              <a:rPr lang="it-IT" i="1" dirty="0">
                <a:solidFill>
                  <a:schemeClr val="tx1"/>
                </a:solidFill>
              </a:rPr>
              <a:t>oche</a:t>
            </a:r>
            <a:r>
              <a:rPr lang="it-IT" dirty="0">
                <a:solidFill>
                  <a:schemeClr val="tx1"/>
                </a:solidFill>
              </a:rPr>
              <a:t>, -</a:t>
            </a:r>
            <a:r>
              <a:rPr lang="it-IT" i="1" dirty="0" err="1">
                <a:solidFill>
                  <a:schemeClr val="tx1"/>
                </a:solidFill>
              </a:rPr>
              <a:t>igue</a:t>
            </a:r>
            <a:r>
              <a:rPr lang="it-IT" dirty="0">
                <a:solidFill>
                  <a:schemeClr val="tx1"/>
                </a:solidFill>
              </a:rPr>
              <a:t> (</a:t>
            </a:r>
            <a:r>
              <a:rPr lang="it-IT" i="1" dirty="0" err="1">
                <a:solidFill>
                  <a:schemeClr val="tx1"/>
                </a:solidFill>
              </a:rPr>
              <a:t>moi</a:t>
            </a:r>
            <a:r>
              <a:rPr lang="it-IT" dirty="0">
                <a:solidFill>
                  <a:schemeClr val="tx1"/>
                </a:solidFill>
              </a:rPr>
              <a:t> &gt; </a:t>
            </a:r>
            <a:r>
              <a:rPr lang="it-IT" i="1" dirty="0" err="1">
                <a:solidFill>
                  <a:schemeClr val="tx1"/>
                </a:solidFill>
              </a:rPr>
              <a:t>mézigue</a:t>
            </a:r>
            <a:r>
              <a:rPr lang="it-IT" dirty="0">
                <a:solidFill>
                  <a:schemeClr val="tx1"/>
                </a:solidFill>
              </a:rPr>
              <a:t>), -</a:t>
            </a:r>
            <a:r>
              <a:rPr lang="it-IT" i="1" dirty="0" err="1">
                <a:solidFill>
                  <a:schemeClr val="tx1"/>
                </a:solidFill>
              </a:rPr>
              <a:t>aille</a:t>
            </a:r>
            <a:r>
              <a:rPr lang="it-IT" dirty="0">
                <a:solidFill>
                  <a:schemeClr val="tx1"/>
                </a:solidFill>
              </a:rPr>
              <a:t> (</a:t>
            </a:r>
            <a:r>
              <a:rPr lang="it-IT" i="1" dirty="0" err="1">
                <a:solidFill>
                  <a:schemeClr val="tx1"/>
                </a:solidFill>
              </a:rPr>
              <a:t>canaille</a:t>
            </a:r>
            <a:r>
              <a:rPr lang="it-IT" dirty="0">
                <a:solidFill>
                  <a:schemeClr val="tx1"/>
                </a:solidFill>
              </a:rPr>
              <a:t>, </a:t>
            </a:r>
            <a:r>
              <a:rPr lang="it-IT" i="1" dirty="0" err="1">
                <a:solidFill>
                  <a:schemeClr val="tx1"/>
                </a:solidFill>
              </a:rPr>
              <a:t>magouille</a:t>
            </a:r>
            <a:r>
              <a:rPr lang="it-IT" dirty="0">
                <a:solidFill>
                  <a:schemeClr val="tx1"/>
                </a:solidFill>
              </a:rPr>
              <a:t>). Alcuni vocaboli sono presi dai dialetti regionali o da lingue straniere: </a:t>
            </a:r>
            <a:r>
              <a:rPr lang="it-IT" i="1" dirty="0" err="1">
                <a:solidFill>
                  <a:schemeClr val="tx1"/>
                </a:solidFill>
              </a:rPr>
              <a:t>roupiller</a:t>
            </a:r>
            <a:r>
              <a:rPr lang="it-IT" dirty="0">
                <a:solidFill>
                  <a:schemeClr val="tx1"/>
                </a:solidFill>
              </a:rPr>
              <a:t> (</a:t>
            </a:r>
            <a:r>
              <a:rPr lang="it-IT" dirty="0" err="1">
                <a:solidFill>
                  <a:schemeClr val="tx1"/>
                </a:solidFill>
              </a:rPr>
              <a:t>Picardie</a:t>
            </a:r>
            <a:r>
              <a:rPr lang="it-IT" dirty="0">
                <a:solidFill>
                  <a:schemeClr val="tx1"/>
                </a:solidFill>
              </a:rPr>
              <a:t>),</a:t>
            </a:r>
            <a:r>
              <a:rPr lang="it-IT" i="1" dirty="0" err="1">
                <a:solidFill>
                  <a:schemeClr val="tx1"/>
                </a:solidFill>
              </a:rPr>
              <a:t>zigouiller</a:t>
            </a:r>
            <a:r>
              <a:rPr lang="it-IT" dirty="0">
                <a:solidFill>
                  <a:schemeClr val="tx1"/>
                </a:solidFill>
              </a:rPr>
              <a:t> (Poitiers), </a:t>
            </a:r>
            <a:r>
              <a:rPr lang="it-IT" i="1" dirty="0" err="1">
                <a:solidFill>
                  <a:schemeClr val="tx1"/>
                </a:solidFill>
              </a:rPr>
              <a:t>gonzasse</a:t>
            </a:r>
            <a:r>
              <a:rPr lang="it-IT" dirty="0">
                <a:solidFill>
                  <a:schemeClr val="tx1"/>
                </a:solidFill>
              </a:rPr>
              <a:t> (dall’italiano), </a:t>
            </a:r>
            <a:r>
              <a:rPr lang="it-IT" i="1" dirty="0" err="1">
                <a:solidFill>
                  <a:schemeClr val="tx1"/>
                </a:solidFill>
              </a:rPr>
              <a:t>pognon</a:t>
            </a:r>
            <a:r>
              <a:rPr lang="it-IT" dirty="0">
                <a:solidFill>
                  <a:schemeClr val="tx1"/>
                </a:solidFill>
              </a:rPr>
              <a:t> (Lyon) e </a:t>
            </a:r>
            <a:r>
              <a:rPr lang="it-IT" i="1" dirty="0" err="1">
                <a:solidFill>
                  <a:schemeClr val="tx1"/>
                </a:solidFill>
              </a:rPr>
              <a:t>flouze</a:t>
            </a:r>
            <a:r>
              <a:rPr lang="it-IT" dirty="0">
                <a:solidFill>
                  <a:schemeClr val="tx1"/>
                </a:solidFill>
              </a:rPr>
              <a:t> (dall’arabo). L’argot, nel senso di linguaggio popolare, è stato e continua ad essere creatore di nuovi termini per il vocabolario francese: </a:t>
            </a:r>
            <a:r>
              <a:rPr lang="fr-FR" i="1" dirty="0">
                <a:solidFill>
                  <a:schemeClr val="tx1"/>
                </a:solidFill>
              </a:rPr>
              <a:t>gamin</a:t>
            </a:r>
            <a:r>
              <a:rPr lang="fr-FR" dirty="0">
                <a:solidFill>
                  <a:schemeClr val="tx1"/>
                </a:solidFill>
              </a:rPr>
              <a:t>, </a:t>
            </a:r>
            <a:r>
              <a:rPr lang="fr-FR" i="1" dirty="0">
                <a:solidFill>
                  <a:schemeClr val="tx1"/>
                </a:solidFill>
              </a:rPr>
              <a:t>mec</a:t>
            </a:r>
            <a:r>
              <a:rPr lang="fr-FR" dirty="0">
                <a:solidFill>
                  <a:schemeClr val="tx1"/>
                </a:solidFill>
              </a:rPr>
              <a:t>, </a:t>
            </a:r>
            <a:r>
              <a:rPr lang="fr-FR" i="1" dirty="0">
                <a:solidFill>
                  <a:schemeClr val="tx1"/>
                </a:solidFill>
              </a:rPr>
              <a:t>pignouf</a:t>
            </a:r>
            <a:r>
              <a:rPr lang="fr-FR" dirty="0">
                <a:solidFill>
                  <a:schemeClr val="tx1"/>
                </a:solidFill>
              </a:rPr>
              <a:t>, </a:t>
            </a:r>
            <a:r>
              <a:rPr lang="fr-FR" i="1" dirty="0">
                <a:solidFill>
                  <a:schemeClr val="tx1"/>
                </a:solidFill>
              </a:rPr>
              <a:t>pif</a:t>
            </a:r>
            <a:r>
              <a:rPr lang="fr-FR" dirty="0">
                <a:solidFill>
                  <a:schemeClr val="tx1"/>
                </a:solidFill>
              </a:rPr>
              <a:t>, </a:t>
            </a:r>
            <a:r>
              <a:rPr lang="fr-FR" i="1" dirty="0">
                <a:solidFill>
                  <a:schemeClr val="tx1"/>
                </a:solidFill>
              </a:rPr>
              <a:t>sulfateuse </a:t>
            </a:r>
            <a:r>
              <a:rPr lang="fr-FR" dirty="0">
                <a:solidFill>
                  <a:schemeClr val="tx1"/>
                </a:solidFill>
              </a:rPr>
              <a:t>(« </a:t>
            </a:r>
            <a:r>
              <a:rPr lang="fr-FR" dirty="0" err="1">
                <a:solidFill>
                  <a:schemeClr val="tx1"/>
                </a:solidFill>
              </a:rPr>
              <a:t>mitaillette</a:t>
            </a:r>
            <a:r>
              <a:rPr lang="fr-FR" dirty="0">
                <a:solidFill>
                  <a:schemeClr val="tx1"/>
                </a:solidFill>
              </a:rPr>
              <a:t> »), </a:t>
            </a:r>
            <a:r>
              <a:rPr lang="fr-FR" i="1" dirty="0">
                <a:solidFill>
                  <a:schemeClr val="tx1"/>
                </a:solidFill>
              </a:rPr>
              <a:t>thune</a:t>
            </a:r>
            <a:r>
              <a:rPr lang="fr-FR" dirty="0">
                <a:solidFill>
                  <a:schemeClr val="tx1"/>
                </a:solidFill>
              </a:rPr>
              <a:t>, </a:t>
            </a:r>
            <a:r>
              <a:rPr lang="fr-FR" i="1" dirty="0">
                <a:solidFill>
                  <a:schemeClr val="tx1"/>
                </a:solidFill>
              </a:rPr>
              <a:t>radiner</a:t>
            </a:r>
            <a:r>
              <a:rPr lang="fr-FR" dirty="0">
                <a:solidFill>
                  <a:schemeClr val="tx1"/>
                </a:solidFill>
              </a:rPr>
              <a:t>, </a:t>
            </a:r>
            <a:r>
              <a:rPr lang="fr-FR" i="1" dirty="0">
                <a:solidFill>
                  <a:schemeClr val="tx1"/>
                </a:solidFill>
              </a:rPr>
              <a:t>rab</a:t>
            </a:r>
            <a:r>
              <a:rPr lang="fr-FR" dirty="0">
                <a:solidFill>
                  <a:schemeClr val="tx1"/>
                </a:solidFill>
              </a:rPr>
              <a:t>, </a:t>
            </a:r>
            <a:r>
              <a:rPr lang="fr-FR" i="1" dirty="0">
                <a:solidFill>
                  <a:schemeClr val="tx1"/>
                </a:solidFill>
              </a:rPr>
              <a:t>rabibocher</a:t>
            </a:r>
            <a:r>
              <a:rPr lang="fr-FR" dirty="0">
                <a:solidFill>
                  <a:schemeClr val="tx1"/>
                </a:solidFill>
              </a:rPr>
              <a:t>, </a:t>
            </a:r>
            <a:r>
              <a:rPr lang="fr-FR" i="1" dirty="0">
                <a:solidFill>
                  <a:schemeClr val="tx1"/>
                </a:solidFill>
              </a:rPr>
              <a:t>caisse</a:t>
            </a:r>
            <a:r>
              <a:rPr lang="fr-FR" dirty="0">
                <a:solidFill>
                  <a:schemeClr val="tx1"/>
                </a:solidFill>
              </a:rPr>
              <a:t>, </a:t>
            </a:r>
            <a:r>
              <a:rPr lang="fr-FR" i="1" dirty="0">
                <a:solidFill>
                  <a:schemeClr val="tx1"/>
                </a:solidFill>
              </a:rPr>
              <a:t>gaffe</a:t>
            </a:r>
            <a:r>
              <a:rPr lang="fr-FR" dirty="0">
                <a:solidFill>
                  <a:schemeClr val="tx1"/>
                </a:solidFill>
              </a:rPr>
              <a:t>, </a:t>
            </a:r>
            <a:r>
              <a:rPr lang="fr-FR" i="1" dirty="0">
                <a:solidFill>
                  <a:schemeClr val="tx1"/>
                </a:solidFill>
              </a:rPr>
              <a:t>cambrioleur</a:t>
            </a:r>
            <a:r>
              <a:rPr lang="fr-FR" dirty="0">
                <a:solidFill>
                  <a:schemeClr val="tx1"/>
                </a:solidFill>
              </a:rPr>
              <a:t> (</a:t>
            </a:r>
            <a:r>
              <a:rPr lang="fr-FR" dirty="0" err="1">
                <a:solidFill>
                  <a:schemeClr val="tx1"/>
                </a:solidFill>
              </a:rPr>
              <a:t>svaligiatore</a:t>
            </a:r>
            <a:r>
              <a:rPr lang="fr-FR" dirty="0">
                <a:solidFill>
                  <a:schemeClr val="tx1"/>
                </a:solidFill>
              </a:rPr>
              <a:t>) da </a:t>
            </a:r>
            <a:r>
              <a:rPr lang="fr-FR" i="1" dirty="0">
                <a:solidFill>
                  <a:schemeClr val="tx1"/>
                </a:solidFill>
              </a:rPr>
              <a:t>cambriole</a:t>
            </a:r>
            <a:r>
              <a:rPr lang="fr-FR" dirty="0">
                <a:solidFill>
                  <a:schemeClr val="tx1"/>
                </a:solidFill>
              </a:rPr>
              <a:t> (« chambre »), </a:t>
            </a:r>
            <a:r>
              <a:rPr lang="fr-FR" i="1" dirty="0">
                <a:solidFill>
                  <a:schemeClr val="tx1"/>
                </a:solidFill>
              </a:rPr>
              <a:t>môme</a:t>
            </a:r>
            <a:r>
              <a:rPr lang="fr-FR" dirty="0">
                <a:solidFill>
                  <a:schemeClr val="tx1"/>
                </a:solidFill>
              </a:rPr>
              <a:t> (« enfant »), </a:t>
            </a:r>
            <a:r>
              <a:rPr lang="fr-FR" i="1" dirty="0">
                <a:solidFill>
                  <a:schemeClr val="tx1"/>
                </a:solidFill>
              </a:rPr>
              <a:t>draguer</a:t>
            </a:r>
            <a:r>
              <a:rPr lang="fr-FR" dirty="0">
                <a:solidFill>
                  <a:schemeClr val="tx1"/>
                </a:solidFill>
              </a:rPr>
              <a:t> (« </a:t>
            </a:r>
            <a:r>
              <a:rPr lang="fr-FR" dirty="0" err="1">
                <a:solidFill>
                  <a:schemeClr val="tx1"/>
                </a:solidFill>
              </a:rPr>
              <a:t>rimorchiare</a:t>
            </a:r>
            <a:r>
              <a:rPr lang="fr-FR" dirty="0">
                <a:solidFill>
                  <a:schemeClr val="tx1"/>
                </a:solidFill>
              </a:rPr>
              <a:t> », </a:t>
            </a:r>
            <a:r>
              <a:rPr lang="fr-FR" dirty="0" err="1">
                <a:solidFill>
                  <a:schemeClr val="tx1"/>
                </a:solidFill>
              </a:rPr>
              <a:t>lessico</a:t>
            </a:r>
            <a:r>
              <a:rPr lang="fr-FR" dirty="0">
                <a:solidFill>
                  <a:schemeClr val="tx1"/>
                </a:solidFill>
              </a:rPr>
              <a:t> </a:t>
            </a:r>
            <a:r>
              <a:rPr lang="fr-FR" dirty="0" err="1">
                <a:solidFill>
                  <a:schemeClr val="tx1"/>
                </a:solidFill>
              </a:rPr>
              <a:t>militare</a:t>
            </a:r>
            <a:r>
              <a:rPr lang="fr-FR" dirty="0">
                <a:solidFill>
                  <a:schemeClr val="tx1"/>
                </a:solidFill>
              </a:rPr>
              <a:t>), </a:t>
            </a:r>
            <a:r>
              <a:rPr lang="fr-FR" i="1" dirty="0">
                <a:solidFill>
                  <a:schemeClr val="tx1"/>
                </a:solidFill>
              </a:rPr>
              <a:t>bagnole</a:t>
            </a:r>
            <a:r>
              <a:rPr lang="fr-FR" dirty="0">
                <a:solidFill>
                  <a:schemeClr val="tx1"/>
                </a:solidFill>
              </a:rPr>
              <a:t>, </a:t>
            </a:r>
            <a:r>
              <a:rPr lang="fr-FR" i="1" dirty="0">
                <a:solidFill>
                  <a:schemeClr val="tx1"/>
                </a:solidFill>
              </a:rPr>
              <a:t>clope</a:t>
            </a:r>
            <a:r>
              <a:rPr lang="fr-FR" dirty="0">
                <a:solidFill>
                  <a:schemeClr val="tx1"/>
                </a:solidFill>
              </a:rPr>
              <a:t>, </a:t>
            </a:r>
            <a:r>
              <a:rPr lang="fr-FR" i="1" dirty="0">
                <a:solidFill>
                  <a:schemeClr val="tx1"/>
                </a:solidFill>
              </a:rPr>
              <a:t>fric</a:t>
            </a:r>
            <a:r>
              <a:rPr lang="fr-FR" dirty="0">
                <a:solidFill>
                  <a:schemeClr val="tx1"/>
                </a:solidFill>
              </a:rPr>
              <a:t> (« </a:t>
            </a:r>
            <a:r>
              <a:rPr lang="fr-FR" dirty="0" err="1">
                <a:solidFill>
                  <a:schemeClr val="tx1"/>
                </a:solidFill>
              </a:rPr>
              <a:t>denaro</a:t>
            </a:r>
            <a:r>
              <a:rPr lang="fr-FR" dirty="0">
                <a:solidFill>
                  <a:schemeClr val="tx1"/>
                </a:solidFill>
              </a:rPr>
              <a:t> »), </a:t>
            </a:r>
            <a:r>
              <a:rPr lang="fr-FR" i="1" dirty="0">
                <a:solidFill>
                  <a:schemeClr val="tx1"/>
                </a:solidFill>
              </a:rPr>
              <a:t>balle</a:t>
            </a:r>
            <a:r>
              <a:rPr lang="fr-FR" dirty="0">
                <a:solidFill>
                  <a:schemeClr val="tx1"/>
                </a:solidFill>
              </a:rPr>
              <a:t> (</a:t>
            </a:r>
            <a:r>
              <a:rPr lang="fr-FR" dirty="0" err="1">
                <a:solidFill>
                  <a:schemeClr val="tx1"/>
                </a:solidFill>
              </a:rPr>
              <a:t>è</a:t>
            </a:r>
            <a:r>
              <a:rPr lang="fr-FR" dirty="0">
                <a:solidFill>
                  <a:schemeClr val="tx1"/>
                </a:solidFill>
              </a:rPr>
              <a:t> il « franco »), </a:t>
            </a:r>
            <a:r>
              <a:rPr lang="fr-FR" i="1" dirty="0">
                <a:solidFill>
                  <a:schemeClr val="tx1"/>
                </a:solidFill>
              </a:rPr>
              <a:t>bosser</a:t>
            </a:r>
            <a:r>
              <a:rPr lang="fr-FR" dirty="0">
                <a:solidFill>
                  <a:schemeClr val="tx1"/>
                </a:solidFill>
              </a:rPr>
              <a:t>, </a:t>
            </a:r>
            <a:r>
              <a:rPr lang="fr-FR" i="1" dirty="0">
                <a:solidFill>
                  <a:schemeClr val="tx1"/>
                </a:solidFill>
              </a:rPr>
              <a:t>galérer</a:t>
            </a:r>
            <a:r>
              <a:rPr lang="fr-FR" dirty="0">
                <a:solidFill>
                  <a:schemeClr val="tx1"/>
                </a:solidFill>
              </a:rPr>
              <a:t>, </a:t>
            </a:r>
            <a:r>
              <a:rPr lang="fr-FR" i="1" dirty="0">
                <a:solidFill>
                  <a:schemeClr val="tx1"/>
                </a:solidFill>
              </a:rPr>
              <a:t>chouette</a:t>
            </a:r>
            <a:r>
              <a:rPr lang="fr-FR" dirty="0">
                <a:solidFill>
                  <a:schemeClr val="tx1"/>
                </a:solidFill>
              </a:rPr>
              <a:t>/</a:t>
            </a:r>
            <a:r>
              <a:rPr lang="fr-FR" i="1" dirty="0">
                <a:solidFill>
                  <a:schemeClr val="tx1"/>
                </a:solidFill>
              </a:rPr>
              <a:t>moche</a:t>
            </a:r>
            <a:r>
              <a:rPr lang="fr-FR" dirty="0">
                <a:solidFill>
                  <a:schemeClr val="tx1"/>
                </a:solidFill>
              </a:rPr>
              <a:t>, </a:t>
            </a:r>
            <a:r>
              <a:rPr lang="fr-FR" i="1" dirty="0">
                <a:solidFill>
                  <a:schemeClr val="tx1"/>
                </a:solidFill>
              </a:rPr>
              <a:t>flic</a:t>
            </a:r>
            <a:r>
              <a:rPr lang="fr-FR" dirty="0">
                <a:solidFill>
                  <a:schemeClr val="tx1"/>
                </a:solidFill>
              </a:rPr>
              <a:t>, </a:t>
            </a:r>
            <a:r>
              <a:rPr lang="fr-FR" i="1" dirty="0">
                <a:solidFill>
                  <a:schemeClr val="tx1"/>
                </a:solidFill>
              </a:rPr>
              <a:t>daron</a:t>
            </a:r>
            <a:r>
              <a:rPr lang="fr-FR" dirty="0">
                <a:solidFill>
                  <a:schemeClr val="tx1"/>
                </a:solidFill>
              </a:rPr>
              <a:t>, </a:t>
            </a:r>
            <a:r>
              <a:rPr lang="fr-FR" i="1" dirty="0">
                <a:solidFill>
                  <a:schemeClr val="tx1"/>
                </a:solidFill>
              </a:rPr>
              <a:t>pote</a:t>
            </a:r>
            <a:r>
              <a:rPr lang="fr-FR" dirty="0">
                <a:solidFill>
                  <a:schemeClr val="tx1"/>
                </a:solidFill>
              </a:rPr>
              <a:t> (da « poteau »), </a:t>
            </a:r>
            <a:r>
              <a:rPr lang="fr-FR" i="1" dirty="0">
                <a:solidFill>
                  <a:schemeClr val="tx1"/>
                </a:solidFill>
              </a:rPr>
              <a:t>nana.</a:t>
            </a:r>
            <a:r>
              <a:rPr lang="fr-FR" dirty="0">
                <a:solidFill>
                  <a:schemeClr val="tx1"/>
                </a:solidFill>
              </a:rPr>
              <a:t> </a:t>
            </a:r>
            <a:endParaRPr lang="fr-FR" dirty="0" smtClean="0">
              <a:solidFill>
                <a:schemeClr val="tx1"/>
              </a:solidFill>
            </a:endParaRPr>
          </a:p>
          <a:p>
            <a:pPr algn="just"/>
            <a:r>
              <a:rPr lang="fr-FR" dirty="0" smtClean="0">
                <a:solidFill>
                  <a:schemeClr val="tx1"/>
                </a:solidFill>
              </a:rPr>
              <a:t>Il</a:t>
            </a:r>
            <a:r>
              <a:rPr lang="fr-FR" b="1" dirty="0" smtClean="0">
                <a:solidFill>
                  <a:schemeClr val="tx1"/>
                </a:solidFill>
              </a:rPr>
              <a:t> </a:t>
            </a:r>
            <a:r>
              <a:rPr lang="fr-FR" b="1" i="1" dirty="0" smtClean="0">
                <a:solidFill>
                  <a:schemeClr val="tx1"/>
                </a:solidFill>
              </a:rPr>
              <a:t>javanais</a:t>
            </a:r>
            <a:r>
              <a:rPr lang="fr-FR" dirty="0" smtClean="0">
                <a:solidFill>
                  <a:schemeClr val="tx1"/>
                </a:solidFill>
              </a:rPr>
              <a:t>: </a:t>
            </a:r>
            <a:r>
              <a:rPr lang="fr-FR" dirty="0" err="1" smtClean="0">
                <a:solidFill>
                  <a:schemeClr val="tx1"/>
                </a:solidFill>
              </a:rPr>
              <a:t>creato</a:t>
            </a:r>
            <a:r>
              <a:rPr lang="fr-FR" dirty="0" smtClean="0">
                <a:solidFill>
                  <a:schemeClr val="tx1"/>
                </a:solidFill>
              </a:rPr>
              <a:t> </a:t>
            </a:r>
            <a:r>
              <a:rPr lang="fr-FR" dirty="0" err="1" smtClean="0">
                <a:solidFill>
                  <a:schemeClr val="tx1"/>
                </a:solidFill>
              </a:rPr>
              <a:t>dall’attore</a:t>
            </a:r>
            <a:r>
              <a:rPr lang="fr-FR" dirty="0" smtClean="0">
                <a:solidFill>
                  <a:schemeClr val="tx1"/>
                </a:solidFill>
              </a:rPr>
              <a:t> </a:t>
            </a:r>
            <a:r>
              <a:rPr lang="fr-FR" dirty="0">
                <a:solidFill>
                  <a:schemeClr val="tx1"/>
                </a:solidFill>
              </a:rPr>
              <a:t>René </a:t>
            </a:r>
            <a:r>
              <a:rPr lang="fr-FR" dirty="0" err="1">
                <a:solidFill>
                  <a:schemeClr val="tx1"/>
                </a:solidFill>
              </a:rPr>
              <a:t>Luguet</a:t>
            </a:r>
            <a:r>
              <a:rPr lang="fr-FR" dirty="0">
                <a:solidFill>
                  <a:schemeClr val="tx1"/>
                </a:solidFill>
              </a:rPr>
              <a:t> </a:t>
            </a:r>
            <a:r>
              <a:rPr lang="fr-FR" dirty="0" err="1" smtClean="0">
                <a:solidFill>
                  <a:schemeClr val="tx1"/>
                </a:solidFill>
              </a:rPr>
              <a:t>durante</a:t>
            </a:r>
            <a:r>
              <a:rPr lang="fr-FR" dirty="0" smtClean="0">
                <a:solidFill>
                  <a:schemeClr val="tx1"/>
                </a:solidFill>
              </a:rPr>
              <a:t> il « </a:t>
            </a:r>
            <a:r>
              <a:rPr lang="fr-FR" dirty="0" err="1" smtClean="0">
                <a:solidFill>
                  <a:schemeClr val="tx1"/>
                </a:solidFill>
              </a:rPr>
              <a:t>Secondo</a:t>
            </a:r>
            <a:r>
              <a:rPr lang="fr-FR" dirty="0" smtClean="0">
                <a:solidFill>
                  <a:schemeClr val="tx1"/>
                </a:solidFill>
              </a:rPr>
              <a:t> </a:t>
            </a:r>
            <a:r>
              <a:rPr lang="fr-FR" dirty="0" err="1" smtClean="0">
                <a:solidFill>
                  <a:schemeClr val="tx1"/>
                </a:solidFill>
              </a:rPr>
              <a:t>Impero</a:t>
            </a:r>
            <a:r>
              <a:rPr lang="fr-FR" dirty="0" smtClean="0">
                <a:solidFill>
                  <a:schemeClr val="tx1"/>
                </a:solidFill>
              </a:rPr>
              <a:t> ». </a:t>
            </a:r>
            <a:r>
              <a:rPr lang="fr-FR" dirty="0" err="1" smtClean="0">
                <a:solidFill>
                  <a:schemeClr val="tx1"/>
                </a:solidFill>
              </a:rPr>
              <a:t>Caratteristica</a:t>
            </a:r>
            <a:r>
              <a:rPr lang="fr-FR" dirty="0" smtClean="0">
                <a:solidFill>
                  <a:schemeClr val="tx1"/>
                </a:solidFill>
              </a:rPr>
              <a:t> </a:t>
            </a:r>
            <a:r>
              <a:rPr lang="fr-FR" dirty="0">
                <a:solidFill>
                  <a:schemeClr val="tx1"/>
                </a:solidFill>
              </a:rPr>
              <a:t>principale </a:t>
            </a:r>
            <a:r>
              <a:rPr lang="fr-FR" dirty="0" err="1">
                <a:solidFill>
                  <a:schemeClr val="tx1"/>
                </a:solidFill>
              </a:rPr>
              <a:t>è</a:t>
            </a:r>
            <a:r>
              <a:rPr lang="fr-FR" dirty="0" smtClean="0">
                <a:solidFill>
                  <a:schemeClr val="tx1"/>
                </a:solidFill>
              </a:rPr>
              <a:t> l’</a:t>
            </a:r>
            <a:r>
              <a:rPr lang="fr-FR" dirty="0" err="1" smtClean="0">
                <a:solidFill>
                  <a:schemeClr val="tx1"/>
                </a:solidFill>
              </a:rPr>
              <a:t>introduzione</a:t>
            </a:r>
            <a:r>
              <a:rPr lang="fr-FR" dirty="0" smtClean="0">
                <a:solidFill>
                  <a:schemeClr val="tx1"/>
                </a:solidFill>
              </a:rPr>
              <a:t> di « </a:t>
            </a:r>
            <a:r>
              <a:rPr lang="fr-FR" i="1" dirty="0" smtClean="0">
                <a:solidFill>
                  <a:schemeClr val="tx1"/>
                </a:solidFill>
              </a:rPr>
              <a:t>av »</a:t>
            </a:r>
            <a:r>
              <a:rPr lang="fr-FR" dirty="0" smtClean="0">
                <a:solidFill>
                  <a:schemeClr val="tx1"/>
                </a:solidFill>
              </a:rPr>
              <a:t> e</a:t>
            </a:r>
            <a:r>
              <a:rPr lang="fr-FR" i="1" dirty="0" smtClean="0">
                <a:solidFill>
                  <a:schemeClr val="tx1"/>
                </a:solidFill>
              </a:rPr>
              <a:t> « </a:t>
            </a:r>
            <a:r>
              <a:rPr lang="fr-FR" i="1" dirty="0" err="1" smtClean="0">
                <a:solidFill>
                  <a:schemeClr val="tx1"/>
                </a:solidFill>
              </a:rPr>
              <a:t>ja</a:t>
            </a:r>
            <a:r>
              <a:rPr lang="fr-FR" i="1" dirty="0" smtClean="0">
                <a:solidFill>
                  <a:schemeClr val="tx1"/>
                </a:solidFill>
              </a:rPr>
              <a:t> »</a:t>
            </a:r>
            <a:r>
              <a:rPr lang="fr-FR" dirty="0" smtClean="0">
                <a:solidFill>
                  <a:schemeClr val="tx1"/>
                </a:solidFill>
              </a:rPr>
              <a:t> </a:t>
            </a:r>
            <a:r>
              <a:rPr lang="fr-FR" dirty="0">
                <a:solidFill>
                  <a:schemeClr val="tx1"/>
                </a:solidFill>
              </a:rPr>
              <a:t>à </a:t>
            </a:r>
            <a:r>
              <a:rPr lang="fr-FR" dirty="0" err="1" smtClean="0">
                <a:solidFill>
                  <a:schemeClr val="tx1"/>
                </a:solidFill>
              </a:rPr>
              <a:t>all’interno</a:t>
            </a:r>
            <a:r>
              <a:rPr lang="fr-FR" dirty="0" smtClean="0">
                <a:solidFill>
                  <a:schemeClr val="tx1"/>
                </a:solidFill>
              </a:rPr>
              <a:t> delle parole</a:t>
            </a:r>
            <a:r>
              <a:rPr lang="fr-FR" dirty="0">
                <a:solidFill>
                  <a:schemeClr val="tx1"/>
                </a:solidFill>
              </a:rPr>
              <a:t> : </a:t>
            </a:r>
            <a:r>
              <a:rPr lang="fr-FR" i="1" dirty="0">
                <a:solidFill>
                  <a:schemeClr val="tx1"/>
                </a:solidFill>
              </a:rPr>
              <a:t>gros</a:t>
            </a:r>
            <a:r>
              <a:rPr lang="fr-FR" dirty="0">
                <a:solidFill>
                  <a:schemeClr val="tx1"/>
                </a:solidFill>
              </a:rPr>
              <a:t> &gt;</a:t>
            </a:r>
            <a:r>
              <a:rPr lang="fr-FR" dirty="0" smtClean="0">
                <a:solidFill>
                  <a:schemeClr val="tx1"/>
                </a:solidFill>
              </a:rPr>
              <a:t> </a:t>
            </a:r>
            <a:r>
              <a:rPr lang="fr-FR" i="1" dirty="0" smtClean="0">
                <a:solidFill>
                  <a:schemeClr val="tx1"/>
                </a:solidFill>
              </a:rPr>
              <a:t>gravos</a:t>
            </a:r>
            <a:r>
              <a:rPr lang="fr-FR" dirty="0" smtClean="0">
                <a:solidFill>
                  <a:schemeClr val="tx1"/>
                </a:solidFill>
              </a:rPr>
              <a:t>.</a:t>
            </a:r>
          </a:p>
          <a:p>
            <a:pPr algn="just"/>
            <a:r>
              <a:rPr lang="fr-FR" dirty="0" smtClean="0">
                <a:solidFill>
                  <a:schemeClr val="tx1"/>
                </a:solidFill>
              </a:rPr>
              <a:t>Il</a:t>
            </a:r>
            <a:r>
              <a:rPr lang="fr-FR" b="1" dirty="0" smtClean="0">
                <a:solidFill>
                  <a:schemeClr val="tx1"/>
                </a:solidFill>
              </a:rPr>
              <a:t> </a:t>
            </a:r>
            <a:r>
              <a:rPr lang="fr-FR" b="1" i="1" dirty="0" smtClean="0">
                <a:solidFill>
                  <a:schemeClr val="tx1"/>
                </a:solidFill>
              </a:rPr>
              <a:t>loucherbem</a:t>
            </a:r>
            <a:r>
              <a:rPr lang="fr-FR" dirty="0" smtClean="0">
                <a:solidFill>
                  <a:schemeClr val="tx1"/>
                </a:solidFill>
              </a:rPr>
              <a:t>: </a:t>
            </a:r>
            <a:r>
              <a:rPr lang="fr-FR" dirty="0" err="1" smtClean="0">
                <a:solidFill>
                  <a:schemeClr val="tx1"/>
                </a:solidFill>
              </a:rPr>
              <a:t>nato</a:t>
            </a:r>
            <a:r>
              <a:rPr lang="fr-FR" dirty="0" smtClean="0">
                <a:solidFill>
                  <a:schemeClr val="tx1"/>
                </a:solidFill>
              </a:rPr>
              <a:t> </a:t>
            </a:r>
            <a:r>
              <a:rPr lang="fr-FR" dirty="0" err="1" smtClean="0">
                <a:solidFill>
                  <a:schemeClr val="tx1"/>
                </a:solidFill>
              </a:rPr>
              <a:t>tra</a:t>
            </a:r>
            <a:r>
              <a:rPr lang="fr-FR" dirty="0" smtClean="0">
                <a:solidFill>
                  <a:schemeClr val="tx1"/>
                </a:solidFill>
              </a:rPr>
              <a:t> i </a:t>
            </a:r>
            <a:r>
              <a:rPr lang="fr-FR" dirty="0" err="1" smtClean="0">
                <a:solidFill>
                  <a:schemeClr val="tx1"/>
                </a:solidFill>
              </a:rPr>
              <a:t>macellai</a:t>
            </a:r>
            <a:r>
              <a:rPr lang="fr-FR" dirty="0" smtClean="0">
                <a:solidFill>
                  <a:schemeClr val="tx1"/>
                </a:solidFill>
              </a:rPr>
              <a:t> </a:t>
            </a:r>
            <a:r>
              <a:rPr lang="fr-FR" dirty="0" err="1" smtClean="0">
                <a:solidFill>
                  <a:schemeClr val="tx1"/>
                </a:solidFill>
              </a:rPr>
              <a:t>della</a:t>
            </a:r>
            <a:r>
              <a:rPr lang="fr-FR" dirty="0" smtClean="0">
                <a:solidFill>
                  <a:schemeClr val="tx1"/>
                </a:solidFill>
              </a:rPr>
              <a:t> Villette alla fine </a:t>
            </a:r>
            <a:r>
              <a:rPr lang="fr-FR" dirty="0" err="1" smtClean="0">
                <a:solidFill>
                  <a:schemeClr val="tx1"/>
                </a:solidFill>
              </a:rPr>
              <a:t>dell’Ottocento</a:t>
            </a:r>
            <a:r>
              <a:rPr lang="fr-FR" dirty="0" smtClean="0">
                <a:solidFill>
                  <a:schemeClr val="tx1"/>
                </a:solidFill>
              </a:rPr>
              <a:t>. Consiste </a:t>
            </a:r>
            <a:r>
              <a:rPr lang="fr-FR" dirty="0" err="1" smtClean="0">
                <a:solidFill>
                  <a:schemeClr val="tx1"/>
                </a:solidFill>
              </a:rPr>
              <a:t>nel</a:t>
            </a:r>
            <a:r>
              <a:rPr lang="fr-FR" dirty="0" smtClean="0">
                <a:solidFill>
                  <a:schemeClr val="tx1"/>
                </a:solidFill>
              </a:rPr>
              <a:t> </a:t>
            </a:r>
            <a:r>
              <a:rPr lang="fr-FR" dirty="0" err="1" smtClean="0">
                <a:solidFill>
                  <a:schemeClr val="tx1"/>
                </a:solidFill>
              </a:rPr>
              <a:t>rimpiazzare</a:t>
            </a:r>
            <a:r>
              <a:rPr lang="fr-FR" dirty="0" smtClean="0">
                <a:solidFill>
                  <a:schemeClr val="tx1"/>
                </a:solidFill>
              </a:rPr>
              <a:t> la prima </a:t>
            </a:r>
            <a:r>
              <a:rPr lang="fr-FR" dirty="0" err="1" smtClean="0">
                <a:solidFill>
                  <a:schemeClr val="tx1"/>
                </a:solidFill>
              </a:rPr>
              <a:t>lettera</a:t>
            </a:r>
            <a:r>
              <a:rPr lang="fr-FR" dirty="0" smtClean="0">
                <a:solidFill>
                  <a:schemeClr val="tx1"/>
                </a:solidFill>
              </a:rPr>
              <a:t> </a:t>
            </a:r>
            <a:r>
              <a:rPr lang="fr-FR" dirty="0" err="1" smtClean="0">
                <a:solidFill>
                  <a:schemeClr val="tx1"/>
                </a:solidFill>
              </a:rPr>
              <a:t>della</a:t>
            </a:r>
            <a:r>
              <a:rPr lang="fr-FR" dirty="0" smtClean="0">
                <a:solidFill>
                  <a:schemeClr val="tx1"/>
                </a:solidFill>
              </a:rPr>
              <a:t> </a:t>
            </a:r>
            <a:r>
              <a:rPr lang="fr-FR" dirty="0" err="1" smtClean="0">
                <a:solidFill>
                  <a:schemeClr val="tx1"/>
                </a:solidFill>
              </a:rPr>
              <a:t>parola</a:t>
            </a:r>
            <a:r>
              <a:rPr lang="fr-FR" dirty="0" smtClean="0">
                <a:solidFill>
                  <a:schemeClr val="tx1"/>
                </a:solidFill>
              </a:rPr>
              <a:t> con </a:t>
            </a:r>
            <a:r>
              <a:rPr lang="fr-FR" dirty="0" err="1" smtClean="0">
                <a:solidFill>
                  <a:schemeClr val="tx1"/>
                </a:solidFill>
              </a:rPr>
              <a:t>una</a:t>
            </a:r>
            <a:r>
              <a:rPr lang="fr-FR" dirty="0" smtClean="0">
                <a:solidFill>
                  <a:schemeClr val="tx1"/>
                </a:solidFill>
              </a:rPr>
              <a:t> « l » e a </a:t>
            </a:r>
            <a:r>
              <a:rPr lang="fr-FR" dirty="0" err="1" smtClean="0">
                <a:solidFill>
                  <a:schemeClr val="tx1"/>
                </a:solidFill>
              </a:rPr>
              <a:t>spostarla</a:t>
            </a:r>
            <a:r>
              <a:rPr lang="fr-FR" dirty="0" smtClean="0">
                <a:solidFill>
                  <a:schemeClr val="tx1"/>
                </a:solidFill>
              </a:rPr>
              <a:t> alla fine, </a:t>
            </a:r>
            <a:r>
              <a:rPr lang="fr-FR" dirty="0" err="1" smtClean="0">
                <a:solidFill>
                  <a:schemeClr val="tx1"/>
                </a:solidFill>
              </a:rPr>
              <a:t>aggiungendo</a:t>
            </a:r>
            <a:r>
              <a:rPr lang="fr-FR" dirty="0" smtClean="0">
                <a:solidFill>
                  <a:schemeClr val="tx1"/>
                </a:solidFill>
              </a:rPr>
              <a:t> un </a:t>
            </a:r>
            <a:r>
              <a:rPr lang="fr-FR" dirty="0" err="1" smtClean="0">
                <a:solidFill>
                  <a:schemeClr val="tx1"/>
                </a:solidFill>
              </a:rPr>
              <a:t>suffisso</a:t>
            </a:r>
            <a:r>
              <a:rPr lang="fr-FR" dirty="0" smtClean="0">
                <a:solidFill>
                  <a:schemeClr val="tx1"/>
                </a:solidFill>
              </a:rPr>
              <a:t> argotique (-</a:t>
            </a:r>
            <a:r>
              <a:rPr lang="fr-FR" dirty="0" err="1" smtClean="0">
                <a:solidFill>
                  <a:schemeClr val="tx1"/>
                </a:solidFill>
              </a:rPr>
              <a:t>em</a:t>
            </a:r>
            <a:r>
              <a:rPr lang="fr-FR" dirty="0" smtClean="0">
                <a:solidFill>
                  <a:schemeClr val="tx1"/>
                </a:solidFill>
              </a:rPr>
              <a:t>, -igue</a:t>
            </a:r>
            <a:r>
              <a:rPr lang="mr-IN" dirty="0" smtClean="0">
                <a:solidFill>
                  <a:schemeClr val="tx1"/>
                </a:solidFill>
              </a:rPr>
              <a:t>…</a:t>
            </a:r>
            <a:r>
              <a:rPr lang="it-IT" dirty="0" smtClean="0">
                <a:solidFill>
                  <a:schemeClr val="tx1"/>
                </a:solidFill>
              </a:rPr>
              <a:t>).</a:t>
            </a:r>
            <a:r>
              <a:rPr lang="fr-FR" b="1" dirty="0" smtClean="0">
                <a:solidFill>
                  <a:schemeClr val="tx1"/>
                </a:solidFill>
              </a:rPr>
              <a:t> </a:t>
            </a:r>
            <a:r>
              <a:rPr lang="fr-FR" i="1" dirty="0">
                <a:solidFill>
                  <a:schemeClr val="tx1"/>
                </a:solidFill>
              </a:rPr>
              <a:t>L</a:t>
            </a:r>
            <a:r>
              <a:rPr lang="fr-FR" i="1" dirty="0" smtClean="0">
                <a:solidFill>
                  <a:schemeClr val="tx1"/>
                </a:solidFill>
              </a:rPr>
              <a:t>oucherbem</a:t>
            </a:r>
            <a:r>
              <a:rPr lang="fr-FR" dirty="0" smtClean="0">
                <a:solidFill>
                  <a:schemeClr val="tx1"/>
                </a:solidFill>
              </a:rPr>
              <a:t> </a:t>
            </a:r>
            <a:r>
              <a:rPr lang="fr-FR" dirty="0" err="1" smtClean="0">
                <a:solidFill>
                  <a:schemeClr val="tx1"/>
                </a:solidFill>
              </a:rPr>
              <a:t>è</a:t>
            </a:r>
            <a:r>
              <a:rPr lang="fr-FR" dirty="0" smtClean="0">
                <a:solidFill>
                  <a:schemeClr val="tx1"/>
                </a:solidFill>
              </a:rPr>
              <a:t> </a:t>
            </a:r>
            <a:r>
              <a:rPr lang="fr-FR" dirty="0">
                <a:solidFill>
                  <a:schemeClr val="tx1"/>
                </a:solidFill>
              </a:rPr>
              <a:t>le </a:t>
            </a:r>
            <a:r>
              <a:rPr lang="fr-FR" dirty="0" smtClean="0">
                <a:solidFill>
                  <a:schemeClr val="tx1"/>
                </a:solidFill>
              </a:rPr>
              <a:t>« </a:t>
            </a:r>
            <a:r>
              <a:rPr lang="fr-FR" i="1" dirty="0" smtClean="0">
                <a:solidFill>
                  <a:schemeClr val="tx1"/>
                </a:solidFill>
              </a:rPr>
              <a:t>boucher »</a:t>
            </a:r>
            <a:r>
              <a:rPr lang="fr-FR" dirty="0" smtClean="0">
                <a:solidFill>
                  <a:schemeClr val="tx1"/>
                </a:solidFill>
              </a:rPr>
              <a:t>. </a:t>
            </a:r>
            <a:r>
              <a:rPr lang="fr-FR" dirty="0">
                <a:solidFill>
                  <a:schemeClr val="tx1"/>
                </a:solidFill>
              </a:rPr>
              <a:t>Raymond </a:t>
            </a:r>
            <a:r>
              <a:rPr lang="fr-FR" dirty="0" smtClean="0">
                <a:solidFill>
                  <a:schemeClr val="tx1"/>
                </a:solidFill>
              </a:rPr>
              <a:t>Queneau </a:t>
            </a:r>
            <a:r>
              <a:rPr lang="fr-FR" dirty="0" err="1" smtClean="0">
                <a:solidFill>
                  <a:schemeClr val="tx1"/>
                </a:solidFill>
              </a:rPr>
              <a:t>lo</a:t>
            </a:r>
            <a:r>
              <a:rPr lang="fr-FR" dirty="0" smtClean="0">
                <a:solidFill>
                  <a:schemeClr val="tx1"/>
                </a:solidFill>
              </a:rPr>
              <a:t> </a:t>
            </a:r>
            <a:r>
              <a:rPr lang="fr-FR" dirty="0" err="1" smtClean="0">
                <a:solidFill>
                  <a:schemeClr val="tx1"/>
                </a:solidFill>
              </a:rPr>
              <a:t>userà</a:t>
            </a:r>
            <a:r>
              <a:rPr lang="fr-FR" dirty="0" smtClean="0">
                <a:solidFill>
                  <a:schemeClr val="tx1"/>
                </a:solidFill>
              </a:rPr>
              <a:t> in </a:t>
            </a:r>
            <a:r>
              <a:rPr lang="fr-FR" i="1" dirty="0" smtClean="0">
                <a:solidFill>
                  <a:schemeClr val="tx1"/>
                </a:solidFill>
              </a:rPr>
              <a:t>Exercices </a:t>
            </a:r>
            <a:r>
              <a:rPr lang="fr-FR" i="1" dirty="0">
                <a:solidFill>
                  <a:schemeClr val="tx1"/>
                </a:solidFill>
              </a:rPr>
              <a:t>de </a:t>
            </a:r>
            <a:r>
              <a:rPr lang="fr-FR" i="1" dirty="0" smtClean="0">
                <a:solidFill>
                  <a:schemeClr val="tx1"/>
                </a:solidFill>
              </a:rPr>
              <a:t>style </a:t>
            </a:r>
            <a:r>
              <a:rPr lang="fr-FR" dirty="0" smtClean="0">
                <a:solidFill>
                  <a:schemeClr val="tx1"/>
                </a:solidFill>
              </a:rPr>
              <a:t>(1947):</a:t>
            </a:r>
          </a:p>
          <a:p>
            <a:pPr marL="0" indent="0" algn="just">
              <a:buNone/>
            </a:pPr>
            <a:r>
              <a:rPr lang="fr-FR" i="1" dirty="0" smtClean="0">
                <a:solidFill>
                  <a:schemeClr val="tx1"/>
                </a:solidFill>
              </a:rPr>
              <a:t>Un </a:t>
            </a:r>
            <a:r>
              <a:rPr lang="fr-FR" i="1" dirty="0" err="1">
                <a:solidFill>
                  <a:schemeClr val="tx1"/>
                </a:solidFill>
              </a:rPr>
              <a:t>lourjingue</a:t>
            </a:r>
            <a:r>
              <a:rPr lang="fr-FR" i="1" dirty="0">
                <a:solidFill>
                  <a:schemeClr val="tx1"/>
                </a:solidFill>
              </a:rPr>
              <a:t> vers </a:t>
            </a:r>
            <a:r>
              <a:rPr lang="fr-FR" i="1" dirty="0" err="1">
                <a:solidFill>
                  <a:schemeClr val="tx1"/>
                </a:solidFill>
              </a:rPr>
              <a:t>lidimège</a:t>
            </a:r>
            <a:r>
              <a:rPr lang="fr-FR" i="1" dirty="0">
                <a:solidFill>
                  <a:schemeClr val="tx1"/>
                </a:solidFill>
              </a:rPr>
              <a:t> sur la </a:t>
            </a:r>
            <a:r>
              <a:rPr lang="fr-FR" i="1" dirty="0" err="1">
                <a:solidFill>
                  <a:schemeClr val="tx1"/>
                </a:solidFill>
              </a:rPr>
              <a:t>lateformeplic</a:t>
            </a:r>
            <a:r>
              <a:rPr lang="fr-FR" i="1" dirty="0">
                <a:solidFill>
                  <a:schemeClr val="tx1"/>
                </a:solidFill>
              </a:rPr>
              <a:t> arrière d’un </a:t>
            </a:r>
            <a:r>
              <a:rPr lang="fr-FR" i="1" dirty="0" err="1">
                <a:solidFill>
                  <a:schemeClr val="tx1"/>
                </a:solidFill>
              </a:rPr>
              <a:t>lobustotem</a:t>
            </a:r>
            <a:r>
              <a:rPr lang="fr-FR" i="1" dirty="0">
                <a:solidFill>
                  <a:schemeClr val="tx1"/>
                </a:solidFill>
              </a:rPr>
              <a:t>, je gaffe un </a:t>
            </a:r>
            <a:r>
              <a:rPr lang="fr-FR" i="1" dirty="0" err="1">
                <a:solidFill>
                  <a:schemeClr val="tx1"/>
                </a:solidFill>
              </a:rPr>
              <a:t>lypètinge</a:t>
            </a:r>
            <a:r>
              <a:rPr lang="fr-FR" i="1" dirty="0">
                <a:solidFill>
                  <a:schemeClr val="tx1"/>
                </a:solidFill>
              </a:rPr>
              <a:t> avec un long </a:t>
            </a:r>
            <a:r>
              <a:rPr lang="fr-FR" i="1" dirty="0" err="1">
                <a:solidFill>
                  <a:schemeClr val="tx1"/>
                </a:solidFill>
              </a:rPr>
              <a:t>loukem</a:t>
            </a:r>
            <a:r>
              <a:rPr lang="fr-FR" i="1" dirty="0">
                <a:solidFill>
                  <a:schemeClr val="tx1"/>
                </a:solidFill>
              </a:rPr>
              <a:t> et un </a:t>
            </a:r>
            <a:r>
              <a:rPr lang="fr-FR" i="1" dirty="0" err="1">
                <a:solidFill>
                  <a:schemeClr val="tx1"/>
                </a:solidFill>
              </a:rPr>
              <a:t>lapeauchard</a:t>
            </a:r>
            <a:r>
              <a:rPr lang="fr-FR" i="1" dirty="0">
                <a:solidFill>
                  <a:schemeClr val="tx1"/>
                </a:solidFill>
              </a:rPr>
              <a:t> entouré d’un </a:t>
            </a:r>
            <a:r>
              <a:rPr lang="fr-FR" i="1" dirty="0" err="1">
                <a:solidFill>
                  <a:schemeClr val="tx1"/>
                </a:solidFill>
              </a:rPr>
              <a:t>lalongif</a:t>
            </a:r>
            <a:r>
              <a:rPr lang="fr-FR" i="1" dirty="0">
                <a:solidFill>
                  <a:schemeClr val="tx1"/>
                </a:solidFill>
              </a:rPr>
              <a:t> au lieu de </a:t>
            </a:r>
            <a:r>
              <a:rPr lang="fr-FR" i="1" dirty="0" err="1" smtClean="0">
                <a:solidFill>
                  <a:schemeClr val="tx1"/>
                </a:solidFill>
              </a:rPr>
              <a:t>lubanrouge</a:t>
            </a:r>
            <a:r>
              <a:rPr lang="fr-FR" dirty="0" smtClean="0">
                <a:solidFill>
                  <a:schemeClr val="tx1"/>
                </a:solidFill>
              </a:rPr>
              <a:t>.</a:t>
            </a:r>
          </a:p>
          <a:p>
            <a:pPr algn="just"/>
            <a:r>
              <a:rPr lang="fr-FR" dirty="0" smtClean="0">
                <a:solidFill>
                  <a:schemeClr val="tx1"/>
                </a:solidFill>
              </a:rPr>
              <a:t>Il</a:t>
            </a:r>
            <a:r>
              <a:rPr lang="fr-FR" b="1" dirty="0" smtClean="0">
                <a:solidFill>
                  <a:schemeClr val="tx1"/>
                </a:solidFill>
              </a:rPr>
              <a:t> </a:t>
            </a:r>
            <a:r>
              <a:rPr lang="fr-FR" b="1" i="1" dirty="0" smtClean="0">
                <a:solidFill>
                  <a:schemeClr val="tx1"/>
                </a:solidFill>
              </a:rPr>
              <a:t>verlan</a:t>
            </a:r>
            <a:r>
              <a:rPr lang="fr-FR" dirty="0" smtClean="0">
                <a:solidFill>
                  <a:schemeClr val="tx1"/>
                </a:solidFill>
              </a:rPr>
              <a:t>: </a:t>
            </a:r>
            <a:r>
              <a:rPr lang="fr-FR" dirty="0" err="1" smtClean="0">
                <a:solidFill>
                  <a:schemeClr val="tx1"/>
                </a:solidFill>
              </a:rPr>
              <a:t>sistema</a:t>
            </a:r>
            <a:r>
              <a:rPr lang="fr-FR" dirty="0" smtClean="0">
                <a:solidFill>
                  <a:schemeClr val="tx1"/>
                </a:solidFill>
              </a:rPr>
              <a:t> </a:t>
            </a:r>
            <a:r>
              <a:rPr lang="fr-FR" dirty="0" err="1" smtClean="0">
                <a:solidFill>
                  <a:schemeClr val="tx1"/>
                </a:solidFill>
              </a:rPr>
              <a:t>del</a:t>
            </a:r>
            <a:r>
              <a:rPr lang="fr-FR" dirty="0" smtClean="0">
                <a:solidFill>
                  <a:schemeClr val="tx1"/>
                </a:solidFill>
              </a:rPr>
              <a:t> XVII </a:t>
            </a:r>
            <a:r>
              <a:rPr lang="fr-FR" dirty="0" err="1" smtClean="0">
                <a:solidFill>
                  <a:schemeClr val="tx1"/>
                </a:solidFill>
              </a:rPr>
              <a:t>secolo</a:t>
            </a:r>
            <a:r>
              <a:rPr lang="fr-FR" dirty="0" smtClean="0">
                <a:solidFill>
                  <a:schemeClr val="tx1"/>
                </a:solidFill>
              </a:rPr>
              <a:t> </a:t>
            </a:r>
            <a:r>
              <a:rPr lang="fr-FR" dirty="0" err="1" smtClean="0">
                <a:solidFill>
                  <a:schemeClr val="tx1"/>
                </a:solidFill>
              </a:rPr>
              <a:t>che</a:t>
            </a:r>
            <a:r>
              <a:rPr lang="fr-FR" dirty="0" smtClean="0">
                <a:solidFill>
                  <a:schemeClr val="tx1"/>
                </a:solidFill>
              </a:rPr>
              <a:t> consiste a </a:t>
            </a:r>
            <a:r>
              <a:rPr lang="fr-FR" dirty="0" err="1" smtClean="0">
                <a:solidFill>
                  <a:schemeClr val="tx1"/>
                </a:solidFill>
              </a:rPr>
              <a:t>invertire</a:t>
            </a:r>
            <a:r>
              <a:rPr lang="fr-FR" dirty="0" smtClean="0">
                <a:solidFill>
                  <a:schemeClr val="tx1"/>
                </a:solidFill>
              </a:rPr>
              <a:t> le </a:t>
            </a:r>
            <a:r>
              <a:rPr lang="fr-FR" dirty="0" err="1" smtClean="0">
                <a:solidFill>
                  <a:schemeClr val="tx1"/>
                </a:solidFill>
              </a:rPr>
              <a:t>sillabe</a:t>
            </a:r>
            <a:r>
              <a:rPr lang="fr-FR" dirty="0" smtClean="0">
                <a:solidFill>
                  <a:schemeClr val="tx1"/>
                </a:solidFill>
              </a:rPr>
              <a:t>. </a:t>
            </a:r>
            <a:r>
              <a:rPr lang="fr-FR" i="1" dirty="0">
                <a:solidFill>
                  <a:schemeClr val="tx1"/>
                </a:solidFill>
              </a:rPr>
              <a:t>meuf</a:t>
            </a:r>
            <a:r>
              <a:rPr lang="fr-FR" dirty="0">
                <a:solidFill>
                  <a:schemeClr val="tx1"/>
                </a:solidFill>
              </a:rPr>
              <a:t>, </a:t>
            </a:r>
            <a:r>
              <a:rPr lang="fr-FR" i="1" dirty="0" smtClean="0">
                <a:solidFill>
                  <a:schemeClr val="tx1"/>
                </a:solidFill>
              </a:rPr>
              <a:t>beur,</a:t>
            </a:r>
            <a:r>
              <a:rPr lang="fr-FR" i="1" dirty="0">
                <a:solidFill>
                  <a:schemeClr val="tx1"/>
                </a:solidFill>
              </a:rPr>
              <a:t> </a:t>
            </a:r>
            <a:r>
              <a:rPr lang="fr-FR" i="1" dirty="0" smtClean="0">
                <a:solidFill>
                  <a:schemeClr val="tx1"/>
                </a:solidFill>
              </a:rPr>
              <a:t>pécho,</a:t>
            </a:r>
            <a:r>
              <a:rPr lang="fr-FR" dirty="0" smtClean="0">
                <a:solidFill>
                  <a:schemeClr val="tx1"/>
                </a:solidFill>
              </a:rPr>
              <a:t> </a:t>
            </a:r>
            <a:r>
              <a:rPr lang="fr-FR" i="1" dirty="0" smtClean="0">
                <a:solidFill>
                  <a:schemeClr val="tx1"/>
                </a:solidFill>
              </a:rPr>
              <a:t>céfran</a:t>
            </a:r>
            <a:r>
              <a:rPr lang="fr-FR" dirty="0" smtClean="0">
                <a:solidFill>
                  <a:schemeClr val="tx1"/>
                </a:solidFill>
              </a:rPr>
              <a:t> (« français »)</a:t>
            </a:r>
            <a:r>
              <a:rPr lang="fr-FR" dirty="0">
                <a:solidFill>
                  <a:schemeClr val="tx1"/>
                </a:solidFill>
                <a:sym typeface="Wingdings" charset="2"/>
              </a:rPr>
              <a:t></a:t>
            </a:r>
            <a:r>
              <a:rPr lang="fr-FR" dirty="0">
                <a:solidFill>
                  <a:schemeClr val="tx1"/>
                </a:solidFill>
              </a:rPr>
              <a:t> forme de verlan </a:t>
            </a:r>
            <a:r>
              <a:rPr lang="fr-FR" dirty="0" err="1" smtClean="0">
                <a:solidFill>
                  <a:schemeClr val="tx1"/>
                </a:solidFill>
              </a:rPr>
              <a:t>verlanisé</a:t>
            </a:r>
            <a:r>
              <a:rPr lang="fr-FR" dirty="0">
                <a:solidFill>
                  <a:schemeClr val="tx1"/>
                </a:solidFill>
              </a:rPr>
              <a:t>:</a:t>
            </a:r>
            <a:r>
              <a:rPr lang="fr-FR" i="1" dirty="0" smtClean="0">
                <a:solidFill>
                  <a:schemeClr val="tx1"/>
                </a:solidFill>
              </a:rPr>
              <a:t> rebeu</a:t>
            </a:r>
            <a:r>
              <a:rPr lang="fr-FR" dirty="0">
                <a:solidFill>
                  <a:schemeClr val="tx1"/>
                </a:solidFill>
              </a:rPr>
              <a:t>, </a:t>
            </a:r>
            <a:r>
              <a:rPr lang="fr-FR" i="1" dirty="0" smtClean="0">
                <a:solidFill>
                  <a:schemeClr val="tx1"/>
                </a:solidFill>
              </a:rPr>
              <a:t>keum.</a:t>
            </a:r>
            <a:r>
              <a:rPr lang="fr-FR" dirty="0" smtClean="0">
                <a:solidFill>
                  <a:schemeClr val="tx1"/>
                </a:solidFill>
              </a:rPr>
              <a:t> </a:t>
            </a:r>
            <a:endParaRPr lang="fr-FR" dirty="0">
              <a:solidFill>
                <a:schemeClr val="tx1"/>
              </a:solidFill>
            </a:endParaRPr>
          </a:p>
          <a:p>
            <a:pPr algn="just"/>
            <a:endParaRPr lang="fr-FR" dirty="0" smtClean="0">
              <a:solidFill>
                <a:schemeClr val="tx1"/>
              </a:solidFill>
            </a:endParaRPr>
          </a:p>
          <a:p>
            <a:pPr algn="just"/>
            <a:endParaRPr lang="fr-FR" dirty="0">
              <a:solidFill>
                <a:schemeClr val="tx1"/>
              </a:solidFill>
            </a:endParaRPr>
          </a:p>
          <a:p>
            <a:pPr algn="just"/>
            <a:endParaRPr lang="fr-FR" dirty="0"/>
          </a:p>
        </p:txBody>
      </p:sp>
    </p:spTree>
    <p:extLst>
      <p:ext uri="{BB962C8B-B14F-4D97-AF65-F5344CB8AC3E}">
        <p14:creationId xmlns:p14="http://schemas.microsoft.com/office/powerpoint/2010/main" val="2403457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8997" y="1005558"/>
            <a:ext cx="8596668" cy="3880773"/>
          </a:xfrm>
        </p:spPr>
        <p:txBody>
          <a:bodyPr>
            <a:normAutofit lnSpcReduction="10000"/>
          </a:bodyPr>
          <a:lstStyle/>
          <a:p>
            <a:r>
              <a:rPr lang="it-IT" sz="2000" b="1" dirty="0" smtClean="0">
                <a:solidFill>
                  <a:schemeClr val="tx1"/>
                </a:solidFill>
              </a:rPr>
              <a:t>Honoré de Balzac, </a:t>
            </a:r>
            <a:r>
              <a:rPr lang="it-IT" sz="2000" b="1" i="1" dirty="0" err="1" smtClean="0">
                <a:solidFill>
                  <a:schemeClr val="tx1"/>
                </a:solidFill>
              </a:rPr>
              <a:t>Les</a:t>
            </a:r>
            <a:r>
              <a:rPr lang="it-IT" sz="2000" b="1" i="1" dirty="0" smtClean="0">
                <a:solidFill>
                  <a:schemeClr val="tx1"/>
                </a:solidFill>
              </a:rPr>
              <a:t> </a:t>
            </a:r>
            <a:r>
              <a:rPr lang="it-IT" sz="2000" b="1" i="1" dirty="0" err="1" smtClean="0">
                <a:solidFill>
                  <a:schemeClr val="tx1"/>
                </a:solidFill>
              </a:rPr>
              <a:t>Paysans</a:t>
            </a:r>
            <a:endParaRPr lang="it-IT" sz="2000" b="1" i="1" dirty="0" smtClean="0">
              <a:solidFill>
                <a:schemeClr val="tx1"/>
              </a:solidFill>
            </a:endParaRPr>
          </a:p>
          <a:p>
            <a:endParaRPr lang="it-IT" sz="2000" b="1" i="1" dirty="0" smtClean="0">
              <a:solidFill>
                <a:schemeClr val="tx1"/>
              </a:solidFill>
            </a:endParaRPr>
          </a:p>
          <a:p>
            <a:endParaRPr lang="fr-FR" sz="2000" dirty="0">
              <a:solidFill>
                <a:schemeClr val="tx1"/>
              </a:solidFill>
            </a:endParaRPr>
          </a:p>
          <a:p>
            <a:pPr marL="0" lvl="0" indent="0" algn="just">
              <a:buNone/>
            </a:pPr>
            <a:endParaRPr lang="fr-FR" sz="2000" dirty="0" smtClean="0">
              <a:solidFill>
                <a:schemeClr val="tx1"/>
              </a:solidFill>
            </a:endParaRPr>
          </a:p>
          <a:p>
            <a:pPr marL="0" lvl="0" indent="0" algn="just">
              <a:buNone/>
            </a:pPr>
            <a:r>
              <a:rPr lang="fr-FR" sz="2000" dirty="0" smtClean="0">
                <a:solidFill>
                  <a:schemeClr val="tx1"/>
                </a:solidFill>
              </a:rPr>
              <a:t>Chut </a:t>
            </a:r>
            <a:r>
              <a:rPr lang="fr-FR" sz="2000" dirty="0">
                <a:solidFill>
                  <a:schemeClr val="tx1"/>
                </a:solidFill>
              </a:rPr>
              <a:t>! …dit tout bas le vieillard en faisant signe à </a:t>
            </a:r>
            <a:r>
              <a:rPr lang="fr-FR" sz="2000" dirty="0" err="1">
                <a:solidFill>
                  <a:schemeClr val="tx1"/>
                </a:solidFill>
              </a:rPr>
              <a:t>Blondet</a:t>
            </a:r>
            <a:r>
              <a:rPr lang="fr-FR" sz="2000" dirty="0">
                <a:solidFill>
                  <a:schemeClr val="tx1"/>
                </a:solidFill>
              </a:rPr>
              <a:t> de ne pas agiter l’air par sa voix. Vous allez l’effrayer…</a:t>
            </a:r>
          </a:p>
          <a:p>
            <a:pPr marL="0" lvl="0" indent="0" algn="just">
              <a:buNone/>
            </a:pPr>
            <a:r>
              <a:rPr lang="fr-FR" sz="2000" dirty="0">
                <a:solidFill>
                  <a:schemeClr val="tx1"/>
                </a:solidFill>
              </a:rPr>
              <a:t>Qui ? …</a:t>
            </a:r>
          </a:p>
          <a:p>
            <a:pPr marL="0" lvl="0" indent="0" algn="just">
              <a:buNone/>
            </a:pPr>
            <a:r>
              <a:rPr lang="fr-FR" sz="2000" dirty="0">
                <a:solidFill>
                  <a:schemeClr val="tx1"/>
                </a:solidFill>
              </a:rPr>
              <a:t>Une </a:t>
            </a:r>
            <a:r>
              <a:rPr lang="fr-FR" sz="2000" b="1" i="1" dirty="0" err="1">
                <a:solidFill>
                  <a:schemeClr val="tx1"/>
                </a:solidFill>
              </a:rPr>
              <a:t>loute</a:t>
            </a:r>
            <a:r>
              <a:rPr lang="fr-FR" sz="2000" dirty="0">
                <a:solidFill>
                  <a:schemeClr val="tx1"/>
                </a:solidFill>
              </a:rPr>
              <a:t>, mon cher monsieur. Si </a:t>
            </a:r>
            <a:r>
              <a:rPr lang="fr-FR" sz="2000" b="1" i="1" dirty="0" err="1">
                <a:solidFill>
                  <a:schemeClr val="tx1"/>
                </a:solidFill>
              </a:rPr>
              <a:t>alle</a:t>
            </a:r>
            <a:r>
              <a:rPr lang="fr-FR" sz="2000" dirty="0">
                <a:solidFill>
                  <a:schemeClr val="tx1"/>
                </a:solidFill>
              </a:rPr>
              <a:t> nous entend, </a:t>
            </a:r>
            <a:r>
              <a:rPr lang="fr-FR" sz="2000" b="1" i="1" dirty="0" err="1">
                <a:solidFill>
                  <a:schemeClr val="tx1"/>
                </a:solidFill>
              </a:rPr>
              <a:t>alle</a:t>
            </a:r>
            <a:r>
              <a:rPr lang="fr-FR" sz="2000" dirty="0">
                <a:solidFill>
                  <a:schemeClr val="tx1"/>
                </a:solidFill>
              </a:rPr>
              <a:t> nous entend, </a:t>
            </a:r>
            <a:r>
              <a:rPr lang="fr-FR" sz="2000" b="1" i="1" dirty="0" err="1">
                <a:solidFill>
                  <a:schemeClr val="tx1"/>
                </a:solidFill>
              </a:rPr>
              <a:t>alle</a:t>
            </a:r>
            <a:r>
              <a:rPr lang="fr-FR" sz="2000" dirty="0">
                <a:solidFill>
                  <a:schemeClr val="tx1"/>
                </a:solidFill>
              </a:rPr>
              <a:t> est </a:t>
            </a:r>
            <a:r>
              <a:rPr lang="fr-FR" sz="2000" b="1" i="1" dirty="0" err="1">
                <a:solidFill>
                  <a:schemeClr val="tx1"/>
                </a:solidFill>
              </a:rPr>
              <a:t>capabe</a:t>
            </a:r>
            <a:r>
              <a:rPr lang="fr-FR" sz="2000" b="1" i="1" dirty="0">
                <a:solidFill>
                  <a:schemeClr val="tx1"/>
                </a:solidFill>
              </a:rPr>
              <a:t> </a:t>
            </a:r>
            <a:r>
              <a:rPr lang="fr-FR" sz="2000" b="1" i="1" dirty="0" err="1">
                <a:solidFill>
                  <a:schemeClr val="tx1"/>
                </a:solidFill>
              </a:rPr>
              <a:t>e’d</a:t>
            </a:r>
            <a:r>
              <a:rPr lang="fr-FR" sz="2000" b="1" i="1" dirty="0">
                <a:solidFill>
                  <a:schemeClr val="tx1"/>
                </a:solidFill>
              </a:rPr>
              <a:t>’</a:t>
            </a:r>
            <a:r>
              <a:rPr lang="fr-FR" sz="2000" b="1" dirty="0">
                <a:solidFill>
                  <a:schemeClr val="tx1"/>
                </a:solidFill>
              </a:rPr>
              <a:t> </a:t>
            </a:r>
            <a:r>
              <a:rPr lang="fr-FR" sz="2000" dirty="0">
                <a:solidFill>
                  <a:schemeClr val="tx1"/>
                </a:solidFill>
              </a:rPr>
              <a:t>filer sous l’eau ! …Et, </a:t>
            </a:r>
            <a:r>
              <a:rPr lang="fr-FR" sz="2000" b="1" i="1" dirty="0" err="1">
                <a:solidFill>
                  <a:schemeClr val="tx1"/>
                </a:solidFill>
              </a:rPr>
              <a:t>gnia</a:t>
            </a:r>
            <a:r>
              <a:rPr lang="fr-FR" sz="2000" b="1" dirty="0">
                <a:solidFill>
                  <a:schemeClr val="tx1"/>
                </a:solidFill>
              </a:rPr>
              <a:t> </a:t>
            </a:r>
            <a:r>
              <a:rPr lang="fr-FR" sz="2000" dirty="0">
                <a:solidFill>
                  <a:schemeClr val="tx1"/>
                </a:solidFill>
              </a:rPr>
              <a:t>pas à dire, elle a sauté là tenez ? …Voyez-vous, où l’eau </a:t>
            </a:r>
            <a:r>
              <a:rPr lang="fr-FR" sz="2000" b="1" i="1" dirty="0">
                <a:solidFill>
                  <a:schemeClr val="tx1"/>
                </a:solidFill>
              </a:rPr>
              <a:t>bouille</a:t>
            </a:r>
            <a:r>
              <a:rPr lang="fr-FR" sz="2000" dirty="0">
                <a:solidFill>
                  <a:schemeClr val="tx1"/>
                </a:solidFill>
              </a:rPr>
              <a:t> …Oh ! </a:t>
            </a:r>
          </a:p>
          <a:p>
            <a:endParaRPr lang="fr-FR" dirty="0"/>
          </a:p>
        </p:txBody>
      </p:sp>
    </p:spTree>
    <p:extLst>
      <p:ext uri="{BB962C8B-B14F-4D97-AF65-F5344CB8AC3E}">
        <p14:creationId xmlns:p14="http://schemas.microsoft.com/office/powerpoint/2010/main" val="1799249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2955" y="732842"/>
            <a:ext cx="9060224" cy="5716084"/>
          </a:xfrm>
        </p:spPr>
        <p:txBody>
          <a:bodyPr>
            <a:normAutofit/>
          </a:bodyPr>
          <a:lstStyle/>
          <a:p>
            <a:pPr algn="just"/>
            <a:r>
              <a:rPr lang="it-IT" sz="2000" b="1" dirty="0" err="1" smtClean="0">
                <a:solidFill>
                  <a:schemeClr val="tx1"/>
                </a:solidFill>
              </a:rPr>
              <a:t>Émile</a:t>
            </a:r>
            <a:r>
              <a:rPr lang="it-IT" sz="2000" b="1" dirty="0" smtClean="0">
                <a:solidFill>
                  <a:schemeClr val="tx1"/>
                </a:solidFill>
              </a:rPr>
              <a:t> Zola, </a:t>
            </a:r>
            <a:r>
              <a:rPr lang="it-IT" sz="2000" b="1" i="1" dirty="0" smtClean="0">
                <a:solidFill>
                  <a:schemeClr val="tx1"/>
                </a:solidFill>
              </a:rPr>
              <a:t>L’</a:t>
            </a:r>
            <a:r>
              <a:rPr lang="it-IT" sz="2000" b="1" i="1" dirty="0" err="1" smtClean="0">
                <a:solidFill>
                  <a:schemeClr val="tx1"/>
                </a:solidFill>
              </a:rPr>
              <a:t>Assommoir</a:t>
            </a:r>
            <a:endParaRPr lang="it-IT" sz="2000" b="1" i="1" dirty="0" smtClean="0">
              <a:solidFill>
                <a:schemeClr val="tx1"/>
              </a:solidFill>
            </a:endParaRPr>
          </a:p>
          <a:p>
            <a:pPr algn="just"/>
            <a:endParaRPr lang="fr-FR" sz="2000" b="1" dirty="0"/>
          </a:p>
          <a:p>
            <a:pPr marL="0" indent="0" algn="just">
              <a:buNone/>
            </a:pPr>
            <a:endParaRPr lang="fr-FR" sz="2000" dirty="0" smtClean="0">
              <a:solidFill>
                <a:schemeClr val="tx1"/>
              </a:solidFill>
            </a:endParaRPr>
          </a:p>
          <a:p>
            <a:pPr marL="0" indent="0" algn="just">
              <a:buNone/>
            </a:pPr>
            <a:r>
              <a:rPr lang="fr-FR" sz="2000" dirty="0" smtClean="0">
                <a:solidFill>
                  <a:schemeClr val="tx1"/>
                </a:solidFill>
              </a:rPr>
              <a:t>Est-ce </a:t>
            </a:r>
            <a:r>
              <a:rPr lang="fr-FR" sz="2000" dirty="0">
                <a:solidFill>
                  <a:schemeClr val="tx1"/>
                </a:solidFill>
              </a:rPr>
              <a:t>que je la connais, moi, cette </a:t>
            </a:r>
            <a:r>
              <a:rPr lang="fr-FR" sz="2000" b="1" i="1" dirty="0">
                <a:solidFill>
                  <a:schemeClr val="tx1"/>
                </a:solidFill>
              </a:rPr>
              <a:t>peau</a:t>
            </a:r>
            <a:r>
              <a:rPr lang="fr-FR" sz="2000" i="1" dirty="0">
                <a:solidFill>
                  <a:schemeClr val="tx1"/>
                </a:solidFill>
              </a:rPr>
              <a:t> </a:t>
            </a:r>
            <a:r>
              <a:rPr lang="fr-FR" sz="2000" dirty="0">
                <a:solidFill>
                  <a:schemeClr val="tx1"/>
                </a:solidFill>
              </a:rPr>
              <a:t>! Si elle m’avait attrapée, je lui aurais joliment retroussé ses jupons ; vous auriez vu ça. Qu’elle dise seulement ce que je lui ai fait... Dis, </a:t>
            </a:r>
            <a:r>
              <a:rPr lang="fr-FR" sz="2000" b="1" i="1" dirty="0">
                <a:solidFill>
                  <a:schemeClr val="tx1"/>
                </a:solidFill>
              </a:rPr>
              <a:t>rouchie</a:t>
            </a:r>
            <a:r>
              <a:rPr lang="fr-FR" sz="2000" dirty="0">
                <a:solidFill>
                  <a:schemeClr val="tx1"/>
                </a:solidFill>
              </a:rPr>
              <a:t>, qu’est-ce qu’on t’a fait ?... </a:t>
            </a:r>
            <a:endParaRPr lang="fr-FR" sz="2000" dirty="0" smtClean="0">
              <a:solidFill>
                <a:schemeClr val="tx1"/>
              </a:solidFill>
            </a:endParaRPr>
          </a:p>
          <a:p>
            <a:pPr marL="0" indent="0" algn="just">
              <a:buNone/>
            </a:pPr>
            <a:endParaRPr lang="fr-FR" sz="2000" dirty="0">
              <a:solidFill>
                <a:schemeClr val="tx1"/>
              </a:solidFill>
            </a:endParaRPr>
          </a:p>
          <a:p>
            <a:pPr marL="0" indent="0" algn="just">
              <a:buNone/>
            </a:pPr>
            <a:r>
              <a:rPr lang="it-IT" sz="2000" dirty="0" smtClean="0">
                <a:solidFill>
                  <a:schemeClr val="tx1"/>
                </a:solidFill>
              </a:rPr>
              <a:t>= Io </a:t>
            </a:r>
            <a:r>
              <a:rPr lang="it-IT" sz="2000" dirty="0">
                <a:solidFill>
                  <a:schemeClr val="tx1"/>
                </a:solidFill>
              </a:rPr>
              <a:t>la conosco quella </a:t>
            </a:r>
            <a:r>
              <a:rPr lang="it-IT" sz="2000" b="1" i="1" dirty="0">
                <a:solidFill>
                  <a:schemeClr val="tx1"/>
                </a:solidFill>
              </a:rPr>
              <a:t>pellaccia</a:t>
            </a:r>
            <a:r>
              <a:rPr lang="it-IT" sz="2000" dirty="0">
                <a:solidFill>
                  <a:schemeClr val="tx1"/>
                </a:solidFill>
              </a:rPr>
              <a:t>! Se mi avesse colpito le avrei tirato su le sottane; avreste visto che spettacolo! Dica soltanto cosa le ho fatto, ecco... Dì, </a:t>
            </a:r>
            <a:r>
              <a:rPr lang="it-IT" sz="2000" b="1" i="1" dirty="0">
                <a:solidFill>
                  <a:schemeClr val="tx1"/>
                </a:solidFill>
              </a:rPr>
              <a:t>sudiciona</a:t>
            </a:r>
            <a:r>
              <a:rPr lang="it-IT" sz="2000" dirty="0">
                <a:solidFill>
                  <a:schemeClr val="tx1"/>
                </a:solidFill>
              </a:rPr>
              <a:t>, che cosa ti ho fatto? (</a:t>
            </a:r>
            <a:r>
              <a:rPr lang="it-IT" sz="2000" dirty="0" err="1">
                <a:solidFill>
                  <a:schemeClr val="tx1"/>
                </a:solidFill>
              </a:rPr>
              <a:t>trad</a:t>
            </a:r>
            <a:r>
              <a:rPr lang="it-IT" sz="2000" dirty="0">
                <a:solidFill>
                  <a:schemeClr val="tx1"/>
                </a:solidFill>
              </a:rPr>
              <a:t>. </a:t>
            </a:r>
            <a:r>
              <a:rPr lang="it-IT" sz="2000" dirty="0" err="1" smtClean="0">
                <a:solidFill>
                  <a:schemeClr val="tx1"/>
                </a:solidFill>
              </a:rPr>
              <a:t>Tenconi</a:t>
            </a:r>
            <a:r>
              <a:rPr lang="it-IT" sz="2000" dirty="0" smtClean="0">
                <a:solidFill>
                  <a:schemeClr val="tx1"/>
                </a:solidFill>
              </a:rPr>
              <a:t>)</a:t>
            </a:r>
            <a:endParaRPr lang="fr-FR" sz="2000" dirty="0">
              <a:solidFill>
                <a:schemeClr val="tx1"/>
              </a:solidFill>
            </a:endParaRPr>
          </a:p>
          <a:p>
            <a:pPr marL="0" indent="0" algn="just">
              <a:buNone/>
            </a:pPr>
            <a:r>
              <a:rPr lang="fr-FR" sz="2000" dirty="0" smtClean="0">
                <a:solidFill>
                  <a:schemeClr val="tx1"/>
                </a:solidFill>
              </a:rPr>
              <a:t>= </a:t>
            </a:r>
            <a:r>
              <a:rPr lang="it-IT" sz="2000" dirty="0" smtClean="0">
                <a:solidFill>
                  <a:schemeClr val="tx1"/>
                </a:solidFill>
              </a:rPr>
              <a:t>Non </a:t>
            </a:r>
            <a:r>
              <a:rPr lang="it-IT" sz="2000" dirty="0">
                <a:solidFill>
                  <a:schemeClr val="tx1"/>
                </a:solidFill>
              </a:rPr>
              <a:t>l’ho mai vista né conosciuta, io, questa </a:t>
            </a:r>
            <a:r>
              <a:rPr lang="it-IT" sz="2000" b="1" i="1" dirty="0">
                <a:solidFill>
                  <a:schemeClr val="tx1"/>
                </a:solidFill>
              </a:rPr>
              <a:t>sgualdrina</a:t>
            </a:r>
            <a:r>
              <a:rPr lang="it-IT" sz="2000" dirty="0">
                <a:solidFill>
                  <a:schemeClr val="tx1"/>
                </a:solidFill>
              </a:rPr>
              <a:t>! Se mi avesse </a:t>
            </a:r>
            <a:r>
              <a:rPr lang="it-IT" sz="2000" dirty="0" smtClean="0">
                <a:solidFill>
                  <a:schemeClr val="tx1"/>
                </a:solidFill>
              </a:rPr>
              <a:t>infastidito</a:t>
            </a:r>
            <a:r>
              <a:rPr lang="it-IT" sz="2000" dirty="0">
                <a:solidFill>
                  <a:schemeClr val="tx1"/>
                </a:solidFill>
              </a:rPr>
              <a:t>, le avrei tirato su le sottane, e sarebbe stato un bello spettacolo! Mi dica che diavolo le ho fatto, almeno... Allora, </a:t>
            </a:r>
            <a:r>
              <a:rPr lang="it-IT" sz="2000" b="1" i="1" dirty="0">
                <a:solidFill>
                  <a:schemeClr val="tx1"/>
                </a:solidFill>
              </a:rPr>
              <a:t>puttana</a:t>
            </a:r>
            <a:r>
              <a:rPr lang="it-IT" sz="2000" dirty="0">
                <a:solidFill>
                  <a:schemeClr val="tx1"/>
                </a:solidFill>
              </a:rPr>
              <a:t>, che ti ho fatto? (</a:t>
            </a:r>
            <a:r>
              <a:rPr lang="it-IT" sz="2000" dirty="0" err="1">
                <a:solidFill>
                  <a:schemeClr val="tx1"/>
                </a:solidFill>
              </a:rPr>
              <a:t>trad</a:t>
            </a:r>
            <a:r>
              <a:rPr lang="it-IT" sz="2000" dirty="0">
                <a:solidFill>
                  <a:schemeClr val="tx1"/>
                </a:solidFill>
              </a:rPr>
              <a:t>. Collodi)</a:t>
            </a:r>
            <a:endParaRPr lang="fr-FR" sz="2000" dirty="0">
              <a:solidFill>
                <a:schemeClr val="tx1"/>
              </a:solidFill>
            </a:endParaRPr>
          </a:p>
          <a:p>
            <a:endParaRPr lang="fr-FR" dirty="0"/>
          </a:p>
        </p:txBody>
      </p:sp>
    </p:spTree>
    <p:extLst>
      <p:ext uri="{BB962C8B-B14F-4D97-AF65-F5344CB8AC3E}">
        <p14:creationId xmlns:p14="http://schemas.microsoft.com/office/powerpoint/2010/main" val="4469168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2. Il </a:t>
            </a:r>
            <a:r>
              <a:rPr lang="fr-FR" sz="3200" i="1" dirty="0" smtClean="0"/>
              <a:t>feuilleton</a:t>
            </a:r>
            <a:endParaRPr lang="fr-FR" sz="3200" i="1" dirty="0"/>
          </a:p>
        </p:txBody>
      </p:sp>
      <p:sp>
        <p:nvSpPr>
          <p:cNvPr id="3" name="Espace réservé du contenu 2"/>
          <p:cNvSpPr>
            <a:spLocks noGrp="1"/>
          </p:cNvSpPr>
          <p:nvPr>
            <p:ph idx="1"/>
          </p:nvPr>
        </p:nvSpPr>
        <p:spPr>
          <a:xfrm>
            <a:off x="340450" y="1470779"/>
            <a:ext cx="8596668" cy="3880773"/>
          </a:xfrm>
        </p:spPr>
        <p:txBody>
          <a:bodyPr>
            <a:normAutofit/>
          </a:bodyPr>
          <a:lstStyle/>
          <a:p>
            <a:pPr algn="just"/>
            <a:r>
              <a:rPr lang="fr-FR" sz="2000" dirty="0" smtClean="0"/>
              <a:t> </a:t>
            </a:r>
            <a:r>
              <a:rPr lang="fr-FR" sz="2000" dirty="0" smtClean="0">
                <a:solidFill>
                  <a:schemeClr val="tx1"/>
                </a:solidFill>
              </a:rPr>
              <a:t>Il </a:t>
            </a:r>
            <a:r>
              <a:rPr lang="fr-FR" sz="2000" b="1" dirty="0" err="1" smtClean="0">
                <a:solidFill>
                  <a:schemeClr val="tx1"/>
                </a:solidFill>
              </a:rPr>
              <a:t>romanzo</a:t>
            </a:r>
            <a:r>
              <a:rPr lang="fr-FR" sz="2000" b="1" dirty="0" smtClean="0">
                <a:solidFill>
                  <a:schemeClr val="tx1"/>
                </a:solidFill>
              </a:rPr>
              <a:t> d’appendice</a:t>
            </a:r>
            <a:r>
              <a:rPr lang="fr-FR" sz="2000" dirty="0" smtClean="0">
                <a:solidFill>
                  <a:schemeClr val="tx1"/>
                </a:solidFill>
              </a:rPr>
              <a:t>, </a:t>
            </a:r>
            <a:r>
              <a:rPr lang="fr-FR" sz="2000" dirty="0" err="1" smtClean="0">
                <a:solidFill>
                  <a:schemeClr val="tx1"/>
                </a:solidFill>
              </a:rPr>
              <a:t>genere</a:t>
            </a:r>
            <a:r>
              <a:rPr lang="fr-FR" sz="2000" dirty="0" smtClean="0">
                <a:solidFill>
                  <a:schemeClr val="tx1"/>
                </a:solidFill>
              </a:rPr>
              <a:t> di </a:t>
            </a:r>
            <a:r>
              <a:rPr lang="fr-FR" sz="2000" dirty="0" err="1" smtClean="0">
                <a:solidFill>
                  <a:schemeClr val="tx1"/>
                </a:solidFill>
              </a:rPr>
              <a:t>romanzo</a:t>
            </a:r>
            <a:r>
              <a:rPr lang="fr-FR" sz="2000" dirty="0" smtClean="0">
                <a:solidFill>
                  <a:schemeClr val="tx1"/>
                </a:solidFill>
              </a:rPr>
              <a:t> a </a:t>
            </a:r>
            <a:r>
              <a:rPr lang="fr-FR" sz="2000" dirty="0" err="1" smtClean="0">
                <a:solidFill>
                  <a:schemeClr val="tx1"/>
                </a:solidFill>
              </a:rPr>
              <a:t>episodi</a:t>
            </a:r>
            <a:r>
              <a:rPr lang="fr-FR" sz="2000" dirty="0" smtClean="0">
                <a:solidFill>
                  <a:schemeClr val="tx1"/>
                </a:solidFill>
              </a:rPr>
              <a:t> di poche pagine </a:t>
            </a:r>
            <a:r>
              <a:rPr lang="fr-FR" sz="2000" dirty="0" err="1" smtClean="0">
                <a:solidFill>
                  <a:schemeClr val="tx1"/>
                </a:solidFill>
              </a:rPr>
              <a:t>pubblicati</a:t>
            </a:r>
            <a:r>
              <a:rPr lang="fr-FR" sz="2000" dirty="0" smtClean="0">
                <a:solidFill>
                  <a:schemeClr val="tx1"/>
                </a:solidFill>
              </a:rPr>
              <a:t> la </a:t>
            </a:r>
            <a:r>
              <a:rPr lang="fr-FR" sz="2000" dirty="0" err="1" smtClean="0">
                <a:solidFill>
                  <a:schemeClr val="tx1"/>
                </a:solidFill>
              </a:rPr>
              <a:t>domenica</a:t>
            </a:r>
            <a:r>
              <a:rPr lang="fr-FR" sz="2000" dirty="0" smtClean="0">
                <a:solidFill>
                  <a:schemeClr val="tx1"/>
                </a:solidFill>
              </a:rPr>
              <a:t> su un </a:t>
            </a:r>
            <a:r>
              <a:rPr lang="fr-FR" sz="2000" dirty="0" err="1" smtClean="0">
                <a:solidFill>
                  <a:schemeClr val="tx1"/>
                </a:solidFill>
              </a:rPr>
              <a:t>quotidiano</a:t>
            </a:r>
            <a:r>
              <a:rPr lang="fr-FR" sz="2000" dirty="0" smtClean="0">
                <a:solidFill>
                  <a:schemeClr val="tx1"/>
                </a:solidFill>
              </a:rPr>
              <a:t> o </a:t>
            </a:r>
            <a:r>
              <a:rPr lang="fr-FR" sz="2000" dirty="0" err="1" smtClean="0">
                <a:solidFill>
                  <a:schemeClr val="tx1"/>
                </a:solidFill>
              </a:rPr>
              <a:t>una</a:t>
            </a:r>
            <a:r>
              <a:rPr lang="fr-FR" sz="2000" dirty="0" smtClean="0">
                <a:solidFill>
                  <a:schemeClr val="tx1"/>
                </a:solidFill>
              </a:rPr>
              <a:t> </a:t>
            </a:r>
            <a:r>
              <a:rPr lang="fr-FR" sz="2000" dirty="0" err="1" smtClean="0">
                <a:solidFill>
                  <a:schemeClr val="tx1"/>
                </a:solidFill>
              </a:rPr>
              <a:t>rivista</a:t>
            </a:r>
            <a:r>
              <a:rPr lang="fr-FR" sz="2000" dirty="0" smtClean="0">
                <a:solidFill>
                  <a:schemeClr val="tx1"/>
                </a:solidFill>
              </a:rPr>
              <a:t>, </a:t>
            </a:r>
            <a:r>
              <a:rPr lang="fr-FR" sz="2000" dirty="0" err="1" smtClean="0">
                <a:solidFill>
                  <a:schemeClr val="tx1"/>
                </a:solidFill>
              </a:rPr>
              <a:t>diffusosi</a:t>
            </a:r>
            <a:r>
              <a:rPr lang="fr-FR" sz="2000" dirty="0" smtClean="0">
                <a:solidFill>
                  <a:schemeClr val="tx1"/>
                </a:solidFill>
              </a:rPr>
              <a:t> </a:t>
            </a:r>
            <a:r>
              <a:rPr lang="fr-FR" sz="2000" dirty="0" err="1" smtClean="0">
                <a:solidFill>
                  <a:schemeClr val="tx1"/>
                </a:solidFill>
              </a:rPr>
              <a:t>nei</a:t>
            </a:r>
            <a:r>
              <a:rPr lang="fr-FR" sz="2000" dirty="0" smtClean="0">
                <a:solidFill>
                  <a:schemeClr val="tx1"/>
                </a:solidFill>
              </a:rPr>
              <a:t> </a:t>
            </a:r>
            <a:r>
              <a:rPr lang="fr-FR" sz="2000" dirty="0" err="1" smtClean="0">
                <a:solidFill>
                  <a:schemeClr val="tx1"/>
                </a:solidFill>
              </a:rPr>
              <a:t>primi</a:t>
            </a:r>
            <a:r>
              <a:rPr lang="fr-FR" sz="2000" dirty="0" smtClean="0">
                <a:solidFill>
                  <a:schemeClr val="tx1"/>
                </a:solidFill>
              </a:rPr>
              <a:t> </a:t>
            </a:r>
            <a:r>
              <a:rPr lang="fr-FR" sz="2000" dirty="0" err="1" smtClean="0">
                <a:solidFill>
                  <a:schemeClr val="tx1"/>
                </a:solidFill>
              </a:rPr>
              <a:t>decenni</a:t>
            </a:r>
            <a:r>
              <a:rPr lang="fr-FR" sz="2000" dirty="0" smtClean="0">
                <a:solidFill>
                  <a:schemeClr val="tx1"/>
                </a:solidFill>
              </a:rPr>
              <a:t> </a:t>
            </a:r>
            <a:r>
              <a:rPr lang="fr-FR" sz="2000" dirty="0" err="1" smtClean="0">
                <a:solidFill>
                  <a:schemeClr val="tx1"/>
                </a:solidFill>
              </a:rPr>
              <a:t>dell’Ottocento</a:t>
            </a:r>
            <a:r>
              <a:rPr lang="fr-FR" sz="2000" dirty="0" smtClean="0">
                <a:solidFill>
                  <a:schemeClr val="tx1"/>
                </a:solidFill>
              </a:rPr>
              <a:t>. </a:t>
            </a:r>
          </a:p>
          <a:p>
            <a:pPr algn="just"/>
            <a:endParaRPr lang="fr-FR" sz="2000" dirty="0">
              <a:solidFill>
                <a:schemeClr val="tx1"/>
              </a:solidFill>
            </a:endParaRPr>
          </a:p>
          <a:p>
            <a:pPr algn="just"/>
            <a:r>
              <a:rPr lang="fr-FR" sz="2000" dirty="0" err="1" smtClean="0">
                <a:solidFill>
                  <a:schemeClr val="tx1"/>
                </a:solidFill>
              </a:rPr>
              <a:t>Tra</a:t>
            </a:r>
            <a:r>
              <a:rPr lang="fr-FR" sz="2000" dirty="0" smtClean="0">
                <a:solidFill>
                  <a:schemeClr val="tx1"/>
                </a:solidFill>
              </a:rPr>
              <a:t> </a:t>
            </a:r>
            <a:r>
              <a:rPr lang="fr-FR" sz="2000" dirty="0" err="1" smtClean="0">
                <a:solidFill>
                  <a:schemeClr val="tx1"/>
                </a:solidFill>
              </a:rPr>
              <a:t>gli</a:t>
            </a:r>
            <a:r>
              <a:rPr lang="fr-FR" sz="2000" dirty="0" smtClean="0">
                <a:solidFill>
                  <a:schemeClr val="tx1"/>
                </a:solidFill>
              </a:rPr>
              <a:t> </a:t>
            </a:r>
            <a:r>
              <a:rPr lang="fr-FR" sz="2000" dirty="0" err="1" smtClean="0">
                <a:solidFill>
                  <a:schemeClr val="tx1"/>
                </a:solidFill>
              </a:rPr>
              <a:t>autori</a:t>
            </a:r>
            <a:r>
              <a:rPr lang="fr-FR" sz="2000" dirty="0" smtClean="0">
                <a:solidFill>
                  <a:schemeClr val="tx1"/>
                </a:solidFill>
              </a:rPr>
              <a:t> più </a:t>
            </a:r>
            <a:r>
              <a:rPr lang="fr-FR" sz="2000" dirty="0" err="1" smtClean="0">
                <a:solidFill>
                  <a:schemeClr val="tx1"/>
                </a:solidFill>
              </a:rPr>
              <a:t>noti</a:t>
            </a:r>
            <a:r>
              <a:rPr lang="fr-FR" sz="2000" dirty="0" smtClean="0">
                <a:solidFill>
                  <a:schemeClr val="tx1"/>
                </a:solidFill>
              </a:rPr>
              <a:t> si </a:t>
            </a:r>
            <a:r>
              <a:rPr lang="fr-FR" sz="2000" dirty="0" err="1" smtClean="0">
                <a:solidFill>
                  <a:schemeClr val="tx1"/>
                </a:solidFill>
              </a:rPr>
              <a:t>contano</a:t>
            </a:r>
            <a:r>
              <a:rPr lang="fr-FR" sz="2000" dirty="0" smtClean="0">
                <a:solidFill>
                  <a:schemeClr val="tx1"/>
                </a:solidFill>
              </a:rPr>
              <a:t> Honoré de Balzac, Alexandre Dumas, Eugène Sue (vi </a:t>
            </a:r>
            <a:r>
              <a:rPr lang="fr-FR" sz="2000" dirty="0" err="1" smtClean="0">
                <a:solidFill>
                  <a:schemeClr val="tx1"/>
                </a:solidFill>
              </a:rPr>
              <a:t>pubblicò</a:t>
            </a:r>
            <a:r>
              <a:rPr lang="fr-FR" sz="2000" dirty="0" smtClean="0">
                <a:solidFill>
                  <a:schemeClr val="tx1"/>
                </a:solidFill>
              </a:rPr>
              <a:t> per </a:t>
            </a:r>
            <a:r>
              <a:rPr lang="fr-FR" sz="2000" dirty="0" err="1" smtClean="0">
                <a:solidFill>
                  <a:schemeClr val="tx1"/>
                </a:solidFill>
              </a:rPr>
              <a:t>intero</a:t>
            </a:r>
            <a:r>
              <a:rPr lang="fr-FR" sz="2000" dirty="0" smtClean="0">
                <a:solidFill>
                  <a:schemeClr val="tx1"/>
                </a:solidFill>
              </a:rPr>
              <a:t> </a:t>
            </a:r>
            <a:r>
              <a:rPr lang="fr-FR" sz="2000" i="1" dirty="0" smtClean="0">
                <a:solidFill>
                  <a:schemeClr val="tx1"/>
                </a:solidFill>
              </a:rPr>
              <a:t>Les Mystères</a:t>
            </a:r>
            <a:r>
              <a:rPr lang="fr-FR" sz="2000" dirty="0" smtClean="0">
                <a:solidFill>
                  <a:schemeClr val="tx1"/>
                </a:solidFill>
              </a:rPr>
              <a:t> de Paris fra il 1842 e il 1843), Théophile Gautier, Victor Hugo</a:t>
            </a:r>
            <a:r>
              <a:rPr lang="mr-IN" sz="2000" dirty="0" smtClean="0">
                <a:solidFill>
                  <a:schemeClr val="tx1"/>
                </a:solidFill>
              </a:rPr>
              <a:t>…</a:t>
            </a:r>
            <a:endParaRPr lang="fr-FR"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895" y="3578022"/>
            <a:ext cx="5377616" cy="3287487"/>
          </a:xfrm>
          <a:prstGeom prst="rect">
            <a:avLst/>
          </a:prstGeom>
        </p:spPr>
      </p:pic>
    </p:spTree>
    <p:extLst>
      <p:ext uri="{BB962C8B-B14F-4D97-AF65-F5344CB8AC3E}">
        <p14:creationId xmlns:p14="http://schemas.microsoft.com/office/powerpoint/2010/main" val="2412118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just"/>
            <a:r>
              <a:rPr lang="fr-FR" sz="3200" dirty="0" smtClean="0"/>
              <a:t>3. L’</a:t>
            </a:r>
            <a:r>
              <a:rPr lang="fr-FR" sz="3200" dirty="0" err="1" smtClean="0"/>
              <a:t>insegnamento</a:t>
            </a:r>
            <a:r>
              <a:rPr lang="fr-FR" sz="3200" dirty="0" smtClean="0"/>
              <a:t> dal </a:t>
            </a:r>
            <a:r>
              <a:rPr lang="fr-FR" sz="3200" dirty="0" err="1" smtClean="0"/>
              <a:t>periodo</a:t>
            </a:r>
            <a:r>
              <a:rPr lang="fr-FR" sz="3200" dirty="0" smtClean="0"/>
              <a:t> </a:t>
            </a:r>
            <a:r>
              <a:rPr lang="fr-FR" sz="3200" dirty="0" err="1" smtClean="0"/>
              <a:t>napoleonico</a:t>
            </a:r>
            <a:r>
              <a:rPr lang="fr-FR" sz="3200" dirty="0" smtClean="0"/>
              <a:t> alla Terza Repubblica</a:t>
            </a:r>
            <a:endParaRPr lang="fr-FR" sz="3200" dirty="0"/>
          </a:p>
        </p:txBody>
      </p:sp>
      <p:sp>
        <p:nvSpPr>
          <p:cNvPr id="3" name="Espace réservé du contenu 2"/>
          <p:cNvSpPr>
            <a:spLocks noGrp="1"/>
          </p:cNvSpPr>
          <p:nvPr>
            <p:ph idx="1"/>
          </p:nvPr>
        </p:nvSpPr>
        <p:spPr>
          <a:xfrm>
            <a:off x="677334" y="1900990"/>
            <a:ext cx="8596668" cy="4957010"/>
          </a:xfrm>
        </p:spPr>
        <p:txBody>
          <a:bodyPr>
            <a:noAutofit/>
          </a:bodyPr>
          <a:lstStyle/>
          <a:p>
            <a:pPr algn="just"/>
            <a:r>
              <a:rPr lang="fr-FR" b="1" dirty="0" smtClean="0">
                <a:solidFill>
                  <a:schemeClr val="tx1"/>
                </a:solidFill>
              </a:rPr>
              <a:t>Dal 1832 al 1837 </a:t>
            </a:r>
            <a:r>
              <a:rPr lang="fr-FR" dirty="0" smtClean="0">
                <a:solidFill>
                  <a:schemeClr val="tx1"/>
                </a:solidFill>
              </a:rPr>
              <a:t>il </a:t>
            </a:r>
            <a:r>
              <a:rPr lang="fr-FR" dirty="0" err="1" smtClean="0">
                <a:solidFill>
                  <a:schemeClr val="tx1"/>
                </a:solidFill>
              </a:rPr>
              <a:t>ministro</a:t>
            </a:r>
            <a:r>
              <a:rPr lang="fr-FR" dirty="0" smtClean="0">
                <a:solidFill>
                  <a:schemeClr val="tx1"/>
                </a:solidFill>
              </a:rPr>
              <a:t> </a:t>
            </a:r>
            <a:r>
              <a:rPr lang="fr-FR" dirty="0" err="1" smtClean="0">
                <a:solidFill>
                  <a:schemeClr val="tx1"/>
                </a:solidFill>
              </a:rPr>
              <a:t>dell’Istruzione</a:t>
            </a:r>
            <a:r>
              <a:rPr lang="fr-FR" dirty="0" smtClean="0">
                <a:solidFill>
                  <a:schemeClr val="tx1"/>
                </a:solidFill>
              </a:rPr>
              <a:t> </a:t>
            </a:r>
            <a:r>
              <a:rPr lang="fr-FR" b="1" dirty="0" smtClean="0">
                <a:solidFill>
                  <a:schemeClr val="tx1"/>
                </a:solidFill>
              </a:rPr>
              <a:t>François Guizot </a:t>
            </a:r>
            <a:r>
              <a:rPr lang="fr-FR" dirty="0" err="1" smtClean="0">
                <a:solidFill>
                  <a:schemeClr val="tx1"/>
                </a:solidFill>
              </a:rPr>
              <a:t>fece</a:t>
            </a:r>
            <a:r>
              <a:rPr lang="fr-FR" dirty="0" smtClean="0">
                <a:solidFill>
                  <a:schemeClr val="tx1"/>
                </a:solidFill>
              </a:rPr>
              <a:t> </a:t>
            </a:r>
            <a:r>
              <a:rPr lang="fr-FR" dirty="0" err="1" smtClean="0">
                <a:solidFill>
                  <a:schemeClr val="tx1"/>
                </a:solidFill>
              </a:rPr>
              <a:t>adottare</a:t>
            </a:r>
            <a:r>
              <a:rPr lang="fr-FR" dirty="0" smtClean="0">
                <a:solidFill>
                  <a:schemeClr val="tx1"/>
                </a:solidFill>
              </a:rPr>
              <a:t> </a:t>
            </a:r>
            <a:r>
              <a:rPr lang="fr-FR" dirty="0" err="1" smtClean="0">
                <a:solidFill>
                  <a:schemeClr val="tx1"/>
                </a:solidFill>
              </a:rPr>
              <a:t>una</a:t>
            </a:r>
            <a:r>
              <a:rPr lang="fr-FR" dirty="0" smtClean="0">
                <a:solidFill>
                  <a:schemeClr val="tx1"/>
                </a:solidFill>
              </a:rPr>
              <a:t> </a:t>
            </a:r>
            <a:r>
              <a:rPr lang="fr-FR" dirty="0" err="1" smtClean="0">
                <a:solidFill>
                  <a:schemeClr val="tx1"/>
                </a:solidFill>
              </a:rPr>
              <a:t>legge</a:t>
            </a:r>
            <a:r>
              <a:rPr lang="fr-FR" dirty="0" smtClean="0">
                <a:solidFill>
                  <a:schemeClr val="tx1"/>
                </a:solidFill>
              </a:rPr>
              <a:t> </a:t>
            </a:r>
            <a:r>
              <a:rPr lang="fr-FR" dirty="0" err="1" smtClean="0">
                <a:solidFill>
                  <a:schemeClr val="tx1"/>
                </a:solidFill>
              </a:rPr>
              <a:t>che</a:t>
            </a:r>
            <a:r>
              <a:rPr lang="fr-FR" dirty="0" smtClean="0">
                <a:solidFill>
                  <a:schemeClr val="tx1"/>
                </a:solidFill>
              </a:rPr>
              <a:t> </a:t>
            </a:r>
            <a:r>
              <a:rPr lang="fr-FR" dirty="0" err="1" smtClean="0">
                <a:solidFill>
                  <a:schemeClr val="tx1"/>
                </a:solidFill>
              </a:rPr>
              <a:t>esigeva</a:t>
            </a:r>
            <a:r>
              <a:rPr lang="fr-FR" dirty="0" smtClean="0">
                <a:solidFill>
                  <a:schemeClr val="tx1"/>
                </a:solidFill>
              </a:rPr>
              <a:t> la </a:t>
            </a:r>
            <a:r>
              <a:rPr lang="fr-FR" dirty="0" err="1" smtClean="0">
                <a:solidFill>
                  <a:schemeClr val="tx1"/>
                </a:solidFill>
              </a:rPr>
              <a:t>costruzione</a:t>
            </a:r>
            <a:r>
              <a:rPr lang="fr-FR" dirty="0" smtClean="0">
                <a:solidFill>
                  <a:schemeClr val="tx1"/>
                </a:solidFill>
              </a:rPr>
              <a:t> di </a:t>
            </a:r>
            <a:r>
              <a:rPr lang="fr-FR" dirty="0" err="1" smtClean="0">
                <a:solidFill>
                  <a:schemeClr val="tx1"/>
                </a:solidFill>
              </a:rPr>
              <a:t>una</a:t>
            </a:r>
            <a:r>
              <a:rPr lang="fr-FR" dirty="0" smtClean="0">
                <a:solidFill>
                  <a:schemeClr val="tx1"/>
                </a:solidFill>
              </a:rPr>
              <a:t> </a:t>
            </a:r>
            <a:r>
              <a:rPr lang="fr-FR" dirty="0" err="1" smtClean="0">
                <a:solidFill>
                  <a:schemeClr val="tx1"/>
                </a:solidFill>
              </a:rPr>
              <a:t>scuola</a:t>
            </a:r>
            <a:r>
              <a:rPr lang="fr-FR" dirty="0" smtClean="0">
                <a:solidFill>
                  <a:schemeClr val="tx1"/>
                </a:solidFill>
              </a:rPr>
              <a:t> </a:t>
            </a:r>
            <a:r>
              <a:rPr lang="fr-FR" dirty="0" err="1" smtClean="0">
                <a:solidFill>
                  <a:schemeClr val="tx1"/>
                </a:solidFill>
              </a:rPr>
              <a:t>elementare</a:t>
            </a:r>
            <a:r>
              <a:rPr lang="fr-FR" dirty="0" smtClean="0">
                <a:solidFill>
                  <a:schemeClr val="tx1"/>
                </a:solidFill>
              </a:rPr>
              <a:t> per i </a:t>
            </a:r>
            <a:r>
              <a:rPr lang="fr-FR" dirty="0" err="1" smtClean="0">
                <a:solidFill>
                  <a:schemeClr val="tx1"/>
                </a:solidFill>
              </a:rPr>
              <a:t>ragazzi</a:t>
            </a:r>
            <a:r>
              <a:rPr lang="fr-FR" dirty="0" smtClean="0">
                <a:solidFill>
                  <a:schemeClr val="tx1"/>
                </a:solidFill>
              </a:rPr>
              <a:t> e di un </a:t>
            </a:r>
            <a:r>
              <a:rPr lang="fr-FR" dirty="0" err="1" smtClean="0">
                <a:solidFill>
                  <a:schemeClr val="tx1"/>
                </a:solidFill>
              </a:rPr>
              <a:t>istituto</a:t>
            </a:r>
            <a:r>
              <a:rPr lang="fr-FR" dirty="0" smtClean="0">
                <a:solidFill>
                  <a:schemeClr val="tx1"/>
                </a:solidFill>
              </a:rPr>
              <a:t> di </a:t>
            </a:r>
            <a:r>
              <a:rPr lang="fr-FR" dirty="0" err="1" smtClean="0">
                <a:solidFill>
                  <a:schemeClr val="tx1"/>
                </a:solidFill>
              </a:rPr>
              <a:t>formazione</a:t>
            </a:r>
            <a:r>
              <a:rPr lang="fr-FR" dirty="0" smtClean="0">
                <a:solidFill>
                  <a:schemeClr val="tx1"/>
                </a:solidFill>
              </a:rPr>
              <a:t> per </a:t>
            </a:r>
            <a:r>
              <a:rPr lang="fr-FR" dirty="0" err="1" smtClean="0">
                <a:solidFill>
                  <a:schemeClr val="tx1"/>
                </a:solidFill>
              </a:rPr>
              <a:t>gli</a:t>
            </a:r>
            <a:r>
              <a:rPr lang="fr-FR" dirty="0" smtClean="0">
                <a:solidFill>
                  <a:schemeClr val="tx1"/>
                </a:solidFill>
              </a:rPr>
              <a:t> </a:t>
            </a:r>
            <a:r>
              <a:rPr lang="fr-FR" dirty="0" err="1" smtClean="0">
                <a:solidFill>
                  <a:schemeClr val="tx1"/>
                </a:solidFill>
              </a:rPr>
              <a:t>insegnanti</a:t>
            </a:r>
            <a:r>
              <a:rPr lang="fr-FR" dirty="0" smtClean="0">
                <a:solidFill>
                  <a:schemeClr val="tx1"/>
                </a:solidFill>
              </a:rPr>
              <a:t> in </a:t>
            </a:r>
            <a:r>
              <a:rPr lang="fr-FR" dirty="0" err="1" smtClean="0">
                <a:solidFill>
                  <a:schemeClr val="tx1"/>
                </a:solidFill>
              </a:rPr>
              <a:t>ogni</a:t>
            </a:r>
            <a:r>
              <a:rPr lang="fr-FR" dirty="0" smtClean="0">
                <a:solidFill>
                  <a:schemeClr val="tx1"/>
                </a:solidFill>
              </a:rPr>
              <a:t> </a:t>
            </a:r>
            <a:r>
              <a:rPr lang="fr-FR" dirty="0" err="1" smtClean="0">
                <a:solidFill>
                  <a:schemeClr val="tx1"/>
                </a:solidFill>
              </a:rPr>
              <a:t>comune</a:t>
            </a:r>
            <a:r>
              <a:rPr lang="fr-FR" dirty="0" smtClean="0">
                <a:solidFill>
                  <a:schemeClr val="tx1"/>
                </a:solidFill>
              </a:rPr>
              <a:t> di più di 500 </a:t>
            </a:r>
            <a:r>
              <a:rPr lang="fr-FR" dirty="0" err="1" smtClean="0">
                <a:solidFill>
                  <a:schemeClr val="tx1"/>
                </a:solidFill>
              </a:rPr>
              <a:t>abitanti</a:t>
            </a:r>
            <a:r>
              <a:rPr lang="fr-FR" dirty="0" smtClean="0">
                <a:solidFill>
                  <a:schemeClr val="tx1"/>
                </a:solidFill>
              </a:rPr>
              <a:t>. Guizot </a:t>
            </a:r>
            <a:r>
              <a:rPr lang="fr-FR" dirty="0" err="1" smtClean="0">
                <a:solidFill>
                  <a:schemeClr val="tx1"/>
                </a:solidFill>
              </a:rPr>
              <a:t>rese</a:t>
            </a:r>
            <a:r>
              <a:rPr lang="fr-FR" dirty="0" smtClean="0">
                <a:solidFill>
                  <a:schemeClr val="tx1"/>
                </a:solidFill>
              </a:rPr>
              <a:t> l’</a:t>
            </a:r>
            <a:r>
              <a:rPr lang="fr-FR" dirty="0" err="1" smtClean="0">
                <a:solidFill>
                  <a:schemeClr val="tx1"/>
                </a:solidFill>
              </a:rPr>
              <a:t>istruzione</a:t>
            </a:r>
            <a:r>
              <a:rPr lang="fr-FR" dirty="0" smtClean="0">
                <a:solidFill>
                  <a:schemeClr val="tx1"/>
                </a:solidFill>
              </a:rPr>
              <a:t> </a:t>
            </a:r>
            <a:r>
              <a:rPr lang="fr-FR" dirty="0" err="1" smtClean="0">
                <a:solidFill>
                  <a:schemeClr val="tx1"/>
                </a:solidFill>
              </a:rPr>
              <a:t>obbligatoria</a:t>
            </a:r>
            <a:r>
              <a:rPr lang="fr-FR" dirty="0" smtClean="0">
                <a:solidFill>
                  <a:schemeClr val="tx1"/>
                </a:solidFill>
              </a:rPr>
              <a:t> per i </a:t>
            </a:r>
            <a:r>
              <a:rPr lang="fr-FR" dirty="0" err="1" smtClean="0">
                <a:solidFill>
                  <a:schemeClr val="tx1"/>
                </a:solidFill>
              </a:rPr>
              <a:t>ragazzi</a:t>
            </a:r>
            <a:r>
              <a:rPr lang="fr-FR" dirty="0" smtClean="0">
                <a:solidFill>
                  <a:schemeClr val="tx1"/>
                </a:solidFill>
              </a:rPr>
              <a:t>, ma l’</a:t>
            </a:r>
            <a:r>
              <a:rPr lang="fr-FR" dirty="0" err="1" smtClean="0">
                <a:solidFill>
                  <a:schemeClr val="tx1"/>
                </a:solidFill>
              </a:rPr>
              <a:t>aprì</a:t>
            </a:r>
            <a:r>
              <a:rPr lang="fr-FR" dirty="0" smtClean="0">
                <a:solidFill>
                  <a:schemeClr val="tx1"/>
                </a:solidFill>
              </a:rPr>
              <a:t> a tutte le </a:t>
            </a:r>
            <a:r>
              <a:rPr lang="fr-FR" dirty="0" err="1" smtClean="0">
                <a:solidFill>
                  <a:schemeClr val="tx1"/>
                </a:solidFill>
              </a:rPr>
              <a:t>classi</a:t>
            </a:r>
            <a:r>
              <a:rPr lang="fr-FR" dirty="0" smtClean="0">
                <a:solidFill>
                  <a:schemeClr val="tx1"/>
                </a:solidFill>
              </a:rPr>
              <a:t> </a:t>
            </a:r>
            <a:r>
              <a:rPr lang="fr-FR" dirty="0" err="1" smtClean="0">
                <a:solidFill>
                  <a:schemeClr val="tx1"/>
                </a:solidFill>
              </a:rPr>
              <a:t>sociali</a:t>
            </a:r>
            <a:r>
              <a:rPr lang="fr-FR" dirty="0" smtClean="0">
                <a:solidFill>
                  <a:schemeClr val="tx1"/>
                </a:solidFill>
              </a:rPr>
              <a:t> e anche </a:t>
            </a:r>
            <a:r>
              <a:rPr lang="fr-FR" dirty="0" err="1" smtClean="0">
                <a:solidFill>
                  <a:schemeClr val="tx1"/>
                </a:solidFill>
              </a:rPr>
              <a:t>alle</a:t>
            </a:r>
            <a:r>
              <a:rPr lang="fr-FR" dirty="0" smtClean="0">
                <a:solidFill>
                  <a:schemeClr val="tx1"/>
                </a:solidFill>
              </a:rPr>
              <a:t> </a:t>
            </a:r>
            <a:r>
              <a:rPr lang="fr-FR" dirty="0" err="1" smtClean="0">
                <a:solidFill>
                  <a:schemeClr val="tx1"/>
                </a:solidFill>
              </a:rPr>
              <a:t>ragazze</a:t>
            </a:r>
            <a:r>
              <a:rPr lang="fr-FR" dirty="0" smtClean="0">
                <a:solidFill>
                  <a:schemeClr val="tx1"/>
                </a:solidFill>
              </a:rPr>
              <a:t>.</a:t>
            </a:r>
          </a:p>
          <a:p>
            <a:pPr algn="just"/>
            <a:endParaRPr lang="fr-FR" b="1" dirty="0">
              <a:solidFill>
                <a:schemeClr val="tx1"/>
              </a:solidFill>
            </a:endParaRPr>
          </a:p>
          <a:p>
            <a:pPr algn="just"/>
            <a:r>
              <a:rPr lang="fr-FR" b="1" dirty="0" err="1" smtClean="0">
                <a:solidFill>
                  <a:schemeClr val="tx1"/>
                </a:solidFill>
              </a:rPr>
              <a:t>Nel</a:t>
            </a:r>
            <a:r>
              <a:rPr lang="fr-FR" b="1" dirty="0" smtClean="0">
                <a:solidFill>
                  <a:schemeClr val="tx1"/>
                </a:solidFill>
              </a:rPr>
              <a:t> 1881</a:t>
            </a:r>
            <a:r>
              <a:rPr lang="fr-FR" dirty="0" smtClean="0">
                <a:solidFill>
                  <a:schemeClr val="tx1"/>
                </a:solidFill>
              </a:rPr>
              <a:t>, </a:t>
            </a:r>
            <a:r>
              <a:rPr lang="fr-FR" b="1" dirty="0" smtClean="0">
                <a:solidFill>
                  <a:schemeClr val="tx1"/>
                </a:solidFill>
              </a:rPr>
              <a:t>Jules Ferry </a:t>
            </a:r>
            <a:r>
              <a:rPr lang="fr-FR" dirty="0" err="1" smtClean="0">
                <a:solidFill>
                  <a:schemeClr val="tx1"/>
                </a:solidFill>
              </a:rPr>
              <a:t>renderà</a:t>
            </a:r>
            <a:r>
              <a:rPr lang="fr-FR" dirty="0" smtClean="0">
                <a:solidFill>
                  <a:schemeClr val="tx1"/>
                </a:solidFill>
              </a:rPr>
              <a:t> l’</a:t>
            </a:r>
            <a:r>
              <a:rPr lang="fr-FR" dirty="0" err="1" smtClean="0">
                <a:solidFill>
                  <a:schemeClr val="tx1"/>
                </a:solidFill>
              </a:rPr>
              <a:t>insegnamento</a:t>
            </a:r>
            <a:r>
              <a:rPr lang="fr-FR" dirty="0" smtClean="0">
                <a:solidFill>
                  <a:schemeClr val="tx1"/>
                </a:solidFill>
              </a:rPr>
              <a:t> </a:t>
            </a:r>
            <a:r>
              <a:rPr lang="fr-FR" b="1" dirty="0" err="1" smtClean="0">
                <a:solidFill>
                  <a:schemeClr val="tx1"/>
                </a:solidFill>
              </a:rPr>
              <a:t>universale</a:t>
            </a:r>
            <a:r>
              <a:rPr lang="fr-FR" dirty="0" smtClean="0">
                <a:solidFill>
                  <a:schemeClr val="tx1"/>
                </a:solidFill>
              </a:rPr>
              <a:t>, </a:t>
            </a:r>
            <a:r>
              <a:rPr lang="fr-FR" dirty="0" err="1" smtClean="0">
                <a:solidFill>
                  <a:schemeClr val="tx1"/>
                </a:solidFill>
              </a:rPr>
              <a:t>pubblico,obbligatorio</a:t>
            </a:r>
            <a:r>
              <a:rPr lang="fr-FR" dirty="0" smtClean="0">
                <a:solidFill>
                  <a:schemeClr val="tx1"/>
                </a:solidFill>
              </a:rPr>
              <a:t> e </a:t>
            </a:r>
            <a:r>
              <a:rPr lang="fr-FR" dirty="0" err="1" smtClean="0">
                <a:solidFill>
                  <a:schemeClr val="tx1"/>
                </a:solidFill>
              </a:rPr>
              <a:t>laico</a:t>
            </a:r>
            <a:r>
              <a:rPr lang="fr-FR" dirty="0" smtClean="0">
                <a:solidFill>
                  <a:schemeClr val="tx1"/>
                </a:solidFill>
              </a:rPr>
              <a:t>, </a:t>
            </a:r>
            <a:r>
              <a:rPr lang="fr-FR" dirty="0" err="1" smtClean="0">
                <a:solidFill>
                  <a:schemeClr val="tx1"/>
                </a:solidFill>
              </a:rPr>
              <a:t>dividendolo</a:t>
            </a:r>
            <a:r>
              <a:rPr lang="fr-FR" dirty="0" smtClean="0">
                <a:solidFill>
                  <a:schemeClr val="tx1"/>
                </a:solidFill>
              </a:rPr>
              <a:t> in </a:t>
            </a:r>
            <a:r>
              <a:rPr lang="fr-FR" dirty="0" err="1" smtClean="0">
                <a:solidFill>
                  <a:schemeClr val="tx1"/>
                </a:solidFill>
              </a:rPr>
              <a:t>tre</a:t>
            </a:r>
            <a:r>
              <a:rPr lang="fr-FR" dirty="0" smtClean="0">
                <a:solidFill>
                  <a:schemeClr val="tx1"/>
                </a:solidFill>
              </a:rPr>
              <a:t> </a:t>
            </a:r>
            <a:r>
              <a:rPr lang="fr-FR" dirty="0" err="1" smtClean="0">
                <a:solidFill>
                  <a:schemeClr val="tx1"/>
                </a:solidFill>
              </a:rPr>
              <a:t>cicli</a:t>
            </a:r>
            <a:r>
              <a:rPr lang="fr-FR" dirty="0" smtClean="0">
                <a:solidFill>
                  <a:schemeClr val="tx1"/>
                </a:solidFill>
              </a:rPr>
              <a:t>: </a:t>
            </a:r>
            <a:r>
              <a:rPr lang="fr-FR" i="1" dirty="0" smtClean="0">
                <a:solidFill>
                  <a:schemeClr val="tx1"/>
                </a:solidFill>
              </a:rPr>
              <a:t>primaire</a:t>
            </a:r>
            <a:r>
              <a:rPr lang="fr-FR" dirty="0" smtClean="0">
                <a:solidFill>
                  <a:schemeClr val="tx1"/>
                </a:solidFill>
              </a:rPr>
              <a:t>, </a:t>
            </a:r>
            <a:r>
              <a:rPr lang="fr-FR" i="1" dirty="0" smtClean="0">
                <a:solidFill>
                  <a:schemeClr val="tx1"/>
                </a:solidFill>
              </a:rPr>
              <a:t>secondaire</a:t>
            </a:r>
            <a:r>
              <a:rPr lang="fr-FR" dirty="0" smtClean="0">
                <a:solidFill>
                  <a:schemeClr val="tx1"/>
                </a:solidFill>
              </a:rPr>
              <a:t>, </a:t>
            </a:r>
            <a:r>
              <a:rPr lang="fr-FR" i="1" dirty="0" smtClean="0">
                <a:solidFill>
                  <a:schemeClr val="tx1"/>
                </a:solidFill>
              </a:rPr>
              <a:t>lycée</a:t>
            </a:r>
            <a:r>
              <a:rPr lang="fr-FR" dirty="0" smtClean="0">
                <a:solidFill>
                  <a:schemeClr val="tx1"/>
                </a:solidFill>
              </a:rPr>
              <a:t>.  </a:t>
            </a:r>
          </a:p>
          <a:p>
            <a:pPr algn="just"/>
            <a:endParaRPr lang="fr-FR" dirty="0" smtClean="0">
              <a:solidFill>
                <a:schemeClr val="tx1"/>
              </a:solidFill>
            </a:endParaRPr>
          </a:p>
          <a:p>
            <a:pPr algn="just"/>
            <a:r>
              <a:rPr lang="fr-FR" dirty="0" smtClean="0">
                <a:solidFill>
                  <a:schemeClr val="tx1"/>
                </a:solidFill>
              </a:rPr>
              <a:t>Sulla scia </a:t>
            </a:r>
            <a:r>
              <a:rPr lang="fr-FR" dirty="0" err="1" smtClean="0">
                <a:solidFill>
                  <a:schemeClr val="tx1"/>
                </a:solidFill>
              </a:rPr>
              <a:t>dell’accademismo</a:t>
            </a:r>
            <a:r>
              <a:rPr lang="fr-FR" dirty="0" smtClean="0">
                <a:solidFill>
                  <a:schemeClr val="tx1"/>
                </a:solidFill>
              </a:rPr>
              <a:t> e </a:t>
            </a:r>
            <a:r>
              <a:rPr lang="fr-FR" dirty="0" err="1" smtClean="0">
                <a:solidFill>
                  <a:schemeClr val="tx1"/>
                </a:solidFill>
              </a:rPr>
              <a:t>del</a:t>
            </a:r>
            <a:r>
              <a:rPr lang="fr-FR" dirty="0" smtClean="0">
                <a:solidFill>
                  <a:schemeClr val="tx1"/>
                </a:solidFill>
              </a:rPr>
              <a:t> </a:t>
            </a:r>
            <a:r>
              <a:rPr lang="fr-FR" dirty="0" err="1" smtClean="0">
                <a:solidFill>
                  <a:schemeClr val="tx1"/>
                </a:solidFill>
              </a:rPr>
              <a:t>purismo</a:t>
            </a:r>
            <a:r>
              <a:rPr lang="fr-FR" dirty="0" smtClean="0">
                <a:solidFill>
                  <a:schemeClr val="tx1"/>
                </a:solidFill>
              </a:rPr>
              <a:t>, l’</a:t>
            </a:r>
            <a:r>
              <a:rPr lang="fr-FR" dirty="0" err="1" smtClean="0">
                <a:solidFill>
                  <a:schemeClr val="tx1"/>
                </a:solidFill>
              </a:rPr>
              <a:t>insegnamento</a:t>
            </a:r>
            <a:r>
              <a:rPr lang="fr-FR" dirty="0" smtClean="0">
                <a:solidFill>
                  <a:schemeClr val="tx1"/>
                </a:solidFill>
              </a:rPr>
              <a:t> e il </a:t>
            </a:r>
            <a:r>
              <a:rPr lang="fr-FR" dirty="0" err="1" smtClean="0">
                <a:solidFill>
                  <a:schemeClr val="tx1"/>
                </a:solidFill>
              </a:rPr>
              <a:t>modello</a:t>
            </a:r>
            <a:r>
              <a:rPr lang="fr-FR" dirty="0" smtClean="0">
                <a:solidFill>
                  <a:schemeClr val="tx1"/>
                </a:solidFill>
              </a:rPr>
              <a:t> di lingua </a:t>
            </a:r>
            <a:r>
              <a:rPr lang="fr-FR" dirty="0" err="1" smtClean="0">
                <a:solidFill>
                  <a:schemeClr val="tx1"/>
                </a:solidFill>
              </a:rPr>
              <a:t>imposti</a:t>
            </a:r>
            <a:r>
              <a:rPr lang="fr-FR" dirty="0" smtClean="0">
                <a:solidFill>
                  <a:schemeClr val="tx1"/>
                </a:solidFill>
              </a:rPr>
              <a:t> sono </a:t>
            </a:r>
            <a:r>
              <a:rPr lang="fr-FR" dirty="0" err="1" smtClean="0">
                <a:solidFill>
                  <a:schemeClr val="tx1"/>
                </a:solidFill>
              </a:rPr>
              <a:t>rigidamente</a:t>
            </a:r>
            <a:r>
              <a:rPr lang="fr-FR" dirty="0" smtClean="0">
                <a:solidFill>
                  <a:schemeClr val="tx1"/>
                </a:solidFill>
              </a:rPr>
              <a:t> </a:t>
            </a:r>
            <a:r>
              <a:rPr lang="fr-FR" dirty="0" err="1" smtClean="0">
                <a:solidFill>
                  <a:schemeClr val="tx1"/>
                </a:solidFill>
              </a:rPr>
              <a:t>normativi</a:t>
            </a:r>
            <a:r>
              <a:rPr lang="fr-FR" dirty="0" smtClean="0">
                <a:solidFill>
                  <a:schemeClr val="tx1"/>
                </a:solidFill>
              </a:rPr>
              <a:t> (continua la </a:t>
            </a:r>
            <a:r>
              <a:rPr lang="fr-FR" dirty="0" err="1" smtClean="0">
                <a:solidFill>
                  <a:schemeClr val="tx1"/>
                </a:solidFill>
              </a:rPr>
              <a:t>guerra</a:t>
            </a:r>
            <a:r>
              <a:rPr lang="fr-FR" dirty="0" smtClean="0">
                <a:solidFill>
                  <a:schemeClr val="tx1"/>
                </a:solidFill>
              </a:rPr>
              <a:t> ai </a:t>
            </a:r>
            <a:r>
              <a:rPr lang="fr-FR" i="1" dirty="0" smtClean="0">
                <a:solidFill>
                  <a:schemeClr val="tx1"/>
                </a:solidFill>
              </a:rPr>
              <a:t>patois</a:t>
            </a:r>
            <a:r>
              <a:rPr lang="fr-FR" dirty="0" smtClean="0">
                <a:solidFill>
                  <a:schemeClr val="tx1"/>
                </a:solidFill>
              </a:rPr>
              <a:t> e </a:t>
            </a:r>
            <a:r>
              <a:rPr lang="fr-FR" dirty="0" err="1" smtClean="0">
                <a:solidFill>
                  <a:schemeClr val="tx1"/>
                </a:solidFill>
              </a:rPr>
              <a:t>alle</a:t>
            </a:r>
            <a:r>
              <a:rPr lang="fr-FR" dirty="0" smtClean="0">
                <a:solidFill>
                  <a:schemeClr val="tx1"/>
                </a:solidFill>
              </a:rPr>
              <a:t> lingue </a:t>
            </a:r>
            <a:r>
              <a:rPr lang="fr-FR" dirty="0" err="1" smtClean="0">
                <a:solidFill>
                  <a:schemeClr val="tx1"/>
                </a:solidFill>
              </a:rPr>
              <a:t>regionali</a:t>
            </a:r>
            <a:r>
              <a:rPr lang="fr-FR" dirty="0" smtClean="0">
                <a:solidFill>
                  <a:schemeClr val="tx1"/>
                </a:solidFill>
              </a:rPr>
              <a:t>): la </a:t>
            </a:r>
            <a:r>
              <a:rPr lang="fr-FR" dirty="0" err="1" smtClean="0">
                <a:solidFill>
                  <a:schemeClr val="tx1"/>
                </a:solidFill>
              </a:rPr>
              <a:t>tradizione</a:t>
            </a:r>
            <a:r>
              <a:rPr lang="fr-FR" dirty="0" smtClean="0">
                <a:solidFill>
                  <a:schemeClr val="tx1"/>
                </a:solidFill>
              </a:rPr>
              <a:t> dei </a:t>
            </a:r>
            <a:r>
              <a:rPr lang="fr-FR" b="1" i="1" dirty="0" smtClean="0">
                <a:solidFill>
                  <a:schemeClr val="tx1"/>
                </a:solidFill>
              </a:rPr>
              <a:t>dictées</a:t>
            </a:r>
            <a:r>
              <a:rPr lang="fr-FR" dirty="0" smtClean="0">
                <a:solidFill>
                  <a:schemeClr val="tx1"/>
                </a:solidFill>
              </a:rPr>
              <a:t> e la </a:t>
            </a:r>
            <a:r>
              <a:rPr lang="fr-FR" dirty="0" err="1" smtClean="0">
                <a:solidFill>
                  <a:schemeClr val="tx1"/>
                </a:solidFill>
              </a:rPr>
              <a:t>logica</a:t>
            </a:r>
            <a:r>
              <a:rPr lang="fr-FR" dirty="0" smtClean="0">
                <a:solidFill>
                  <a:schemeClr val="tx1"/>
                </a:solidFill>
              </a:rPr>
              <a:t> dell’ « </a:t>
            </a:r>
            <a:r>
              <a:rPr lang="fr-FR" b="1" dirty="0" err="1" smtClean="0">
                <a:solidFill>
                  <a:schemeClr val="tx1"/>
                </a:solidFill>
              </a:rPr>
              <a:t>errore</a:t>
            </a:r>
            <a:r>
              <a:rPr lang="fr-FR" dirty="0" smtClean="0">
                <a:solidFill>
                  <a:schemeClr val="tx1"/>
                </a:solidFill>
              </a:rPr>
              <a:t> ».</a:t>
            </a:r>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575" y="0"/>
            <a:ext cx="2638425" cy="355282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575" y="3771900"/>
            <a:ext cx="2628900" cy="3086100"/>
          </a:xfrm>
          <a:prstGeom prst="rect">
            <a:avLst/>
          </a:prstGeom>
        </p:spPr>
      </p:pic>
    </p:spTree>
    <p:extLst>
      <p:ext uri="{BB962C8B-B14F-4D97-AF65-F5344CB8AC3E}">
        <p14:creationId xmlns:p14="http://schemas.microsoft.com/office/powerpoint/2010/main" val="10308297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La </a:t>
            </a:r>
            <a:r>
              <a:rPr lang="fr-FR" sz="2400" dirty="0" err="1" smtClean="0"/>
              <a:t>battaglia</a:t>
            </a:r>
            <a:r>
              <a:rPr lang="fr-FR" sz="2400" dirty="0" smtClean="0"/>
              <a:t> </a:t>
            </a:r>
            <a:r>
              <a:rPr lang="fr-FR" sz="2400" dirty="0" err="1" smtClean="0"/>
              <a:t>senza</a:t>
            </a:r>
            <a:r>
              <a:rPr lang="fr-FR" sz="2400" dirty="0" smtClean="0"/>
              <a:t> fine </a:t>
            </a:r>
            <a:r>
              <a:rPr lang="fr-FR" sz="2400" dirty="0" err="1" smtClean="0"/>
              <a:t>dell’ortografia</a:t>
            </a:r>
            <a:endParaRPr lang="fr-FR" sz="2400" dirty="0"/>
          </a:p>
        </p:txBody>
      </p:sp>
      <p:sp>
        <p:nvSpPr>
          <p:cNvPr id="5" name="Espace réservé du contenu 4"/>
          <p:cNvSpPr>
            <a:spLocks noGrp="1"/>
          </p:cNvSpPr>
          <p:nvPr>
            <p:ph idx="1"/>
          </p:nvPr>
        </p:nvSpPr>
        <p:spPr>
          <a:xfrm>
            <a:off x="677333" y="1406610"/>
            <a:ext cx="9894414" cy="3880773"/>
          </a:xfrm>
        </p:spPr>
        <p:txBody>
          <a:bodyPr/>
          <a:lstStyle/>
          <a:p>
            <a:pPr algn="just"/>
            <a:r>
              <a:rPr lang="fr-FR" dirty="0" err="1" smtClean="0">
                <a:solidFill>
                  <a:schemeClr val="tx1"/>
                </a:solidFill>
              </a:rPr>
              <a:t>Nel</a:t>
            </a:r>
            <a:r>
              <a:rPr lang="fr-FR" dirty="0" smtClean="0">
                <a:solidFill>
                  <a:schemeClr val="tx1"/>
                </a:solidFill>
              </a:rPr>
              <a:t> </a:t>
            </a:r>
            <a:r>
              <a:rPr lang="fr-FR" i="1" dirty="0" smtClean="0">
                <a:solidFill>
                  <a:schemeClr val="tx1"/>
                </a:solidFill>
              </a:rPr>
              <a:t>Dictionnaire de l’Académie </a:t>
            </a:r>
            <a:r>
              <a:rPr lang="fr-FR" dirty="0" err="1" smtClean="0">
                <a:solidFill>
                  <a:schemeClr val="tx1"/>
                </a:solidFill>
              </a:rPr>
              <a:t>del</a:t>
            </a:r>
            <a:r>
              <a:rPr lang="fr-FR" dirty="0" smtClean="0">
                <a:solidFill>
                  <a:schemeClr val="tx1"/>
                </a:solidFill>
              </a:rPr>
              <a:t> 1835, l’</a:t>
            </a:r>
            <a:r>
              <a:rPr lang="fr-FR" dirty="0" err="1" smtClean="0">
                <a:solidFill>
                  <a:schemeClr val="tx1"/>
                </a:solidFill>
              </a:rPr>
              <a:t>ortografia</a:t>
            </a:r>
            <a:r>
              <a:rPr lang="fr-FR" dirty="0" smtClean="0">
                <a:solidFill>
                  <a:schemeClr val="tx1"/>
                </a:solidFill>
              </a:rPr>
              <a:t> </a:t>
            </a:r>
            <a:r>
              <a:rPr lang="fr-FR" dirty="0" err="1" smtClean="0">
                <a:solidFill>
                  <a:schemeClr val="tx1"/>
                </a:solidFill>
              </a:rPr>
              <a:t>è</a:t>
            </a:r>
            <a:r>
              <a:rPr lang="fr-FR" dirty="0" smtClean="0">
                <a:solidFill>
                  <a:schemeClr val="tx1"/>
                </a:solidFill>
              </a:rPr>
              <a:t> </a:t>
            </a:r>
            <a:r>
              <a:rPr lang="fr-FR" dirty="0" err="1" smtClean="0">
                <a:solidFill>
                  <a:schemeClr val="tx1"/>
                </a:solidFill>
              </a:rPr>
              <a:t>ancor</a:t>
            </a:r>
            <a:r>
              <a:rPr lang="fr-FR" dirty="0" smtClean="0">
                <a:solidFill>
                  <a:schemeClr val="tx1"/>
                </a:solidFill>
              </a:rPr>
              <a:t> più </a:t>
            </a:r>
            <a:r>
              <a:rPr lang="fr-FR" dirty="0" err="1" smtClean="0">
                <a:solidFill>
                  <a:schemeClr val="tx1"/>
                </a:solidFill>
              </a:rPr>
              <a:t>legata</a:t>
            </a:r>
            <a:r>
              <a:rPr lang="fr-FR" dirty="0" smtClean="0">
                <a:solidFill>
                  <a:schemeClr val="tx1"/>
                </a:solidFill>
              </a:rPr>
              <a:t> </a:t>
            </a:r>
            <a:r>
              <a:rPr lang="fr-FR" dirty="0" err="1" smtClean="0">
                <a:solidFill>
                  <a:schemeClr val="tx1"/>
                </a:solidFill>
              </a:rPr>
              <a:t>all’etimologia</a:t>
            </a:r>
            <a:r>
              <a:rPr lang="fr-FR" dirty="0" smtClean="0">
                <a:solidFill>
                  <a:schemeClr val="tx1"/>
                </a:solidFill>
              </a:rPr>
              <a:t> (</a:t>
            </a:r>
            <a:r>
              <a:rPr lang="fr-FR" dirty="0" err="1" smtClean="0">
                <a:solidFill>
                  <a:schemeClr val="tx1"/>
                </a:solidFill>
              </a:rPr>
              <a:t>rhythme</a:t>
            </a:r>
            <a:r>
              <a:rPr lang="fr-FR" dirty="0" smtClean="0">
                <a:solidFill>
                  <a:schemeClr val="tx1"/>
                </a:solidFill>
              </a:rPr>
              <a:t>).</a:t>
            </a:r>
          </a:p>
          <a:p>
            <a:pPr algn="just"/>
            <a:endParaRPr lang="fr-FR" dirty="0">
              <a:solidFill>
                <a:schemeClr val="tx1"/>
              </a:solidFill>
            </a:endParaRPr>
          </a:p>
          <a:p>
            <a:pPr algn="just"/>
            <a:r>
              <a:rPr lang="fr-FR" dirty="0" smtClean="0">
                <a:solidFill>
                  <a:schemeClr val="tx1"/>
                </a:solidFill>
              </a:rPr>
              <a:t>La </a:t>
            </a:r>
            <a:r>
              <a:rPr lang="fr-FR" dirty="0" err="1" smtClean="0">
                <a:solidFill>
                  <a:schemeClr val="tx1"/>
                </a:solidFill>
              </a:rPr>
              <a:t>scuola</a:t>
            </a:r>
            <a:r>
              <a:rPr lang="fr-FR" dirty="0" smtClean="0">
                <a:solidFill>
                  <a:schemeClr val="tx1"/>
                </a:solidFill>
              </a:rPr>
              <a:t> </a:t>
            </a:r>
            <a:r>
              <a:rPr lang="fr-FR" dirty="0" err="1" smtClean="0">
                <a:solidFill>
                  <a:schemeClr val="tx1"/>
                </a:solidFill>
              </a:rPr>
              <a:t>metterà</a:t>
            </a:r>
            <a:r>
              <a:rPr lang="fr-FR" dirty="0" smtClean="0">
                <a:solidFill>
                  <a:schemeClr val="tx1"/>
                </a:solidFill>
              </a:rPr>
              <a:t> </a:t>
            </a:r>
            <a:r>
              <a:rPr lang="fr-FR" dirty="0" err="1" smtClean="0">
                <a:solidFill>
                  <a:schemeClr val="tx1"/>
                </a:solidFill>
              </a:rPr>
              <a:t>dunque</a:t>
            </a:r>
            <a:r>
              <a:rPr lang="fr-FR" dirty="0" smtClean="0">
                <a:solidFill>
                  <a:schemeClr val="tx1"/>
                </a:solidFill>
              </a:rPr>
              <a:t> in primo piano </a:t>
            </a:r>
            <a:r>
              <a:rPr lang="fr-FR" dirty="0" err="1" smtClean="0">
                <a:solidFill>
                  <a:schemeClr val="tx1"/>
                </a:solidFill>
              </a:rPr>
              <a:t>lo</a:t>
            </a:r>
            <a:r>
              <a:rPr lang="fr-FR" dirty="0" smtClean="0">
                <a:solidFill>
                  <a:schemeClr val="tx1"/>
                </a:solidFill>
              </a:rPr>
              <a:t> studio </a:t>
            </a:r>
            <a:r>
              <a:rPr lang="fr-FR" dirty="0" err="1" smtClean="0">
                <a:solidFill>
                  <a:schemeClr val="tx1"/>
                </a:solidFill>
              </a:rPr>
              <a:t>della</a:t>
            </a:r>
            <a:r>
              <a:rPr lang="fr-FR" dirty="0" smtClean="0">
                <a:solidFill>
                  <a:schemeClr val="tx1"/>
                </a:solidFill>
              </a:rPr>
              <a:t> </a:t>
            </a:r>
            <a:r>
              <a:rPr lang="fr-FR" dirty="0" err="1" smtClean="0">
                <a:solidFill>
                  <a:schemeClr val="tx1"/>
                </a:solidFill>
              </a:rPr>
              <a:t>grammatica</a:t>
            </a:r>
            <a:r>
              <a:rPr lang="fr-FR" dirty="0" smtClean="0">
                <a:solidFill>
                  <a:schemeClr val="tx1"/>
                </a:solidFill>
              </a:rPr>
              <a:t> e </a:t>
            </a:r>
            <a:r>
              <a:rPr lang="fr-FR" dirty="0" err="1" smtClean="0">
                <a:solidFill>
                  <a:schemeClr val="tx1"/>
                </a:solidFill>
              </a:rPr>
              <a:t>dell’ortografia</a:t>
            </a:r>
            <a:r>
              <a:rPr lang="fr-FR" dirty="0" smtClean="0">
                <a:solidFill>
                  <a:schemeClr val="tx1"/>
                </a:solidFill>
              </a:rPr>
              <a:t>. La « </a:t>
            </a:r>
            <a:r>
              <a:rPr lang="fr-FR" dirty="0" err="1" smtClean="0">
                <a:solidFill>
                  <a:schemeClr val="tx1"/>
                </a:solidFill>
              </a:rPr>
              <a:t>battaglia</a:t>
            </a:r>
            <a:r>
              <a:rPr lang="fr-FR" dirty="0" smtClean="0">
                <a:solidFill>
                  <a:schemeClr val="tx1"/>
                </a:solidFill>
              </a:rPr>
              <a:t> » </a:t>
            </a:r>
            <a:r>
              <a:rPr lang="fr-FR" dirty="0" err="1" smtClean="0">
                <a:solidFill>
                  <a:schemeClr val="tx1"/>
                </a:solidFill>
              </a:rPr>
              <a:t>tra</a:t>
            </a:r>
            <a:r>
              <a:rPr lang="fr-FR" dirty="0" smtClean="0">
                <a:solidFill>
                  <a:schemeClr val="tx1"/>
                </a:solidFill>
              </a:rPr>
              <a:t> </a:t>
            </a:r>
            <a:r>
              <a:rPr lang="fr-FR" dirty="0" err="1" smtClean="0">
                <a:solidFill>
                  <a:schemeClr val="tx1"/>
                </a:solidFill>
              </a:rPr>
              <a:t>ortografia</a:t>
            </a:r>
            <a:r>
              <a:rPr lang="fr-FR" dirty="0" smtClean="0">
                <a:solidFill>
                  <a:schemeClr val="tx1"/>
                </a:solidFill>
              </a:rPr>
              <a:t> </a:t>
            </a:r>
            <a:r>
              <a:rPr lang="fr-FR" dirty="0" err="1" smtClean="0">
                <a:solidFill>
                  <a:schemeClr val="tx1"/>
                </a:solidFill>
              </a:rPr>
              <a:t>etimologica</a:t>
            </a:r>
            <a:r>
              <a:rPr lang="fr-FR" dirty="0" smtClean="0">
                <a:solidFill>
                  <a:schemeClr val="tx1"/>
                </a:solidFill>
              </a:rPr>
              <a:t> e </a:t>
            </a:r>
            <a:r>
              <a:rPr lang="fr-FR" dirty="0" err="1" smtClean="0">
                <a:solidFill>
                  <a:schemeClr val="tx1"/>
                </a:solidFill>
              </a:rPr>
              <a:t>fonetica</a:t>
            </a:r>
            <a:r>
              <a:rPr lang="fr-FR" dirty="0" smtClean="0">
                <a:solidFill>
                  <a:schemeClr val="tx1"/>
                </a:solidFill>
              </a:rPr>
              <a:t> </a:t>
            </a:r>
            <a:r>
              <a:rPr lang="fr-FR" dirty="0" err="1" smtClean="0">
                <a:solidFill>
                  <a:schemeClr val="tx1"/>
                </a:solidFill>
              </a:rPr>
              <a:t>è</a:t>
            </a:r>
            <a:r>
              <a:rPr lang="fr-FR" dirty="0" smtClean="0">
                <a:solidFill>
                  <a:schemeClr val="tx1"/>
                </a:solidFill>
              </a:rPr>
              <a:t> </a:t>
            </a:r>
            <a:r>
              <a:rPr lang="fr-FR" dirty="0" err="1" smtClean="0">
                <a:solidFill>
                  <a:schemeClr val="tx1"/>
                </a:solidFill>
              </a:rPr>
              <a:t>ancora</a:t>
            </a:r>
            <a:r>
              <a:rPr lang="fr-FR" dirty="0" smtClean="0">
                <a:solidFill>
                  <a:schemeClr val="tx1"/>
                </a:solidFill>
              </a:rPr>
              <a:t> </a:t>
            </a:r>
            <a:r>
              <a:rPr lang="fr-FR" dirty="0" err="1" smtClean="0">
                <a:solidFill>
                  <a:schemeClr val="tx1"/>
                </a:solidFill>
              </a:rPr>
              <a:t>oggi</a:t>
            </a:r>
            <a:r>
              <a:rPr lang="fr-FR" dirty="0" smtClean="0">
                <a:solidFill>
                  <a:schemeClr val="tx1"/>
                </a:solidFill>
              </a:rPr>
              <a:t> </a:t>
            </a:r>
            <a:r>
              <a:rPr lang="fr-FR" dirty="0" err="1" smtClean="0">
                <a:solidFill>
                  <a:schemeClr val="tx1"/>
                </a:solidFill>
              </a:rPr>
              <a:t>viva</a:t>
            </a:r>
            <a:r>
              <a:rPr lang="fr-FR" dirty="0" smtClean="0">
                <a:solidFill>
                  <a:schemeClr val="tx1"/>
                </a:solidFill>
              </a:rPr>
              <a:t> (</a:t>
            </a:r>
            <a:r>
              <a:rPr lang="en-US" u="sng" dirty="0">
                <a:hlinkClick r:id="rId2"/>
              </a:rPr>
              <a:t>https://www.ted.com/talks/arnaud_hoedt_jerome_piron_la_faute_de_l_orthographe</a:t>
            </a:r>
            <a:r>
              <a:rPr lang="en-US" dirty="0"/>
              <a:t> </a:t>
            </a:r>
            <a:r>
              <a:rPr lang="fr-FR" dirty="0">
                <a:solidFill>
                  <a:schemeClr val="tx1"/>
                </a:solidFill>
              </a:rPr>
              <a:t>) </a:t>
            </a:r>
          </a:p>
          <a:p>
            <a:pPr algn="just"/>
            <a:endParaRPr lang="fr-FR" dirty="0">
              <a:solidFill>
                <a:schemeClr val="tx1"/>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568" y="3507537"/>
            <a:ext cx="6416842" cy="3367188"/>
          </a:xfrm>
          <a:prstGeom prst="rect">
            <a:avLst/>
          </a:prstGeom>
        </p:spPr>
      </p:pic>
    </p:spTree>
    <p:extLst>
      <p:ext uri="{BB962C8B-B14F-4D97-AF65-F5344CB8AC3E}">
        <p14:creationId xmlns:p14="http://schemas.microsoft.com/office/powerpoint/2010/main" val="1989007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4. Il </a:t>
            </a:r>
            <a:r>
              <a:rPr lang="fr-FR" sz="3200" dirty="0" err="1" smtClean="0"/>
              <a:t>progresso</a:t>
            </a:r>
            <a:r>
              <a:rPr lang="fr-FR" sz="3200" dirty="0" smtClean="0"/>
              <a:t> </a:t>
            </a:r>
            <a:r>
              <a:rPr lang="fr-FR" sz="3200" dirty="0" err="1" smtClean="0"/>
              <a:t>tecnico</a:t>
            </a:r>
            <a:r>
              <a:rPr lang="fr-FR" sz="3200" dirty="0" smtClean="0"/>
              <a:t> e </a:t>
            </a:r>
            <a:r>
              <a:rPr lang="fr-FR" sz="3200" dirty="0" err="1" smtClean="0"/>
              <a:t>scientifico</a:t>
            </a:r>
            <a:endParaRPr lang="fr-FR" sz="3200" dirty="0"/>
          </a:p>
        </p:txBody>
      </p:sp>
      <p:sp>
        <p:nvSpPr>
          <p:cNvPr id="3" name="Espace réservé du contenu 2"/>
          <p:cNvSpPr>
            <a:spLocks noGrp="1"/>
          </p:cNvSpPr>
          <p:nvPr>
            <p:ph idx="1"/>
          </p:nvPr>
        </p:nvSpPr>
        <p:spPr>
          <a:xfrm>
            <a:off x="212114" y="1270000"/>
            <a:ext cx="7889149" cy="5382126"/>
          </a:xfrm>
        </p:spPr>
        <p:txBody>
          <a:bodyPr>
            <a:normAutofit lnSpcReduction="10000"/>
          </a:bodyPr>
          <a:lstStyle/>
          <a:p>
            <a:pPr algn="just"/>
            <a:r>
              <a:rPr lang="fr-FR" b="1" dirty="0" smtClean="0">
                <a:solidFill>
                  <a:schemeClr val="tx1"/>
                </a:solidFill>
              </a:rPr>
              <a:t>1870-1930</a:t>
            </a:r>
            <a:r>
              <a:rPr lang="fr-FR" dirty="0" smtClean="0">
                <a:solidFill>
                  <a:schemeClr val="tx1"/>
                </a:solidFill>
              </a:rPr>
              <a:t>: prima </a:t>
            </a:r>
            <a:r>
              <a:rPr lang="fr-FR" dirty="0" err="1" smtClean="0">
                <a:solidFill>
                  <a:schemeClr val="tx1"/>
                </a:solidFill>
              </a:rPr>
              <a:t>ondata</a:t>
            </a:r>
            <a:r>
              <a:rPr lang="fr-FR" dirty="0" smtClean="0">
                <a:solidFill>
                  <a:schemeClr val="tx1"/>
                </a:solidFill>
              </a:rPr>
              <a:t> di </a:t>
            </a:r>
            <a:r>
              <a:rPr lang="fr-FR" dirty="0" err="1" smtClean="0">
                <a:solidFill>
                  <a:schemeClr val="tx1"/>
                </a:solidFill>
              </a:rPr>
              <a:t>mondializzazione</a:t>
            </a:r>
            <a:r>
              <a:rPr lang="fr-FR" dirty="0" smtClean="0">
                <a:solidFill>
                  <a:schemeClr val="tx1"/>
                </a:solidFill>
              </a:rPr>
              <a:t>, in </a:t>
            </a:r>
            <a:r>
              <a:rPr lang="fr-FR" dirty="0" err="1" smtClean="0">
                <a:solidFill>
                  <a:schemeClr val="tx1"/>
                </a:solidFill>
              </a:rPr>
              <a:t>cui</a:t>
            </a:r>
            <a:r>
              <a:rPr lang="fr-FR" dirty="0" smtClean="0">
                <a:solidFill>
                  <a:schemeClr val="tx1"/>
                </a:solidFill>
              </a:rPr>
              <a:t> la Francia, </a:t>
            </a:r>
            <a:r>
              <a:rPr lang="fr-FR" dirty="0" err="1" smtClean="0">
                <a:solidFill>
                  <a:schemeClr val="tx1"/>
                </a:solidFill>
              </a:rPr>
              <a:t>insieme</a:t>
            </a:r>
            <a:r>
              <a:rPr lang="fr-FR" dirty="0" smtClean="0">
                <a:solidFill>
                  <a:schemeClr val="tx1"/>
                </a:solidFill>
              </a:rPr>
              <a:t> a </a:t>
            </a:r>
            <a:r>
              <a:rPr lang="fr-FR" dirty="0" err="1" smtClean="0">
                <a:solidFill>
                  <a:schemeClr val="tx1"/>
                </a:solidFill>
              </a:rPr>
              <a:t>Gran</a:t>
            </a:r>
            <a:r>
              <a:rPr lang="fr-FR" dirty="0" smtClean="0">
                <a:solidFill>
                  <a:schemeClr val="tx1"/>
                </a:solidFill>
              </a:rPr>
              <a:t> </a:t>
            </a:r>
            <a:r>
              <a:rPr lang="fr-FR" dirty="0" err="1" smtClean="0">
                <a:solidFill>
                  <a:schemeClr val="tx1"/>
                </a:solidFill>
              </a:rPr>
              <a:t>Bretagna</a:t>
            </a:r>
            <a:r>
              <a:rPr lang="fr-FR" dirty="0" smtClean="0">
                <a:solidFill>
                  <a:schemeClr val="tx1"/>
                </a:solidFill>
              </a:rPr>
              <a:t>, </a:t>
            </a:r>
            <a:r>
              <a:rPr lang="fr-FR" dirty="0" err="1" smtClean="0">
                <a:solidFill>
                  <a:schemeClr val="tx1"/>
                </a:solidFill>
              </a:rPr>
              <a:t>Inghilterra</a:t>
            </a:r>
            <a:r>
              <a:rPr lang="fr-FR" dirty="0" smtClean="0">
                <a:solidFill>
                  <a:schemeClr val="tx1"/>
                </a:solidFill>
              </a:rPr>
              <a:t> e </a:t>
            </a:r>
            <a:r>
              <a:rPr lang="fr-FR" dirty="0" err="1" smtClean="0">
                <a:solidFill>
                  <a:schemeClr val="tx1"/>
                </a:solidFill>
              </a:rPr>
              <a:t>Stati</a:t>
            </a:r>
            <a:r>
              <a:rPr lang="fr-FR" dirty="0" smtClean="0">
                <a:solidFill>
                  <a:schemeClr val="tx1"/>
                </a:solidFill>
              </a:rPr>
              <a:t> </a:t>
            </a:r>
            <a:r>
              <a:rPr lang="fr-FR" dirty="0" err="1" smtClean="0">
                <a:solidFill>
                  <a:schemeClr val="tx1"/>
                </a:solidFill>
              </a:rPr>
              <a:t>Uniti</a:t>
            </a:r>
            <a:r>
              <a:rPr lang="fr-FR" dirty="0" smtClean="0">
                <a:solidFill>
                  <a:schemeClr val="tx1"/>
                </a:solidFill>
              </a:rPr>
              <a:t>, </a:t>
            </a:r>
            <a:r>
              <a:rPr lang="fr-FR" dirty="0" err="1" smtClean="0">
                <a:solidFill>
                  <a:schemeClr val="tx1"/>
                </a:solidFill>
              </a:rPr>
              <a:t>gioca</a:t>
            </a:r>
            <a:r>
              <a:rPr lang="fr-FR" dirty="0" smtClean="0">
                <a:solidFill>
                  <a:schemeClr val="tx1"/>
                </a:solidFill>
              </a:rPr>
              <a:t> un </a:t>
            </a:r>
            <a:r>
              <a:rPr lang="fr-FR" dirty="0" err="1" smtClean="0">
                <a:solidFill>
                  <a:schemeClr val="tx1"/>
                </a:solidFill>
              </a:rPr>
              <a:t>ruolo</a:t>
            </a:r>
            <a:r>
              <a:rPr lang="fr-FR" dirty="0" smtClean="0">
                <a:solidFill>
                  <a:schemeClr val="tx1"/>
                </a:solidFill>
              </a:rPr>
              <a:t> principale.</a:t>
            </a:r>
          </a:p>
          <a:p>
            <a:pPr algn="just"/>
            <a:endParaRPr lang="fr-FR" dirty="0">
              <a:solidFill>
                <a:schemeClr val="tx1"/>
              </a:solidFill>
            </a:endParaRPr>
          </a:p>
          <a:p>
            <a:pPr algn="just"/>
            <a:r>
              <a:rPr lang="fr-FR" dirty="0" err="1" smtClean="0">
                <a:solidFill>
                  <a:schemeClr val="tx1"/>
                </a:solidFill>
              </a:rPr>
              <a:t>Termini</a:t>
            </a:r>
            <a:r>
              <a:rPr lang="fr-FR" dirty="0" smtClean="0">
                <a:solidFill>
                  <a:schemeClr val="tx1"/>
                </a:solidFill>
              </a:rPr>
              <a:t> </a:t>
            </a:r>
            <a:r>
              <a:rPr lang="fr-FR" dirty="0" err="1" smtClean="0">
                <a:solidFill>
                  <a:schemeClr val="tx1"/>
                </a:solidFill>
              </a:rPr>
              <a:t>nati</a:t>
            </a:r>
            <a:r>
              <a:rPr lang="fr-FR" dirty="0" smtClean="0">
                <a:solidFill>
                  <a:schemeClr val="tx1"/>
                </a:solidFill>
              </a:rPr>
              <a:t> dalla </a:t>
            </a:r>
            <a:r>
              <a:rPr lang="fr-FR" dirty="0" err="1" smtClean="0">
                <a:solidFill>
                  <a:schemeClr val="tx1"/>
                </a:solidFill>
              </a:rPr>
              <a:t>Rivoluzione</a:t>
            </a:r>
            <a:r>
              <a:rPr lang="fr-FR" dirty="0" smtClean="0">
                <a:solidFill>
                  <a:schemeClr val="tx1"/>
                </a:solidFill>
              </a:rPr>
              <a:t> </a:t>
            </a:r>
            <a:r>
              <a:rPr lang="fr-FR" dirty="0" err="1" smtClean="0">
                <a:solidFill>
                  <a:schemeClr val="tx1"/>
                </a:solidFill>
              </a:rPr>
              <a:t>industriale</a:t>
            </a:r>
            <a:r>
              <a:rPr lang="fr-FR" dirty="0" smtClean="0">
                <a:solidFill>
                  <a:schemeClr val="tx1"/>
                </a:solidFill>
              </a:rPr>
              <a:t> e dalla </a:t>
            </a:r>
            <a:r>
              <a:rPr lang="fr-FR" dirty="0" err="1" smtClean="0">
                <a:solidFill>
                  <a:schemeClr val="tx1"/>
                </a:solidFill>
              </a:rPr>
              <a:t>Comune</a:t>
            </a:r>
            <a:r>
              <a:rPr lang="fr-FR" dirty="0" smtClean="0">
                <a:solidFill>
                  <a:schemeClr val="tx1"/>
                </a:solidFill>
              </a:rPr>
              <a:t>: </a:t>
            </a:r>
            <a:r>
              <a:rPr lang="fr-FR" i="1" dirty="0" smtClean="0">
                <a:solidFill>
                  <a:schemeClr val="tx1"/>
                </a:solidFill>
              </a:rPr>
              <a:t>communiste</a:t>
            </a:r>
            <a:r>
              <a:rPr lang="fr-FR" dirty="0" smtClean="0">
                <a:solidFill>
                  <a:schemeClr val="tx1"/>
                </a:solidFill>
              </a:rPr>
              <a:t>, </a:t>
            </a:r>
            <a:r>
              <a:rPr lang="fr-FR" i="1" dirty="0" smtClean="0">
                <a:solidFill>
                  <a:schemeClr val="tx1"/>
                </a:solidFill>
              </a:rPr>
              <a:t>socialiste</a:t>
            </a:r>
            <a:r>
              <a:rPr lang="fr-FR" dirty="0" smtClean="0">
                <a:solidFill>
                  <a:schemeClr val="tx1"/>
                </a:solidFill>
              </a:rPr>
              <a:t> (1840), </a:t>
            </a:r>
            <a:r>
              <a:rPr lang="fr-FR" i="1" dirty="0" smtClean="0">
                <a:solidFill>
                  <a:schemeClr val="tx1"/>
                </a:solidFill>
              </a:rPr>
              <a:t>syndicat</a:t>
            </a:r>
            <a:r>
              <a:rPr lang="fr-FR" dirty="0" smtClean="0">
                <a:solidFill>
                  <a:schemeClr val="tx1"/>
                </a:solidFill>
              </a:rPr>
              <a:t>, </a:t>
            </a:r>
            <a:r>
              <a:rPr lang="fr-FR" i="1" dirty="0" smtClean="0">
                <a:solidFill>
                  <a:schemeClr val="tx1"/>
                </a:solidFill>
              </a:rPr>
              <a:t>grève</a:t>
            </a:r>
            <a:r>
              <a:rPr lang="fr-FR" dirty="0" smtClean="0">
                <a:solidFill>
                  <a:schemeClr val="tx1"/>
                </a:solidFill>
              </a:rPr>
              <a:t>.</a:t>
            </a:r>
          </a:p>
          <a:p>
            <a:pPr algn="just"/>
            <a:endParaRPr lang="fr-FR" dirty="0">
              <a:solidFill>
                <a:schemeClr val="tx1"/>
              </a:solidFill>
            </a:endParaRPr>
          </a:p>
          <a:p>
            <a:pPr algn="just"/>
            <a:r>
              <a:rPr lang="fr-FR" dirty="0" smtClean="0">
                <a:solidFill>
                  <a:schemeClr val="tx1"/>
                </a:solidFill>
              </a:rPr>
              <a:t>Ci sono </a:t>
            </a:r>
            <a:r>
              <a:rPr lang="fr-FR" dirty="0" err="1" smtClean="0">
                <a:solidFill>
                  <a:schemeClr val="tx1"/>
                </a:solidFill>
              </a:rPr>
              <a:t>sviluppi</a:t>
            </a:r>
            <a:r>
              <a:rPr lang="fr-FR" dirty="0" smtClean="0">
                <a:solidFill>
                  <a:schemeClr val="tx1"/>
                </a:solidFill>
              </a:rPr>
              <a:t> in tutti i </a:t>
            </a:r>
            <a:r>
              <a:rPr lang="fr-FR" dirty="0" err="1" smtClean="0">
                <a:solidFill>
                  <a:schemeClr val="tx1"/>
                </a:solidFill>
              </a:rPr>
              <a:t>settori</a:t>
            </a:r>
            <a:r>
              <a:rPr lang="fr-FR" dirty="0" smtClean="0">
                <a:solidFill>
                  <a:schemeClr val="tx1"/>
                </a:solidFill>
              </a:rPr>
              <a:t>: l’</a:t>
            </a:r>
            <a:r>
              <a:rPr lang="fr-FR" dirty="0" err="1" smtClean="0">
                <a:solidFill>
                  <a:schemeClr val="tx1"/>
                </a:solidFill>
              </a:rPr>
              <a:t>industria</a:t>
            </a:r>
            <a:r>
              <a:rPr lang="fr-FR" dirty="0" smtClean="0">
                <a:solidFill>
                  <a:schemeClr val="tx1"/>
                </a:solidFill>
              </a:rPr>
              <a:t> </a:t>
            </a:r>
            <a:r>
              <a:rPr lang="fr-FR" dirty="0" err="1" smtClean="0">
                <a:solidFill>
                  <a:schemeClr val="tx1"/>
                </a:solidFill>
              </a:rPr>
              <a:t>siderurgica</a:t>
            </a:r>
            <a:r>
              <a:rPr lang="fr-FR" dirty="0" smtClean="0">
                <a:solidFill>
                  <a:schemeClr val="tx1"/>
                </a:solidFill>
              </a:rPr>
              <a:t> (</a:t>
            </a:r>
            <a:r>
              <a:rPr lang="fr-FR" i="1" dirty="0" smtClean="0">
                <a:solidFill>
                  <a:schemeClr val="tx1"/>
                </a:solidFill>
              </a:rPr>
              <a:t>chemins de fer</a:t>
            </a:r>
            <a:r>
              <a:rPr lang="fr-FR" dirty="0" smtClean="0">
                <a:solidFill>
                  <a:schemeClr val="tx1"/>
                </a:solidFill>
              </a:rPr>
              <a:t>, </a:t>
            </a:r>
            <a:r>
              <a:rPr lang="fr-FR" i="1" dirty="0" smtClean="0">
                <a:solidFill>
                  <a:schemeClr val="tx1"/>
                </a:solidFill>
              </a:rPr>
              <a:t>locomotive</a:t>
            </a:r>
            <a:r>
              <a:rPr lang="fr-FR" dirty="0" smtClean="0">
                <a:solidFill>
                  <a:schemeClr val="tx1"/>
                </a:solidFill>
              </a:rPr>
              <a:t>, </a:t>
            </a:r>
            <a:r>
              <a:rPr lang="fr-FR" i="1" dirty="0" smtClean="0">
                <a:solidFill>
                  <a:schemeClr val="tx1"/>
                </a:solidFill>
              </a:rPr>
              <a:t>train</a:t>
            </a:r>
            <a:r>
              <a:rPr lang="fr-FR" dirty="0" smtClean="0">
                <a:solidFill>
                  <a:schemeClr val="tx1"/>
                </a:solidFill>
              </a:rPr>
              <a:t>), l’</a:t>
            </a:r>
            <a:r>
              <a:rPr lang="fr-FR" dirty="0" err="1" smtClean="0">
                <a:solidFill>
                  <a:schemeClr val="tx1"/>
                </a:solidFill>
              </a:rPr>
              <a:t>urbanismo</a:t>
            </a:r>
            <a:r>
              <a:rPr lang="fr-FR" dirty="0" smtClean="0">
                <a:solidFill>
                  <a:schemeClr val="tx1"/>
                </a:solidFill>
              </a:rPr>
              <a:t> di Haussmann, la </a:t>
            </a:r>
            <a:r>
              <a:rPr lang="fr-FR" dirty="0" err="1" smtClean="0">
                <a:solidFill>
                  <a:schemeClr val="tx1"/>
                </a:solidFill>
              </a:rPr>
              <a:t>solidità</a:t>
            </a:r>
            <a:r>
              <a:rPr lang="fr-FR" dirty="0" smtClean="0">
                <a:solidFill>
                  <a:schemeClr val="tx1"/>
                </a:solidFill>
              </a:rPr>
              <a:t> delle </a:t>
            </a:r>
            <a:r>
              <a:rPr lang="fr-FR" dirty="0" err="1" smtClean="0">
                <a:solidFill>
                  <a:schemeClr val="tx1"/>
                </a:solidFill>
              </a:rPr>
              <a:t>strutture</a:t>
            </a:r>
            <a:r>
              <a:rPr lang="fr-FR" dirty="0" smtClean="0">
                <a:solidFill>
                  <a:schemeClr val="tx1"/>
                </a:solidFill>
              </a:rPr>
              <a:t> </a:t>
            </a:r>
            <a:r>
              <a:rPr lang="fr-FR" dirty="0" err="1" smtClean="0">
                <a:solidFill>
                  <a:schemeClr val="tx1"/>
                </a:solidFill>
              </a:rPr>
              <a:t>metalliche</a:t>
            </a:r>
            <a:r>
              <a:rPr lang="fr-FR" dirty="0" smtClean="0">
                <a:solidFill>
                  <a:schemeClr val="tx1"/>
                </a:solidFill>
              </a:rPr>
              <a:t> con Gustave Eiffel, l’automobile con Louis Renault e Edouard Michelin, l’</a:t>
            </a:r>
            <a:r>
              <a:rPr lang="fr-FR" dirty="0" err="1" smtClean="0">
                <a:solidFill>
                  <a:schemeClr val="tx1"/>
                </a:solidFill>
              </a:rPr>
              <a:t>aviazione</a:t>
            </a:r>
            <a:r>
              <a:rPr lang="fr-FR" dirty="0" smtClean="0">
                <a:solidFill>
                  <a:schemeClr val="tx1"/>
                </a:solidFill>
              </a:rPr>
              <a:t>, il </a:t>
            </a:r>
            <a:r>
              <a:rPr lang="fr-FR" dirty="0" err="1" smtClean="0">
                <a:solidFill>
                  <a:schemeClr val="tx1"/>
                </a:solidFill>
              </a:rPr>
              <a:t>cinematografo</a:t>
            </a:r>
            <a:r>
              <a:rPr lang="fr-FR" dirty="0" smtClean="0">
                <a:solidFill>
                  <a:schemeClr val="tx1"/>
                </a:solidFill>
              </a:rPr>
              <a:t> con Louis Lumière, la </a:t>
            </a:r>
            <a:r>
              <a:rPr lang="fr-FR" dirty="0" err="1" smtClean="0">
                <a:solidFill>
                  <a:schemeClr val="tx1"/>
                </a:solidFill>
              </a:rPr>
              <a:t>fotografia</a:t>
            </a:r>
            <a:r>
              <a:rPr lang="fr-FR" dirty="0" smtClean="0">
                <a:solidFill>
                  <a:schemeClr val="tx1"/>
                </a:solidFill>
              </a:rPr>
              <a:t> con Louis Daguerre e l’</a:t>
            </a:r>
            <a:r>
              <a:rPr lang="fr-FR" dirty="0" err="1" smtClean="0">
                <a:solidFill>
                  <a:schemeClr val="tx1"/>
                </a:solidFill>
              </a:rPr>
              <a:t>impressionismo</a:t>
            </a:r>
            <a:r>
              <a:rPr lang="fr-FR" dirty="0" smtClean="0">
                <a:solidFill>
                  <a:schemeClr val="tx1"/>
                </a:solidFill>
              </a:rPr>
              <a:t>, Louis Braille e il </a:t>
            </a:r>
            <a:r>
              <a:rPr lang="fr-FR" dirty="0" err="1" smtClean="0">
                <a:solidFill>
                  <a:schemeClr val="tx1"/>
                </a:solidFill>
              </a:rPr>
              <a:t>codice</a:t>
            </a:r>
            <a:r>
              <a:rPr lang="fr-FR" dirty="0" smtClean="0">
                <a:solidFill>
                  <a:schemeClr val="tx1"/>
                </a:solidFill>
              </a:rPr>
              <a:t> per i non </a:t>
            </a:r>
            <a:r>
              <a:rPr lang="fr-FR" dirty="0" err="1" smtClean="0">
                <a:solidFill>
                  <a:schemeClr val="tx1"/>
                </a:solidFill>
              </a:rPr>
              <a:t>vedenti</a:t>
            </a:r>
            <a:r>
              <a:rPr lang="fr-FR" dirty="0" smtClean="0">
                <a:solidFill>
                  <a:schemeClr val="tx1"/>
                </a:solidFill>
              </a:rPr>
              <a:t>, il </a:t>
            </a:r>
            <a:r>
              <a:rPr lang="fr-FR" dirty="0" err="1" smtClean="0">
                <a:solidFill>
                  <a:schemeClr val="tx1"/>
                </a:solidFill>
              </a:rPr>
              <a:t>vaccino</a:t>
            </a:r>
            <a:r>
              <a:rPr lang="fr-FR" dirty="0" smtClean="0">
                <a:solidFill>
                  <a:schemeClr val="tx1"/>
                </a:solidFill>
              </a:rPr>
              <a:t> di Louis Pasteur e la </a:t>
            </a:r>
            <a:r>
              <a:rPr lang="fr-FR" dirty="0" err="1" smtClean="0">
                <a:solidFill>
                  <a:schemeClr val="tx1"/>
                </a:solidFill>
              </a:rPr>
              <a:t>pastorizzazione</a:t>
            </a:r>
            <a:r>
              <a:rPr lang="fr-FR" dirty="0" smtClean="0">
                <a:solidFill>
                  <a:schemeClr val="tx1"/>
                </a:solidFill>
              </a:rPr>
              <a:t>, la </a:t>
            </a:r>
            <a:r>
              <a:rPr lang="fr-FR" dirty="0" err="1" smtClean="0">
                <a:solidFill>
                  <a:schemeClr val="tx1"/>
                </a:solidFill>
              </a:rPr>
              <a:t>radiologia</a:t>
            </a:r>
            <a:r>
              <a:rPr lang="fr-FR" dirty="0" smtClean="0">
                <a:solidFill>
                  <a:schemeClr val="tx1"/>
                </a:solidFill>
              </a:rPr>
              <a:t> con i </a:t>
            </a:r>
            <a:r>
              <a:rPr lang="fr-FR" dirty="0" err="1" smtClean="0">
                <a:solidFill>
                  <a:schemeClr val="tx1"/>
                </a:solidFill>
              </a:rPr>
              <a:t>coniugi</a:t>
            </a:r>
            <a:r>
              <a:rPr lang="fr-FR" dirty="0" smtClean="0">
                <a:solidFill>
                  <a:schemeClr val="tx1"/>
                </a:solidFill>
              </a:rPr>
              <a:t> Curie, l’</a:t>
            </a:r>
            <a:r>
              <a:rPr lang="fr-FR" dirty="0" err="1" smtClean="0">
                <a:solidFill>
                  <a:schemeClr val="tx1"/>
                </a:solidFill>
              </a:rPr>
              <a:t>ingegneria</a:t>
            </a:r>
            <a:r>
              <a:rPr lang="fr-FR" dirty="0" smtClean="0">
                <a:solidFill>
                  <a:schemeClr val="tx1"/>
                </a:solidFill>
              </a:rPr>
              <a:t> </a:t>
            </a:r>
            <a:r>
              <a:rPr lang="fr-FR" dirty="0" err="1" smtClean="0">
                <a:solidFill>
                  <a:schemeClr val="tx1"/>
                </a:solidFill>
              </a:rPr>
              <a:t>del</a:t>
            </a:r>
            <a:r>
              <a:rPr lang="fr-FR" dirty="0" smtClean="0">
                <a:solidFill>
                  <a:schemeClr val="tx1"/>
                </a:solidFill>
              </a:rPr>
              <a:t> </a:t>
            </a:r>
            <a:r>
              <a:rPr lang="fr-FR" dirty="0" err="1" smtClean="0">
                <a:solidFill>
                  <a:schemeClr val="tx1"/>
                </a:solidFill>
              </a:rPr>
              <a:t>canale</a:t>
            </a:r>
            <a:r>
              <a:rPr lang="fr-FR" dirty="0" smtClean="0">
                <a:solidFill>
                  <a:schemeClr val="tx1"/>
                </a:solidFill>
              </a:rPr>
              <a:t> di Suez con Ferdinand de Lesseps</a:t>
            </a:r>
            <a:r>
              <a:rPr lang="mr-IN" dirty="0" smtClean="0">
                <a:solidFill>
                  <a:schemeClr val="tx1"/>
                </a:solidFill>
              </a:rPr>
              <a:t>…</a:t>
            </a:r>
            <a:endParaRPr lang="it-IT" dirty="0" smtClean="0">
              <a:solidFill>
                <a:schemeClr val="tx1"/>
              </a:solidFill>
            </a:endParaRPr>
          </a:p>
          <a:p>
            <a:pPr algn="just"/>
            <a:endParaRPr lang="it-IT" dirty="0" smtClean="0">
              <a:solidFill>
                <a:schemeClr val="tx1"/>
              </a:solidFill>
            </a:endParaRPr>
          </a:p>
          <a:p>
            <a:pPr algn="just"/>
            <a:r>
              <a:rPr lang="it-IT" dirty="0" smtClean="0">
                <a:solidFill>
                  <a:schemeClr val="tx1"/>
                </a:solidFill>
              </a:rPr>
              <a:t>La </a:t>
            </a:r>
            <a:r>
              <a:rPr lang="it-IT" b="1" dirty="0" smtClean="0">
                <a:solidFill>
                  <a:schemeClr val="tx1"/>
                </a:solidFill>
              </a:rPr>
              <a:t>diplomazia culturale</a:t>
            </a:r>
            <a:r>
              <a:rPr lang="it-IT" dirty="0" smtClean="0">
                <a:solidFill>
                  <a:schemeClr val="tx1"/>
                </a:solidFill>
              </a:rPr>
              <a:t>: nel 1883 viene fondata l’</a:t>
            </a:r>
            <a:r>
              <a:rPr lang="it-IT" b="1" i="1" dirty="0" err="1" smtClean="0">
                <a:solidFill>
                  <a:schemeClr val="tx1"/>
                </a:solidFill>
              </a:rPr>
              <a:t>Alliance</a:t>
            </a:r>
            <a:r>
              <a:rPr lang="it-IT" b="1" i="1" dirty="0" smtClean="0">
                <a:solidFill>
                  <a:schemeClr val="tx1"/>
                </a:solidFill>
              </a:rPr>
              <a:t> </a:t>
            </a:r>
            <a:r>
              <a:rPr lang="it-IT" b="1" i="1" dirty="0" err="1" smtClean="0">
                <a:solidFill>
                  <a:schemeClr val="tx1"/>
                </a:solidFill>
              </a:rPr>
              <a:t>française</a:t>
            </a:r>
            <a:r>
              <a:rPr lang="it-IT" dirty="0" smtClean="0">
                <a:solidFill>
                  <a:schemeClr val="tx1"/>
                </a:solidFill>
              </a:rPr>
              <a:t>, ispirata all’</a:t>
            </a:r>
            <a:r>
              <a:rPr lang="it-IT" i="1" dirty="0" err="1" smtClean="0">
                <a:solidFill>
                  <a:schemeClr val="tx1"/>
                </a:solidFill>
              </a:rPr>
              <a:t>Alliance</a:t>
            </a:r>
            <a:r>
              <a:rPr lang="it-IT" i="1" dirty="0" smtClean="0">
                <a:solidFill>
                  <a:schemeClr val="tx1"/>
                </a:solidFill>
              </a:rPr>
              <a:t> </a:t>
            </a:r>
            <a:r>
              <a:rPr lang="it-IT" i="1" dirty="0" err="1" smtClean="0">
                <a:solidFill>
                  <a:schemeClr val="tx1"/>
                </a:solidFill>
              </a:rPr>
              <a:t>israélite</a:t>
            </a:r>
            <a:r>
              <a:rPr lang="it-IT" i="1" dirty="0" smtClean="0">
                <a:solidFill>
                  <a:schemeClr val="tx1"/>
                </a:solidFill>
              </a:rPr>
              <a:t> </a:t>
            </a:r>
            <a:r>
              <a:rPr lang="it-IT" i="1" dirty="0" err="1" smtClean="0">
                <a:solidFill>
                  <a:schemeClr val="tx1"/>
                </a:solidFill>
              </a:rPr>
              <a:t>universelle</a:t>
            </a:r>
            <a:r>
              <a:rPr lang="it-IT" i="1" dirty="0" smtClean="0">
                <a:solidFill>
                  <a:schemeClr val="tx1"/>
                </a:solidFill>
              </a:rPr>
              <a:t> </a:t>
            </a:r>
            <a:r>
              <a:rPr lang="it-IT" dirty="0" smtClean="0">
                <a:solidFill>
                  <a:schemeClr val="tx1"/>
                </a:solidFill>
              </a:rPr>
              <a:t>(AIU) del 1860.</a:t>
            </a:r>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0863" y="2950424"/>
            <a:ext cx="3481137" cy="390757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562" y="320842"/>
            <a:ext cx="4131438" cy="2413375"/>
          </a:xfrm>
          <a:prstGeom prst="rect">
            <a:avLst/>
          </a:prstGeom>
        </p:spPr>
      </p:pic>
    </p:spTree>
    <p:extLst>
      <p:ext uri="{BB962C8B-B14F-4D97-AF65-F5344CB8AC3E}">
        <p14:creationId xmlns:p14="http://schemas.microsoft.com/office/powerpoint/2010/main" val="9841455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5. Il </a:t>
            </a:r>
            <a:r>
              <a:rPr lang="fr-FR" sz="3200" dirty="0" err="1" smtClean="0"/>
              <a:t>colonialismo</a:t>
            </a:r>
            <a:endParaRPr lang="fr-FR" sz="3200" dirty="0"/>
          </a:p>
        </p:txBody>
      </p:sp>
      <p:sp>
        <p:nvSpPr>
          <p:cNvPr id="3" name="Espace réservé du contenu 2"/>
          <p:cNvSpPr>
            <a:spLocks noGrp="1"/>
          </p:cNvSpPr>
          <p:nvPr>
            <p:ph idx="1"/>
          </p:nvPr>
        </p:nvSpPr>
        <p:spPr>
          <a:xfrm>
            <a:off x="131906" y="2160589"/>
            <a:ext cx="8596668" cy="3880773"/>
          </a:xfrm>
        </p:spPr>
        <p:txBody>
          <a:bodyPr/>
          <a:lstStyle/>
          <a:p>
            <a:pPr marL="0" indent="0" algn="just">
              <a:buNone/>
            </a:pPr>
            <a:r>
              <a:rPr lang="fr-FR" sz="2000" dirty="0" smtClean="0">
                <a:solidFill>
                  <a:schemeClr val="tx1"/>
                </a:solidFill>
              </a:rPr>
              <a:t>Il </a:t>
            </a:r>
            <a:r>
              <a:rPr lang="fr-FR" sz="2000" dirty="0" err="1" smtClean="0">
                <a:solidFill>
                  <a:schemeClr val="tx1"/>
                </a:solidFill>
              </a:rPr>
              <a:t>colonialismo</a:t>
            </a:r>
            <a:r>
              <a:rPr lang="fr-FR" sz="2000" dirty="0" smtClean="0">
                <a:solidFill>
                  <a:schemeClr val="tx1"/>
                </a:solidFill>
              </a:rPr>
              <a:t> </a:t>
            </a:r>
            <a:r>
              <a:rPr lang="fr-FR" sz="2000" dirty="0" err="1" smtClean="0">
                <a:solidFill>
                  <a:schemeClr val="tx1"/>
                </a:solidFill>
              </a:rPr>
              <a:t>francese</a:t>
            </a:r>
            <a:r>
              <a:rPr lang="fr-FR" sz="2000" dirty="0" smtClean="0">
                <a:solidFill>
                  <a:schemeClr val="tx1"/>
                </a:solidFill>
              </a:rPr>
              <a:t> si </a:t>
            </a:r>
            <a:r>
              <a:rPr lang="fr-FR" sz="2000" dirty="0" err="1" smtClean="0">
                <a:solidFill>
                  <a:schemeClr val="tx1"/>
                </a:solidFill>
              </a:rPr>
              <a:t>divide</a:t>
            </a:r>
            <a:r>
              <a:rPr lang="fr-FR" sz="2000" dirty="0" smtClean="0">
                <a:solidFill>
                  <a:schemeClr val="tx1"/>
                </a:solidFill>
              </a:rPr>
              <a:t> in due grandi </a:t>
            </a:r>
            <a:r>
              <a:rPr lang="fr-FR" sz="2000" dirty="0" err="1" smtClean="0">
                <a:solidFill>
                  <a:schemeClr val="tx1"/>
                </a:solidFill>
              </a:rPr>
              <a:t>periodi</a:t>
            </a:r>
            <a:r>
              <a:rPr lang="fr-FR" sz="2000" dirty="0" smtClean="0">
                <a:solidFill>
                  <a:schemeClr val="tx1"/>
                </a:solidFill>
              </a:rPr>
              <a:t>:</a:t>
            </a:r>
          </a:p>
          <a:p>
            <a:pPr algn="just"/>
            <a:endParaRPr lang="fr-FR" sz="2000" dirty="0"/>
          </a:p>
          <a:p>
            <a:pPr algn="just"/>
            <a:r>
              <a:rPr lang="fr-FR" sz="2000" b="1" dirty="0" smtClean="0">
                <a:solidFill>
                  <a:schemeClr val="tx1"/>
                </a:solidFill>
              </a:rPr>
              <a:t>Primo </a:t>
            </a:r>
            <a:r>
              <a:rPr lang="fr-FR" sz="2000" b="1" dirty="0" err="1" smtClean="0">
                <a:solidFill>
                  <a:schemeClr val="tx1"/>
                </a:solidFill>
              </a:rPr>
              <a:t>periodo</a:t>
            </a:r>
            <a:r>
              <a:rPr lang="fr-FR" sz="2000" b="1" dirty="0" smtClean="0">
                <a:solidFill>
                  <a:schemeClr val="tx1"/>
                </a:solidFill>
              </a:rPr>
              <a:t> coloniale </a:t>
            </a:r>
            <a:r>
              <a:rPr lang="fr-FR" sz="2000" dirty="0" smtClean="0">
                <a:solidFill>
                  <a:schemeClr val="tx1"/>
                </a:solidFill>
              </a:rPr>
              <a:t>(</a:t>
            </a:r>
            <a:r>
              <a:rPr lang="fr-FR" sz="2000" b="1" dirty="0" smtClean="0">
                <a:solidFill>
                  <a:schemeClr val="tx1"/>
                </a:solidFill>
              </a:rPr>
              <a:t>1603-1763</a:t>
            </a:r>
            <a:r>
              <a:rPr lang="fr-FR" sz="2000" dirty="0" smtClean="0">
                <a:solidFill>
                  <a:schemeClr val="tx1"/>
                </a:solidFill>
              </a:rPr>
              <a:t>)</a:t>
            </a:r>
          </a:p>
          <a:p>
            <a:pPr marL="0" indent="0" algn="just">
              <a:buNone/>
            </a:pPr>
            <a:endParaRPr lang="fr-FR" sz="2000" dirty="0" smtClean="0">
              <a:solidFill>
                <a:schemeClr val="tx1"/>
              </a:solidFill>
            </a:endParaRPr>
          </a:p>
          <a:p>
            <a:pPr algn="just"/>
            <a:r>
              <a:rPr lang="fr-FR" sz="2000" b="1" dirty="0" err="1" smtClean="0">
                <a:solidFill>
                  <a:schemeClr val="tx1"/>
                </a:solidFill>
              </a:rPr>
              <a:t>Secondo</a:t>
            </a:r>
            <a:r>
              <a:rPr lang="fr-FR" sz="2000" b="1" dirty="0" smtClean="0">
                <a:solidFill>
                  <a:schemeClr val="tx1"/>
                </a:solidFill>
              </a:rPr>
              <a:t> </a:t>
            </a:r>
            <a:r>
              <a:rPr lang="fr-FR" sz="2000" b="1" dirty="0" err="1" smtClean="0">
                <a:solidFill>
                  <a:schemeClr val="tx1"/>
                </a:solidFill>
              </a:rPr>
              <a:t>periodo</a:t>
            </a:r>
            <a:r>
              <a:rPr lang="fr-FR" sz="2000" b="1" dirty="0" smtClean="0">
                <a:solidFill>
                  <a:schemeClr val="tx1"/>
                </a:solidFill>
              </a:rPr>
              <a:t> coloniale </a:t>
            </a:r>
            <a:r>
              <a:rPr lang="fr-FR" sz="2000" dirty="0" smtClean="0">
                <a:solidFill>
                  <a:schemeClr val="tx1"/>
                </a:solidFill>
              </a:rPr>
              <a:t>(</a:t>
            </a:r>
            <a:r>
              <a:rPr lang="fr-FR" sz="2000" b="1" dirty="0" smtClean="0">
                <a:solidFill>
                  <a:schemeClr val="tx1"/>
                </a:solidFill>
              </a:rPr>
              <a:t>1830-1962</a:t>
            </a:r>
            <a:r>
              <a:rPr lang="fr-FR" sz="2000" dirty="0" smtClean="0">
                <a:solidFill>
                  <a:schemeClr val="tx1"/>
                </a:solidFill>
              </a:rPr>
              <a:t>)</a:t>
            </a:r>
            <a:endParaRPr lang="fr-FR" sz="2000" dirty="0">
              <a:solidFill>
                <a:schemeClr val="tx1"/>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8717" y="136042"/>
            <a:ext cx="5422234" cy="6017618"/>
          </a:xfrm>
          <a:prstGeom prst="rect">
            <a:avLst/>
          </a:prstGeom>
        </p:spPr>
      </p:pic>
      <p:sp>
        <p:nvSpPr>
          <p:cNvPr id="6" name="ZoneTexte 5"/>
          <p:cNvSpPr txBox="1"/>
          <p:nvPr/>
        </p:nvSpPr>
        <p:spPr>
          <a:xfrm>
            <a:off x="6498717" y="6271551"/>
            <a:ext cx="5743076" cy="523220"/>
          </a:xfrm>
          <a:prstGeom prst="rect">
            <a:avLst/>
          </a:prstGeom>
          <a:noFill/>
        </p:spPr>
        <p:txBody>
          <a:bodyPr wrap="square" rtlCol="0">
            <a:spAutoFit/>
          </a:bodyPr>
          <a:lstStyle/>
          <a:p>
            <a:pPr algn="just"/>
            <a:r>
              <a:rPr lang="fr-FR" sz="1400" dirty="0" err="1" smtClean="0"/>
              <a:t>Tra</a:t>
            </a:r>
            <a:r>
              <a:rPr lang="fr-FR" sz="1400" dirty="0" smtClean="0"/>
              <a:t> le lingue </a:t>
            </a:r>
            <a:r>
              <a:rPr lang="fr-FR" sz="1400" dirty="0" err="1" smtClean="0"/>
              <a:t>regionali</a:t>
            </a:r>
            <a:r>
              <a:rPr lang="fr-FR" sz="1400" dirty="0" smtClean="0"/>
              <a:t>, si </a:t>
            </a:r>
            <a:r>
              <a:rPr lang="fr-FR" sz="1400" dirty="0" err="1" smtClean="0"/>
              <a:t>contano</a:t>
            </a:r>
            <a:r>
              <a:rPr lang="fr-FR" sz="1400" dirty="0" smtClean="0"/>
              <a:t> </a:t>
            </a:r>
            <a:r>
              <a:rPr lang="fr-FR" sz="1400" dirty="0" err="1" smtClean="0"/>
              <a:t>oggi</a:t>
            </a:r>
            <a:r>
              <a:rPr lang="fr-FR" sz="1400" dirty="0" smtClean="0"/>
              <a:t> anche le </a:t>
            </a:r>
            <a:r>
              <a:rPr lang="fr-FR" sz="1400" b="1" dirty="0" smtClean="0"/>
              <a:t>lingue </a:t>
            </a:r>
            <a:r>
              <a:rPr lang="fr-FR" sz="1400" b="1" dirty="0" err="1" smtClean="0"/>
              <a:t>oltreoceaniche</a:t>
            </a:r>
            <a:r>
              <a:rPr lang="fr-FR" sz="1400" dirty="0" smtClean="0"/>
              <a:t>, </a:t>
            </a:r>
            <a:r>
              <a:rPr lang="fr-FR" sz="1400" dirty="0" err="1" smtClean="0"/>
              <a:t>frutto</a:t>
            </a:r>
            <a:r>
              <a:rPr lang="fr-FR" sz="1400" dirty="0" smtClean="0"/>
              <a:t> </a:t>
            </a:r>
            <a:r>
              <a:rPr lang="fr-FR" sz="1400" dirty="0" err="1" smtClean="0"/>
              <a:t>del</a:t>
            </a:r>
            <a:r>
              <a:rPr lang="fr-FR" sz="1400" dirty="0" smtClean="0"/>
              <a:t> </a:t>
            </a:r>
            <a:r>
              <a:rPr lang="fr-FR" sz="1400" dirty="0" err="1" smtClean="0"/>
              <a:t>passato</a:t>
            </a:r>
            <a:r>
              <a:rPr lang="fr-FR" sz="1400" dirty="0" smtClean="0"/>
              <a:t> coloniale.</a:t>
            </a:r>
            <a:endParaRPr lang="fr-FR" sz="1400" dirty="0"/>
          </a:p>
        </p:txBody>
      </p:sp>
    </p:spTree>
    <p:extLst>
      <p:ext uri="{BB962C8B-B14F-4D97-AF65-F5344CB8AC3E}">
        <p14:creationId xmlns:p14="http://schemas.microsoft.com/office/powerpoint/2010/main" val="21328682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Il primo </a:t>
            </a:r>
            <a:r>
              <a:rPr lang="fr-FR" sz="2400" dirty="0" err="1" smtClean="0"/>
              <a:t>periodo</a:t>
            </a:r>
            <a:r>
              <a:rPr lang="fr-FR" sz="2400" dirty="0" smtClean="0"/>
              <a:t> coloniale (1603-1763)</a:t>
            </a:r>
            <a:endParaRPr lang="fr-FR" sz="2400" dirty="0"/>
          </a:p>
        </p:txBody>
      </p:sp>
      <p:sp>
        <p:nvSpPr>
          <p:cNvPr id="3" name="Espace réservé du contenu 2"/>
          <p:cNvSpPr>
            <a:spLocks noGrp="1"/>
          </p:cNvSpPr>
          <p:nvPr>
            <p:ph idx="1"/>
          </p:nvPr>
        </p:nvSpPr>
        <p:spPr/>
        <p:txBody>
          <a:bodyPr>
            <a:normAutofit/>
          </a:bodyPr>
          <a:lstStyle/>
          <a:p>
            <a:pPr algn="just"/>
            <a:r>
              <a:rPr lang="fr-FR" sz="2000" dirty="0" smtClean="0">
                <a:solidFill>
                  <a:schemeClr val="tx1"/>
                </a:solidFill>
              </a:rPr>
              <a:t>Due grandi </a:t>
            </a:r>
            <a:r>
              <a:rPr lang="fr-FR" sz="2000" dirty="0" err="1" smtClean="0">
                <a:solidFill>
                  <a:schemeClr val="tx1"/>
                </a:solidFill>
              </a:rPr>
              <a:t>aree</a:t>
            </a:r>
            <a:r>
              <a:rPr lang="fr-FR" sz="2000" dirty="0" smtClean="0">
                <a:solidFill>
                  <a:schemeClr val="tx1"/>
                </a:solidFill>
              </a:rPr>
              <a:t> </a:t>
            </a:r>
            <a:r>
              <a:rPr lang="fr-FR" sz="2000" dirty="0" err="1" smtClean="0">
                <a:solidFill>
                  <a:schemeClr val="tx1"/>
                </a:solidFill>
              </a:rPr>
              <a:t>geografiche</a:t>
            </a:r>
            <a:r>
              <a:rPr lang="fr-FR" sz="2000" dirty="0" smtClean="0">
                <a:solidFill>
                  <a:schemeClr val="tx1"/>
                </a:solidFill>
              </a:rPr>
              <a:t> </a:t>
            </a:r>
            <a:r>
              <a:rPr lang="fr-FR" sz="2000" dirty="0" err="1" smtClean="0">
                <a:solidFill>
                  <a:schemeClr val="tx1"/>
                </a:solidFill>
              </a:rPr>
              <a:t>passarono</a:t>
            </a:r>
            <a:r>
              <a:rPr lang="fr-FR" sz="2000" dirty="0" smtClean="0">
                <a:solidFill>
                  <a:schemeClr val="tx1"/>
                </a:solidFill>
              </a:rPr>
              <a:t> </a:t>
            </a:r>
            <a:r>
              <a:rPr lang="fr-FR" sz="2000" dirty="0" err="1" smtClean="0">
                <a:solidFill>
                  <a:schemeClr val="tx1"/>
                </a:solidFill>
              </a:rPr>
              <a:t>sotto</a:t>
            </a:r>
            <a:r>
              <a:rPr lang="fr-FR" sz="2000" dirty="0" smtClean="0">
                <a:solidFill>
                  <a:schemeClr val="tx1"/>
                </a:solidFill>
              </a:rPr>
              <a:t> il </a:t>
            </a:r>
            <a:r>
              <a:rPr lang="fr-FR" sz="2000" dirty="0" err="1" smtClean="0">
                <a:solidFill>
                  <a:schemeClr val="tx1"/>
                </a:solidFill>
              </a:rPr>
              <a:t>controllo</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Francia: la </a:t>
            </a:r>
            <a:r>
              <a:rPr lang="fr-FR" sz="2000" b="1" dirty="0" smtClean="0">
                <a:solidFill>
                  <a:schemeClr val="tx1"/>
                </a:solidFill>
              </a:rPr>
              <a:t>Nouvelle-France</a:t>
            </a:r>
            <a:r>
              <a:rPr lang="fr-FR" sz="2000" dirty="0" smtClean="0">
                <a:solidFill>
                  <a:schemeClr val="tx1"/>
                </a:solidFill>
              </a:rPr>
              <a:t> (Nord </a:t>
            </a:r>
            <a:r>
              <a:rPr lang="fr-FR" sz="2000" dirty="0" err="1" smtClean="0">
                <a:solidFill>
                  <a:schemeClr val="tx1"/>
                </a:solidFill>
              </a:rPr>
              <a:t>America</a:t>
            </a:r>
            <a:r>
              <a:rPr lang="fr-FR" sz="2000" dirty="0" smtClean="0">
                <a:solidFill>
                  <a:schemeClr val="tx1"/>
                </a:solidFill>
              </a:rPr>
              <a:t>, </a:t>
            </a:r>
            <a:r>
              <a:rPr lang="fr-FR" sz="2000" dirty="0" err="1" smtClean="0">
                <a:solidFill>
                  <a:schemeClr val="tx1"/>
                </a:solidFill>
              </a:rPr>
              <a:t>comprendente</a:t>
            </a:r>
            <a:r>
              <a:rPr lang="fr-FR" sz="2000" dirty="0" smtClean="0">
                <a:solidFill>
                  <a:schemeClr val="tx1"/>
                </a:solidFill>
              </a:rPr>
              <a:t> l’</a:t>
            </a:r>
            <a:r>
              <a:rPr lang="fr-FR" sz="2000" b="1" dirty="0" smtClean="0">
                <a:solidFill>
                  <a:schemeClr val="tx1"/>
                </a:solidFill>
              </a:rPr>
              <a:t>Acadie</a:t>
            </a:r>
            <a:r>
              <a:rPr lang="fr-FR" sz="2000" dirty="0" smtClean="0">
                <a:solidFill>
                  <a:schemeClr val="tx1"/>
                </a:solidFill>
              </a:rPr>
              <a:t> e la </a:t>
            </a:r>
            <a:r>
              <a:rPr lang="fr-FR" sz="2000" b="1" dirty="0" smtClean="0">
                <a:solidFill>
                  <a:schemeClr val="tx1"/>
                </a:solidFill>
              </a:rPr>
              <a:t>Louisiane</a:t>
            </a:r>
            <a:r>
              <a:rPr lang="fr-FR" sz="2000" dirty="0" smtClean="0">
                <a:solidFill>
                  <a:schemeClr val="tx1"/>
                </a:solidFill>
              </a:rPr>
              <a:t>) e le </a:t>
            </a:r>
            <a:r>
              <a:rPr lang="fr-FR" sz="2000" b="1" dirty="0" err="1" smtClean="0">
                <a:solidFill>
                  <a:schemeClr val="tx1"/>
                </a:solidFill>
              </a:rPr>
              <a:t>Antille</a:t>
            </a:r>
            <a:r>
              <a:rPr lang="fr-FR" sz="2000" dirty="0" smtClean="0">
                <a:solidFill>
                  <a:schemeClr val="tx1"/>
                </a:solidFill>
              </a:rPr>
              <a:t>.</a:t>
            </a:r>
          </a:p>
          <a:p>
            <a:endParaRPr lang="fr-FR" sz="2000" dirty="0"/>
          </a:p>
          <a:p>
            <a:pPr algn="just"/>
            <a:r>
              <a:rPr lang="fr-FR" sz="2000" dirty="0" err="1" smtClean="0">
                <a:solidFill>
                  <a:schemeClr val="tx1"/>
                </a:solidFill>
              </a:rPr>
              <a:t>Gli</a:t>
            </a:r>
            <a:r>
              <a:rPr lang="fr-FR" sz="2000" dirty="0" smtClean="0">
                <a:solidFill>
                  <a:schemeClr val="tx1"/>
                </a:solidFill>
              </a:rPr>
              <a:t> </a:t>
            </a:r>
            <a:r>
              <a:rPr lang="fr-FR" sz="2000" dirty="0" err="1" smtClean="0">
                <a:solidFill>
                  <a:schemeClr val="tx1"/>
                </a:solidFill>
              </a:rPr>
              <a:t>effetti</a:t>
            </a:r>
            <a:r>
              <a:rPr lang="fr-FR" sz="2000" dirty="0" smtClean="0">
                <a:solidFill>
                  <a:schemeClr val="tx1"/>
                </a:solidFill>
              </a:rPr>
              <a:t> </a:t>
            </a:r>
            <a:r>
              <a:rPr lang="fr-FR" sz="2000" dirty="0" err="1" smtClean="0">
                <a:solidFill>
                  <a:schemeClr val="tx1"/>
                </a:solidFill>
              </a:rPr>
              <a:t>sulla</a:t>
            </a:r>
            <a:r>
              <a:rPr lang="fr-FR" sz="2000" dirty="0" smtClean="0">
                <a:solidFill>
                  <a:schemeClr val="tx1"/>
                </a:solidFill>
              </a:rPr>
              <a:t> lingua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furono</a:t>
            </a:r>
            <a:r>
              <a:rPr lang="fr-FR" sz="2000" dirty="0" smtClean="0">
                <a:solidFill>
                  <a:schemeClr val="tx1"/>
                </a:solidFill>
              </a:rPr>
              <a:t> </a:t>
            </a:r>
            <a:r>
              <a:rPr lang="fr-FR" sz="2000" dirty="0" err="1" smtClean="0">
                <a:solidFill>
                  <a:schemeClr val="tx1"/>
                </a:solidFill>
              </a:rPr>
              <a:t>meno</a:t>
            </a:r>
            <a:r>
              <a:rPr lang="fr-FR" sz="2000" dirty="0" smtClean="0">
                <a:solidFill>
                  <a:schemeClr val="tx1"/>
                </a:solidFill>
              </a:rPr>
              <a:t> </a:t>
            </a:r>
            <a:r>
              <a:rPr lang="fr-FR" sz="2000" dirty="0" err="1" smtClean="0">
                <a:solidFill>
                  <a:schemeClr val="tx1"/>
                </a:solidFill>
              </a:rPr>
              <a:t>importanti</a:t>
            </a:r>
            <a:r>
              <a:rPr lang="fr-FR" sz="2000" dirty="0" smtClean="0">
                <a:solidFill>
                  <a:schemeClr val="tx1"/>
                </a:solidFill>
              </a:rPr>
              <a:t> </a:t>
            </a:r>
            <a:r>
              <a:rPr lang="fr-FR" sz="2000" dirty="0" err="1" smtClean="0">
                <a:solidFill>
                  <a:schemeClr val="tx1"/>
                </a:solidFill>
              </a:rPr>
              <a:t>durante</a:t>
            </a:r>
            <a:r>
              <a:rPr lang="fr-FR" sz="2000" dirty="0" smtClean="0">
                <a:solidFill>
                  <a:schemeClr val="tx1"/>
                </a:solidFill>
              </a:rPr>
              <a:t> il primo </a:t>
            </a:r>
            <a:r>
              <a:rPr lang="fr-FR" sz="2000" dirty="0" err="1" smtClean="0">
                <a:solidFill>
                  <a:schemeClr val="tx1"/>
                </a:solidFill>
              </a:rPr>
              <a:t>periodo</a:t>
            </a:r>
            <a:r>
              <a:rPr lang="fr-FR" sz="2000" dirty="0" smtClean="0">
                <a:solidFill>
                  <a:schemeClr val="tx1"/>
                </a:solidFill>
              </a:rPr>
              <a:t> coloniale perché l’</a:t>
            </a:r>
            <a:r>
              <a:rPr lang="fr-FR" sz="2000" dirty="0" err="1" smtClean="0">
                <a:solidFill>
                  <a:schemeClr val="tx1"/>
                </a:solidFill>
              </a:rPr>
              <a:t>obiettivo</a:t>
            </a:r>
            <a:r>
              <a:rPr lang="fr-FR" sz="2000" dirty="0" smtClean="0">
                <a:solidFill>
                  <a:schemeClr val="tx1"/>
                </a:solidFill>
              </a:rPr>
              <a:t> principale </a:t>
            </a:r>
            <a:r>
              <a:rPr lang="fr-FR" sz="2000" dirty="0" err="1" smtClean="0">
                <a:solidFill>
                  <a:schemeClr val="tx1"/>
                </a:solidFill>
              </a:rPr>
              <a:t>era</a:t>
            </a:r>
            <a:r>
              <a:rPr lang="fr-FR" sz="2000" dirty="0" smtClean="0">
                <a:solidFill>
                  <a:schemeClr val="tx1"/>
                </a:solidFill>
              </a:rPr>
              <a:t> l’</a:t>
            </a:r>
            <a:r>
              <a:rPr lang="fr-FR" sz="2000" b="1" dirty="0" err="1" smtClean="0">
                <a:solidFill>
                  <a:schemeClr val="tx1"/>
                </a:solidFill>
              </a:rPr>
              <a:t>importazione</a:t>
            </a:r>
            <a:r>
              <a:rPr lang="fr-FR" sz="2000" b="1" dirty="0" smtClean="0">
                <a:solidFill>
                  <a:schemeClr val="tx1"/>
                </a:solidFill>
              </a:rPr>
              <a:t> delle </a:t>
            </a:r>
            <a:r>
              <a:rPr lang="fr-FR" sz="2000" b="1" dirty="0" err="1" smtClean="0">
                <a:solidFill>
                  <a:schemeClr val="tx1"/>
                </a:solidFill>
              </a:rPr>
              <a:t>ricche</a:t>
            </a:r>
            <a:r>
              <a:rPr lang="fr-FR" sz="2000" b="1" dirty="0" smtClean="0">
                <a:solidFill>
                  <a:schemeClr val="tx1"/>
                </a:solidFill>
              </a:rPr>
              <a:t> merci </a:t>
            </a:r>
            <a:r>
              <a:rPr lang="fr-FR" sz="2000" dirty="0" err="1" smtClean="0">
                <a:solidFill>
                  <a:schemeClr val="tx1"/>
                </a:solidFill>
              </a:rPr>
              <a:t>provenienti</a:t>
            </a:r>
            <a:r>
              <a:rPr lang="fr-FR" sz="2000" dirty="0" smtClean="0">
                <a:solidFill>
                  <a:schemeClr val="tx1"/>
                </a:solidFill>
              </a:rPr>
              <a:t> </a:t>
            </a:r>
            <a:r>
              <a:rPr lang="fr-FR" sz="2000" dirty="0" err="1" smtClean="0">
                <a:solidFill>
                  <a:schemeClr val="tx1"/>
                </a:solidFill>
              </a:rPr>
              <a:t>dai</a:t>
            </a:r>
            <a:r>
              <a:rPr lang="fr-FR" sz="2000" dirty="0" smtClean="0">
                <a:solidFill>
                  <a:schemeClr val="tx1"/>
                </a:solidFill>
              </a:rPr>
              <a:t> </a:t>
            </a:r>
            <a:r>
              <a:rPr lang="fr-FR" sz="2000" dirty="0" err="1" smtClean="0">
                <a:solidFill>
                  <a:schemeClr val="tx1"/>
                </a:solidFill>
              </a:rPr>
              <a:t>territori</a:t>
            </a:r>
            <a:r>
              <a:rPr lang="fr-FR" sz="2000" dirty="0" smtClean="0">
                <a:solidFill>
                  <a:schemeClr val="tx1"/>
                </a:solidFill>
              </a:rPr>
              <a:t> </a:t>
            </a:r>
            <a:r>
              <a:rPr lang="fr-FR" sz="2000" dirty="0" err="1" smtClean="0">
                <a:solidFill>
                  <a:schemeClr val="tx1"/>
                </a:solidFill>
              </a:rPr>
              <a:t>colonizzati</a:t>
            </a:r>
            <a:r>
              <a:rPr lang="fr-FR" sz="2000" dirty="0" smtClean="0">
                <a:solidFill>
                  <a:schemeClr val="tx1"/>
                </a:solidFill>
              </a:rPr>
              <a:t> (</a:t>
            </a:r>
            <a:r>
              <a:rPr lang="fr-FR" sz="2000" dirty="0" err="1" smtClean="0">
                <a:solidFill>
                  <a:schemeClr val="tx1"/>
                </a:solidFill>
              </a:rPr>
              <a:t>oro</a:t>
            </a:r>
            <a:r>
              <a:rPr lang="fr-FR" sz="2000" dirty="0" smtClean="0">
                <a:solidFill>
                  <a:schemeClr val="tx1"/>
                </a:solidFill>
              </a:rPr>
              <a:t>, </a:t>
            </a:r>
            <a:r>
              <a:rPr lang="fr-FR" sz="2000" dirty="0" err="1" smtClean="0">
                <a:solidFill>
                  <a:schemeClr val="tx1"/>
                </a:solidFill>
              </a:rPr>
              <a:t>pellicce</a:t>
            </a:r>
            <a:r>
              <a:rPr lang="fr-FR" sz="2000" dirty="0" smtClean="0">
                <a:solidFill>
                  <a:schemeClr val="tx1"/>
                </a:solidFill>
              </a:rPr>
              <a:t> di </a:t>
            </a:r>
            <a:r>
              <a:rPr lang="fr-FR" sz="2000" dirty="0" err="1" smtClean="0">
                <a:solidFill>
                  <a:schemeClr val="tx1"/>
                </a:solidFill>
              </a:rPr>
              <a:t>castoro</a:t>
            </a:r>
            <a:r>
              <a:rPr lang="fr-FR" sz="2000" dirty="0" smtClean="0">
                <a:solidFill>
                  <a:schemeClr val="tx1"/>
                </a:solidFill>
              </a:rPr>
              <a:t>, </a:t>
            </a:r>
            <a:r>
              <a:rPr lang="fr-FR" sz="2000" dirty="0" err="1" smtClean="0">
                <a:solidFill>
                  <a:schemeClr val="tx1"/>
                </a:solidFill>
              </a:rPr>
              <a:t>caffè</a:t>
            </a:r>
            <a:r>
              <a:rPr lang="fr-FR" sz="2000" dirty="0" smtClean="0">
                <a:solidFill>
                  <a:schemeClr val="tx1"/>
                </a:solidFill>
              </a:rPr>
              <a:t>, cacao e </a:t>
            </a:r>
            <a:r>
              <a:rPr lang="fr-FR" sz="2000" dirty="0" err="1" smtClean="0">
                <a:solidFill>
                  <a:schemeClr val="tx1"/>
                </a:solidFill>
              </a:rPr>
              <a:t>zucchero</a:t>
            </a:r>
            <a:r>
              <a:rPr lang="fr-FR" sz="2000" dirty="0" smtClean="0">
                <a:solidFill>
                  <a:schemeClr val="tx1"/>
                </a:solidFill>
              </a:rPr>
              <a:t>) e non l’«</a:t>
            </a:r>
            <a:r>
              <a:rPr lang="fr-FR" sz="2000" dirty="0">
                <a:solidFill>
                  <a:schemeClr val="tx1"/>
                </a:solidFill>
              </a:rPr>
              <a:t> </a:t>
            </a:r>
            <a:r>
              <a:rPr lang="fr-FR" sz="2000" dirty="0" err="1" smtClean="0">
                <a:solidFill>
                  <a:schemeClr val="tx1"/>
                </a:solidFill>
              </a:rPr>
              <a:t>esportazione</a:t>
            </a:r>
            <a:r>
              <a:rPr lang="fr-FR" sz="2000" dirty="0" smtClean="0">
                <a:solidFill>
                  <a:schemeClr val="tx1"/>
                </a:solidFill>
              </a:rPr>
              <a:t> » </a:t>
            </a:r>
            <a:r>
              <a:rPr lang="fr-FR" sz="2000" dirty="0" err="1" smtClean="0">
                <a:solidFill>
                  <a:schemeClr val="tx1"/>
                </a:solidFill>
              </a:rPr>
              <a:t>della</a:t>
            </a:r>
            <a:r>
              <a:rPr lang="fr-FR" sz="2000" dirty="0" smtClean="0">
                <a:solidFill>
                  <a:schemeClr val="tx1"/>
                </a:solidFill>
              </a:rPr>
              <a:t> lingua né l’</a:t>
            </a:r>
            <a:r>
              <a:rPr lang="fr-FR" sz="2000" dirty="0" err="1" smtClean="0">
                <a:solidFill>
                  <a:schemeClr val="tx1"/>
                </a:solidFill>
              </a:rPr>
              <a:t>insediamento</a:t>
            </a:r>
            <a:r>
              <a:rPr lang="fr-FR" sz="2000" dirty="0" smtClean="0">
                <a:solidFill>
                  <a:schemeClr val="tx1"/>
                </a:solidFill>
              </a:rPr>
              <a:t>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popolazione</a:t>
            </a:r>
            <a:r>
              <a:rPr lang="fr-FR" sz="2000" dirty="0" smtClean="0">
                <a:solidFill>
                  <a:schemeClr val="tx1"/>
                </a:solidFill>
              </a:rPr>
              <a:t> </a:t>
            </a:r>
            <a:r>
              <a:rPr lang="fr-FR" sz="2000" dirty="0" err="1" smtClean="0">
                <a:solidFill>
                  <a:schemeClr val="tx1"/>
                </a:solidFill>
              </a:rPr>
              <a:t>francese</a:t>
            </a:r>
            <a:r>
              <a:rPr lang="fr-FR" sz="2000" dirty="0" smtClean="0">
                <a:solidFill>
                  <a:schemeClr val="tx1"/>
                </a:solidFill>
              </a:rPr>
              <a:t>.</a:t>
            </a:r>
            <a:endParaRPr lang="fr-FR" sz="2000" dirty="0">
              <a:solidFill>
                <a:schemeClr val="tx1"/>
              </a:solidFill>
            </a:endParaRPr>
          </a:p>
        </p:txBody>
      </p:sp>
    </p:spTree>
    <p:extLst>
      <p:ext uri="{BB962C8B-B14F-4D97-AF65-F5344CB8AC3E}">
        <p14:creationId xmlns:p14="http://schemas.microsoft.com/office/powerpoint/2010/main" val="1901781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La Nouvelle-France</a:t>
            </a:r>
            <a:endParaRPr lang="fr-FR" sz="2400" dirty="0"/>
          </a:p>
        </p:txBody>
      </p:sp>
      <p:sp>
        <p:nvSpPr>
          <p:cNvPr id="3" name="Espace réservé du contenu 2"/>
          <p:cNvSpPr>
            <a:spLocks noGrp="1"/>
          </p:cNvSpPr>
          <p:nvPr>
            <p:ph idx="1"/>
          </p:nvPr>
        </p:nvSpPr>
        <p:spPr>
          <a:xfrm>
            <a:off x="581081" y="1235243"/>
            <a:ext cx="8883761" cy="5510463"/>
          </a:xfrm>
        </p:spPr>
        <p:txBody>
          <a:bodyPr>
            <a:normAutofit fontScale="92500" lnSpcReduction="10000"/>
          </a:bodyPr>
          <a:lstStyle/>
          <a:p>
            <a:pPr algn="just"/>
            <a:r>
              <a:rPr lang="fr-FR" dirty="0" smtClean="0">
                <a:solidFill>
                  <a:schemeClr val="tx1"/>
                </a:solidFill>
              </a:rPr>
              <a:t>Con la </a:t>
            </a:r>
            <a:r>
              <a:rPr lang="fr-FR" dirty="0" err="1" smtClean="0">
                <a:solidFill>
                  <a:schemeClr val="tx1"/>
                </a:solidFill>
              </a:rPr>
              <a:t>scoperta</a:t>
            </a:r>
            <a:r>
              <a:rPr lang="fr-FR" dirty="0" smtClean="0">
                <a:solidFill>
                  <a:schemeClr val="tx1"/>
                </a:solidFill>
              </a:rPr>
              <a:t> </a:t>
            </a:r>
            <a:r>
              <a:rPr lang="fr-FR" dirty="0" err="1" smtClean="0">
                <a:solidFill>
                  <a:schemeClr val="tx1"/>
                </a:solidFill>
              </a:rPr>
              <a:t>del</a:t>
            </a:r>
            <a:r>
              <a:rPr lang="fr-FR" dirty="0" smtClean="0">
                <a:solidFill>
                  <a:schemeClr val="tx1"/>
                </a:solidFill>
              </a:rPr>
              <a:t> </a:t>
            </a:r>
            <a:r>
              <a:rPr lang="fr-FR" dirty="0" err="1" smtClean="0">
                <a:solidFill>
                  <a:schemeClr val="tx1"/>
                </a:solidFill>
              </a:rPr>
              <a:t>Nuovo</a:t>
            </a:r>
            <a:r>
              <a:rPr lang="fr-FR" dirty="0" smtClean="0">
                <a:solidFill>
                  <a:schemeClr val="tx1"/>
                </a:solidFill>
              </a:rPr>
              <a:t> </a:t>
            </a:r>
            <a:r>
              <a:rPr lang="fr-FR" dirty="0" err="1" smtClean="0">
                <a:solidFill>
                  <a:schemeClr val="tx1"/>
                </a:solidFill>
              </a:rPr>
              <a:t>Mondo</a:t>
            </a:r>
            <a:r>
              <a:rPr lang="fr-FR" dirty="0" smtClean="0">
                <a:solidFill>
                  <a:schemeClr val="tx1"/>
                </a:solidFill>
              </a:rPr>
              <a:t>, </a:t>
            </a:r>
            <a:r>
              <a:rPr lang="fr-FR" dirty="0" err="1" smtClean="0">
                <a:solidFill>
                  <a:schemeClr val="tx1"/>
                </a:solidFill>
              </a:rPr>
              <a:t>nuovi</a:t>
            </a:r>
            <a:r>
              <a:rPr lang="fr-FR" dirty="0" smtClean="0">
                <a:solidFill>
                  <a:schemeClr val="tx1"/>
                </a:solidFill>
              </a:rPr>
              <a:t> </a:t>
            </a:r>
            <a:r>
              <a:rPr lang="fr-FR" dirty="0" err="1" smtClean="0">
                <a:solidFill>
                  <a:schemeClr val="tx1"/>
                </a:solidFill>
              </a:rPr>
              <a:t>termini</a:t>
            </a:r>
            <a:r>
              <a:rPr lang="fr-FR" dirty="0" smtClean="0">
                <a:solidFill>
                  <a:schemeClr val="tx1"/>
                </a:solidFill>
              </a:rPr>
              <a:t> </a:t>
            </a:r>
            <a:r>
              <a:rPr lang="fr-FR" dirty="0" err="1">
                <a:solidFill>
                  <a:schemeClr val="tx1"/>
                </a:solidFill>
              </a:rPr>
              <a:t>descriventi</a:t>
            </a:r>
            <a:r>
              <a:rPr lang="fr-FR" dirty="0">
                <a:solidFill>
                  <a:schemeClr val="tx1"/>
                </a:solidFill>
              </a:rPr>
              <a:t> le </a:t>
            </a:r>
            <a:r>
              <a:rPr lang="fr-FR" dirty="0" err="1">
                <a:solidFill>
                  <a:schemeClr val="tx1"/>
                </a:solidFill>
              </a:rPr>
              <a:t>nuove</a:t>
            </a:r>
            <a:r>
              <a:rPr lang="fr-FR" dirty="0">
                <a:solidFill>
                  <a:schemeClr val="tx1"/>
                </a:solidFill>
              </a:rPr>
              <a:t> </a:t>
            </a:r>
            <a:r>
              <a:rPr lang="fr-FR" dirty="0" err="1">
                <a:solidFill>
                  <a:schemeClr val="tx1"/>
                </a:solidFill>
              </a:rPr>
              <a:t>realtà</a:t>
            </a:r>
            <a:r>
              <a:rPr lang="fr-FR" dirty="0">
                <a:solidFill>
                  <a:schemeClr val="tx1"/>
                </a:solidFill>
              </a:rPr>
              <a:t> </a:t>
            </a:r>
            <a:r>
              <a:rPr lang="fr-FR" dirty="0" err="1">
                <a:solidFill>
                  <a:schemeClr val="tx1"/>
                </a:solidFill>
              </a:rPr>
              <a:t>dell’America</a:t>
            </a:r>
            <a:r>
              <a:rPr lang="fr-FR" dirty="0">
                <a:solidFill>
                  <a:schemeClr val="tx1"/>
                </a:solidFill>
              </a:rPr>
              <a:t> e </a:t>
            </a:r>
            <a:r>
              <a:rPr lang="fr-FR" dirty="0" err="1" smtClean="0">
                <a:solidFill>
                  <a:schemeClr val="tx1"/>
                </a:solidFill>
              </a:rPr>
              <a:t>dell’Africa</a:t>
            </a:r>
            <a:r>
              <a:rPr lang="fr-FR" dirty="0" smtClean="0">
                <a:solidFill>
                  <a:schemeClr val="tx1"/>
                </a:solidFill>
              </a:rPr>
              <a:t> </a:t>
            </a:r>
            <a:r>
              <a:rPr lang="fr-FR" dirty="0" err="1" smtClean="0">
                <a:solidFill>
                  <a:schemeClr val="tx1"/>
                </a:solidFill>
              </a:rPr>
              <a:t>entrarono</a:t>
            </a:r>
            <a:r>
              <a:rPr lang="fr-FR" dirty="0" smtClean="0">
                <a:solidFill>
                  <a:schemeClr val="tx1"/>
                </a:solidFill>
              </a:rPr>
              <a:t> </a:t>
            </a:r>
            <a:r>
              <a:rPr lang="fr-FR" dirty="0" err="1" smtClean="0">
                <a:solidFill>
                  <a:schemeClr val="tx1"/>
                </a:solidFill>
              </a:rPr>
              <a:t>nella</a:t>
            </a:r>
            <a:r>
              <a:rPr lang="fr-FR" dirty="0" smtClean="0">
                <a:solidFill>
                  <a:schemeClr val="tx1"/>
                </a:solidFill>
              </a:rPr>
              <a:t> lingua </a:t>
            </a:r>
            <a:r>
              <a:rPr lang="fr-FR" dirty="0" err="1" smtClean="0">
                <a:solidFill>
                  <a:schemeClr val="tx1"/>
                </a:solidFill>
              </a:rPr>
              <a:t>francese</a:t>
            </a:r>
            <a:r>
              <a:rPr lang="fr-FR" dirty="0" smtClean="0">
                <a:solidFill>
                  <a:schemeClr val="tx1"/>
                </a:solidFill>
              </a:rPr>
              <a:t>, la </a:t>
            </a:r>
            <a:r>
              <a:rPr lang="fr-FR" dirty="0" err="1" smtClean="0">
                <a:solidFill>
                  <a:schemeClr val="tx1"/>
                </a:solidFill>
              </a:rPr>
              <a:t>maggior</a:t>
            </a:r>
            <a:r>
              <a:rPr lang="fr-FR" dirty="0" smtClean="0">
                <a:solidFill>
                  <a:schemeClr val="tx1"/>
                </a:solidFill>
              </a:rPr>
              <a:t> parte </a:t>
            </a:r>
            <a:r>
              <a:rPr lang="fr-FR" dirty="0" err="1" smtClean="0">
                <a:solidFill>
                  <a:schemeClr val="tx1"/>
                </a:solidFill>
              </a:rPr>
              <a:t>tramite</a:t>
            </a:r>
            <a:r>
              <a:rPr lang="fr-FR" dirty="0" smtClean="0">
                <a:solidFill>
                  <a:schemeClr val="tx1"/>
                </a:solidFill>
              </a:rPr>
              <a:t> </a:t>
            </a:r>
            <a:r>
              <a:rPr lang="fr-FR" dirty="0" err="1" smtClean="0">
                <a:solidFill>
                  <a:schemeClr val="tx1"/>
                </a:solidFill>
              </a:rPr>
              <a:t>lo</a:t>
            </a:r>
            <a:r>
              <a:rPr lang="fr-FR" dirty="0" smtClean="0">
                <a:solidFill>
                  <a:schemeClr val="tx1"/>
                </a:solidFill>
              </a:rPr>
              <a:t> </a:t>
            </a:r>
            <a:r>
              <a:rPr lang="fr-FR" dirty="0" err="1" smtClean="0">
                <a:solidFill>
                  <a:schemeClr val="tx1"/>
                </a:solidFill>
              </a:rPr>
              <a:t>spagnolo</a:t>
            </a:r>
            <a:r>
              <a:rPr lang="fr-FR" dirty="0" smtClean="0">
                <a:solidFill>
                  <a:schemeClr val="tx1"/>
                </a:solidFill>
              </a:rPr>
              <a:t> e il </a:t>
            </a:r>
            <a:r>
              <a:rPr lang="fr-FR" dirty="0" err="1" smtClean="0">
                <a:solidFill>
                  <a:schemeClr val="tx1"/>
                </a:solidFill>
              </a:rPr>
              <a:t>portoghese</a:t>
            </a:r>
            <a:r>
              <a:rPr lang="fr-FR" dirty="0" smtClean="0">
                <a:solidFill>
                  <a:schemeClr val="tx1"/>
                </a:solidFill>
              </a:rPr>
              <a:t>: </a:t>
            </a:r>
            <a:r>
              <a:rPr lang="fr-FR" b="1" i="1" dirty="0" smtClean="0">
                <a:solidFill>
                  <a:schemeClr val="tx1"/>
                </a:solidFill>
              </a:rPr>
              <a:t>boucaner</a:t>
            </a:r>
            <a:r>
              <a:rPr lang="fr-FR" dirty="0" smtClean="0">
                <a:solidFill>
                  <a:schemeClr val="tx1"/>
                </a:solidFill>
              </a:rPr>
              <a:t>, </a:t>
            </a:r>
            <a:r>
              <a:rPr lang="fr-FR" b="1" i="1" dirty="0" smtClean="0">
                <a:solidFill>
                  <a:schemeClr val="tx1"/>
                </a:solidFill>
              </a:rPr>
              <a:t>igname</a:t>
            </a:r>
            <a:r>
              <a:rPr lang="fr-FR" dirty="0" smtClean="0">
                <a:solidFill>
                  <a:schemeClr val="tx1"/>
                </a:solidFill>
              </a:rPr>
              <a:t>, </a:t>
            </a:r>
            <a:r>
              <a:rPr lang="fr-FR" b="1" i="1" dirty="0" smtClean="0">
                <a:solidFill>
                  <a:schemeClr val="tx1"/>
                </a:solidFill>
              </a:rPr>
              <a:t>macaque</a:t>
            </a:r>
            <a:r>
              <a:rPr lang="fr-FR" dirty="0" smtClean="0">
                <a:solidFill>
                  <a:schemeClr val="tx1"/>
                </a:solidFill>
              </a:rPr>
              <a:t>, </a:t>
            </a:r>
            <a:r>
              <a:rPr lang="fr-FR" b="1" i="1" dirty="0" smtClean="0">
                <a:solidFill>
                  <a:schemeClr val="tx1"/>
                </a:solidFill>
              </a:rPr>
              <a:t>tomate</a:t>
            </a:r>
            <a:r>
              <a:rPr lang="fr-FR" dirty="0" smtClean="0">
                <a:solidFill>
                  <a:schemeClr val="tx1"/>
                </a:solidFill>
              </a:rPr>
              <a:t>, </a:t>
            </a:r>
            <a:r>
              <a:rPr lang="fr-FR" b="1" i="1" dirty="0" smtClean="0">
                <a:solidFill>
                  <a:schemeClr val="tx1"/>
                </a:solidFill>
              </a:rPr>
              <a:t>chocolat</a:t>
            </a:r>
            <a:r>
              <a:rPr lang="fr-FR" dirty="0" smtClean="0">
                <a:solidFill>
                  <a:schemeClr val="tx1"/>
                </a:solidFill>
              </a:rPr>
              <a:t>, </a:t>
            </a:r>
            <a:r>
              <a:rPr lang="fr-FR" b="1" i="1" dirty="0" smtClean="0">
                <a:solidFill>
                  <a:schemeClr val="tx1"/>
                </a:solidFill>
              </a:rPr>
              <a:t>maringouin</a:t>
            </a:r>
            <a:r>
              <a:rPr lang="fr-FR" dirty="0" smtClean="0">
                <a:solidFill>
                  <a:schemeClr val="tx1"/>
                </a:solidFill>
              </a:rPr>
              <a:t>, </a:t>
            </a:r>
            <a:r>
              <a:rPr lang="fr-FR" b="1" i="1" dirty="0" smtClean="0">
                <a:solidFill>
                  <a:schemeClr val="tx1"/>
                </a:solidFill>
              </a:rPr>
              <a:t>chinchilla</a:t>
            </a:r>
            <a:r>
              <a:rPr lang="fr-FR" dirty="0" smtClean="0">
                <a:solidFill>
                  <a:schemeClr val="tx1"/>
                </a:solidFill>
              </a:rPr>
              <a:t>, </a:t>
            </a:r>
            <a:r>
              <a:rPr lang="fr-FR" b="1" i="1" dirty="0" smtClean="0">
                <a:solidFill>
                  <a:schemeClr val="tx1"/>
                </a:solidFill>
              </a:rPr>
              <a:t>caïman</a:t>
            </a:r>
            <a:r>
              <a:rPr lang="fr-FR" dirty="0" smtClean="0">
                <a:solidFill>
                  <a:schemeClr val="tx1"/>
                </a:solidFill>
              </a:rPr>
              <a:t>, </a:t>
            </a:r>
            <a:r>
              <a:rPr lang="fr-FR" b="1" i="1" dirty="0" smtClean="0">
                <a:solidFill>
                  <a:schemeClr val="tx1"/>
                </a:solidFill>
              </a:rPr>
              <a:t>caramel</a:t>
            </a:r>
            <a:r>
              <a:rPr lang="fr-FR" dirty="0" smtClean="0">
                <a:solidFill>
                  <a:schemeClr val="tx1"/>
                </a:solidFill>
              </a:rPr>
              <a:t>, </a:t>
            </a:r>
            <a:r>
              <a:rPr lang="fr-FR" b="1" i="1" dirty="0" smtClean="0">
                <a:solidFill>
                  <a:schemeClr val="tx1"/>
                </a:solidFill>
              </a:rPr>
              <a:t>fétiche</a:t>
            </a:r>
            <a:r>
              <a:rPr lang="fr-FR" dirty="0" smtClean="0">
                <a:solidFill>
                  <a:schemeClr val="tx1"/>
                </a:solidFill>
              </a:rPr>
              <a:t>, </a:t>
            </a:r>
            <a:r>
              <a:rPr lang="fr-FR" b="1" i="1" dirty="0" smtClean="0">
                <a:solidFill>
                  <a:schemeClr val="tx1"/>
                </a:solidFill>
              </a:rPr>
              <a:t>marmelade</a:t>
            </a:r>
            <a:r>
              <a:rPr lang="fr-FR" dirty="0" smtClean="0">
                <a:solidFill>
                  <a:schemeClr val="tx1"/>
                </a:solidFill>
              </a:rPr>
              <a:t>,</a:t>
            </a:r>
            <a:r>
              <a:rPr lang="fr-FR" b="1" dirty="0" smtClean="0">
                <a:solidFill>
                  <a:schemeClr val="tx1"/>
                </a:solidFill>
              </a:rPr>
              <a:t> </a:t>
            </a:r>
            <a:r>
              <a:rPr lang="fr-FR" b="1" i="1" dirty="0" smtClean="0">
                <a:solidFill>
                  <a:schemeClr val="tx1"/>
                </a:solidFill>
              </a:rPr>
              <a:t>ananas</a:t>
            </a:r>
            <a:r>
              <a:rPr lang="fr-FR" dirty="0" smtClean="0">
                <a:solidFill>
                  <a:schemeClr val="tx1"/>
                </a:solidFill>
              </a:rPr>
              <a:t>, </a:t>
            </a:r>
            <a:r>
              <a:rPr lang="fr-FR" b="1" i="1" dirty="0" smtClean="0">
                <a:solidFill>
                  <a:schemeClr val="tx1"/>
                </a:solidFill>
              </a:rPr>
              <a:t>zèbre</a:t>
            </a:r>
            <a:r>
              <a:rPr lang="fr-FR" dirty="0" smtClean="0">
                <a:solidFill>
                  <a:schemeClr val="tx1"/>
                </a:solidFill>
              </a:rPr>
              <a:t>, </a:t>
            </a:r>
            <a:r>
              <a:rPr lang="fr-FR" b="1" i="1" dirty="0" smtClean="0">
                <a:solidFill>
                  <a:schemeClr val="tx1"/>
                </a:solidFill>
              </a:rPr>
              <a:t>banane</a:t>
            </a:r>
            <a:r>
              <a:rPr lang="fr-FR" dirty="0" smtClean="0">
                <a:solidFill>
                  <a:schemeClr val="tx1"/>
                </a:solidFill>
              </a:rPr>
              <a:t>, </a:t>
            </a:r>
            <a:r>
              <a:rPr lang="fr-FR" b="1" i="1" dirty="0" smtClean="0">
                <a:solidFill>
                  <a:schemeClr val="tx1"/>
                </a:solidFill>
              </a:rPr>
              <a:t>vaudou</a:t>
            </a:r>
            <a:r>
              <a:rPr lang="fr-FR" dirty="0" smtClean="0">
                <a:solidFill>
                  <a:schemeClr val="tx1"/>
                </a:solidFill>
              </a:rPr>
              <a:t>.</a:t>
            </a:r>
          </a:p>
          <a:p>
            <a:pPr algn="just"/>
            <a:r>
              <a:rPr lang="fr-FR" dirty="0" smtClean="0">
                <a:solidFill>
                  <a:schemeClr val="tx1"/>
                </a:solidFill>
              </a:rPr>
              <a:t>In </a:t>
            </a:r>
            <a:r>
              <a:rPr lang="fr-FR" dirty="0" err="1" smtClean="0">
                <a:solidFill>
                  <a:schemeClr val="tx1"/>
                </a:solidFill>
              </a:rPr>
              <a:t>America</a:t>
            </a:r>
            <a:r>
              <a:rPr lang="fr-FR" dirty="0" smtClean="0">
                <a:solidFill>
                  <a:schemeClr val="tx1"/>
                </a:solidFill>
              </a:rPr>
              <a:t> </a:t>
            </a:r>
            <a:r>
              <a:rPr lang="fr-FR" dirty="0" err="1" smtClean="0">
                <a:solidFill>
                  <a:schemeClr val="tx1"/>
                </a:solidFill>
              </a:rPr>
              <a:t>del</a:t>
            </a:r>
            <a:r>
              <a:rPr lang="fr-FR" dirty="0" smtClean="0">
                <a:solidFill>
                  <a:schemeClr val="tx1"/>
                </a:solidFill>
              </a:rPr>
              <a:t> Nord, l’</a:t>
            </a:r>
            <a:r>
              <a:rPr lang="fr-FR" dirty="0" err="1" smtClean="0">
                <a:solidFill>
                  <a:schemeClr val="tx1"/>
                </a:solidFill>
              </a:rPr>
              <a:t>esplorazione</a:t>
            </a:r>
            <a:r>
              <a:rPr lang="fr-FR" dirty="0" smtClean="0">
                <a:solidFill>
                  <a:schemeClr val="tx1"/>
                </a:solidFill>
              </a:rPr>
              <a:t> e la </a:t>
            </a:r>
            <a:r>
              <a:rPr lang="fr-FR" dirty="0" err="1" smtClean="0">
                <a:solidFill>
                  <a:schemeClr val="tx1"/>
                </a:solidFill>
              </a:rPr>
              <a:t>colonizzazione</a:t>
            </a:r>
            <a:r>
              <a:rPr lang="fr-FR" dirty="0" smtClean="0">
                <a:solidFill>
                  <a:schemeClr val="tx1"/>
                </a:solidFill>
              </a:rPr>
              <a:t> dei </a:t>
            </a:r>
            <a:r>
              <a:rPr lang="fr-FR" dirty="0" err="1" smtClean="0">
                <a:solidFill>
                  <a:schemeClr val="tx1"/>
                </a:solidFill>
              </a:rPr>
              <a:t>territori</a:t>
            </a:r>
            <a:r>
              <a:rPr lang="fr-FR" dirty="0" smtClean="0">
                <a:solidFill>
                  <a:schemeClr val="tx1"/>
                </a:solidFill>
              </a:rPr>
              <a:t> </a:t>
            </a:r>
            <a:r>
              <a:rPr lang="fr-FR" dirty="0" err="1" smtClean="0">
                <a:solidFill>
                  <a:schemeClr val="tx1"/>
                </a:solidFill>
              </a:rPr>
              <a:t>era</a:t>
            </a:r>
            <a:r>
              <a:rPr lang="fr-FR" dirty="0" smtClean="0">
                <a:solidFill>
                  <a:schemeClr val="tx1"/>
                </a:solidFill>
              </a:rPr>
              <a:t> </a:t>
            </a:r>
            <a:r>
              <a:rPr lang="fr-FR" dirty="0" err="1" smtClean="0">
                <a:solidFill>
                  <a:schemeClr val="tx1"/>
                </a:solidFill>
              </a:rPr>
              <a:t>legata</a:t>
            </a:r>
            <a:r>
              <a:rPr lang="fr-FR" dirty="0" smtClean="0">
                <a:solidFill>
                  <a:schemeClr val="tx1"/>
                </a:solidFill>
              </a:rPr>
              <a:t> </a:t>
            </a:r>
            <a:r>
              <a:rPr lang="fr-FR" dirty="0" err="1" smtClean="0">
                <a:solidFill>
                  <a:schemeClr val="tx1"/>
                </a:solidFill>
              </a:rPr>
              <a:t>principalmente</a:t>
            </a:r>
            <a:r>
              <a:rPr lang="fr-FR" dirty="0" smtClean="0">
                <a:solidFill>
                  <a:schemeClr val="tx1"/>
                </a:solidFill>
              </a:rPr>
              <a:t> al </a:t>
            </a:r>
            <a:r>
              <a:rPr lang="fr-FR" dirty="0" err="1" smtClean="0">
                <a:solidFill>
                  <a:schemeClr val="tx1"/>
                </a:solidFill>
              </a:rPr>
              <a:t>commercio</a:t>
            </a:r>
            <a:r>
              <a:rPr lang="fr-FR" dirty="0" smtClean="0">
                <a:solidFill>
                  <a:schemeClr val="tx1"/>
                </a:solidFill>
              </a:rPr>
              <a:t> delle </a:t>
            </a:r>
            <a:r>
              <a:rPr lang="fr-FR" dirty="0" err="1" smtClean="0">
                <a:solidFill>
                  <a:schemeClr val="tx1"/>
                </a:solidFill>
              </a:rPr>
              <a:t>pellicce</a:t>
            </a:r>
            <a:r>
              <a:rPr lang="fr-FR" dirty="0" smtClean="0">
                <a:solidFill>
                  <a:schemeClr val="tx1"/>
                </a:solidFill>
              </a:rPr>
              <a:t> di </a:t>
            </a:r>
            <a:r>
              <a:rPr lang="fr-FR" dirty="0" err="1" smtClean="0">
                <a:solidFill>
                  <a:schemeClr val="tx1"/>
                </a:solidFill>
              </a:rPr>
              <a:t>castoro</a:t>
            </a:r>
            <a:r>
              <a:rPr lang="fr-FR" dirty="0" smtClean="0">
                <a:solidFill>
                  <a:schemeClr val="tx1"/>
                </a:solidFill>
              </a:rPr>
              <a:t> (alla </a:t>
            </a:r>
            <a:r>
              <a:rPr lang="fr-FR" dirty="0" err="1" smtClean="0">
                <a:solidFill>
                  <a:schemeClr val="tx1"/>
                </a:solidFill>
              </a:rPr>
              <a:t>moda</a:t>
            </a:r>
            <a:r>
              <a:rPr lang="fr-FR" dirty="0" smtClean="0">
                <a:solidFill>
                  <a:schemeClr val="tx1"/>
                </a:solidFill>
              </a:rPr>
              <a:t> </a:t>
            </a:r>
            <a:r>
              <a:rPr lang="fr-FR" dirty="0" err="1" smtClean="0">
                <a:solidFill>
                  <a:schemeClr val="tx1"/>
                </a:solidFill>
              </a:rPr>
              <a:t>nel</a:t>
            </a:r>
            <a:r>
              <a:rPr lang="fr-FR" dirty="0" smtClean="0">
                <a:solidFill>
                  <a:schemeClr val="tx1"/>
                </a:solidFill>
              </a:rPr>
              <a:t> XVI </a:t>
            </a:r>
            <a:r>
              <a:rPr lang="fr-FR" dirty="0" err="1" smtClean="0">
                <a:solidFill>
                  <a:schemeClr val="tx1"/>
                </a:solidFill>
              </a:rPr>
              <a:t>secolo</a:t>
            </a:r>
            <a:r>
              <a:rPr lang="fr-FR" dirty="0" smtClean="0">
                <a:solidFill>
                  <a:schemeClr val="tx1"/>
                </a:solidFill>
              </a:rPr>
              <a:t> in Europa). La </a:t>
            </a:r>
            <a:r>
              <a:rPr lang="fr-FR" dirty="0" err="1" smtClean="0">
                <a:solidFill>
                  <a:schemeClr val="tx1"/>
                </a:solidFill>
              </a:rPr>
              <a:t>colonizzazione</a:t>
            </a:r>
            <a:r>
              <a:rPr lang="fr-FR" dirty="0" smtClean="0">
                <a:solidFill>
                  <a:schemeClr val="tx1"/>
                </a:solidFill>
              </a:rPr>
              <a:t> </a:t>
            </a:r>
            <a:r>
              <a:rPr lang="fr-FR" dirty="0" err="1" smtClean="0">
                <a:solidFill>
                  <a:schemeClr val="tx1"/>
                </a:solidFill>
              </a:rPr>
              <a:t>iniziò</a:t>
            </a:r>
            <a:r>
              <a:rPr lang="fr-FR" dirty="0" smtClean="0">
                <a:solidFill>
                  <a:schemeClr val="tx1"/>
                </a:solidFill>
              </a:rPr>
              <a:t> </a:t>
            </a:r>
            <a:r>
              <a:rPr lang="fr-FR" dirty="0" err="1" smtClean="0">
                <a:solidFill>
                  <a:schemeClr val="tx1"/>
                </a:solidFill>
              </a:rPr>
              <a:t>nel</a:t>
            </a:r>
            <a:r>
              <a:rPr lang="fr-FR" dirty="0" smtClean="0">
                <a:solidFill>
                  <a:schemeClr val="tx1"/>
                </a:solidFill>
              </a:rPr>
              <a:t> </a:t>
            </a:r>
            <a:r>
              <a:rPr lang="fr-FR" b="1" dirty="0" smtClean="0">
                <a:solidFill>
                  <a:schemeClr val="tx1"/>
                </a:solidFill>
              </a:rPr>
              <a:t>1608</a:t>
            </a:r>
            <a:r>
              <a:rPr lang="fr-FR" dirty="0" smtClean="0">
                <a:solidFill>
                  <a:schemeClr val="tx1"/>
                </a:solidFill>
              </a:rPr>
              <a:t> con </a:t>
            </a:r>
            <a:r>
              <a:rPr lang="fr-FR" b="1" dirty="0" smtClean="0">
                <a:solidFill>
                  <a:schemeClr val="tx1"/>
                </a:solidFill>
              </a:rPr>
              <a:t>Samuel de Champlain</a:t>
            </a:r>
            <a:r>
              <a:rPr lang="fr-FR" dirty="0" smtClean="0">
                <a:solidFill>
                  <a:schemeClr val="tx1"/>
                </a:solidFill>
              </a:rPr>
              <a:t>, </a:t>
            </a:r>
            <a:r>
              <a:rPr lang="fr-FR" dirty="0" err="1" smtClean="0">
                <a:solidFill>
                  <a:schemeClr val="tx1"/>
                </a:solidFill>
              </a:rPr>
              <a:t>che</a:t>
            </a:r>
            <a:r>
              <a:rPr lang="fr-FR" dirty="0" smtClean="0">
                <a:solidFill>
                  <a:schemeClr val="tx1"/>
                </a:solidFill>
              </a:rPr>
              <a:t> </a:t>
            </a:r>
            <a:r>
              <a:rPr lang="fr-FR" dirty="0" err="1" smtClean="0">
                <a:solidFill>
                  <a:schemeClr val="tx1"/>
                </a:solidFill>
              </a:rPr>
              <a:t>strinse</a:t>
            </a:r>
            <a:r>
              <a:rPr lang="fr-FR" dirty="0" smtClean="0">
                <a:solidFill>
                  <a:schemeClr val="tx1"/>
                </a:solidFill>
              </a:rPr>
              <a:t> delle </a:t>
            </a:r>
            <a:r>
              <a:rPr lang="fr-FR" dirty="0" err="1" smtClean="0">
                <a:solidFill>
                  <a:schemeClr val="tx1"/>
                </a:solidFill>
              </a:rPr>
              <a:t>alleanze</a:t>
            </a:r>
            <a:r>
              <a:rPr lang="fr-FR" dirty="0" smtClean="0">
                <a:solidFill>
                  <a:schemeClr val="tx1"/>
                </a:solidFill>
              </a:rPr>
              <a:t> con le </a:t>
            </a:r>
            <a:r>
              <a:rPr lang="fr-FR" dirty="0" err="1" smtClean="0">
                <a:solidFill>
                  <a:schemeClr val="tx1"/>
                </a:solidFill>
              </a:rPr>
              <a:t>popolazioni</a:t>
            </a:r>
            <a:r>
              <a:rPr lang="fr-FR" dirty="0" smtClean="0">
                <a:solidFill>
                  <a:schemeClr val="tx1"/>
                </a:solidFill>
              </a:rPr>
              <a:t> </a:t>
            </a:r>
            <a:r>
              <a:rPr lang="fr-FR" dirty="0" err="1" smtClean="0">
                <a:solidFill>
                  <a:schemeClr val="tx1"/>
                </a:solidFill>
              </a:rPr>
              <a:t>indigene</a:t>
            </a:r>
            <a:r>
              <a:rPr lang="fr-FR" dirty="0" smtClean="0">
                <a:solidFill>
                  <a:schemeClr val="tx1"/>
                </a:solidFill>
              </a:rPr>
              <a:t> (in </a:t>
            </a:r>
            <a:r>
              <a:rPr lang="fr-FR" dirty="0" err="1" smtClean="0">
                <a:solidFill>
                  <a:schemeClr val="tx1"/>
                </a:solidFill>
              </a:rPr>
              <a:t>particolare</a:t>
            </a:r>
            <a:r>
              <a:rPr lang="fr-FR" dirty="0" smtClean="0">
                <a:solidFill>
                  <a:schemeClr val="tx1"/>
                </a:solidFill>
              </a:rPr>
              <a:t> con </a:t>
            </a:r>
            <a:r>
              <a:rPr lang="fr-FR" dirty="0" err="1" smtClean="0">
                <a:solidFill>
                  <a:schemeClr val="tx1"/>
                </a:solidFill>
              </a:rPr>
              <a:t>gli</a:t>
            </a:r>
            <a:r>
              <a:rPr lang="fr-FR" dirty="0" smtClean="0">
                <a:solidFill>
                  <a:schemeClr val="tx1"/>
                </a:solidFill>
              </a:rPr>
              <a:t> </a:t>
            </a:r>
            <a:r>
              <a:rPr lang="fr-FR" dirty="0" err="1" smtClean="0">
                <a:solidFill>
                  <a:schemeClr val="tx1"/>
                </a:solidFill>
              </a:rPr>
              <a:t>Uroni</a:t>
            </a:r>
            <a:r>
              <a:rPr lang="fr-FR" dirty="0" smtClean="0">
                <a:solidFill>
                  <a:schemeClr val="tx1"/>
                </a:solidFill>
              </a:rPr>
              <a:t>). Dal 1610, </a:t>
            </a:r>
            <a:r>
              <a:rPr lang="fr-FR" dirty="0" err="1" smtClean="0">
                <a:solidFill>
                  <a:schemeClr val="tx1"/>
                </a:solidFill>
              </a:rPr>
              <a:t>molti</a:t>
            </a:r>
            <a:r>
              <a:rPr lang="fr-FR" dirty="0" smtClean="0">
                <a:solidFill>
                  <a:schemeClr val="tx1"/>
                </a:solidFill>
              </a:rPr>
              <a:t> </a:t>
            </a:r>
            <a:r>
              <a:rPr lang="fr-FR" dirty="0" err="1" smtClean="0">
                <a:solidFill>
                  <a:schemeClr val="tx1"/>
                </a:solidFill>
              </a:rPr>
              <a:t>giovani</a:t>
            </a:r>
            <a:r>
              <a:rPr lang="fr-FR" dirty="0" smtClean="0">
                <a:solidFill>
                  <a:schemeClr val="tx1"/>
                </a:solidFill>
              </a:rPr>
              <a:t> </a:t>
            </a:r>
            <a:r>
              <a:rPr lang="fr-FR" dirty="0" err="1" smtClean="0">
                <a:solidFill>
                  <a:schemeClr val="tx1"/>
                </a:solidFill>
              </a:rPr>
              <a:t>coloni</a:t>
            </a:r>
            <a:r>
              <a:rPr lang="fr-FR" dirty="0" smtClean="0">
                <a:solidFill>
                  <a:schemeClr val="tx1"/>
                </a:solidFill>
              </a:rPr>
              <a:t> </a:t>
            </a:r>
            <a:r>
              <a:rPr lang="fr-FR" dirty="0" err="1" smtClean="0">
                <a:solidFill>
                  <a:schemeClr val="tx1"/>
                </a:solidFill>
              </a:rPr>
              <a:t>divvenero</a:t>
            </a:r>
            <a:r>
              <a:rPr lang="fr-FR" dirty="0" smtClean="0">
                <a:solidFill>
                  <a:schemeClr val="tx1"/>
                </a:solidFill>
              </a:rPr>
              <a:t> dei </a:t>
            </a:r>
            <a:r>
              <a:rPr lang="fr-FR" b="1" i="1" dirty="0" smtClean="0">
                <a:solidFill>
                  <a:schemeClr val="tx1"/>
                </a:solidFill>
              </a:rPr>
              <a:t>coureurs de bois</a:t>
            </a:r>
            <a:r>
              <a:rPr lang="fr-FR" dirty="0" smtClean="0">
                <a:solidFill>
                  <a:schemeClr val="tx1"/>
                </a:solidFill>
              </a:rPr>
              <a:t>, </a:t>
            </a:r>
            <a:r>
              <a:rPr lang="fr-FR" dirty="0" err="1" smtClean="0">
                <a:solidFill>
                  <a:schemeClr val="tx1"/>
                </a:solidFill>
              </a:rPr>
              <a:t>ovvero</a:t>
            </a:r>
            <a:r>
              <a:rPr lang="fr-FR" dirty="0" smtClean="0">
                <a:solidFill>
                  <a:schemeClr val="tx1"/>
                </a:solidFill>
              </a:rPr>
              <a:t> </a:t>
            </a:r>
            <a:r>
              <a:rPr lang="fr-FR" dirty="0" err="1" smtClean="0">
                <a:solidFill>
                  <a:schemeClr val="tx1"/>
                </a:solidFill>
              </a:rPr>
              <a:t>degli</a:t>
            </a:r>
            <a:r>
              <a:rPr lang="fr-FR" dirty="0" smtClean="0">
                <a:solidFill>
                  <a:schemeClr val="tx1"/>
                </a:solidFill>
              </a:rPr>
              <a:t> </a:t>
            </a:r>
            <a:r>
              <a:rPr lang="fr-FR" dirty="0" err="1" smtClean="0">
                <a:solidFill>
                  <a:schemeClr val="tx1"/>
                </a:solidFill>
              </a:rPr>
              <a:t>intermediari</a:t>
            </a:r>
            <a:r>
              <a:rPr lang="fr-FR" dirty="0" smtClean="0">
                <a:solidFill>
                  <a:schemeClr val="tx1"/>
                </a:solidFill>
              </a:rPr>
              <a:t> </a:t>
            </a:r>
            <a:r>
              <a:rPr lang="fr-FR" dirty="0" err="1" smtClean="0">
                <a:solidFill>
                  <a:schemeClr val="tx1"/>
                </a:solidFill>
              </a:rPr>
              <a:t>inviati</a:t>
            </a:r>
            <a:r>
              <a:rPr lang="fr-FR" dirty="0" smtClean="0">
                <a:solidFill>
                  <a:schemeClr val="tx1"/>
                </a:solidFill>
              </a:rPr>
              <a:t> </a:t>
            </a:r>
            <a:r>
              <a:rPr lang="fr-FR" dirty="0" err="1" smtClean="0">
                <a:solidFill>
                  <a:schemeClr val="tx1"/>
                </a:solidFill>
              </a:rPr>
              <a:t>tra</a:t>
            </a:r>
            <a:r>
              <a:rPr lang="fr-FR" dirty="0" smtClean="0">
                <a:solidFill>
                  <a:schemeClr val="tx1"/>
                </a:solidFill>
              </a:rPr>
              <a:t> i </a:t>
            </a:r>
            <a:r>
              <a:rPr lang="fr-FR" dirty="0" err="1" smtClean="0">
                <a:solidFill>
                  <a:schemeClr val="tx1"/>
                </a:solidFill>
              </a:rPr>
              <a:t>popoli</a:t>
            </a:r>
            <a:r>
              <a:rPr lang="fr-FR" dirty="0" smtClean="0">
                <a:solidFill>
                  <a:schemeClr val="tx1"/>
                </a:solidFill>
              </a:rPr>
              <a:t> </a:t>
            </a:r>
            <a:r>
              <a:rPr lang="fr-FR" dirty="0" err="1" smtClean="0">
                <a:solidFill>
                  <a:schemeClr val="tx1"/>
                </a:solidFill>
              </a:rPr>
              <a:t>indigeni</a:t>
            </a:r>
            <a:r>
              <a:rPr lang="fr-FR" dirty="0" smtClean="0">
                <a:solidFill>
                  <a:schemeClr val="tx1"/>
                </a:solidFill>
              </a:rPr>
              <a:t> per </a:t>
            </a:r>
            <a:r>
              <a:rPr lang="fr-FR" dirty="0" err="1" smtClean="0">
                <a:solidFill>
                  <a:schemeClr val="tx1"/>
                </a:solidFill>
              </a:rPr>
              <a:t>apprenderne</a:t>
            </a:r>
            <a:r>
              <a:rPr lang="fr-FR" dirty="0" smtClean="0">
                <a:solidFill>
                  <a:schemeClr val="tx1"/>
                </a:solidFill>
              </a:rPr>
              <a:t> i </a:t>
            </a:r>
            <a:r>
              <a:rPr lang="fr-FR" dirty="0" err="1" smtClean="0">
                <a:solidFill>
                  <a:schemeClr val="tx1"/>
                </a:solidFill>
              </a:rPr>
              <a:t>costumi</a:t>
            </a:r>
            <a:r>
              <a:rPr lang="fr-FR" dirty="0" smtClean="0">
                <a:solidFill>
                  <a:schemeClr val="tx1"/>
                </a:solidFill>
              </a:rPr>
              <a:t> e la lingua. </a:t>
            </a:r>
          </a:p>
          <a:p>
            <a:pPr algn="just"/>
            <a:r>
              <a:rPr lang="fr-FR" dirty="0" smtClean="0">
                <a:solidFill>
                  <a:schemeClr val="tx1"/>
                </a:solidFill>
              </a:rPr>
              <a:t>I </a:t>
            </a:r>
            <a:r>
              <a:rPr lang="fr-FR" dirty="0" err="1" smtClean="0">
                <a:solidFill>
                  <a:schemeClr val="tx1"/>
                </a:solidFill>
              </a:rPr>
              <a:t>coloni</a:t>
            </a:r>
            <a:r>
              <a:rPr lang="fr-FR" dirty="0" smtClean="0">
                <a:solidFill>
                  <a:schemeClr val="tx1"/>
                </a:solidFill>
              </a:rPr>
              <a:t> </a:t>
            </a:r>
            <a:r>
              <a:rPr lang="fr-FR" dirty="0" err="1" smtClean="0">
                <a:solidFill>
                  <a:schemeClr val="tx1"/>
                </a:solidFill>
              </a:rPr>
              <a:t>della</a:t>
            </a:r>
            <a:r>
              <a:rPr lang="fr-FR" dirty="0" smtClean="0">
                <a:solidFill>
                  <a:schemeClr val="tx1"/>
                </a:solidFill>
              </a:rPr>
              <a:t> Nouvelle-France </a:t>
            </a:r>
            <a:r>
              <a:rPr lang="fr-FR" dirty="0" err="1" smtClean="0">
                <a:solidFill>
                  <a:schemeClr val="tx1"/>
                </a:solidFill>
              </a:rPr>
              <a:t>introdussero</a:t>
            </a:r>
            <a:r>
              <a:rPr lang="fr-FR" dirty="0" smtClean="0">
                <a:solidFill>
                  <a:schemeClr val="tx1"/>
                </a:solidFill>
              </a:rPr>
              <a:t> </a:t>
            </a:r>
            <a:r>
              <a:rPr lang="fr-FR" dirty="0" err="1" smtClean="0">
                <a:solidFill>
                  <a:schemeClr val="tx1"/>
                </a:solidFill>
              </a:rPr>
              <a:t>nel</a:t>
            </a:r>
            <a:r>
              <a:rPr lang="fr-FR" dirty="0" smtClean="0">
                <a:solidFill>
                  <a:schemeClr val="tx1"/>
                </a:solidFill>
              </a:rPr>
              <a:t> </a:t>
            </a:r>
            <a:r>
              <a:rPr lang="fr-FR" dirty="0" err="1" smtClean="0">
                <a:solidFill>
                  <a:schemeClr val="tx1"/>
                </a:solidFill>
              </a:rPr>
              <a:t>francese</a:t>
            </a:r>
            <a:r>
              <a:rPr lang="fr-FR" dirty="0" smtClean="0">
                <a:solidFill>
                  <a:schemeClr val="tx1"/>
                </a:solidFill>
              </a:rPr>
              <a:t> dei </a:t>
            </a:r>
            <a:r>
              <a:rPr lang="fr-FR" dirty="0" err="1" smtClean="0">
                <a:solidFill>
                  <a:schemeClr val="tx1"/>
                </a:solidFill>
              </a:rPr>
              <a:t>termini</a:t>
            </a:r>
            <a:r>
              <a:rPr lang="fr-FR" dirty="0" smtClean="0">
                <a:solidFill>
                  <a:schemeClr val="tx1"/>
                </a:solidFill>
              </a:rPr>
              <a:t> </a:t>
            </a:r>
            <a:r>
              <a:rPr lang="fr-FR" dirty="0" err="1" smtClean="0">
                <a:solidFill>
                  <a:schemeClr val="tx1"/>
                </a:solidFill>
              </a:rPr>
              <a:t>presi</a:t>
            </a:r>
            <a:r>
              <a:rPr lang="fr-FR" dirty="0" smtClean="0">
                <a:solidFill>
                  <a:schemeClr val="tx1"/>
                </a:solidFill>
              </a:rPr>
              <a:t> dalle </a:t>
            </a:r>
            <a:r>
              <a:rPr lang="fr-FR" dirty="0" err="1" smtClean="0">
                <a:solidFill>
                  <a:schemeClr val="tx1"/>
                </a:solidFill>
              </a:rPr>
              <a:t>tribù</a:t>
            </a:r>
            <a:r>
              <a:rPr lang="fr-FR" dirty="0" smtClean="0">
                <a:solidFill>
                  <a:schemeClr val="tx1"/>
                </a:solidFill>
              </a:rPr>
              <a:t> </a:t>
            </a:r>
            <a:r>
              <a:rPr lang="fr-FR" dirty="0" err="1" smtClean="0">
                <a:solidFill>
                  <a:schemeClr val="tx1"/>
                </a:solidFill>
              </a:rPr>
              <a:t>alleate</a:t>
            </a:r>
            <a:r>
              <a:rPr lang="fr-FR" dirty="0" smtClean="0">
                <a:solidFill>
                  <a:schemeClr val="tx1"/>
                </a:solidFill>
              </a:rPr>
              <a:t>: </a:t>
            </a:r>
            <a:r>
              <a:rPr lang="fr-FR" b="1" i="1" dirty="0">
                <a:solidFill>
                  <a:schemeClr val="tx1"/>
                </a:solidFill>
              </a:rPr>
              <a:t>caribou</a:t>
            </a:r>
            <a:r>
              <a:rPr lang="fr-FR" dirty="0">
                <a:solidFill>
                  <a:schemeClr val="tx1"/>
                </a:solidFill>
              </a:rPr>
              <a:t>, </a:t>
            </a:r>
            <a:r>
              <a:rPr lang="fr-FR" b="1" i="1" dirty="0">
                <a:solidFill>
                  <a:schemeClr val="tx1"/>
                </a:solidFill>
              </a:rPr>
              <a:t>carcajou</a:t>
            </a:r>
            <a:r>
              <a:rPr lang="fr-FR" dirty="0">
                <a:solidFill>
                  <a:schemeClr val="tx1"/>
                </a:solidFill>
              </a:rPr>
              <a:t>, </a:t>
            </a:r>
            <a:r>
              <a:rPr lang="fr-FR" b="1" i="1" dirty="0">
                <a:solidFill>
                  <a:schemeClr val="tx1"/>
                </a:solidFill>
              </a:rPr>
              <a:t>mocassin</a:t>
            </a:r>
            <a:r>
              <a:rPr lang="fr-FR" dirty="0">
                <a:solidFill>
                  <a:schemeClr val="tx1"/>
                </a:solidFill>
              </a:rPr>
              <a:t>, </a:t>
            </a:r>
            <a:r>
              <a:rPr lang="fr-FR" b="1" i="1" dirty="0">
                <a:solidFill>
                  <a:schemeClr val="tx1"/>
                </a:solidFill>
              </a:rPr>
              <a:t>achigan</a:t>
            </a:r>
            <a:r>
              <a:rPr lang="fr-FR" dirty="0">
                <a:solidFill>
                  <a:schemeClr val="tx1"/>
                </a:solidFill>
              </a:rPr>
              <a:t>,</a:t>
            </a:r>
            <a:r>
              <a:rPr lang="fr-FR" i="1" dirty="0">
                <a:solidFill>
                  <a:schemeClr val="tx1"/>
                </a:solidFill>
              </a:rPr>
              <a:t> </a:t>
            </a:r>
            <a:r>
              <a:rPr lang="fr-FR" b="1" i="1" dirty="0" err="1" smtClean="0">
                <a:solidFill>
                  <a:schemeClr val="tx1"/>
                </a:solidFill>
              </a:rPr>
              <a:t>sagamité</a:t>
            </a:r>
            <a:r>
              <a:rPr lang="fr-FR" dirty="0" smtClean="0">
                <a:solidFill>
                  <a:schemeClr val="tx1"/>
                </a:solidFill>
              </a:rPr>
              <a:t>, </a:t>
            </a:r>
            <a:r>
              <a:rPr lang="fr-FR" dirty="0">
                <a:solidFill>
                  <a:schemeClr val="tx1"/>
                </a:solidFill>
              </a:rPr>
              <a:t>la </a:t>
            </a:r>
            <a:r>
              <a:rPr lang="fr-FR" b="1" i="1" dirty="0" smtClean="0">
                <a:solidFill>
                  <a:schemeClr val="tx1"/>
                </a:solidFill>
              </a:rPr>
              <a:t>crosse</a:t>
            </a:r>
            <a:r>
              <a:rPr lang="fr-FR" dirty="0" smtClean="0">
                <a:solidFill>
                  <a:schemeClr val="tx1"/>
                </a:solidFill>
              </a:rPr>
              <a:t>, </a:t>
            </a:r>
            <a:r>
              <a:rPr lang="fr-FR" b="1" i="1" dirty="0" smtClean="0">
                <a:solidFill>
                  <a:schemeClr val="tx1"/>
                </a:solidFill>
              </a:rPr>
              <a:t>raquettes</a:t>
            </a:r>
            <a:r>
              <a:rPr lang="fr-FR" dirty="0" smtClean="0">
                <a:solidFill>
                  <a:schemeClr val="tx1"/>
                </a:solidFill>
              </a:rPr>
              <a:t>. </a:t>
            </a:r>
          </a:p>
          <a:p>
            <a:pPr algn="just"/>
            <a:r>
              <a:rPr lang="fr-FR" dirty="0" smtClean="0">
                <a:solidFill>
                  <a:schemeClr val="tx1"/>
                </a:solidFill>
              </a:rPr>
              <a:t>In </a:t>
            </a:r>
            <a:r>
              <a:rPr lang="fr-FR" dirty="0" err="1" smtClean="0">
                <a:solidFill>
                  <a:schemeClr val="tx1"/>
                </a:solidFill>
              </a:rPr>
              <a:t>generale</a:t>
            </a:r>
            <a:r>
              <a:rPr lang="fr-FR" dirty="0" smtClean="0">
                <a:solidFill>
                  <a:schemeClr val="tx1"/>
                </a:solidFill>
              </a:rPr>
              <a:t>, il </a:t>
            </a:r>
            <a:r>
              <a:rPr lang="fr-FR" dirty="0" err="1" smtClean="0">
                <a:solidFill>
                  <a:schemeClr val="tx1"/>
                </a:solidFill>
              </a:rPr>
              <a:t>francese</a:t>
            </a:r>
            <a:r>
              <a:rPr lang="fr-FR" dirty="0" smtClean="0">
                <a:solidFill>
                  <a:schemeClr val="tx1"/>
                </a:solidFill>
              </a:rPr>
              <a:t> </a:t>
            </a:r>
            <a:r>
              <a:rPr lang="fr-FR" dirty="0" err="1" smtClean="0">
                <a:solidFill>
                  <a:schemeClr val="tx1"/>
                </a:solidFill>
              </a:rPr>
              <a:t>parlato</a:t>
            </a:r>
            <a:r>
              <a:rPr lang="fr-FR" dirty="0" smtClean="0">
                <a:solidFill>
                  <a:schemeClr val="tx1"/>
                </a:solidFill>
              </a:rPr>
              <a:t> </a:t>
            </a:r>
            <a:r>
              <a:rPr lang="fr-FR" dirty="0" err="1" smtClean="0">
                <a:solidFill>
                  <a:schemeClr val="tx1"/>
                </a:solidFill>
              </a:rPr>
              <a:t>dai</a:t>
            </a:r>
            <a:r>
              <a:rPr lang="fr-FR" dirty="0" smtClean="0">
                <a:solidFill>
                  <a:schemeClr val="tx1"/>
                </a:solidFill>
              </a:rPr>
              <a:t> </a:t>
            </a:r>
            <a:r>
              <a:rPr lang="fr-FR" dirty="0" err="1" smtClean="0">
                <a:solidFill>
                  <a:schemeClr val="tx1"/>
                </a:solidFill>
              </a:rPr>
              <a:t>coloni</a:t>
            </a:r>
            <a:r>
              <a:rPr lang="fr-FR" dirty="0" smtClean="0">
                <a:solidFill>
                  <a:schemeClr val="tx1"/>
                </a:solidFill>
              </a:rPr>
              <a:t> </a:t>
            </a:r>
            <a:r>
              <a:rPr lang="fr-FR" dirty="0" err="1" smtClean="0">
                <a:solidFill>
                  <a:schemeClr val="tx1"/>
                </a:solidFill>
              </a:rPr>
              <a:t>era</a:t>
            </a:r>
            <a:r>
              <a:rPr lang="fr-FR" dirty="0" smtClean="0">
                <a:solidFill>
                  <a:schemeClr val="tx1"/>
                </a:solidFill>
              </a:rPr>
              <a:t> </a:t>
            </a:r>
            <a:r>
              <a:rPr lang="fr-FR" dirty="0" err="1" smtClean="0">
                <a:solidFill>
                  <a:schemeClr val="tx1"/>
                </a:solidFill>
              </a:rPr>
              <a:t>considerato</a:t>
            </a:r>
            <a:r>
              <a:rPr lang="fr-FR" dirty="0" smtClean="0">
                <a:solidFill>
                  <a:schemeClr val="tx1"/>
                </a:solidFill>
              </a:rPr>
              <a:t> un « bel » </a:t>
            </a:r>
            <a:r>
              <a:rPr lang="fr-FR" dirty="0" err="1" smtClean="0">
                <a:solidFill>
                  <a:schemeClr val="tx1"/>
                </a:solidFill>
              </a:rPr>
              <a:t>francese</a:t>
            </a:r>
            <a:r>
              <a:rPr lang="fr-FR" dirty="0" smtClean="0">
                <a:solidFill>
                  <a:schemeClr val="tx1"/>
                </a:solidFill>
              </a:rPr>
              <a:t>, </a:t>
            </a:r>
            <a:r>
              <a:rPr lang="fr-FR" dirty="0" err="1" smtClean="0">
                <a:solidFill>
                  <a:schemeClr val="tx1"/>
                </a:solidFill>
              </a:rPr>
              <a:t>poiché</a:t>
            </a:r>
            <a:r>
              <a:rPr lang="fr-FR" dirty="0" smtClean="0">
                <a:solidFill>
                  <a:schemeClr val="tx1"/>
                </a:solidFill>
              </a:rPr>
              <a:t> la </a:t>
            </a:r>
            <a:r>
              <a:rPr lang="fr-FR" dirty="0" err="1" smtClean="0">
                <a:solidFill>
                  <a:schemeClr val="tx1"/>
                </a:solidFill>
              </a:rPr>
              <a:t>maggior</a:t>
            </a:r>
            <a:r>
              <a:rPr lang="fr-FR" dirty="0" smtClean="0">
                <a:solidFill>
                  <a:schemeClr val="tx1"/>
                </a:solidFill>
              </a:rPr>
              <a:t> parte </a:t>
            </a:r>
            <a:r>
              <a:rPr lang="fr-FR" dirty="0" err="1" smtClean="0">
                <a:solidFill>
                  <a:schemeClr val="tx1"/>
                </a:solidFill>
              </a:rPr>
              <a:t>proveniva</a:t>
            </a:r>
            <a:r>
              <a:rPr lang="fr-FR" dirty="0" smtClean="0">
                <a:solidFill>
                  <a:schemeClr val="tx1"/>
                </a:solidFill>
              </a:rPr>
              <a:t> dalle </a:t>
            </a:r>
            <a:r>
              <a:rPr lang="fr-FR" dirty="0" err="1" smtClean="0">
                <a:solidFill>
                  <a:schemeClr val="tx1"/>
                </a:solidFill>
              </a:rPr>
              <a:t>regioni</a:t>
            </a:r>
            <a:r>
              <a:rPr lang="fr-FR" dirty="0" smtClean="0">
                <a:solidFill>
                  <a:schemeClr val="tx1"/>
                </a:solidFill>
              </a:rPr>
              <a:t> </a:t>
            </a:r>
            <a:r>
              <a:rPr lang="fr-FR" dirty="0" err="1" smtClean="0">
                <a:solidFill>
                  <a:schemeClr val="tx1"/>
                </a:solidFill>
              </a:rPr>
              <a:t>della</a:t>
            </a:r>
            <a:r>
              <a:rPr lang="fr-FR" dirty="0" smtClean="0">
                <a:solidFill>
                  <a:schemeClr val="tx1"/>
                </a:solidFill>
              </a:rPr>
              <a:t> lingua d’oïl, lingua di </a:t>
            </a:r>
            <a:r>
              <a:rPr lang="fr-FR" dirty="0" err="1" smtClean="0">
                <a:solidFill>
                  <a:schemeClr val="tx1"/>
                </a:solidFill>
              </a:rPr>
              <a:t>corte</a:t>
            </a:r>
            <a:r>
              <a:rPr lang="fr-FR" dirty="0" smtClean="0">
                <a:solidFill>
                  <a:schemeClr val="tx1"/>
                </a:solidFill>
              </a:rPr>
              <a:t>: </a:t>
            </a:r>
            <a:r>
              <a:rPr lang="fr-FR" dirty="0" err="1" smtClean="0">
                <a:solidFill>
                  <a:schemeClr val="tx1"/>
                </a:solidFill>
              </a:rPr>
              <a:t>Parigi</a:t>
            </a:r>
            <a:r>
              <a:rPr lang="fr-FR" dirty="0" smtClean="0">
                <a:solidFill>
                  <a:schemeClr val="tx1"/>
                </a:solidFill>
              </a:rPr>
              <a:t>, La Rochelle, Nantes, Bordeaux. Il </a:t>
            </a:r>
            <a:r>
              <a:rPr lang="fr-FR" dirty="0" err="1" smtClean="0">
                <a:solidFill>
                  <a:schemeClr val="tx1"/>
                </a:solidFill>
              </a:rPr>
              <a:t>francese</a:t>
            </a:r>
            <a:r>
              <a:rPr lang="fr-FR" dirty="0" smtClean="0">
                <a:solidFill>
                  <a:schemeClr val="tx1"/>
                </a:solidFill>
              </a:rPr>
              <a:t> </a:t>
            </a:r>
            <a:r>
              <a:rPr lang="fr-FR" dirty="0" err="1" smtClean="0">
                <a:solidFill>
                  <a:schemeClr val="tx1"/>
                </a:solidFill>
              </a:rPr>
              <a:t>del</a:t>
            </a:r>
            <a:r>
              <a:rPr lang="fr-FR" dirty="0" smtClean="0">
                <a:solidFill>
                  <a:schemeClr val="tx1"/>
                </a:solidFill>
              </a:rPr>
              <a:t> Canada conserva </a:t>
            </a:r>
            <a:r>
              <a:rPr lang="fr-FR" dirty="0" err="1" smtClean="0">
                <a:solidFill>
                  <a:schemeClr val="tx1"/>
                </a:solidFill>
              </a:rPr>
              <a:t>molti</a:t>
            </a:r>
            <a:r>
              <a:rPr lang="fr-FR" dirty="0" smtClean="0">
                <a:solidFill>
                  <a:schemeClr val="tx1"/>
                </a:solidFill>
              </a:rPr>
              <a:t> </a:t>
            </a:r>
            <a:r>
              <a:rPr lang="fr-FR" dirty="0" err="1" smtClean="0">
                <a:solidFill>
                  <a:schemeClr val="tx1"/>
                </a:solidFill>
              </a:rPr>
              <a:t>tratti</a:t>
            </a:r>
            <a:r>
              <a:rPr lang="fr-FR" dirty="0" smtClean="0">
                <a:solidFill>
                  <a:schemeClr val="tx1"/>
                </a:solidFill>
              </a:rPr>
              <a:t> « </a:t>
            </a:r>
            <a:r>
              <a:rPr lang="fr-FR" dirty="0" err="1" smtClean="0">
                <a:solidFill>
                  <a:schemeClr val="tx1"/>
                </a:solidFill>
              </a:rPr>
              <a:t>arcaici</a:t>
            </a:r>
            <a:r>
              <a:rPr lang="fr-FR" dirty="0" smtClean="0">
                <a:solidFill>
                  <a:schemeClr val="tx1"/>
                </a:solidFill>
              </a:rPr>
              <a:t> », ma si </a:t>
            </a:r>
            <a:r>
              <a:rPr lang="fr-FR" dirty="0" err="1" smtClean="0">
                <a:solidFill>
                  <a:schemeClr val="tx1"/>
                </a:solidFill>
              </a:rPr>
              <a:t>è</a:t>
            </a:r>
            <a:r>
              <a:rPr lang="fr-FR" dirty="0" smtClean="0">
                <a:solidFill>
                  <a:schemeClr val="tx1"/>
                </a:solidFill>
              </a:rPr>
              <a:t> </a:t>
            </a:r>
            <a:r>
              <a:rPr lang="fr-FR" dirty="0" err="1" smtClean="0">
                <a:solidFill>
                  <a:schemeClr val="tx1"/>
                </a:solidFill>
              </a:rPr>
              <a:t>evoluto</a:t>
            </a:r>
            <a:r>
              <a:rPr lang="fr-FR" dirty="0" smtClean="0">
                <a:solidFill>
                  <a:schemeClr val="tx1"/>
                </a:solidFill>
              </a:rPr>
              <a:t> al di </a:t>
            </a:r>
            <a:r>
              <a:rPr lang="fr-FR" dirty="0" err="1" smtClean="0">
                <a:solidFill>
                  <a:schemeClr val="tx1"/>
                </a:solidFill>
              </a:rPr>
              <a:t>fuori</a:t>
            </a:r>
            <a:r>
              <a:rPr lang="fr-FR" dirty="0" smtClean="0">
                <a:solidFill>
                  <a:schemeClr val="tx1"/>
                </a:solidFill>
              </a:rPr>
              <a:t> </a:t>
            </a:r>
            <a:r>
              <a:rPr lang="fr-FR" dirty="0" err="1" smtClean="0">
                <a:solidFill>
                  <a:schemeClr val="tx1"/>
                </a:solidFill>
              </a:rPr>
              <a:t>della</a:t>
            </a:r>
            <a:r>
              <a:rPr lang="fr-FR" dirty="0" smtClean="0">
                <a:solidFill>
                  <a:schemeClr val="tx1"/>
                </a:solidFill>
              </a:rPr>
              <a:t> </a:t>
            </a:r>
            <a:r>
              <a:rPr lang="fr-FR" dirty="0" err="1" smtClean="0">
                <a:solidFill>
                  <a:schemeClr val="tx1"/>
                </a:solidFill>
              </a:rPr>
              <a:t>mentalità</a:t>
            </a:r>
            <a:r>
              <a:rPr lang="fr-FR" dirty="0" smtClean="0">
                <a:solidFill>
                  <a:schemeClr val="tx1"/>
                </a:solidFill>
              </a:rPr>
              <a:t> </a:t>
            </a:r>
            <a:r>
              <a:rPr lang="fr-FR" dirty="0" err="1" smtClean="0">
                <a:solidFill>
                  <a:schemeClr val="tx1"/>
                </a:solidFill>
              </a:rPr>
              <a:t>purista</a:t>
            </a:r>
            <a:r>
              <a:rPr lang="fr-FR" dirty="0" smtClean="0">
                <a:solidFill>
                  <a:schemeClr val="tx1"/>
                </a:solidFill>
              </a:rPr>
              <a:t>.</a:t>
            </a:r>
          </a:p>
          <a:p>
            <a:pPr algn="just"/>
            <a:r>
              <a:rPr lang="fr-FR" dirty="0" smtClean="0">
                <a:solidFill>
                  <a:schemeClr val="tx1"/>
                </a:solidFill>
              </a:rPr>
              <a:t>La Francia perse la Nouvelle-France </a:t>
            </a:r>
            <a:r>
              <a:rPr lang="fr-FR" dirty="0" err="1" smtClean="0">
                <a:solidFill>
                  <a:schemeClr val="tx1"/>
                </a:solidFill>
              </a:rPr>
              <a:t>nel</a:t>
            </a:r>
            <a:r>
              <a:rPr lang="fr-FR" dirty="0" smtClean="0">
                <a:solidFill>
                  <a:schemeClr val="tx1"/>
                </a:solidFill>
              </a:rPr>
              <a:t> 1763, alla fine </a:t>
            </a:r>
            <a:r>
              <a:rPr lang="fr-FR" dirty="0" err="1" smtClean="0">
                <a:solidFill>
                  <a:schemeClr val="tx1"/>
                </a:solidFill>
              </a:rPr>
              <a:t>della</a:t>
            </a:r>
            <a:r>
              <a:rPr lang="fr-FR" dirty="0" smtClean="0">
                <a:solidFill>
                  <a:schemeClr val="tx1"/>
                </a:solidFill>
              </a:rPr>
              <a:t> </a:t>
            </a:r>
            <a:r>
              <a:rPr lang="fr-FR" dirty="0" err="1" smtClean="0">
                <a:solidFill>
                  <a:schemeClr val="tx1"/>
                </a:solidFill>
              </a:rPr>
              <a:t>guerra</a:t>
            </a:r>
            <a:r>
              <a:rPr lang="fr-FR" dirty="0" smtClean="0">
                <a:solidFill>
                  <a:schemeClr val="tx1"/>
                </a:solidFill>
              </a:rPr>
              <a:t> dei </a:t>
            </a:r>
            <a:r>
              <a:rPr lang="fr-FR" dirty="0" err="1" smtClean="0">
                <a:solidFill>
                  <a:schemeClr val="tx1"/>
                </a:solidFill>
              </a:rPr>
              <a:t>Sette</a:t>
            </a:r>
            <a:r>
              <a:rPr lang="fr-FR" dirty="0" smtClean="0">
                <a:solidFill>
                  <a:schemeClr val="tx1"/>
                </a:solidFill>
              </a:rPr>
              <a:t> </a:t>
            </a:r>
            <a:r>
              <a:rPr lang="fr-FR" dirty="0" err="1" smtClean="0">
                <a:solidFill>
                  <a:schemeClr val="tx1"/>
                </a:solidFill>
              </a:rPr>
              <a:t>Anni</a:t>
            </a:r>
            <a:r>
              <a:rPr lang="fr-FR" dirty="0" smtClean="0">
                <a:solidFill>
                  <a:schemeClr val="tx1"/>
                </a:solidFill>
              </a:rPr>
              <a:t> (1756-1763) con la </a:t>
            </a:r>
            <a:r>
              <a:rPr lang="fr-FR" dirty="0" err="1" smtClean="0">
                <a:solidFill>
                  <a:schemeClr val="tx1"/>
                </a:solidFill>
              </a:rPr>
              <a:t>Gran</a:t>
            </a:r>
            <a:r>
              <a:rPr lang="fr-FR" dirty="0" smtClean="0">
                <a:solidFill>
                  <a:schemeClr val="tx1"/>
                </a:solidFill>
              </a:rPr>
              <a:t> </a:t>
            </a:r>
            <a:r>
              <a:rPr lang="fr-FR" dirty="0" err="1" smtClean="0">
                <a:solidFill>
                  <a:schemeClr val="tx1"/>
                </a:solidFill>
              </a:rPr>
              <a:t>Bretagna</a:t>
            </a:r>
            <a:r>
              <a:rPr lang="fr-FR" dirty="0" smtClean="0">
                <a:solidFill>
                  <a:schemeClr val="tx1"/>
                </a:solidFill>
              </a:rPr>
              <a:t>. I </a:t>
            </a:r>
            <a:r>
              <a:rPr lang="fr-FR" dirty="0" err="1" smtClean="0">
                <a:solidFill>
                  <a:schemeClr val="tx1"/>
                </a:solidFill>
              </a:rPr>
              <a:t>Francesi</a:t>
            </a:r>
            <a:r>
              <a:rPr lang="fr-FR" dirty="0" smtClean="0">
                <a:solidFill>
                  <a:schemeClr val="tx1"/>
                </a:solidFill>
              </a:rPr>
              <a:t> </a:t>
            </a:r>
            <a:r>
              <a:rPr lang="fr-FR" dirty="0" err="1" smtClean="0">
                <a:solidFill>
                  <a:schemeClr val="tx1"/>
                </a:solidFill>
              </a:rPr>
              <a:t>mantennero</a:t>
            </a:r>
            <a:r>
              <a:rPr lang="fr-FR" dirty="0" smtClean="0">
                <a:solidFill>
                  <a:schemeClr val="tx1"/>
                </a:solidFill>
              </a:rPr>
              <a:t> il </a:t>
            </a:r>
            <a:r>
              <a:rPr lang="fr-FR" dirty="0" err="1" smtClean="0">
                <a:solidFill>
                  <a:schemeClr val="tx1"/>
                </a:solidFill>
              </a:rPr>
              <a:t>controllo</a:t>
            </a:r>
            <a:r>
              <a:rPr lang="fr-FR" dirty="0" smtClean="0">
                <a:solidFill>
                  <a:schemeClr val="tx1"/>
                </a:solidFill>
              </a:rPr>
              <a:t> </a:t>
            </a:r>
            <a:r>
              <a:rPr lang="fr-FR" dirty="0" err="1" smtClean="0">
                <a:solidFill>
                  <a:schemeClr val="tx1"/>
                </a:solidFill>
              </a:rPr>
              <a:t>sulle</a:t>
            </a:r>
            <a:r>
              <a:rPr lang="fr-FR" dirty="0" smtClean="0">
                <a:solidFill>
                  <a:schemeClr val="tx1"/>
                </a:solidFill>
              </a:rPr>
              <a:t> </a:t>
            </a:r>
            <a:r>
              <a:rPr lang="fr-FR" dirty="0" err="1" smtClean="0">
                <a:solidFill>
                  <a:schemeClr val="tx1"/>
                </a:solidFill>
              </a:rPr>
              <a:t>Antille</a:t>
            </a:r>
            <a:r>
              <a:rPr lang="fr-FR" dirty="0" smtClean="0">
                <a:solidFill>
                  <a:schemeClr val="tx1"/>
                </a:solidFill>
              </a:rPr>
              <a:t>, </a:t>
            </a:r>
            <a:r>
              <a:rPr lang="fr-FR" dirty="0" err="1" smtClean="0">
                <a:solidFill>
                  <a:schemeClr val="tx1"/>
                </a:solidFill>
              </a:rPr>
              <a:t>sull’île</a:t>
            </a:r>
            <a:r>
              <a:rPr lang="fr-FR" dirty="0" smtClean="0">
                <a:solidFill>
                  <a:schemeClr val="tx1"/>
                </a:solidFill>
              </a:rPr>
              <a:t> de Gorée (Sénégal) e sui </a:t>
            </a:r>
            <a:r>
              <a:rPr lang="fr-FR" dirty="0" err="1" smtClean="0">
                <a:solidFill>
                  <a:schemeClr val="tx1"/>
                </a:solidFill>
              </a:rPr>
              <a:t>territori</a:t>
            </a:r>
            <a:r>
              <a:rPr lang="fr-FR" dirty="0" smtClean="0">
                <a:solidFill>
                  <a:schemeClr val="tx1"/>
                </a:solidFill>
              </a:rPr>
              <a:t> </a:t>
            </a:r>
            <a:r>
              <a:rPr lang="fr-FR" dirty="0" err="1" smtClean="0">
                <a:solidFill>
                  <a:schemeClr val="tx1"/>
                </a:solidFill>
              </a:rPr>
              <a:t>indiani</a:t>
            </a:r>
            <a:r>
              <a:rPr lang="fr-FR" dirty="0" smtClean="0">
                <a:solidFill>
                  <a:schemeClr val="tx1"/>
                </a:solidFill>
              </a:rPr>
              <a:t> di Pondichéry e Chandernagor (</a:t>
            </a:r>
            <a:r>
              <a:rPr lang="fr-FR" dirty="0" err="1" smtClean="0">
                <a:solidFill>
                  <a:schemeClr val="tx1"/>
                </a:solidFill>
              </a:rPr>
              <a:t>che</a:t>
            </a:r>
            <a:r>
              <a:rPr lang="fr-FR" dirty="0" smtClean="0">
                <a:solidFill>
                  <a:schemeClr val="tx1"/>
                </a:solidFill>
              </a:rPr>
              <a:t> </a:t>
            </a:r>
            <a:r>
              <a:rPr lang="fr-FR" dirty="0" err="1" smtClean="0">
                <a:solidFill>
                  <a:schemeClr val="tx1"/>
                </a:solidFill>
              </a:rPr>
              <a:t>rimarranno</a:t>
            </a:r>
            <a:r>
              <a:rPr lang="fr-FR" dirty="0" smtClean="0">
                <a:solidFill>
                  <a:schemeClr val="tx1"/>
                </a:solidFill>
              </a:rPr>
              <a:t> </a:t>
            </a:r>
            <a:r>
              <a:rPr lang="fr-FR" dirty="0" err="1" smtClean="0">
                <a:solidFill>
                  <a:schemeClr val="tx1"/>
                </a:solidFill>
              </a:rPr>
              <a:t>francesi</a:t>
            </a:r>
            <a:r>
              <a:rPr lang="fr-FR" dirty="0" smtClean="0">
                <a:solidFill>
                  <a:schemeClr val="tx1"/>
                </a:solidFill>
              </a:rPr>
              <a:t> </a:t>
            </a:r>
            <a:r>
              <a:rPr lang="fr-FR" dirty="0" err="1" smtClean="0">
                <a:solidFill>
                  <a:schemeClr val="tx1"/>
                </a:solidFill>
              </a:rPr>
              <a:t>fino</a:t>
            </a:r>
            <a:r>
              <a:rPr lang="fr-FR" dirty="0" smtClean="0">
                <a:solidFill>
                  <a:schemeClr val="tx1"/>
                </a:solidFill>
              </a:rPr>
              <a:t> al 1954). </a:t>
            </a:r>
            <a:endParaRPr lang="fr-FR" dirty="0">
              <a:solidFill>
                <a:schemeClr val="tx1"/>
              </a:solidFill>
            </a:endParaRPr>
          </a:p>
          <a:p>
            <a:pPr algn="just"/>
            <a:endParaRPr lang="fr-FR" dirty="0">
              <a:solidFill>
                <a:schemeClr val="tx1"/>
              </a:solidFill>
            </a:endParaRPr>
          </a:p>
        </p:txBody>
      </p:sp>
    </p:spTree>
    <p:extLst>
      <p:ext uri="{BB962C8B-B14F-4D97-AF65-F5344CB8AC3E}">
        <p14:creationId xmlns:p14="http://schemas.microsoft.com/office/powerpoint/2010/main" val="1171700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8997" y="1876926"/>
            <a:ext cx="9397108" cy="5855368"/>
          </a:xfrm>
        </p:spPr>
        <p:txBody>
          <a:bodyPr/>
          <a:lstStyle/>
          <a:p>
            <a:pPr lvl="0"/>
            <a:r>
              <a:rPr lang="it-IT" sz="2000" dirty="0">
                <a:solidFill>
                  <a:schemeClr val="tx1"/>
                </a:solidFill>
              </a:rPr>
              <a:t>Non ci sono </a:t>
            </a:r>
            <a:r>
              <a:rPr lang="it-IT" sz="2000" dirty="0" smtClean="0">
                <a:solidFill>
                  <a:schemeClr val="tx1"/>
                </a:solidFill>
              </a:rPr>
              <a:t>più desinenze e </a:t>
            </a:r>
            <a:r>
              <a:rPr lang="it-IT" sz="2000" dirty="0">
                <a:solidFill>
                  <a:schemeClr val="tx1"/>
                </a:solidFill>
              </a:rPr>
              <a:t>molte vocali finali (tipico del francese</a:t>
            </a:r>
            <a:r>
              <a:rPr lang="it-IT" sz="2000" dirty="0" smtClean="0">
                <a:solidFill>
                  <a:schemeClr val="tx1"/>
                </a:solidFill>
              </a:rPr>
              <a:t>)</a:t>
            </a:r>
          </a:p>
          <a:p>
            <a:pPr marL="0" lvl="0" indent="0">
              <a:buNone/>
            </a:pPr>
            <a:endParaRPr lang="fr-FR" sz="2000" dirty="0">
              <a:solidFill>
                <a:schemeClr val="tx1"/>
              </a:solidFill>
            </a:endParaRPr>
          </a:p>
          <a:p>
            <a:pPr lvl="0"/>
            <a:r>
              <a:rPr lang="it-IT" sz="2000" dirty="0">
                <a:solidFill>
                  <a:schemeClr val="tx1"/>
                </a:solidFill>
              </a:rPr>
              <a:t>C’è nuovo futuro </a:t>
            </a:r>
            <a:r>
              <a:rPr lang="it-IT" sz="2000" dirty="0" smtClean="0">
                <a:solidFill>
                  <a:schemeClr val="tx1"/>
                </a:solidFill>
              </a:rPr>
              <a:t>romanzo </a:t>
            </a:r>
            <a:r>
              <a:rPr lang="it-IT" sz="2000" dirty="0">
                <a:solidFill>
                  <a:schemeClr val="tx1"/>
                </a:solidFill>
              </a:rPr>
              <a:t>(perifrasi di indicativo + HABERE</a:t>
            </a:r>
            <a:r>
              <a:rPr lang="it-IT" sz="2000" dirty="0" smtClean="0">
                <a:solidFill>
                  <a:schemeClr val="tx1"/>
                </a:solidFill>
              </a:rPr>
              <a:t>)</a:t>
            </a:r>
          </a:p>
          <a:p>
            <a:pPr marL="0" lvl="0" indent="0">
              <a:buNone/>
            </a:pPr>
            <a:endParaRPr lang="fr-FR" sz="2000" dirty="0">
              <a:solidFill>
                <a:schemeClr val="tx1"/>
              </a:solidFill>
            </a:endParaRPr>
          </a:p>
          <a:p>
            <a:pPr lvl="0" algn="just"/>
            <a:r>
              <a:rPr lang="it-IT" sz="2000" dirty="0">
                <a:solidFill>
                  <a:schemeClr val="tx1"/>
                </a:solidFill>
              </a:rPr>
              <a:t>Un tratto notevole della sintassi è l’introduzione di un’espressione con </a:t>
            </a:r>
            <a:r>
              <a:rPr lang="it-IT" sz="2000" i="1" dirty="0" err="1">
                <a:solidFill>
                  <a:schemeClr val="tx1"/>
                </a:solidFill>
              </a:rPr>
              <a:t>om</a:t>
            </a:r>
            <a:r>
              <a:rPr lang="it-IT" sz="2000" dirty="0">
                <a:solidFill>
                  <a:schemeClr val="tx1"/>
                </a:solidFill>
              </a:rPr>
              <a:t>/</a:t>
            </a:r>
            <a:r>
              <a:rPr lang="it-IT" sz="2000" i="1" dirty="0">
                <a:solidFill>
                  <a:schemeClr val="tx1"/>
                </a:solidFill>
              </a:rPr>
              <a:t>on </a:t>
            </a:r>
            <a:r>
              <a:rPr lang="it-IT" sz="2000" dirty="0">
                <a:solidFill>
                  <a:schemeClr val="tx1"/>
                </a:solidFill>
              </a:rPr>
              <a:t>in cui </a:t>
            </a:r>
            <a:r>
              <a:rPr lang="it-IT" sz="2000" i="1" dirty="0" err="1">
                <a:solidFill>
                  <a:schemeClr val="tx1"/>
                </a:solidFill>
              </a:rPr>
              <a:t>om</a:t>
            </a:r>
            <a:r>
              <a:rPr lang="it-IT" sz="2000" i="1" dirty="0">
                <a:solidFill>
                  <a:schemeClr val="tx1"/>
                </a:solidFill>
              </a:rPr>
              <a:t> </a:t>
            </a:r>
            <a:r>
              <a:rPr lang="it-IT" sz="2000" dirty="0">
                <a:solidFill>
                  <a:schemeClr val="tx1"/>
                </a:solidFill>
              </a:rPr>
              <a:t>&lt; HOMO conferisce una valenza impersonale, tuttora conservata in francese con la forma adattata </a:t>
            </a:r>
            <a:r>
              <a:rPr lang="it-IT" sz="2000" i="1" dirty="0">
                <a:solidFill>
                  <a:schemeClr val="tx1"/>
                </a:solidFill>
              </a:rPr>
              <a:t>on</a:t>
            </a:r>
            <a:r>
              <a:rPr lang="it-IT" sz="2000" dirty="0">
                <a:solidFill>
                  <a:schemeClr val="tx1"/>
                </a:solidFill>
              </a:rPr>
              <a:t>. </a:t>
            </a:r>
            <a:endParaRPr lang="fr-FR" sz="2000" dirty="0">
              <a:solidFill>
                <a:schemeClr val="tx1"/>
              </a:solidFill>
            </a:endParaRPr>
          </a:p>
          <a:p>
            <a:pPr marL="0" indent="0">
              <a:buNone/>
            </a:pPr>
            <a:endParaRPr lang="fr-FR" dirty="0"/>
          </a:p>
        </p:txBody>
      </p:sp>
    </p:spTree>
    <p:extLst>
      <p:ext uri="{BB962C8B-B14F-4D97-AF65-F5344CB8AC3E}">
        <p14:creationId xmlns:p14="http://schemas.microsoft.com/office/powerpoint/2010/main" val="14243229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694" y="-1"/>
            <a:ext cx="6785811" cy="6901021"/>
          </a:xfrm>
        </p:spPr>
      </p:pic>
    </p:spTree>
    <p:extLst>
      <p:ext uri="{BB962C8B-B14F-4D97-AF65-F5344CB8AC3E}">
        <p14:creationId xmlns:p14="http://schemas.microsoft.com/office/powerpoint/2010/main" val="13927157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Le </a:t>
            </a:r>
            <a:r>
              <a:rPr lang="fr-FR" sz="2400" dirty="0" err="1" smtClean="0"/>
              <a:t>Antille</a:t>
            </a:r>
            <a:r>
              <a:rPr lang="fr-FR" sz="2400" dirty="0" smtClean="0"/>
              <a:t> </a:t>
            </a:r>
            <a:r>
              <a:rPr lang="fr-FR" sz="2400" dirty="0" err="1" smtClean="0"/>
              <a:t>francesi</a:t>
            </a:r>
            <a:endParaRPr lang="fr-FR" sz="2400" dirty="0"/>
          </a:p>
        </p:txBody>
      </p:sp>
      <p:sp>
        <p:nvSpPr>
          <p:cNvPr id="3" name="Espace réservé du contenu 2"/>
          <p:cNvSpPr>
            <a:spLocks noGrp="1"/>
          </p:cNvSpPr>
          <p:nvPr>
            <p:ph idx="1"/>
          </p:nvPr>
        </p:nvSpPr>
        <p:spPr>
          <a:xfrm>
            <a:off x="677334" y="1262234"/>
            <a:ext cx="8596668" cy="3880773"/>
          </a:xfrm>
        </p:spPr>
        <p:txBody>
          <a:bodyPr/>
          <a:lstStyle/>
          <a:p>
            <a:pPr algn="just"/>
            <a:r>
              <a:rPr lang="fr-FR" dirty="0" err="1" smtClean="0">
                <a:solidFill>
                  <a:schemeClr val="tx1"/>
                </a:solidFill>
              </a:rPr>
              <a:t>Nel</a:t>
            </a:r>
            <a:r>
              <a:rPr lang="fr-FR" dirty="0" smtClean="0">
                <a:solidFill>
                  <a:schemeClr val="tx1"/>
                </a:solidFill>
              </a:rPr>
              <a:t> </a:t>
            </a:r>
            <a:r>
              <a:rPr lang="fr-FR" b="1" dirty="0" smtClean="0">
                <a:solidFill>
                  <a:schemeClr val="tx1"/>
                </a:solidFill>
              </a:rPr>
              <a:t>1635</a:t>
            </a:r>
            <a:r>
              <a:rPr lang="fr-FR" dirty="0" smtClean="0">
                <a:solidFill>
                  <a:schemeClr val="tx1"/>
                </a:solidFill>
              </a:rPr>
              <a:t> i </a:t>
            </a:r>
            <a:r>
              <a:rPr lang="fr-FR" dirty="0" err="1" smtClean="0">
                <a:solidFill>
                  <a:schemeClr val="tx1"/>
                </a:solidFill>
              </a:rPr>
              <a:t>Francesi</a:t>
            </a:r>
            <a:r>
              <a:rPr lang="fr-FR" dirty="0" smtClean="0">
                <a:solidFill>
                  <a:schemeClr val="tx1"/>
                </a:solidFill>
              </a:rPr>
              <a:t> s’</a:t>
            </a:r>
            <a:r>
              <a:rPr lang="fr-FR" dirty="0" err="1" smtClean="0">
                <a:solidFill>
                  <a:schemeClr val="tx1"/>
                </a:solidFill>
              </a:rPr>
              <a:t>impossessarono</a:t>
            </a:r>
            <a:r>
              <a:rPr lang="fr-FR" dirty="0" smtClean="0">
                <a:solidFill>
                  <a:schemeClr val="tx1"/>
                </a:solidFill>
              </a:rPr>
              <a:t> </a:t>
            </a:r>
            <a:r>
              <a:rPr lang="fr-FR" dirty="0" err="1" smtClean="0">
                <a:solidFill>
                  <a:schemeClr val="tx1"/>
                </a:solidFill>
              </a:rPr>
              <a:t>della</a:t>
            </a:r>
            <a:r>
              <a:rPr lang="fr-FR" dirty="0" smtClean="0">
                <a:solidFill>
                  <a:schemeClr val="tx1"/>
                </a:solidFill>
              </a:rPr>
              <a:t> </a:t>
            </a:r>
            <a:r>
              <a:rPr lang="fr-FR" b="1" dirty="0" smtClean="0">
                <a:solidFill>
                  <a:schemeClr val="tx1"/>
                </a:solidFill>
              </a:rPr>
              <a:t>Guadeloupe</a:t>
            </a:r>
            <a:r>
              <a:rPr lang="fr-FR" dirty="0" smtClean="0">
                <a:solidFill>
                  <a:schemeClr val="tx1"/>
                </a:solidFill>
              </a:rPr>
              <a:t> e </a:t>
            </a:r>
            <a:r>
              <a:rPr lang="fr-FR" dirty="0" err="1" smtClean="0">
                <a:solidFill>
                  <a:schemeClr val="tx1"/>
                </a:solidFill>
              </a:rPr>
              <a:t>della</a:t>
            </a:r>
            <a:r>
              <a:rPr lang="fr-FR" dirty="0" smtClean="0">
                <a:solidFill>
                  <a:schemeClr val="tx1"/>
                </a:solidFill>
              </a:rPr>
              <a:t> </a:t>
            </a:r>
            <a:r>
              <a:rPr lang="fr-FR" b="1" dirty="0" smtClean="0">
                <a:solidFill>
                  <a:schemeClr val="tx1"/>
                </a:solidFill>
              </a:rPr>
              <a:t>Martinique</a:t>
            </a:r>
            <a:r>
              <a:rPr lang="fr-FR" dirty="0" smtClean="0">
                <a:solidFill>
                  <a:schemeClr val="tx1"/>
                </a:solidFill>
              </a:rPr>
              <a:t>; </a:t>
            </a:r>
            <a:r>
              <a:rPr lang="fr-FR" dirty="0" err="1" smtClean="0">
                <a:solidFill>
                  <a:schemeClr val="tx1"/>
                </a:solidFill>
              </a:rPr>
              <a:t>nel</a:t>
            </a:r>
            <a:r>
              <a:rPr lang="fr-FR" dirty="0" smtClean="0">
                <a:solidFill>
                  <a:schemeClr val="tx1"/>
                </a:solidFill>
              </a:rPr>
              <a:t> </a:t>
            </a:r>
            <a:r>
              <a:rPr lang="fr-FR" b="1" dirty="0" smtClean="0">
                <a:solidFill>
                  <a:schemeClr val="tx1"/>
                </a:solidFill>
              </a:rPr>
              <a:t>1665</a:t>
            </a:r>
            <a:r>
              <a:rPr lang="fr-FR" dirty="0" smtClean="0">
                <a:solidFill>
                  <a:schemeClr val="tx1"/>
                </a:solidFill>
              </a:rPr>
              <a:t> </a:t>
            </a:r>
            <a:r>
              <a:rPr lang="fr-FR" b="1" dirty="0" smtClean="0">
                <a:solidFill>
                  <a:schemeClr val="tx1"/>
                </a:solidFill>
              </a:rPr>
              <a:t>Saint-Domingue</a:t>
            </a:r>
            <a:r>
              <a:rPr lang="fr-FR" dirty="0" smtClean="0">
                <a:solidFill>
                  <a:schemeClr val="tx1"/>
                </a:solidFill>
              </a:rPr>
              <a:t> (</a:t>
            </a:r>
            <a:r>
              <a:rPr lang="fr-FR" dirty="0" err="1" smtClean="0">
                <a:solidFill>
                  <a:schemeClr val="tx1"/>
                </a:solidFill>
              </a:rPr>
              <a:t>oggi</a:t>
            </a:r>
            <a:r>
              <a:rPr lang="fr-FR" dirty="0" smtClean="0">
                <a:solidFill>
                  <a:schemeClr val="tx1"/>
                </a:solidFill>
              </a:rPr>
              <a:t> Haïti), parte </a:t>
            </a:r>
            <a:r>
              <a:rPr lang="fr-FR" dirty="0" err="1" smtClean="0">
                <a:solidFill>
                  <a:schemeClr val="tx1"/>
                </a:solidFill>
              </a:rPr>
              <a:t>dell’île</a:t>
            </a:r>
            <a:r>
              <a:rPr lang="fr-FR" dirty="0" smtClean="0">
                <a:solidFill>
                  <a:schemeClr val="tx1"/>
                </a:solidFill>
              </a:rPr>
              <a:t> Hispaniola divisa con la </a:t>
            </a:r>
            <a:r>
              <a:rPr lang="fr-FR" dirty="0" err="1" smtClean="0">
                <a:solidFill>
                  <a:schemeClr val="tx1"/>
                </a:solidFill>
              </a:rPr>
              <a:t>Spagna</a:t>
            </a:r>
            <a:r>
              <a:rPr lang="fr-FR" dirty="0" smtClean="0">
                <a:solidFill>
                  <a:schemeClr val="tx1"/>
                </a:solidFill>
              </a:rPr>
              <a:t> (</a:t>
            </a:r>
            <a:r>
              <a:rPr lang="fr-FR" dirty="0" err="1" smtClean="0">
                <a:solidFill>
                  <a:schemeClr val="tx1"/>
                </a:solidFill>
              </a:rPr>
              <a:t>gli</a:t>
            </a:r>
            <a:r>
              <a:rPr lang="fr-FR" dirty="0" smtClean="0">
                <a:solidFill>
                  <a:schemeClr val="tx1"/>
                </a:solidFill>
              </a:rPr>
              <a:t> </a:t>
            </a:r>
            <a:r>
              <a:rPr lang="fr-FR" dirty="0" err="1" smtClean="0">
                <a:solidFill>
                  <a:schemeClr val="tx1"/>
                </a:solidFill>
              </a:rPr>
              <a:t>spagnoli</a:t>
            </a:r>
            <a:r>
              <a:rPr lang="fr-FR" dirty="0" smtClean="0">
                <a:solidFill>
                  <a:schemeClr val="tx1"/>
                </a:solidFill>
              </a:rPr>
              <a:t> </a:t>
            </a:r>
            <a:r>
              <a:rPr lang="fr-FR" dirty="0" err="1" smtClean="0">
                <a:solidFill>
                  <a:schemeClr val="tx1"/>
                </a:solidFill>
              </a:rPr>
              <a:t>presero</a:t>
            </a:r>
            <a:r>
              <a:rPr lang="fr-FR" dirty="0" smtClean="0">
                <a:solidFill>
                  <a:schemeClr val="tx1"/>
                </a:solidFill>
              </a:rPr>
              <a:t> il </a:t>
            </a:r>
            <a:r>
              <a:rPr lang="fr-FR" dirty="0" err="1" smtClean="0">
                <a:solidFill>
                  <a:schemeClr val="tx1"/>
                </a:solidFill>
              </a:rPr>
              <a:t>controllo</a:t>
            </a:r>
            <a:r>
              <a:rPr lang="fr-FR" dirty="0" smtClean="0">
                <a:solidFill>
                  <a:schemeClr val="tx1"/>
                </a:solidFill>
              </a:rPr>
              <a:t> </a:t>
            </a:r>
            <a:r>
              <a:rPr lang="fr-FR" dirty="0" err="1" smtClean="0">
                <a:solidFill>
                  <a:schemeClr val="tx1"/>
                </a:solidFill>
              </a:rPr>
              <a:t>della</a:t>
            </a:r>
            <a:r>
              <a:rPr lang="fr-FR" dirty="0" smtClean="0">
                <a:solidFill>
                  <a:schemeClr val="tx1"/>
                </a:solidFill>
              </a:rPr>
              <a:t> Repubblica </a:t>
            </a:r>
            <a:r>
              <a:rPr lang="fr-FR" dirty="0" err="1" smtClean="0">
                <a:solidFill>
                  <a:schemeClr val="tx1"/>
                </a:solidFill>
              </a:rPr>
              <a:t>dominicana</a:t>
            </a:r>
            <a:r>
              <a:rPr lang="fr-FR" dirty="0" smtClean="0">
                <a:solidFill>
                  <a:schemeClr val="tx1"/>
                </a:solidFill>
              </a:rPr>
              <a:t>).</a:t>
            </a:r>
          </a:p>
          <a:p>
            <a:pPr algn="just"/>
            <a:r>
              <a:rPr lang="fr-FR" dirty="0" smtClean="0">
                <a:solidFill>
                  <a:schemeClr val="tx1"/>
                </a:solidFill>
              </a:rPr>
              <a:t>Le </a:t>
            </a:r>
            <a:r>
              <a:rPr lang="fr-FR" dirty="0" err="1" smtClean="0">
                <a:solidFill>
                  <a:schemeClr val="tx1"/>
                </a:solidFill>
              </a:rPr>
              <a:t>Antille</a:t>
            </a:r>
            <a:r>
              <a:rPr lang="fr-FR" dirty="0" smtClean="0">
                <a:solidFill>
                  <a:schemeClr val="tx1"/>
                </a:solidFill>
              </a:rPr>
              <a:t> </a:t>
            </a:r>
            <a:r>
              <a:rPr lang="fr-FR" dirty="0" err="1" smtClean="0">
                <a:solidFill>
                  <a:schemeClr val="tx1"/>
                </a:solidFill>
              </a:rPr>
              <a:t>erano</a:t>
            </a:r>
            <a:r>
              <a:rPr lang="fr-FR" dirty="0" smtClean="0">
                <a:solidFill>
                  <a:schemeClr val="tx1"/>
                </a:solidFill>
              </a:rPr>
              <a:t> </a:t>
            </a:r>
            <a:r>
              <a:rPr lang="fr-FR" dirty="0" err="1" smtClean="0">
                <a:solidFill>
                  <a:schemeClr val="tx1"/>
                </a:solidFill>
              </a:rPr>
              <a:t>chiamate</a:t>
            </a:r>
            <a:r>
              <a:rPr lang="fr-FR" dirty="0" smtClean="0">
                <a:solidFill>
                  <a:schemeClr val="tx1"/>
                </a:solidFill>
              </a:rPr>
              <a:t> anche « </a:t>
            </a:r>
            <a:r>
              <a:rPr lang="fr-FR" b="1" dirty="0" smtClean="0">
                <a:solidFill>
                  <a:schemeClr val="tx1"/>
                </a:solidFill>
              </a:rPr>
              <a:t>îles à Sucre</a:t>
            </a:r>
            <a:r>
              <a:rPr lang="fr-FR" dirty="0" smtClean="0">
                <a:solidFill>
                  <a:schemeClr val="tx1"/>
                </a:solidFill>
              </a:rPr>
              <a:t> », </a:t>
            </a:r>
            <a:r>
              <a:rPr lang="fr-FR" dirty="0" err="1" smtClean="0">
                <a:solidFill>
                  <a:schemeClr val="tx1"/>
                </a:solidFill>
              </a:rPr>
              <a:t>poiché</a:t>
            </a:r>
            <a:r>
              <a:rPr lang="fr-FR" dirty="0" smtClean="0">
                <a:solidFill>
                  <a:schemeClr val="tx1"/>
                </a:solidFill>
              </a:rPr>
              <a:t> </a:t>
            </a:r>
            <a:r>
              <a:rPr lang="fr-FR" dirty="0" err="1" smtClean="0">
                <a:solidFill>
                  <a:schemeClr val="tx1"/>
                </a:solidFill>
              </a:rPr>
              <a:t>erano</a:t>
            </a:r>
            <a:r>
              <a:rPr lang="fr-FR" dirty="0" smtClean="0">
                <a:solidFill>
                  <a:schemeClr val="tx1"/>
                </a:solidFill>
              </a:rPr>
              <a:t> </a:t>
            </a:r>
            <a:r>
              <a:rPr lang="fr-FR" dirty="0" err="1" smtClean="0">
                <a:solidFill>
                  <a:schemeClr val="tx1"/>
                </a:solidFill>
              </a:rPr>
              <a:t>una</a:t>
            </a:r>
            <a:r>
              <a:rPr lang="fr-FR" dirty="0" smtClean="0">
                <a:solidFill>
                  <a:schemeClr val="tx1"/>
                </a:solidFill>
              </a:rPr>
              <a:t> fonte di </a:t>
            </a:r>
            <a:r>
              <a:rPr lang="fr-FR" dirty="0" err="1" smtClean="0">
                <a:solidFill>
                  <a:schemeClr val="tx1"/>
                </a:solidFill>
              </a:rPr>
              <a:t>ricchezza</a:t>
            </a:r>
            <a:r>
              <a:rPr lang="fr-FR" dirty="0" smtClean="0">
                <a:solidFill>
                  <a:schemeClr val="tx1"/>
                </a:solidFill>
              </a:rPr>
              <a:t> per le </a:t>
            </a:r>
            <a:r>
              <a:rPr lang="fr-FR" dirty="0" err="1" smtClean="0">
                <a:solidFill>
                  <a:schemeClr val="tx1"/>
                </a:solidFill>
              </a:rPr>
              <a:t>piantagioni</a:t>
            </a:r>
            <a:r>
              <a:rPr lang="fr-FR" dirty="0" smtClean="0">
                <a:solidFill>
                  <a:schemeClr val="tx1"/>
                </a:solidFill>
              </a:rPr>
              <a:t> di canna da </a:t>
            </a:r>
            <a:r>
              <a:rPr lang="fr-FR" dirty="0" err="1" smtClean="0">
                <a:solidFill>
                  <a:schemeClr val="tx1"/>
                </a:solidFill>
              </a:rPr>
              <a:t>zucchero</a:t>
            </a:r>
            <a:r>
              <a:rPr lang="fr-FR" dirty="0" smtClean="0">
                <a:solidFill>
                  <a:schemeClr val="tx1"/>
                </a:solidFill>
              </a:rPr>
              <a:t> e polo principale </a:t>
            </a:r>
            <a:r>
              <a:rPr lang="fr-FR" dirty="0" err="1" smtClean="0">
                <a:solidFill>
                  <a:schemeClr val="tx1"/>
                </a:solidFill>
              </a:rPr>
              <a:t>del</a:t>
            </a:r>
            <a:r>
              <a:rPr lang="fr-FR" dirty="0" smtClean="0">
                <a:solidFill>
                  <a:schemeClr val="tx1"/>
                </a:solidFill>
              </a:rPr>
              <a:t> « </a:t>
            </a:r>
            <a:r>
              <a:rPr lang="fr-FR" b="1" dirty="0" err="1" smtClean="0">
                <a:solidFill>
                  <a:schemeClr val="tx1"/>
                </a:solidFill>
              </a:rPr>
              <a:t>commercio</a:t>
            </a:r>
            <a:r>
              <a:rPr lang="fr-FR" b="1" dirty="0" smtClean="0">
                <a:solidFill>
                  <a:schemeClr val="tx1"/>
                </a:solidFill>
              </a:rPr>
              <a:t> </a:t>
            </a:r>
            <a:r>
              <a:rPr lang="fr-FR" b="1" dirty="0" err="1" smtClean="0">
                <a:solidFill>
                  <a:schemeClr val="tx1"/>
                </a:solidFill>
              </a:rPr>
              <a:t>triangolare</a:t>
            </a:r>
            <a:r>
              <a:rPr lang="fr-FR" dirty="0" smtClean="0">
                <a:solidFill>
                  <a:schemeClr val="tx1"/>
                </a:solidFill>
              </a:rPr>
              <a:t> » e </a:t>
            </a:r>
            <a:r>
              <a:rPr lang="fr-FR" dirty="0" err="1" smtClean="0">
                <a:solidFill>
                  <a:schemeClr val="tx1"/>
                </a:solidFill>
              </a:rPr>
              <a:t>della</a:t>
            </a:r>
            <a:r>
              <a:rPr lang="fr-FR" dirty="0" smtClean="0">
                <a:solidFill>
                  <a:schemeClr val="tx1"/>
                </a:solidFill>
              </a:rPr>
              <a:t> </a:t>
            </a:r>
            <a:r>
              <a:rPr lang="fr-FR" dirty="0" err="1" smtClean="0">
                <a:solidFill>
                  <a:schemeClr val="tx1"/>
                </a:solidFill>
              </a:rPr>
              <a:t>tratta</a:t>
            </a:r>
            <a:r>
              <a:rPr lang="fr-FR" dirty="0" smtClean="0">
                <a:solidFill>
                  <a:schemeClr val="tx1"/>
                </a:solidFill>
              </a:rPr>
              <a:t> </a:t>
            </a:r>
            <a:r>
              <a:rPr lang="fr-FR" dirty="0" err="1" smtClean="0">
                <a:solidFill>
                  <a:schemeClr val="tx1"/>
                </a:solidFill>
              </a:rPr>
              <a:t>degli</a:t>
            </a:r>
            <a:r>
              <a:rPr lang="fr-FR" dirty="0" smtClean="0">
                <a:solidFill>
                  <a:schemeClr val="tx1"/>
                </a:solidFill>
              </a:rPr>
              <a:t> </a:t>
            </a:r>
            <a:r>
              <a:rPr lang="fr-FR" b="1" dirty="0" err="1" smtClean="0">
                <a:solidFill>
                  <a:schemeClr val="tx1"/>
                </a:solidFill>
              </a:rPr>
              <a:t>schiavi</a:t>
            </a:r>
            <a:r>
              <a:rPr lang="fr-FR" dirty="0" smtClean="0">
                <a:solidFill>
                  <a:schemeClr val="tx1"/>
                </a:solidFill>
              </a:rPr>
              <a:t>. </a:t>
            </a:r>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978" y="3207404"/>
            <a:ext cx="6128085" cy="3666637"/>
          </a:xfrm>
          <a:prstGeom prst="rect">
            <a:avLst/>
          </a:prstGeom>
        </p:spPr>
      </p:pic>
    </p:spTree>
    <p:extLst>
      <p:ext uri="{BB962C8B-B14F-4D97-AF65-F5344CB8AC3E}">
        <p14:creationId xmlns:p14="http://schemas.microsoft.com/office/powerpoint/2010/main" val="2109743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3" y="1459830"/>
            <a:ext cx="8867719" cy="5175088"/>
          </a:xfrm>
        </p:spPr>
        <p:txBody>
          <a:bodyPr>
            <a:normAutofit/>
          </a:bodyPr>
          <a:lstStyle/>
          <a:p>
            <a:pPr algn="just"/>
            <a:r>
              <a:rPr lang="fr-FR" sz="2000" dirty="0" smtClean="0">
                <a:solidFill>
                  <a:schemeClr val="tx1"/>
                </a:solidFill>
              </a:rPr>
              <a:t>Da </a:t>
            </a:r>
            <a:r>
              <a:rPr lang="fr-FR" sz="2000" dirty="0" err="1" smtClean="0">
                <a:solidFill>
                  <a:schemeClr val="tx1"/>
                </a:solidFill>
              </a:rPr>
              <a:t>queste</a:t>
            </a:r>
            <a:r>
              <a:rPr lang="fr-FR" sz="2000" dirty="0" smtClean="0">
                <a:solidFill>
                  <a:schemeClr val="tx1"/>
                </a:solidFill>
              </a:rPr>
              <a:t> </a:t>
            </a:r>
            <a:r>
              <a:rPr lang="fr-FR" sz="2000" dirty="0" err="1" smtClean="0">
                <a:solidFill>
                  <a:schemeClr val="tx1"/>
                </a:solidFill>
              </a:rPr>
              <a:t>nuove</a:t>
            </a:r>
            <a:r>
              <a:rPr lang="fr-FR" sz="2000" dirty="0" smtClean="0">
                <a:solidFill>
                  <a:schemeClr val="tx1"/>
                </a:solidFill>
              </a:rPr>
              <a:t> industrie </a:t>
            </a:r>
            <a:r>
              <a:rPr lang="fr-FR" sz="2000" dirty="0" err="1" smtClean="0">
                <a:solidFill>
                  <a:schemeClr val="tx1"/>
                </a:solidFill>
              </a:rPr>
              <a:t>dell’epoca</a:t>
            </a:r>
            <a:r>
              <a:rPr lang="fr-FR" sz="2000" dirty="0" smtClean="0">
                <a:solidFill>
                  <a:schemeClr val="tx1"/>
                </a:solidFill>
              </a:rPr>
              <a:t> </a:t>
            </a:r>
            <a:r>
              <a:rPr lang="fr-FR" sz="2000" dirty="0" err="1" smtClean="0">
                <a:solidFill>
                  <a:schemeClr val="tx1"/>
                </a:solidFill>
              </a:rPr>
              <a:t>nacquero</a:t>
            </a:r>
            <a:r>
              <a:rPr lang="fr-FR" sz="2000" dirty="0" smtClean="0">
                <a:solidFill>
                  <a:schemeClr val="tx1"/>
                </a:solidFill>
              </a:rPr>
              <a:t> vari </a:t>
            </a:r>
            <a:r>
              <a:rPr lang="fr-FR" sz="2000" dirty="0" err="1" smtClean="0">
                <a:solidFill>
                  <a:schemeClr val="tx1"/>
                </a:solidFill>
              </a:rPr>
              <a:t>termini</a:t>
            </a:r>
            <a:r>
              <a:rPr lang="fr-FR" sz="2000" dirty="0" smtClean="0">
                <a:solidFill>
                  <a:schemeClr val="tx1"/>
                </a:solidFill>
              </a:rPr>
              <a:t> come </a:t>
            </a:r>
            <a:r>
              <a:rPr lang="fr-FR" sz="2000" b="1" i="1" dirty="0" smtClean="0">
                <a:solidFill>
                  <a:schemeClr val="tx1"/>
                </a:solidFill>
              </a:rPr>
              <a:t>sucrier</a:t>
            </a:r>
            <a:r>
              <a:rPr lang="fr-FR" sz="2000" dirty="0" smtClean="0">
                <a:solidFill>
                  <a:schemeClr val="tx1"/>
                </a:solidFill>
              </a:rPr>
              <a:t>, </a:t>
            </a:r>
            <a:r>
              <a:rPr lang="fr-FR" sz="2000" b="1" i="1" dirty="0" smtClean="0">
                <a:solidFill>
                  <a:schemeClr val="tx1"/>
                </a:solidFill>
              </a:rPr>
              <a:t>sucrerie</a:t>
            </a:r>
            <a:r>
              <a:rPr lang="fr-FR" sz="2000" dirty="0" smtClean="0">
                <a:solidFill>
                  <a:schemeClr val="tx1"/>
                </a:solidFill>
              </a:rPr>
              <a:t>, </a:t>
            </a:r>
            <a:r>
              <a:rPr lang="fr-FR" sz="2000" b="1" i="1" dirty="0" smtClean="0">
                <a:solidFill>
                  <a:schemeClr val="tx1"/>
                </a:solidFill>
              </a:rPr>
              <a:t>Nègre</a:t>
            </a:r>
            <a:r>
              <a:rPr lang="fr-FR" sz="2000" dirty="0" smtClean="0">
                <a:solidFill>
                  <a:schemeClr val="tx1"/>
                </a:solidFill>
              </a:rPr>
              <a:t>, </a:t>
            </a:r>
            <a:r>
              <a:rPr lang="fr-FR" sz="2000" b="1" i="1" dirty="0" smtClean="0">
                <a:solidFill>
                  <a:schemeClr val="tx1"/>
                </a:solidFill>
              </a:rPr>
              <a:t>négrillon</a:t>
            </a:r>
            <a:r>
              <a:rPr lang="fr-FR" sz="2000" dirty="0" smtClean="0">
                <a:solidFill>
                  <a:schemeClr val="tx1"/>
                </a:solidFill>
              </a:rPr>
              <a:t>, </a:t>
            </a:r>
            <a:r>
              <a:rPr lang="fr-FR" sz="2000" b="1" i="1" dirty="0" smtClean="0">
                <a:solidFill>
                  <a:schemeClr val="tx1"/>
                </a:solidFill>
              </a:rPr>
              <a:t>négrier</a:t>
            </a:r>
            <a:r>
              <a:rPr lang="fr-FR" sz="2000" i="1" dirty="0" smtClean="0">
                <a:solidFill>
                  <a:schemeClr val="tx1"/>
                </a:solidFill>
              </a:rPr>
              <a:t>,</a:t>
            </a:r>
            <a:r>
              <a:rPr lang="fr-FR" sz="2000" dirty="0" smtClean="0">
                <a:solidFill>
                  <a:schemeClr val="tx1"/>
                </a:solidFill>
              </a:rPr>
              <a:t> </a:t>
            </a:r>
            <a:r>
              <a:rPr lang="fr-FR" sz="2000" b="1" i="1" dirty="0" smtClean="0">
                <a:solidFill>
                  <a:schemeClr val="tx1"/>
                </a:solidFill>
              </a:rPr>
              <a:t>quarteron</a:t>
            </a:r>
            <a:r>
              <a:rPr lang="fr-FR" sz="2000" dirty="0" smtClean="0">
                <a:solidFill>
                  <a:schemeClr val="tx1"/>
                </a:solidFill>
              </a:rPr>
              <a:t>.</a:t>
            </a:r>
          </a:p>
          <a:p>
            <a:pPr algn="just"/>
            <a:endParaRPr lang="fr-FR" sz="2000" dirty="0">
              <a:solidFill>
                <a:schemeClr val="tx1"/>
              </a:solidFill>
            </a:endParaRPr>
          </a:p>
          <a:p>
            <a:pPr algn="just"/>
            <a:r>
              <a:rPr lang="fr-FR" sz="2000" dirty="0" err="1" smtClean="0">
                <a:solidFill>
                  <a:schemeClr val="tx1"/>
                </a:solidFill>
              </a:rPr>
              <a:t>Nel</a:t>
            </a:r>
            <a:r>
              <a:rPr lang="fr-FR" sz="2000" dirty="0" smtClean="0">
                <a:solidFill>
                  <a:schemeClr val="tx1"/>
                </a:solidFill>
              </a:rPr>
              <a:t>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parlato</a:t>
            </a:r>
            <a:r>
              <a:rPr lang="fr-FR" sz="2000" dirty="0" smtClean="0">
                <a:solidFill>
                  <a:schemeClr val="tx1"/>
                </a:solidFill>
              </a:rPr>
              <a:t> in </a:t>
            </a:r>
            <a:r>
              <a:rPr lang="fr-FR" sz="2000" dirty="0" err="1" smtClean="0">
                <a:solidFill>
                  <a:schemeClr val="tx1"/>
                </a:solidFill>
              </a:rPr>
              <a:t>Senegal</a:t>
            </a:r>
            <a:r>
              <a:rPr lang="fr-FR" sz="2000" dirty="0" smtClean="0">
                <a:solidFill>
                  <a:schemeClr val="tx1"/>
                </a:solidFill>
              </a:rPr>
              <a:t> si </a:t>
            </a:r>
            <a:r>
              <a:rPr lang="fr-FR" sz="2000" dirty="0" err="1" smtClean="0">
                <a:solidFill>
                  <a:schemeClr val="tx1"/>
                </a:solidFill>
              </a:rPr>
              <a:t>trovano</a:t>
            </a:r>
            <a:r>
              <a:rPr lang="fr-FR" sz="2000" dirty="0" smtClean="0">
                <a:solidFill>
                  <a:schemeClr val="tx1"/>
                </a:solidFill>
              </a:rPr>
              <a:t> </a:t>
            </a:r>
            <a:r>
              <a:rPr lang="fr-FR" sz="2000" dirty="0" err="1" smtClean="0">
                <a:solidFill>
                  <a:schemeClr val="tx1"/>
                </a:solidFill>
              </a:rPr>
              <a:t>ancora</a:t>
            </a:r>
            <a:r>
              <a:rPr lang="fr-FR" sz="2000" dirty="0" smtClean="0">
                <a:solidFill>
                  <a:schemeClr val="tx1"/>
                </a:solidFill>
              </a:rPr>
              <a:t> </a:t>
            </a:r>
            <a:r>
              <a:rPr lang="fr-FR" sz="2000" dirty="0" err="1" smtClean="0">
                <a:solidFill>
                  <a:schemeClr val="tx1"/>
                </a:solidFill>
              </a:rPr>
              <a:t>oggi</a:t>
            </a:r>
            <a:r>
              <a:rPr lang="fr-FR" sz="2000" dirty="0" smtClean="0">
                <a:solidFill>
                  <a:schemeClr val="tx1"/>
                </a:solidFill>
              </a:rPr>
              <a:t> dei </a:t>
            </a:r>
            <a:r>
              <a:rPr lang="fr-FR" sz="2000" dirty="0" err="1" smtClean="0">
                <a:solidFill>
                  <a:schemeClr val="tx1"/>
                </a:solidFill>
              </a:rPr>
              <a:t>tratti</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XVII </a:t>
            </a:r>
            <a:r>
              <a:rPr lang="fr-FR" sz="2000" dirty="0" err="1" smtClean="0">
                <a:solidFill>
                  <a:schemeClr val="tx1"/>
                </a:solidFill>
              </a:rPr>
              <a:t>secolo</a:t>
            </a:r>
            <a:r>
              <a:rPr lang="fr-FR" sz="2000" dirty="0">
                <a:solidFill>
                  <a:schemeClr val="tx1"/>
                </a:solidFill>
              </a:rPr>
              <a:t> </a:t>
            </a:r>
            <a:r>
              <a:rPr lang="fr-FR" sz="2000" dirty="0" err="1" smtClean="0">
                <a:solidFill>
                  <a:schemeClr val="tx1"/>
                </a:solidFill>
              </a:rPr>
              <a:t>nei</a:t>
            </a:r>
            <a:r>
              <a:rPr lang="fr-FR" sz="2000" dirty="0" smtClean="0">
                <a:solidFill>
                  <a:schemeClr val="tx1"/>
                </a:solidFill>
              </a:rPr>
              <a:t> </a:t>
            </a:r>
            <a:r>
              <a:rPr lang="fr-FR" sz="2000" dirty="0" err="1" smtClean="0">
                <a:solidFill>
                  <a:schemeClr val="tx1"/>
                </a:solidFill>
              </a:rPr>
              <a:t>cognomi</a:t>
            </a:r>
            <a:r>
              <a:rPr lang="fr-FR" sz="2000" dirty="0" smtClean="0">
                <a:solidFill>
                  <a:schemeClr val="tx1"/>
                </a:solidFill>
              </a:rPr>
              <a:t> come </a:t>
            </a:r>
            <a:r>
              <a:rPr lang="fr-FR" sz="2000" b="1" dirty="0" smtClean="0">
                <a:solidFill>
                  <a:schemeClr val="tx1"/>
                </a:solidFill>
              </a:rPr>
              <a:t>Diouf</a:t>
            </a:r>
            <a:r>
              <a:rPr lang="fr-FR" sz="2000" dirty="0" smtClean="0">
                <a:solidFill>
                  <a:schemeClr val="tx1"/>
                </a:solidFill>
              </a:rPr>
              <a:t> e </a:t>
            </a:r>
            <a:r>
              <a:rPr lang="fr-FR" sz="2000" b="1" dirty="0" smtClean="0">
                <a:solidFill>
                  <a:schemeClr val="tx1"/>
                </a:solidFill>
              </a:rPr>
              <a:t>Ndiaye</a:t>
            </a:r>
            <a:r>
              <a:rPr lang="fr-FR" sz="2000" dirty="0" smtClean="0">
                <a:solidFill>
                  <a:schemeClr val="tx1"/>
                </a:solidFill>
              </a:rPr>
              <a:t> (di </a:t>
            </a:r>
            <a:r>
              <a:rPr lang="fr-FR" sz="2000" dirty="0" err="1" smtClean="0">
                <a:solidFill>
                  <a:schemeClr val="tx1"/>
                </a:solidFill>
              </a:rPr>
              <a:t>cui</a:t>
            </a:r>
            <a:r>
              <a:rPr lang="fr-FR" sz="2000" dirty="0" smtClean="0">
                <a:solidFill>
                  <a:schemeClr val="tx1"/>
                </a:solidFill>
              </a:rPr>
              <a:t> la </a:t>
            </a:r>
            <a:r>
              <a:rPr lang="fr-FR" sz="2000" dirty="0" err="1" smtClean="0">
                <a:solidFill>
                  <a:schemeClr val="tx1"/>
                </a:solidFill>
              </a:rPr>
              <a:t>pronuncia</a:t>
            </a:r>
            <a:r>
              <a:rPr lang="fr-FR" sz="2000" dirty="0" smtClean="0">
                <a:solidFill>
                  <a:schemeClr val="tx1"/>
                </a:solidFill>
              </a:rPr>
              <a:t> </a:t>
            </a:r>
            <a:r>
              <a:rPr lang="fr-FR" sz="2000" dirty="0" err="1" smtClean="0">
                <a:solidFill>
                  <a:schemeClr val="tx1"/>
                </a:solidFill>
              </a:rPr>
              <a:t>corretta</a:t>
            </a:r>
            <a:r>
              <a:rPr lang="fr-FR" sz="2000" dirty="0" smtClean="0">
                <a:solidFill>
                  <a:schemeClr val="tx1"/>
                </a:solidFill>
              </a:rPr>
              <a:t> </a:t>
            </a:r>
            <a:r>
              <a:rPr lang="fr-FR" sz="2000" dirty="0" err="1" smtClean="0">
                <a:solidFill>
                  <a:schemeClr val="tx1"/>
                </a:solidFill>
              </a:rPr>
              <a:t>è</a:t>
            </a:r>
            <a:r>
              <a:rPr lang="fr-FR" sz="2000" dirty="0" smtClean="0">
                <a:solidFill>
                  <a:schemeClr val="tx1"/>
                </a:solidFill>
              </a:rPr>
              <a:t> </a:t>
            </a:r>
            <a:r>
              <a:rPr lang="fr-FR" sz="2000" i="1" dirty="0" err="1" smtClean="0">
                <a:solidFill>
                  <a:schemeClr val="tx1"/>
                </a:solidFill>
              </a:rPr>
              <a:t>Djouf</a:t>
            </a:r>
            <a:r>
              <a:rPr lang="fr-FR" sz="2000" dirty="0" smtClean="0">
                <a:solidFill>
                  <a:schemeClr val="tx1"/>
                </a:solidFill>
              </a:rPr>
              <a:t> e </a:t>
            </a:r>
            <a:r>
              <a:rPr lang="fr-FR" sz="2000" i="1" dirty="0" err="1" smtClean="0">
                <a:solidFill>
                  <a:schemeClr val="tx1"/>
                </a:solidFill>
              </a:rPr>
              <a:t>Ndjiaye</a:t>
            </a:r>
            <a:r>
              <a:rPr lang="fr-FR" sz="2000" dirty="0" smtClean="0">
                <a:solidFill>
                  <a:schemeClr val="tx1"/>
                </a:solidFill>
              </a:rPr>
              <a:t>, ma in </a:t>
            </a:r>
            <a:r>
              <a:rPr lang="fr-FR" sz="2000" dirty="0" err="1" smtClean="0">
                <a:solidFill>
                  <a:schemeClr val="tx1"/>
                </a:solidFill>
              </a:rPr>
              <a:t>francese</a:t>
            </a:r>
            <a:r>
              <a:rPr lang="fr-FR" sz="2000" dirty="0" smtClean="0">
                <a:solidFill>
                  <a:schemeClr val="tx1"/>
                </a:solidFill>
              </a:rPr>
              <a:t> non vi </a:t>
            </a:r>
            <a:r>
              <a:rPr lang="fr-FR" sz="2000" dirty="0" err="1" smtClean="0">
                <a:solidFill>
                  <a:schemeClr val="tx1"/>
                </a:solidFill>
              </a:rPr>
              <a:t>era</a:t>
            </a:r>
            <a:r>
              <a:rPr lang="fr-FR" sz="2000" dirty="0" smtClean="0">
                <a:solidFill>
                  <a:schemeClr val="tx1"/>
                </a:solidFill>
              </a:rPr>
              <a:t> </a:t>
            </a:r>
            <a:r>
              <a:rPr lang="fr-FR" sz="2000" dirty="0" err="1" smtClean="0">
                <a:solidFill>
                  <a:schemeClr val="tx1"/>
                </a:solidFill>
              </a:rPr>
              <a:t>ancora</a:t>
            </a:r>
            <a:r>
              <a:rPr lang="fr-FR" sz="2000" dirty="0" smtClean="0">
                <a:solidFill>
                  <a:schemeClr val="tx1"/>
                </a:solidFill>
              </a:rPr>
              <a:t> </a:t>
            </a:r>
            <a:r>
              <a:rPr lang="fr-FR" sz="2000" dirty="0" err="1" smtClean="0">
                <a:solidFill>
                  <a:schemeClr val="tx1"/>
                </a:solidFill>
              </a:rPr>
              <a:t>differenza</a:t>
            </a:r>
            <a:r>
              <a:rPr lang="fr-FR" sz="2000" dirty="0" smtClean="0">
                <a:solidFill>
                  <a:schemeClr val="tx1"/>
                </a:solidFill>
              </a:rPr>
              <a:t> </a:t>
            </a:r>
            <a:r>
              <a:rPr lang="fr-FR" sz="2000" dirty="0" err="1" smtClean="0">
                <a:solidFill>
                  <a:schemeClr val="tx1"/>
                </a:solidFill>
              </a:rPr>
              <a:t>tra</a:t>
            </a:r>
            <a:r>
              <a:rPr lang="fr-FR" sz="2000" dirty="0" smtClean="0">
                <a:solidFill>
                  <a:schemeClr val="tx1"/>
                </a:solidFill>
              </a:rPr>
              <a:t> </a:t>
            </a:r>
            <a:r>
              <a:rPr lang="mr-IN" sz="2000" dirty="0" smtClean="0">
                <a:solidFill>
                  <a:schemeClr val="tx1"/>
                </a:solidFill>
              </a:rPr>
              <a:t>–</a:t>
            </a:r>
            <a:r>
              <a:rPr lang="fr-FR" sz="2000" i="1" dirty="0" smtClean="0">
                <a:solidFill>
                  <a:schemeClr val="tx1"/>
                </a:solidFill>
              </a:rPr>
              <a:t>i </a:t>
            </a:r>
            <a:r>
              <a:rPr lang="fr-FR" sz="2000" dirty="0" smtClean="0">
                <a:solidFill>
                  <a:schemeClr val="tx1"/>
                </a:solidFill>
              </a:rPr>
              <a:t>e </a:t>
            </a:r>
            <a:r>
              <a:rPr lang="mr-IN" sz="2000" dirty="0" smtClean="0">
                <a:solidFill>
                  <a:schemeClr val="tx1"/>
                </a:solidFill>
              </a:rPr>
              <a:t>–</a:t>
            </a:r>
            <a:r>
              <a:rPr lang="fr-FR" sz="2000" i="1" dirty="0" smtClean="0">
                <a:solidFill>
                  <a:schemeClr val="tx1"/>
                </a:solidFill>
              </a:rPr>
              <a:t>j</a:t>
            </a:r>
            <a:r>
              <a:rPr lang="fr-FR" sz="2000" dirty="0" smtClean="0">
                <a:solidFill>
                  <a:schemeClr val="tx1"/>
                </a:solidFill>
              </a:rPr>
              <a:t> e il </a:t>
            </a:r>
            <a:r>
              <a:rPr lang="fr-FR" sz="2000" dirty="0" err="1" smtClean="0">
                <a:solidFill>
                  <a:schemeClr val="tx1"/>
                </a:solidFill>
              </a:rPr>
              <a:t>suono</a:t>
            </a:r>
            <a:r>
              <a:rPr lang="fr-FR" sz="2000" dirty="0" smtClean="0">
                <a:solidFill>
                  <a:schemeClr val="tx1"/>
                </a:solidFill>
              </a:rPr>
              <a:t> </a:t>
            </a:r>
            <a:r>
              <a:rPr lang="mr-IN" sz="2000" dirty="0" smtClean="0">
                <a:solidFill>
                  <a:schemeClr val="tx1"/>
                </a:solidFill>
              </a:rPr>
              <a:t>–</a:t>
            </a:r>
            <a:r>
              <a:rPr lang="fr-FR" sz="2000" i="1" dirty="0" smtClean="0">
                <a:solidFill>
                  <a:schemeClr val="tx1"/>
                </a:solidFill>
              </a:rPr>
              <a:t>j</a:t>
            </a:r>
            <a:r>
              <a:rPr lang="fr-FR" sz="2000" dirty="0" smtClean="0">
                <a:solidFill>
                  <a:schemeClr val="tx1"/>
                </a:solidFill>
              </a:rPr>
              <a:t> </a:t>
            </a:r>
            <a:r>
              <a:rPr lang="fr-FR" sz="2000" dirty="0" err="1" smtClean="0">
                <a:solidFill>
                  <a:schemeClr val="tx1"/>
                </a:solidFill>
              </a:rPr>
              <a:t>duro</a:t>
            </a:r>
            <a:r>
              <a:rPr lang="fr-FR" sz="2000" dirty="0" smtClean="0">
                <a:solidFill>
                  <a:schemeClr val="tx1"/>
                </a:solidFill>
              </a:rPr>
              <a:t> non </a:t>
            </a:r>
            <a:r>
              <a:rPr lang="fr-FR" sz="2000" dirty="0" err="1" smtClean="0">
                <a:solidFill>
                  <a:schemeClr val="tx1"/>
                </a:solidFill>
              </a:rPr>
              <a:t>esisteva</a:t>
            </a:r>
            <a:r>
              <a:rPr lang="fr-FR" sz="2000" dirty="0" smtClean="0">
                <a:solidFill>
                  <a:schemeClr val="tx1"/>
                </a:solidFill>
              </a:rPr>
              <a:t>).</a:t>
            </a:r>
          </a:p>
          <a:p>
            <a:pPr algn="just"/>
            <a:endParaRPr lang="fr-FR" sz="2000" dirty="0">
              <a:solidFill>
                <a:schemeClr val="tx1"/>
              </a:solidFill>
            </a:endParaRPr>
          </a:p>
          <a:p>
            <a:pPr algn="just"/>
            <a:r>
              <a:rPr lang="fr-FR" sz="2000" dirty="0" smtClean="0">
                <a:solidFill>
                  <a:schemeClr val="tx1"/>
                </a:solidFill>
              </a:rPr>
              <a:t>Il principale </a:t>
            </a:r>
            <a:r>
              <a:rPr lang="fr-FR" sz="2000" dirty="0" err="1" smtClean="0">
                <a:solidFill>
                  <a:schemeClr val="tx1"/>
                </a:solidFill>
              </a:rPr>
              <a:t>effetto</a:t>
            </a:r>
            <a:r>
              <a:rPr lang="fr-FR" sz="2000" dirty="0" smtClean="0">
                <a:solidFill>
                  <a:schemeClr val="tx1"/>
                </a:solidFill>
              </a:rPr>
              <a:t> linguistico </a:t>
            </a:r>
            <a:r>
              <a:rPr lang="fr-FR" sz="2000" dirty="0" err="1" smtClean="0">
                <a:solidFill>
                  <a:schemeClr val="tx1"/>
                </a:solidFill>
              </a:rPr>
              <a:t>della</a:t>
            </a:r>
            <a:r>
              <a:rPr lang="fr-FR" sz="2000" dirty="0" smtClean="0">
                <a:solidFill>
                  <a:schemeClr val="tx1"/>
                </a:solidFill>
              </a:rPr>
              <a:t> </a:t>
            </a:r>
            <a:r>
              <a:rPr lang="fr-FR" sz="2000" dirty="0" err="1" smtClean="0">
                <a:solidFill>
                  <a:schemeClr val="tx1"/>
                </a:solidFill>
              </a:rPr>
              <a:t>colonizzazione</a:t>
            </a:r>
            <a:r>
              <a:rPr lang="fr-FR" sz="2000" dirty="0" smtClean="0">
                <a:solidFill>
                  <a:schemeClr val="tx1"/>
                </a:solidFill>
              </a:rPr>
              <a:t> delle </a:t>
            </a:r>
            <a:r>
              <a:rPr lang="fr-FR" sz="2000" dirty="0" err="1" smtClean="0">
                <a:solidFill>
                  <a:schemeClr val="tx1"/>
                </a:solidFill>
              </a:rPr>
              <a:t>Antille</a:t>
            </a:r>
            <a:r>
              <a:rPr lang="fr-FR" sz="2000" dirty="0" smtClean="0">
                <a:solidFill>
                  <a:schemeClr val="tx1"/>
                </a:solidFill>
              </a:rPr>
              <a:t> </a:t>
            </a:r>
            <a:r>
              <a:rPr lang="fr-FR" sz="2000" dirty="0" err="1" smtClean="0">
                <a:solidFill>
                  <a:schemeClr val="tx1"/>
                </a:solidFill>
              </a:rPr>
              <a:t>fu</a:t>
            </a:r>
            <a:r>
              <a:rPr lang="fr-FR" sz="2000" dirty="0" smtClean="0">
                <a:solidFill>
                  <a:schemeClr val="tx1"/>
                </a:solidFill>
              </a:rPr>
              <a:t> la </a:t>
            </a:r>
            <a:r>
              <a:rPr lang="fr-FR" sz="2000" dirty="0" err="1" smtClean="0">
                <a:solidFill>
                  <a:schemeClr val="tx1"/>
                </a:solidFill>
              </a:rPr>
              <a:t>nascita</a:t>
            </a:r>
            <a:r>
              <a:rPr lang="fr-FR" sz="2000" dirty="0" smtClean="0">
                <a:solidFill>
                  <a:schemeClr val="tx1"/>
                </a:solidFill>
              </a:rPr>
              <a:t> </a:t>
            </a:r>
            <a:r>
              <a:rPr lang="fr-FR" sz="2000" dirty="0" err="1" smtClean="0">
                <a:solidFill>
                  <a:schemeClr val="tx1"/>
                </a:solidFill>
              </a:rPr>
              <a:t>spontanea</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b="1" dirty="0" err="1" smtClean="0">
                <a:solidFill>
                  <a:schemeClr val="tx1"/>
                </a:solidFill>
              </a:rPr>
              <a:t>creolo</a:t>
            </a:r>
            <a:r>
              <a:rPr lang="fr-FR" sz="2000" dirty="0" smtClean="0">
                <a:solidFill>
                  <a:schemeClr val="tx1"/>
                </a:solidFill>
              </a:rPr>
              <a:t>. </a:t>
            </a:r>
            <a:endParaRPr lang="fr-FR" sz="2000" dirty="0">
              <a:solidFill>
                <a:schemeClr val="tx1"/>
              </a:solidFill>
            </a:endParaRPr>
          </a:p>
        </p:txBody>
      </p:sp>
    </p:spTree>
    <p:extLst>
      <p:ext uri="{BB962C8B-B14F-4D97-AF65-F5344CB8AC3E}">
        <p14:creationId xmlns:p14="http://schemas.microsoft.com/office/powerpoint/2010/main" val="13068217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La </a:t>
            </a:r>
            <a:r>
              <a:rPr lang="fr-FR" sz="2400" dirty="0" err="1" smtClean="0"/>
              <a:t>nascita</a:t>
            </a:r>
            <a:r>
              <a:rPr lang="fr-FR" sz="2400" dirty="0" smtClean="0"/>
              <a:t> dei </a:t>
            </a:r>
            <a:r>
              <a:rPr lang="fr-FR" sz="2400" dirty="0" err="1" smtClean="0"/>
              <a:t>creoli</a:t>
            </a:r>
            <a:endParaRPr lang="fr-FR" sz="2400" dirty="0"/>
          </a:p>
        </p:txBody>
      </p:sp>
      <p:sp>
        <p:nvSpPr>
          <p:cNvPr id="3" name="Espace réservé du contenu 2"/>
          <p:cNvSpPr>
            <a:spLocks noGrp="1"/>
          </p:cNvSpPr>
          <p:nvPr>
            <p:ph idx="1"/>
          </p:nvPr>
        </p:nvSpPr>
        <p:spPr>
          <a:xfrm>
            <a:off x="677334" y="1930400"/>
            <a:ext cx="8596668" cy="3880773"/>
          </a:xfrm>
        </p:spPr>
        <p:txBody>
          <a:bodyPr>
            <a:noAutofit/>
          </a:bodyPr>
          <a:lstStyle/>
          <a:p>
            <a:pPr algn="just"/>
            <a:r>
              <a:rPr lang="fr-FR" sz="2000" dirty="0" smtClean="0">
                <a:solidFill>
                  <a:schemeClr val="tx1"/>
                </a:solidFill>
              </a:rPr>
              <a:t>Il termine « </a:t>
            </a:r>
            <a:r>
              <a:rPr lang="fr-FR" sz="2000" dirty="0" err="1" smtClean="0">
                <a:solidFill>
                  <a:schemeClr val="tx1"/>
                </a:solidFill>
              </a:rPr>
              <a:t>creolo</a:t>
            </a:r>
            <a:r>
              <a:rPr lang="fr-FR" sz="2000" dirty="0" smtClean="0">
                <a:solidFill>
                  <a:schemeClr val="tx1"/>
                </a:solidFill>
              </a:rPr>
              <a:t> » </a:t>
            </a:r>
            <a:r>
              <a:rPr lang="fr-FR" sz="2000" dirty="0" err="1" smtClean="0">
                <a:solidFill>
                  <a:schemeClr val="tx1"/>
                </a:solidFill>
              </a:rPr>
              <a:t>viene</a:t>
            </a:r>
            <a:r>
              <a:rPr lang="fr-FR" sz="2000" dirty="0" smtClean="0">
                <a:solidFill>
                  <a:schemeClr val="tx1"/>
                </a:solidFill>
              </a:rPr>
              <a:t> dal </a:t>
            </a:r>
            <a:r>
              <a:rPr lang="fr-FR" sz="2000" dirty="0" err="1" smtClean="0">
                <a:solidFill>
                  <a:schemeClr val="tx1"/>
                </a:solidFill>
              </a:rPr>
              <a:t>portoghese</a:t>
            </a:r>
            <a:r>
              <a:rPr lang="fr-FR" sz="2000" dirty="0" smtClean="0">
                <a:solidFill>
                  <a:schemeClr val="tx1"/>
                </a:solidFill>
              </a:rPr>
              <a:t> </a:t>
            </a:r>
            <a:r>
              <a:rPr lang="fr-FR" sz="2000" b="1" i="1" dirty="0" err="1" smtClean="0">
                <a:solidFill>
                  <a:schemeClr val="tx1"/>
                </a:solidFill>
              </a:rPr>
              <a:t>crioulo</a:t>
            </a:r>
            <a:r>
              <a:rPr lang="fr-FR" sz="2000" dirty="0" smtClean="0">
                <a:solidFill>
                  <a:schemeClr val="tx1"/>
                </a:solidFill>
              </a:rPr>
              <a:t>, </a:t>
            </a:r>
            <a:r>
              <a:rPr lang="fr-FR" sz="2000" dirty="0" err="1" smtClean="0">
                <a:solidFill>
                  <a:schemeClr val="tx1"/>
                </a:solidFill>
              </a:rPr>
              <a:t>che</a:t>
            </a:r>
            <a:r>
              <a:rPr lang="fr-FR" sz="2000" dirty="0" smtClean="0">
                <a:solidFill>
                  <a:schemeClr val="tx1"/>
                </a:solidFill>
              </a:rPr>
              <a:t> </a:t>
            </a:r>
            <a:r>
              <a:rPr lang="fr-FR" sz="2000" dirty="0" err="1" smtClean="0">
                <a:solidFill>
                  <a:schemeClr val="tx1"/>
                </a:solidFill>
              </a:rPr>
              <a:t>designava</a:t>
            </a:r>
            <a:r>
              <a:rPr lang="fr-FR" sz="2000" dirty="0" smtClean="0">
                <a:solidFill>
                  <a:schemeClr val="tx1"/>
                </a:solidFill>
              </a:rPr>
              <a:t> i « </a:t>
            </a:r>
            <a:r>
              <a:rPr lang="fr-FR" sz="2000" dirty="0" err="1" smtClean="0">
                <a:solidFill>
                  <a:schemeClr val="tx1"/>
                </a:solidFill>
              </a:rPr>
              <a:t>mulatti</a:t>
            </a:r>
            <a:r>
              <a:rPr lang="fr-FR" sz="2000" dirty="0" smtClean="0">
                <a:solidFill>
                  <a:schemeClr val="tx1"/>
                </a:solidFill>
              </a:rPr>
              <a:t> » </a:t>
            </a:r>
            <a:r>
              <a:rPr lang="fr-FR" sz="2000" dirty="0" err="1" smtClean="0">
                <a:solidFill>
                  <a:schemeClr val="tx1"/>
                </a:solidFill>
              </a:rPr>
              <a:t>nativi</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Brasile</a:t>
            </a:r>
            <a:r>
              <a:rPr lang="fr-FR" sz="2000" dirty="0" smtClean="0">
                <a:solidFill>
                  <a:schemeClr val="tx1"/>
                </a:solidFill>
              </a:rPr>
              <a:t>.  </a:t>
            </a:r>
          </a:p>
          <a:p>
            <a:pPr algn="just"/>
            <a:r>
              <a:rPr lang="fr-FR" sz="2000" dirty="0" smtClean="0">
                <a:solidFill>
                  <a:schemeClr val="tx1"/>
                </a:solidFill>
              </a:rPr>
              <a:t>Il </a:t>
            </a:r>
            <a:r>
              <a:rPr lang="fr-FR" sz="2000" dirty="0" err="1" smtClean="0">
                <a:solidFill>
                  <a:schemeClr val="tx1"/>
                </a:solidFill>
              </a:rPr>
              <a:t>creolo</a:t>
            </a:r>
            <a:r>
              <a:rPr lang="fr-FR" sz="2000" dirty="0" smtClean="0">
                <a:solidFill>
                  <a:schemeClr val="tx1"/>
                </a:solidFill>
              </a:rPr>
              <a:t> </a:t>
            </a:r>
            <a:r>
              <a:rPr lang="fr-FR" sz="2000" dirty="0" err="1" smtClean="0">
                <a:solidFill>
                  <a:schemeClr val="tx1"/>
                </a:solidFill>
              </a:rPr>
              <a:t>nasce</a:t>
            </a:r>
            <a:r>
              <a:rPr lang="fr-FR" sz="2000" dirty="0" smtClean="0">
                <a:solidFill>
                  <a:schemeClr val="tx1"/>
                </a:solidFill>
              </a:rPr>
              <a:t> </a:t>
            </a:r>
            <a:r>
              <a:rPr lang="fr-FR" sz="2000" dirty="0" err="1" smtClean="0">
                <a:solidFill>
                  <a:schemeClr val="tx1"/>
                </a:solidFill>
              </a:rPr>
              <a:t>quando</a:t>
            </a:r>
            <a:r>
              <a:rPr lang="fr-FR" sz="2000" dirty="0" smtClean="0">
                <a:solidFill>
                  <a:schemeClr val="tx1"/>
                </a:solidFill>
              </a:rPr>
              <a:t> delle </a:t>
            </a:r>
            <a:r>
              <a:rPr lang="fr-FR" sz="2000" dirty="0" err="1" smtClean="0">
                <a:solidFill>
                  <a:schemeClr val="tx1"/>
                </a:solidFill>
              </a:rPr>
              <a:t>popolazioni</a:t>
            </a:r>
            <a:r>
              <a:rPr lang="fr-FR" sz="2000" dirty="0" smtClean="0">
                <a:solidFill>
                  <a:schemeClr val="tx1"/>
                </a:solidFill>
              </a:rPr>
              <a:t> di origine diverse </a:t>
            </a:r>
            <a:r>
              <a:rPr lang="fr-FR" sz="2000" dirty="0" err="1" smtClean="0">
                <a:solidFill>
                  <a:schemeClr val="tx1"/>
                </a:solidFill>
              </a:rPr>
              <a:t>combinano</a:t>
            </a:r>
            <a:r>
              <a:rPr lang="fr-FR" sz="2000" dirty="0" smtClean="0">
                <a:solidFill>
                  <a:schemeClr val="tx1"/>
                </a:solidFill>
              </a:rPr>
              <a:t> </a:t>
            </a:r>
            <a:r>
              <a:rPr lang="fr-FR" sz="2000" dirty="0" err="1" smtClean="0">
                <a:solidFill>
                  <a:schemeClr val="tx1"/>
                </a:solidFill>
              </a:rPr>
              <a:t>degli</a:t>
            </a:r>
            <a:r>
              <a:rPr lang="fr-FR" sz="2000" dirty="0" smtClean="0">
                <a:solidFill>
                  <a:schemeClr val="tx1"/>
                </a:solidFill>
              </a:rPr>
              <a:t> </a:t>
            </a:r>
            <a:r>
              <a:rPr lang="fr-FR" sz="2000" dirty="0" err="1" smtClean="0">
                <a:solidFill>
                  <a:schemeClr val="tx1"/>
                </a:solidFill>
              </a:rPr>
              <a:t>elementi</a:t>
            </a:r>
            <a:r>
              <a:rPr lang="fr-FR" sz="2000" dirty="0" smtClean="0">
                <a:solidFill>
                  <a:schemeClr val="tx1"/>
                </a:solidFill>
              </a:rPr>
              <a:t> delle </a:t>
            </a:r>
            <a:r>
              <a:rPr lang="fr-FR" sz="2000" dirty="0" err="1" smtClean="0">
                <a:solidFill>
                  <a:schemeClr val="tx1"/>
                </a:solidFill>
              </a:rPr>
              <a:t>loro</a:t>
            </a:r>
            <a:r>
              <a:rPr lang="fr-FR" sz="2000" dirty="0" smtClean="0">
                <a:solidFill>
                  <a:schemeClr val="tx1"/>
                </a:solidFill>
              </a:rPr>
              <a:t> lingue per </a:t>
            </a:r>
            <a:r>
              <a:rPr lang="fr-FR" sz="2000" dirty="0" err="1" smtClean="0">
                <a:solidFill>
                  <a:schemeClr val="tx1"/>
                </a:solidFill>
              </a:rPr>
              <a:t>formarne</a:t>
            </a:r>
            <a:r>
              <a:rPr lang="fr-FR" sz="2000" dirty="0" smtClean="0">
                <a:solidFill>
                  <a:schemeClr val="tx1"/>
                </a:solidFill>
              </a:rPr>
              <a:t> </a:t>
            </a:r>
            <a:r>
              <a:rPr lang="fr-FR" sz="2000" dirty="0" err="1" smtClean="0">
                <a:solidFill>
                  <a:schemeClr val="tx1"/>
                </a:solidFill>
              </a:rPr>
              <a:t>una</a:t>
            </a:r>
            <a:r>
              <a:rPr lang="fr-FR" sz="2000" dirty="0" smtClean="0">
                <a:solidFill>
                  <a:schemeClr val="tx1"/>
                </a:solidFill>
              </a:rPr>
              <a:t> </a:t>
            </a:r>
            <a:r>
              <a:rPr lang="fr-FR" sz="2000" dirty="0" err="1" smtClean="0">
                <a:solidFill>
                  <a:schemeClr val="tx1"/>
                </a:solidFill>
              </a:rPr>
              <a:t>nuova</a:t>
            </a:r>
            <a:r>
              <a:rPr lang="fr-FR" sz="2000" dirty="0" smtClean="0">
                <a:solidFill>
                  <a:schemeClr val="tx1"/>
                </a:solidFill>
              </a:rPr>
              <a:t>. Tale lingua </a:t>
            </a:r>
            <a:r>
              <a:rPr lang="fr-FR" sz="2000" dirty="0" err="1" smtClean="0">
                <a:solidFill>
                  <a:schemeClr val="tx1"/>
                </a:solidFill>
              </a:rPr>
              <a:t>diviene</a:t>
            </a:r>
            <a:r>
              <a:rPr lang="fr-FR" sz="2000" dirty="0" smtClean="0">
                <a:solidFill>
                  <a:schemeClr val="tx1"/>
                </a:solidFill>
              </a:rPr>
              <a:t> un </a:t>
            </a:r>
            <a:r>
              <a:rPr lang="fr-FR" sz="2000" dirty="0" err="1" smtClean="0">
                <a:solidFill>
                  <a:schemeClr val="tx1"/>
                </a:solidFill>
              </a:rPr>
              <a:t>creolo</a:t>
            </a:r>
            <a:r>
              <a:rPr lang="fr-FR" sz="2000" dirty="0" smtClean="0">
                <a:solidFill>
                  <a:schemeClr val="tx1"/>
                </a:solidFill>
              </a:rPr>
              <a:t> </a:t>
            </a:r>
            <a:r>
              <a:rPr lang="fr-FR" sz="2000" dirty="0" err="1" smtClean="0">
                <a:solidFill>
                  <a:schemeClr val="tx1"/>
                </a:solidFill>
              </a:rPr>
              <a:t>quando</a:t>
            </a:r>
            <a:r>
              <a:rPr lang="fr-FR" sz="2000" dirty="0" smtClean="0">
                <a:solidFill>
                  <a:schemeClr val="tx1"/>
                </a:solidFill>
              </a:rPr>
              <a:t> </a:t>
            </a:r>
            <a:r>
              <a:rPr lang="fr-FR" sz="2000" dirty="0" err="1" smtClean="0">
                <a:solidFill>
                  <a:schemeClr val="tx1"/>
                </a:solidFill>
              </a:rPr>
              <a:t>evolve</a:t>
            </a:r>
            <a:r>
              <a:rPr lang="fr-FR" sz="2000" dirty="0" smtClean="0">
                <a:solidFill>
                  <a:schemeClr val="tx1"/>
                </a:solidFill>
              </a:rPr>
              <a:t> </a:t>
            </a:r>
            <a:r>
              <a:rPr lang="fr-FR" sz="2000" dirty="0" err="1" smtClean="0">
                <a:solidFill>
                  <a:schemeClr val="tx1"/>
                </a:solidFill>
              </a:rPr>
              <a:t>fino</a:t>
            </a:r>
            <a:r>
              <a:rPr lang="fr-FR" sz="2000" dirty="0" smtClean="0">
                <a:solidFill>
                  <a:schemeClr val="tx1"/>
                </a:solidFill>
              </a:rPr>
              <a:t> a </a:t>
            </a:r>
            <a:r>
              <a:rPr lang="fr-FR" sz="2000" dirty="0" err="1" smtClean="0">
                <a:solidFill>
                  <a:schemeClr val="tx1"/>
                </a:solidFill>
              </a:rPr>
              <a:t>diventare</a:t>
            </a:r>
            <a:r>
              <a:rPr lang="fr-FR" sz="2000" dirty="0" smtClean="0">
                <a:solidFill>
                  <a:schemeClr val="tx1"/>
                </a:solidFill>
              </a:rPr>
              <a:t> </a:t>
            </a:r>
            <a:r>
              <a:rPr lang="fr-FR" sz="2000" dirty="0" err="1" smtClean="0">
                <a:solidFill>
                  <a:schemeClr val="tx1"/>
                </a:solidFill>
              </a:rPr>
              <a:t>una</a:t>
            </a:r>
            <a:r>
              <a:rPr lang="fr-FR" sz="2000" dirty="0" smtClean="0">
                <a:solidFill>
                  <a:schemeClr val="tx1"/>
                </a:solidFill>
              </a:rPr>
              <a:t> </a:t>
            </a:r>
            <a:r>
              <a:rPr lang="fr-FR" sz="2000" b="1" dirty="0" smtClean="0">
                <a:solidFill>
                  <a:schemeClr val="tx1"/>
                </a:solidFill>
              </a:rPr>
              <a:t>lingua </a:t>
            </a:r>
            <a:r>
              <a:rPr lang="fr-FR" sz="2000" b="1" dirty="0" err="1" smtClean="0">
                <a:solidFill>
                  <a:schemeClr val="tx1"/>
                </a:solidFill>
              </a:rPr>
              <a:t>madre</a:t>
            </a:r>
            <a:r>
              <a:rPr lang="fr-FR" sz="2000" b="1" dirty="0" smtClean="0">
                <a:solidFill>
                  <a:schemeClr val="tx1"/>
                </a:solidFill>
              </a:rPr>
              <a:t> </a:t>
            </a:r>
            <a:r>
              <a:rPr lang="fr-FR" sz="2000" dirty="0" err="1" smtClean="0">
                <a:solidFill>
                  <a:schemeClr val="tx1"/>
                </a:solidFill>
              </a:rPr>
              <a:t>che</a:t>
            </a:r>
            <a:r>
              <a:rPr lang="fr-FR" sz="2000" dirty="0" smtClean="0">
                <a:solidFill>
                  <a:schemeClr val="tx1"/>
                </a:solidFill>
              </a:rPr>
              <a:t> i </a:t>
            </a:r>
            <a:r>
              <a:rPr lang="fr-FR" sz="2000" dirty="0" err="1" smtClean="0">
                <a:solidFill>
                  <a:schemeClr val="tx1"/>
                </a:solidFill>
              </a:rPr>
              <a:t>genitori</a:t>
            </a:r>
            <a:r>
              <a:rPr lang="fr-FR" sz="2000" dirty="0" smtClean="0">
                <a:solidFill>
                  <a:schemeClr val="tx1"/>
                </a:solidFill>
              </a:rPr>
              <a:t> </a:t>
            </a:r>
            <a:r>
              <a:rPr lang="fr-FR" sz="2000" dirty="0" err="1" smtClean="0">
                <a:solidFill>
                  <a:schemeClr val="tx1"/>
                </a:solidFill>
              </a:rPr>
              <a:t>trasmettono</a:t>
            </a:r>
            <a:r>
              <a:rPr lang="fr-FR" sz="2000" dirty="0" smtClean="0">
                <a:solidFill>
                  <a:schemeClr val="tx1"/>
                </a:solidFill>
              </a:rPr>
              <a:t> ai </a:t>
            </a:r>
            <a:r>
              <a:rPr lang="fr-FR" sz="2000" dirty="0" err="1" smtClean="0">
                <a:solidFill>
                  <a:schemeClr val="tx1"/>
                </a:solidFill>
              </a:rPr>
              <a:t>propri</a:t>
            </a:r>
            <a:r>
              <a:rPr lang="fr-FR" sz="2000" dirty="0" smtClean="0">
                <a:solidFill>
                  <a:schemeClr val="tx1"/>
                </a:solidFill>
              </a:rPr>
              <a:t> </a:t>
            </a:r>
            <a:r>
              <a:rPr lang="fr-FR" sz="2000" dirty="0" err="1" smtClean="0">
                <a:solidFill>
                  <a:schemeClr val="tx1"/>
                </a:solidFill>
              </a:rPr>
              <a:t>figli</a:t>
            </a:r>
            <a:r>
              <a:rPr lang="fr-FR" sz="2000" dirty="0" smtClean="0">
                <a:solidFill>
                  <a:schemeClr val="tx1"/>
                </a:solidFill>
              </a:rPr>
              <a:t>. </a:t>
            </a:r>
          </a:p>
          <a:p>
            <a:pPr algn="just"/>
            <a:r>
              <a:rPr lang="fr-FR" sz="2000" dirty="0" err="1" smtClean="0">
                <a:solidFill>
                  <a:schemeClr val="tx1"/>
                </a:solidFill>
              </a:rPr>
              <a:t>Diversi</a:t>
            </a:r>
            <a:r>
              <a:rPr lang="fr-FR" sz="2000" dirty="0" smtClean="0">
                <a:solidFill>
                  <a:schemeClr val="tx1"/>
                </a:solidFill>
              </a:rPr>
              <a:t> </a:t>
            </a:r>
            <a:r>
              <a:rPr lang="fr-FR" sz="2000" dirty="0" err="1" smtClean="0">
                <a:solidFill>
                  <a:schemeClr val="tx1"/>
                </a:solidFill>
              </a:rPr>
              <a:t>schiavi</a:t>
            </a:r>
            <a:r>
              <a:rPr lang="fr-FR" sz="2000" dirty="0" smtClean="0">
                <a:solidFill>
                  <a:schemeClr val="tx1"/>
                </a:solidFill>
              </a:rPr>
              <a:t> </a:t>
            </a:r>
            <a:r>
              <a:rPr lang="fr-FR" sz="2000" dirty="0" err="1" smtClean="0">
                <a:solidFill>
                  <a:schemeClr val="tx1"/>
                </a:solidFill>
              </a:rPr>
              <a:t>liberati</a:t>
            </a:r>
            <a:r>
              <a:rPr lang="fr-FR" sz="2000" dirty="0" smtClean="0">
                <a:solidFill>
                  <a:schemeClr val="tx1"/>
                </a:solidFill>
              </a:rPr>
              <a:t> (</a:t>
            </a:r>
            <a:r>
              <a:rPr lang="fr-FR" sz="2000" i="1" dirty="0" smtClean="0">
                <a:solidFill>
                  <a:schemeClr val="tx1"/>
                </a:solidFill>
              </a:rPr>
              <a:t>les affranchis</a:t>
            </a:r>
            <a:r>
              <a:rPr lang="fr-FR" sz="2000" dirty="0" smtClean="0">
                <a:solidFill>
                  <a:schemeClr val="tx1"/>
                </a:solidFill>
              </a:rPr>
              <a:t>) </a:t>
            </a:r>
            <a:r>
              <a:rPr lang="fr-FR" sz="2000" dirty="0" err="1" smtClean="0">
                <a:solidFill>
                  <a:schemeClr val="tx1"/>
                </a:solidFill>
              </a:rPr>
              <a:t>ebbero</a:t>
            </a:r>
            <a:r>
              <a:rPr lang="fr-FR" sz="2000" dirty="0" smtClean="0">
                <a:solidFill>
                  <a:schemeClr val="tx1"/>
                </a:solidFill>
              </a:rPr>
              <a:t> un </a:t>
            </a:r>
            <a:r>
              <a:rPr lang="fr-FR" sz="2000" dirty="0" err="1" smtClean="0">
                <a:solidFill>
                  <a:schemeClr val="tx1"/>
                </a:solidFill>
              </a:rPr>
              <a:t>impatto</a:t>
            </a:r>
            <a:r>
              <a:rPr lang="fr-FR" sz="2000" dirty="0" smtClean="0">
                <a:solidFill>
                  <a:schemeClr val="tx1"/>
                </a:solidFill>
              </a:rPr>
              <a:t> </a:t>
            </a:r>
            <a:r>
              <a:rPr lang="fr-FR" sz="2000" dirty="0" err="1" smtClean="0">
                <a:solidFill>
                  <a:schemeClr val="tx1"/>
                </a:solidFill>
              </a:rPr>
              <a:t>profondo</a:t>
            </a:r>
            <a:r>
              <a:rPr lang="fr-FR" sz="2000" dirty="0" smtClean="0">
                <a:solidFill>
                  <a:schemeClr val="tx1"/>
                </a:solidFill>
              </a:rPr>
              <a:t> </a:t>
            </a:r>
            <a:r>
              <a:rPr lang="fr-FR" sz="2000" dirty="0" err="1" smtClean="0">
                <a:solidFill>
                  <a:schemeClr val="tx1"/>
                </a:solidFill>
              </a:rPr>
              <a:t>sulla</a:t>
            </a:r>
            <a:r>
              <a:rPr lang="fr-FR" sz="2000" dirty="0" smtClean="0">
                <a:solidFill>
                  <a:schemeClr val="tx1"/>
                </a:solidFill>
              </a:rPr>
              <a:t> </a:t>
            </a:r>
            <a:r>
              <a:rPr lang="fr-FR" sz="2000" dirty="0" err="1" smtClean="0">
                <a:solidFill>
                  <a:schemeClr val="tx1"/>
                </a:solidFill>
              </a:rPr>
              <a:t>cultura</a:t>
            </a:r>
            <a:r>
              <a:rPr lang="fr-FR" sz="2000" dirty="0" smtClean="0">
                <a:solidFill>
                  <a:schemeClr val="tx1"/>
                </a:solidFill>
              </a:rPr>
              <a:t> </a:t>
            </a:r>
            <a:r>
              <a:rPr lang="fr-FR" sz="2000" dirty="0" err="1" smtClean="0">
                <a:solidFill>
                  <a:schemeClr val="tx1"/>
                </a:solidFill>
              </a:rPr>
              <a:t>francese</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XVIII e XIX </a:t>
            </a:r>
            <a:r>
              <a:rPr lang="fr-FR" sz="2000" dirty="0" err="1" smtClean="0">
                <a:solidFill>
                  <a:schemeClr val="tx1"/>
                </a:solidFill>
              </a:rPr>
              <a:t>secolo</a:t>
            </a:r>
            <a:r>
              <a:rPr lang="fr-FR" sz="2000" dirty="0" smtClean="0">
                <a:solidFill>
                  <a:schemeClr val="tx1"/>
                </a:solidFill>
              </a:rPr>
              <a:t>: </a:t>
            </a:r>
            <a:r>
              <a:rPr lang="fr-FR" sz="2000" b="1" dirty="0" smtClean="0">
                <a:solidFill>
                  <a:schemeClr val="tx1"/>
                </a:solidFill>
              </a:rPr>
              <a:t>Alexandre Dumas </a:t>
            </a:r>
            <a:r>
              <a:rPr lang="fr-FR" sz="2000" dirty="0" smtClean="0">
                <a:solidFill>
                  <a:schemeClr val="tx1"/>
                </a:solidFill>
              </a:rPr>
              <a:t>e </a:t>
            </a:r>
            <a:r>
              <a:rPr lang="fr-FR" sz="2000" b="1" dirty="0" smtClean="0">
                <a:solidFill>
                  <a:schemeClr val="tx1"/>
                </a:solidFill>
              </a:rPr>
              <a:t>Joseph Boulogne </a:t>
            </a:r>
            <a:r>
              <a:rPr lang="fr-FR" sz="2000" dirty="0" smtClean="0">
                <a:solidFill>
                  <a:schemeClr val="tx1"/>
                </a:solidFill>
              </a:rPr>
              <a:t>(il « Mozart </a:t>
            </a:r>
            <a:r>
              <a:rPr lang="fr-FR" sz="2000" dirty="0" err="1" smtClean="0">
                <a:solidFill>
                  <a:schemeClr val="tx1"/>
                </a:solidFill>
              </a:rPr>
              <a:t>nero</a:t>
            </a:r>
            <a:r>
              <a:rPr lang="fr-FR" sz="2000" dirty="0" smtClean="0">
                <a:solidFill>
                  <a:schemeClr val="tx1"/>
                </a:solidFill>
              </a:rPr>
              <a:t> »).</a:t>
            </a:r>
          </a:p>
          <a:p>
            <a:pPr algn="just"/>
            <a:r>
              <a:rPr lang="fr-FR" sz="2000" dirty="0" smtClean="0">
                <a:solidFill>
                  <a:schemeClr val="tx1"/>
                </a:solidFill>
              </a:rPr>
              <a:t>I </a:t>
            </a:r>
            <a:r>
              <a:rPr lang="fr-FR" sz="2000" dirty="0" err="1" smtClean="0">
                <a:solidFill>
                  <a:schemeClr val="tx1"/>
                </a:solidFill>
              </a:rPr>
              <a:t>creoli</a:t>
            </a:r>
            <a:r>
              <a:rPr lang="fr-FR" sz="2000" dirty="0" smtClean="0">
                <a:solidFill>
                  <a:schemeClr val="tx1"/>
                </a:solidFill>
              </a:rPr>
              <a:t> </a:t>
            </a:r>
            <a:r>
              <a:rPr lang="fr-FR" sz="2000" dirty="0" err="1" smtClean="0">
                <a:solidFill>
                  <a:schemeClr val="tx1"/>
                </a:solidFill>
              </a:rPr>
              <a:t>francesi</a:t>
            </a:r>
            <a:r>
              <a:rPr lang="fr-FR" sz="2000" dirty="0" smtClean="0">
                <a:solidFill>
                  <a:schemeClr val="tx1"/>
                </a:solidFill>
              </a:rPr>
              <a:t> sono </a:t>
            </a:r>
            <a:r>
              <a:rPr lang="fr-FR" sz="2000" dirty="0" err="1" smtClean="0">
                <a:solidFill>
                  <a:schemeClr val="tx1"/>
                </a:solidFill>
              </a:rPr>
              <a:t>attualmente</a:t>
            </a:r>
            <a:r>
              <a:rPr lang="fr-FR" sz="2000" dirty="0" smtClean="0">
                <a:solidFill>
                  <a:schemeClr val="tx1"/>
                </a:solidFill>
              </a:rPr>
              <a:t> delle </a:t>
            </a:r>
            <a:r>
              <a:rPr lang="fr-FR" sz="2000" b="1" dirty="0" smtClean="0">
                <a:solidFill>
                  <a:schemeClr val="tx1"/>
                </a:solidFill>
              </a:rPr>
              <a:t>lingue </a:t>
            </a:r>
            <a:r>
              <a:rPr lang="fr-FR" sz="2000" b="1" dirty="0" err="1" smtClean="0">
                <a:solidFill>
                  <a:schemeClr val="tx1"/>
                </a:solidFill>
              </a:rPr>
              <a:t>distinte</a:t>
            </a:r>
            <a:r>
              <a:rPr lang="fr-FR" sz="2000" dirty="0" smtClean="0">
                <a:solidFill>
                  <a:schemeClr val="tx1"/>
                </a:solidFill>
              </a:rPr>
              <a:t>, e non dei </a:t>
            </a:r>
            <a:r>
              <a:rPr lang="fr-FR" sz="2000" dirty="0" err="1" smtClean="0">
                <a:solidFill>
                  <a:schemeClr val="tx1"/>
                </a:solidFill>
              </a:rPr>
              <a:t>dialetti</a:t>
            </a:r>
            <a:r>
              <a:rPr lang="fr-FR" sz="2000" dirty="0" smtClean="0">
                <a:solidFill>
                  <a:schemeClr val="tx1"/>
                </a:solidFill>
              </a:rPr>
              <a:t> </a:t>
            </a:r>
            <a:r>
              <a:rPr lang="fr-FR" sz="2000" dirty="0" err="1" smtClean="0">
                <a:solidFill>
                  <a:schemeClr val="tx1"/>
                </a:solidFill>
              </a:rPr>
              <a:t>del</a:t>
            </a:r>
            <a:r>
              <a:rPr lang="fr-FR" sz="2000" dirty="0" smtClean="0">
                <a:solidFill>
                  <a:schemeClr val="tx1"/>
                </a:solidFill>
              </a:rPr>
              <a:t> </a:t>
            </a:r>
            <a:r>
              <a:rPr lang="fr-FR" sz="2000" dirty="0" err="1" smtClean="0">
                <a:solidFill>
                  <a:schemeClr val="tx1"/>
                </a:solidFill>
              </a:rPr>
              <a:t>francese</a:t>
            </a:r>
            <a:r>
              <a:rPr lang="fr-FR" sz="2000" dirty="0" smtClean="0">
                <a:solidFill>
                  <a:schemeClr val="tx1"/>
                </a:solidFill>
              </a:rPr>
              <a:t>. Il </a:t>
            </a:r>
            <a:r>
              <a:rPr lang="fr-FR" sz="2000" dirty="0" err="1" smtClean="0">
                <a:solidFill>
                  <a:schemeClr val="tx1"/>
                </a:solidFill>
              </a:rPr>
              <a:t>loro</a:t>
            </a:r>
            <a:r>
              <a:rPr lang="fr-FR" sz="2000" dirty="0" smtClean="0">
                <a:solidFill>
                  <a:schemeClr val="tx1"/>
                </a:solidFill>
              </a:rPr>
              <a:t> </a:t>
            </a:r>
            <a:r>
              <a:rPr lang="fr-FR" sz="2000" dirty="0" err="1" smtClean="0">
                <a:solidFill>
                  <a:schemeClr val="tx1"/>
                </a:solidFill>
              </a:rPr>
              <a:t>impatto</a:t>
            </a:r>
            <a:r>
              <a:rPr lang="fr-FR" sz="2000" dirty="0" smtClean="0">
                <a:solidFill>
                  <a:schemeClr val="tx1"/>
                </a:solidFill>
              </a:rPr>
              <a:t> </a:t>
            </a:r>
            <a:r>
              <a:rPr lang="fr-FR" sz="2000" dirty="0" err="1" smtClean="0">
                <a:solidFill>
                  <a:schemeClr val="tx1"/>
                </a:solidFill>
              </a:rPr>
              <a:t>sarà</a:t>
            </a:r>
            <a:r>
              <a:rPr lang="fr-FR" sz="2000" dirty="0" smtClean="0">
                <a:solidFill>
                  <a:schemeClr val="tx1"/>
                </a:solidFill>
              </a:rPr>
              <a:t> forte a </a:t>
            </a:r>
            <a:r>
              <a:rPr lang="fr-FR" sz="2000" dirty="0" err="1" smtClean="0">
                <a:solidFill>
                  <a:schemeClr val="tx1"/>
                </a:solidFill>
              </a:rPr>
              <a:t>partire</a:t>
            </a:r>
            <a:r>
              <a:rPr lang="fr-FR" sz="2000" dirty="0" smtClean="0">
                <a:solidFill>
                  <a:schemeClr val="tx1"/>
                </a:solidFill>
              </a:rPr>
              <a:t> dal XX </a:t>
            </a:r>
            <a:r>
              <a:rPr lang="fr-FR" sz="2000" dirty="0" err="1" smtClean="0">
                <a:solidFill>
                  <a:schemeClr val="tx1"/>
                </a:solidFill>
              </a:rPr>
              <a:t>secolo</a:t>
            </a:r>
            <a:r>
              <a:rPr lang="fr-FR" sz="2000" dirty="0" smtClean="0">
                <a:solidFill>
                  <a:schemeClr val="tx1"/>
                </a:solidFill>
              </a:rPr>
              <a:t>, con </a:t>
            </a:r>
            <a:r>
              <a:rPr lang="fr-FR" sz="2000" dirty="0" err="1" smtClean="0">
                <a:solidFill>
                  <a:schemeClr val="tx1"/>
                </a:solidFill>
              </a:rPr>
              <a:t>lo</a:t>
            </a:r>
            <a:r>
              <a:rPr lang="fr-FR" sz="2000" dirty="0" smtClean="0">
                <a:solidFill>
                  <a:schemeClr val="tx1"/>
                </a:solidFill>
              </a:rPr>
              <a:t> </a:t>
            </a:r>
            <a:r>
              <a:rPr lang="fr-FR" sz="2000" dirty="0" err="1" smtClean="0">
                <a:solidFill>
                  <a:schemeClr val="tx1"/>
                </a:solidFill>
              </a:rPr>
              <a:t>sviluppo</a:t>
            </a:r>
            <a:r>
              <a:rPr lang="fr-FR" sz="2000" dirty="0" smtClean="0">
                <a:solidFill>
                  <a:schemeClr val="tx1"/>
                </a:solidFill>
              </a:rPr>
              <a:t> delle </a:t>
            </a:r>
            <a:r>
              <a:rPr lang="fr-FR" sz="2000" dirty="0" err="1" smtClean="0">
                <a:solidFill>
                  <a:schemeClr val="tx1"/>
                </a:solidFill>
              </a:rPr>
              <a:t>letterature</a:t>
            </a:r>
            <a:r>
              <a:rPr lang="fr-FR" sz="2000" dirty="0" smtClean="0">
                <a:solidFill>
                  <a:schemeClr val="tx1"/>
                </a:solidFill>
              </a:rPr>
              <a:t>. </a:t>
            </a:r>
            <a:endParaRPr lang="fr-FR" sz="2000" dirty="0">
              <a:solidFill>
                <a:schemeClr val="tx1"/>
              </a:solidFill>
            </a:endParaRPr>
          </a:p>
        </p:txBody>
      </p:sp>
    </p:spTree>
    <p:extLst>
      <p:ext uri="{BB962C8B-B14F-4D97-AF65-F5344CB8AC3E}">
        <p14:creationId xmlns:p14="http://schemas.microsoft.com/office/powerpoint/2010/main" val="20454348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582" y="577515"/>
            <a:ext cx="8823158" cy="5293895"/>
          </a:xfrm>
        </p:spPr>
      </p:pic>
    </p:spTree>
    <p:extLst>
      <p:ext uri="{BB962C8B-B14F-4D97-AF65-F5344CB8AC3E}">
        <p14:creationId xmlns:p14="http://schemas.microsoft.com/office/powerpoint/2010/main" val="21054369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Due </a:t>
            </a:r>
            <a:r>
              <a:rPr lang="fr-FR" sz="2400" dirty="0" err="1" smtClean="0"/>
              <a:t>Paesi</a:t>
            </a:r>
            <a:r>
              <a:rPr lang="fr-FR" sz="2400" dirty="0" smtClean="0"/>
              <a:t> </a:t>
            </a:r>
            <a:r>
              <a:rPr lang="fr-FR" sz="2400" dirty="0" err="1" smtClean="0"/>
              <a:t>francofoni</a:t>
            </a:r>
            <a:r>
              <a:rPr lang="fr-FR" sz="2400" dirty="0" smtClean="0"/>
              <a:t> </a:t>
            </a:r>
            <a:r>
              <a:rPr lang="fr-FR" sz="2400" dirty="0" err="1" smtClean="0"/>
              <a:t>nati</a:t>
            </a:r>
            <a:r>
              <a:rPr lang="fr-FR" sz="2400" dirty="0" smtClean="0"/>
              <a:t> dalla </a:t>
            </a:r>
            <a:r>
              <a:rPr lang="fr-FR" sz="2400" dirty="0" err="1" smtClean="0"/>
              <a:t>sconfitta</a:t>
            </a:r>
            <a:r>
              <a:rPr lang="fr-FR" sz="2400" dirty="0" smtClean="0"/>
              <a:t> </a:t>
            </a:r>
            <a:r>
              <a:rPr lang="fr-FR" sz="2400" dirty="0" err="1" smtClean="0"/>
              <a:t>napoleonica</a:t>
            </a:r>
            <a:r>
              <a:rPr lang="fr-FR" sz="2400" dirty="0" smtClean="0"/>
              <a:t>: il </a:t>
            </a:r>
            <a:r>
              <a:rPr lang="fr-FR" sz="2400" dirty="0" err="1" smtClean="0"/>
              <a:t>Belgio</a:t>
            </a:r>
            <a:r>
              <a:rPr lang="fr-FR" sz="2400" dirty="0" smtClean="0"/>
              <a:t> e la Svizzera</a:t>
            </a:r>
            <a:endParaRPr lang="fr-FR" sz="2400" dirty="0"/>
          </a:p>
        </p:txBody>
      </p:sp>
      <p:sp>
        <p:nvSpPr>
          <p:cNvPr id="3" name="Espace réservé du contenu 2"/>
          <p:cNvSpPr>
            <a:spLocks noGrp="1"/>
          </p:cNvSpPr>
          <p:nvPr>
            <p:ph idx="1"/>
          </p:nvPr>
        </p:nvSpPr>
        <p:spPr>
          <a:xfrm>
            <a:off x="677334" y="2000169"/>
            <a:ext cx="8596668" cy="4512926"/>
          </a:xfrm>
        </p:spPr>
        <p:txBody>
          <a:bodyPr>
            <a:normAutofit/>
          </a:bodyPr>
          <a:lstStyle/>
          <a:p>
            <a:pPr algn="just"/>
            <a:r>
              <a:rPr lang="fr-FR" dirty="0" smtClean="0">
                <a:solidFill>
                  <a:schemeClr val="tx1"/>
                </a:solidFill>
              </a:rPr>
              <a:t>Durante il </a:t>
            </a:r>
            <a:r>
              <a:rPr lang="fr-FR" dirty="0" err="1" smtClean="0">
                <a:solidFill>
                  <a:schemeClr val="tx1"/>
                </a:solidFill>
              </a:rPr>
              <a:t>Congresso</a:t>
            </a:r>
            <a:r>
              <a:rPr lang="fr-FR" dirty="0" smtClean="0">
                <a:solidFill>
                  <a:schemeClr val="tx1"/>
                </a:solidFill>
              </a:rPr>
              <a:t> di Vienna (</a:t>
            </a:r>
            <a:r>
              <a:rPr lang="fr-FR" b="1" dirty="0" smtClean="0">
                <a:solidFill>
                  <a:schemeClr val="tx1"/>
                </a:solidFill>
              </a:rPr>
              <a:t>1815</a:t>
            </a:r>
            <a:r>
              <a:rPr lang="fr-FR" dirty="0" smtClean="0">
                <a:solidFill>
                  <a:schemeClr val="tx1"/>
                </a:solidFill>
              </a:rPr>
              <a:t>) </a:t>
            </a:r>
            <a:r>
              <a:rPr lang="fr-FR" dirty="0" err="1" smtClean="0">
                <a:solidFill>
                  <a:schemeClr val="tx1"/>
                </a:solidFill>
              </a:rPr>
              <a:t>vengono</a:t>
            </a:r>
            <a:r>
              <a:rPr lang="fr-FR" dirty="0" smtClean="0">
                <a:solidFill>
                  <a:schemeClr val="tx1"/>
                </a:solidFill>
              </a:rPr>
              <a:t> </a:t>
            </a:r>
            <a:r>
              <a:rPr lang="fr-FR" dirty="0" err="1" smtClean="0">
                <a:solidFill>
                  <a:schemeClr val="tx1"/>
                </a:solidFill>
              </a:rPr>
              <a:t>rinforzati</a:t>
            </a:r>
            <a:r>
              <a:rPr lang="fr-FR" dirty="0" smtClean="0">
                <a:solidFill>
                  <a:schemeClr val="tx1"/>
                </a:solidFill>
              </a:rPr>
              <a:t> due </a:t>
            </a:r>
            <a:r>
              <a:rPr lang="fr-FR" dirty="0" err="1" smtClean="0">
                <a:solidFill>
                  <a:schemeClr val="tx1"/>
                </a:solidFill>
              </a:rPr>
              <a:t>Stati</a:t>
            </a:r>
            <a:r>
              <a:rPr lang="fr-FR" dirty="0" smtClean="0">
                <a:solidFill>
                  <a:schemeClr val="tx1"/>
                </a:solidFill>
              </a:rPr>
              <a:t> « </a:t>
            </a:r>
            <a:r>
              <a:rPr lang="fr-FR" dirty="0" err="1" smtClean="0">
                <a:solidFill>
                  <a:schemeClr val="tx1"/>
                </a:solidFill>
              </a:rPr>
              <a:t>tampone</a:t>
            </a:r>
            <a:r>
              <a:rPr lang="fr-FR" dirty="0" smtClean="0">
                <a:solidFill>
                  <a:schemeClr val="tx1"/>
                </a:solidFill>
              </a:rPr>
              <a:t> » per </a:t>
            </a:r>
            <a:r>
              <a:rPr lang="fr-FR" dirty="0" err="1" smtClean="0">
                <a:solidFill>
                  <a:schemeClr val="tx1"/>
                </a:solidFill>
              </a:rPr>
              <a:t>contenere</a:t>
            </a:r>
            <a:r>
              <a:rPr lang="fr-FR" dirty="0" smtClean="0">
                <a:solidFill>
                  <a:schemeClr val="tx1"/>
                </a:solidFill>
              </a:rPr>
              <a:t> la Francia: il </a:t>
            </a:r>
            <a:r>
              <a:rPr lang="fr-FR" b="1" dirty="0" err="1" smtClean="0">
                <a:solidFill>
                  <a:schemeClr val="tx1"/>
                </a:solidFill>
              </a:rPr>
              <a:t>regno</a:t>
            </a:r>
            <a:r>
              <a:rPr lang="fr-FR" b="1" dirty="0" smtClean="0">
                <a:solidFill>
                  <a:schemeClr val="tx1"/>
                </a:solidFill>
              </a:rPr>
              <a:t> dei </a:t>
            </a:r>
            <a:r>
              <a:rPr lang="fr-FR" b="1" dirty="0" err="1" smtClean="0">
                <a:solidFill>
                  <a:schemeClr val="tx1"/>
                </a:solidFill>
              </a:rPr>
              <a:t>Paesi</a:t>
            </a:r>
            <a:r>
              <a:rPr lang="fr-FR" b="1" dirty="0" smtClean="0">
                <a:solidFill>
                  <a:schemeClr val="tx1"/>
                </a:solidFill>
              </a:rPr>
              <a:t> Bassi </a:t>
            </a:r>
            <a:r>
              <a:rPr lang="fr-FR" dirty="0" smtClean="0">
                <a:solidFill>
                  <a:schemeClr val="tx1"/>
                </a:solidFill>
              </a:rPr>
              <a:t>(</a:t>
            </a:r>
            <a:r>
              <a:rPr lang="fr-FR" dirty="0" err="1" smtClean="0">
                <a:solidFill>
                  <a:schemeClr val="tx1"/>
                </a:solidFill>
              </a:rPr>
              <a:t>unione</a:t>
            </a:r>
            <a:r>
              <a:rPr lang="fr-FR" dirty="0" smtClean="0">
                <a:solidFill>
                  <a:schemeClr val="tx1"/>
                </a:solidFill>
              </a:rPr>
              <a:t> </a:t>
            </a:r>
            <a:r>
              <a:rPr lang="fr-FR" dirty="0" err="1" smtClean="0">
                <a:solidFill>
                  <a:schemeClr val="tx1"/>
                </a:solidFill>
              </a:rPr>
              <a:t>dell’attuale</a:t>
            </a:r>
            <a:r>
              <a:rPr lang="fr-FR" dirty="0" smtClean="0">
                <a:solidFill>
                  <a:schemeClr val="tx1"/>
                </a:solidFill>
              </a:rPr>
              <a:t> </a:t>
            </a:r>
            <a:r>
              <a:rPr lang="fr-FR" dirty="0" err="1" smtClean="0">
                <a:solidFill>
                  <a:schemeClr val="tx1"/>
                </a:solidFill>
              </a:rPr>
              <a:t>Belgio</a:t>
            </a:r>
            <a:r>
              <a:rPr lang="fr-FR" dirty="0" smtClean="0">
                <a:solidFill>
                  <a:schemeClr val="tx1"/>
                </a:solidFill>
              </a:rPr>
              <a:t> e </a:t>
            </a:r>
            <a:r>
              <a:rPr lang="fr-FR" dirty="0" err="1" smtClean="0">
                <a:solidFill>
                  <a:schemeClr val="tx1"/>
                </a:solidFill>
              </a:rPr>
              <a:t>dello</a:t>
            </a:r>
            <a:r>
              <a:rPr lang="fr-FR" dirty="0" smtClean="0">
                <a:solidFill>
                  <a:schemeClr val="tx1"/>
                </a:solidFill>
              </a:rPr>
              <a:t> </a:t>
            </a:r>
            <a:r>
              <a:rPr lang="fr-FR" dirty="0" err="1" smtClean="0">
                <a:solidFill>
                  <a:schemeClr val="tx1"/>
                </a:solidFill>
              </a:rPr>
              <a:t>Stato</a:t>
            </a:r>
            <a:r>
              <a:rPr lang="fr-FR" dirty="0" smtClean="0">
                <a:solidFill>
                  <a:schemeClr val="tx1"/>
                </a:solidFill>
              </a:rPr>
              <a:t> </a:t>
            </a:r>
            <a:r>
              <a:rPr lang="fr-FR" dirty="0" err="1" smtClean="0">
                <a:solidFill>
                  <a:schemeClr val="tx1"/>
                </a:solidFill>
              </a:rPr>
              <a:t>federale</a:t>
            </a:r>
            <a:r>
              <a:rPr lang="fr-FR" dirty="0" smtClean="0">
                <a:solidFill>
                  <a:schemeClr val="tx1"/>
                </a:solidFill>
              </a:rPr>
              <a:t> dei </a:t>
            </a:r>
            <a:r>
              <a:rPr lang="fr-FR" dirty="0" err="1" smtClean="0">
                <a:solidFill>
                  <a:schemeClr val="tx1"/>
                </a:solidFill>
              </a:rPr>
              <a:t>Paesi</a:t>
            </a:r>
            <a:r>
              <a:rPr lang="fr-FR" dirty="0" smtClean="0">
                <a:solidFill>
                  <a:schemeClr val="tx1"/>
                </a:solidFill>
              </a:rPr>
              <a:t> Bassi) e la </a:t>
            </a:r>
            <a:r>
              <a:rPr lang="fr-FR" b="1" dirty="0" smtClean="0">
                <a:solidFill>
                  <a:schemeClr val="tx1"/>
                </a:solidFill>
              </a:rPr>
              <a:t>Svizzera</a:t>
            </a:r>
            <a:r>
              <a:rPr lang="fr-FR" dirty="0" smtClean="0">
                <a:solidFill>
                  <a:schemeClr val="tx1"/>
                </a:solidFill>
              </a:rPr>
              <a:t>.</a:t>
            </a:r>
          </a:p>
          <a:p>
            <a:pPr marL="0" indent="0" algn="just">
              <a:buNone/>
            </a:pPr>
            <a:r>
              <a:rPr lang="fr-FR" dirty="0" smtClean="0">
                <a:solidFill>
                  <a:schemeClr val="tx1"/>
                </a:solidFill>
              </a:rPr>
              <a:t> </a:t>
            </a:r>
          </a:p>
          <a:p>
            <a:pPr algn="just"/>
            <a:r>
              <a:rPr lang="fr-FR" dirty="0" err="1" smtClean="0">
                <a:solidFill>
                  <a:schemeClr val="tx1"/>
                </a:solidFill>
              </a:rPr>
              <a:t>Nel</a:t>
            </a:r>
            <a:r>
              <a:rPr lang="fr-FR" dirty="0" smtClean="0">
                <a:solidFill>
                  <a:schemeClr val="tx1"/>
                </a:solidFill>
              </a:rPr>
              <a:t> </a:t>
            </a:r>
            <a:r>
              <a:rPr lang="fr-FR" b="1" dirty="0" smtClean="0">
                <a:solidFill>
                  <a:schemeClr val="tx1"/>
                </a:solidFill>
              </a:rPr>
              <a:t>1830</a:t>
            </a:r>
            <a:r>
              <a:rPr lang="fr-FR" dirty="0" smtClean="0">
                <a:solidFill>
                  <a:schemeClr val="tx1"/>
                </a:solidFill>
              </a:rPr>
              <a:t> i </a:t>
            </a:r>
            <a:r>
              <a:rPr lang="fr-FR" dirty="0" err="1" smtClean="0">
                <a:solidFill>
                  <a:schemeClr val="tx1"/>
                </a:solidFill>
              </a:rPr>
              <a:t>Belgi</a:t>
            </a:r>
            <a:r>
              <a:rPr lang="fr-FR" dirty="0" smtClean="0">
                <a:solidFill>
                  <a:schemeClr val="tx1"/>
                </a:solidFill>
              </a:rPr>
              <a:t> si </a:t>
            </a:r>
            <a:r>
              <a:rPr lang="fr-FR" dirty="0" err="1" smtClean="0">
                <a:solidFill>
                  <a:schemeClr val="tx1"/>
                </a:solidFill>
              </a:rPr>
              <a:t>ribellano</a:t>
            </a:r>
            <a:r>
              <a:rPr lang="fr-FR" dirty="0" smtClean="0">
                <a:solidFill>
                  <a:schemeClr val="tx1"/>
                </a:solidFill>
              </a:rPr>
              <a:t> e </a:t>
            </a:r>
            <a:r>
              <a:rPr lang="fr-FR" dirty="0" err="1" smtClean="0">
                <a:solidFill>
                  <a:schemeClr val="tx1"/>
                </a:solidFill>
              </a:rPr>
              <a:t>fondano</a:t>
            </a:r>
            <a:r>
              <a:rPr lang="fr-FR" dirty="0" smtClean="0">
                <a:solidFill>
                  <a:schemeClr val="tx1"/>
                </a:solidFill>
              </a:rPr>
              <a:t> il </a:t>
            </a:r>
            <a:r>
              <a:rPr lang="fr-FR" dirty="0" err="1" smtClean="0">
                <a:solidFill>
                  <a:schemeClr val="tx1"/>
                </a:solidFill>
              </a:rPr>
              <a:t>loro</a:t>
            </a:r>
            <a:r>
              <a:rPr lang="fr-FR" dirty="0" smtClean="0">
                <a:solidFill>
                  <a:schemeClr val="tx1"/>
                </a:solidFill>
              </a:rPr>
              <a:t> proprio </a:t>
            </a:r>
            <a:r>
              <a:rPr lang="fr-FR" dirty="0" err="1" smtClean="0">
                <a:solidFill>
                  <a:schemeClr val="tx1"/>
                </a:solidFill>
              </a:rPr>
              <a:t>Stato</a:t>
            </a:r>
            <a:r>
              <a:rPr lang="fr-FR" dirty="0" smtClean="0">
                <a:solidFill>
                  <a:schemeClr val="tx1"/>
                </a:solidFill>
              </a:rPr>
              <a:t>. </a:t>
            </a:r>
            <a:r>
              <a:rPr lang="fr-FR" dirty="0" err="1" smtClean="0">
                <a:solidFill>
                  <a:schemeClr val="tx1"/>
                </a:solidFill>
              </a:rPr>
              <a:t>Sarà</a:t>
            </a:r>
            <a:r>
              <a:rPr lang="fr-FR" dirty="0" smtClean="0">
                <a:solidFill>
                  <a:schemeClr val="tx1"/>
                </a:solidFill>
              </a:rPr>
              <a:t> il </a:t>
            </a:r>
            <a:r>
              <a:rPr lang="fr-FR" b="1" dirty="0" err="1" smtClean="0">
                <a:solidFill>
                  <a:schemeClr val="tx1"/>
                </a:solidFill>
              </a:rPr>
              <a:t>Belgio</a:t>
            </a:r>
            <a:r>
              <a:rPr lang="fr-FR" dirty="0" smtClean="0">
                <a:solidFill>
                  <a:schemeClr val="tx1"/>
                </a:solidFill>
              </a:rPr>
              <a:t> a </a:t>
            </a:r>
            <a:r>
              <a:rPr lang="fr-FR" dirty="0" err="1" smtClean="0">
                <a:solidFill>
                  <a:schemeClr val="tx1"/>
                </a:solidFill>
              </a:rPr>
              <a:t>iniziare</a:t>
            </a:r>
            <a:r>
              <a:rPr lang="fr-FR" dirty="0" smtClean="0">
                <a:solidFill>
                  <a:schemeClr val="tx1"/>
                </a:solidFill>
              </a:rPr>
              <a:t> la </a:t>
            </a:r>
            <a:r>
              <a:rPr lang="fr-FR" dirty="0" err="1" smtClean="0">
                <a:solidFill>
                  <a:schemeClr val="tx1"/>
                </a:solidFill>
              </a:rPr>
              <a:t>rivoluzione</a:t>
            </a:r>
            <a:r>
              <a:rPr lang="fr-FR" dirty="0" smtClean="0">
                <a:solidFill>
                  <a:schemeClr val="tx1"/>
                </a:solidFill>
              </a:rPr>
              <a:t> </a:t>
            </a:r>
            <a:r>
              <a:rPr lang="fr-FR" dirty="0" err="1" smtClean="0">
                <a:solidFill>
                  <a:schemeClr val="tx1"/>
                </a:solidFill>
              </a:rPr>
              <a:t>industriale</a:t>
            </a:r>
            <a:r>
              <a:rPr lang="fr-FR" dirty="0" smtClean="0">
                <a:solidFill>
                  <a:schemeClr val="tx1"/>
                </a:solidFill>
              </a:rPr>
              <a:t> </a:t>
            </a:r>
            <a:r>
              <a:rPr lang="fr-FR" dirty="0" err="1" smtClean="0">
                <a:solidFill>
                  <a:schemeClr val="tx1"/>
                </a:solidFill>
              </a:rPr>
              <a:t>nel</a:t>
            </a:r>
            <a:r>
              <a:rPr lang="fr-FR" dirty="0" smtClean="0">
                <a:solidFill>
                  <a:schemeClr val="tx1"/>
                </a:solidFill>
              </a:rPr>
              <a:t> XIX </a:t>
            </a:r>
            <a:r>
              <a:rPr lang="fr-FR" dirty="0" err="1" smtClean="0">
                <a:solidFill>
                  <a:schemeClr val="tx1"/>
                </a:solidFill>
              </a:rPr>
              <a:t>secolo</a:t>
            </a:r>
            <a:r>
              <a:rPr lang="fr-FR" dirty="0" smtClean="0">
                <a:solidFill>
                  <a:schemeClr val="tx1"/>
                </a:solidFill>
              </a:rPr>
              <a:t> e ad </a:t>
            </a:r>
            <a:r>
              <a:rPr lang="fr-FR" dirty="0" err="1" smtClean="0">
                <a:solidFill>
                  <a:schemeClr val="tx1"/>
                </a:solidFill>
              </a:rPr>
              <a:t>avere</a:t>
            </a:r>
            <a:r>
              <a:rPr lang="fr-FR" dirty="0" smtClean="0">
                <a:solidFill>
                  <a:schemeClr val="tx1"/>
                </a:solidFill>
              </a:rPr>
              <a:t> un </a:t>
            </a:r>
            <a:r>
              <a:rPr lang="fr-FR" dirty="0" err="1" smtClean="0">
                <a:solidFill>
                  <a:schemeClr val="tx1"/>
                </a:solidFill>
              </a:rPr>
              <a:t>ruolo</a:t>
            </a:r>
            <a:r>
              <a:rPr lang="fr-FR" dirty="0" smtClean="0">
                <a:solidFill>
                  <a:schemeClr val="tx1"/>
                </a:solidFill>
              </a:rPr>
              <a:t> di primo piano </a:t>
            </a:r>
            <a:r>
              <a:rPr lang="fr-FR" dirty="0" err="1" smtClean="0">
                <a:solidFill>
                  <a:schemeClr val="tx1"/>
                </a:solidFill>
              </a:rPr>
              <a:t>nel</a:t>
            </a:r>
            <a:r>
              <a:rPr lang="fr-FR" dirty="0" smtClean="0">
                <a:solidFill>
                  <a:schemeClr val="tx1"/>
                </a:solidFill>
              </a:rPr>
              <a:t> </a:t>
            </a:r>
            <a:r>
              <a:rPr lang="fr-FR" dirty="0" err="1" smtClean="0">
                <a:solidFill>
                  <a:schemeClr val="tx1"/>
                </a:solidFill>
              </a:rPr>
              <a:t>secondo</a:t>
            </a:r>
            <a:r>
              <a:rPr lang="fr-FR" dirty="0" smtClean="0">
                <a:solidFill>
                  <a:schemeClr val="tx1"/>
                </a:solidFill>
              </a:rPr>
              <a:t> </a:t>
            </a:r>
            <a:r>
              <a:rPr lang="fr-FR" dirty="0" err="1" smtClean="0">
                <a:solidFill>
                  <a:schemeClr val="tx1"/>
                </a:solidFill>
              </a:rPr>
              <a:t>periodo</a:t>
            </a:r>
            <a:r>
              <a:rPr lang="fr-FR" dirty="0" smtClean="0">
                <a:solidFill>
                  <a:schemeClr val="tx1"/>
                </a:solidFill>
              </a:rPr>
              <a:t> coloniale (</a:t>
            </a:r>
            <a:r>
              <a:rPr lang="fr-FR" dirty="0" err="1" smtClean="0">
                <a:solidFill>
                  <a:schemeClr val="tx1"/>
                </a:solidFill>
              </a:rPr>
              <a:t>oggi</a:t>
            </a:r>
            <a:r>
              <a:rPr lang="fr-FR" dirty="0" smtClean="0">
                <a:solidFill>
                  <a:schemeClr val="tx1"/>
                </a:solidFill>
              </a:rPr>
              <a:t> la seconda </a:t>
            </a:r>
            <a:r>
              <a:rPr lang="fr-FR" dirty="0" err="1" smtClean="0">
                <a:solidFill>
                  <a:schemeClr val="tx1"/>
                </a:solidFill>
              </a:rPr>
              <a:t>città</a:t>
            </a:r>
            <a:r>
              <a:rPr lang="fr-FR" dirty="0" smtClean="0">
                <a:solidFill>
                  <a:schemeClr val="tx1"/>
                </a:solidFill>
              </a:rPr>
              <a:t> </a:t>
            </a:r>
            <a:r>
              <a:rPr lang="fr-FR" dirty="0" err="1" smtClean="0">
                <a:solidFill>
                  <a:schemeClr val="tx1"/>
                </a:solidFill>
              </a:rPr>
              <a:t>francofona</a:t>
            </a:r>
            <a:r>
              <a:rPr lang="fr-FR" dirty="0" smtClean="0">
                <a:solidFill>
                  <a:schemeClr val="tx1"/>
                </a:solidFill>
              </a:rPr>
              <a:t> al </a:t>
            </a:r>
            <a:r>
              <a:rPr lang="fr-FR" dirty="0" err="1" smtClean="0">
                <a:solidFill>
                  <a:schemeClr val="tx1"/>
                </a:solidFill>
              </a:rPr>
              <a:t>mondo</a:t>
            </a:r>
            <a:r>
              <a:rPr lang="fr-FR" dirty="0" smtClean="0">
                <a:solidFill>
                  <a:schemeClr val="tx1"/>
                </a:solidFill>
              </a:rPr>
              <a:t> </a:t>
            </a:r>
            <a:r>
              <a:rPr lang="fr-FR" dirty="0" err="1" smtClean="0">
                <a:solidFill>
                  <a:schemeClr val="tx1"/>
                </a:solidFill>
              </a:rPr>
              <a:t>dopo</a:t>
            </a:r>
            <a:r>
              <a:rPr lang="fr-FR" dirty="0" smtClean="0">
                <a:solidFill>
                  <a:schemeClr val="tx1"/>
                </a:solidFill>
              </a:rPr>
              <a:t> </a:t>
            </a:r>
            <a:r>
              <a:rPr lang="fr-FR" dirty="0" err="1" smtClean="0">
                <a:solidFill>
                  <a:schemeClr val="tx1"/>
                </a:solidFill>
              </a:rPr>
              <a:t>Parigi</a:t>
            </a:r>
            <a:r>
              <a:rPr lang="fr-FR" dirty="0" smtClean="0">
                <a:solidFill>
                  <a:schemeClr val="tx1"/>
                </a:solidFill>
              </a:rPr>
              <a:t> </a:t>
            </a:r>
            <a:r>
              <a:rPr lang="fr-FR" dirty="0" err="1" smtClean="0">
                <a:solidFill>
                  <a:schemeClr val="tx1"/>
                </a:solidFill>
              </a:rPr>
              <a:t>è</a:t>
            </a:r>
            <a:r>
              <a:rPr lang="fr-FR" dirty="0" smtClean="0">
                <a:solidFill>
                  <a:schemeClr val="tx1"/>
                </a:solidFill>
              </a:rPr>
              <a:t> </a:t>
            </a:r>
            <a:r>
              <a:rPr lang="fr-FR" b="1" dirty="0" smtClean="0">
                <a:solidFill>
                  <a:schemeClr val="tx1"/>
                </a:solidFill>
              </a:rPr>
              <a:t>Kinshasa</a:t>
            </a:r>
            <a:r>
              <a:rPr lang="fr-FR" dirty="0" smtClean="0">
                <a:solidFill>
                  <a:schemeClr val="tx1"/>
                </a:solidFill>
              </a:rPr>
              <a:t>).</a:t>
            </a:r>
          </a:p>
          <a:p>
            <a:pPr algn="just"/>
            <a:endParaRPr lang="fr-FR" dirty="0">
              <a:solidFill>
                <a:schemeClr val="tx1"/>
              </a:solidFill>
            </a:endParaRPr>
          </a:p>
          <a:p>
            <a:pPr algn="just"/>
            <a:r>
              <a:rPr lang="fr-FR" dirty="0" smtClean="0">
                <a:solidFill>
                  <a:schemeClr val="tx1"/>
                </a:solidFill>
              </a:rPr>
              <a:t>L’influenza </a:t>
            </a:r>
            <a:r>
              <a:rPr lang="fr-FR" dirty="0" err="1" smtClean="0">
                <a:solidFill>
                  <a:schemeClr val="tx1"/>
                </a:solidFill>
              </a:rPr>
              <a:t>della</a:t>
            </a:r>
            <a:r>
              <a:rPr lang="fr-FR" dirty="0" smtClean="0">
                <a:solidFill>
                  <a:schemeClr val="tx1"/>
                </a:solidFill>
              </a:rPr>
              <a:t> </a:t>
            </a:r>
            <a:r>
              <a:rPr lang="fr-FR" b="1" dirty="0" smtClean="0">
                <a:solidFill>
                  <a:schemeClr val="tx1"/>
                </a:solidFill>
              </a:rPr>
              <a:t>Svizzera</a:t>
            </a:r>
            <a:r>
              <a:rPr lang="fr-FR" dirty="0" smtClean="0">
                <a:solidFill>
                  <a:schemeClr val="tx1"/>
                </a:solidFill>
              </a:rPr>
              <a:t> </a:t>
            </a:r>
            <a:r>
              <a:rPr lang="fr-FR" dirty="0" err="1" smtClean="0">
                <a:solidFill>
                  <a:schemeClr val="tx1"/>
                </a:solidFill>
              </a:rPr>
              <a:t>è</a:t>
            </a:r>
            <a:r>
              <a:rPr lang="fr-FR" dirty="0" smtClean="0">
                <a:solidFill>
                  <a:schemeClr val="tx1"/>
                </a:solidFill>
              </a:rPr>
              <a:t> </a:t>
            </a:r>
            <a:r>
              <a:rPr lang="fr-FR" dirty="0" err="1" smtClean="0">
                <a:solidFill>
                  <a:schemeClr val="tx1"/>
                </a:solidFill>
              </a:rPr>
              <a:t>legata</a:t>
            </a:r>
            <a:r>
              <a:rPr lang="fr-FR" dirty="0" smtClean="0">
                <a:solidFill>
                  <a:schemeClr val="tx1"/>
                </a:solidFill>
              </a:rPr>
              <a:t> </a:t>
            </a:r>
            <a:r>
              <a:rPr lang="fr-FR" dirty="0" err="1" smtClean="0">
                <a:solidFill>
                  <a:schemeClr val="tx1"/>
                </a:solidFill>
              </a:rPr>
              <a:t>principalmente</a:t>
            </a:r>
            <a:r>
              <a:rPr lang="fr-FR" dirty="0" smtClean="0">
                <a:solidFill>
                  <a:schemeClr val="tx1"/>
                </a:solidFill>
              </a:rPr>
              <a:t> alla </a:t>
            </a:r>
            <a:r>
              <a:rPr lang="fr-FR" dirty="0" err="1" smtClean="0">
                <a:solidFill>
                  <a:schemeClr val="tx1"/>
                </a:solidFill>
              </a:rPr>
              <a:t>città</a:t>
            </a:r>
            <a:r>
              <a:rPr lang="fr-FR" dirty="0" smtClean="0">
                <a:solidFill>
                  <a:schemeClr val="tx1"/>
                </a:solidFill>
              </a:rPr>
              <a:t> di</a:t>
            </a:r>
            <a:r>
              <a:rPr lang="fr-FR" b="1" dirty="0" smtClean="0">
                <a:solidFill>
                  <a:schemeClr val="tx1"/>
                </a:solidFill>
              </a:rPr>
              <a:t> Ginevra</a:t>
            </a:r>
            <a:r>
              <a:rPr lang="fr-FR" dirty="0" smtClean="0">
                <a:solidFill>
                  <a:schemeClr val="tx1"/>
                </a:solidFill>
              </a:rPr>
              <a:t>, </a:t>
            </a:r>
            <a:r>
              <a:rPr lang="fr-FR" dirty="0" err="1" smtClean="0">
                <a:solidFill>
                  <a:schemeClr val="tx1"/>
                </a:solidFill>
              </a:rPr>
              <a:t>centro</a:t>
            </a:r>
            <a:r>
              <a:rPr lang="fr-FR" dirty="0" smtClean="0">
                <a:solidFill>
                  <a:schemeClr val="tx1"/>
                </a:solidFill>
              </a:rPr>
              <a:t> </a:t>
            </a:r>
            <a:r>
              <a:rPr lang="fr-FR" dirty="0" err="1" smtClean="0">
                <a:solidFill>
                  <a:schemeClr val="tx1"/>
                </a:solidFill>
              </a:rPr>
              <a:t>intellettuale</a:t>
            </a:r>
            <a:r>
              <a:rPr lang="fr-FR" dirty="0" smtClean="0">
                <a:solidFill>
                  <a:schemeClr val="tx1"/>
                </a:solidFill>
              </a:rPr>
              <a:t>, </a:t>
            </a:r>
            <a:r>
              <a:rPr lang="fr-FR" dirty="0" err="1" smtClean="0">
                <a:solidFill>
                  <a:schemeClr val="tx1"/>
                </a:solidFill>
              </a:rPr>
              <a:t>rifugio</a:t>
            </a:r>
            <a:r>
              <a:rPr lang="fr-FR" dirty="0" smtClean="0">
                <a:solidFill>
                  <a:schemeClr val="tx1"/>
                </a:solidFill>
              </a:rPr>
              <a:t> per </a:t>
            </a:r>
            <a:r>
              <a:rPr lang="fr-FR" dirty="0" err="1" smtClean="0">
                <a:solidFill>
                  <a:schemeClr val="tx1"/>
                </a:solidFill>
              </a:rPr>
              <a:t>gli</a:t>
            </a:r>
            <a:r>
              <a:rPr lang="fr-FR" dirty="0" smtClean="0">
                <a:solidFill>
                  <a:schemeClr val="tx1"/>
                </a:solidFill>
              </a:rPr>
              <a:t> </a:t>
            </a:r>
            <a:r>
              <a:rPr lang="fr-FR" dirty="0" err="1" smtClean="0">
                <a:solidFill>
                  <a:schemeClr val="tx1"/>
                </a:solidFill>
              </a:rPr>
              <a:t>ugonotti</a:t>
            </a:r>
            <a:r>
              <a:rPr lang="fr-FR" dirty="0" smtClean="0">
                <a:solidFill>
                  <a:schemeClr val="tx1"/>
                </a:solidFill>
              </a:rPr>
              <a:t> e per i </a:t>
            </a:r>
            <a:r>
              <a:rPr lang="fr-FR" dirty="0" err="1" smtClean="0">
                <a:solidFill>
                  <a:schemeClr val="tx1"/>
                </a:solidFill>
              </a:rPr>
              <a:t>sostenitori</a:t>
            </a:r>
            <a:r>
              <a:rPr lang="fr-FR" dirty="0" smtClean="0">
                <a:solidFill>
                  <a:schemeClr val="tx1"/>
                </a:solidFill>
              </a:rPr>
              <a:t> </a:t>
            </a:r>
            <a:r>
              <a:rPr lang="fr-FR" dirty="0" err="1" smtClean="0">
                <a:solidFill>
                  <a:schemeClr val="tx1"/>
                </a:solidFill>
              </a:rPr>
              <a:t>della</a:t>
            </a:r>
            <a:r>
              <a:rPr lang="fr-FR" dirty="0" smtClean="0">
                <a:solidFill>
                  <a:schemeClr val="tx1"/>
                </a:solidFill>
              </a:rPr>
              <a:t> </a:t>
            </a:r>
            <a:r>
              <a:rPr lang="fr-FR" dirty="0" err="1" smtClean="0">
                <a:solidFill>
                  <a:schemeClr val="tx1"/>
                </a:solidFill>
              </a:rPr>
              <a:t>riforma</a:t>
            </a:r>
            <a:r>
              <a:rPr lang="fr-FR" dirty="0" smtClean="0">
                <a:solidFill>
                  <a:schemeClr val="tx1"/>
                </a:solidFill>
              </a:rPr>
              <a:t> protestante, </a:t>
            </a:r>
            <a:r>
              <a:rPr lang="fr-FR" dirty="0" err="1" smtClean="0">
                <a:solidFill>
                  <a:schemeClr val="tx1"/>
                </a:solidFill>
              </a:rPr>
              <a:t>città</a:t>
            </a:r>
            <a:r>
              <a:rPr lang="fr-FR" dirty="0" smtClean="0">
                <a:solidFill>
                  <a:schemeClr val="tx1"/>
                </a:solidFill>
              </a:rPr>
              <a:t> delle </a:t>
            </a:r>
            <a:r>
              <a:rPr lang="fr-FR" dirty="0" err="1" smtClean="0">
                <a:solidFill>
                  <a:schemeClr val="tx1"/>
                </a:solidFill>
              </a:rPr>
              <a:t>organizzazioni</a:t>
            </a:r>
            <a:r>
              <a:rPr lang="fr-FR" dirty="0" smtClean="0">
                <a:solidFill>
                  <a:schemeClr val="tx1"/>
                </a:solidFill>
              </a:rPr>
              <a:t> </a:t>
            </a:r>
            <a:r>
              <a:rPr lang="fr-FR" dirty="0" err="1" smtClean="0">
                <a:solidFill>
                  <a:schemeClr val="tx1"/>
                </a:solidFill>
              </a:rPr>
              <a:t>internazionali</a:t>
            </a:r>
            <a:r>
              <a:rPr lang="fr-FR" dirty="0" smtClean="0">
                <a:solidFill>
                  <a:schemeClr val="tx1"/>
                </a:solidFill>
              </a:rPr>
              <a:t>, prima fra tutte la Croce Rossa.</a:t>
            </a:r>
            <a:endParaRPr lang="fr-FR" dirty="0">
              <a:solidFill>
                <a:schemeClr val="tx1"/>
              </a:solidFill>
            </a:endParaRPr>
          </a:p>
        </p:txBody>
      </p:sp>
    </p:spTree>
    <p:extLst>
      <p:ext uri="{BB962C8B-B14F-4D97-AF65-F5344CB8AC3E}">
        <p14:creationId xmlns:p14="http://schemas.microsoft.com/office/powerpoint/2010/main" val="20069902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Il </a:t>
            </a:r>
            <a:r>
              <a:rPr lang="fr-FR" sz="2400" dirty="0" err="1" smtClean="0"/>
              <a:t>secondo</a:t>
            </a:r>
            <a:r>
              <a:rPr lang="fr-FR" sz="2400" dirty="0" smtClean="0"/>
              <a:t> </a:t>
            </a:r>
            <a:r>
              <a:rPr lang="fr-FR" sz="2400" dirty="0" err="1" smtClean="0"/>
              <a:t>periodo</a:t>
            </a:r>
            <a:r>
              <a:rPr lang="fr-FR" sz="2400" dirty="0" smtClean="0"/>
              <a:t> coloniale (1830-1962)</a:t>
            </a:r>
            <a:endParaRPr lang="fr-FR" sz="2400" dirty="0"/>
          </a:p>
        </p:txBody>
      </p:sp>
      <p:sp>
        <p:nvSpPr>
          <p:cNvPr id="3" name="Espace réservé du contenu 2"/>
          <p:cNvSpPr>
            <a:spLocks noGrp="1"/>
          </p:cNvSpPr>
          <p:nvPr>
            <p:ph idx="1"/>
          </p:nvPr>
        </p:nvSpPr>
        <p:spPr>
          <a:xfrm>
            <a:off x="677334" y="1502863"/>
            <a:ext cx="8596668" cy="5355137"/>
          </a:xfrm>
        </p:spPr>
        <p:txBody>
          <a:bodyPr>
            <a:normAutofit/>
          </a:bodyPr>
          <a:lstStyle/>
          <a:p>
            <a:pPr marL="0" indent="0" algn="just">
              <a:buNone/>
            </a:pPr>
            <a:r>
              <a:rPr lang="fr-FR" dirty="0" smtClean="0">
                <a:solidFill>
                  <a:schemeClr val="tx1"/>
                </a:solidFill>
              </a:rPr>
              <a:t>Il </a:t>
            </a:r>
            <a:r>
              <a:rPr lang="fr-FR" dirty="0" err="1" smtClean="0">
                <a:solidFill>
                  <a:schemeClr val="tx1"/>
                </a:solidFill>
              </a:rPr>
              <a:t>secondo</a:t>
            </a:r>
            <a:r>
              <a:rPr lang="fr-FR" dirty="0" smtClean="0">
                <a:solidFill>
                  <a:schemeClr val="tx1"/>
                </a:solidFill>
              </a:rPr>
              <a:t> </a:t>
            </a:r>
            <a:r>
              <a:rPr lang="fr-FR" dirty="0" err="1" smtClean="0">
                <a:solidFill>
                  <a:schemeClr val="tx1"/>
                </a:solidFill>
              </a:rPr>
              <a:t>periodo</a:t>
            </a:r>
            <a:r>
              <a:rPr lang="fr-FR" dirty="0" smtClean="0">
                <a:solidFill>
                  <a:schemeClr val="tx1"/>
                </a:solidFill>
              </a:rPr>
              <a:t> coloniale ha </a:t>
            </a:r>
            <a:r>
              <a:rPr lang="fr-FR" dirty="0" err="1" smtClean="0">
                <a:solidFill>
                  <a:schemeClr val="tx1"/>
                </a:solidFill>
              </a:rPr>
              <a:t>molti</a:t>
            </a:r>
            <a:r>
              <a:rPr lang="fr-FR" dirty="0" smtClean="0">
                <a:solidFill>
                  <a:schemeClr val="tx1"/>
                </a:solidFill>
              </a:rPr>
              <a:t> più </a:t>
            </a:r>
            <a:r>
              <a:rPr lang="fr-FR" dirty="0" err="1" smtClean="0">
                <a:solidFill>
                  <a:schemeClr val="tx1"/>
                </a:solidFill>
              </a:rPr>
              <a:t>effetti</a:t>
            </a:r>
            <a:r>
              <a:rPr lang="fr-FR" dirty="0" smtClean="0">
                <a:solidFill>
                  <a:schemeClr val="tx1"/>
                </a:solidFill>
              </a:rPr>
              <a:t> </a:t>
            </a:r>
            <a:r>
              <a:rPr lang="fr-FR" dirty="0" err="1" smtClean="0">
                <a:solidFill>
                  <a:schemeClr val="tx1"/>
                </a:solidFill>
              </a:rPr>
              <a:t>sulla</a:t>
            </a:r>
            <a:r>
              <a:rPr lang="fr-FR" dirty="0" smtClean="0">
                <a:solidFill>
                  <a:schemeClr val="tx1"/>
                </a:solidFill>
              </a:rPr>
              <a:t> lingua </a:t>
            </a:r>
            <a:r>
              <a:rPr lang="fr-FR" dirty="0" err="1" smtClean="0">
                <a:solidFill>
                  <a:schemeClr val="tx1"/>
                </a:solidFill>
              </a:rPr>
              <a:t>francese</a:t>
            </a:r>
            <a:r>
              <a:rPr lang="fr-FR" dirty="0" smtClean="0">
                <a:solidFill>
                  <a:schemeClr val="tx1"/>
                </a:solidFill>
              </a:rPr>
              <a:t>, </a:t>
            </a:r>
            <a:r>
              <a:rPr lang="fr-FR" dirty="0" err="1" smtClean="0">
                <a:solidFill>
                  <a:schemeClr val="tx1"/>
                </a:solidFill>
              </a:rPr>
              <a:t>tanto</a:t>
            </a:r>
            <a:r>
              <a:rPr lang="fr-FR" dirty="0" smtClean="0">
                <a:solidFill>
                  <a:schemeClr val="tx1"/>
                </a:solidFill>
              </a:rPr>
              <a:t> per la sua </a:t>
            </a:r>
            <a:r>
              <a:rPr lang="fr-FR" dirty="0" err="1" smtClean="0">
                <a:solidFill>
                  <a:schemeClr val="tx1"/>
                </a:solidFill>
              </a:rPr>
              <a:t>diffusione</a:t>
            </a:r>
            <a:r>
              <a:rPr lang="fr-FR" dirty="0" smtClean="0">
                <a:solidFill>
                  <a:schemeClr val="tx1"/>
                </a:solidFill>
              </a:rPr>
              <a:t> quanto per le </a:t>
            </a:r>
            <a:r>
              <a:rPr lang="fr-FR" dirty="0" err="1" smtClean="0">
                <a:solidFill>
                  <a:schemeClr val="tx1"/>
                </a:solidFill>
              </a:rPr>
              <a:t>conseguenze</a:t>
            </a:r>
            <a:r>
              <a:rPr lang="fr-FR" dirty="0" smtClean="0">
                <a:solidFill>
                  <a:schemeClr val="tx1"/>
                </a:solidFill>
              </a:rPr>
              <a:t> </a:t>
            </a:r>
            <a:r>
              <a:rPr lang="fr-FR" dirty="0" err="1" smtClean="0">
                <a:solidFill>
                  <a:schemeClr val="tx1"/>
                </a:solidFill>
              </a:rPr>
              <a:t>sulla</a:t>
            </a:r>
            <a:r>
              <a:rPr lang="fr-FR" dirty="0" smtClean="0">
                <a:solidFill>
                  <a:schemeClr val="tx1"/>
                </a:solidFill>
              </a:rPr>
              <a:t> lingua </a:t>
            </a:r>
            <a:r>
              <a:rPr lang="fr-FR" dirty="0" err="1" smtClean="0">
                <a:solidFill>
                  <a:schemeClr val="tx1"/>
                </a:solidFill>
              </a:rPr>
              <a:t>stessa</a:t>
            </a:r>
            <a:r>
              <a:rPr lang="fr-FR" dirty="0" smtClean="0">
                <a:solidFill>
                  <a:schemeClr val="tx1"/>
                </a:solidFill>
              </a:rPr>
              <a:t>, per i </a:t>
            </a:r>
            <a:r>
              <a:rPr lang="fr-FR" dirty="0" err="1" smtClean="0">
                <a:solidFill>
                  <a:schemeClr val="tx1"/>
                </a:solidFill>
              </a:rPr>
              <a:t>seguenti</a:t>
            </a:r>
            <a:r>
              <a:rPr lang="fr-FR" dirty="0" smtClean="0">
                <a:solidFill>
                  <a:schemeClr val="tx1"/>
                </a:solidFill>
              </a:rPr>
              <a:t> </a:t>
            </a:r>
            <a:r>
              <a:rPr lang="fr-FR" dirty="0" err="1" smtClean="0">
                <a:solidFill>
                  <a:schemeClr val="tx1"/>
                </a:solidFill>
              </a:rPr>
              <a:t>motivi</a:t>
            </a:r>
            <a:r>
              <a:rPr lang="fr-FR" dirty="0" smtClean="0">
                <a:solidFill>
                  <a:schemeClr val="tx1"/>
                </a:solidFill>
              </a:rPr>
              <a:t>:</a:t>
            </a:r>
          </a:p>
          <a:p>
            <a:pPr algn="just"/>
            <a:endParaRPr lang="fr-FR" dirty="0">
              <a:solidFill>
                <a:schemeClr val="tx1"/>
              </a:solidFill>
            </a:endParaRPr>
          </a:p>
          <a:p>
            <a:pPr algn="just"/>
            <a:r>
              <a:rPr lang="fr-FR" dirty="0" smtClean="0">
                <a:solidFill>
                  <a:schemeClr val="tx1"/>
                </a:solidFill>
              </a:rPr>
              <a:t>Si </a:t>
            </a:r>
            <a:r>
              <a:rPr lang="fr-FR" dirty="0" err="1" smtClean="0">
                <a:solidFill>
                  <a:schemeClr val="tx1"/>
                </a:solidFill>
              </a:rPr>
              <a:t>tratta</a:t>
            </a:r>
            <a:r>
              <a:rPr lang="fr-FR" dirty="0" smtClean="0">
                <a:solidFill>
                  <a:schemeClr val="tx1"/>
                </a:solidFill>
              </a:rPr>
              <a:t> di un </a:t>
            </a:r>
            <a:r>
              <a:rPr lang="fr-FR" dirty="0" err="1" smtClean="0">
                <a:solidFill>
                  <a:schemeClr val="tx1"/>
                </a:solidFill>
              </a:rPr>
              <a:t>colonialismo</a:t>
            </a:r>
            <a:r>
              <a:rPr lang="fr-FR" dirty="0" smtClean="0">
                <a:solidFill>
                  <a:schemeClr val="tx1"/>
                </a:solidFill>
              </a:rPr>
              <a:t> d’</a:t>
            </a:r>
            <a:r>
              <a:rPr lang="fr-FR" b="1" dirty="0" err="1" smtClean="0">
                <a:solidFill>
                  <a:schemeClr val="tx1"/>
                </a:solidFill>
              </a:rPr>
              <a:t>insediamento</a:t>
            </a:r>
            <a:r>
              <a:rPr lang="fr-FR" dirty="0" smtClean="0">
                <a:solidFill>
                  <a:schemeClr val="tx1"/>
                </a:solidFill>
              </a:rPr>
              <a:t>: </a:t>
            </a:r>
            <a:r>
              <a:rPr lang="fr-FR" dirty="0" err="1" smtClean="0">
                <a:solidFill>
                  <a:schemeClr val="tx1"/>
                </a:solidFill>
              </a:rPr>
              <a:t>molti</a:t>
            </a:r>
            <a:r>
              <a:rPr lang="fr-FR" dirty="0" smtClean="0">
                <a:solidFill>
                  <a:schemeClr val="tx1"/>
                </a:solidFill>
              </a:rPr>
              <a:t> </a:t>
            </a:r>
            <a:r>
              <a:rPr lang="fr-FR" dirty="0" err="1" smtClean="0">
                <a:solidFill>
                  <a:schemeClr val="tx1"/>
                </a:solidFill>
              </a:rPr>
              <a:t>coloni</a:t>
            </a:r>
            <a:r>
              <a:rPr lang="fr-FR" dirty="0" smtClean="0">
                <a:solidFill>
                  <a:schemeClr val="tx1"/>
                </a:solidFill>
              </a:rPr>
              <a:t> si </a:t>
            </a:r>
            <a:r>
              <a:rPr lang="fr-FR" dirty="0" err="1" smtClean="0">
                <a:solidFill>
                  <a:schemeClr val="tx1"/>
                </a:solidFill>
              </a:rPr>
              <a:t>trasferirono</a:t>
            </a:r>
            <a:r>
              <a:rPr lang="fr-FR" dirty="0" smtClean="0">
                <a:solidFill>
                  <a:schemeClr val="tx1"/>
                </a:solidFill>
              </a:rPr>
              <a:t> </a:t>
            </a:r>
            <a:r>
              <a:rPr lang="fr-FR" dirty="0" err="1" smtClean="0">
                <a:solidFill>
                  <a:schemeClr val="tx1"/>
                </a:solidFill>
              </a:rPr>
              <a:t>questa</a:t>
            </a:r>
            <a:r>
              <a:rPr lang="fr-FR" dirty="0" smtClean="0">
                <a:solidFill>
                  <a:schemeClr val="tx1"/>
                </a:solidFill>
              </a:rPr>
              <a:t> volta </a:t>
            </a:r>
            <a:r>
              <a:rPr lang="fr-FR" dirty="0" err="1" smtClean="0">
                <a:solidFill>
                  <a:schemeClr val="tx1"/>
                </a:solidFill>
              </a:rPr>
              <a:t>nei</a:t>
            </a:r>
            <a:r>
              <a:rPr lang="fr-FR" dirty="0" smtClean="0">
                <a:solidFill>
                  <a:schemeClr val="tx1"/>
                </a:solidFill>
              </a:rPr>
              <a:t> </a:t>
            </a:r>
            <a:r>
              <a:rPr lang="fr-FR" dirty="0" err="1" smtClean="0">
                <a:solidFill>
                  <a:schemeClr val="tx1"/>
                </a:solidFill>
              </a:rPr>
              <a:t>nuovi</a:t>
            </a:r>
            <a:r>
              <a:rPr lang="fr-FR" dirty="0" smtClean="0">
                <a:solidFill>
                  <a:schemeClr val="tx1"/>
                </a:solidFill>
              </a:rPr>
              <a:t> </a:t>
            </a:r>
            <a:r>
              <a:rPr lang="fr-FR" dirty="0" err="1" smtClean="0">
                <a:solidFill>
                  <a:schemeClr val="tx1"/>
                </a:solidFill>
              </a:rPr>
              <a:t>territori</a:t>
            </a:r>
            <a:r>
              <a:rPr lang="fr-FR" dirty="0" smtClean="0">
                <a:solidFill>
                  <a:schemeClr val="tx1"/>
                </a:solidFill>
              </a:rPr>
              <a:t> (10 000 </a:t>
            </a:r>
            <a:r>
              <a:rPr lang="fr-FR" dirty="0" err="1" smtClean="0">
                <a:solidFill>
                  <a:schemeClr val="tx1"/>
                </a:solidFill>
              </a:rPr>
              <a:t>erano</a:t>
            </a:r>
            <a:r>
              <a:rPr lang="fr-FR" dirty="0" smtClean="0">
                <a:solidFill>
                  <a:schemeClr val="tx1"/>
                </a:solidFill>
              </a:rPr>
              <a:t> </a:t>
            </a:r>
            <a:r>
              <a:rPr lang="fr-FR" dirty="0" err="1" smtClean="0">
                <a:solidFill>
                  <a:schemeClr val="tx1"/>
                </a:solidFill>
              </a:rPr>
              <a:t>stati</a:t>
            </a:r>
            <a:r>
              <a:rPr lang="fr-FR" dirty="0" smtClean="0">
                <a:solidFill>
                  <a:schemeClr val="tx1"/>
                </a:solidFill>
              </a:rPr>
              <a:t> i </a:t>
            </a:r>
            <a:r>
              <a:rPr lang="fr-FR" dirty="0" err="1" smtClean="0">
                <a:solidFill>
                  <a:schemeClr val="tx1"/>
                </a:solidFill>
              </a:rPr>
              <a:t>coloni</a:t>
            </a:r>
            <a:r>
              <a:rPr lang="fr-FR" dirty="0" smtClean="0">
                <a:solidFill>
                  <a:schemeClr val="tx1"/>
                </a:solidFill>
              </a:rPr>
              <a:t> </a:t>
            </a:r>
            <a:r>
              <a:rPr lang="fr-FR" dirty="0" err="1" smtClean="0">
                <a:solidFill>
                  <a:schemeClr val="tx1"/>
                </a:solidFill>
              </a:rPr>
              <a:t>nella</a:t>
            </a:r>
            <a:r>
              <a:rPr lang="fr-FR" dirty="0" smtClean="0">
                <a:solidFill>
                  <a:schemeClr val="tx1"/>
                </a:solidFill>
              </a:rPr>
              <a:t> Nouvelle-France, un </a:t>
            </a:r>
            <a:r>
              <a:rPr lang="fr-FR" dirty="0" err="1" smtClean="0">
                <a:solidFill>
                  <a:schemeClr val="tx1"/>
                </a:solidFill>
              </a:rPr>
              <a:t>milione</a:t>
            </a:r>
            <a:r>
              <a:rPr lang="fr-FR" dirty="0" smtClean="0">
                <a:solidFill>
                  <a:schemeClr val="tx1"/>
                </a:solidFill>
              </a:rPr>
              <a:t> </a:t>
            </a:r>
            <a:r>
              <a:rPr lang="fr-FR" dirty="0" err="1" smtClean="0">
                <a:solidFill>
                  <a:schemeClr val="tx1"/>
                </a:solidFill>
              </a:rPr>
              <a:t>quelli</a:t>
            </a:r>
            <a:r>
              <a:rPr lang="fr-FR" dirty="0" smtClean="0">
                <a:solidFill>
                  <a:schemeClr val="tx1"/>
                </a:solidFill>
              </a:rPr>
              <a:t> in </a:t>
            </a:r>
            <a:r>
              <a:rPr lang="fr-FR" dirty="0" err="1" smtClean="0">
                <a:solidFill>
                  <a:schemeClr val="tx1"/>
                </a:solidFill>
              </a:rPr>
              <a:t>Algeria</a:t>
            </a:r>
            <a:r>
              <a:rPr lang="fr-FR" dirty="0" smtClean="0">
                <a:solidFill>
                  <a:schemeClr val="tx1"/>
                </a:solidFill>
              </a:rPr>
              <a:t> </a:t>
            </a:r>
            <a:r>
              <a:rPr lang="fr-FR" dirty="0" err="1" smtClean="0">
                <a:solidFill>
                  <a:schemeClr val="tx1"/>
                </a:solidFill>
              </a:rPr>
              <a:t>nel</a:t>
            </a:r>
            <a:r>
              <a:rPr lang="fr-FR" dirty="0" smtClean="0">
                <a:solidFill>
                  <a:schemeClr val="tx1"/>
                </a:solidFill>
              </a:rPr>
              <a:t> 1960; </a:t>
            </a:r>
            <a:r>
              <a:rPr lang="fr-FR" dirty="0">
                <a:solidFill>
                  <a:schemeClr val="tx1"/>
                </a:solidFill>
              </a:rPr>
              <a:t>l</a:t>
            </a:r>
            <a:r>
              <a:rPr lang="fr-FR" dirty="0" smtClean="0">
                <a:solidFill>
                  <a:schemeClr val="tx1"/>
                </a:solidFill>
              </a:rPr>
              <a:t>’</a:t>
            </a:r>
            <a:r>
              <a:rPr lang="fr-FR" b="1" dirty="0" err="1" smtClean="0">
                <a:solidFill>
                  <a:schemeClr val="tx1"/>
                </a:solidFill>
              </a:rPr>
              <a:t>Algeria</a:t>
            </a:r>
            <a:r>
              <a:rPr lang="fr-FR" dirty="0" smtClean="0">
                <a:solidFill>
                  <a:schemeClr val="tx1"/>
                </a:solidFill>
              </a:rPr>
              <a:t> </a:t>
            </a:r>
            <a:r>
              <a:rPr lang="fr-FR" dirty="0" err="1" smtClean="0">
                <a:solidFill>
                  <a:schemeClr val="tx1"/>
                </a:solidFill>
              </a:rPr>
              <a:t>fu</a:t>
            </a:r>
            <a:r>
              <a:rPr lang="fr-FR" dirty="0" smtClean="0">
                <a:solidFill>
                  <a:schemeClr val="tx1"/>
                </a:solidFill>
              </a:rPr>
              <a:t> la prima </a:t>
            </a:r>
            <a:r>
              <a:rPr lang="fr-FR" dirty="0" err="1" smtClean="0">
                <a:solidFill>
                  <a:schemeClr val="tx1"/>
                </a:solidFill>
              </a:rPr>
              <a:t>colonia</a:t>
            </a:r>
            <a:r>
              <a:rPr lang="fr-FR" dirty="0" smtClean="0">
                <a:solidFill>
                  <a:schemeClr val="tx1"/>
                </a:solidFill>
              </a:rPr>
              <a:t> </a:t>
            </a:r>
            <a:r>
              <a:rPr lang="fr-FR" dirty="0" err="1" smtClean="0">
                <a:solidFill>
                  <a:schemeClr val="tx1"/>
                </a:solidFill>
              </a:rPr>
              <a:t>dichiarata</a:t>
            </a:r>
            <a:r>
              <a:rPr lang="fr-FR" dirty="0" smtClean="0">
                <a:solidFill>
                  <a:schemeClr val="tx1"/>
                </a:solidFill>
              </a:rPr>
              <a:t> come tale da un </a:t>
            </a:r>
            <a:r>
              <a:rPr lang="fr-FR" dirty="0" err="1" smtClean="0">
                <a:solidFill>
                  <a:schemeClr val="tx1"/>
                </a:solidFill>
              </a:rPr>
              <a:t>paese</a:t>
            </a:r>
            <a:r>
              <a:rPr lang="fr-FR" dirty="0" smtClean="0">
                <a:solidFill>
                  <a:schemeClr val="tx1"/>
                </a:solidFill>
              </a:rPr>
              <a:t> </a:t>
            </a:r>
            <a:r>
              <a:rPr lang="fr-FR" dirty="0" err="1" smtClean="0">
                <a:solidFill>
                  <a:schemeClr val="tx1"/>
                </a:solidFill>
              </a:rPr>
              <a:t>europeo</a:t>
            </a:r>
            <a:r>
              <a:rPr lang="fr-FR" dirty="0" smtClean="0">
                <a:solidFill>
                  <a:schemeClr val="tx1"/>
                </a:solidFill>
              </a:rPr>
              <a:t> </a:t>
            </a:r>
            <a:r>
              <a:rPr lang="fr-FR" dirty="0" err="1" smtClean="0">
                <a:solidFill>
                  <a:schemeClr val="tx1"/>
                </a:solidFill>
              </a:rPr>
              <a:t>nel</a:t>
            </a:r>
            <a:r>
              <a:rPr lang="fr-FR" dirty="0" smtClean="0">
                <a:solidFill>
                  <a:schemeClr val="tx1"/>
                </a:solidFill>
              </a:rPr>
              <a:t> 1832 e </a:t>
            </a:r>
            <a:r>
              <a:rPr lang="fr-FR" dirty="0" err="1" smtClean="0">
                <a:solidFill>
                  <a:schemeClr val="tx1"/>
                </a:solidFill>
              </a:rPr>
              <a:t>resterà</a:t>
            </a:r>
            <a:r>
              <a:rPr lang="fr-FR" dirty="0" smtClean="0">
                <a:solidFill>
                  <a:schemeClr val="tx1"/>
                </a:solidFill>
              </a:rPr>
              <a:t> </a:t>
            </a:r>
            <a:r>
              <a:rPr lang="fr-FR" dirty="0" err="1" smtClean="0">
                <a:solidFill>
                  <a:schemeClr val="tx1"/>
                </a:solidFill>
              </a:rPr>
              <a:t>annessa</a:t>
            </a:r>
            <a:r>
              <a:rPr lang="fr-FR" dirty="0" smtClean="0">
                <a:solidFill>
                  <a:schemeClr val="tx1"/>
                </a:solidFill>
              </a:rPr>
              <a:t> alla Francia </a:t>
            </a:r>
            <a:r>
              <a:rPr lang="fr-FR" dirty="0" err="1" smtClean="0">
                <a:solidFill>
                  <a:schemeClr val="tx1"/>
                </a:solidFill>
              </a:rPr>
              <a:t>fino</a:t>
            </a:r>
            <a:r>
              <a:rPr lang="fr-FR" dirty="0" smtClean="0">
                <a:solidFill>
                  <a:schemeClr val="tx1"/>
                </a:solidFill>
              </a:rPr>
              <a:t> al 1962). </a:t>
            </a:r>
          </a:p>
          <a:p>
            <a:pPr algn="just"/>
            <a:r>
              <a:rPr lang="fr-FR" dirty="0" smtClean="0">
                <a:solidFill>
                  <a:schemeClr val="tx1"/>
                </a:solidFill>
              </a:rPr>
              <a:t>In nome di </a:t>
            </a:r>
            <a:r>
              <a:rPr lang="fr-FR" dirty="0" err="1" smtClean="0">
                <a:solidFill>
                  <a:schemeClr val="tx1"/>
                </a:solidFill>
              </a:rPr>
              <a:t>una</a:t>
            </a:r>
            <a:r>
              <a:rPr lang="fr-FR" dirty="0" smtClean="0">
                <a:solidFill>
                  <a:schemeClr val="tx1"/>
                </a:solidFill>
              </a:rPr>
              <a:t> « </a:t>
            </a:r>
            <a:r>
              <a:rPr lang="fr-FR" b="1" dirty="0" err="1" smtClean="0">
                <a:solidFill>
                  <a:schemeClr val="tx1"/>
                </a:solidFill>
              </a:rPr>
              <a:t>missione</a:t>
            </a:r>
            <a:r>
              <a:rPr lang="fr-FR" b="1" dirty="0" smtClean="0">
                <a:solidFill>
                  <a:schemeClr val="tx1"/>
                </a:solidFill>
              </a:rPr>
              <a:t> </a:t>
            </a:r>
            <a:r>
              <a:rPr lang="fr-FR" b="1" dirty="0" err="1" smtClean="0">
                <a:solidFill>
                  <a:schemeClr val="tx1"/>
                </a:solidFill>
              </a:rPr>
              <a:t>civilizzatrice</a:t>
            </a:r>
            <a:r>
              <a:rPr lang="fr-FR" dirty="0" smtClean="0">
                <a:solidFill>
                  <a:schemeClr val="tx1"/>
                </a:solidFill>
              </a:rPr>
              <a:t> », l’</a:t>
            </a:r>
            <a:r>
              <a:rPr lang="fr-FR" b="1" dirty="0" err="1" smtClean="0">
                <a:solidFill>
                  <a:schemeClr val="tx1"/>
                </a:solidFill>
              </a:rPr>
              <a:t>educazione</a:t>
            </a:r>
            <a:r>
              <a:rPr lang="fr-FR" dirty="0" smtClean="0">
                <a:solidFill>
                  <a:schemeClr val="tx1"/>
                </a:solidFill>
              </a:rPr>
              <a:t> </a:t>
            </a:r>
            <a:r>
              <a:rPr lang="fr-FR" dirty="0" err="1" smtClean="0">
                <a:solidFill>
                  <a:schemeClr val="tx1"/>
                </a:solidFill>
              </a:rPr>
              <a:t>del</a:t>
            </a:r>
            <a:r>
              <a:rPr lang="fr-FR" dirty="0" smtClean="0">
                <a:solidFill>
                  <a:schemeClr val="tx1"/>
                </a:solidFill>
              </a:rPr>
              <a:t> </a:t>
            </a:r>
            <a:r>
              <a:rPr lang="fr-FR" dirty="0" err="1" smtClean="0">
                <a:solidFill>
                  <a:schemeClr val="tx1"/>
                </a:solidFill>
              </a:rPr>
              <a:t>francese</a:t>
            </a:r>
            <a:r>
              <a:rPr lang="fr-FR" dirty="0" smtClean="0">
                <a:solidFill>
                  <a:schemeClr val="tx1"/>
                </a:solidFill>
              </a:rPr>
              <a:t> </a:t>
            </a:r>
            <a:r>
              <a:rPr lang="fr-FR" dirty="0" err="1" smtClean="0">
                <a:solidFill>
                  <a:schemeClr val="tx1"/>
                </a:solidFill>
              </a:rPr>
              <a:t>divenne</a:t>
            </a:r>
            <a:r>
              <a:rPr lang="fr-FR" dirty="0" smtClean="0">
                <a:solidFill>
                  <a:schemeClr val="tx1"/>
                </a:solidFill>
              </a:rPr>
              <a:t> </a:t>
            </a:r>
            <a:r>
              <a:rPr lang="fr-FR" dirty="0" err="1" smtClean="0">
                <a:solidFill>
                  <a:schemeClr val="tx1"/>
                </a:solidFill>
              </a:rPr>
              <a:t>uno</a:t>
            </a:r>
            <a:r>
              <a:rPr lang="fr-FR" dirty="0" smtClean="0">
                <a:solidFill>
                  <a:schemeClr val="tx1"/>
                </a:solidFill>
              </a:rPr>
              <a:t> </a:t>
            </a:r>
            <a:r>
              <a:rPr lang="fr-FR" dirty="0" err="1" smtClean="0">
                <a:solidFill>
                  <a:schemeClr val="tx1"/>
                </a:solidFill>
              </a:rPr>
              <a:t>degli</a:t>
            </a:r>
            <a:r>
              <a:rPr lang="fr-FR" dirty="0" smtClean="0">
                <a:solidFill>
                  <a:schemeClr val="tx1"/>
                </a:solidFill>
              </a:rPr>
              <a:t> </a:t>
            </a:r>
            <a:r>
              <a:rPr lang="fr-FR" dirty="0" err="1" smtClean="0">
                <a:solidFill>
                  <a:schemeClr val="tx1"/>
                </a:solidFill>
              </a:rPr>
              <a:t>obiettivi</a:t>
            </a:r>
            <a:r>
              <a:rPr lang="fr-FR" dirty="0" smtClean="0">
                <a:solidFill>
                  <a:schemeClr val="tx1"/>
                </a:solidFill>
              </a:rPr>
              <a:t> </a:t>
            </a:r>
            <a:r>
              <a:rPr lang="fr-FR" dirty="0" err="1" smtClean="0">
                <a:solidFill>
                  <a:schemeClr val="tx1"/>
                </a:solidFill>
              </a:rPr>
              <a:t>principali</a:t>
            </a:r>
            <a:r>
              <a:rPr lang="fr-FR" dirty="0" smtClean="0">
                <a:solidFill>
                  <a:schemeClr val="tx1"/>
                </a:solidFill>
              </a:rPr>
              <a:t> </a:t>
            </a:r>
            <a:r>
              <a:rPr lang="fr-FR" dirty="0" err="1" smtClean="0">
                <a:solidFill>
                  <a:schemeClr val="tx1"/>
                </a:solidFill>
              </a:rPr>
              <a:t>perseguiti</a:t>
            </a:r>
            <a:r>
              <a:rPr lang="fr-FR" dirty="0" smtClean="0">
                <a:solidFill>
                  <a:schemeClr val="tx1"/>
                </a:solidFill>
              </a:rPr>
              <a:t> </a:t>
            </a:r>
            <a:r>
              <a:rPr lang="fr-FR" dirty="0" err="1" smtClean="0">
                <a:solidFill>
                  <a:schemeClr val="tx1"/>
                </a:solidFill>
              </a:rPr>
              <a:t>dall’Impero</a:t>
            </a:r>
            <a:r>
              <a:rPr lang="fr-FR" dirty="0" smtClean="0">
                <a:solidFill>
                  <a:schemeClr val="tx1"/>
                </a:solidFill>
              </a:rPr>
              <a:t> coloniale . </a:t>
            </a:r>
          </a:p>
          <a:p>
            <a:pPr algn="just"/>
            <a:r>
              <a:rPr lang="fr-FR" dirty="0" smtClean="0">
                <a:solidFill>
                  <a:schemeClr val="tx1"/>
                </a:solidFill>
              </a:rPr>
              <a:t>Il </a:t>
            </a:r>
            <a:r>
              <a:rPr lang="fr-FR" dirty="0" err="1" smtClean="0">
                <a:solidFill>
                  <a:schemeClr val="tx1"/>
                </a:solidFill>
              </a:rPr>
              <a:t>colonialismo</a:t>
            </a:r>
            <a:r>
              <a:rPr lang="fr-FR" dirty="0" smtClean="0">
                <a:solidFill>
                  <a:schemeClr val="tx1"/>
                </a:solidFill>
              </a:rPr>
              <a:t> </a:t>
            </a:r>
            <a:r>
              <a:rPr lang="fr-FR" dirty="0" err="1" smtClean="0">
                <a:solidFill>
                  <a:schemeClr val="tx1"/>
                </a:solidFill>
              </a:rPr>
              <a:t>raggiunse</a:t>
            </a:r>
            <a:r>
              <a:rPr lang="fr-FR" dirty="0" smtClean="0">
                <a:solidFill>
                  <a:schemeClr val="tx1"/>
                </a:solidFill>
              </a:rPr>
              <a:t> il </a:t>
            </a:r>
            <a:r>
              <a:rPr lang="fr-FR" dirty="0" err="1" smtClean="0">
                <a:solidFill>
                  <a:schemeClr val="tx1"/>
                </a:solidFill>
              </a:rPr>
              <a:t>suo</a:t>
            </a:r>
            <a:r>
              <a:rPr lang="fr-FR" dirty="0" smtClean="0">
                <a:solidFill>
                  <a:schemeClr val="tx1"/>
                </a:solidFill>
              </a:rPr>
              <a:t> </a:t>
            </a:r>
            <a:r>
              <a:rPr lang="fr-FR" b="1" dirty="0" err="1" smtClean="0">
                <a:solidFill>
                  <a:schemeClr val="tx1"/>
                </a:solidFill>
              </a:rPr>
              <a:t>apogeo</a:t>
            </a:r>
            <a:r>
              <a:rPr lang="fr-FR" dirty="0" smtClean="0">
                <a:solidFill>
                  <a:schemeClr val="tx1"/>
                </a:solidFill>
              </a:rPr>
              <a:t>: </a:t>
            </a:r>
            <a:r>
              <a:rPr lang="fr-FR" dirty="0" err="1" smtClean="0">
                <a:solidFill>
                  <a:schemeClr val="tx1"/>
                </a:solidFill>
              </a:rPr>
              <a:t>nel</a:t>
            </a:r>
            <a:r>
              <a:rPr lang="fr-FR" dirty="0" smtClean="0">
                <a:solidFill>
                  <a:schemeClr val="tx1"/>
                </a:solidFill>
              </a:rPr>
              <a:t> 1930, i </a:t>
            </a:r>
            <a:r>
              <a:rPr lang="fr-FR" dirty="0" err="1" smtClean="0">
                <a:solidFill>
                  <a:schemeClr val="tx1"/>
                </a:solidFill>
              </a:rPr>
              <a:t>Francesi</a:t>
            </a:r>
            <a:r>
              <a:rPr lang="fr-FR" dirty="0" smtClean="0">
                <a:solidFill>
                  <a:schemeClr val="tx1"/>
                </a:solidFill>
              </a:rPr>
              <a:t> </a:t>
            </a:r>
            <a:r>
              <a:rPr lang="fr-FR" dirty="0" err="1" smtClean="0">
                <a:solidFill>
                  <a:schemeClr val="tx1"/>
                </a:solidFill>
              </a:rPr>
              <a:t>possedevano</a:t>
            </a:r>
            <a:r>
              <a:rPr lang="fr-FR" dirty="0" smtClean="0">
                <a:solidFill>
                  <a:schemeClr val="tx1"/>
                </a:solidFill>
              </a:rPr>
              <a:t> quasi la </a:t>
            </a:r>
            <a:r>
              <a:rPr lang="fr-FR" dirty="0" err="1" smtClean="0">
                <a:solidFill>
                  <a:schemeClr val="tx1"/>
                </a:solidFill>
              </a:rPr>
              <a:t>metà</a:t>
            </a:r>
            <a:r>
              <a:rPr lang="fr-FR" dirty="0" smtClean="0">
                <a:solidFill>
                  <a:schemeClr val="tx1"/>
                </a:solidFill>
              </a:rPr>
              <a:t> </a:t>
            </a:r>
            <a:r>
              <a:rPr lang="fr-FR" dirty="0" err="1" smtClean="0">
                <a:solidFill>
                  <a:schemeClr val="tx1"/>
                </a:solidFill>
              </a:rPr>
              <a:t>dell’Africa</a:t>
            </a:r>
            <a:r>
              <a:rPr lang="fr-FR" dirty="0" smtClean="0">
                <a:solidFill>
                  <a:schemeClr val="tx1"/>
                </a:solidFill>
              </a:rPr>
              <a:t>, l’</a:t>
            </a:r>
            <a:r>
              <a:rPr lang="fr-FR" dirty="0" err="1" smtClean="0">
                <a:solidFill>
                  <a:schemeClr val="tx1"/>
                </a:solidFill>
              </a:rPr>
              <a:t>Indocina</a:t>
            </a:r>
            <a:r>
              <a:rPr lang="fr-FR" dirty="0" smtClean="0">
                <a:solidFill>
                  <a:schemeClr val="tx1"/>
                </a:solidFill>
              </a:rPr>
              <a:t> (</a:t>
            </a:r>
            <a:r>
              <a:rPr lang="fr-FR" dirty="0" err="1" smtClean="0">
                <a:solidFill>
                  <a:schemeClr val="tx1"/>
                </a:solidFill>
              </a:rPr>
              <a:t>attualmente</a:t>
            </a:r>
            <a:r>
              <a:rPr lang="fr-FR" dirty="0" smtClean="0">
                <a:solidFill>
                  <a:schemeClr val="tx1"/>
                </a:solidFill>
              </a:rPr>
              <a:t> Vietnam, Laos, </a:t>
            </a:r>
            <a:r>
              <a:rPr lang="fr-FR" dirty="0" err="1" smtClean="0">
                <a:solidFill>
                  <a:schemeClr val="tx1"/>
                </a:solidFill>
              </a:rPr>
              <a:t>Cambogia</a:t>
            </a:r>
            <a:r>
              <a:rPr lang="fr-FR" dirty="0" smtClean="0">
                <a:solidFill>
                  <a:schemeClr val="tx1"/>
                </a:solidFill>
              </a:rPr>
              <a:t>), </a:t>
            </a:r>
            <a:r>
              <a:rPr lang="fr-FR" dirty="0" err="1" smtClean="0">
                <a:solidFill>
                  <a:schemeClr val="tx1"/>
                </a:solidFill>
              </a:rPr>
              <a:t>una</a:t>
            </a:r>
            <a:r>
              <a:rPr lang="fr-FR" dirty="0" smtClean="0">
                <a:solidFill>
                  <a:schemeClr val="tx1"/>
                </a:solidFill>
              </a:rPr>
              <a:t> parte </a:t>
            </a:r>
            <a:r>
              <a:rPr lang="fr-FR" dirty="0" err="1" smtClean="0">
                <a:solidFill>
                  <a:schemeClr val="tx1"/>
                </a:solidFill>
              </a:rPr>
              <a:t>dell’India</a:t>
            </a:r>
            <a:r>
              <a:rPr lang="fr-FR" dirty="0" smtClean="0">
                <a:solidFill>
                  <a:schemeClr val="tx1"/>
                </a:solidFill>
              </a:rPr>
              <a:t>, </a:t>
            </a:r>
            <a:r>
              <a:rPr lang="fr-FR" dirty="0" err="1" smtClean="0">
                <a:solidFill>
                  <a:schemeClr val="tx1"/>
                </a:solidFill>
              </a:rPr>
              <a:t>una</a:t>
            </a:r>
            <a:r>
              <a:rPr lang="fr-FR" dirty="0" smtClean="0">
                <a:solidFill>
                  <a:schemeClr val="tx1"/>
                </a:solidFill>
              </a:rPr>
              <a:t> parte </a:t>
            </a:r>
            <a:r>
              <a:rPr lang="fr-FR" dirty="0" err="1" smtClean="0">
                <a:solidFill>
                  <a:schemeClr val="tx1"/>
                </a:solidFill>
              </a:rPr>
              <a:t>del</a:t>
            </a:r>
            <a:r>
              <a:rPr lang="fr-FR" dirty="0" smtClean="0">
                <a:solidFill>
                  <a:schemeClr val="tx1"/>
                </a:solidFill>
              </a:rPr>
              <a:t> Pacifico, le isole </a:t>
            </a:r>
            <a:r>
              <a:rPr lang="fr-FR" dirty="0" err="1" smtClean="0">
                <a:solidFill>
                  <a:schemeClr val="tx1"/>
                </a:solidFill>
              </a:rPr>
              <a:t>nelle</a:t>
            </a:r>
            <a:r>
              <a:rPr lang="fr-FR" dirty="0" smtClean="0">
                <a:solidFill>
                  <a:schemeClr val="tx1"/>
                </a:solidFill>
              </a:rPr>
              <a:t> </a:t>
            </a:r>
            <a:r>
              <a:rPr lang="fr-FR" dirty="0" err="1" smtClean="0">
                <a:solidFill>
                  <a:schemeClr val="tx1"/>
                </a:solidFill>
              </a:rPr>
              <a:t>Antille</a:t>
            </a:r>
            <a:r>
              <a:rPr lang="fr-FR" dirty="0" smtClean="0">
                <a:solidFill>
                  <a:schemeClr val="tx1"/>
                </a:solidFill>
              </a:rPr>
              <a:t>, la Guyana e </a:t>
            </a:r>
            <a:r>
              <a:rPr lang="fr-FR" dirty="0" err="1" smtClean="0">
                <a:solidFill>
                  <a:schemeClr val="tx1"/>
                </a:solidFill>
              </a:rPr>
              <a:t>avevano</a:t>
            </a:r>
            <a:r>
              <a:rPr lang="fr-FR" dirty="0" smtClean="0">
                <a:solidFill>
                  <a:schemeClr val="tx1"/>
                </a:solidFill>
              </a:rPr>
              <a:t> </a:t>
            </a:r>
            <a:r>
              <a:rPr lang="fr-FR" dirty="0" err="1" smtClean="0">
                <a:solidFill>
                  <a:schemeClr val="tx1"/>
                </a:solidFill>
              </a:rPr>
              <a:t>esteso</a:t>
            </a:r>
            <a:r>
              <a:rPr lang="fr-FR" dirty="0" smtClean="0">
                <a:solidFill>
                  <a:schemeClr val="tx1"/>
                </a:solidFill>
              </a:rPr>
              <a:t> la </a:t>
            </a:r>
            <a:r>
              <a:rPr lang="fr-FR" dirty="0" err="1" smtClean="0">
                <a:solidFill>
                  <a:schemeClr val="tx1"/>
                </a:solidFill>
              </a:rPr>
              <a:t>propria</a:t>
            </a:r>
            <a:r>
              <a:rPr lang="fr-FR" dirty="0" smtClean="0">
                <a:solidFill>
                  <a:schemeClr val="tx1"/>
                </a:solidFill>
              </a:rPr>
              <a:t> influenza </a:t>
            </a:r>
            <a:r>
              <a:rPr lang="fr-FR" dirty="0" err="1" smtClean="0">
                <a:solidFill>
                  <a:schemeClr val="tx1"/>
                </a:solidFill>
              </a:rPr>
              <a:t>all’Egitto</a:t>
            </a:r>
            <a:r>
              <a:rPr lang="fr-FR" dirty="0" smtClean="0">
                <a:solidFill>
                  <a:schemeClr val="tx1"/>
                </a:solidFill>
              </a:rPr>
              <a:t>, la </a:t>
            </a:r>
            <a:r>
              <a:rPr lang="fr-FR" dirty="0" err="1" smtClean="0">
                <a:solidFill>
                  <a:schemeClr val="tx1"/>
                </a:solidFill>
              </a:rPr>
              <a:t>Siria</a:t>
            </a:r>
            <a:r>
              <a:rPr lang="fr-FR" dirty="0" smtClean="0">
                <a:solidFill>
                  <a:schemeClr val="tx1"/>
                </a:solidFill>
              </a:rPr>
              <a:t>, la </a:t>
            </a:r>
            <a:r>
              <a:rPr lang="fr-FR" dirty="0" err="1" smtClean="0">
                <a:solidFill>
                  <a:schemeClr val="tx1"/>
                </a:solidFill>
              </a:rPr>
              <a:t>Turchia</a:t>
            </a:r>
            <a:r>
              <a:rPr lang="fr-FR" dirty="0">
                <a:solidFill>
                  <a:schemeClr val="tx1"/>
                </a:solidFill>
              </a:rPr>
              <a:t> </a:t>
            </a:r>
            <a:r>
              <a:rPr lang="fr-FR" dirty="0" smtClean="0">
                <a:solidFill>
                  <a:schemeClr val="tx1"/>
                </a:solidFill>
              </a:rPr>
              <a:t>e la </a:t>
            </a:r>
            <a:r>
              <a:rPr lang="fr-FR" dirty="0" err="1" smtClean="0">
                <a:solidFill>
                  <a:schemeClr val="tx1"/>
                </a:solidFill>
              </a:rPr>
              <a:t>Palestina</a:t>
            </a:r>
            <a:r>
              <a:rPr lang="fr-FR" dirty="0" smtClean="0">
                <a:solidFill>
                  <a:schemeClr val="tx1"/>
                </a:solidFill>
              </a:rPr>
              <a:t>.</a:t>
            </a:r>
            <a:endParaRPr lang="fr-FR" dirty="0">
              <a:solidFill>
                <a:schemeClr val="tx1"/>
              </a:solidFill>
            </a:endParaRPr>
          </a:p>
        </p:txBody>
      </p:sp>
    </p:spTree>
    <p:extLst>
      <p:ext uri="{BB962C8B-B14F-4D97-AF65-F5344CB8AC3E}">
        <p14:creationId xmlns:p14="http://schemas.microsoft.com/office/powerpoint/2010/main" val="19667605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716" y="119686"/>
            <a:ext cx="11725631" cy="5954423"/>
          </a:xfrm>
        </p:spPr>
      </p:pic>
      <p:sp>
        <p:nvSpPr>
          <p:cNvPr id="5" name="ZoneTexte 4"/>
          <p:cNvSpPr txBox="1"/>
          <p:nvPr/>
        </p:nvSpPr>
        <p:spPr>
          <a:xfrm>
            <a:off x="160422" y="6240379"/>
            <a:ext cx="11261558" cy="338554"/>
          </a:xfrm>
          <a:prstGeom prst="rect">
            <a:avLst/>
          </a:prstGeom>
          <a:noFill/>
        </p:spPr>
        <p:txBody>
          <a:bodyPr wrap="square" rtlCol="0">
            <a:spAutoFit/>
          </a:bodyPr>
          <a:lstStyle/>
          <a:p>
            <a:r>
              <a:rPr lang="fr-FR" sz="1600" dirty="0" smtClean="0"/>
              <a:t>Carta « </a:t>
            </a:r>
            <a:r>
              <a:rPr lang="fr-FR" sz="1600" dirty="0" err="1" smtClean="0"/>
              <a:t>anacronica</a:t>
            </a:r>
            <a:r>
              <a:rPr lang="fr-FR" sz="1600" dirty="0" smtClean="0"/>
              <a:t> » di </a:t>
            </a:r>
            <a:r>
              <a:rPr lang="fr-FR" sz="1600" dirty="0" err="1" smtClean="0"/>
              <a:t>tutto</a:t>
            </a:r>
            <a:r>
              <a:rPr lang="fr-FR" sz="1600" dirty="0" smtClean="0"/>
              <a:t> l’</a:t>
            </a:r>
            <a:r>
              <a:rPr lang="fr-FR" sz="1600" dirty="0" err="1" smtClean="0"/>
              <a:t>Impero</a:t>
            </a:r>
            <a:r>
              <a:rPr lang="fr-FR" sz="1600" dirty="0" smtClean="0"/>
              <a:t> </a:t>
            </a:r>
            <a:r>
              <a:rPr lang="fr-FR" sz="1600" dirty="0" err="1" smtClean="0"/>
              <a:t>francese</a:t>
            </a:r>
            <a:r>
              <a:rPr lang="fr-FR" sz="1600" dirty="0" smtClean="0"/>
              <a:t>: </a:t>
            </a:r>
            <a:r>
              <a:rPr lang="fr-FR" sz="1600" dirty="0" err="1" smtClean="0"/>
              <a:t>dall’epoca</a:t>
            </a:r>
            <a:r>
              <a:rPr lang="fr-FR" sz="1600" dirty="0" smtClean="0"/>
              <a:t> </a:t>
            </a:r>
            <a:r>
              <a:rPr lang="fr-FR" sz="1600" dirty="0" err="1" smtClean="0"/>
              <a:t>napoleonica</a:t>
            </a:r>
            <a:r>
              <a:rPr lang="fr-FR" sz="1600" dirty="0" smtClean="0"/>
              <a:t> </a:t>
            </a:r>
            <a:r>
              <a:rPr lang="fr-FR" sz="1600" dirty="0" err="1" smtClean="0"/>
              <a:t>fino</a:t>
            </a:r>
            <a:r>
              <a:rPr lang="fr-FR" sz="1600" dirty="0" smtClean="0"/>
              <a:t> al </a:t>
            </a:r>
            <a:r>
              <a:rPr lang="fr-FR" sz="1600" dirty="0" err="1" smtClean="0"/>
              <a:t>secondo</a:t>
            </a:r>
            <a:r>
              <a:rPr lang="fr-FR" sz="1600" dirty="0" smtClean="0"/>
              <a:t> </a:t>
            </a:r>
            <a:r>
              <a:rPr lang="fr-FR" sz="1600" dirty="0" err="1" smtClean="0"/>
              <a:t>periodo</a:t>
            </a:r>
            <a:r>
              <a:rPr lang="fr-FR" sz="1600" dirty="0" smtClean="0"/>
              <a:t> coloniale.</a:t>
            </a:r>
            <a:endParaRPr lang="fr-FR" sz="1600" dirty="0"/>
          </a:p>
        </p:txBody>
      </p:sp>
    </p:spTree>
    <p:extLst>
      <p:ext uri="{BB962C8B-B14F-4D97-AF65-F5344CB8AC3E}">
        <p14:creationId xmlns:p14="http://schemas.microsoft.com/office/powerpoint/2010/main" val="10073894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La </a:t>
            </a:r>
            <a:r>
              <a:rPr lang="fr-FR" sz="2400" dirty="0" err="1" smtClean="0"/>
              <a:t>scuola</a:t>
            </a:r>
            <a:r>
              <a:rPr lang="fr-FR" sz="2400" dirty="0" smtClean="0"/>
              <a:t> coloniale</a:t>
            </a:r>
            <a:endParaRPr lang="fr-FR" sz="2400" dirty="0"/>
          </a:p>
        </p:txBody>
      </p:sp>
      <p:sp>
        <p:nvSpPr>
          <p:cNvPr id="3" name="Espace réservé du contenu 2"/>
          <p:cNvSpPr>
            <a:spLocks noGrp="1"/>
          </p:cNvSpPr>
          <p:nvPr>
            <p:ph idx="1"/>
          </p:nvPr>
        </p:nvSpPr>
        <p:spPr>
          <a:xfrm>
            <a:off x="677334" y="2064333"/>
            <a:ext cx="8596668" cy="4697411"/>
          </a:xfrm>
        </p:spPr>
        <p:txBody>
          <a:bodyPr>
            <a:normAutofit lnSpcReduction="10000"/>
          </a:bodyPr>
          <a:lstStyle/>
          <a:p>
            <a:pPr algn="just"/>
            <a:r>
              <a:rPr lang="fr-FR" dirty="0" smtClean="0">
                <a:solidFill>
                  <a:schemeClr val="tx1"/>
                </a:solidFill>
              </a:rPr>
              <a:t>La </a:t>
            </a:r>
            <a:r>
              <a:rPr lang="fr-FR" dirty="0" err="1" smtClean="0">
                <a:solidFill>
                  <a:schemeClr val="tx1"/>
                </a:solidFill>
              </a:rPr>
              <a:t>finalità</a:t>
            </a:r>
            <a:r>
              <a:rPr lang="fr-FR" dirty="0" smtClean="0">
                <a:solidFill>
                  <a:schemeClr val="tx1"/>
                </a:solidFill>
              </a:rPr>
              <a:t> </a:t>
            </a:r>
            <a:r>
              <a:rPr lang="fr-FR" dirty="0" err="1" smtClean="0">
                <a:solidFill>
                  <a:schemeClr val="tx1"/>
                </a:solidFill>
              </a:rPr>
              <a:t>era</a:t>
            </a:r>
            <a:r>
              <a:rPr lang="fr-FR" dirty="0" smtClean="0">
                <a:solidFill>
                  <a:schemeClr val="tx1"/>
                </a:solidFill>
              </a:rPr>
              <a:t> l’</a:t>
            </a:r>
            <a:r>
              <a:rPr lang="fr-FR" b="1" dirty="0" err="1" smtClean="0">
                <a:solidFill>
                  <a:schemeClr val="tx1"/>
                </a:solidFill>
              </a:rPr>
              <a:t>assimilazione</a:t>
            </a:r>
            <a:r>
              <a:rPr lang="fr-FR" b="1" dirty="0" smtClean="0">
                <a:solidFill>
                  <a:schemeClr val="tx1"/>
                </a:solidFill>
              </a:rPr>
              <a:t> culturale</a:t>
            </a:r>
            <a:r>
              <a:rPr lang="fr-FR" dirty="0" smtClean="0">
                <a:solidFill>
                  <a:schemeClr val="tx1"/>
                </a:solidFill>
              </a:rPr>
              <a:t>. </a:t>
            </a:r>
          </a:p>
          <a:p>
            <a:pPr algn="just"/>
            <a:endParaRPr lang="fr-FR" dirty="0" smtClean="0">
              <a:solidFill>
                <a:schemeClr val="tx1"/>
              </a:solidFill>
            </a:endParaRPr>
          </a:p>
          <a:p>
            <a:pPr algn="just"/>
            <a:r>
              <a:rPr lang="fr-FR" dirty="0" smtClean="0">
                <a:solidFill>
                  <a:schemeClr val="tx1"/>
                </a:solidFill>
              </a:rPr>
              <a:t>Le </a:t>
            </a:r>
            <a:r>
              <a:rPr lang="fr-FR" dirty="0" err="1" smtClean="0">
                <a:solidFill>
                  <a:schemeClr val="tx1"/>
                </a:solidFill>
              </a:rPr>
              <a:t>scuole</a:t>
            </a:r>
            <a:r>
              <a:rPr lang="fr-FR" dirty="0" smtClean="0">
                <a:solidFill>
                  <a:schemeClr val="tx1"/>
                </a:solidFill>
              </a:rPr>
              <a:t> </a:t>
            </a:r>
            <a:r>
              <a:rPr lang="fr-FR" dirty="0" err="1" smtClean="0">
                <a:solidFill>
                  <a:schemeClr val="tx1"/>
                </a:solidFill>
              </a:rPr>
              <a:t>erano</a:t>
            </a:r>
            <a:r>
              <a:rPr lang="fr-FR" dirty="0" smtClean="0">
                <a:solidFill>
                  <a:schemeClr val="tx1"/>
                </a:solidFill>
              </a:rPr>
              <a:t> </a:t>
            </a:r>
            <a:r>
              <a:rPr lang="fr-FR" dirty="0" err="1" smtClean="0">
                <a:solidFill>
                  <a:schemeClr val="tx1"/>
                </a:solidFill>
              </a:rPr>
              <a:t>sia</a:t>
            </a:r>
            <a:r>
              <a:rPr lang="fr-FR" dirty="0" smtClean="0">
                <a:solidFill>
                  <a:schemeClr val="tx1"/>
                </a:solidFill>
              </a:rPr>
              <a:t> </a:t>
            </a:r>
            <a:r>
              <a:rPr lang="fr-FR" dirty="0" err="1" smtClean="0">
                <a:solidFill>
                  <a:schemeClr val="tx1"/>
                </a:solidFill>
              </a:rPr>
              <a:t>istituti</a:t>
            </a:r>
            <a:r>
              <a:rPr lang="fr-FR" dirty="0" smtClean="0">
                <a:solidFill>
                  <a:schemeClr val="tx1"/>
                </a:solidFill>
              </a:rPr>
              <a:t> </a:t>
            </a:r>
            <a:r>
              <a:rPr lang="fr-FR" dirty="0" err="1" smtClean="0">
                <a:solidFill>
                  <a:schemeClr val="tx1"/>
                </a:solidFill>
              </a:rPr>
              <a:t>religiosi</a:t>
            </a:r>
            <a:r>
              <a:rPr lang="fr-FR" dirty="0" smtClean="0">
                <a:solidFill>
                  <a:schemeClr val="tx1"/>
                </a:solidFill>
              </a:rPr>
              <a:t>, </a:t>
            </a:r>
            <a:r>
              <a:rPr lang="fr-FR" dirty="0" err="1" smtClean="0">
                <a:solidFill>
                  <a:schemeClr val="tx1"/>
                </a:solidFill>
              </a:rPr>
              <a:t>tenuti</a:t>
            </a:r>
            <a:r>
              <a:rPr lang="fr-FR" dirty="0" smtClean="0">
                <a:solidFill>
                  <a:schemeClr val="tx1"/>
                </a:solidFill>
              </a:rPr>
              <a:t> </a:t>
            </a:r>
            <a:r>
              <a:rPr lang="fr-FR" dirty="0" err="1" smtClean="0">
                <a:solidFill>
                  <a:schemeClr val="tx1"/>
                </a:solidFill>
              </a:rPr>
              <a:t>dai</a:t>
            </a:r>
            <a:r>
              <a:rPr lang="fr-FR" dirty="0" smtClean="0">
                <a:solidFill>
                  <a:schemeClr val="tx1"/>
                </a:solidFill>
              </a:rPr>
              <a:t> </a:t>
            </a:r>
            <a:r>
              <a:rPr lang="fr-FR" b="1" dirty="0" err="1" smtClean="0">
                <a:solidFill>
                  <a:schemeClr val="tx1"/>
                </a:solidFill>
              </a:rPr>
              <a:t>missionari</a:t>
            </a:r>
            <a:r>
              <a:rPr lang="fr-FR" dirty="0" smtClean="0">
                <a:solidFill>
                  <a:schemeClr val="tx1"/>
                </a:solidFill>
              </a:rPr>
              <a:t> (a </a:t>
            </a:r>
            <a:r>
              <a:rPr lang="fr-FR" dirty="0" err="1" smtClean="0">
                <a:solidFill>
                  <a:schemeClr val="tx1"/>
                </a:solidFill>
              </a:rPr>
              <a:t>partire</a:t>
            </a:r>
            <a:r>
              <a:rPr lang="fr-FR" dirty="0" smtClean="0">
                <a:solidFill>
                  <a:schemeClr val="tx1"/>
                </a:solidFill>
              </a:rPr>
              <a:t> dal 1894, 117 </a:t>
            </a:r>
            <a:r>
              <a:rPr lang="fr-FR" dirty="0" err="1" smtClean="0">
                <a:solidFill>
                  <a:schemeClr val="tx1"/>
                </a:solidFill>
              </a:rPr>
              <a:t>missionari</a:t>
            </a:r>
            <a:r>
              <a:rPr lang="fr-FR" dirty="0" smtClean="0">
                <a:solidFill>
                  <a:schemeClr val="tx1"/>
                </a:solidFill>
              </a:rPr>
              <a:t> </a:t>
            </a:r>
            <a:r>
              <a:rPr lang="fr-FR" dirty="0" err="1" smtClean="0">
                <a:solidFill>
                  <a:schemeClr val="tx1"/>
                </a:solidFill>
              </a:rPr>
              <a:t>furono</a:t>
            </a:r>
            <a:r>
              <a:rPr lang="fr-FR" dirty="0" smtClean="0">
                <a:solidFill>
                  <a:schemeClr val="tx1"/>
                </a:solidFill>
              </a:rPr>
              <a:t> </a:t>
            </a:r>
            <a:r>
              <a:rPr lang="fr-FR" dirty="0" err="1" smtClean="0">
                <a:solidFill>
                  <a:schemeClr val="tx1"/>
                </a:solidFill>
              </a:rPr>
              <a:t>inviati</a:t>
            </a:r>
            <a:r>
              <a:rPr lang="fr-FR" dirty="0" smtClean="0">
                <a:solidFill>
                  <a:schemeClr val="tx1"/>
                </a:solidFill>
              </a:rPr>
              <a:t> </a:t>
            </a:r>
            <a:r>
              <a:rPr lang="fr-FR" dirty="0" err="1" smtClean="0">
                <a:solidFill>
                  <a:schemeClr val="tx1"/>
                </a:solidFill>
              </a:rPr>
              <a:t>nelle</a:t>
            </a:r>
            <a:r>
              <a:rPr lang="fr-FR" dirty="0" smtClean="0">
                <a:solidFill>
                  <a:schemeClr val="tx1"/>
                </a:solidFill>
              </a:rPr>
              <a:t> isole </a:t>
            </a:r>
            <a:r>
              <a:rPr lang="fr-FR" dirty="0" err="1" smtClean="0">
                <a:solidFill>
                  <a:schemeClr val="tx1"/>
                </a:solidFill>
              </a:rPr>
              <a:t>polinesiane</a:t>
            </a:r>
            <a:r>
              <a:rPr lang="fr-FR" dirty="0" smtClean="0">
                <a:solidFill>
                  <a:schemeClr val="tx1"/>
                </a:solidFill>
              </a:rPr>
              <a:t>), </a:t>
            </a:r>
            <a:r>
              <a:rPr lang="fr-FR" dirty="0" err="1" smtClean="0">
                <a:solidFill>
                  <a:schemeClr val="tx1"/>
                </a:solidFill>
              </a:rPr>
              <a:t>sia</a:t>
            </a:r>
            <a:r>
              <a:rPr lang="fr-FR" dirty="0" smtClean="0">
                <a:solidFill>
                  <a:schemeClr val="tx1"/>
                </a:solidFill>
              </a:rPr>
              <a:t> </a:t>
            </a:r>
            <a:r>
              <a:rPr lang="fr-FR" b="1" dirty="0" err="1" smtClean="0">
                <a:solidFill>
                  <a:schemeClr val="tx1"/>
                </a:solidFill>
              </a:rPr>
              <a:t>istituti</a:t>
            </a:r>
            <a:r>
              <a:rPr lang="fr-FR" b="1" dirty="0" smtClean="0">
                <a:solidFill>
                  <a:schemeClr val="tx1"/>
                </a:solidFill>
              </a:rPr>
              <a:t> </a:t>
            </a:r>
            <a:r>
              <a:rPr lang="fr-FR" b="1" dirty="0" err="1" smtClean="0">
                <a:solidFill>
                  <a:schemeClr val="tx1"/>
                </a:solidFill>
              </a:rPr>
              <a:t>pubblici</a:t>
            </a:r>
            <a:r>
              <a:rPr lang="fr-FR" dirty="0" smtClean="0">
                <a:solidFill>
                  <a:schemeClr val="tx1"/>
                </a:solidFill>
              </a:rPr>
              <a:t>. </a:t>
            </a:r>
          </a:p>
          <a:p>
            <a:pPr algn="just"/>
            <a:endParaRPr lang="fr-FR" dirty="0" smtClean="0">
              <a:solidFill>
                <a:schemeClr val="tx1"/>
              </a:solidFill>
            </a:endParaRPr>
          </a:p>
          <a:p>
            <a:pPr algn="just"/>
            <a:r>
              <a:rPr lang="fr-FR" dirty="0" smtClean="0">
                <a:solidFill>
                  <a:schemeClr val="tx1"/>
                </a:solidFill>
              </a:rPr>
              <a:t>La lingua di </a:t>
            </a:r>
            <a:r>
              <a:rPr lang="fr-FR" dirty="0" err="1" smtClean="0">
                <a:solidFill>
                  <a:schemeClr val="tx1"/>
                </a:solidFill>
              </a:rPr>
              <a:t>apprendimento</a:t>
            </a:r>
            <a:r>
              <a:rPr lang="fr-FR" dirty="0" smtClean="0">
                <a:solidFill>
                  <a:schemeClr val="tx1"/>
                </a:solidFill>
              </a:rPr>
              <a:t> </a:t>
            </a:r>
            <a:r>
              <a:rPr lang="fr-FR" dirty="0" err="1" smtClean="0">
                <a:solidFill>
                  <a:schemeClr val="tx1"/>
                </a:solidFill>
              </a:rPr>
              <a:t>era</a:t>
            </a:r>
            <a:r>
              <a:rPr lang="fr-FR" dirty="0" smtClean="0">
                <a:solidFill>
                  <a:schemeClr val="tx1"/>
                </a:solidFill>
              </a:rPr>
              <a:t> </a:t>
            </a:r>
            <a:r>
              <a:rPr lang="fr-FR" dirty="0" err="1" smtClean="0">
                <a:solidFill>
                  <a:schemeClr val="tx1"/>
                </a:solidFill>
              </a:rPr>
              <a:t>principalmente</a:t>
            </a:r>
            <a:r>
              <a:rPr lang="fr-FR" dirty="0" smtClean="0">
                <a:solidFill>
                  <a:schemeClr val="tx1"/>
                </a:solidFill>
              </a:rPr>
              <a:t> il </a:t>
            </a:r>
            <a:r>
              <a:rPr lang="fr-FR" b="1" dirty="0" err="1" smtClean="0">
                <a:solidFill>
                  <a:schemeClr val="tx1"/>
                </a:solidFill>
              </a:rPr>
              <a:t>francese</a:t>
            </a:r>
            <a:r>
              <a:rPr lang="fr-FR" dirty="0" smtClean="0">
                <a:solidFill>
                  <a:schemeClr val="tx1"/>
                </a:solidFill>
              </a:rPr>
              <a:t>: in </a:t>
            </a:r>
            <a:r>
              <a:rPr lang="fr-FR" dirty="0" err="1" smtClean="0">
                <a:solidFill>
                  <a:schemeClr val="tx1"/>
                </a:solidFill>
              </a:rPr>
              <a:t>Senegal</a:t>
            </a:r>
            <a:r>
              <a:rPr lang="fr-FR" dirty="0" smtClean="0">
                <a:solidFill>
                  <a:schemeClr val="tx1"/>
                </a:solidFill>
              </a:rPr>
              <a:t>, si </a:t>
            </a:r>
            <a:r>
              <a:rPr lang="fr-FR" dirty="0" err="1" smtClean="0">
                <a:solidFill>
                  <a:schemeClr val="tx1"/>
                </a:solidFill>
              </a:rPr>
              <a:t>proibì</a:t>
            </a:r>
            <a:r>
              <a:rPr lang="fr-FR" dirty="0" smtClean="0">
                <a:solidFill>
                  <a:schemeClr val="tx1"/>
                </a:solidFill>
              </a:rPr>
              <a:t> il wolof </a:t>
            </a:r>
            <a:r>
              <a:rPr lang="fr-FR" dirty="0" err="1" smtClean="0">
                <a:solidFill>
                  <a:schemeClr val="tx1"/>
                </a:solidFill>
              </a:rPr>
              <a:t>nelle</a:t>
            </a:r>
            <a:r>
              <a:rPr lang="fr-FR" dirty="0" smtClean="0">
                <a:solidFill>
                  <a:schemeClr val="tx1"/>
                </a:solidFill>
              </a:rPr>
              <a:t> </a:t>
            </a:r>
            <a:r>
              <a:rPr lang="fr-FR" dirty="0" err="1" smtClean="0">
                <a:solidFill>
                  <a:schemeClr val="tx1"/>
                </a:solidFill>
              </a:rPr>
              <a:t>scuole</a:t>
            </a:r>
            <a:r>
              <a:rPr lang="fr-FR" dirty="0" smtClean="0">
                <a:solidFill>
                  <a:schemeClr val="tx1"/>
                </a:solidFill>
              </a:rPr>
              <a:t>; in </a:t>
            </a:r>
            <a:r>
              <a:rPr lang="fr-FR" dirty="0" err="1" smtClean="0">
                <a:solidFill>
                  <a:schemeClr val="tx1"/>
                </a:solidFill>
              </a:rPr>
              <a:t>Algeria</a:t>
            </a:r>
            <a:r>
              <a:rPr lang="fr-FR" dirty="0" smtClean="0">
                <a:solidFill>
                  <a:schemeClr val="tx1"/>
                </a:solidFill>
              </a:rPr>
              <a:t>, si </a:t>
            </a:r>
            <a:r>
              <a:rPr lang="fr-FR" dirty="0" err="1" smtClean="0">
                <a:solidFill>
                  <a:schemeClr val="tx1"/>
                </a:solidFill>
              </a:rPr>
              <a:t>optò</a:t>
            </a:r>
            <a:r>
              <a:rPr lang="fr-FR" dirty="0" smtClean="0">
                <a:solidFill>
                  <a:schemeClr val="tx1"/>
                </a:solidFill>
              </a:rPr>
              <a:t> per delle </a:t>
            </a:r>
            <a:r>
              <a:rPr lang="fr-FR" dirty="0" err="1" smtClean="0">
                <a:solidFill>
                  <a:schemeClr val="tx1"/>
                </a:solidFill>
              </a:rPr>
              <a:t>scuole</a:t>
            </a:r>
            <a:r>
              <a:rPr lang="fr-FR" dirty="0" smtClean="0">
                <a:solidFill>
                  <a:schemeClr val="tx1"/>
                </a:solidFill>
              </a:rPr>
              <a:t> </a:t>
            </a:r>
            <a:r>
              <a:rPr lang="fr-FR" dirty="0" err="1" smtClean="0">
                <a:solidFill>
                  <a:schemeClr val="tx1"/>
                </a:solidFill>
              </a:rPr>
              <a:t>miste</a:t>
            </a:r>
            <a:r>
              <a:rPr lang="fr-FR" dirty="0" smtClean="0">
                <a:solidFill>
                  <a:schemeClr val="tx1"/>
                </a:solidFill>
              </a:rPr>
              <a:t> (in arabo la </a:t>
            </a:r>
            <a:r>
              <a:rPr lang="fr-FR" dirty="0" err="1" smtClean="0">
                <a:solidFill>
                  <a:schemeClr val="tx1"/>
                </a:solidFill>
              </a:rPr>
              <a:t>mattina</a:t>
            </a:r>
            <a:r>
              <a:rPr lang="fr-FR" dirty="0" smtClean="0">
                <a:solidFill>
                  <a:schemeClr val="tx1"/>
                </a:solidFill>
              </a:rPr>
              <a:t>, in </a:t>
            </a:r>
            <a:r>
              <a:rPr lang="fr-FR" dirty="0" err="1" smtClean="0">
                <a:solidFill>
                  <a:schemeClr val="tx1"/>
                </a:solidFill>
              </a:rPr>
              <a:t>francese</a:t>
            </a:r>
            <a:r>
              <a:rPr lang="fr-FR" dirty="0" smtClean="0">
                <a:solidFill>
                  <a:schemeClr val="tx1"/>
                </a:solidFill>
              </a:rPr>
              <a:t> il </a:t>
            </a:r>
            <a:r>
              <a:rPr lang="fr-FR" dirty="0" err="1" smtClean="0">
                <a:solidFill>
                  <a:schemeClr val="tx1"/>
                </a:solidFill>
              </a:rPr>
              <a:t>pomeriggio</a:t>
            </a:r>
            <a:r>
              <a:rPr lang="fr-FR" dirty="0" smtClean="0">
                <a:solidFill>
                  <a:schemeClr val="tx1"/>
                </a:solidFill>
              </a:rPr>
              <a:t>). </a:t>
            </a:r>
          </a:p>
          <a:p>
            <a:pPr algn="just"/>
            <a:endParaRPr lang="fr-FR" dirty="0" smtClean="0">
              <a:solidFill>
                <a:schemeClr val="tx1"/>
              </a:solidFill>
            </a:endParaRPr>
          </a:p>
          <a:p>
            <a:pPr algn="just"/>
            <a:r>
              <a:rPr lang="fr-FR" dirty="0" err="1" smtClean="0">
                <a:solidFill>
                  <a:schemeClr val="tx1"/>
                </a:solidFill>
              </a:rPr>
              <a:t>Nel</a:t>
            </a:r>
            <a:r>
              <a:rPr lang="fr-FR" dirty="0" smtClean="0">
                <a:solidFill>
                  <a:schemeClr val="tx1"/>
                </a:solidFill>
              </a:rPr>
              <a:t> </a:t>
            </a:r>
            <a:r>
              <a:rPr lang="fr-FR" dirty="0" err="1" smtClean="0">
                <a:solidFill>
                  <a:schemeClr val="tx1"/>
                </a:solidFill>
              </a:rPr>
              <a:t>complesso</a:t>
            </a:r>
            <a:r>
              <a:rPr lang="fr-FR" dirty="0" smtClean="0">
                <a:solidFill>
                  <a:schemeClr val="tx1"/>
                </a:solidFill>
              </a:rPr>
              <a:t>, il </a:t>
            </a:r>
            <a:r>
              <a:rPr lang="fr-FR" dirty="0" err="1" smtClean="0">
                <a:solidFill>
                  <a:schemeClr val="tx1"/>
                </a:solidFill>
              </a:rPr>
              <a:t>progetto</a:t>
            </a:r>
            <a:r>
              <a:rPr lang="fr-FR" dirty="0" smtClean="0">
                <a:solidFill>
                  <a:schemeClr val="tx1"/>
                </a:solidFill>
              </a:rPr>
              <a:t> di </a:t>
            </a:r>
            <a:r>
              <a:rPr lang="fr-FR" dirty="0" err="1" smtClean="0">
                <a:solidFill>
                  <a:schemeClr val="tx1"/>
                </a:solidFill>
              </a:rPr>
              <a:t>educare</a:t>
            </a:r>
            <a:r>
              <a:rPr lang="fr-FR" dirty="0" smtClean="0">
                <a:solidFill>
                  <a:schemeClr val="tx1"/>
                </a:solidFill>
              </a:rPr>
              <a:t> le masse </a:t>
            </a:r>
            <a:r>
              <a:rPr lang="fr-FR" dirty="0" err="1" smtClean="0">
                <a:solidFill>
                  <a:schemeClr val="tx1"/>
                </a:solidFill>
              </a:rPr>
              <a:t>fallì</a:t>
            </a:r>
            <a:r>
              <a:rPr lang="fr-FR" dirty="0" smtClean="0">
                <a:solidFill>
                  <a:schemeClr val="tx1"/>
                </a:solidFill>
              </a:rPr>
              <a:t>, </a:t>
            </a:r>
            <a:r>
              <a:rPr lang="fr-FR" dirty="0" err="1" smtClean="0">
                <a:solidFill>
                  <a:schemeClr val="tx1"/>
                </a:solidFill>
              </a:rPr>
              <a:t>soprattutto</a:t>
            </a:r>
            <a:r>
              <a:rPr lang="fr-FR" dirty="0" smtClean="0">
                <a:solidFill>
                  <a:schemeClr val="tx1"/>
                </a:solidFill>
              </a:rPr>
              <a:t> per la </a:t>
            </a:r>
            <a:r>
              <a:rPr lang="fr-FR" dirty="0" err="1" smtClean="0">
                <a:solidFill>
                  <a:schemeClr val="tx1"/>
                </a:solidFill>
              </a:rPr>
              <a:t>resistenza</a:t>
            </a:r>
            <a:r>
              <a:rPr lang="fr-FR" dirty="0" smtClean="0">
                <a:solidFill>
                  <a:schemeClr val="tx1"/>
                </a:solidFill>
              </a:rPr>
              <a:t> delle </a:t>
            </a:r>
            <a:r>
              <a:rPr lang="fr-FR" dirty="0" err="1" smtClean="0">
                <a:solidFill>
                  <a:schemeClr val="tx1"/>
                </a:solidFill>
              </a:rPr>
              <a:t>popolazioni</a:t>
            </a:r>
            <a:r>
              <a:rPr lang="fr-FR" dirty="0" smtClean="0">
                <a:solidFill>
                  <a:schemeClr val="tx1"/>
                </a:solidFill>
              </a:rPr>
              <a:t> </a:t>
            </a:r>
            <a:r>
              <a:rPr lang="fr-FR" dirty="0" err="1" smtClean="0">
                <a:solidFill>
                  <a:schemeClr val="tx1"/>
                </a:solidFill>
              </a:rPr>
              <a:t>colonizzate</a:t>
            </a:r>
            <a:r>
              <a:rPr lang="fr-FR" dirty="0" smtClean="0">
                <a:solidFill>
                  <a:schemeClr val="tx1"/>
                </a:solidFill>
              </a:rPr>
              <a:t>, </a:t>
            </a:r>
            <a:r>
              <a:rPr lang="fr-FR" dirty="0" err="1" smtClean="0">
                <a:solidFill>
                  <a:schemeClr val="tx1"/>
                </a:solidFill>
              </a:rPr>
              <a:t>che</a:t>
            </a:r>
            <a:r>
              <a:rPr lang="fr-FR" dirty="0" smtClean="0">
                <a:solidFill>
                  <a:schemeClr val="tx1"/>
                </a:solidFill>
              </a:rPr>
              <a:t> </a:t>
            </a:r>
            <a:r>
              <a:rPr lang="fr-FR" dirty="0" err="1" smtClean="0">
                <a:solidFill>
                  <a:schemeClr val="tx1"/>
                </a:solidFill>
              </a:rPr>
              <a:t>avevano</a:t>
            </a:r>
            <a:r>
              <a:rPr lang="fr-FR" dirty="0" smtClean="0">
                <a:solidFill>
                  <a:schemeClr val="tx1"/>
                </a:solidFill>
              </a:rPr>
              <a:t> </a:t>
            </a:r>
            <a:r>
              <a:rPr lang="fr-FR" dirty="0" err="1" smtClean="0">
                <a:solidFill>
                  <a:schemeClr val="tx1"/>
                </a:solidFill>
              </a:rPr>
              <a:t>già</a:t>
            </a:r>
            <a:r>
              <a:rPr lang="fr-FR" dirty="0" smtClean="0">
                <a:solidFill>
                  <a:schemeClr val="tx1"/>
                </a:solidFill>
              </a:rPr>
              <a:t> delle </a:t>
            </a:r>
            <a:r>
              <a:rPr lang="fr-FR" dirty="0" err="1" smtClean="0">
                <a:solidFill>
                  <a:schemeClr val="tx1"/>
                </a:solidFill>
              </a:rPr>
              <a:t>scuole</a:t>
            </a:r>
            <a:r>
              <a:rPr lang="fr-FR" dirty="0" smtClean="0">
                <a:solidFill>
                  <a:schemeClr val="tx1"/>
                </a:solidFill>
              </a:rPr>
              <a:t> </a:t>
            </a:r>
            <a:r>
              <a:rPr lang="fr-FR" dirty="0" err="1" smtClean="0">
                <a:solidFill>
                  <a:schemeClr val="tx1"/>
                </a:solidFill>
              </a:rPr>
              <a:t>coraniche</a:t>
            </a:r>
            <a:r>
              <a:rPr lang="fr-FR" dirty="0" smtClean="0">
                <a:solidFill>
                  <a:schemeClr val="tx1"/>
                </a:solidFill>
              </a:rPr>
              <a:t>. </a:t>
            </a:r>
            <a:r>
              <a:rPr lang="fr-FR" dirty="0" err="1" smtClean="0">
                <a:solidFill>
                  <a:schemeClr val="tx1"/>
                </a:solidFill>
              </a:rPr>
              <a:t>Tuttavia</a:t>
            </a:r>
            <a:r>
              <a:rPr lang="fr-FR" dirty="0" smtClean="0">
                <a:solidFill>
                  <a:schemeClr val="tx1"/>
                </a:solidFill>
              </a:rPr>
              <a:t>, l’</a:t>
            </a:r>
            <a:r>
              <a:rPr lang="fr-FR" dirty="0" err="1" smtClean="0">
                <a:solidFill>
                  <a:schemeClr val="tx1"/>
                </a:solidFill>
              </a:rPr>
              <a:t>educazione</a:t>
            </a:r>
            <a:r>
              <a:rPr lang="fr-FR" dirty="0" smtClean="0">
                <a:solidFill>
                  <a:schemeClr val="tx1"/>
                </a:solidFill>
              </a:rPr>
              <a:t> coloniale </a:t>
            </a:r>
            <a:r>
              <a:rPr lang="fr-FR" dirty="0" err="1" smtClean="0">
                <a:solidFill>
                  <a:schemeClr val="tx1"/>
                </a:solidFill>
              </a:rPr>
              <a:t>formò</a:t>
            </a:r>
            <a:r>
              <a:rPr lang="fr-FR" dirty="0" smtClean="0">
                <a:solidFill>
                  <a:schemeClr val="tx1"/>
                </a:solidFill>
              </a:rPr>
              <a:t> </a:t>
            </a:r>
            <a:r>
              <a:rPr lang="fr-FR" dirty="0" err="1" smtClean="0">
                <a:solidFill>
                  <a:schemeClr val="tx1"/>
                </a:solidFill>
              </a:rPr>
              <a:t>una</a:t>
            </a:r>
            <a:r>
              <a:rPr lang="fr-FR" dirty="0" smtClean="0">
                <a:solidFill>
                  <a:schemeClr val="tx1"/>
                </a:solidFill>
              </a:rPr>
              <a:t> </a:t>
            </a:r>
            <a:r>
              <a:rPr lang="fr-FR" b="1" i="1" dirty="0" smtClean="0">
                <a:solidFill>
                  <a:schemeClr val="tx1"/>
                </a:solidFill>
              </a:rPr>
              <a:t>élite</a:t>
            </a:r>
            <a:r>
              <a:rPr lang="fr-FR" b="1" dirty="0" smtClean="0">
                <a:solidFill>
                  <a:schemeClr val="tx1"/>
                </a:solidFill>
              </a:rPr>
              <a:t> </a:t>
            </a:r>
            <a:r>
              <a:rPr lang="fr-FR" b="1" dirty="0" err="1" smtClean="0">
                <a:solidFill>
                  <a:schemeClr val="tx1"/>
                </a:solidFill>
              </a:rPr>
              <a:t>intellettuale</a:t>
            </a:r>
            <a:r>
              <a:rPr lang="fr-FR" b="1" dirty="0" smtClean="0">
                <a:solidFill>
                  <a:schemeClr val="tx1"/>
                </a:solidFill>
              </a:rPr>
              <a:t> e </a:t>
            </a:r>
            <a:r>
              <a:rPr lang="fr-FR" b="1" dirty="0" err="1" smtClean="0">
                <a:solidFill>
                  <a:schemeClr val="tx1"/>
                </a:solidFill>
              </a:rPr>
              <a:t>politica</a:t>
            </a:r>
            <a:r>
              <a:rPr lang="fr-FR" b="1" dirty="0" smtClean="0">
                <a:solidFill>
                  <a:schemeClr val="tx1"/>
                </a:solidFill>
              </a:rPr>
              <a:t> </a:t>
            </a:r>
            <a:r>
              <a:rPr lang="fr-FR" dirty="0" err="1" smtClean="0">
                <a:solidFill>
                  <a:schemeClr val="tx1"/>
                </a:solidFill>
              </a:rPr>
              <a:t>che</a:t>
            </a:r>
            <a:r>
              <a:rPr lang="fr-FR" dirty="0" smtClean="0">
                <a:solidFill>
                  <a:schemeClr val="tx1"/>
                </a:solidFill>
              </a:rPr>
              <a:t> </a:t>
            </a:r>
            <a:r>
              <a:rPr lang="fr-FR" dirty="0" err="1" smtClean="0">
                <a:solidFill>
                  <a:schemeClr val="tx1"/>
                </a:solidFill>
              </a:rPr>
              <a:t>promosse</a:t>
            </a:r>
            <a:r>
              <a:rPr lang="fr-FR" dirty="0" smtClean="0">
                <a:solidFill>
                  <a:schemeClr val="tx1"/>
                </a:solidFill>
              </a:rPr>
              <a:t> un </a:t>
            </a:r>
            <a:r>
              <a:rPr lang="fr-FR" dirty="0" err="1" smtClean="0">
                <a:solidFill>
                  <a:schemeClr val="tx1"/>
                </a:solidFill>
              </a:rPr>
              <a:t>processo</a:t>
            </a:r>
            <a:r>
              <a:rPr lang="fr-FR" dirty="0" smtClean="0">
                <a:solidFill>
                  <a:schemeClr val="tx1"/>
                </a:solidFill>
              </a:rPr>
              <a:t> di </a:t>
            </a:r>
            <a:r>
              <a:rPr lang="fr-FR" dirty="0" err="1" smtClean="0">
                <a:solidFill>
                  <a:schemeClr val="tx1"/>
                </a:solidFill>
              </a:rPr>
              <a:t>francesizzazione</a:t>
            </a:r>
            <a:r>
              <a:rPr lang="fr-FR" dirty="0" smtClean="0">
                <a:solidFill>
                  <a:schemeClr val="tx1"/>
                </a:solidFill>
              </a:rPr>
              <a:t> </a:t>
            </a:r>
            <a:r>
              <a:rPr lang="fr-FR" dirty="0" err="1" smtClean="0">
                <a:solidFill>
                  <a:schemeClr val="tx1"/>
                </a:solidFill>
              </a:rPr>
              <a:t>nei</a:t>
            </a:r>
            <a:r>
              <a:rPr lang="fr-FR" dirty="0" smtClean="0">
                <a:solidFill>
                  <a:schemeClr val="tx1"/>
                </a:solidFill>
              </a:rPr>
              <a:t> </a:t>
            </a:r>
            <a:r>
              <a:rPr lang="fr-FR" dirty="0" err="1" smtClean="0">
                <a:solidFill>
                  <a:schemeClr val="tx1"/>
                </a:solidFill>
              </a:rPr>
              <a:t>nuovi</a:t>
            </a:r>
            <a:r>
              <a:rPr lang="fr-FR" dirty="0" smtClean="0">
                <a:solidFill>
                  <a:schemeClr val="tx1"/>
                </a:solidFill>
              </a:rPr>
              <a:t> </a:t>
            </a:r>
            <a:r>
              <a:rPr lang="fr-FR" dirty="0" err="1" smtClean="0">
                <a:solidFill>
                  <a:schemeClr val="tx1"/>
                </a:solidFill>
              </a:rPr>
              <a:t>stati</a:t>
            </a:r>
            <a:r>
              <a:rPr lang="fr-FR" dirty="0" smtClean="0">
                <a:solidFill>
                  <a:schemeClr val="tx1"/>
                </a:solidFill>
              </a:rPr>
              <a:t> </a:t>
            </a:r>
            <a:r>
              <a:rPr lang="fr-FR" dirty="0" err="1" smtClean="0">
                <a:solidFill>
                  <a:schemeClr val="tx1"/>
                </a:solidFill>
              </a:rPr>
              <a:t>sovrani</a:t>
            </a:r>
            <a:r>
              <a:rPr lang="fr-FR" dirty="0" smtClean="0">
                <a:solidFill>
                  <a:schemeClr val="tx1"/>
                </a:solidFill>
              </a:rPr>
              <a:t> </a:t>
            </a:r>
            <a:r>
              <a:rPr lang="fr-FR" dirty="0" err="1" smtClean="0">
                <a:solidFill>
                  <a:schemeClr val="tx1"/>
                </a:solidFill>
              </a:rPr>
              <a:t>formatisi</a:t>
            </a:r>
            <a:r>
              <a:rPr lang="fr-FR" dirty="0" smtClean="0">
                <a:solidFill>
                  <a:schemeClr val="tx1"/>
                </a:solidFill>
              </a:rPr>
              <a:t> </a:t>
            </a:r>
            <a:r>
              <a:rPr lang="fr-FR" dirty="0" err="1" smtClean="0">
                <a:solidFill>
                  <a:schemeClr val="tx1"/>
                </a:solidFill>
              </a:rPr>
              <a:t>dopo</a:t>
            </a:r>
            <a:r>
              <a:rPr lang="fr-FR" dirty="0" smtClean="0">
                <a:solidFill>
                  <a:schemeClr val="tx1"/>
                </a:solidFill>
              </a:rPr>
              <a:t> l’</a:t>
            </a:r>
            <a:r>
              <a:rPr lang="fr-FR" dirty="0" err="1" smtClean="0">
                <a:solidFill>
                  <a:schemeClr val="tx1"/>
                </a:solidFill>
              </a:rPr>
              <a:t>indipendenza</a:t>
            </a:r>
            <a:r>
              <a:rPr lang="fr-FR" dirty="0">
                <a:solidFill>
                  <a:schemeClr val="tx1"/>
                </a:solidFill>
              </a:rPr>
              <a:t> </a:t>
            </a:r>
            <a:r>
              <a:rPr lang="fr-FR" dirty="0" smtClean="0">
                <a:solidFill>
                  <a:schemeClr val="tx1"/>
                </a:solidFill>
              </a:rPr>
              <a:t>(il </a:t>
            </a:r>
            <a:r>
              <a:rPr lang="fr-FR" dirty="0" err="1" smtClean="0">
                <a:solidFill>
                  <a:schemeClr val="tx1"/>
                </a:solidFill>
              </a:rPr>
              <a:t>caso</a:t>
            </a:r>
            <a:r>
              <a:rPr lang="fr-FR" dirty="0" smtClean="0">
                <a:solidFill>
                  <a:schemeClr val="tx1"/>
                </a:solidFill>
              </a:rPr>
              <a:t> </a:t>
            </a:r>
            <a:r>
              <a:rPr lang="fr-FR" dirty="0" err="1" smtClean="0">
                <a:solidFill>
                  <a:schemeClr val="tx1"/>
                </a:solidFill>
              </a:rPr>
              <a:t>del</a:t>
            </a:r>
            <a:r>
              <a:rPr lang="fr-FR" dirty="0" smtClean="0">
                <a:solidFill>
                  <a:schemeClr val="tx1"/>
                </a:solidFill>
              </a:rPr>
              <a:t> </a:t>
            </a:r>
            <a:r>
              <a:rPr lang="fr-FR" b="1" dirty="0" smtClean="0">
                <a:solidFill>
                  <a:schemeClr val="tx1"/>
                </a:solidFill>
              </a:rPr>
              <a:t>Léopold </a:t>
            </a:r>
            <a:r>
              <a:rPr lang="fr-FR" b="1" dirty="0" err="1" smtClean="0">
                <a:solidFill>
                  <a:schemeClr val="tx1"/>
                </a:solidFill>
              </a:rPr>
              <a:t>Sédar</a:t>
            </a:r>
            <a:r>
              <a:rPr lang="fr-FR" b="1" dirty="0" smtClean="0">
                <a:solidFill>
                  <a:schemeClr val="tx1"/>
                </a:solidFill>
              </a:rPr>
              <a:t> Senghor</a:t>
            </a:r>
            <a:r>
              <a:rPr lang="fr-FR" dirty="0" smtClean="0">
                <a:solidFill>
                  <a:schemeClr val="tx1"/>
                </a:solidFill>
              </a:rPr>
              <a:t>, primo </a:t>
            </a:r>
            <a:r>
              <a:rPr lang="fr-FR" dirty="0" err="1" smtClean="0">
                <a:solidFill>
                  <a:schemeClr val="tx1"/>
                </a:solidFill>
              </a:rPr>
              <a:t>presidente</a:t>
            </a:r>
            <a:r>
              <a:rPr lang="fr-FR" dirty="0" smtClean="0">
                <a:solidFill>
                  <a:schemeClr val="tx1"/>
                </a:solidFill>
              </a:rPr>
              <a:t> </a:t>
            </a:r>
            <a:r>
              <a:rPr lang="fr-FR" dirty="0" err="1" smtClean="0">
                <a:solidFill>
                  <a:schemeClr val="tx1"/>
                </a:solidFill>
              </a:rPr>
              <a:t>del</a:t>
            </a:r>
            <a:r>
              <a:rPr lang="fr-FR" dirty="0" smtClean="0">
                <a:solidFill>
                  <a:schemeClr val="tx1"/>
                </a:solidFill>
              </a:rPr>
              <a:t> </a:t>
            </a:r>
            <a:r>
              <a:rPr lang="fr-FR" dirty="0" err="1" smtClean="0">
                <a:solidFill>
                  <a:schemeClr val="tx1"/>
                </a:solidFill>
              </a:rPr>
              <a:t>Senegal</a:t>
            </a:r>
            <a:r>
              <a:rPr lang="fr-FR" dirty="0" smtClean="0">
                <a:solidFill>
                  <a:schemeClr val="tx1"/>
                </a:solidFill>
              </a:rPr>
              <a:t>).</a:t>
            </a:r>
          </a:p>
          <a:p>
            <a:endParaRPr lang="fr-FR" dirty="0"/>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0211" y="0"/>
            <a:ext cx="4491789" cy="2847795"/>
          </a:xfrm>
          <a:prstGeom prst="rect">
            <a:avLst/>
          </a:prstGeom>
        </p:spPr>
      </p:pic>
    </p:spTree>
    <p:extLst>
      <p:ext uri="{BB962C8B-B14F-4D97-AF65-F5344CB8AC3E}">
        <p14:creationId xmlns:p14="http://schemas.microsoft.com/office/powerpoint/2010/main" val="9672756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685866" cy="1320800"/>
          </a:xfrm>
        </p:spPr>
        <p:txBody>
          <a:bodyPr>
            <a:normAutofit/>
          </a:bodyPr>
          <a:lstStyle/>
          <a:p>
            <a:r>
              <a:rPr lang="fr-FR" sz="2400" dirty="0" smtClean="0"/>
              <a:t>Il </a:t>
            </a:r>
            <a:r>
              <a:rPr lang="fr-FR" sz="2400" dirty="0" err="1" smtClean="0"/>
              <a:t>vocabolario</a:t>
            </a:r>
            <a:r>
              <a:rPr lang="fr-FR" sz="2400" dirty="0" smtClean="0"/>
              <a:t> </a:t>
            </a:r>
            <a:r>
              <a:rPr lang="fr-FR" sz="2400" dirty="0" err="1" smtClean="0"/>
              <a:t>del</a:t>
            </a:r>
            <a:r>
              <a:rPr lang="fr-FR" sz="2400" dirty="0" smtClean="0"/>
              <a:t> </a:t>
            </a:r>
            <a:r>
              <a:rPr lang="fr-FR" sz="2400" dirty="0" err="1" smtClean="0"/>
              <a:t>secondo</a:t>
            </a:r>
            <a:r>
              <a:rPr lang="fr-FR" sz="2400" dirty="0" smtClean="0"/>
              <a:t> </a:t>
            </a:r>
            <a:r>
              <a:rPr lang="fr-FR" sz="2400" dirty="0" err="1" smtClean="0"/>
              <a:t>periodo</a:t>
            </a:r>
            <a:r>
              <a:rPr lang="fr-FR" sz="2400" dirty="0" smtClean="0"/>
              <a:t> coloniale</a:t>
            </a:r>
            <a:endParaRPr lang="fr-FR" sz="2400" dirty="0"/>
          </a:p>
        </p:txBody>
      </p:sp>
      <p:sp>
        <p:nvSpPr>
          <p:cNvPr id="3" name="Espace réservé du contenu 2"/>
          <p:cNvSpPr>
            <a:spLocks noGrp="1"/>
          </p:cNvSpPr>
          <p:nvPr>
            <p:ph idx="1"/>
          </p:nvPr>
        </p:nvSpPr>
        <p:spPr/>
        <p:txBody>
          <a:bodyPr/>
          <a:lstStyle/>
          <a:p>
            <a:pPr algn="just"/>
            <a:r>
              <a:rPr lang="fr-FR" dirty="0" smtClean="0">
                <a:solidFill>
                  <a:schemeClr val="tx1"/>
                </a:solidFill>
              </a:rPr>
              <a:t>I </a:t>
            </a:r>
            <a:r>
              <a:rPr lang="fr-FR" dirty="0" err="1" smtClean="0">
                <a:solidFill>
                  <a:schemeClr val="tx1"/>
                </a:solidFill>
              </a:rPr>
              <a:t>Francesi</a:t>
            </a:r>
            <a:r>
              <a:rPr lang="fr-FR" dirty="0" smtClean="0">
                <a:solidFill>
                  <a:schemeClr val="tx1"/>
                </a:solidFill>
              </a:rPr>
              <a:t> </a:t>
            </a:r>
            <a:r>
              <a:rPr lang="fr-FR" dirty="0" err="1" smtClean="0">
                <a:solidFill>
                  <a:schemeClr val="tx1"/>
                </a:solidFill>
              </a:rPr>
              <a:t>chiamarono</a:t>
            </a:r>
            <a:r>
              <a:rPr lang="fr-FR" dirty="0" smtClean="0">
                <a:solidFill>
                  <a:schemeClr val="tx1"/>
                </a:solidFill>
              </a:rPr>
              <a:t> le élites </a:t>
            </a:r>
            <a:r>
              <a:rPr lang="fr-FR" dirty="0" err="1" smtClean="0">
                <a:solidFill>
                  <a:schemeClr val="tx1"/>
                </a:solidFill>
              </a:rPr>
              <a:t>coloniali</a:t>
            </a:r>
            <a:r>
              <a:rPr lang="fr-FR" dirty="0" smtClean="0">
                <a:solidFill>
                  <a:schemeClr val="tx1"/>
                </a:solidFill>
              </a:rPr>
              <a:t> </a:t>
            </a:r>
            <a:r>
              <a:rPr lang="fr-FR" dirty="0" err="1" smtClean="0">
                <a:solidFill>
                  <a:schemeClr val="tx1"/>
                </a:solidFill>
              </a:rPr>
              <a:t>gli</a:t>
            </a:r>
            <a:r>
              <a:rPr lang="fr-FR" dirty="0" smtClean="0">
                <a:solidFill>
                  <a:schemeClr val="tx1"/>
                </a:solidFill>
              </a:rPr>
              <a:t> </a:t>
            </a:r>
            <a:r>
              <a:rPr lang="fr-FR" b="1" i="1" dirty="0" smtClean="0">
                <a:solidFill>
                  <a:schemeClr val="tx1"/>
                </a:solidFill>
              </a:rPr>
              <a:t>évolués</a:t>
            </a:r>
            <a:r>
              <a:rPr lang="fr-FR" dirty="0" smtClean="0">
                <a:solidFill>
                  <a:schemeClr val="tx1"/>
                </a:solidFill>
              </a:rPr>
              <a:t>. </a:t>
            </a:r>
          </a:p>
          <a:p>
            <a:pPr algn="just"/>
            <a:r>
              <a:rPr lang="fr-FR" dirty="0" smtClean="0">
                <a:solidFill>
                  <a:schemeClr val="tx1"/>
                </a:solidFill>
              </a:rPr>
              <a:t>L’</a:t>
            </a:r>
            <a:r>
              <a:rPr lang="fr-FR" dirty="0" err="1" smtClean="0">
                <a:solidFill>
                  <a:schemeClr val="tx1"/>
                </a:solidFill>
              </a:rPr>
              <a:t>amministrazione</a:t>
            </a:r>
            <a:r>
              <a:rPr lang="fr-FR" dirty="0" smtClean="0">
                <a:solidFill>
                  <a:schemeClr val="tx1"/>
                </a:solidFill>
              </a:rPr>
              <a:t> coloniale </a:t>
            </a:r>
            <a:r>
              <a:rPr lang="fr-FR" dirty="0" err="1" smtClean="0">
                <a:solidFill>
                  <a:schemeClr val="tx1"/>
                </a:solidFill>
              </a:rPr>
              <a:t>creò</a:t>
            </a:r>
            <a:r>
              <a:rPr lang="fr-FR" dirty="0" smtClean="0">
                <a:solidFill>
                  <a:schemeClr val="tx1"/>
                </a:solidFill>
              </a:rPr>
              <a:t> </a:t>
            </a:r>
            <a:r>
              <a:rPr lang="fr-FR" dirty="0" err="1" smtClean="0">
                <a:solidFill>
                  <a:schemeClr val="tx1"/>
                </a:solidFill>
              </a:rPr>
              <a:t>uno</a:t>
            </a:r>
            <a:r>
              <a:rPr lang="fr-FR" dirty="0" smtClean="0">
                <a:solidFill>
                  <a:schemeClr val="tx1"/>
                </a:solidFill>
              </a:rPr>
              <a:t> </a:t>
            </a:r>
            <a:r>
              <a:rPr lang="fr-FR" dirty="0" err="1" smtClean="0">
                <a:solidFill>
                  <a:schemeClr val="tx1"/>
                </a:solidFill>
              </a:rPr>
              <a:t>statuto</a:t>
            </a:r>
            <a:r>
              <a:rPr lang="fr-FR" dirty="0" smtClean="0">
                <a:solidFill>
                  <a:schemeClr val="tx1"/>
                </a:solidFill>
              </a:rPr>
              <a:t> </a:t>
            </a:r>
            <a:r>
              <a:rPr lang="fr-FR" dirty="0" err="1" smtClean="0">
                <a:solidFill>
                  <a:schemeClr val="tx1"/>
                </a:solidFill>
              </a:rPr>
              <a:t>particolare</a:t>
            </a:r>
            <a:r>
              <a:rPr lang="fr-FR" dirty="0" smtClean="0">
                <a:solidFill>
                  <a:schemeClr val="tx1"/>
                </a:solidFill>
              </a:rPr>
              <a:t>, l’</a:t>
            </a:r>
            <a:r>
              <a:rPr lang="fr-FR" b="1" i="1" dirty="0" smtClean="0">
                <a:solidFill>
                  <a:schemeClr val="tx1"/>
                </a:solidFill>
              </a:rPr>
              <a:t>indigénat</a:t>
            </a:r>
            <a:r>
              <a:rPr lang="fr-FR" dirty="0" smtClean="0">
                <a:solidFill>
                  <a:schemeClr val="tx1"/>
                </a:solidFill>
              </a:rPr>
              <a:t>, un </a:t>
            </a:r>
            <a:r>
              <a:rPr lang="fr-FR" dirty="0" err="1" smtClean="0">
                <a:solidFill>
                  <a:schemeClr val="tx1"/>
                </a:solidFill>
              </a:rPr>
              <a:t>regime</a:t>
            </a:r>
            <a:r>
              <a:rPr lang="fr-FR" dirty="0" smtClean="0">
                <a:solidFill>
                  <a:schemeClr val="tx1"/>
                </a:solidFill>
              </a:rPr>
              <a:t> politico e </a:t>
            </a:r>
            <a:r>
              <a:rPr lang="fr-FR" dirty="0" err="1" smtClean="0">
                <a:solidFill>
                  <a:schemeClr val="tx1"/>
                </a:solidFill>
              </a:rPr>
              <a:t>giuridico</a:t>
            </a:r>
            <a:r>
              <a:rPr lang="fr-FR" dirty="0" smtClean="0">
                <a:solidFill>
                  <a:schemeClr val="tx1"/>
                </a:solidFill>
              </a:rPr>
              <a:t> </a:t>
            </a:r>
            <a:r>
              <a:rPr lang="fr-FR" dirty="0" err="1" smtClean="0">
                <a:solidFill>
                  <a:schemeClr val="tx1"/>
                </a:solidFill>
              </a:rPr>
              <a:t>basato</a:t>
            </a:r>
            <a:r>
              <a:rPr lang="fr-FR" dirty="0" smtClean="0">
                <a:solidFill>
                  <a:schemeClr val="tx1"/>
                </a:solidFill>
              </a:rPr>
              <a:t> </a:t>
            </a:r>
            <a:r>
              <a:rPr lang="fr-FR" dirty="0" err="1" smtClean="0">
                <a:solidFill>
                  <a:schemeClr val="tx1"/>
                </a:solidFill>
              </a:rPr>
              <a:t>sul</a:t>
            </a:r>
            <a:r>
              <a:rPr lang="fr-FR" dirty="0" smtClean="0">
                <a:solidFill>
                  <a:schemeClr val="tx1"/>
                </a:solidFill>
              </a:rPr>
              <a:t> </a:t>
            </a:r>
            <a:r>
              <a:rPr lang="fr-FR" b="1" i="1" dirty="0" smtClean="0">
                <a:solidFill>
                  <a:schemeClr val="tx1"/>
                </a:solidFill>
              </a:rPr>
              <a:t>Code de l’indigénat</a:t>
            </a:r>
            <a:r>
              <a:rPr lang="fr-FR" dirty="0" smtClean="0">
                <a:solidFill>
                  <a:schemeClr val="tx1"/>
                </a:solidFill>
              </a:rPr>
              <a:t> (</a:t>
            </a:r>
            <a:r>
              <a:rPr lang="fr-FR" dirty="0" err="1" smtClean="0">
                <a:solidFill>
                  <a:schemeClr val="tx1"/>
                </a:solidFill>
              </a:rPr>
              <a:t>che</a:t>
            </a:r>
            <a:r>
              <a:rPr lang="fr-FR" dirty="0" smtClean="0">
                <a:solidFill>
                  <a:schemeClr val="tx1"/>
                </a:solidFill>
              </a:rPr>
              <a:t> </a:t>
            </a:r>
            <a:r>
              <a:rPr lang="fr-FR" dirty="0" err="1" smtClean="0">
                <a:solidFill>
                  <a:schemeClr val="tx1"/>
                </a:solidFill>
              </a:rPr>
              <a:t>autorizzava</a:t>
            </a:r>
            <a:r>
              <a:rPr lang="fr-FR" dirty="0" smtClean="0">
                <a:solidFill>
                  <a:schemeClr val="tx1"/>
                </a:solidFill>
              </a:rPr>
              <a:t> il </a:t>
            </a:r>
            <a:r>
              <a:rPr lang="fr-FR" b="1" i="1" dirty="0" smtClean="0">
                <a:solidFill>
                  <a:schemeClr val="tx1"/>
                </a:solidFill>
              </a:rPr>
              <a:t>travail forcé</a:t>
            </a:r>
            <a:r>
              <a:rPr lang="fr-FR" dirty="0" smtClean="0">
                <a:solidFill>
                  <a:schemeClr val="tx1"/>
                </a:solidFill>
              </a:rPr>
              <a:t>, il </a:t>
            </a:r>
            <a:r>
              <a:rPr lang="fr-FR" dirty="0" err="1" smtClean="0">
                <a:solidFill>
                  <a:schemeClr val="tx1"/>
                </a:solidFill>
              </a:rPr>
              <a:t>lavoro</a:t>
            </a:r>
            <a:r>
              <a:rPr lang="fr-FR" dirty="0" smtClean="0">
                <a:solidFill>
                  <a:schemeClr val="tx1"/>
                </a:solidFill>
              </a:rPr>
              <a:t> </a:t>
            </a:r>
            <a:r>
              <a:rPr lang="fr-FR" dirty="0" err="1" smtClean="0">
                <a:solidFill>
                  <a:schemeClr val="tx1"/>
                </a:solidFill>
              </a:rPr>
              <a:t>forzato</a:t>
            </a:r>
            <a:r>
              <a:rPr lang="fr-FR" dirty="0" smtClean="0">
                <a:solidFill>
                  <a:schemeClr val="tx1"/>
                </a:solidFill>
              </a:rPr>
              <a:t>).</a:t>
            </a:r>
          </a:p>
          <a:p>
            <a:pPr algn="just"/>
            <a:r>
              <a:rPr lang="fr-FR" dirty="0" smtClean="0">
                <a:solidFill>
                  <a:schemeClr val="tx1"/>
                </a:solidFill>
              </a:rPr>
              <a:t>Il </a:t>
            </a:r>
            <a:r>
              <a:rPr lang="fr-FR" dirty="0" err="1" smtClean="0">
                <a:solidFill>
                  <a:schemeClr val="tx1"/>
                </a:solidFill>
              </a:rPr>
              <a:t>francese</a:t>
            </a:r>
            <a:r>
              <a:rPr lang="fr-FR" dirty="0" smtClean="0">
                <a:solidFill>
                  <a:schemeClr val="tx1"/>
                </a:solidFill>
              </a:rPr>
              <a:t> </a:t>
            </a:r>
            <a:r>
              <a:rPr lang="fr-FR" dirty="0" err="1" smtClean="0">
                <a:solidFill>
                  <a:schemeClr val="tx1"/>
                </a:solidFill>
              </a:rPr>
              <a:t>scorretto</a:t>
            </a:r>
            <a:r>
              <a:rPr lang="fr-FR" dirty="0" smtClean="0">
                <a:solidFill>
                  <a:schemeClr val="tx1"/>
                </a:solidFill>
              </a:rPr>
              <a:t> </a:t>
            </a:r>
            <a:r>
              <a:rPr lang="fr-FR" dirty="0" err="1" smtClean="0">
                <a:solidFill>
                  <a:schemeClr val="tx1"/>
                </a:solidFill>
              </a:rPr>
              <a:t>parlato</a:t>
            </a:r>
            <a:r>
              <a:rPr lang="fr-FR" dirty="0" smtClean="0">
                <a:solidFill>
                  <a:schemeClr val="tx1"/>
                </a:solidFill>
              </a:rPr>
              <a:t> dalle </a:t>
            </a:r>
            <a:r>
              <a:rPr lang="fr-FR" dirty="0" err="1" smtClean="0">
                <a:solidFill>
                  <a:schemeClr val="tx1"/>
                </a:solidFill>
              </a:rPr>
              <a:t>popolazioni</a:t>
            </a:r>
            <a:r>
              <a:rPr lang="fr-FR" dirty="0" smtClean="0">
                <a:solidFill>
                  <a:schemeClr val="tx1"/>
                </a:solidFill>
              </a:rPr>
              <a:t> </a:t>
            </a:r>
            <a:r>
              <a:rPr lang="fr-FR" dirty="0" err="1" smtClean="0">
                <a:solidFill>
                  <a:schemeClr val="tx1"/>
                </a:solidFill>
              </a:rPr>
              <a:t>locali</a:t>
            </a:r>
            <a:r>
              <a:rPr lang="fr-FR" dirty="0" smtClean="0">
                <a:solidFill>
                  <a:schemeClr val="tx1"/>
                </a:solidFill>
              </a:rPr>
              <a:t> </a:t>
            </a:r>
            <a:r>
              <a:rPr lang="fr-FR" dirty="0" err="1" smtClean="0">
                <a:solidFill>
                  <a:schemeClr val="tx1"/>
                </a:solidFill>
              </a:rPr>
              <a:t>era</a:t>
            </a:r>
            <a:r>
              <a:rPr lang="fr-FR" dirty="0" smtClean="0">
                <a:solidFill>
                  <a:schemeClr val="tx1"/>
                </a:solidFill>
              </a:rPr>
              <a:t> </a:t>
            </a:r>
            <a:r>
              <a:rPr lang="fr-FR" dirty="0" err="1" smtClean="0">
                <a:solidFill>
                  <a:schemeClr val="tx1"/>
                </a:solidFill>
              </a:rPr>
              <a:t>definito</a:t>
            </a:r>
            <a:r>
              <a:rPr lang="fr-FR" dirty="0" smtClean="0">
                <a:solidFill>
                  <a:schemeClr val="tx1"/>
                </a:solidFill>
              </a:rPr>
              <a:t> </a:t>
            </a:r>
            <a:r>
              <a:rPr lang="fr-FR" b="1" i="1" dirty="0" smtClean="0">
                <a:solidFill>
                  <a:schemeClr val="tx1"/>
                </a:solidFill>
              </a:rPr>
              <a:t>petit nègre</a:t>
            </a:r>
            <a:r>
              <a:rPr lang="fr-FR" dirty="0" smtClean="0">
                <a:solidFill>
                  <a:schemeClr val="tx1"/>
                </a:solidFill>
              </a:rPr>
              <a:t>.</a:t>
            </a:r>
          </a:p>
          <a:p>
            <a:pPr algn="just"/>
            <a:r>
              <a:rPr lang="fr-FR" dirty="0" smtClean="0">
                <a:solidFill>
                  <a:schemeClr val="tx1"/>
                </a:solidFill>
              </a:rPr>
              <a:t>Con il termine </a:t>
            </a:r>
            <a:r>
              <a:rPr lang="fr-FR" b="1" i="1" dirty="0" smtClean="0">
                <a:solidFill>
                  <a:schemeClr val="tx1"/>
                </a:solidFill>
              </a:rPr>
              <a:t>bougnoul</a:t>
            </a:r>
            <a:r>
              <a:rPr lang="fr-FR" dirty="0" smtClean="0">
                <a:solidFill>
                  <a:schemeClr val="tx1"/>
                </a:solidFill>
              </a:rPr>
              <a:t>, </a:t>
            </a:r>
            <a:r>
              <a:rPr lang="fr-FR" dirty="0" err="1" smtClean="0">
                <a:solidFill>
                  <a:schemeClr val="tx1"/>
                </a:solidFill>
              </a:rPr>
              <a:t>che</a:t>
            </a:r>
            <a:r>
              <a:rPr lang="fr-FR" dirty="0" smtClean="0">
                <a:solidFill>
                  <a:schemeClr val="tx1"/>
                </a:solidFill>
              </a:rPr>
              <a:t> in wolof </a:t>
            </a:r>
            <a:r>
              <a:rPr lang="fr-FR" dirty="0" err="1" smtClean="0">
                <a:solidFill>
                  <a:schemeClr val="tx1"/>
                </a:solidFill>
              </a:rPr>
              <a:t>designava</a:t>
            </a:r>
            <a:r>
              <a:rPr lang="fr-FR" dirty="0" smtClean="0">
                <a:solidFill>
                  <a:schemeClr val="tx1"/>
                </a:solidFill>
              </a:rPr>
              <a:t> </a:t>
            </a:r>
            <a:r>
              <a:rPr lang="fr-FR" dirty="0" err="1" smtClean="0">
                <a:solidFill>
                  <a:schemeClr val="tx1"/>
                </a:solidFill>
              </a:rPr>
              <a:t>all’origine</a:t>
            </a:r>
            <a:r>
              <a:rPr lang="fr-FR" dirty="0" smtClean="0">
                <a:solidFill>
                  <a:schemeClr val="tx1"/>
                </a:solidFill>
              </a:rPr>
              <a:t> </a:t>
            </a:r>
            <a:r>
              <a:rPr lang="fr-FR" dirty="0" err="1" smtClean="0">
                <a:solidFill>
                  <a:schemeClr val="tx1"/>
                </a:solidFill>
              </a:rPr>
              <a:t>una</a:t>
            </a:r>
            <a:r>
              <a:rPr lang="fr-FR" dirty="0" smtClean="0">
                <a:solidFill>
                  <a:schemeClr val="tx1"/>
                </a:solidFill>
              </a:rPr>
              <a:t> persona </a:t>
            </a:r>
            <a:r>
              <a:rPr lang="fr-FR" dirty="0" err="1" smtClean="0">
                <a:solidFill>
                  <a:schemeClr val="tx1"/>
                </a:solidFill>
              </a:rPr>
              <a:t>nera</a:t>
            </a:r>
            <a:r>
              <a:rPr lang="fr-FR" dirty="0" smtClean="0">
                <a:solidFill>
                  <a:schemeClr val="tx1"/>
                </a:solidFill>
              </a:rPr>
              <a:t>, </a:t>
            </a:r>
            <a:r>
              <a:rPr lang="fr-FR" dirty="0" err="1" smtClean="0">
                <a:solidFill>
                  <a:schemeClr val="tx1"/>
                </a:solidFill>
              </a:rPr>
              <a:t>vennero</a:t>
            </a:r>
            <a:r>
              <a:rPr lang="fr-FR" dirty="0" smtClean="0">
                <a:solidFill>
                  <a:schemeClr val="tx1"/>
                </a:solidFill>
              </a:rPr>
              <a:t> </a:t>
            </a:r>
            <a:r>
              <a:rPr lang="fr-FR" dirty="0" err="1" smtClean="0">
                <a:solidFill>
                  <a:schemeClr val="tx1"/>
                </a:solidFill>
              </a:rPr>
              <a:t>definiti</a:t>
            </a:r>
            <a:r>
              <a:rPr lang="fr-FR" dirty="0" smtClean="0">
                <a:solidFill>
                  <a:schemeClr val="tx1"/>
                </a:solidFill>
              </a:rPr>
              <a:t> </a:t>
            </a:r>
            <a:r>
              <a:rPr lang="fr-FR" dirty="0" err="1" smtClean="0">
                <a:solidFill>
                  <a:schemeClr val="tx1"/>
                </a:solidFill>
              </a:rPr>
              <a:t>coloro</a:t>
            </a:r>
            <a:r>
              <a:rPr lang="fr-FR" dirty="0" smtClean="0">
                <a:solidFill>
                  <a:schemeClr val="tx1"/>
                </a:solidFill>
              </a:rPr>
              <a:t> </a:t>
            </a:r>
            <a:r>
              <a:rPr lang="fr-FR" dirty="0" err="1" smtClean="0">
                <a:solidFill>
                  <a:schemeClr val="tx1"/>
                </a:solidFill>
              </a:rPr>
              <a:t>che</a:t>
            </a:r>
            <a:r>
              <a:rPr lang="fr-FR" dirty="0" smtClean="0">
                <a:solidFill>
                  <a:schemeClr val="tx1"/>
                </a:solidFill>
              </a:rPr>
              <a:t> </a:t>
            </a:r>
            <a:r>
              <a:rPr lang="fr-FR" dirty="0" err="1" smtClean="0">
                <a:solidFill>
                  <a:schemeClr val="tx1"/>
                </a:solidFill>
              </a:rPr>
              <a:t>provenivano</a:t>
            </a:r>
            <a:r>
              <a:rPr lang="fr-FR" dirty="0" smtClean="0">
                <a:solidFill>
                  <a:schemeClr val="tx1"/>
                </a:solidFill>
              </a:rPr>
              <a:t> dal </a:t>
            </a:r>
            <a:r>
              <a:rPr lang="fr-FR" dirty="0" err="1" smtClean="0">
                <a:solidFill>
                  <a:schemeClr val="tx1"/>
                </a:solidFill>
              </a:rPr>
              <a:t>Nord-Africa</a:t>
            </a:r>
            <a:r>
              <a:rPr lang="fr-FR" dirty="0" smtClean="0">
                <a:solidFill>
                  <a:schemeClr val="tx1"/>
                </a:solidFill>
              </a:rPr>
              <a:t>.  </a:t>
            </a:r>
          </a:p>
          <a:p>
            <a:pPr algn="just"/>
            <a:r>
              <a:rPr lang="fr-FR" dirty="0" err="1" smtClean="0">
                <a:solidFill>
                  <a:schemeClr val="tx1"/>
                </a:solidFill>
              </a:rPr>
              <a:t>Molti</a:t>
            </a:r>
            <a:r>
              <a:rPr lang="fr-FR" dirty="0" smtClean="0">
                <a:solidFill>
                  <a:schemeClr val="tx1"/>
                </a:solidFill>
              </a:rPr>
              <a:t> </a:t>
            </a:r>
            <a:r>
              <a:rPr lang="fr-FR" dirty="0" err="1" smtClean="0">
                <a:solidFill>
                  <a:schemeClr val="tx1"/>
                </a:solidFill>
              </a:rPr>
              <a:t>arabismi</a:t>
            </a:r>
            <a:r>
              <a:rPr lang="fr-FR" dirty="0" smtClean="0">
                <a:solidFill>
                  <a:schemeClr val="tx1"/>
                </a:solidFill>
              </a:rPr>
              <a:t>, da </a:t>
            </a:r>
            <a:r>
              <a:rPr lang="fr-FR" dirty="0" err="1" smtClean="0">
                <a:solidFill>
                  <a:schemeClr val="tx1"/>
                </a:solidFill>
              </a:rPr>
              <a:t>dopo</a:t>
            </a:r>
            <a:r>
              <a:rPr lang="fr-FR" dirty="0" smtClean="0">
                <a:solidFill>
                  <a:schemeClr val="tx1"/>
                </a:solidFill>
              </a:rPr>
              <a:t> le </a:t>
            </a:r>
            <a:r>
              <a:rPr lang="fr-FR" dirty="0" err="1" smtClean="0">
                <a:solidFill>
                  <a:schemeClr val="tx1"/>
                </a:solidFill>
              </a:rPr>
              <a:t>crociate</a:t>
            </a:r>
            <a:r>
              <a:rPr lang="fr-FR" dirty="0" smtClean="0">
                <a:solidFill>
                  <a:schemeClr val="tx1"/>
                </a:solidFill>
              </a:rPr>
              <a:t>, </a:t>
            </a:r>
            <a:r>
              <a:rPr lang="fr-FR" dirty="0" err="1" smtClean="0">
                <a:solidFill>
                  <a:schemeClr val="tx1"/>
                </a:solidFill>
              </a:rPr>
              <a:t>entrarono</a:t>
            </a:r>
            <a:r>
              <a:rPr lang="fr-FR" dirty="0" smtClean="0">
                <a:solidFill>
                  <a:schemeClr val="tx1"/>
                </a:solidFill>
              </a:rPr>
              <a:t> </a:t>
            </a:r>
            <a:r>
              <a:rPr lang="fr-FR" dirty="0" err="1" smtClean="0">
                <a:solidFill>
                  <a:schemeClr val="tx1"/>
                </a:solidFill>
              </a:rPr>
              <a:t>nuovamente</a:t>
            </a:r>
            <a:r>
              <a:rPr lang="fr-FR" dirty="0" smtClean="0">
                <a:solidFill>
                  <a:schemeClr val="tx1"/>
                </a:solidFill>
              </a:rPr>
              <a:t> </a:t>
            </a:r>
            <a:r>
              <a:rPr lang="fr-FR" dirty="0" err="1" smtClean="0">
                <a:solidFill>
                  <a:schemeClr val="tx1"/>
                </a:solidFill>
              </a:rPr>
              <a:t>nel</a:t>
            </a:r>
            <a:r>
              <a:rPr lang="fr-FR" dirty="0" smtClean="0">
                <a:solidFill>
                  <a:schemeClr val="tx1"/>
                </a:solidFill>
              </a:rPr>
              <a:t> </a:t>
            </a:r>
            <a:r>
              <a:rPr lang="fr-FR" dirty="0" err="1" smtClean="0">
                <a:solidFill>
                  <a:schemeClr val="tx1"/>
                </a:solidFill>
              </a:rPr>
              <a:t>francese</a:t>
            </a:r>
            <a:r>
              <a:rPr lang="fr-FR" dirty="0" smtClean="0">
                <a:solidFill>
                  <a:schemeClr val="tx1"/>
                </a:solidFill>
              </a:rPr>
              <a:t>: </a:t>
            </a:r>
            <a:r>
              <a:rPr lang="fr-FR" b="1" i="1" dirty="0" smtClean="0">
                <a:solidFill>
                  <a:schemeClr val="tx1"/>
                </a:solidFill>
              </a:rPr>
              <a:t>bled</a:t>
            </a:r>
            <a:r>
              <a:rPr lang="fr-FR" dirty="0" smtClean="0">
                <a:solidFill>
                  <a:schemeClr val="tx1"/>
                </a:solidFill>
              </a:rPr>
              <a:t>, </a:t>
            </a:r>
            <a:r>
              <a:rPr lang="fr-FR" b="1" i="1" dirty="0" smtClean="0">
                <a:solidFill>
                  <a:schemeClr val="tx1"/>
                </a:solidFill>
              </a:rPr>
              <a:t>toubib</a:t>
            </a:r>
            <a:r>
              <a:rPr lang="fr-FR" dirty="0" smtClean="0">
                <a:solidFill>
                  <a:schemeClr val="tx1"/>
                </a:solidFill>
              </a:rPr>
              <a:t>, </a:t>
            </a:r>
            <a:r>
              <a:rPr lang="fr-FR" b="1" i="1" dirty="0" smtClean="0">
                <a:solidFill>
                  <a:schemeClr val="tx1"/>
                </a:solidFill>
              </a:rPr>
              <a:t>kif-kif</a:t>
            </a:r>
            <a:r>
              <a:rPr lang="fr-FR" b="1" dirty="0" smtClean="0">
                <a:solidFill>
                  <a:schemeClr val="tx1"/>
                </a:solidFill>
              </a:rPr>
              <a:t>, </a:t>
            </a:r>
            <a:r>
              <a:rPr lang="fr-FR" b="1" i="1" dirty="0" smtClean="0">
                <a:solidFill>
                  <a:schemeClr val="tx1"/>
                </a:solidFill>
              </a:rPr>
              <a:t>kiffer</a:t>
            </a:r>
            <a:r>
              <a:rPr lang="fr-FR" dirty="0" smtClean="0">
                <a:solidFill>
                  <a:schemeClr val="tx1"/>
                </a:solidFill>
              </a:rPr>
              <a:t>, </a:t>
            </a:r>
            <a:r>
              <a:rPr lang="fr-FR" b="1" i="1" dirty="0" smtClean="0">
                <a:solidFill>
                  <a:schemeClr val="tx1"/>
                </a:solidFill>
              </a:rPr>
              <a:t>caoua</a:t>
            </a:r>
            <a:r>
              <a:rPr lang="fr-FR" dirty="0" smtClean="0">
                <a:solidFill>
                  <a:schemeClr val="tx1"/>
                </a:solidFill>
              </a:rPr>
              <a:t>, </a:t>
            </a:r>
            <a:r>
              <a:rPr lang="fr-FR" b="1" i="1" dirty="0" smtClean="0">
                <a:solidFill>
                  <a:schemeClr val="tx1"/>
                </a:solidFill>
              </a:rPr>
              <a:t>tchatcher</a:t>
            </a:r>
            <a:r>
              <a:rPr lang="fr-FR" dirty="0" smtClean="0">
                <a:solidFill>
                  <a:schemeClr val="tx1"/>
                </a:solidFill>
              </a:rPr>
              <a:t>, </a:t>
            </a:r>
            <a:r>
              <a:rPr lang="fr-FR" b="1" i="1" dirty="0" smtClean="0">
                <a:solidFill>
                  <a:schemeClr val="tx1"/>
                </a:solidFill>
              </a:rPr>
              <a:t>nouba</a:t>
            </a:r>
            <a:r>
              <a:rPr lang="mr-IN" dirty="0" smtClean="0">
                <a:solidFill>
                  <a:schemeClr val="tx1"/>
                </a:solidFill>
              </a:rPr>
              <a:t>…</a:t>
            </a:r>
            <a:r>
              <a:rPr lang="fr-FR" dirty="0" smtClean="0">
                <a:solidFill>
                  <a:schemeClr val="tx1"/>
                </a:solidFill>
              </a:rPr>
              <a:t> </a:t>
            </a:r>
          </a:p>
          <a:p>
            <a:pPr algn="just"/>
            <a:r>
              <a:rPr lang="fr-FR" dirty="0" smtClean="0">
                <a:solidFill>
                  <a:schemeClr val="tx1"/>
                </a:solidFill>
              </a:rPr>
              <a:t>In </a:t>
            </a:r>
            <a:r>
              <a:rPr lang="fr-FR" dirty="0" err="1" smtClean="0">
                <a:solidFill>
                  <a:schemeClr val="tx1"/>
                </a:solidFill>
              </a:rPr>
              <a:t>Senegal</a:t>
            </a:r>
            <a:r>
              <a:rPr lang="fr-FR" dirty="0" smtClean="0">
                <a:solidFill>
                  <a:schemeClr val="tx1"/>
                </a:solidFill>
              </a:rPr>
              <a:t>, il </a:t>
            </a:r>
            <a:r>
              <a:rPr lang="fr-FR" dirty="0" err="1" smtClean="0">
                <a:solidFill>
                  <a:schemeClr val="tx1"/>
                </a:solidFill>
              </a:rPr>
              <a:t>generale</a:t>
            </a:r>
            <a:r>
              <a:rPr lang="fr-FR" dirty="0" smtClean="0">
                <a:solidFill>
                  <a:schemeClr val="tx1"/>
                </a:solidFill>
              </a:rPr>
              <a:t> Louis Faidherbe </a:t>
            </a:r>
            <a:r>
              <a:rPr lang="fr-FR" dirty="0" err="1" smtClean="0">
                <a:solidFill>
                  <a:schemeClr val="tx1"/>
                </a:solidFill>
              </a:rPr>
              <a:t>creò</a:t>
            </a:r>
            <a:r>
              <a:rPr lang="fr-FR" dirty="0" smtClean="0">
                <a:solidFill>
                  <a:schemeClr val="tx1"/>
                </a:solidFill>
              </a:rPr>
              <a:t> un corpo di </a:t>
            </a:r>
            <a:r>
              <a:rPr lang="fr-FR" dirty="0" err="1" smtClean="0">
                <a:solidFill>
                  <a:schemeClr val="tx1"/>
                </a:solidFill>
              </a:rPr>
              <a:t>fanteria</a:t>
            </a:r>
            <a:r>
              <a:rPr lang="fr-FR" dirty="0" smtClean="0">
                <a:solidFill>
                  <a:schemeClr val="tx1"/>
                </a:solidFill>
              </a:rPr>
              <a:t> coloniale: i </a:t>
            </a:r>
            <a:r>
              <a:rPr lang="fr-FR" b="1" i="1" dirty="0" smtClean="0">
                <a:solidFill>
                  <a:schemeClr val="tx1"/>
                </a:solidFill>
              </a:rPr>
              <a:t>tirailleurs</a:t>
            </a:r>
            <a:r>
              <a:rPr lang="fr-FR" dirty="0" smtClean="0">
                <a:solidFill>
                  <a:schemeClr val="tx1"/>
                </a:solidFill>
              </a:rPr>
              <a:t>. </a:t>
            </a:r>
            <a:r>
              <a:rPr lang="fr-FR" dirty="0" err="1" smtClean="0">
                <a:solidFill>
                  <a:schemeClr val="tx1"/>
                </a:solidFill>
              </a:rPr>
              <a:t>Nel</a:t>
            </a:r>
            <a:r>
              <a:rPr lang="fr-FR" dirty="0" smtClean="0">
                <a:solidFill>
                  <a:schemeClr val="tx1"/>
                </a:solidFill>
              </a:rPr>
              <a:t> 1914, 180 000 tirailleurs </a:t>
            </a:r>
            <a:r>
              <a:rPr lang="fr-FR" dirty="0" err="1" smtClean="0">
                <a:solidFill>
                  <a:schemeClr val="tx1"/>
                </a:solidFill>
              </a:rPr>
              <a:t>fecero</a:t>
            </a:r>
            <a:r>
              <a:rPr lang="fr-FR" dirty="0" smtClean="0">
                <a:solidFill>
                  <a:schemeClr val="tx1"/>
                </a:solidFill>
              </a:rPr>
              <a:t> parte </a:t>
            </a:r>
            <a:r>
              <a:rPr lang="fr-FR" dirty="0" err="1" smtClean="0">
                <a:solidFill>
                  <a:schemeClr val="tx1"/>
                </a:solidFill>
              </a:rPr>
              <a:t>dell’esercito</a:t>
            </a:r>
            <a:r>
              <a:rPr lang="fr-FR" dirty="0" smtClean="0">
                <a:solidFill>
                  <a:schemeClr val="tx1"/>
                </a:solidFill>
              </a:rPr>
              <a:t> </a:t>
            </a:r>
            <a:r>
              <a:rPr lang="fr-FR" dirty="0" err="1" smtClean="0">
                <a:solidFill>
                  <a:schemeClr val="tx1"/>
                </a:solidFill>
              </a:rPr>
              <a:t>francese</a:t>
            </a:r>
            <a:r>
              <a:rPr lang="fr-FR" dirty="0" smtClean="0">
                <a:solidFill>
                  <a:schemeClr val="tx1"/>
                </a:solidFill>
              </a:rPr>
              <a:t>.</a:t>
            </a:r>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0239" y="2919663"/>
            <a:ext cx="2891761" cy="3938337"/>
          </a:xfrm>
          <a:prstGeom prst="rect">
            <a:avLst/>
          </a:prstGeom>
        </p:spPr>
      </p:pic>
    </p:spTree>
    <p:extLst>
      <p:ext uri="{BB962C8B-B14F-4D97-AF65-F5344CB8AC3E}">
        <p14:creationId xmlns:p14="http://schemas.microsoft.com/office/powerpoint/2010/main" val="1071022486"/>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3561BF7BD3AE14499654BF0B425A122" ma:contentTypeVersion="3" ma:contentTypeDescription="Creare un nuovo documento." ma:contentTypeScope="" ma:versionID="97a0caee7d7f2da8b4a3718b2dc4b3a9">
  <xsd:schema xmlns:xsd="http://www.w3.org/2001/XMLSchema" xmlns:xs="http://www.w3.org/2001/XMLSchema" xmlns:p="http://schemas.microsoft.com/office/2006/metadata/properties" xmlns:ns2="9e6f0bbe-450d-4f83-8966-9ade2ef6df6f" targetNamespace="http://schemas.microsoft.com/office/2006/metadata/properties" ma:root="true" ma:fieldsID="a7a1bb1a23b2858fa7f68894d3b331f7" ns2:_="">
    <xsd:import namespace="9e6f0bbe-450d-4f83-8966-9ade2ef6df6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6f0bbe-450d-4f83-8966-9ade2ef6df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37422E-6480-4D35-B089-1DA1E9C157C8}"/>
</file>

<file path=customXml/itemProps2.xml><?xml version="1.0" encoding="utf-8"?>
<ds:datastoreItem xmlns:ds="http://schemas.openxmlformats.org/officeDocument/2006/customXml" ds:itemID="{405BF304-709A-4701-9E3B-82DAFFBFE109}"/>
</file>

<file path=customXml/itemProps3.xml><?xml version="1.0" encoding="utf-8"?>
<ds:datastoreItem xmlns:ds="http://schemas.openxmlformats.org/officeDocument/2006/customXml" ds:itemID="{FCD9F2E9-0913-4ED6-B462-7379F375AB7A}"/>
</file>

<file path=docProps/app.xml><?xml version="1.0" encoding="utf-8"?>
<Properties xmlns="http://schemas.openxmlformats.org/officeDocument/2006/extended-properties" xmlns:vt="http://schemas.openxmlformats.org/officeDocument/2006/docPropsVTypes">
  <Template>Facette</Template>
  <TotalTime>1685</TotalTime>
  <Words>9851</Words>
  <Application>Microsoft Macintosh PowerPoint</Application>
  <PresentationFormat>Grand écran</PresentationFormat>
  <Paragraphs>706</Paragraphs>
  <Slides>116</Slides>
  <Notes>0</Notes>
  <HiddenSlides>0</HiddenSlides>
  <MMClips>3</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116</vt:i4>
      </vt:variant>
    </vt:vector>
  </HeadingPairs>
  <TitlesOfParts>
    <vt:vector size="122" baseType="lpstr">
      <vt:lpstr>Arial</vt:lpstr>
      <vt:lpstr>Mangal</vt:lpstr>
      <vt:lpstr>Trebuchet MS</vt:lpstr>
      <vt:lpstr>Wingdings</vt:lpstr>
      <vt:lpstr>Wingdings 3</vt:lpstr>
      <vt:lpstr>Facette</vt:lpstr>
      <vt:lpstr>Storia della lingua francese</vt:lpstr>
      <vt:lpstr>I. Le origini </vt:lpstr>
      <vt:lpstr>Présentation PowerPoint</vt:lpstr>
      <vt:lpstr>Présentation PowerPoint</vt:lpstr>
      <vt:lpstr>Présentation PowerPoint</vt:lpstr>
      <vt:lpstr>Présentation PowerPoint</vt:lpstr>
      <vt:lpstr>Présentation PowerPoint</vt:lpstr>
      <vt:lpstr>I primi testi romanzi</vt:lpstr>
      <vt:lpstr>Présentation PowerPoint</vt:lpstr>
      <vt:lpstr>Présentation PowerPoint</vt:lpstr>
      <vt:lpstr>Présentation PowerPoint</vt:lpstr>
      <vt:lpstr>Présentation PowerPoint</vt:lpstr>
      <vt:lpstr>Présentation PowerPoint</vt:lpstr>
      <vt:lpstr>II. Il «medio francese»</vt:lpstr>
      <vt:lpstr>Présentation PowerPoint</vt:lpstr>
      <vt:lpstr>Présentation PowerPoint</vt:lpstr>
      <vt:lpstr>2. La cultura umanistica </vt:lpstr>
      <vt:lpstr>3. La Riforma protestante</vt:lpstr>
      <vt:lpstr>Altri fattori determinanti</vt:lpstr>
      <vt:lpstr>Présentation PowerPoint</vt:lpstr>
      <vt:lpstr>Présentation PowerPoint</vt:lpstr>
      <vt:lpstr>Présentation PowerPoint</vt:lpstr>
      <vt:lpstr>Présentation PowerPoint</vt:lpstr>
      <vt:lpstr>Présentation PowerPoint</vt:lpstr>
      <vt:lpstr>Tuttavia, la lingua non è soggetta ancora a delle norme precise…</vt:lpstr>
      <vt:lpstr>III. Il Seicento: il purismo linguistico </vt:lpstr>
      <vt:lpstr>Présentation PowerPoint</vt:lpstr>
      <vt:lpstr>Présentation PowerPoint</vt:lpstr>
      <vt:lpstr>Présentation PowerPoint</vt:lpstr>
      <vt:lpstr>Présentation PowerPoint</vt:lpstr>
      <vt:lpstr>Présentation PowerPoint</vt:lpstr>
      <vt:lpstr>Perché Malherbe ricevette il favore del re? </vt:lpstr>
      <vt:lpstr>Quali furono le reazioni alle idee di Malherbe?</vt:lpstr>
      <vt:lpstr>Présentation PowerPoint</vt:lpstr>
      <vt:lpstr>Présentation PowerPoint</vt:lpstr>
      <vt:lpstr>I sostenitori del purismo linguistico</vt:lpstr>
      <vt:lpstr>Présentation PowerPoint</vt:lpstr>
      <vt:lpstr>Présentation PowerPoint</vt:lpstr>
      <vt:lpstr>Présentation PowerPoint</vt:lpstr>
      <vt:lpstr>Qualche problema…</vt:lpstr>
      <vt:lpstr>Le linee guida del dizionario dell’Académie</vt:lpstr>
      <vt:lpstr>La « guerra » dei dizionari: Le Richelet, le Furetière, il dizionario dell’Académie</vt:lpstr>
      <vt:lpstr>Présentation PowerPoint</vt:lpstr>
      <vt:lpstr>Présentation PowerPoint</vt:lpstr>
      <vt:lpstr>L’Académie oggi</vt:lpstr>
      <vt:lpstr>Il lavoro degli Immortels</vt:lpstr>
      <vt:lpstr>Il classicismo (Français classique)</vt:lpstr>
      <vt:lpstr>Présentation PowerPoint</vt:lpstr>
      <vt:lpstr>Présentation PowerPoint</vt:lpstr>
      <vt:lpstr>Rabelais vs. Racine</vt:lpstr>
      <vt:lpstr>E la lingua del popolo?</vt:lpstr>
      <vt:lpstr>Présentation PowerPoint</vt:lpstr>
      <vt:lpstr>IV. Il Settecento</vt:lpstr>
      <vt:lpstr>Un nuovo contesto per il mutamento linguistico </vt:lpstr>
      <vt:lpstr>Il secolo dei « Lumi »</vt:lpstr>
      <vt:lpstr>Il nuovo vocabolario politico-filosofico</vt:lpstr>
      <vt:lpstr>Il sensismo linguistico vs. l’ « ordre naturel » del francese</vt:lpstr>
      <vt:lpstr>Il francese: lingua della diplomazia</vt:lpstr>
      <vt:lpstr>Il vocabolario del progresso tecnologico-scientifico</vt:lpstr>
      <vt:lpstr>L’Encyclopédie di Diderot e d’Alembert</vt:lpstr>
      <vt:lpstr>Caratteristiche del francese settecentesco</vt:lpstr>
      <vt:lpstr>Il movimento neologico</vt:lpstr>
      <vt:lpstr>Présentation PowerPoint</vt:lpstr>
      <vt:lpstr>V. La Rivoluzione politica e linguistica</vt:lpstr>
      <vt:lpstr>Présentation PowerPoint</vt:lpstr>
      <vt:lpstr>Présentation PowerPoint</vt:lpstr>
      <vt:lpstr>Présentation PowerPoint</vt:lpstr>
      <vt:lpstr>E ancora, durante l’Impero…</vt:lpstr>
      <vt:lpstr>Parigi e i suoi arrondissements</vt:lpstr>
      <vt:lpstr>Présentation PowerPoint</vt:lpstr>
      <vt:lpstr>Présentation PowerPoint</vt:lpstr>
      <vt:lpstr>La reazione romantica </vt:lpstr>
      <vt:lpstr>Présentation PowerPoint</vt:lpstr>
      <vt:lpstr>Présentation PowerPoint</vt:lpstr>
      <vt:lpstr>Présentation PowerPoint</vt:lpstr>
      <vt:lpstr>Présentation PowerPoint</vt:lpstr>
      <vt:lpstr>VI. L’Ottocento </vt:lpstr>
      <vt:lpstr>Fattori determinanti sulla lingua</vt:lpstr>
      <vt:lpstr>1. Il realismo letterario e la lingua popolare</vt:lpstr>
      <vt:lpstr>I linguaggi « substandard »</vt:lpstr>
      <vt:lpstr>Présentation PowerPoint</vt:lpstr>
      <vt:lpstr>Présentation PowerPoint</vt:lpstr>
      <vt:lpstr>2. Il feuilleton</vt:lpstr>
      <vt:lpstr>3. L’insegnamento dal periodo napoleonico alla Terza Repubblica</vt:lpstr>
      <vt:lpstr>La battaglia senza fine dell’ortografia</vt:lpstr>
      <vt:lpstr>4. Il progresso tecnico e scientifico</vt:lpstr>
      <vt:lpstr>5. Il colonialismo</vt:lpstr>
      <vt:lpstr>Il primo periodo coloniale (1603-1763)</vt:lpstr>
      <vt:lpstr>La Nouvelle-France</vt:lpstr>
      <vt:lpstr>Présentation PowerPoint</vt:lpstr>
      <vt:lpstr>Le Antille francesi</vt:lpstr>
      <vt:lpstr>Présentation PowerPoint</vt:lpstr>
      <vt:lpstr>La nascita dei creoli</vt:lpstr>
      <vt:lpstr>Présentation PowerPoint</vt:lpstr>
      <vt:lpstr>Due Paesi francofoni nati dalla sconfitta napoleonica: il Belgio e la Svizzera</vt:lpstr>
      <vt:lpstr>Il secondo periodo coloniale (1830-1962)</vt:lpstr>
      <vt:lpstr>Présentation PowerPoint</vt:lpstr>
      <vt:lpstr>La scuola coloniale</vt:lpstr>
      <vt:lpstr>Il vocabolario del secondo periodo coloniale</vt:lpstr>
      <vt:lpstr>La decolonizzazione: il periodo delle indipendenze</vt:lpstr>
      <vt:lpstr>I territori «oltremare»  </vt:lpstr>
      <vt:lpstr>VII. Dal Novecento in poi…</vt:lpstr>
      <vt:lpstr>La lingua: un « affare » sempre più politico</vt:lpstr>
      <vt:lpstr>Présentation PowerPoint</vt:lpstr>
      <vt:lpstr>VIII. La Francofonia</vt:lpstr>
      <vt:lpstr>Présentation PowerPoint</vt:lpstr>
      <vt:lpstr>Le principali istituzioni francofone internazionali</vt:lpstr>
      <vt:lpstr>Présentation PowerPoint</vt:lpstr>
      <vt:lpstr>Présentation PowerPoint</vt:lpstr>
      <vt:lpstr>XIX. Alcuni particolarismi del francese nel mondo</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Storia della lingua francese</dc:title>
  <dc:creator>francesca aiuti</dc:creator>
  <cp:lastModifiedBy>francesca aiuti</cp:lastModifiedBy>
  <cp:revision>236</cp:revision>
  <dcterms:created xsi:type="dcterms:W3CDTF">2023-10-17T07:21:01Z</dcterms:created>
  <dcterms:modified xsi:type="dcterms:W3CDTF">2023-11-23T14:26:54Z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0x010100D3561BF7BD3AE14499654BF0B425A122</vt:lpwstr>
  </property>
</Properties>
</file>