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5" r:id="rId5"/>
    <p:sldId id="266" r:id="rId6"/>
    <p:sldId id="267" r:id="rId7"/>
    <p:sldId id="269" r:id="rId8"/>
    <p:sldId id="268" r:id="rId9"/>
    <p:sldId id="264" r:id="rId10"/>
    <p:sldId id="259" r:id="rId11"/>
    <p:sldId id="260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0E5C91-0982-46A6-B297-B2802D219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D2DB1C-230C-468A-B268-B261590FD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1DDC28-BF8E-41D3-9B5F-A6A8498F9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B07921-EEA4-484A-BDFA-439C70A4E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331978-8800-4145-8C2E-2E48D2342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71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20E618-CDFF-418A-9744-E24623C0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E439C1-F9E8-478D-BB2E-7D8B8126AA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A6F844-04B6-433D-9E75-96191F17C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27D778-B4CA-46F0-B3BB-74C2822AC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4A562E-AF75-4F41-BF33-689ED26C5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87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C62C3A9-B5EE-411E-88B6-83FF3639A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FE01D35-518C-4EDF-947B-5898D823E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3D23FA-79C0-4753-96E1-045FEC39A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546244-9C40-4BDE-9278-4CA137CD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BADEB5-82D1-49DF-8F8B-078B70109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295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1B8205-3AF2-4C4E-B6F0-685F6CC91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8CB37A-BD6A-4B7C-A6DF-6217AE55F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106538-3BDD-435A-9D4C-2F27D74F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54279F-9B95-48B0-B8AF-B2615020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C479AA-0F06-4B97-AB09-8F125DE80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20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A567D7-057F-47C8-9743-F42E79D30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0D3B41-51F0-4C6A-A34D-AD986E105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6011CA-FC84-40D5-AD7C-75B71B832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3C1515-C613-4DF6-96F2-68B65B90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A1C9AF-6634-4ACA-B7C6-0E104582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333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E0EE2D-3F12-4026-87B7-D232EC887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24DD7A-387A-47AE-B3D1-4EA143F68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ABF6E99-1A5F-4C00-A362-268D60A25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CCC2E2-6416-4E4D-8E5E-BEDABB6CF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1F4C37B-56FD-4CBA-9C37-3785559AE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8C6011-CCBE-450E-998F-6689B211D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507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533834-3947-48EF-A47B-32937FD0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FFA4B6-BBC3-467C-B050-166C898E3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ECE27AC-7792-4306-9278-3BEBD442F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8EC8CA7-E527-419F-A3A7-24E04D019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E5382DB-9928-426F-8353-B817F1F9A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E05FB3C-FE5C-4589-BDA2-4DBAB809A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64EFF2F-8B00-4779-B972-77C41DB09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222640A-AE38-465B-8333-68D9961F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987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0FF09C-EBBB-4D78-A7A4-1C80C820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BDF4B6D-82FB-40F8-A4E7-168EF0B60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338663B-06FC-445E-9E8D-948228DA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1D9470-D871-4B81-9BB3-581DFEE7C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39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C605B89-903D-45A4-B17C-3EADA408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08903B0-3A1C-4A0B-BB7F-FA2868D6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991E6BB-7B9E-4CDF-B73E-195D8276D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84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26D1EC-7DC3-4CC3-8DE7-B292D210E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3BB79F-0B6D-4098-99CA-AE98E775C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F7C1C4-FA00-4F8B-AA8A-5D6298329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3D6DD25-0393-47E4-A19E-621A267C7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11AC9E-EF5E-4608-9F2B-60BF7CBB5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B7D986-7617-4EFA-9214-33458B193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0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158EAC-5A6B-4CA4-8D83-7F036A0C1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5C42DEB-C3E6-47D0-B5E1-5A3F1494F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210E713-1AEB-4FDB-8F4D-057FB9700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75DFE9-2AD6-48EE-8A5B-D4E225CB1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C96D89-42F8-45AD-B9CF-FB02AEB9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3380A52-FB23-4688-8AF5-A8816394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62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C1A082-DBBA-4291-81DF-78F24E345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CDBABE-F366-497C-BE6E-B804DBAC9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908F9C-AAED-4F6D-9BA8-D1E54289B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DE4F5-7A62-48B2-8890-C4ACBBA95BA9}" type="datetimeFigureOut">
              <a:rPr lang="it-IT" smtClean="0"/>
              <a:t>08/05/2023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D4DDBA-C27C-49C0-A010-89942A4BF1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6A98E4-8298-4B39-B1A2-F27919A4EA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7E1FF-290B-4E5A-8DDD-FB29317646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5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E0EDF9C7-841F-47BE-959D-0754019AF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5223" y="774299"/>
            <a:ext cx="9144000" cy="1237280"/>
          </a:xfrm>
        </p:spPr>
        <p:txBody>
          <a:bodyPr>
            <a:normAutofit/>
          </a:bodyPr>
          <a:lstStyle/>
          <a:p>
            <a:r>
              <a:rPr lang="it-IT" sz="2500" dirty="0"/>
              <a:t>1. Sulla base delle informazioni fornite nella tabella riportata di seguito, calcolare il consumo materie, il costo dei prodotti disponibili per la vendita e il costo industriale del venduto.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FFD8ACB2-F49A-4C85-870A-AF9D9823E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479609"/>
              </p:ext>
            </p:extLst>
          </p:nvPr>
        </p:nvGraphicFramePr>
        <p:xfrm>
          <a:off x="1301719" y="2536794"/>
          <a:ext cx="9588562" cy="3086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10183">
                  <a:extLst>
                    <a:ext uri="{9D8B030D-6E8A-4147-A177-3AD203B41FA5}">
                      <a16:colId xmlns:a16="http://schemas.microsoft.com/office/drawing/2014/main" val="3870707567"/>
                    </a:ext>
                  </a:extLst>
                </a:gridCol>
                <a:gridCol w="3578379">
                  <a:extLst>
                    <a:ext uri="{9D8B030D-6E8A-4147-A177-3AD203B41FA5}">
                      <a16:colId xmlns:a16="http://schemas.microsoft.com/office/drawing/2014/main" val="298065979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it-IT" sz="2200" u="none" strike="noStrike" dirty="0">
                          <a:effectLst/>
                        </a:rPr>
                        <a:t> 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200" u="none" strike="noStrike">
                          <a:effectLst/>
                        </a:rPr>
                        <a:t>Anno t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6690399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rimanenze iniziali materie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14.000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587973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costo materie 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650.000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143502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rimanenze finali materie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30.000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00603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per lavoro </a:t>
                      </a:r>
                      <a:r>
                        <a:rPr lang="it-IT" sz="2200" u="none" strike="noStrike" dirty="0" err="1">
                          <a:effectLst/>
                        </a:rPr>
                        <a:t>indust</a:t>
                      </a:r>
                      <a:r>
                        <a:rPr lang="it-IT" sz="2200" u="none" strike="noStrike" dirty="0">
                          <a:effectLst/>
                        </a:rPr>
                        <a:t> (180 MOD + 370 MIND)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550.000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69153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per servizi di lavorazione industriale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262.000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6377137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ammortamenti industriali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80.000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19426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rimanenze iniziali prodotti finiti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134.000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128022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rimanenze finali prodotti finiti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190.000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34304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289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2C0CCB74-0E85-4D10-AC3F-463EFE580B12}"/>
              </a:ext>
            </a:extLst>
          </p:cNvPr>
          <p:cNvSpPr/>
          <p:nvPr/>
        </p:nvSpPr>
        <p:spPr>
          <a:xfrm>
            <a:off x="1571347" y="905374"/>
            <a:ext cx="892205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latin typeface="+mj-lt"/>
                <a:ea typeface="+mj-ea"/>
                <a:cs typeface="+mj-cs"/>
              </a:rPr>
              <a:t>5. Utilizzando i dati dell’esercizio precedente, calcolare la leva operativa.</a:t>
            </a: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0E471093-1138-4B5F-8F39-DD4E54CE11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977683"/>
              </p:ext>
            </p:extLst>
          </p:nvPr>
        </p:nvGraphicFramePr>
        <p:xfrm>
          <a:off x="1590706" y="2123196"/>
          <a:ext cx="8902700" cy="3086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6600">
                  <a:extLst>
                    <a:ext uri="{9D8B030D-6E8A-4147-A177-3AD203B41FA5}">
                      <a16:colId xmlns:a16="http://schemas.microsoft.com/office/drawing/2014/main" val="2992679946"/>
                    </a:ext>
                  </a:extLst>
                </a:gridCol>
                <a:gridCol w="4356100">
                  <a:extLst>
                    <a:ext uri="{9D8B030D-6E8A-4147-A177-3AD203B41FA5}">
                      <a16:colId xmlns:a16="http://schemas.microsoft.com/office/drawing/2014/main" val="160124434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4893519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Ricavi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2.020.000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72314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Costi Variabili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1.235.000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031108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Margine di contribuzione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785.000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67869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Costi Fissi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540.000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2542506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Reddito operativo caratteristico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245.000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915741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it-IT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it-IT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120458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it-IT" sz="22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it-IT" sz="2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4263625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it-IT" sz="2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Leva operativa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it-IT" sz="2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50955539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D544CFB4-78EB-4B1B-9091-9FD1A9851E52}"/>
              </a:ext>
            </a:extLst>
          </p:cNvPr>
          <p:cNvSpPr txBox="1"/>
          <p:nvPr/>
        </p:nvSpPr>
        <p:spPr>
          <a:xfrm>
            <a:off x="1917577" y="5767960"/>
            <a:ext cx="678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Qual è l’impatto di un calo del fatturato del 30% sul reddito operativo? </a:t>
            </a:r>
          </a:p>
        </p:txBody>
      </p:sp>
    </p:spTree>
    <p:extLst>
      <p:ext uri="{BB962C8B-B14F-4D97-AF65-F5344CB8AC3E}">
        <p14:creationId xmlns:p14="http://schemas.microsoft.com/office/powerpoint/2010/main" val="3723442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24052ED8-CDB9-4EAB-AD84-BCFD2AD1A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721587"/>
              </p:ext>
            </p:extLst>
          </p:nvPr>
        </p:nvGraphicFramePr>
        <p:xfrm>
          <a:off x="1589103" y="1714500"/>
          <a:ext cx="8665284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09184">
                  <a:extLst>
                    <a:ext uri="{9D8B030D-6E8A-4147-A177-3AD203B41FA5}">
                      <a16:colId xmlns:a16="http://schemas.microsoft.com/office/drawing/2014/main" val="1532715691"/>
                    </a:ext>
                  </a:extLst>
                </a:gridCol>
                <a:gridCol w="4356100">
                  <a:extLst>
                    <a:ext uri="{9D8B030D-6E8A-4147-A177-3AD203B41FA5}">
                      <a16:colId xmlns:a16="http://schemas.microsoft.com/office/drawing/2014/main" val="282903717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>
                          <a:effectLst/>
                        </a:rPr>
                        <a:t>Ricavi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u="none" strike="noStrike">
                          <a:effectLst/>
                        </a:rPr>
                        <a:t>1.414.000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536241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effectLst/>
                        </a:rPr>
                        <a:t>Costi variabili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u="none" strike="noStrike">
                          <a:effectLst/>
                        </a:rPr>
                        <a:t>864.500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468943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effectLst/>
                        </a:rPr>
                        <a:t>Margine di contribuzione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u="none" strike="noStrike">
                          <a:effectLst/>
                        </a:rPr>
                        <a:t>549.500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160797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effectLst/>
                        </a:rPr>
                        <a:t>Costi fissi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u="none" strike="noStrike">
                          <a:effectLst/>
                        </a:rPr>
                        <a:t>540.000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41571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u="none" strike="noStrike" dirty="0">
                          <a:effectLst/>
                        </a:rPr>
                        <a:t>Reddito operativo caratteristico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u="none" strike="noStrike" dirty="0">
                          <a:effectLst/>
                        </a:rPr>
                        <a:t>9.500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03992739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3979CA-63E5-47AF-8B86-08133235C185}"/>
              </a:ext>
            </a:extLst>
          </p:cNvPr>
          <p:cNvSpPr txBox="1"/>
          <p:nvPr/>
        </p:nvSpPr>
        <p:spPr>
          <a:xfrm>
            <a:off x="1316710" y="4154749"/>
            <a:ext cx="955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Il reddito operativo è calato del 96% circa (a causa dei decimali non c’è una perfetta corrispondenza)</a:t>
            </a:r>
          </a:p>
        </p:txBody>
      </p:sp>
    </p:spTree>
    <p:extLst>
      <p:ext uri="{BB962C8B-B14F-4D97-AF65-F5344CB8AC3E}">
        <p14:creationId xmlns:p14="http://schemas.microsoft.com/office/powerpoint/2010/main" val="1868769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1503777-C10B-4F9C-BEBD-C3E5DFF182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330592"/>
              </p:ext>
            </p:extLst>
          </p:nvPr>
        </p:nvGraphicFramePr>
        <p:xfrm>
          <a:off x="1083076" y="2202180"/>
          <a:ext cx="9035248" cy="1493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2213">
                  <a:extLst>
                    <a:ext uri="{9D8B030D-6E8A-4147-A177-3AD203B41FA5}">
                      <a16:colId xmlns:a16="http://schemas.microsoft.com/office/drawing/2014/main" val="2572801634"/>
                    </a:ext>
                  </a:extLst>
                </a:gridCol>
                <a:gridCol w="3753035">
                  <a:extLst>
                    <a:ext uri="{9D8B030D-6E8A-4147-A177-3AD203B41FA5}">
                      <a16:colId xmlns:a16="http://schemas.microsoft.com/office/drawing/2014/main" val="284502071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it-IT" sz="2400" u="none" strike="noStrike" dirty="0">
                          <a:effectLst/>
                        </a:rPr>
                        <a:t> 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400" u="none" strike="noStrike">
                          <a:effectLst/>
                        </a:rPr>
                        <a:t>Anno t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416685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u="none" strike="noStrike" dirty="0">
                          <a:effectLst/>
                        </a:rPr>
                        <a:t>consumo materie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>
                          <a:effectLst/>
                        </a:rPr>
                        <a:t>634.000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254344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u="none" strike="noStrike" dirty="0">
                          <a:effectLst/>
                        </a:rPr>
                        <a:t>costo prodotti disponibili per la vendita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1.660.000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3073254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2400" u="none" strike="noStrike" dirty="0">
                          <a:effectLst/>
                        </a:rPr>
                        <a:t>costo industriale del venduto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1.470.000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33055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47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948B42-705D-4BD6-B9D8-906F208B5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15" y="600507"/>
            <a:ext cx="10515600" cy="14857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500" dirty="0">
                <a:latin typeface="+mj-lt"/>
                <a:ea typeface="+mj-ea"/>
                <a:cs typeface="+mj-cs"/>
              </a:rPr>
              <a:t>2. Di seguito si riportano altre informazioni di natura contabile riferite all’anno t. Sulla base di tutte le informazioni disponibili redigere un conto economico che evidenzi il Valore Aggiunto e il Margine Operativo Lordo dopo aver calcolato il Valore della Produzione  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F9871F68-FF85-4C69-AF60-5A8D4726E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639504"/>
              </p:ext>
            </p:extLst>
          </p:nvPr>
        </p:nvGraphicFramePr>
        <p:xfrm>
          <a:off x="1038688" y="2600418"/>
          <a:ext cx="9729926" cy="2987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00921">
                  <a:extLst>
                    <a:ext uri="{9D8B030D-6E8A-4147-A177-3AD203B41FA5}">
                      <a16:colId xmlns:a16="http://schemas.microsoft.com/office/drawing/2014/main" val="896381123"/>
                    </a:ext>
                  </a:extLst>
                </a:gridCol>
                <a:gridCol w="4129005">
                  <a:extLst>
                    <a:ext uri="{9D8B030D-6E8A-4147-A177-3AD203B41FA5}">
                      <a16:colId xmlns:a16="http://schemas.microsoft.com/office/drawing/2014/main" val="131059246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t"/>
                      <a:r>
                        <a:rPr lang="it-IT" sz="2400" u="none" strike="noStrike" dirty="0">
                          <a:effectLst/>
                        </a:rPr>
                        <a:t> 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400" u="none" strike="noStrike">
                          <a:effectLst/>
                        </a:rPr>
                        <a:t>Anno t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484779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ricavi di vendita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>
                          <a:effectLst/>
                        </a:rPr>
                        <a:t>2.020.000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3426585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provvigioni a rappresentanti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>
                          <a:effectLst/>
                        </a:rPr>
                        <a:t>110.000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76167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costi per pubblicità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90.000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2593345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costi di trasporto per consegne da corrieri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105.000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969732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>
                          <a:effectLst/>
                        </a:rPr>
                        <a:t>fitti attivi su immobili ceduti in locazione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48.000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8508065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>
                          <a:effectLst/>
                        </a:rPr>
                        <a:t>oneri finanziari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150.000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5021654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>
                          <a:effectLst/>
                        </a:rPr>
                        <a:t>imposte e tasse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124.000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89660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08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5BC2C66A-5F34-4484-A4D9-099B871F5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996162"/>
              </p:ext>
            </p:extLst>
          </p:nvPr>
        </p:nvGraphicFramePr>
        <p:xfrm>
          <a:off x="1615735" y="1906989"/>
          <a:ext cx="9106270" cy="1866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4761">
                  <a:extLst>
                    <a:ext uri="{9D8B030D-6E8A-4147-A177-3AD203B41FA5}">
                      <a16:colId xmlns:a16="http://schemas.microsoft.com/office/drawing/2014/main" val="3458853978"/>
                    </a:ext>
                  </a:extLst>
                </a:gridCol>
                <a:gridCol w="4081509">
                  <a:extLst>
                    <a:ext uri="{9D8B030D-6E8A-4147-A177-3AD203B41FA5}">
                      <a16:colId xmlns:a16="http://schemas.microsoft.com/office/drawing/2014/main" val="221188386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400" u="none" strike="noStrike">
                          <a:effectLst/>
                        </a:rPr>
                        <a:t>Anno t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42170309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Ricavi di vendita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>
                          <a:effectLst/>
                        </a:rPr>
                        <a:t>2.020.000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0105610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Rimanenze finali di prodotti finiti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>
                          <a:effectLst/>
                        </a:rPr>
                        <a:t>190.000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3408581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 dirty="0">
                          <a:effectLst/>
                        </a:rPr>
                        <a:t>- Rimanenze iniziali di prodotti finiti</a:t>
                      </a:r>
                      <a:endParaRPr lang="it-IT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134.000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8878406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400" u="none" strike="noStrike">
                          <a:effectLst/>
                        </a:rPr>
                        <a:t>Valore della produzione</a:t>
                      </a:r>
                      <a:endParaRPr lang="it-IT" sz="2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400" u="none" strike="noStrike" dirty="0">
                          <a:effectLst/>
                        </a:rPr>
                        <a:t>2.076.000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8692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04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146F9E9-B854-46AF-BC57-F7334FD3C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912563"/>
              </p:ext>
            </p:extLst>
          </p:nvPr>
        </p:nvGraphicFramePr>
        <p:xfrm>
          <a:off x="1482572" y="339725"/>
          <a:ext cx="8812992" cy="6141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68139">
                  <a:extLst>
                    <a:ext uri="{9D8B030D-6E8A-4147-A177-3AD203B41FA5}">
                      <a16:colId xmlns:a16="http://schemas.microsoft.com/office/drawing/2014/main" val="2831613380"/>
                    </a:ext>
                  </a:extLst>
                </a:gridCol>
                <a:gridCol w="2944853">
                  <a:extLst>
                    <a:ext uri="{9D8B030D-6E8A-4147-A177-3AD203B41FA5}">
                      <a16:colId xmlns:a16="http://schemas.microsoft.com/office/drawing/2014/main" val="4229866260"/>
                    </a:ext>
                  </a:extLst>
                </a:gridCol>
              </a:tblGrid>
              <a:tr h="236165">
                <a:tc>
                  <a:txBody>
                    <a:bodyPr/>
                    <a:lstStyle/>
                    <a:p>
                      <a:pPr algn="l" fontAlgn="b"/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200" u="none" strike="noStrike">
                          <a:effectLst/>
                        </a:rPr>
                        <a:t>Anno t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1804642597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Valore della produzione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2.076.000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2093293273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consumo materie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634.000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4032022079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per servizi di lavorazione industriale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262.000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4232847608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per provvigioni a rappresentanti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110.000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178285170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per pubblicità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90.000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2498706110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di trasporto per consegne da corrieri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105.000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3638155640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Valore aggiunto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875.000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2919878301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per lavoro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550.000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2081940208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Margine operativo lordo (EBITDA)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325.000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885693314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ammortamenti industriale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80.000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3956806944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Reddito operativo caratteristico 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245.000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2655431088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fitti attivi immobili ceduti a terzi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48.000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3942048154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Reddito operativo globale (EBIT)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293.000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2909798931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- oneri finanziari</a:t>
                      </a:r>
                      <a:endParaRPr lang="it-IT" sz="2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150.000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1534485827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Reddito ante imposte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143.000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3889425524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 - imposte</a:t>
                      </a:r>
                      <a:endParaRPr lang="it-IT" sz="2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124.000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1120111221"/>
                  </a:ext>
                </a:extLst>
              </a:tr>
              <a:tr h="2420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Reddito netto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19.000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04" marR="5904" marT="5904" marB="0" anchor="ctr"/>
                </a:tc>
                <a:extLst>
                  <a:ext uri="{0D108BD9-81ED-4DB2-BD59-A6C34878D82A}">
                    <a16:rowId xmlns:a16="http://schemas.microsoft.com/office/drawing/2014/main" val="844119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73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497670A-3712-4656-814D-4363638D72C1}"/>
              </a:ext>
            </a:extLst>
          </p:cNvPr>
          <p:cNvSpPr txBox="1"/>
          <p:nvPr/>
        </p:nvSpPr>
        <p:spPr>
          <a:xfrm>
            <a:off x="852256" y="914400"/>
            <a:ext cx="97542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latin typeface="+mj-lt"/>
                <a:ea typeface="+mj-ea"/>
                <a:cs typeface="+mj-cs"/>
              </a:rPr>
              <a:t>3. Costruire un conto economico marginalistico, dopo aver calcolato i costi variabili industriali del venduto. </a:t>
            </a:r>
          </a:p>
        </p:txBody>
      </p:sp>
    </p:spTree>
    <p:extLst>
      <p:ext uri="{BB962C8B-B14F-4D97-AF65-F5344CB8AC3E}">
        <p14:creationId xmlns:p14="http://schemas.microsoft.com/office/powerpoint/2010/main" val="7585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6E14CB44-4540-4CFD-8605-60C9C166C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8282"/>
              </p:ext>
            </p:extLst>
          </p:nvPr>
        </p:nvGraphicFramePr>
        <p:xfrm>
          <a:off x="1225118" y="1789559"/>
          <a:ext cx="9446519" cy="2400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4328">
                  <a:extLst>
                    <a:ext uri="{9D8B030D-6E8A-4147-A177-3AD203B41FA5}">
                      <a16:colId xmlns:a16="http://schemas.microsoft.com/office/drawing/2014/main" val="1055845980"/>
                    </a:ext>
                  </a:extLst>
                </a:gridCol>
                <a:gridCol w="4622191">
                  <a:extLst>
                    <a:ext uri="{9D8B030D-6E8A-4147-A177-3AD203B41FA5}">
                      <a16:colId xmlns:a16="http://schemas.microsoft.com/office/drawing/2014/main" val="321341251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200" u="none" strike="noStrike">
                          <a:effectLst/>
                        </a:rPr>
                        <a:t>Anno t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807820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Consumo materie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634.000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9768816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per lavoro industriale (MOD)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180.000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5593949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per servizi di lavorazione industriale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262.000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398301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Rimanenze iniziali prodotti finiti</a:t>
                      </a:r>
                      <a:endParaRPr lang="it-IT" sz="2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134.000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05635506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- Rimanenze finali prodotti finiti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190.000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196738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Costi variabili industriali del venduto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1.020.000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54609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754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3F97A29-3C3E-4466-AE95-82030BB794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283045"/>
              </p:ext>
            </p:extLst>
          </p:nvPr>
        </p:nvGraphicFramePr>
        <p:xfrm>
          <a:off x="905522" y="1473863"/>
          <a:ext cx="9375497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69981">
                  <a:extLst>
                    <a:ext uri="{9D8B030D-6E8A-4147-A177-3AD203B41FA5}">
                      <a16:colId xmlns:a16="http://schemas.microsoft.com/office/drawing/2014/main" val="220720129"/>
                    </a:ext>
                  </a:extLst>
                </a:gridCol>
                <a:gridCol w="3205516">
                  <a:extLst>
                    <a:ext uri="{9D8B030D-6E8A-4147-A177-3AD203B41FA5}">
                      <a16:colId xmlns:a16="http://schemas.microsoft.com/office/drawing/2014/main" val="107106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200" u="none" strike="noStrike">
                          <a:effectLst/>
                        </a:rPr>
                        <a:t>Anno t</a:t>
                      </a:r>
                      <a:endParaRPr lang="it-IT" sz="2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1035765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Ricavi di vendita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2.020.000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91197759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variabili industriali del venduto 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1.020.000</a:t>
                      </a:r>
                      <a:endParaRPr lang="it-IT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36753301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Margine di contribuzione industriale</a:t>
                      </a:r>
                      <a:endParaRPr lang="it-IT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1.000.000</a:t>
                      </a:r>
                      <a:endParaRPr lang="it-IT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96259808"/>
                  </a:ext>
                </a:extLst>
              </a:tr>
              <a:tr h="33274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variabili commerciali (provvigioni e trasporti)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215.000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6895180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Margine di contribuzione totale</a:t>
                      </a:r>
                      <a:endParaRPr lang="it-IT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785.000</a:t>
                      </a:r>
                      <a:endParaRPr lang="it-IT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8915296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costi per lavoro (MOIND)</a:t>
                      </a:r>
                      <a:endParaRPr lang="it-IT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370.000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1816730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costi per pubblicità</a:t>
                      </a:r>
                      <a:endParaRPr lang="it-IT" sz="2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90.000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50909968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>
                          <a:effectLst/>
                        </a:rPr>
                        <a:t>ammortamenti industriali</a:t>
                      </a:r>
                      <a:endParaRPr lang="it-IT" sz="22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80.000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0237766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Reddito operativo caratteristico</a:t>
                      </a:r>
                      <a:endParaRPr lang="it-IT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245.000</a:t>
                      </a:r>
                      <a:endParaRPr lang="it-IT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3303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85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261323D-409D-4A43-8CDD-94DC8CB1A887}"/>
              </a:ext>
            </a:extLst>
          </p:cNvPr>
          <p:cNvSpPr txBox="1"/>
          <p:nvPr/>
        </p:nvSpPr>
        <p:spPr>
          <a:xfrm>
            <a:off x="834501" y="656948"/>
            <a:ext cx="97542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latin typeface="+mj-lt"/>
                <a:ea typeface="+mj-ea"/>
                <a:cs typeface="+mj-cs"/>
              </a:rPr>
              <a:t>4. Costruire un conto economico a ricavi e costi del venduto con classificazione dei costi per destinazione. 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C7D98267-2CB9-4998-8971-6D262FC4C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769157"/>
              </p:ext>
            </p:extLst>
          </p:nvPr>
        </p:nvGraphicFramePr>
        <p:xfrm>
          <a:off x="1260276" y="2364050"/>
          <a:ext cx="8902700" cy="2400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6600">
                  <a:extLst>
                    <a:ext uri="{9D8B030D-6E8A-4147-A177-3AD203B41FA5}">
                      <a16:colId xmlns:a16="http://schemas.microsoft.com/office/drawing/2014/main" val="1257688865"/>
                    </a:ext>
                  </a:extLst>
                </a:gridCol>
                <a:gridCol w="4356100">
                  <a:extLst>
                    <a:ext uri="{9D8B030D-6E8A-4147-A177-3AD203B41FA5}">
                      <a16:colId xmlns:a16="http://schemas.microsoft.com/office/drawing/2014/main" val="1555624863"/>
                    </a:ext>
                  </a:extLst>
                </a:gridCol>
              </a:tblGrid>
              <a:tr h="238291">
                <a:tc>
                  <a:txBody>
                    <a:bodyPr/>
                    <a:lstStyle/>
                    <a:p>
                      <a:pPr algn="l" fontAlgn="b"/>
                      <a:endParaRPr lang="it-IT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2200" u="none" strike="noStrike" dirty="0">
                          <a:effectLst/>
                        </a:rPr>
                        <a:t>Anno t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74669611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Ricavi di vendita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2.020.000</a:t>
                      </a:r>
                      <a:endParaRPr lang="it-IT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26751086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Costo industriale del venduto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1.470.000</a:t>
                      </a:r>
                      <a:endParaRPr lang="it-IT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37967037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commerciali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>
                          <a:effectLst/>
                        </a:rPr>
                        <a:t>305.000</a:t>
                      </a:r>
                      <a:endParaRPr lang="it-IT" sz="2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8661500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amministrativi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 </a:t>
                      </a:r>
                      <a:endParaRPr lang="it-IT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67139231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- Costi per ricerca e sviluppo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 </a:t>
                      </a:r>
                      <a:endParaRPr lang="it-IT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89127480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2200" u="none" strike="noStrike" dirty="0">
                          <a:effectLst/>
                        </a:rPr>
                        <a:t>Reddito operativo caratteristico</a:t>
                      </a:r>
                      <a:endParaRPr lang="it-IT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2200" u="none" strike="noStrike" dirty="0">
                          <a:effectLst/>
                        </a:rPr>
                        <a:t>245.000</a:t>
                      </a:r>
                      <a:endParaRPr lang="it-IT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85601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649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531</Words>
  <Application>Microsoft Office PowerPoint</Application>
  <PresentationFormat>Widescreen</PresentationFormat>
  <Paragraphs>162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1. Sulla base delle informazioni fornite nella tabella riportata di seguito, calcolare il consumo materie, il costo dei prodotti disponibili per la vendita e il costo industriale del venduto.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Sulla base delle informazioni fornite nella tabella riportata di seguito, calcolare il consumo materie, il costo dei prodotti disponibili per la vendita e il costo industriale del venduto.</dc:title>
  <dc:creator>francesca.bartolacci@unimc.it</dc:creator>
  <cp:lastModifiedBy>francesca.bartolacci@unimc.it</cp:lastModifiedBy>
  <cp:revision>24</cp:revision>
  <dcterms:created xsi:type="dcterms:W3CDTF">2021-05-03T12:38:10Z</dcterms:created>
  <dcterms:modified xsi:type="dcterms:W3CDTF">2023-05-08T13:19:06Z</dcterms:modified>
</cp:coreProperties>
</file>