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56" r:id="rId2"/>
    <p:sldId id="279" r:id="rId3"/>
    <p:sldId id="280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283" r:id="rId12"/>
    <p:sldId id="284" r:id="rId13"/>
    <p:sldId id="298" r:id="rId14"/>
    <p:sldId id="257" r:id="rId15"/>
    <p:sldId id="275" r:id="rId16"/>
    <p:sldId id="259" r:id="rId17"/>
    <p:sldId id="273" r:id="rId18"/>
    <p:sldId id="294" r:id="rId19"/>
    <p:sldId id="291" r:id="rId20"/>
    <p:sldId id="274" r:id="rId21"/>
    <p:sldId id="292" r:id="rId22"/>
    <p:sldId id="263" r:id="rId23"/>
    <p:sldId id="295" r:id="rId24"/>
    <p:sldId id="286" r:id="rId25"/>
    <p:sldId id="297" r:id="rId26"/>
    <p:sldId id="287" r:id="rId27"/>
    <p:sldId id="293" r:id="rId28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2">
          <p15:clr>
            <a:srgbClr val="A4A3A4"/>
          </p15:clr>
        </p15:guide>
        <p15:guide id="2" pos="12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CCFFFF"/>
    <a:srgbClr val="660033"/>
    <a:srgbClr val="000066"/>
    <a:srgbClr val="996633"/>
    <a:srgbClr val="FF9933"/>
    <a:srgbClr val="FFFF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>
      <p:cViewPr varScale="1">
        <p:scale>
          <a:sx n="103" d="100"/>
          <a:sy n="103" d="100"/>
        </p:scale>
        <p:origin x="1784" y="176"/>
      </p:cViewPr>
      <p:guideLst>
        <p:guide orient="horz" pos="2112"/>
        <p:guide pos="12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B823C05-E32D-4462-9315-6DE723705BB4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A08C5D-3D7A-4D29-B1BF-74F7E31F1911}" type="slidenum">
              <a:rPr lang="it-IT"/>
              <a:pPr/>
              <a:t>14</a:t>
            </a:fld>
            <a:endParaRPr lang="it-IT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r>
              <a:rPr lang="en-GB"/>
              <a:t>See the introduction to Chapter 23 in the main text.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80360A-5CC7-4967-BDE7-932021BF90AA}" type="slidenum">
              <a:rPr lang="it-IT"/>
              <a:pPr/>
              <a:t>16</a:t>
            </a:fld>
            <a:endParaRPr lang="it-IT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r>
              <a:rPr lang="en-GB"/>
              <a:t>See Section 23-1 in the main text.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536DFB-6E0C-4CE7-953E-105B66DF2905}" type="slidenum">
              <a:rPr lang="it-IT"/>
              <a:pPr/>
              <a:t>22</a:t>
            </a:fld>
            <a:endParaRPr lang="it-IT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r>
              <a:rPr lang="en-GB"/>
              <a:t>See Section 23-4 in the main text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198EFA-60C4-4228-8721-33B4ADD871BB}" type="slidenum">
              <a:rPr lang="it-IT"/>
              <a:pPr/>
              <a:t>24</a:t>
            </a:fld>
            <a:endParaRPr lang="it-IT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r>
              <a:rPr lang="en-GB"/>
              <a:t>See Section 23-4 in the main text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A37F0F-2F7D-41C4-9EDD-69FFEFAD966D}" type="slidenum">
              <a:rPr lang="it-IT"/>
              <a:pPr/>
              <a:t>25</a:t>
            </a:fld>
            <a:endParaRPr lang="it-IT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r>
              <a:rPr lang="en-GB"/>
              <a:t>See Section 23-4 in the main text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6FF23A-7424-4190-A477-CB6BF6D7F20C}" type="slidenum">
              <a:rPr lang="it-IT"/>
              <a:pPr/>
              <a:t>26</a:t>
            </a:fld>
            <a:endParaRPr lang="it-IT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r>
              <a:rPr lang="en-GB"/>
              <a:t>See Section 23-4 in the main text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0405BB-A579-4D9B-B940-948B2565658B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004A8-EEEA-4A0C-85A5-81FB589A3C5D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42EBF9-1D5F-43DF-BAA7-7822B638BED5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B6EE1A-D78D-450B-AE40-A4E57F8309F0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B39B37-B4D1-486C-ADD3-88319BA51229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EA18FE-7159-4C4C-AEAE-A14DBD1D2DDA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E4B7BC-8B43-4C43-864E-C6C937ED8B05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64F4CF-A382-430C-BA12-DE0A0AF393D0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6080AC-A81F-4A34-BF07-A2D3244A8A8C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47CFF2-C463-4822-8EA9-47DD5439CDB2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3885D3-EEEE-46B7-BF90-4226EE4776D5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Fare clic per modificare lo stile del titolo dello schema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Fare clic per modificare gli stili del testo dello schema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Times New Roman" charset="0"/>
              </a:defRPr>
            </a:lvl1pPr>
          </a:lstStyle>
          <a:p>
            <a:fld id="{E577FE18-186B-4A0F-A39E-A0847F9A5A02}" type="slidenum">
              <a:rPr lang="en-US"/>
              <a:pPr/>
              <a:t>‹N›</a:t>
            </a:fld>
            <a:endParaRPr lang="en-US"/>
          </a:p>
        </p:txBody>
      </p:sp>
      <p:sp>
        <p:nvSpPr>
          <p:cNvPr id="1036" name="Line 12"/>
          <p:cNvSpPr>
            <a:spLocks noChangeShapeType="1"/>
          </p:cNvSpPr>
          <p:nvPr userDrawn="1"/>
        </p:nvSpPr>
        <p:spPr bwMode="auto">
          <a:xfrm flipV="1">
            <a:off x="1676400" y="6680200"/>
            <a:ext cx="7510463" cy="0"/>
          </a:xfrm>
          <a:prstGeom prst="line">
            <a:avLst/>
          </a:prstGeom>
          <a:noFill/>
          <a:ln w="2540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>
              <a:ea typeface="+mn-ea"/>
            </a:endParaRPr>
          </a:p>
        </p:txBody>
      </p:sp>
      <p:sp>
        <p:nvSpPr>
          <p:cNvPr id="1037" name="Text Box 13"/>
          <p:cNvSpPr txBox="1">
            <a:spLocks noChangeArrowheads="1"/>
          </p:cNvSpPr>
          <p:nvPr userDrawn="1"/>
        </p:nvSpPr>
        <p:spPr bwMode="auto">
          <a:xfrm>
            <a:off x="304800" y="6553200"/>
            <a:ext cx="14398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000">
                <a:solidFill>
                  <a:srgbClr val="660033"/>
                </a:solidFill>
              </a:rPr>
              <a:t> F. Spigarelli</a:t>
            </a:r>
            <a:endParaRPr lang="en-GB" sz="1000">
              <a:solidFill>
                <a:srgbClr val="660033"/>
              </a:solidFill>
              <a:latin typeface="Verdana" charset="0"/>
            </a:endParaRPr>
          </a:p>
        </p:txBody>
      </p:sp>
      <p:sp>
        <p:nvSpPr>
          <p:cNvPr id="1038" name="Line 14"/>
          <p:cNvSpPr>
            <a:spLocks noChangeShapeType="1"/>
          </p:cNvSpPr>
          <p:nvPr userDrawn="1"/>
        </p:nvSpPr>
        <p:spPr bwMode="auto">
          <a:xfrm>
            <a:off x="0" y="6684963"/>
            <a:ext cx="457200" cy="0"/>
          </a:xfrm>
          <a:prstGeom prst="line">
            <a:avLst/>
          </a:prstGeom>
          <a:noFill/>
          <a:ln w="2540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>
              <a:ea typeface="+mn-ea"/>
            </a:endParaRPr>
          </a:p>
        </p:txBody>
      </p:sp>
      <p:sp>
        <p:nvSpPr>
          <p:cNvPr id="1039" name="Line 15"/>
          <p:cNvSpPr>
            <a:spLocks noChangeShapeType="1"/>
          </p:cNvSpPr>
          <p:nvPr userDrawn="1"/>
        </p:nvSpPr>
        <p:spPr bwMode="auto">
          <a:xfrm>
            <a:off x="0" y="457200"/>
            <a:ext cx="9144000" cy="0"/>
          </a:xfrm>
          <a:prstGeom prst="line">
            <a:avLst/>
          </a:prstGeom>
          <a:noFill/>
          <a:ln w="2540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>
              <a:ea typeface="+mn-ea"/>
            </a:endParaRPr>
          </a:p>
        </p:txBody>
      </p:sp>
      <p:pic>
        <p:nvPicPr>
          <p:cNvPr id="2" name="Picture 16" descr="logobi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8410575" y="76200"/>
            <a:ext cx="657225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85800" y="2597150"/>
            <a:ext cx="7772400" cy="892552"/>
          </a:xfrm>
          <a:prstGeom prst="rect">
            <a:avLst/>
          </a:prstGeom>
          <a:solidFill>
            <a:schemeClr val="bg1"/>
          </a:solidFill>
          <a:ln w="9525">
            <a:solidFill>
              <a:srgbClr val="660033"/>
            </a:solidFill>
            <a:miter lim="800000"/>
            <a:headEnd/>
            <a:tailEnd/>
          </a:ln>
          <a:effectLst>
            <a:outerShdw blurRad="63500" dist="107763" dir="8100000" algn="ctr" rotWithShape="0">
              <a:schemeClr val="bg2">
                <a:alpha val="74998"/>
              </a:schemeClr>
            </a:outerShdw>
          </a:effectLst>
        </p:spPr>
        <p:txBody>
          <a:bodyPr>
            <a:spAutoFit/>
          </a:bodyPr>
          <a:lstStyle/>
          <a:p>
            <a:r>
              <a:rPr lang="it-IT" sz="2600">
                <a:solidFill>
                  <a:srgbClr val="000066"/>
                </a:solidFill>
                <a:latin typeface="Tahoma" charset="0"/>
              </a:rPr>
              <a:t>Lezione 10</a:t>
            </a:r>
          </a:p>
          <a:p>
            <a:r>
              <a:rPr lang="it-IT" sz="2600" dirty="0">
                <a:solidFill>
                  <a:srgbClr val="000066"/>
                </a:solidFill>
                <a:latin typeface="Tahoma" charset="0"/>
              </a:rPr>
              <a:t>Il sistema finanziario e la moneta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250" y="1028700"/>
            <a:ext cx="79375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24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76200" y="0"/>
            <a:ext cx="82296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it-IT" sz="2600" b="1" dirty="0">
                <a:solidFill>
                  <a:srgbClr val="660033"/>
                </a:solidFill>
                <a:latin typeface="Tahoma" charset="0"/>
              </a:rPr>
              <a:t>Il tasso di interesse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152400" y="933450"/>
            <a:ext cx="8839200" cy="493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60000"/>
              </a:spcBef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Quando un soggetto prende a prestito una attività finanziaria (es. moneta) deve corrispondere al “proprietario” un compenso. Viceversa, quando un soggetto investe su una attività finanziaria avrà diritto a ricevere un compenso.</a:t>
            </a:r>
          </a:p>
          <a:p>
            <a:pPr>
              <a:spcBef>
                <a:spcPct val="60000"/>
              </a:spcBef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Il </a:t>
            </a:r>
            <a:r>
              <a:rPr lang="it-IT" sz="2600">
                <a:solidFill>
                  <a:srgbClr val="FF0000"/>
                </a:solidFill>
                <a:latin typeface="Tahoma" charset="0"/>
              </a:rPr>
              <a:t>tasso di interesse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 quantifica il costo/rendimento di una attività finanziaria (costo per chi la prende a prestito e rendimento per chi la concede), misurato in termini % annui (rendimento in € annuo per € investito)</a:t>
            </a:r>
          </a:p>
          <a:p>
            <a:pPr>
              <a:spcBef>
                <a:spcPct val="60000"/>
              </a:spcBef>
            </a:pPr>
            <a:r>
              <a:rPr lang="en-GB" sz="2600">
                <a:solidFill>
                  <a:srgbClr val="000066"/>
                </a:solidFill>
                <a:latin typeface="Tahoma" charset="0"/>
              </a:rPr>
              <a:t>Viene espresso come una %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,</a:t>
            </a:r>
            <a:r>
              <a:rPr lang="en-GB" sz="2600">
                <a:solidFill>
                  <a:srgbClr val="000066"/>
                </a:solidFill>
                <a:latin typeface="Tahoma" charset="0"/>
              </a:rPr>
              <a:t> per un dato periodo di tempo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,</a:t>
            </a:r>
            <a:r>
              <a:rPr lang="en-GB" sz="2600">
                <a:solidFill>
                  <a:srgbClr val="000066"/>
                </a:solidFill>
                <a:latin typeface="Tahoma" charset="0"/>
              </a:rPr>
              <a:t> 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calcolata su</a:t>
            </a:r>
            <a:r>
              <a:rPr lang="en-GB" sz="2600">
                <a:solidFill>
                  <a:srgbClr val="000066"/>
                </a:solidFill>
                <a:latin typeface="Tahoma" charset="0"/>
              </a:rPr>
              <a:t>l valore dell’AF.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76200" y="0"/>
            <a:ext cx="82296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it-IT" sz="2600" b="1" dirty="0">
                <a:solidFill>
                  <a:srgbClr val="660033"/>
                </a:solidFill>
                <a:latin typeface="Tahoma" charset="0"/>
              </a:rPr>
              <a:t>Il tasso di interesse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304800" y="609600"/>
            <a:ext cx="8458200" cy="287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93675" indent="-193675">
              <a:spcBef>
                <a:spcPct val="60000"/>
              </a:spcBef>
            </a:pPr>
            <a:r>
              <a:rPr lang="en-GB" sz="2600">
                <a:solidFill>
                  <a:srgbClr val="000066"/>
                </a:solidFill>
                <a:latin typeface="Tahoma" charset="0"/>
              </a:rPr>
              <a:t>Il tasso d'interesse 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cambia in relazione a:</a:t>
            </a:r>
          </a:p>
          <a:p>
            <a:pPr marL="193675" indent="-193675">
              <a:buFont typeface="Wingdings" charset="2"/>
              <a:buChar char="§"/>
            </a:pPr>
            <a:r>
              <a:rPr lang="it-IT" sz="2600">
                <a:solidFill>
                  <a:srgbClr val="FF0000"/>
                </a:solidFill>
                <a:latin typeface="Tahoma" charset="0"/>
              </a:rPr>
              <a:t>scadenza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 dell’attività finanziaria (prestito/investimento) – breve, medio e lungo termine;</a:t>
            </a:r>
          </a:p>
          <a:p>
            <a:pPr marL="193675" indent="-193675">
              <a:buFont typeface="Wingdings" charset="2"/>
              <a:buChar char="§"/>
            </a:pPr>
            <a:r>
              <a:rPr lang="it-IT" sz="2600">
                <a:solidFill>
                  <a:srgbClr val="FF0000"/>
                </a:solidFill>
                <a:latin typeface="Tahoma" charset="0"/>
              </a:rPr>
              <a:t>rischio di solvibilità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, legato a colui che prende in prestito;</a:t>
            </a:r>
          </a:p>
          <a:p>
            <a:pPr marL="193675" indent="-193675">
              <a:buFont typeface="Wingdings" charset="2"/>
              <a:buChar char="§"/>
            </a:pPr>
            <a:r>
              <a:rPr lang="it-IT" sz="2600">
                <a:solidFill>
                  <a:srgbClr val="FF0000"/>
                </a:solidFill>
                <a:latin typeface="Tahoma" charset="0"/>
              </a:rPr>
              <a:t>liquidità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, ossia capacità di convertire rapidamente e senza troppe perdite l’investimento in denaro.</a:t>
            </a:r>
            <a:endParaRPr lang="en-GB" sz="2600">
              <a:solidFill>
                <a:srgbClr val="000066"/>
              </a:solidFill>
              <a:latin typeface="Tahoma" charset="0"/>
            </a:endParaRP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401638" y="3500438"/>
            <a:ext cx="8339137" cy="306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90513" indent="-290513">
              <a:buClr>
                <a:srgbClr val="FF0000"/>
              </a:buClr>
              <a:buFont typeface="Wingdings" charset="2"/>
              <a:buNone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Occorre distinguere:</a:t>
            </a:r>
          </a:p>
          <a:p>
            <a:pPr marL="290513" indent="-290513">
              <a:buClr>
                <a:srgbClr val="FF0000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tassi </a:t>
            </a:r>
            <a:r>
              <a:rPr lang="it-IT" sz="2600" b="1">
                <a:solidFill>
                  <a:srgbClr val="000066"/>
                </a:solidFill>
                <a:latin typeface="Tahoma" charset="0"/>
              </a:rPr>
              <a:t>nominali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 (misurati in termini di interessi monetari per € di investimento)  i </a:t>
            </a:r>
          </a:p>
          <a:p>
            <a:pPr marL="290513" indent="-290513">
              <a:buClr>
                <a:srgbClr val="FF0000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tassi </a:t>
            </a:r>
            <a:r>
              <a:rPr lang="it-IT" sz="2600" b="1">
                <a:solidFill>
                  <a:srgbClr val="000066"/>
                </a:solidFill>
                <a:latin typeface="Tahoma" charset="0"/>
              </a:rPr>
              <a:t>reali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 (corretti per tenere conto della inflazione)</a:t>
            </a:r>
          </a:p>
          <a:p>
            <a:pPr marL="290513" indent="-290513">
              <a:buClr>
                <a:srgbClr val="FF0000"/>
              </a:buClr>
              <a:buFont typeface="Wingdings" charset="2"/>
              <a:buNone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 i</a:t>
            </a:r>
            <a:r>
              <a:rPr lang="it-IT" sz="2600" baseline="-25000">
                <a:solidFill>
                  <a:srgbClr val="000066"/>
                </a:solidFill>
                <a:latin typeface="Tahoma" charset="0"/>
              </a:rPr>
              <a:t>r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=i-p</a:t>
            </a:r>
          </a:p>
          <a:p>
            <a:pPr marL="290513" indent="-290513">
              <a:spcBef>
                <a:spcPct val="50000"/>
              </a:spcBef>
              <a:buClr>
                <a:srgbClr val="FF0000"/>
              </a:buClr>
              <a:buFont typeface="Wingdings" charset="2"/>
              <a:buNone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Sono importanti perché costituiscono il tramite con cui i mercati finanziari interagisco con l’economia reale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5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  <p:bldP spid="45060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76200" y="0"/>
            <a:ext cx="82296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it-IT" sz="2600" b="1">
                <a:solidFill>
                  <a:srgbClr val="660033"/>
                </a:solidFill>
                <a:latin typeface="Tahoma" charset="0"/>
              </a:rPr>
              <a:t>Tasso di rendimento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304800" y="609600"/>
            <a:ext cx="8458200" cy="612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>
              <a:spcBef>
                <a:spcPct val="60000"/>
              </a:spcBef>
              <a:buClr>
                <a:srgbClr val="FF3300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è il guadagno monetario derivante da un titolo</a:t>
            </a:r>
          </a:p>
          <a:p>
            <a:pPr marL="630238" indent="-630238">
              <a:spcBef>
                <a:spcPct val="60000"/>
              </a:spcBef>
              <a:buClr>
                <a:srgbClr val="FF3300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per i conti di risparmio il rendimento è il </a:t>
            </a:r>
            <a:r>
              <a:rPr lang="it-IT" sz="2600" b="1">
                <a:solidFill>
                  <a:srgbClr val="FF3300"/>
                </a:solidFill>
                <a:latin typeface="Tahoma" charset="0"/>
              </a:rPr>
              <a:t>tasso di interesse</a:t>
            </a:r>
          </a:p>
          <a:p>
            <a:pPr marL="630238" indent="-630238">
              <a:spcBef>
                <a:spcPct val="60000"/>
              </a:spcBef>
              <a:buClr>
                <a:srgbClr val="FF3300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per la maggior parte delle </a:t>
            </a:r>
            <a:r>
              <a:rPr lang="it-IT" sz="2600" b="1">
                <a:solidFill>
                  <a:srgbClr val="FF3300"/>
                </a:solidFill>
                <a:latin typeface="Tahoma" charset="0"/>
              </a:rPr>
              <a:t>altre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 attività, va considerato anche il guadagno (o la perdita) in </a:t>
            </a:r>
            <a:r>
              <a:rPr lang="it-IT" sz="2600" b="1">
                <a:solidFill>
                  <a:srgbClr val="FF3300"/>
                </a:solidFill>
                <a:latin typeface="Tahoma" charset="0"/>
              </a:rPr>
              <a:t>conto capitale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, che rappresenta un aumento o una diminuzione del </a:t>
            </a:r>
            <a:r>
              <a:rPr lang="it-IT" sz="2600" b="1">
                <a:solidFill>
                  <a:srgbClr val="FF3300"/>
                </a:solidFill>
                <a:latin typeface="Tahoma" charset="0"/>
              </a:rPr>
              <a:t>valore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 dell’attività</a:t>
            </a:r>
          </a:p>
          <a:p>
            <a:pPr marL="630238" indent="-630238">
              <a:buClr>
                <a:srgbClr val="FF3300"/>
              </a:buClr>
              <a:buFont typeface="Wingdings" charset="2"/>
              <a:buNone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Es. </a:t>
            </a:r>
          </a:p>
          <a:p>
            <a:pPr marL="630238" indent="-630238">
              <a:buClr>
                <a:srgbClr val="FF3300"/>
              </a:buClr>
              <a:buFont typeface="Wingdings" charset="2"/>
              <a:buNone/>
            </a:pPr>
            <a:r>
              <a:rPr lang="it-IT" sz="2600">
                <a:solidFill>
                  <a:srgbClr val="FF3300"/>
                </a:solidFill>
                <a:latin typeface="Tahoma" charset="0"/>
              </a:rPr>
              <a:t>Obbligazione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 i=5% Compro titolo a 100 Rivendo a 110</a:t>
            </a:r>
          </a:p>
          <a:p>
            <a:pPr marL="630238" indent="-630238">
              <a:buClr>
                <a:srgbClr val="FF3300"/>
              </a:buClr>
              <a:buFont typeface="Wingdings" charset="2"/>
              <a:buNone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Tasso di rendimento i=5%+(110-100)/100=15%</a:t>
            </a:r>
          </a:p>
          <a:p>
            <a:pPr marL="630238" indent="-630238">
              <a:buClr>
                <a:srgbClr val="FF3300"/>
              </a:buClr>
              <a:buFont typeface="Wingdings" charset="2"/>
              <a:buNone/>
            </a:pPr>
            <a:r>
              <a:rPr lang="it-IT" sz="2600">
                <a:solidFill>
                  <a:srgbClr val="FF3300"/>
                </a:solidFill>
                <a:latin typeface="Tahoma" charset="0"/>
              </a:rPr>
              <a:t>Azione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 Dividendo=10 Valore nominale e d’acquisto=100</a:t>
            </a:r>
          </a:p>
          <a:p>
            <a:pPr marL="630238" indent="-630238">
              <a:buClr>
                <a:srgbClr val="FF3300"/>
              </a:buClr>
              <a:buFont typeface="Wingdings" charset="2"/>
              <a:buNone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Rivendo a 98</a:t>
            </a:r>
          </a:p>
          <a:p>
            <a:pPr marL="630238" indent="-630238">
              <a:buClr>
                <a:srgbClr val="FF3300"/>
              </a:buClr>
              <a:buFont typeface="Wingdings" charset="2"/>
              <a:buNone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Tasso di rendimento 10/100 + (98-100)/100 = 9,98%</a:t>
            </a:r>
          </a:p>
          <a:p>
            <a:pPr marL="630238" indent="-630238">
              <a:buClr>
                <a:srgbClr val="FF3300"/>
              </a:buClr>
              <a:buFont typeface="Wingdings" charset="2"/>
              <a:buNone/>
            </a:pPr>
            <a:endParaRPr lang="it-IT" sz="2600">
              <a:solidFill>
                <a:srgbClr val="000066"/>
              </a:solidFill>
              <a:latin typeface="Tahom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0"/>
            <a:ext cx="8229600" cy="50165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Tx/>
              <a:buNone/>
            </a:pPr>
            <a:r>
              <a:rPr lang="it-IT" sz="2600" b="1">
                <a:solidFill>
                  <a:srgbClr val="660033"/>
                </a:solidFill>
                <a:latin typeface="Tahoma" charset="0"/>
              </a:rPr>
              <a:t>Perché una società ha bisogno della moneta?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85800" y="1231900"/>
            <a:ext cx="431958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FF0000"/>
              </a:buClr>
              <a:buFont typeface="Wingdings" charset="2"/>
              <a:buChar char="ü"/>
            </a:pPr>
            <a:r>
              <a:rPr lang="it-IT" sz="2600" b="1">
                <a:solidFill>
                  <a:srgbClr val="000066"/>
                </a:solidFill>
                <a:latin typeface="Tahoma" charset="0"/>
              </a:rPr>
              <a:t> Economia di baratto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85800" y="1917700"/>
            <a:ext cx="77724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7350" indent="-387350">
              <a:spcBef>
                <a:spcPct val="50000"/>
              </a:spcBef>
              <a:buClr>
                <a:srgbClr val="FF0000"/>
              </a:buClr>
              <a:buFont typeface="Wingdings" charset="2"/>
              <a:buChar char="ü"/>
            </a:pPr>
            <a:r>
              <a:rPr lang="it-IT" sz="2600" b="1">
                <a:solidFill>
                  <a:srgbClr val="000066"/>
                </a:solidFill>
                <a:latin typeface="Tahoma" charset="0"/>
              </a:rPr>
              <a:t>Moneta merce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, prima beni di consumo, poi beni con alto valore intrinseco</a:t>
            </a:r>
            <a:endParaRPr lang="it-IT" sz="2600" b="1">
              <a:solidFill>
                <a:srgbClr val="000066"/>
              </a:solidFill>
              <a:latin typeface="Tahoma" charset="0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685800" y="3028950"/>
            <a:ext cx="66294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FF0000"/>
              </a:buClr>
              <a:buFont typeface="Wingdings" charset="2"/>
              <a:buChar char="ü"/>
            </a:pPr>
            <a:r>
              <a:rPr lang="it-IT" sz="2600" b="1">
                <a:solidFill>
                  <a:srgbClr val="000066"/>
                </a:solidFill>
                <a:latin typeface="Tahoma" charset="0"/>
              </a:rPr>
              <a:t>  Moneta legale 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banconote e monete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685800" y="3746500"/>
            <a:ext cx="845820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FF0000"/>
              </a:buClr>
              <a:buFont typeface="Wingdings" charset="2"/>
              <a:buChar char="ü"/>
            </a:pPr>
            <a:r>
              <a:rPr lang="it-IT" sz="2600" b="1">
                <a:solidFill>
                  <a:srgbClr val="000066"/>
                </a:solidFill>
                <a:latin typeface="Tahoma" charset="0"/>
              </a:rPr>
              <a:t>  Moneta bancaria </a:t>
            </a:r>
          </a:p>
          <a:p>
            <a:pPr lvl="1">
              <a:buClr>
                <a:srgbClr val="FF0000"/>
              </a:buClr>
              <a:buFont typeface="Wingdings" charset="2"/>
              <a:buNone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mezzo di scambio basato su deposito bancario o su un prestito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utoUpdateAnimBg="0"/>
      <p:bldP spid="3079" grpId="0" autoUpdateAnimBg="0"/>
      <p:bldP spid="3080" grpId="0" autoUpdateAnimBg="0"/>
      <p:bldP spid="3081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8"/>
          <p:cNvSpPr>
            <a:spLocks noChangeArrowheads="1"/>
          </p:cNvSpPr>
          <p:nvPr/>
        </p:nvSpPr>
        <p:spPr bwMode="auto">
          <a:xfrm>
            <a:off x="76200" y="0"/>
            <a:ext cx="82296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it-IT" sz="2600" b="1">
                <a:solidFill>
                  <a:srgbClr val="660033"/>
                </a:solidFill>
                <a:latin typeface="Tahoma" charset="0"/>
              </a:rPr>
              <a:t>Gli aggregati monetari</a:t>
            </a:r>
          </a:p>
        </p:txBody>
      </p:sp>
      <p:sp>
        <p:nvSpPr>
          <p:cNvPr id="34822" name="Text Box 1030"/>
          <p:cNvSpPr txBox="1">
            <a:spLocks noChangeArrowheads="1"/>
          </p:cNvSpPr>
          <p:nvPr/>
        </p:nvSpPr>
        <p:spPr bwMode="auto">
          <a:xfrm>
            <a:off x="304800" y="762000"/>
            <a:ext cx="8534400" cy="404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65000"/>
              </a:spcBef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Nel gergo degli specialisti, vi sono diverse possibili accezioni di moneta, individuate dai cosiddetti “aggregati monetari”. Nell’area dell’euro, essi comprendono:</a:t>
            </a:r>
          </a:p>
          <a:p>
            <a:pPr lvl="1">
              <a:spcBef>
                <a:spcPct val="65000"/>
              </a:spcBef>
              <a:buFont typeface="Wingdings" charset="2"/>
              <a:buChar char="§"/>
            </a:pPr>
            <a:r>
              <a:rPr lang="it-IT" sz="2600" b="1">
                <a:solidFill>
                  <a:srgbClr val="FF0000"/>
                </a:solidFill>
                <a:latin typeface="Tahoma" charset="0"/>
              </a:rPr>
              <a:t>M1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 (moneta in senso stretto). Monete metalliche; moneta cartacea; Conti correnti;</a:t>
            </a:r>
          </a:p>
          <a:p>
            <a:pPr lvl="1">
              <a:spcBef>
                <a:spcPct val="65000"/>
              </a:spcBef>
              <a:buFont typeface="Wingdings" charset="2"/>
              <a:buChar char="§"/>
            </a:pPr>
            <a:r>
              <a:rPr lang="it-IT" sz="2600" b="1">
                <a:solidFill>
                  <a:srgbClr val="FF0000"/>
                </a:solidFill>
                <a:latin typeface="Tahoma" charset="0"/>
              </a:rPr>
              <a:t>M2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 (moneta in senso ampio o quasi moneta). M1+ depositi a breve durata + fondi comuni monetari;</a:t>
            </a:r>
          </a:p>
          <a:p>
            <a:pPr lvl="1">
              <a:spcBef>
                <a:spcPct val="65000"/>
              </a:spcBef>
              <a:buFont typeface="Wingdings" charset="2"/>
              <a:buChar char="§"/>
            </a:pPr>
            <a:r>
              <a:rPr lang="it-IT" sz="2600" b="1">
                <a:solidFill>
                  <a:srgbClr val="FF0000"/>
                </a:solidFill>
                <a:latin typeface="Tahoma" charset="0"/>
              </a:rPr>
              <a:t>M3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. M2 + altre attività finanziarie</a:t>
            </a:r>
            <a:endParaRPr lang="en-GB" sz="2600">
              <a:solidFill>
                <a:srgbClr val="000066"/>
              </a:solidFill>
              <a:latin typeface="Tahom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8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4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48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2" grpId="0" build="p" bldLvl="2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it-IT" sz="2600" b="1">
                <a:solidFill>
                  <a:srgbClr val="000066"/>
                </a:solidFill>
                <a:latin typeface="Tahoma" charset="0"/>
              </a:rPr>
              <a:t>Le funzioni della moneta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marL="533400" indent="-533400" eaLnBrk="1" hangingPunct="1">
              <a:lnSpc>
                <a:spcPct val="120000"/>
              </a:lnSpc>
              <a:buClr>
                <a:srgbClr val="FF0000"/>
              </a:buClr>
              <a:buFont typeface="Wingdings" charset="2"/>
              <a:buAutoNum type="arabicPeriod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mezzo di scambio</a:t>
            </a:r>
          </a:p>
          <a:p>
            <a:pPr marL="914400" lvl="1" indent="-457200" eaLnBrk="1" hangingPunct="1">
              <a:lnSpc>
                <a:spcPct val="120000"/>
              </a:lnSpc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è un mezzo per scambiare beni e servizi più efficiente del baratto</a:t>
            </a:r>
          </a:p>
          <a:p>
            <a:pPr marL="533400" indent="-533400" eaLnBrk="1" hangingPunct="1">
              <a:lnSpc>
                <a:spcPct val="120000"/>
              </a:lnSpc>
              <a:buClr>
                <a:srgbClr val="FF0000"/>
              </a:buClr>
              <a:buFont typeface="Wingdings" charset="2"/>
              <a:buAutoNum type="arabicPeriod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unità di conto</a:t>
            </a:r>
          </a:p>
          <a:p>
            <a:pPr marL="914400" lvl="1" indent="-457200" eaLnBrk="1" hangingPunct="1">
              <a:lnSpc>
                <a:spcPct val="120000"/>
              </a:lnSpc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unità di misura dei prezzi, della contabilità dei soggetti economici, dei pagamenti differiti nel tempo</a:t>
            </a:r>
          </a:p>
          <a:p>
            <a:pPr marL="533400" indent="-533400" eaLnBrk="1" hangingPunct="1">
              <a:lnSpc>
                <a:spcPct val="120000"/>
              </a:lnSpc>
              <a:buClr>
                <a:srgbClr val="FF0000"/>
              </a:buClr>
              <a:buFont typeface="Wingdings" charset="2"/>
              <a:buAutoNum type="arabicPeriod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riserva di valore</a:t>
            </a:r>
          </a:p>
          <a:p>
            <a:pPr marL="914400" lvl="1" indent="-457200" eaLnBrk="1" hangingPunct="1">
              <a:lnSpc>
                <a:spcPct val="120000"/>
              </a:lnSpc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può essere usata per fare acquisti anche in futuro e per trasferire ricchezza nel tempo</a:t>
            </a:r>
            <a:endParaRPr lang="it-IT" sz="2100">
              <a:solidFill>
                <a:srgbClr val="000066"/>
              </a:solidFill>
              <a:latin typeface="Tahoma" charset="0"/>
            </a:endParaRP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76200" y="0"/>
            <a:ext cx="82296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it-IT" sz="2600" b="1">
                <a:solidFill>
                  <a:srgbClr val="660033"/>
                </a:solidFill>
                <a:latin typeface="Tahoma" charset="0"/>
              </a:rPr>
              <a:t>Perché una società ha bisogno della moneta?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bldLvl="2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30480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it-IT" sz="2600" b="1">
                <a:solidFill>
                  <a:srgbClr val="660033"/>
                </a:solidFill>
                <a:latin typeface="Tahoma" charset="0"/>
              </a:rPr>
              <a:t>Domanda di moneta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8610600" cy="10366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Per realizzare </a:t>
            </a:r>
            <a:r>
              <a:rPr lang="it-IT" sz="2600">
                <a:solidFill>
                  <a:srgbClr val="FF0000"/>
                </a:solidFill>
                <a:latin typeface="Tahoma" charset="0"/>
              </a:rPr>
              <a:t>transazioni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 e per </a:t>
            </a:r>
            <a:r>
              <a:rPr lang="it-IT" sz="2600">
                <a:solidFill>
                  <a:srgbClr val="FF0000"/>
                </a:solidFill>
                <a:latin typeface="Tahoma" charset="0"/>
              </a:rPr>
              <a:t>precauzione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 (funzione della moneta quale mezzo di scambio e riserva di valore). Questa domanda dipende dal </a:t>
            </a:r>
            <a:r>
              <a:rPr lang="it-IT" sz="2600">
                <a:solidFill>
                  <a:srgbClr val="FF3300"/>
                </a:solidFill>
                <a:latin typeface="Tahoma" charset="0"/>
              </a:rPr>
              <a:t>reddito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.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533400" y="2057400"/>
            <a:ext cx="8610600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7350" indent="-387350">
              <a:buClr>
                <a:srgbClr val="FF0000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Per realizzare attività </a:t>
            </a:r>
            <a:r>
              <a:rPr lang="it-IT" sz="2600">
                <a:solidFill>
                  <a:srgbClr val="FF6600"/>
                </a:solidFill>
                <a:latin typeface="Tahoma" charset="0"/>
              </a:rPr>
              <a:t>speculativa 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(di beni reali e finanziari). Si detiene moneta in attesa di realizzare investimenti ritenuti redditizi. Questa domanda dipende dal </a:t>
            </a:r>
            <a:r>
              <a:rPr lang="it-IT" sz="2600">
                <a:solidFill>
                  <a:srgbClr val="FF3300"/>
                </a:solidFill>
                <a:latin typeface="Tahoma" charset="0"/>
              </a:rPr>
              <a:t>tasso di interesse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.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52400" y="3810000"/>
            <a:ext cx="8610600" cy="267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rgbClr val="FF0000"/>
              </a:buClr>
              <a:buFont typeface="Wingdings" charset="2"/>
              <a:buNone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Vi è un trade-off tra esigenze di liquidità e costo della detenzione di moneta (sacrificio, in termini di “mancati” interessi, che occorre accettare per possedere contanti invece di attività finanziarie o altri investimenti). </a:t>
            </a:r>
          </a:p>
          <a:p>
            <a:pPr algn="ctr">
              <a:spcBef>
                <a:spcPct val="50000"/>
              </a:spcBef>
              <a:buClr>
                <a:srgbClr val="FF0000"/>
              </a:buClr>
              <a:buFont typeface="Wingdings" charset="2"/>
              <a:buNone/>
            </a:pPr>
            <a:r>
              <a:rPr lang="it-IT" sz="2600">
                <a:solidFill>
                  <a:srgbClr val="FF0000"/>
                </a:solidFill>
                <a:latin typeface="Tahoma" charset="0"/>
              </a:rPr>
              <a:t>Se aumentano i tassi, si riduce la moneta detenuta dagli individui.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  <p:bldP spid="32773" grpId="0" autoUpdateAnimBg="0"/>
      <p:bldP spid="32774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30480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it-IT" sz="2600" b="1">
                <a:solidFill>
                  <a:srgbClr val="660033"/>
                </a:solidFill>
                <a:latin typeface="Tahoma" charset="0"/>
              </a:rPr>
              <a:t>Domanda di moneta e attività speculativa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228600" y="533400"/>
            <a:ext cx="8661400" cy="609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charset="2"/>
              <a:buChar char="§"/>
            </a:pPr>
            <a:r>
              <a:rPr lang="it-IT" sz="2600"/>
              <a:t> </a:t>
            </a:r>
            <a:r>
              <a:rPr lang="it-IT" sz="2600">
                <a:solidFill>
                  <a:srgbClr val="000066"/>
                </a:solidFill>
              </a:rPr>
              <a:t>i alto, Dm bassa.</a:t>
            </a:r>
          </a:p>
          <a:p>
            <a:r>
              <a:rPr lang="it-IT" sz="2600">
                <a:solidFill>
                  <a:srgbClr val="000066"/>
                </a:solidFill>
              </a:rPr>
              <a:t>A livelli elevati del tasso di interesse e prevedendo una loro riduzione (nelle emissioni future), gli individui preferiscono detenere in portafoglio abbondanti titoli e poca moneta</a:t>
            </a:r>
            <a:r>
              <a:rPr lang="it-IT" sz="2600"/>
              <a:t>. </a:t>
            </a:r>
          </a:p>
          <a:p>
            <a:r>
              <a:rPr lang="it-IT" sz="2600">
                <a:solidFill>
                  <a:srgbClr val="FF0000"/>
                </a:solidFill>
              </a:rPr>
              <a:t>Si detengono titoli quando il loro rendimento è appetibile. In questi periodi la domanda di moneta è bassa.</a:t>
            </a:r>
          </a:p>
          <a:p>
            <a:endParaRPr lang="it-IT" sz="2600">
              <a:solidFill>
                <a:srgbClr val="FF0000"/>
              </a:solidFill>
            </a:endParaRPr>
          </a:p>
          <a:p>
            <a:pPr>
              <a:buFont typeface="Wingdings" charset="2"/>
              <a:buChar char="§"/>
            </a:pPr>
            <a:r>
              <a:rPr lang="it-IT" sz="2600"/>
              <a:t> </a:t>
            </a:r>
            <a:r>
              <a:rPr lang="it-IT" sz="2600">
                <a:solidFill>
                  <a:srgbClr val="000066"/>
                </a:solidFill>
              </a:rPr>
              <a:t>i basso, Dm alta</a:t>
            </a:r>
          </a:p>
          <a:p>
            <a:r>
              <a:rPr lang="it-IT" sz="2600">
                <a:solidFill>
                  <a:srgbClr val="000066"/>
                </a:solidFill>
              </a:rPr>
              <a:t>Quando i tassi sono molto bassi e si prevede un rialzo, gli individui preferiscono tenere in portafoglio molta moneta e pochi titoli.</a:t>
            </a:r>
            <a:r>
              <a:rPr lang="it-IT" sz="2600"/>
              <a:t> </a:t>
            </a:r>
          </a:p>
          <a:p>
            <a:r>
              <a:rPr lang="it-IT" sz="2600">
                <a:solidFill>
                  <a:srgbClr val="FF0000"/>
                </a:solidFill>
              </a:rPr>
              <a:t>Se i tassi sono bassi, dunque, in attesa di comperare in futuro titoli (che si prevede avranno migliori rendimenti) si detiene moneta.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83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83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83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83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83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83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 build="p" bldLvl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Line 2"/>
          <p:cNvSpPr>
            <a:spLocks noChangeShapeType="1"/>
          </p:cNvSpPr>
          <p:nvPr/>
        </p:nvSpPr>
        <p:spPr bwMode="auto">
          <a:xfrm>
            <a:off x="1066800" y="3998913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723" name="Line 3"/>
          <p:cNvSpPr>
            <a:spLocks noChangeShapeType="1"/>
          </p:cNvSpPr>
          <p:nvPr/>
        </p:nvSpPr>
        <p:spPr bwMode="auto">
          <a:xfrm flipV="1">
            <a:off x="1042988" y="1331913"/>
            <a:ext cx="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2514600" y="4313238"/>
            <a:ext cx="25511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charset="0"/>
              </a:rPr>
              <a:t>Quantità di moneta (M)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 rot="-5398094">
            <a:off x="-650081" y="2183606"/>
            <a:ext cx="2289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charset="0"/>
              </a:rPr>
              <a:t>Tasso di interesse (i)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600200" y="1265238"/>
            <a:ext cx="7105650" cy="2620962"/>
            <a:chOff x="1008" y="1177"/>
            <a:chExt cx="4476" cy="1651"/>
          </a:xfrm>
        </p:grpSpPr>
        <p:sp>
          <p:nvSpPr>
            <p:cNvPr id="30728" name="Line 7"/>
            <p:cNvSpPr>
              <a:spLocks noChangeShapeType="1"/>
            </p:cNvSpPr>
            <p:nvPr/>
          </p:nvSpPr>
          <p:spPr bwMode="auto">
            <a:xfrm>
              <a:off x="1008" y="1440"/>
              <a:ext cx="1319" cy="1344"/>
            </a:xfrm>
            <a:prstGeom prst="line">
              <a:avLst/>
            </a:prstGeom>
            <a:noFill/>
            <a:ln w="57150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0729" name="Text Box 8"/>
            <p:cNvSpPr txBox="1">
              <a:spLocks noChangeArrowheads="1"/>
            </p:cNvSpPr>
            <p:nvPr/>
          </p:nvSpPr>
          <p:spPr bwMode="auto">
            <a:xfrm>
              <a:off x="2327" y="2540"/>
              <a:ext cx="40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400" b="1">
                  <a:solidFill>
                    <a:srgbClr val="FF3300"/>
                  </a:solidFill>
                  <a:latin typeface="Tahoma" charset="0"/>
                </a:rPr>
                <a:t>DD</a:t>
              </a:r>
            </a:p>
          </p:txBody>
        </p:sp>
        <p:sp>
          <p:nvSpPr>
            <p:cNvPr id="30730" name="Text Box 9"/>
            <p:cNvSpPr txBox="1">
              <a:spLocks noChangeArrowheads="1"/>
            </p:cNvSpPr>
            <p:nvPr/>
          </p:nvSpPr>
          <p:spPr bwMode="auto">
            <a:xfrm>
              <a:off x="2112" y="1177"/>
              <a:ext cx="3372" cy="1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it-IT" sz="2400">
                  <a:solidFill>
                    <a:srgbClr val="000066"/>
                  </a:solidFill>
                  <a:latin typeface="Tahoma" charset="0"/>
                </a:rPr>
                <a:t>A parità di altre condizioni, la domanda di moneta è tanto minore quanto più alto è il costo opportunità (il tasso di interesse) del trattenere moneta.</a:t>
              </a:r>
            </a:p>
            <a:p>
              <a:pPr eaLnBrk="0" hangingPunct="0"/>
              <a:endParaRPr lang="en-US" sz="2400">
                <a:solidFill>
                  <a:srgbClr val="000066"/>
                </a:solidFill>
                <a:latin typeface="Tahoma" charset="0"/>
              </a:endParaRPr>
            </a:p>
          </p:txBody>
        </p:sp>
      </p:grpSp>
      <p:sp>
        <p:nvSpPr>
          <p:cNvPr id="30727" name="Rectangle 11"/>
          <p:cNvSpPr>
            <a:spLocks noChangeArrowheads="1"/>
          </p:cNvSpPr>
          <p:nvPr/>
        </p:nvSpPr>
        <p:spPr bwMode="auto">
          <a:xfrm>
            <a:off x="76200" y="-381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2600" b="1">
                <a:solidFill>
                  <a:srgbClr val="660033"/>
                </a:solidFill>
                <a:latin typeface="Tahoma" charset="0"/>
              </a:rPr>
              <a:t>Domanda di moneta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76200" y="0"/>
            <a:ext cx="82296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it-IT" sz="2600" b="1">
                <a:solidFill>
                  <a:srgbClr val="660033"/>
                </a:solidFill>
                <a:latin typeface="Tahoma" charset="0"/>
              </a:rPr>
              <a:t>A. Il </a:t>
            </a:r>
            <a:r>
              <a:rPr lang="it-IT" sz="2600" b="1" dirty="0">
                <a:solidFill>
                  <a:srgbClr val="660033"/>
                </a:solidFill>
                <a:latin typeface="Tahoma" charset="0"/>
              </a:rPr>
              <a:t>sistema finanziario</a:t>
            </a: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228600" y="950913"/>
            <a:ext cx="78644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600" b="1" dirty="0">
                <a:solidFill>
                  <a:srgbClr val="FF0000"/>
                </a:solidFill>
                <a:latin typeface="Tahoma" charset="0"/>
              </a:rPr>
              <a:t>Finanza</a:t>
            </a:r>
          </a:p>
          <a:p>
            <a:r>
              <a:rPr lang="it-IT" sz="2600" b="1" dirty="0">
                <a:solidFill>
                  <a:srgbClr val="339933"/>
                </a:solidFill>
                <a:latin typeface="Tahoma" charset="0"/>
              </a:rPr>
              <a:t>Processo</a:t>
            </a:r>
            <a:r>
              <a:rPr lang="it-IT" sz="2600" dirty="0">
                <a:solidFill>
                  <a:srgbClr val="000066"/>
                </a:solidFill>
                <a:latin typeface="Tahoma" charset="0"/>
              </a:rPr>
              <a:t> attraverso cui individui, imprese ed altri enti richiedono/concedono prestiti per realizzare la propria attività di consumo o investimento.</a:t>
            </a:r>
            <a:endParaRPr lang="en-GB" sz="2600" dirty="0">
              <a:solidFill>
                <a:srgbClr val="000066"/>
              </a:solidFill>
              <a:latin typeface="Tahoma" charset="0"/>
            </a:endParaRP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228600" y="2857496"/>
            <a:ext cx="88392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600" b="1" dirty="0">
                <a:solidFill>
                  <a:srgbClr val="FF0000"/>
                </a:solidFill>
                <a:latin typeface="Tahoma" charset="0"/>
              </a:rPr>
              <a:t>Sistema finanziario</a:t>
            </a:r>
          </a:p>
          <a:p>
            <a:r>
              <a:rPr lang="it-IT" sz="2600" dirty="0">
                <a:solidFill>
                  <a:srgbClr val="000066"/>
                </a:solidFill>
                <a:latin typeface="Tahoma" charset="0"/>
              </a:rPr>
              <a:t>Insieme di </a:t>
            </a:r>
            <a:r>
              <a:rPr lang="it-IT" sz="2600" b="1" dirty="0">
                <a:solidFill>
                  <a:srgbClr val="008000"/>
                </a:solidFill>
                <a:latin typeface="Tahoma" charset="0"/>
              </a:rPr>
              <a:t>mercati</a:t>
            </a:r>
            <a:r>
              <a:rPr lang="it-IT" sz="2600" dirty="0">
                <a:solidFill>
                  <a:srgbClr val="000066"/>
                </a:solidFill>
                <a:latin typeface="Tahoma" charset="0"/>
              </a:rPr>
              <a:t>, </a:t>
            </a:r>
            <a:r>
              <a:rPr lang="it-IT" sz="2600" b="1" dirty="0">
                <a:solidFill>
                  <a:srgbClr val="008000"/>
                </a:solidFill>
                <a:latin typeface="Tahoma" charset="0"/>
              </a:rPr>
              <a:t>imprese</a:t>
            </a:r>
            <a:r>
              <a:rPr lang="it-IT" sz="2600" dirty="0">
                <a:solidFill>
                  <a:srgbClr val="008000"/>
                </a:solidFill>
                <a:latin typeface="Tahoma" charset="0"/>
              </a:rPr>
              <a:t> </a:t>
            </a:r>
            <a:r>
              <a:rPr lang="it-IT" sz="2600" dirty="0">
                <a:solidFill>
                  <a:srgbClr val="000066"/>
                </a:solidFill>
                <a:latin typeface="Tahoma" charset="0"/>
              </a:rPr>
              <a:t>ed </a:t>
            </a:r>
            <a:r>
              <a:rPr lang="it-IT" sz="2600" b="1" dirty="0">
                <a:solidFill>
                  <a:srgbClr val="008000"/>
                </a:solidFill>
                <a:latin typeface="Tahoma" charset="0"/>
              </a:rPr>
              <a:t>istituzioni</a:t>
            </a:r>
            <a:r>
              <a:rPr lang="it-IT" sz="2600" dirty="0">
                <a:solidFill>
                  <a:srgbClr val="008000"/>
                </a:solidFill>
                <a:latin typeface="Tahoma" charset="0"/>
              </a:rPr>
              <a:t> </a:t>
            </a:r>
            <a:r>
              <a:rPr lang="it-IT" sz="2600" dirty="0">
                <a:solidFill>
                  <a:srgbClr val="000066"/>
                </a:solidFill>
                <a:latin typeface="Tahoma" charset="0"/>
              </a:rPr>
              <a:t>che eseguono le decisioni finanziarie assunte da imprese, famiglie, pubblica amministrazione.</a:t>
            </a:r>
          </a:p>
          <a:p>
            <a:endParaRPr lang="it-IT" sz="2600" dirty="0">
              <a:solidFill>
                <a:srgbClr val="000066"/>
              </a:solidFill>
              <a:latin typeface="Tahoma" charset="0"/>
            </a:endParaRPr>
          </a:p>
          <a:p>
            <a:r>
              <a:rPr lang="it-IT" sz="2600" dirty="0">
                <a:solidFill>
                  <a:srgbClr val="000066"/>
                </a:solidFill>
                <a:latin typeface="Tahoma" charset="0"/>
              </a:rPr>
              <a:t>E’ composto da vari e differenziati mercati (mercato monetario, obbligazionario, azionario, valutario), in cui si scambiano </a:t>
            </a:r>
            <a:r>
              <a:rPr lang="it-IT" sz="2600" b="1" dirty="0">
                <a:solidFill>
                  <a:srgbClr val="000066"/>
                </a:solidFill>
                <a:latin typeface="Tahoma" charset="0"/>
              </a:rPr>
              <a:t>attività finanziarie</a:t>
            </a:r>
            <a:r>
              <a:rPr lang="it-IT" sz="2600" dirty="0">
                <a:solidFill>
                  <a:srgbClr val="000066"/>
                </a:solidFill>
                <a:latin typeface="Tahoma" charset="0"/>
              </a:rPr>
              <a:t> con il supporto di vari </a:t>
            </a:r>
            <a:r>
              <a:rPr lang="it-IT" sz="2600" b="1" dirty="0">
                <a:solidFill>
                  <a:srgbClr val="000066"/>
                </a:solidFill>
                <a:latin typeface="Tahoma" charset="0"/>
              </a:rPr>
              <a:t>operatori specializzati</a:t>
            </a:r>
            <a:r>
              <a:rPr lang="it-IT" sz="2600" dirty="0">
                <a:solidFill>
                  <a:srgbClr val="000066"/>
                </a:solidFill>
                <a:latin typeface="Tahoma" charset="0"/>
              </a:rPr>
              <a:t> (intermediari finanziari).</a:t>
            </a:r>
            <a:endParaRPr lang="en-GB" sz="2600" dirty="0">
              <a:solidFill>
                <a:srgbClr val="000066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728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9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9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  <p:bldP spid="39940" grpId="0" build="p" bldLvl="2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-30480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it-IT" sz="2600" b="1">
                <a:solidFill>
                  <a:srgbClr val="660033"/>
                </a:solidFill>
                <a:latin typeface="Tahoma" charset="0"/>
              </a:rPr>
              <a:t>Offerta di Moneta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8229600" cy="1296988"/>
          </a:xfrm>
          <a:noFill/>
        </p:spPr>
        <p:txBody>
          <a:bodyPr/>
          <a:lstStyle/>
          <a:p>
            <a:pPr eaLnBrk="1" hangingPunct="1">
              <a:buClr>
                <a:srgbClr val="FF0000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Non dipende solo dalla Banca Centrale (in termini di banconote e monete emesse)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533400" y="2057400"/>
            <a:ext cx="69500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FF0000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Ruolo crescente del sistema bancario (conti correnti e moneta “virtuale”)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381000" y="3352800"/>
            <a:ext cx="85344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it-IT" sz="2600">
                <a:solidFill>
                  <a:srgbClr val="000066"/>
                </a:solidFill>
                <a:latin typeface="Tahoma" charset="0"/>
              </a:rPr>
              <a:t>Alla creazione dell’offerta di moneta concorrono le banche, specializzate nel mettere in contatto coloro che desiderano prestare liquidità e coloro che necessitano di liquidità:</a:t>
            </a:r>
          </a:p>
          <a:p>
            <a:pPr marL="1185863" lvl="2" indent="-228600">
              <a:buClr>
                <a:srgbClr val="FF9933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le banche ordinarie raccolgono i risparmi e concedono prestiti </a:t>
            </a:r>
          </a:p>
          <a:p>
            <a:pPr marL="1185863" lvl="2" indent="-228600">
              <a:buClr>
                <a:srgbClr val="FF9933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coloro che hanno un conto possono emettere assegni e usare bancomat/carte di credito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3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  <p:bldP spid="33796" grpId="0" autoUpdateAnimBg="0"/>
      <p:bldP spid="33797" grpId="0" build="p" bldLvl="3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52400" y="-381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2600" b="1">
                <a:solidFill>
                  <a:srgbClr val="660033"/>
                </a:solidFill>
                <a:latin typeface="Tahoma" charset="0"/>
              </a:rPr>
              <a:t>Offerta di Moneta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990725" y="1362075"/>
            <a:ext cx="4333875" cy="3895725"/>
            <a:chOff x="822" y="858"/>
            <a:chExt cx="2730" cy="2454"/>
          </a:xfrm>
        </p:grpSpPr>
        <p:sp>
          <p:nvSpPr>
            <p:cNvPr id="32773" name="Line 3"/>
            <p:cNvSpPr>
              <a:spLocks noChangeShapeType="1"/>
            </p:cNvSpPr>
            <p:nvPr/>
          </p:nvSpPr>
          <p:spPr bwMode="auto">
            <a:xfrm>
              <a:off x="1299" y="2538"/>
              <a:ext cx="22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774" name="Line 4"/>
            <p:cNvSpPr>
              <a:spLocks noChangeShapeType="1"/>
            </p:cNvSpPr>
            <p:nvPr/>
          </p:nvSpPr>
          <p:spPr bwMode="auto">
            <a:xfrm flipV="1">
              <a:off x="1284" y="858"/>
              <a:ext cx="0" cy="16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775" name="Text Box 5"/>
            <p:cNvSpPr txBox="1">
              <a:spLocks noChangeArrowheads="1"/>
            </p:cNvSpPr>
            <p:nvPr/>
          </p:nvSpPr>
          <p:spPr bwMode="auto">
            <a:xfrm>
              <a:off x="2211" y="2736"/>
              <a:ext cx="134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i="1">
                  <a:latin typeface="Tahoma" charset="0"/>
                </a:rPr>
                <a:t>Quantità di moneta</a:t>
              </a:r>
            </a:p>
          </p:txBody>
        </p:sp>
        <p:sp>
          <p:nvSpPr>
            <p:cNvPr id="32776" name="Text Box 6"/>
            <p:cNvSpPr txBox="1">
              <a:spLocks noChangeArrowheads="1"/>
            </p:cNvSpPr>
            <p:nvPr/>
          </p:nvSpPr>
          <p:spPr bwMode="auto">
            <a:xfrm rot="-5398094">
              <a:off x="311" y="1489"/>
              <a:ext cx="125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i="1">
                  <a:latin typeface="Tahoma" charset="0"/>
                </a:rPr>
                <a:t>Tasso di interesse</a:t>
              </a:r>
            </a:p>
          </p:txBody>
        </p:sp>
        <p:sp>
          <p:nvSpPr>
            <p:cNvPr id="32777" name="Text Box 12"/>
            <p:cNvSpPr txBox="1">
              <a:spLocks noChangeArrowheads="1"/>
            </p:cNvSpPr>
            <p:nvPr/>
          </p:nvSpPr>
          <p:spPr bwMode="auto">
            <a:xfrm>
              <a:off x="1119" y="3024"/>
              <a:ext cx="1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endParaRPr lang="en-GB" sz="2400" b="1">
                <a:solidFill>
                  <a:srgbClr val="000066"/>
                </a:solidFill>
                <a:latin typeface="Tahoma" charset="0"/>
              </a:endParaRPr>
            </a:p>
          </p:txBody>
        </p:sp>
        <p:sp>
          <p:nvSpPr>
            <p:cNvPr id="32778" name="Line 13"/>
            <p:cNvSpPr>
              <a:spLocks noChangeShapeType="1"/>
            </p:cNvSpPr>
            <p:nvPr/>
          </p:nvSpPr>
          <p:spPr bwMode="auto">
            <a:xfrm flipV="1">
              <a:off x="2137" y="858"/>
              <a:ext cx="0" cy="1680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779" name="Text Box 14"/>
            <p:cNvSpPr txBox="1">
              <a:spLocks noChangeArrowheads="1"/>
            </p:cNvSpPr>
            <p:nvPr/>
          </p:nvSpPr>
          <p:spPr bwMode="auto">
            <a:xfrm>
              <a:off x="1983" y="2511"/>
              <a:ext cx="3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400" b="1">
                  <a:solidFill>
                    <a:srgbClr val="FF3300"/>
                  </a:solidFill>
                  <a:latin typeface="Tahoma" charset="0"/>
                </a:rPr>
                <a:t>M</a:t>
              </a:r>
              <a:r>
                <a:rPr lang="en-US" sz="2400" b="1" baseline="-25000">
                  <a:solidFill>
                    <a:srgbClr val="FF3300"/>
                  </a:solidFill>
                  <a:latin typeface="Tahoma" charset="0"/>
                </a:rPr>
                <a:t>0</a:t>
              </a:r>
              <a:endParaRPr lang="en-US" sz="2400" b="1">
                <a:solidFill>
                  <a:srgbClr val="FF3300"/>
                </a:solidFill>
                <a:latin typeface="Tahoma" charset="0"/>
              </a:endParaRPr>
            </a:p>
          </p:txBody>
        </p:sp>
      </p:grpSp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365125" y="5121275"/>
            <a:ext cx="83216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200">
                <a:solidFill>
                  <a:srgbClr val="000066"/>
                </a:solidFill>
                <a:latin typeface="Tahoma" charset="0"/>
              </a:rPr>
              <a:t>L’offerta di moneta è la quantità di moneta (misurata secondo gli aggregati), in circolazione in un dato momento.</a:t>
            </a:r>
          </a:p>
          <a:p>
            <a:pPr algn="ctr"/>
            <a:r>
              <a:rPr lang="it-IT" sz="2200">
                <a:solidFill>
                  <a:srgbClr val="000066"/>
                </a:solidFill>
                <a:latin typeface="Tahoma" charset="0"/>
              </a:rPr>
              <a:t>Dipende dalle decisioni della BC e dal comportamento delle banche singole.</a:t>
            </a:r>
            <a:endParaRPr lang="en-GB" sz="2200">
              <a:solidFill>
                <a:srgbClr val="000066"/>
              </a:solidFill>
              <a:latin typeface="Tahom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8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001000" cy="488950"/>
          </a:xfrm>
          <a:noFill/>
        </p:spPr>
        <p:txBody>
          <a:bodyPr/>
          <a:lstStyle/>
          <a:p>
            <a:pPr algn="l" eaLnBrk="1" hangingPunct="1"/>
            <a:r>
              <a:rPr lang="it-IT" sz="2600" b="1">
                <a:solidFill>
                  <a:srgbClr val="660033"/>
                </a:solidFill>
                <a:latin typeface="Tahoma" charset="0"/>
              </a:rPr>
              <a:t>La creazione di moneta da parte delle banche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112838"/>
            <a:ext cx="7620000" cy="4525962"/>
          </a:xfrm>
        </p:spPr>
        <p:txBody>
          <a:bodyPr/>
          <a:lstStyle/>
          <a:p>
            <a:pPr eaLnBrk="1" hangingPunct="1">
              <a:spcBef>
                <a:spcPct val="60000"/>
              </a:spcBef>
              <a:buClr>
                <a:srgbClr val="FF9933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Alle banche ordinarie è sufficiente trattenere solo una </a:t>
            </a:r>
            <a:r>
              <a:rPr lang="it-IT" sz="2600">
                <a:solidFill>
                  <a:srgbClr val="FF0000"/>
                </a:solidFill>
                <a:latin typeface="Tahoma" charset="0"/>
              </a:rPr>
              <a:t>frazione della liquidità disponibile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, raccolta dalla clientela (depositi) per fare fronte alle transazioni quotidiane. Questo consente loro di concedere prestiti, al netto della quota di Riserva Obbligatoria (R).</a:t>
            </a:r>
          </a:p>
          <a:p>
            <a:pPr eaLnBrk="1" hangingPunct="1">
              <a:spcBef>
                <a:spcPct val="60000"/>
              </a:spcBef>
              <a:buClr>
                <a:srgbClr val="FF9933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La Riserva Obbligatoria è la quota delle disponibilità liquide raccolte dalle banche, che va </a:t>
            </a:r>
            <a:r>
              <a:rPr lang="it-IT" sz="2600">
                <a:solidFill>
                  <a:srgbClr val="FF0000"/>
                </a:solidFill>
                <a:latin typeface="Tahoma" charset="0"/>
              </a:rPr>
              <a:t>trattenuta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 e </a:t>
            </a:r>
            <a:r>
              <a:rPr lang="it-IT" sz="2600">
                <a:solidFill>
                  <a:srgbClr val="FF0000"/>
                </a:solidFill>
                <a:latin typeface="Tahoma" charset="0"/>
              </a:rPr>
              <a:t>depositata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 presso la banca centrale per precauzione.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565400"/>
            <a:ext cx="8134350" cy="1143000"/>
          </a:xfrm>
        </p:spPr>
        <p:txBody>
          <a:bodyPr/>
          <a:lstStyle/>
          <a:p>
            <a:pPr eaLnBrk="1" hangingPunct="1"/>
            <a:r>
              <a:rPr lang="it-IT" sz="3600" b="1">
                <a:solidFill>
                  <a:srgbClr val="FF3300"/>
                </a:solidFill>
                <a:latin typeface="Tahoma" charset="0"/>
              </a:rPr>
              <a:t>Le Banche nel sistema finanziario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001000" cy="488950"/>
          </a:xfrm>
          <a:noFill/>
        </p:spPr>
        <p:txBody>
          <a:bodyPr/>
          <a:lstStyle/>
          <a:p>
            <a:pPr algn="l" eaLnBrk="1" hangingPunct="1"/>
            <a:r>
              <a:rPr lang="it-IT" sz="2600" b="1">
                <a:solidFill>
                  <a:srgbClr val="660033"/>
                </a:solidFill>
                <a:latin typeface="Tahoma" charset="0"/>
              </a:rPr>
              <a:t>La banca</a:t>
            </a: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152400" y="609600"/>
            <a:ext cx="8778875" cy="340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8288" indent="-268288">
              <a:spcBef>
                <a:spcPct val="45000"/>
              </a:spcBef>
              <a:buClr>
                <a:srgbClr val="FF9933"/>
              </a:buClr>
              <a:buFont typeface="Wingdings" charset="2"/>
              <a:buNone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E’ un intermediario finanziario che tipicamente:</a:t>
            </a:r>
          </a:p>
          <a:p>
            <a:pPr marL="268288" indent="-268288">
              <a:spcBef>
                <a:spcPct val="45000"/>
              </a:spcBef>
              <a:buClr>
                <a:srgbClr val="FF9933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raccoglie </a:t>
            </a:r>
            <a:r>
              <a:rPr lang="it-IT" sz="2600" b="1">
                <a:solidFill>
                  <a:srgbClr val="FF3300"/>
                </a:solidFill>
                <a:latin typeface="Tahoma" charset="0"/>
              </a:rPr>
              <a:t>risparmi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 (sotto forma di depositi in conto corrente, presso i privati cittadini)</a:t>
            </a:r>
          </a:p>
          <a:p>
            <a:pPr marL="268288" indent="-268288">
              <a:spcBef>
                <a:spcPct val="45000"/>
              </a:spcBef>
              <a:buClr>
                <a:srgbClr val="FF9933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eroga </a:t>
            </a:r>
            <a:r>
              <a:rPr lang="it-IT" sz="2600" b="1">
                <a:solidFill>
                  <a:srgbClr val="FF3300"/>
                </a:solidFill>
                <a:latin typeface="Tahoma" charset="0"/>
              </a:rPr>
              <a:t>finanziamenti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 (ai privati cittadini ed alle imprese)</a:t>
            </a:r>
          </a:p>
          <a:p>
            <a:pPr marL="268288" indent="-268288" algn="ctr">
              <a:spcBef>
                <a:spcPct val="45000"/>
              </a:spcBef>
              <a:buClr>
                <a:srgbClr val="FF9933"/>
              </a:buClr>
              <a:buFont typeface="Wingdings" charset="2"/>
              <a:buNone/>
            </a:pPr>
            <a:r>
              <a:rPr lang="en-GB" sz="2600">
                <a:solidFill>
                  <a:srgbClr val="000066"/>
                </a:solidFill>
                <a:latin typeface="Tahoma" charset="0"/>
              </a:rPr>
              <a:t>Le somme raccolte come depositi sono utilizzate per concedere prestiti, al netto della Riserva Obbligatoria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001000" cy="488950"/>
          </a:xfrm>
          <a:noFill/>
        </p:spPr>
        <p:txBody>
          <a:bodyPr/>
          <a:lstStyle/>
          <a:p>
            <a:pPr algn="l" eaLnBrk="1" hangingPunct="1"/>
            <a:r>
              <a:rPr lang="it-IT" sz="2600" b="1">
                <a:solidFill>
                  <a:srgbClr val="660033"/>
                </a:solidFill>
                <a:latin typeface="Tahoma" charset="0"/>
              </a:rPr>
              <a:t>La creazione di moneta da parte delle banche</a:t>
            </a:r>
          </a:p>
        </p:txBody>
      </p:sp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152400" y="609600"/>
            <a:ext cx="8778875" cy="638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93675" indent="-193675">
              <a:spcBef>
                <a:spcPct val="15000"/>
              </a:spcBef>
              <a:buClr>
                <a:srgbClr val="FF9933"/>
              </a:buClr>
              <a:buFont typeface="Wingdings" charset="2"/>
              <a:buChar char="§"/>
            </a:pPr>
            <a:r>
              <a:rPr lang="it-IT" sz="2000">
                <a:solidFill>
                  <a:srgbClr val="000066"/>
                </a:solidFill>
                <a:latin typeface="Tahoma" charset="0"/>
              </a:rPr>
              <a:t>La riserva obbligatoria è la percentuale dei depositi bancari che per legge la banca è tenuta a detenere sotto forma di contanti o di attività facilmente liquidabili.</a:t>
            </a:r>
          </a:p>
          <a:p>
            <a:pPr marL="193675" indent="-193675">
              <a:spcBef>
                <a:spcPct val="15000"/>
              </a:spcBef>
              <a:buClr>
                <a:srgbClr val="FF9933"/>
              </a:buClr>
              <a:buFont typeface="Wingdings" charset="2"/>
              <a:buChar char="§"/>
            </a:pPr>
            <a:r>
              <a:rPr lang="it-IT" sz="2000">
                <a:solidFill>
                  <a:srgbClr val="000066"/>
                </a:solidFill>
                <a:latin typeface="Tahoma" charset="0"/>
              </a:rPr>
              <a:t>Se la percentuale di riserva è pari al 2%, a fronte di 100 euro di nuovi depositi la banca deve tenere 2 euro in attività liquide o facilmente liquidabili, mentre può impiegare (ovvero prestare) i restanti 98 euro.</a:t>
            </a:r>
          </a:p>
          <a:p>
            <a:pPr marL="193675" indent="-193675">
              <a:spcBef>
                <a:spcPct val="15000"/>
              </a:spcBef>
              <a:buClr>
                <a:srgbClr val="FF9933"/>
              </a:buClr>
              <a:buFont typeface="Wingdings" charset="2"/>
              <a:buChar char="§"/>
            </a:pPr>
            <a:r>
              <a:rPr lang="it-IT" sz="2000">
                <a:solidFill>
                  <a:srgbClr val="000066"/>
                </a:solidFill>
                <a:latin typeface="Tahoma" charset="0"/>
              </a:rPr>
              <a:t>Nei secoli passati i gioiellieri, che ricevevano in deposito l'oro, capirono che si poteva tenere in cassaforte solo una piccola parte dell'oro ricevuto in deposito, perché i </a:t>
            </a:r>
            <a:r>
              <a:rPr lang="it-IT" sz="2000">
                <a:solidFill>
                  <a:srgbClr val="FF0000"/>
                </a:solidFill>
                <a:latin typeface="Tahoma" charset="0"/>
              </a:rPr>
              <a:t>nuovi depositi</a:t>
            </a:r>
            <a:r>
              <a:rPr lang="it-IT" sz="2000">
                <a:solidFill>
                  <a:srgbClr val="000066"/>
                </a:solidFill>
                <a:latin typeface="Tahoma" charset="0"/>
              </a:rPr>
              <a:t> di metallo prezioso superavano </a:t>
            </a:r>
            <a:r>
              <a:rPr lang="it-IT" sz="2000">
                <a:solidFill>
                  <a:srgbClr val="FF0000"/>
                </a:solidFill>
                <a:latin typeface="Tahoma" charset="0"/>
              </a:rPr>
              <a:t>di solito i prelievi</a:t>
            </a:r>
            <a:r>
              <a:rPr lang="it-IT" sz="2000">
                <a:solidFill>
                  <a:srgbClr val="000066"/>
                </a:solidFill>
                <a:latin typeface="Tahoma" charset="0"/>
              </a:rPr>
              <a:t> di oro e solo in rare occasioni accadeva il contrario.</a:t>
            </a:r>
          </a:p>
          <a:p>
            <a:pPr marL="193675" indent="-193675">
              <a:spcBef>
                <a:spcPct val="15000"/>
              </a:spcBef>
              <a:buClr>
                <a:srgbClr val="FF9933"/>
              </a:buClr>
              <a:buFont typeface="Wingdings" charset="2"/>
              <a:buChar char="§"/>
            </a:pPr>
            <a:r>
              <a:rPr lang="it-IT" sz="2000">
                <a:solidFill>
                  <a:srgbClr val="000066"/>
                </a:solidFill>
                <a:latin typeface="Tahoma" charset="0"/>
              </a:rPr>
              <a:t>Per affrontare quest'ultima evenienza, i gioiellieri tenevano parte dell'oro ricevuto sotto forma di riserva, usando la restante quota di oro per </a:t>
            </a:r>
            <a:r>
              <a:rPr lang="it-IT" sz="2000">
                <a:solidFill>
                  <a:srgbClr val="FF0000"/>
                </a:solidFill>
                <a:latin typeface="Tahoma" charset="0"/>
              </a:rPr>
              <a:t>impieghi redditizi</a:t>
            </a:r>
            <a:r>
              <a:rPr lang="it-IT" sz="2000">
                <a:solidFill>
                  <a:srgbClr val="000066"/>
                </a:solidFill>
                <a:latin typeface="Tahoma" charset="0"/>
              </a:rPr>
              <a:t>.</a:t>
            </a:r>
          </a:p>
          <a:p>
            <a:pPr marL="193675" indent="-193675">
              <a:spcBef>
                <a:spcPct val="15000"/>
              </a:spcBef>
              <a:buClr>
                <a:srgbClr val="FF9933"/>
              </a:buClr>
              <a:buFont typeface="Wingdings" charset="2"/>
              <a:buChar char="§"/>
            </a:pPr>
            <a:r>
              <a:rPr lang="it-IT" sz="2000">
                <a:solidFill>
                  <a:srgbClr val="000066"/>
                </a:solidFill>
                <a:latin typeface="Tahoma" charset="0"/>
              </a:rPr>
              <a:t>Le stesse regole, applicate alla moneta, valgono per le banche moderne che dell'attività dei gioiellieri sono l'evoluzione.</a:t>
            </a:r>
          </a:p>
          <a:p>
            <a:pPr marL="193675" indent="-193675">
              <a:spcBef>
                <a:spcPct val="15000"/>
              </a:spcBef>
              <a:buClr>
                <a:srgbClr val="FF9933"/>
              </a:buClr>
              <a:buFont typeface="Wingdings" charset="2"/>
              <a:buChar char="§"/>
            </a:pPr>
            <a:r>
              <a:rPr lang="it-IT" sz="2000">
                <a:solidFill>
                  <a:srgbClr val="000066"/>
                </a:solidFill>
                <a:latin typeface="Tahoma" charset="0"/>
              </a:rPr>
              <a:t>Lo scopo della riserva è dunque di </a:t>
            </a:r>
            <a:r>
              <a:rPr lang="it-IT" sz="2000">
                <a:solidFill>
                  <a:srgbClr val="FF0000"/>
                </a:solidFill>
                <a:latin typeface="Tahoma" charset="0"/>
              </a:rPr>
              <a:t>garantire liquidità alla banca che altrimenti, in caso di improvvisi e imprevisti prelievi di denaro, rischierebbe l'insolvenza,</a:t>
            </a:r>
            <a:r>
              <a:rPr lang="it-IT" sz="2000">
                <a:solidFill>
                  <a:srgbClr val="000066"/>
                </a:solidFill>
                <a:latin typeface="Tahoma" charset="0"/>
              </a:rPr>
              <a:t> non garantendo più efficienti strumenti di pagamento per la clientela.</a:t>
            </a:r>
          </a:p>
          <a:p>
            <a:pPr marL="193675" indent="-193675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001000" cy="488950"/>
          </a:xfrm>
          <a:noFill/>
        </p:spPr>
        <p:txBody>
          <a:bodyPr/>
          <a:lstStyle/>
          <a:p>
            <a:pPr algn="l" eaLnBrk="1" hangingPunct="1"/>
            <a:r>
              <a:rPr lang="it-IT" sz="2600" b="1">
                <a:solidFill>
                  <a:srgbClr val="660033"/>
                </a:solidFill>
                <a:latin typeface="Tahoma" charset="0"/>
              </a:rPr>
              <a:t>La creazione di moneta da parte delle banche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76200" y="755650"/>
            <a:ext cx="8839200" cy="564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5763" indent="-385763">
              <a:spcBef>
                <a:spcPct val="15000"/>
              </a:spcBef>
              <a:buClr>
                <a:srgbClr val="FF9933"/>
              </a:buClr>
              <a:buFont typeface="Wingdings" charset="2"/>
              <a:buChar char="§"/>
            </a:pPr>
            <a:r>
              <a:rPr lang="it-IT" sz="2400">
                <a:solidFill>
                  <a:srgbClr val="000066"/>
                </a:solidFill>
                <a:latin typeface="Tahoma" charset="0"/>
              </a:rPr>
              <a:t>Ogni nuovo deposito dà luogo a prestiti per un ammontare al netto della riserva. </a:t>
            </a:r>
          </a:p>
          <a:p>
            <a:pPr marL="385763" indent="-385763">
              <a:spcBef>
                <a:spcPct val="15000"/>
              </a:spcBef>
              <a:buClr>
                <a:srgbClr val="FF9933"/>
              </a:buClr>
              <a:buFont typeface="Wingdings" charset="2"/>
              <a:buChar char="§"/>
            </a:pPr>
            <a:r>
              <a:rPr lang="it-IT" sz="2400">
                <a:solidFill>
                  <a:srgbClr val="000066"/>
                </a:solidFill>
                <a:latin typeface="Tahoma" charset="0"/>
              </a:rPr>
              <a:t>La somma prestata viene successivamente spesa dal beneficiario del prestito e depositato da chi lo riceve in pagamento presso un'altra banca.</a:t>
            </a:r>
          </a:p>
          <a:p>
            <a:pPr marL="385763" indent="-385763">
              <a:spcBef>
                <a:spcPct val="15000"/>
              </a:spcBef>
              <a:buClr>
                <a:srgbClr val="FF9933"/>
              </a:buClr>
              <a:buFont typeface="Wingdings" charset="2"/>
              <a:buChar char="§"/>
            </a:pPr>
            <a:r>
              <a:rPr lang="it-IT" sz="2400">
                <a:solidFill>
                  <a:srgbClr val="000066"/>
                </a:solidFill>
                <a:latin typeface="Tahoma" charset="0"/>
              </a:rPr>
              <a:t>Quest’ultima, a sua volta tratterrà una quota della moneta sotto forma di riserva e presterà il resto, e così via. </a:t>
            </a:r>
          </a:p>
          <a:p>
            <a:pPr marL="385763" indent="-385763">
              <a:spcBef>
                <a:spcPct val="15000"/>
              </a:spcBef>
              <a:buClr>
                <a:srgbClr val="FF9933"/>
              </a:buClr>
              <a:buFont typeface="Wingdings" charset="2"/>
              <a:buChar char="§"/>
            </a:pPr>
            <a:r>
              <a:rPr lang="it-IT" sz="2400">
                <a:solidFill>
                  <a:srgbClr val="000066"/>
                </a:solidFill>
                <a:latin typeface="Tahoma" charset="0"/>
              </a:rPr>
              <a:t>A fronte di un nuovo deposito accade che a livello di </a:t>
            </a:r>
            <a:r>
              <a:rPr lang="it-IT" sz="2400">
                <a:solidFill>
                  <a:srgbClr val="FF0000"/>
                </a:solidFill>
                <a:latin typeface="Tahoma" charset="0"/>
              </a:rPr>
              <a:t>sistema bancario</a:t>
            </a:r>
            <a:r>
              <a:rPr lang="it-IT" sz="2400">
                <a:solidFill>
                  <a:srgbClr val="000066"/>
                </a:solidFill>
                <a:latin typeface="Tahoma" charset="0"/>
              </a:rPr>
              <a:t> (e non di singola banca) si genera un nuovo prestito, poi nuovo deposito presso una seconda banca e poi un nuovo prestito da parte della seconda banca e così via, con la particolarità che, poiché ad ogni deposito una percentuale del denaro deve essere trasformato in riserva, </a:t>
            </a:r>
            <a:r>
              <a:rPr lang="it-IT" sz="2400">
                <a:solidFill>
                  <a:srgbClr val="FF0000"/>
                </a:solidFill>
                <a:latin typeface="Tahoma" charset="0"/>
              </a:rPr>
              <a:t>ogni successivo prestito risulterà inferiore al precedente</a:t>
            </a:r>
            <a:r>
              <a:rPr lang="it-IT" sz="2400">
                <a:solidFill>
                  <a:srgbClr val="000066"/>
                </a:solidFill>
                <a:latin typeface="Tahoma" charset="0"/>
              </a:rPr>
              <a:t>.</a:t>
            </a:r>
          </a:p>
          <a:p>
            <a:pPr marL="385763" indent="-385763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0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0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0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152400" y="0"/>
            <a:ext cx="82296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it-IT" sz="2600" b="1">
                <a:solidFill>
                  <a:srgbClr val="660033"/>
                </a:solidFill>
                <a:latin typeface="Tahoma" charset="0"/>
              </a:rPr>
              <a:t>In conclusione: mercato finanziario e moneta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0" y="838200"/>
            <a:ext cx="6011863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1">
              <a:buClr>
                <a:srgbClr val="FF0000"/>
              </a:buClr>
              <a:buFont typeface="Wingdings" charset="2"/>
              <a:buNone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Il sistema finanziario è composto da:</a:t>
            </a:r>
          </a:p>
          <a:p>
            <a:pPr lvl="1">
              <a:buClr>
                <a:srgbClr val="FF0000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 mercato monetario</a:t>
            </a:r>
          </a:p>
          <a:p>
            <a:pPr lvl="1">
              <a:buClr>
                <a:srgbClr val="FF0000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 mercato obbligazionario</a:t>
            </a:r>
          </a:p>
          <a:p>
            <a:pPr lvl="1">
              <a:buClr>
                <a:srgbClr val="FF0000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 mercato azionario</a:t>
            </a:r>
          </a:p>
          <a:p>
            <a:pPr lvl="1">
              <a:buClr>
                <a:srgbClr val="FF0000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 mercato valutario</a:t>
            </a:r>
            <a:endParaRPr lang="en-GB" sz="2600">
              <a:solidFill>
                <a:srgbClr val="000066"/>
              </a:solidFill>
              <a:latin typeface="Tahoma" charset="0"/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454025" y="2971800"/>
            <a:ext cx="8461375" cy="36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600">
                <a:solidFill>
                  <a:srgbClr val="000066"/>
                </a:solidFill>
                <a:latin typeface="Tahoma" charset="0"/>
              </a:rPr>
              <a:t>Sul </a:t>
            </a:r>
            <a:r>
              <a:rPr lang="it-IT" sz="2600" b="1">
                <a:solidFill>
                  <a:srgbClr val="FF3300"/>
                </a:solidFill>
                <a:latin typeface="Tahoma" charset="0"/>
              </a:rPr>
              <a:t>mercato monetario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 i soggetti economici scambiano le varie “forme” di moneta, ossia attività finanziarie a breve durata (M1 e M2: banconote e moneta metallica, moneta bancaria, conti correnti, depositi, ecc…).</a:t>
            </a:r>
          </a:p>
          <a:p>
            <a:r>
              <a:rPr lang="it-IT" sz="2600">
                <a:solidFill>
                  <a:srgbClr val="000066"/>
                </a:solidFill>
                <a:latin typeface="Tahoma" charset="0"/>
              </a:rPr>
              <a:t>La </a:t>
            </a:r>
            <a:r>
              <a:rPr lang="it-IT" sz="2600" b="1">
                <a:solidFill>
                  <a:srgbClr val="FF0000"/>
                </a:solidFill>
                <a:latin typeface="Tahoma" charset="0"/>
              </a:rPr>
              <a:t>domanda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, in questo mercato, è alimentata da famiglie, imprese, PA che necessitano di moneta o di attività finanziarie a breve termine.</a:t>
            </a:r>
          </a:p>
          <a:p>
            <a:r>
              <a:rPr lang="it-IT" sz="2600">
                <a:solidFill>
                  <a:srgbClr val="000066"/>
                </a:solidFill>
                <a:latin typeface="Tahoma" charset="0"/>
              </a:rPr>
              <a:t>L’</a:t>
            </a:r>
            <a:r>
              <a:rPr lang="it-IT" sz="2600" b="1">
                <a:solidFill>
                  <a:srgbClr val="FF0000"/>
                </a:solidFill>
                <a:latin typeface="Tahoma" charset="0"/>
              </a:rPr>
              <a:t>offerta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 di moneta è determinata dal sistema bancario.</a:t>
            </a:r>
            <a:endParaRPr lang="en-GB" sz="2600">
              <a:solidFill>
                <a:srgbClr val="000066"/>
              </a:solidFill>
              <a:latin typeface="Tahom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 bldLvl="2" autoUpdateAnimBg="0"/>
      <p:bldP spid="57348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76200" y="0"/>
            <a:ext cx="82296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it-IT" sz="2600" b="1">
                <a:solidFill>
                  <a:srgbClr val="660033"/>
                </a:solidFill>
                <a:latin typeface="Tahoma" charset="0"/>
              </a:rPr>
              <a:t>Il sistema finanziario</a:t>
            </a: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228600" y="950913"/>
            <a:ext cx="8686800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600" b="1" dirty="0">
                <a:solidFill>
                  <a:srgbClr val="FF0000"/>
                </a:solidFill>
                <a:latin typeface="Tahoma" charset="0"/>
              </a:rPr>
              <a:t>Intermediari finanziari</a:t>
            </a:r>
          </a:p>
          <a:p>
            <a:r>
              <a:rPr lang="it-IT" sz="2600" b="1" dirty="0">
                <a:solidFill>
                  <a:srgbClr val="339933"/>
                </a:solidFill>
                <a:latin typeface="Tahoma" charset="0"/>
              </a:rPr>
              <a:t>Istituzioni</a:t>
            </a:r>
            <a:r>
              <a:rPr lang="it-IT" sz="2600" dirty="0">
                <a:solidFill>
                  <a:srgbClr val="000066"/>
                </a:solidFill>
                <a:latin typeface="Tahoma" charset="0"/>
              </a:rPr>
              <a:t> che offrono servizi e prodotti finanziari per soddisfare i bisogni finanziari di imprese, famiglie e </a:t>
            </a:r>
            <a:r>
              <a:rPr lang="it-IT" sz="2600" dirty="0" err="1">
                <a:solidFill>
                  <a:srgbClr val="000066"/>
                </a:solidFill>
                <a:latin typeface="Tahoma" charset="0"/>
              </a:rPr>
              <a:t>PA</a:t>
            </a:r>
            <a:r>
              <a:rPr lang="it-IT" sz="2600" dirty="0">
                <a:solidFill>
                  <a:srgbClr val="000066"/>
                </a:solidFill>
                <a:latin typeface="Tahoma" charset="0"/>
              </a:rPr>
              <a:t>. Ne sono esempio le banche, le assicurazioni, i fondi pensione.</a:t>
            </a:r>
            <a:endParaRPr lang="en-GB" sz="2600" dirty="0">
              <a:solidFill>
                <a:srgbClr val="000066"/>
              </a:solidFill>
              <a:latin typeface="Tahoma" charset="0"/>
            </a:endParaRP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228600" y="3225800"/>
            <a:ext cx="8839200" cy="287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90513" indent="-290513"/>
            <a:r>
              <a:rPr lang="it-IT" sz="2600" b="1">
                <a:solidFill>
                  <a:srgbClr val="FF0000"/>
                </a:solidFill>
                <a:latin typeface="Tahoma" charset="0"/>
              </a:rPr>
              <a:t>Le funzioni del sistema finanziario</a:t>
            </a:r>
          </a:p>
          <a:p>
            <a:pPr marL="290513" indent="-290513">
              <a:buClr>
                <a:srgbClr val="FF0000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Mette in contatto soggetti che hanno surplus con soggetti in deficit finanziario</a:t>
            </a:r>
          </a:p>
          <a:p>
            <a:pPr marL="290513" indent="-290513">
              <a:buClr>
                <a:srgbClr val="FF0000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Trasferisce risorse</a:t>
            </a:r>
          </a:p>
          <a:p>
            <a:pPr marL="290513" indent="-290513">
              <a:buClr>
                <a:srgbClr val="FF0000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Gestisce i rischi</a:t>
            </a:r>
          </a:p>
          <a:p>
            <a:pPr marL="290513" indent="-290513">
              <a:buClr>
                <a:srgbClr val="FF0000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Raggruppa e ripartisce le risorse finanziarie per realizzare gli investimenti</a:t>
            </a:r>
            <a:endParaRPr lang="en-GB" sz="2600">
              <a:solidFill>
                <a:srgbClr val="000066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523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0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0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  <p:bldP spid="4096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76200" y="0"/>
            <a:ext cx="82296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it-IT" sz="2600" b="1">
                <a:solidFill>
                  <a:srgbClr val="660033"/>
                </a:solidFill>
                <a:latin typeface="Tahoma" charset="0"/>
              </a:rPr>
              <a:t>Il sistema finanziario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228600" y="838200"/>
            <a:ext cx="8686800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it-IT" sz="2600" b="1">
                <a:solidFill>
                  <a:srgbClr val="FF0000"/>
                </a:solidFill>
                <a:latin typeface="Tahoma" charset="0"/>
              </a:rPr>
              <a:t>Le attività finanziarie</a:t>
            </a:r>
          </a:p>
          <a:p>
            <a:r>
              <a:rPr lang="it-IT" sz="2600">
                <a:solidFill>
                  <a:srgbClr val="000066"/>
                </a:solidFill>
                <a:latin typeface="Tahoma" charset="0"/>
              </a:rPr>
              <a:t>Strumenti finanziari scambiati sul mercato finanziario come </a:t>
            </a:r>
            <a:r>
              <a:rPr lang="it-IT" sz="26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mezzi di pagamento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 oppure come </a:t>
            </a:r>
            <a:r>
              <a:rPr lang="it-IT" sz="26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veicolo</a:t>
            </a:r>
            <a:r>
              <a:rPr lang="it-IT" sz="2600">
                <a:solidFill>
                  <a:srgbClr val="000066"/>
                </a:solidFill>
                <a:latin typeface="Tahoma" charset="0"/>
              </a:rPr>
              <a:t> per realizzare operazioni di finanziamento/investimento.</a:t>
            </a:r>
            <a:endParaRPr lang="en-GB" sz="2600">
              <a:solidFill>
                <a:srgbClr val="000066"/>
              </a:solidFill>
              <a:latin typeface="Tahoma" charset="0"/>
            </a:endParaRP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434975" y="2752725"/>
            <a:ext cx="8480425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90513" indent="-290513">
              <a:spcBef>
                <a:spcPct val="45000"/>
              </a:spcBef>
              <a:buClr>
                <a:srgbClr val="FF0000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Moneta</a:t>
            </a:r>
          </a:p>
          <a:p>
            <a:pPr marL="290513" indent="-290513">
              <a:spcBef>
                <a:spcPct val="45000"/>
              </a:spcBef>
              <a:buClr>
                <a:srgbClr val="FF0000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Depositi a risparmio presso le banche</a:t>
            </a:r>
          </a:p>
          <a:p>
            <a:pPr marL="290513" indent="-290513">
              <a:spcBef>
                <a:spcPct val="45000"/>
              </a:spcBef>
              <a:buClr>
                <a:srgbClr val="FF0000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Titoli di stato, ossia certificati emessi dallo stato</a:t>
            </a:r>
          </a:p>
          <a:p>
            <a:pPr marL="290513" indent="-290513">
              <a:spcBef>
                <a:spcPct val="45000"/>
              </a:spcBef>
              <a:buClr>
                <a:srgbClr val="FF0000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Azioni, ossia certificati che attestano la proprietà di una frazione del capitale sociale di una impresa</a:t>
            </a:r>
          </a:p>
          <a:p>
            <a:pPr marL="290513" indent="-290513">
              <a:spcBef>
                <a:spcPct val="45000"/>
              </a:spcBef>
              <a:buClr>
                <a:srgbClr val="FF0000"/>
              </a:buClr>
              <a:buFont typeface="Wingdings" charset="2"/>
              <a:buChar char="§"/>
            </a:pPr>
            <a:r>
              <a:rPr lang="it-IT" sz="2600">
                <a:solidFill>
                  <a:srgbClr val="000066"/>
                </a:solidFill>
                <a:latin typeface="Tahoma" charset="0"/>
              </a:rPr>
              <a:t>Obbligazioni, ossia certificati emessi dalle imprese</a:t>
            </a:r>
            <a:endParaRPr lang="en-GB" sz="2600">
              <a:solidFill>
                <a:srgbClr val="000066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70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1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19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1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19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utoUpdateAnimBg="0"/>
      <p:bldP spid="4198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00" y="1460500"/>
            <a:ext cx="8559800" cy="393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165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50" y="425450"/>
            <a:ext cx="8877300" cy="600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788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09600"/>
            <a:ext cx="8026400" cy="2908300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657600"/>
            <a:ext cx="84836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005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150" y="889000"/>
            <a:ext cx="8267700" cy="5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457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00" y="1219200"/>
            <a:ext cx="774700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702391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4427</TotalTime>
  <Words>1771</Words>
  <Application>Microsoft Macintosh PowerPoint</Application>
  <PresentationFormat>Presentazione su schermo (4:3)</PresentationFormat>
  <Paragraphs>140</Paragraphs>
  <Slides>27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34" baseType="lpstr">
      <vt:lpstr>ＭＳ Ｐゴシック</vt:lpstr>
      <vt:lpstr>Arial</vt:lpstr>
      <vt:lpstr>Tahoma</vt:lpstr>
      <vt:lpstr>Times New Roman</vt:lpstr>
      <vt:lpstr>Verdana</vt:lpstr>
      <vt:lpstr>Wingdings</vt:lpstr>
      <vt:lpstr>Struttura predefinita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Le funzioni della moneta</vt:lpstr>
      <vt:lpstr>Domanda di moneta</vt:lpstr>
      <vt:lpstr>Domanda di moneta e attività speculativa</vt:lpstr>
      <vt:lpstr>Presentazione standard di PowerPoint</vt:lpstr>
      <vt:lpstr>Offerta di Moneta</vt:lpstr>
      <vt:lpstr>Presentazione standard di PowerPoint</vt:lpstr>
      <vt:lpstr>La creazione di moneta da parte delle banche</vt:lpstr>
      <vt:lpstr>Le Banche nel sistema finanziario</vt:lpstr>
      <vt:lpstr>La banca</vt:lpstr>
      <vt:lpstr>La creazione di moneta da parte delle banche</vt:lpstr>
      <vt:lpstr>La creazione di moneta da parte delle banche</vt:lpstr>
      <vt:lpstr>Presentazione standard di PowerPoint</vt:lpstr>
    </vt:vector>
  </TitlesOfParts>
  <Company>.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Lezione  8</dc:title>
  <dc:creator>acer</dc:creator>
  <cp:lastModifiedBy>francesca.spigarelli@unimc.it</cp:lastModifiedBy>
  <cp:revision>83</cp:revision>
  <dcterms:created xsi:type="dcterms:W3CDTF">2011-09-26T10:05:46Z</dcterms:created>
  <dcterms:modified xsi:type="dcterms:W3CDTF">2022-10-17T19:11:04Z</dcterms:modified>
</cp:coreProperties>
</file>