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63" r:id="rId3"/>
    <p:sldId id="279" r:id="rId4"/>
    <p:sldId id="278" r:id="rId5"/>
    <p:sldId id="274" r:id="rId6"/>
    <p:sldId id="276" r:id="rId7"/>
    <p:sldId id="275" r:id="rId8"/>
    <p:sldId id="280" r:id="rId9"/>
    <p:sldId id="281" r:id="rId10"/>
    <p:sldId id="273" r:id="rId11"/>
    <p:sldId id="264" r:id="rId12"/>
    <p:sldId id="259" r:id="rId13"/>
    <p:sldId id="260" r:id="rId14"/>
    <p:sldId id="267" r:id="rId15"/>
    <p:sldId id="268" r:id="rId16"/>
    <p:sldId id="277" r:id="rId17"/>
    <p:sldId id="282" r:id="rId18"/>
    <p:sldId id="269" r:id="rId19"/>
    <p:sldId id="270" r:id="rId20"/>
    <p:sldId id="271" r:id="rId21"/>
    <p:sldId id="272" r:id="rId22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332" autoAdjust="0"/>
  </p:normalViewPr>
  <p:slideViewPr>
    <p:cSldViewPr>
      <p:cViewPr varScale="1">
        <p:scale>
          <a:sx n="88" d="100"/>
          <a:sy n="88" d="100"/>
        </p:scale>
        <p:origin x="1306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5947AC7-A3F4-4B4C-98C4-C383ABFD848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07BB1120-DE08-0A42-B3BD-BCE10B1DD18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BBAC1D64-F39A-2D30-813A-BBD306BF254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BA77687F-C933-214B-BA05-889E559F0C6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5BAF8299-2D61-7E45-83C9-904F835F42D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6DB2E6D5-E3CF-104B-8626-AF9F83D95A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35FD1C7-23D7-4C2C-9F8B-87B4AF50591B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5FD1C7-23D7-4C2C-9F8B-87B4AF50591B}" type="slidenum">
              <a:rPr lang="it-IT" altLang="it-IT" smtClean="0"/>
              <a:pPr/>
              <a:t>2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05319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5FD1C7-23D7-4C2C-9F8B-87B4AF50591B}" type="slidenum">
              <a:rPr lang="it-IT" altLang="it-IT" smtClean="0"/>
              <a:pPr/>
              <a:t>3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9858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5FD1C7-23D7-4C2C-9F8B-87B4AF50591B}" type="slidenum">
              <a:rPr lang="it-IT" altLang="it-IT" smtClean="0"/>
              <a:pPr/>
              <a:t>10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8626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>
            <a:extLst>
              <a:ext uri="{FF2B5EF4-FFF2-40B4-BE49-F238E27FC236}">
                <a16:creationId xmlns:a16="http://schemas.microsoft.com/office/drawing/2014/main" id="{345537D4-8B55-3142-6805-AF113DE9BC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A5C0544-7A8F-4FC3-B085-A0572C355D46}" type="slidenum">
              <a:rPr lang="it-IT" altLang="it-IT"/>
              <a:pPr>
                <a:spcBef>
                  <a:spcPct val="0"/>
                </a:spcBef>
              </a:pPr>
              <a:t>13</a:t>
            </a:fld>
            <a:endParaRPr lang="it-IT" altLang="it-IT"/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9843C382-6B95-97FC-CAB9-FEAC196DCD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318B3E8-3E0E-625A-C85B-61533D1B42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it-IT" altLang="it-IT" dirty="0">
                <a:latin typeface="Times" panose="02020603050405020304" pitchFamily="18" charset="0"/>
                <a:ea typeface="ＭＳ Ｐゴシック" panose="020B0600070205080204" pitchFamily="34" charset="-128"/>
              </a:rPr>
              <a:t>Questo grafico mostra che le variazioni di disoccupazione sono state ben previste dal tasso di crescita del </a:t>
            </a:r>
            <a:r>
              <a:rPr lang="it-IT" altLang="it-IT" dirty="0" err="1">
                <a:latin typeface="Times" panose="02020603050405020304" pitchFamily="18" charset="0"/>
                <a:ea typeface="ＭＳ Ｐゴシック" panose="020B0600070205080204" pitchFamily="34" charset="-128"/>
              </a:rPr>
              <a:t>pil</a:t>
            </a:r>
            <a:r>
              <a:rPr lang="it-IT" altLang="it-IT" dirty="0">
                <a:latin typeface="Times" panose="02020603050405020304" pitchFamily="18" charset="0"/>
                <a:ea typeface="ＭＳ Ｐゴシック" panose="020B0600070205080204" pitchFamily="34" charset="-128"/>
              </a:rPr>
              <a:t>. Stando alla retta, quale crescita del prodotto non porterebbe ad alcuna variazione della disoccupazione?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>
            <a:extLst>
              <a:ext uri="{FF2B5EF4-FFF2-40B4-BE49-F238E27FC236}">
                <a16:creationId xmlns:a16="http://schemas.microsoft.com/office/drawing/2014/main" id="{E4B1DCA2-7EE2-844F-D5B3-823D69689C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06B7854-C623-42B3-AF28-A18BAC7E348C}" type="slidenum">
              <a:rPr lang="it-IT" altLang="it-IT"/>
              <a:pPr>
                <a:spcBef>
                  <a:spcPct val="0"/>
                </a:spcBef>
              </a:pPr>
              <a:t>14</a:t>
            </a:fld>
            <a:endParaRPr lang="it-IT" altLang="it-IT"/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A451CB78-A543-39CC-8C6E-1218B16E92E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54874060-0319-F7E9-02E9-58DE5C0EF2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>
              <a:latin typeface="Times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>
            <a:extLst>
              <a:ext uri="{FF2B5EF4-FFF2-40B4-BE49-F238E27FC236}">
                <a16:creationId xmlns:a16="http://schemas.microsoft.com/office/drawing/2014/main" id="{8E031E2A-69BE-DAD2-707F-D274576DD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E9A6350-E0BE-4C85-AD35-175C43B19EBC}" type="slidenum">
              <a:rPr lang="it-IT" altLang="it-IT"/>
              <a:pPr>
                <a:spcBef>
                  <a:spcPct val="0"/>
                </a:spcBef>
              </a:pPr>
              <a:t>15</a:t>
            </a:fld>
            <a:endParaRPr lang="it-IT" altLang="it-IT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941D461C-691C-C680-8A15-D25E7F579C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5B02302-ADA9-58C9-869B-559E4422F9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>
              <a:latin typeface="Times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>
            <a:extLst>
              <a:ext uri="{FF2B5EF4-FFF2-40B4-BE49-F238E27FC236}">
                <a16:creationId xmlns:a16="http://schemas.microsoft.com/office/drawing/2014/main" id="{8E031E2A-69BE-DAD2-707F-D274576DD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E9A6350-E0BE-4C85-AD35-175C43B19EBC}" type="slidenum">
              <a:rPr lang="it-IT" altLang="it-IT"/>
              <a:pPr>
                <a:spcBef>
                  <a:spcPct val="0"/>
                </a:spcBef>
              </a:pPr>
              <a:t>17</a:t>
            </a:fld>
            <a:endParaRPr lang="it-IT" altLang="it-IT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941D461C-691C-C680-8A15-D25E7F579C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5B02302-ADA9-58C9-869B-559E4422F9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>
              <a:latin typeface="Times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08213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>
            <a:extLst>
              <a:ext uri="{FF2B5EF4-FFF2-40B4-BE49-F238E27FC236}">
                <a16:creationId xmlns:a16="http://schemas.microsoft.com/office/drawing/2014/main" id="{0BE7DA57-06DF-286C-A9E7-750C01DCFF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BF46263-F877-4665-B85C-EB38851F78B6}" type="slidenum">
              <a:rPr lang="it-IT" altLang="it-IT"/>
              <a:pPr>
                <a:spcBef>
                  <a:spcPct val="0"/>
                </a:spcBef>
              </a:pPr>
              <a:t>18</a:t>
            </a:fld>
            <a:endParaRPr lang="it-IT" altLang="it-IT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AD310869-0A4D-9067-83FD-331855A68B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D10EE9AF-A466-6D6A-0AB6-36B8315C1D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>
              <a:latin typeface="Times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>
            <a:extLst>
              <a:ext uri="{FF2B5EF4-FFF2-40B4-BE49-F238E27FC236}">
                <a16:creationId xmlns:a16="http://schemas.microsoft.com/office/drawing/2014/main" id="{4D92FFFA-E602-63B6-E26D-92B3686D04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948F9E0-4C76-41A4-B39D-19AC3941FDBC}" type="slidenum">
              <a:rPr lang="it-IT" altLang="it-IT"/>
              <a:pPr>
                <a:spcBef>
                  <a:spcPct val="0"/>
                </a:spcBef>
              </a:pPr>
              <a:t>19</a:t>
            </a:fld>
            <a:endParaRPr lang="it-IT" altLang="it-IT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0A594475-C1C1-FC04-363A-607E248EBA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57E4CFBE-4578-2150-A33D-2F68D0AA70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>
              <a:latin typeface="Times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>
            <a:extLst>
              <a:ext uri="{FF2B5EF4-FFF2-40B4-BE49-F238E27FC236}">
                <a16:creationId xmlns:a16="http://schemas.microsoft.com/office/drawing/2014/main" id="{3316ED1F-26E1-680E-E4AE-ACF2D1D363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04BBA47-FD13-4ECA-9AE1-5DD18EAC57FB}" type="slidenum">
              <a:rPr lang="it-IT" altLang="it-IT"/>
              <a:pPr>
                <a:spcBef>
                  <a:spcPct val="0"/>
                </a:spcBef>
              </a:pPr>
              <a:t>20</a:t>
            </a:fld>
            <a:endParaRPr lang="it-IT" altLang="it-IT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D24E6FD6-18C0-5624-5E3B-369503856D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5CFD877-3871-08B8-8804-7C410A27F8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>
              <a:latin typeface="Times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AA250F6-E154-D78B-685F-2DA9721270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643089CB-6EED-48D7-FD11-8FD9406E5F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507B564A-9481-7F0C-751E-330B503B05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2FC89A-5733-46BC-8180-5BDC4E77ECBC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563883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375DB2CD-ECA2-9590-6CF7-0EFBE3ACBC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7CBFC907-D12C-A282-A1CA-2C0B957F6C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A094FDCE-0463-A578-E756-46BB12E0A1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96452F-5BE4-4E77-87D6-63833FE53145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52736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55C56EA4-A60C-2EEF-3C55-6CEDF00E9E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8D700094-D138-F5F0-B3BF-2AE79F28DC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94F454CB-6C49-340E-E0FB-29333150E0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20B905-7968-4C64-AACB-36D5A1FF2CCE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769822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E9816A62-8C34-BCF9-BDFF-4334BA2E1E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CE04119-CB9B-AFEE-35BB-5ED6ECC7A4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C6693DCF-6FF4-8B77-E379-5DCDAA71B7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38C5A7-5F37-4FF1-A09A-176D3759A1D2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993497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9831872C-F9C3-632A-F0E4-BE950E0E84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215DA2A8-C1C4-8947-4539-DE1A118644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DE8CF62-5B47-0122-4E3B-7E7E209C9A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6EB807-E92A-4027-A873-CB3D31F06F76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709314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87898090-B041-278D-5246-5314C25EA4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E90B6BCB-A70A-9F1A-FB7B-37B3C0B180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01793047-EAFE-1E89-66C1-2FCA61E9B20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262A09-B441-43CE-AC98-A3C1D5043990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81788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EBDF74B9-8D7E-CBBD-C98A-64E68B0E297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CB627C42-30FE-68F6-DA26-FDE6F88E74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BA9FD41F-F3BE-ABBF-E3D7-7CAF6B0326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E72FB0-E430-4CDF-909E-F8B02815B4EF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115899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DFDB67DB-BB9E-2598-8793-0313F829ED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EE34E0E1-6ADA-5096-EC56-CB6CFDEDA8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0C6405A1-AC1B-F43E-04DB-4F8356378F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4F2BE3-B817-48C1-A8FB-C88A7B4B58F9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334558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AEF0F2F-ED9A-1770-AE71-5F331770C9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3CDD5162-D2D9-CFF0-B684-19CFB6297D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A96B2817-1F81-DB47-05C7-0BC7BB64DA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F7629A-EE55-4D5D-BB34-B3C881DBD60C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543505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350AAF6B-C960-547D-C6B9-6CE0FF3908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87B7B6C4-5398-8138-F70B-78FEBC198F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748C2AE-3D5A-F5CC-09D0-7B7E92DBA3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EACA0F-F59E-45D7-ABF6-6536D5AE937F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885123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stile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AE308FE0-48FA-2D97-9896-EF05ACB0C2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9058E7CE-3404-0414-7096-4B6ABE8D19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EEA03468-49BF-73D7-85B8-71B89F40E1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ABBFD6-CCDC-4658-BE98-4EDB1BE5D57B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050660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>
            <a:extLst>
              <a:ext uri="{FF2B5EF4-FFF2-40B4-BE49-F238E27FC236}">
                <a16:creationId xmlns:a16="http://schemas.microsoft.com/office/drawing/2014/main" id="{87BE0E45-E1A2-6A6E-EF51-2B051D5CE1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Fare clic per modificare lo stile del titolo dello schema</a:t>
            </a:r>
          </a:p>
        </p:txBody>
      </p:sp>
      <p:sp>
        <p:nvSpPr>
          <p:cNvPr id="1027" name="Rectangle 8">
            <a:extLst>
              <a:ext uri="{FF2B5EF4-FFF2-40B4-BE49-F238E27FC236}">
                <a16:creationId xmlns:a16="http://schemas.microsoft.com/office/drawing/2014/main" id="{5449572B-C56B-816E-DD66-4E55A1B8E3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Fare clic per modificare gli stili del testo dello schema</a:t>
            </a:r>
          </a:p>
          <a:p>
            <a:pPr lvl="1"/>
            <a:r>
              <a:rPr lang="en-US" altLang="it-IT"/>
              <a:t>Secondo livello</a:t>
            </a:r>
          </a:p>
          <a:p>
            <a:pPr lvl="2"/>
            <a:r>
              <a:rPr lang="en-US" altLang="it-IT"/>
              <a:t>Terzo livello</a:t>
            </a:r>
          </a:p>
          <a:p>
            <a:pPr lvl="3"/>
            <a:r>
              <a:rPr lang="en-US" altLang="it-IT"/>
              <a:t>Quarto livello</a:t>
            </a:r>
          </a:p>
          <a:p>
            <a:pPr lvl="4"/>
            <a:r>
              <a:rPr lang="en-US" altLang="it-IT"/>
              <a:t>Quinto livello</a:t>
            </a:r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88C7BD57-BC68-9342-B98B-5CFAD87A7B5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id="{C7CBAEDC-7AD3-8747-A58B-3EB5BF51434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5" name="Rectangle 11">
            <a:extLst>
              <a:ext uri="{FF2B5EF4-FFF2-40B4-BE49-F238E27FC236}">
                <a16:creationId xmlns:a16="http://schemas.microsoft.com/office/drawing/2014/main" id="{42F6BCB1-0BDE-7341-84F5-888F024F3CE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FBCE8CA7-62FA-42E3-8A8C-5B0E2FFDB63F}" type="slidenum">
              <a:rPr lang="en-US" altLang="it-IT"/>
              <a:pPr/>
              <a:t>‹N›</a:t>
            </a:fld>
            <a:endParaRPr lang="en-US" altLang="it-IT"/>
          </a:p>
        </p:txBody>
      </p:sp>
      <p:sp>
        <p:nvSpPr>
          <p:cNvPr id="1031" name="Line 12">
            <a:extLst>
              <a:ext uri="{FF2B5EF4-FFF2-40B4-BE49-F238E27FC236}">
                <a16:creationId xmlns:a16="http://schemas.microsoft.com/office/drawing/2014/main" id="{EB48A3AA-8DD2-8027-A204-1895E7638B1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676400" y="6680200"/>
            <a:ext cx="7510463" cy="0"/>
          </a:xfrm>
          <a:prstGeom prst="line">
            <a:avLst/>
          </a:prstGeom>
          <a:noFill/>
          <a:ln w="25400">
            <a:solidFill>
              <a:srgbClr val="66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7" name="Text Box 13">
            <a:extLst>
              <a:ext uri="{FF2B5EF4-FFF2-40B4-BE49-F238E27FC236}">
                <a16:creationId xmlns:a16="http://schemas.microsoft.com/office/drawing/2014/main" id="{708F6290-E889-2742-A5C7-BCE7FC33B63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04800" y="6553200"/>
            <a:ext cx="1439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sz="1000">
                <a:solidFill>
                  <a:srgbClr val="660033"/>
                </a:solidFill>
              </a:rPr>
              <a:t> F. Spigarelli</a:t>
            </a:r>
            <a:endParaRPr lang="en-GB" sz="1000">
              <a:solidFill>
                <a:srgbClr val="660033"/>
              </a:solidFill>
              <a:latin typeface="Verdana" charset="0"/>
            </a:endParaRPr>
          </a:p>
        </p:txBody>
      </p:sp>
      <p:sp>
        <p:nvSpPr>
          <p:cNvPr id="2" name="Line 14">
            <a:extLst>
              <a:ext uri="{FF2B5EF4-FFF2-40B4-BE49-F238E27FC236}">
                <a16:creationId xmlns:a16="http://schemas.microsoft.com/office/drawing/2014/main" id="{EC8D07CD-64FA-FB37-8E94-8E7698C4E023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6684963"/>
            <a:ext cx="457200" cy="0"/>
          </a:xfrm>
          <a:prstGeom prst="line">
            <a:avLst/>
          </a:prstGeom>
          <a:noFill/>
          <a:ln w="25400">
            <a:solidFill>
              <a:srgbClr val="66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Line 15">
            <a:extLst>
              <a:ext uri="{FF2B5EF4-FFF2-40B4-BE49-F238E27FC236}">
                <a16:creationId xmlns:a16="http://schemas.microsoft.com/office/drawing/2014/main" id="{48E7939D-B646-9CF1-0A6D-D086251DED2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457200"/>
            <a:ext cx="9144000" cy="0"/>
          </a:xfrm>
          <a:prstGeom prst="line">
            <a:avLst/>
          </a:prstGeom>
          <a:noFill/>
          <a:ln w="25400">
            <a:solidFill>
              <a:srgbClr val="66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" name="Picture 16" descr="logobig">
            <a:extLst>
              <a:ext uri="{FF2B5EF4-FFF2-40B4-BE49-F238E27FC236}">
                <a16:creationId xmlns:a16="http://schemas.microsoft.com/office/drawing/2014/main" id="{480EC405-6325-A0F5-1B05-6582A215701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575" y="76200"/>
            <a:ext cx="657225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countryeconomy.com/unemploymen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litichegiovanili.gov.it/media/fodnvowp/piano_neet-2022_rev-gab.pdf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>
            <a:extLst>
              <a:ext uri="{FF2B5EF4-FFF2-40B4-BE49-F238E27FC236}">
                <a16:creationId xmlns:a16="http://schemas.microsoft.com/office/drawing/2014/main" id="{E0E550D7-6B9B-244C-9118-066460350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362200"/>
            <a:ext cx="7772400" cy="895350"/>
          </a:xfrm>
          <a:prstGeom prst="rect">
            <a:avLst/>
          </a:prstGeom>
          <a:solidFill>
            <a:schemeClr val="bg1"/>
          </a:solidFill>
          <a:ln w="9525">
            <a:solidFill>
              <a:srgbClr val="660033"/>
            </a:solidFill>
            <a:miter lim="800000"/>
            <a:headEnd/>
            <a:tailEnd/>
          </a:ln>
          <a:effectLst>
            <a:outerShdw blurRad="63500" dist="107763" dir="8100000" algn="ctr" rotWithShape="0">
              <a:schemeClr val="bg2">
                <a:alpha val="74998"/>
              </a:schemeClr>
            </a:outerShdw>
          </a:effec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it-IT" sz="2600">
                <a:solidFill>
                  <a:srgbClr val="000066"/>
                </a:solidFill>
                <a:latin typeface="Tahoma" charset="0"/>
                <a:ea typeface="+mn-ea"/>
              </a:rPr>
              <a:t>Lezione 6</a:t>
            </a:r>
          </a:p>
          <a:p>
            <a:pPr eaLnBrk="1" hangingPunct="1">
              <a:defRPr/>
            </a:pPr>
            <a:r>
              <a:rPr lang="it-IT" sz="2600">
                <a:solidFill>
                  <a:srgbClr val="000066"/>
                </a:solidFill>
                <a:latin typeface="Tahoma" charset="0"/>
                <a:ea typeface="+mn-ea"/>
              </a:rPr>
              <a:t>La disoccupazione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Introduzione: concetti chiave</a:t>
            </a:r>
            <a:endParaRPr lang="it-IT" altLang="it-IT" sz="23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323528" y="980728"/>
            <a:ext cx="8352928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5000"/>
              </a:spcBef>
              <a:buFont typeface="Wingdings" panose="05000000000000000000" pitchFamily="2" charset="2"/>
              <a:buChar char="§"/>
            </a:pPr>
            <a:r>
              <a:rPr lang="it-IT" altLang="it-IT" sz="2800" dirty="0" smtClean="0">
                <a:solidFill>
                  <a:srgbClr val="000066"/>
                </a:solidFill>
                <a:latin typeface="Tahoma" panose="020B0604030504040204" pitchFamily="34" charset="0"/>
              </a:rPr>
              <a:t> Occupati </a:t>
            </a:r>
            <a:r>
              <a:rPr lang="it-IT" altLang="it-IT" sz="2800" dirty="0">
                <a:solidFill>
                  <a:srgbClr val="000066"/>
                </a:solidFill>
                <a:latin typeface="Tahoma" panose="020B0604030504040204" pitchFamily="34" charset="0"/>
              </a:rPr>
              <a:t>= chi svolge lavoro retribuito</a:t>
            </a:r>
          </a:p>
          <a:p>
            <a:pPr eaLnBrk="1" hangingPunct="1">
              <a:lnSpc>
                <a:spcPct val="90000"/>
              </a:lnSpc>
              <a:spcBef>
                <a:spcPct val="55000"/>
              </a:spcBef>
              <a:buFont typeface="Wingdings" panose="05000000000000000000" pitchFamily="2" charset="2"/>
              <a:buChar char="§"/>
            </a:pPr>
            <a:r>
              <a:rPr lang="it-IT" altLang="it-IT" sz="2800" dirty="0" smtClean="0">
                <a:solidFill>
                  <a:srgbClr val="000066"/>
                </a:solidFill>
                <a:latin typeface="Tahoma" panose="020B0604030504040204" pitchFamily="34" charset="0"/>
              </a:rPr>
              <a:t> Disoccupati </a:t>
            </a:r>
            <a:r>
              <a:rPr lang="it-IT" altLang="it-IT" sz="2800" dirty="0">
                <a:solidFill>
                  <a:srgbClr val="000066"/>
                </a:solidFill>
                <a:latin typeface="Tahoma" panose="020B0604030504040204" pitchFamily="34" charset="0"/>
              </a:rPr>
              <a:t>= non occupati, in cerca attiva di lavoro</a:t>
            </a:r>
          </a:p>
          <a:p>
            <a:pPr eaLnBrk="1" hangingPunct="1">
              <a:lnSpc>
                <a:spcPct val="90000"/>
              </a:lnSpc>
              <a:spcBef>
                <a:spcPct val="55000"/>
              </a:spcBef>
              <a:buFont typeface="Wingdings" panose="05000000000000000000" pitchFamily="2" charset="2"/>
              <a:buChar char="§"/>
            </a:pPr>
            <a:r>
              <a:rPr lang="it-IT" altLang="it-IT" sz="2800" dirty="0" smtClean="0">
                <a:solidFill>
                  <a:srgbClr val="000066"/>
                </a:solidFill>
                <a:latin typeface="Tahoma" panose="020B0604030504040204" pitchFamily="34" charset="0"/>
              </a:rPr>
              <a:t> Forza </a:t>
            </a:r>
            <a:r>
              <a:rPr lang="it-IT" altLang="it-IT" sz="2800" dirty="0">
                <a:solidFill>
                  <a:srgbClr val="000066"/>
                </a:solidFill>
                <a:latin typeface="Tahoma" panose="020B0604030504040204" pitchFamily="34" charset="0"/>
              </a:rPr>
              <a:t>lavoro = occupati + disoccupati</a:t>
            </a:r>
          </a:p>
          <a:p>
            <a:pPr eaLnBrk="1" hangingPunct="1">
              <a:lnSpc>
                <a:spcPct val="90000"/>
              </a:lnSpc>
              <a:spcBef>
                <a:spcPct val="55000"/>
              </a:spcBef>
              <a:buFont typeface="Wingdings" panose="05000000000000000000" pitchFamily="2" charset="2"/>
              <a:buChar char="§"/>
            </a:pPr>
            <a:r>
              <a:rPr lang="it-IT" altLang="it-IT" sz="2800" dirty="0" smtClean="0">
                <a:solidFill>
                  <a:srgbClr val="000066"/>
                </a:solidFill>
                <a:latin typeface="Tahoma" panose="020B0604030504040204" pitchFamily="34" charset="0"/>
              </a:rPr>
              <a:t> Persone </a:t>
            </a:r>
            <a:r>
              <a:rPr lang="it-IT" altLang="it-IT" sz="2800" dirty="0">
                <a:solidFill>
                  <a:srgbClr val="000066"/>
                </a:solidFill>
                <a:latin typeface="Tahoma" panose="020B0604030504040204" pitchFamily="34" charset="0"/>
              </a:rPr>
              <a:t>non appartenenti alla Forza Lavoro = chi si esclude volontariamente dal mercato del lavoro</a:t>
            </a:r>
          </a:p>
          <a:p>
            <a:pPr eaLnBrk="1" hangingPunct="1">
              <a:lnSpc>
                <a:spcPct val="90000"/>
              </a:lnSpc>
              <a:spcBef>
                <a:spcPct val="55000"/>
              </a:spcBef>
              <a:buFont typeface="Wingdings" panose="05000000000000000000" pitchFamily="2" charset="2"/>
              <a:buChar char="§"/>
            </a:pPr>
            <a:r>
              <a:rPr lang="it-IT" altLang="it-IT" sz="2800" dirty="0" smtClean="0">
                <a:solidFill>
                  <a:srgbClr val="000066"/>
                </a:solidFill>
                <a:latin typeface="Tahoma" panose="020B0604030504040204" pitchFamily="34" charset="0"/>
              </a:rPr>
              <a:t> Tasso </a:t>
            </a:r>
            <a:r>
              <a:rPr lang="it-IT" altLang="it-IT" sz="2800" dirty="0">
                <a:solidFill>
                  <a:srgbClr val="000066"/>
                </a:solidFill>
                <a:latin typeface="Tahoma" panose="020B0604030504040204" pitchFamily="34" charset="0"/>
              </a:rPr>
              <a:t>di attività = Forza lavoro / Popolazione totale</a:t>
            </a:r>
          </a:p>
          <a:p>
            <a:pPr eaLnBrk="1" hangingPunct="1">
              <a:lnSpc>
                <a:spcPct val="90000"/>
              </a:lnSpc>
              <a:spcBef>
                <a:spcPct val="55000"/>
              </a:spcBef>
              <a:buFont typeface="Wingdings" panose="05000000000000000000" pitchFamily="2" charset="2"/>
              <a:buChar char="§"/>
            </a:pPr>
            <a:r>
              <a:rPr lang="it-IT" altLang="it-IT" sz="2800" dirty="0" smtClean="0">
                <a:solidFill>
                  <a:srgbClr val="000066"/>
                </a:solidFill>
                <a:latin typeface="Tahoma" panose="020B0604030504040204" pitchFamily="34" charset="0"/>
              </a:rPr>
              <a:t> Tasso </a:t>
            </a:r>
            <a:r>
              <a:rPr lang="it-IT" altLang="it-IT" sz="2800" dirty="0">
                <a:solidFill>
                  <a:srgbClr val="000066"/>
                </a:solidFill>
                <a:latin typeface="Tahoma" panose="020B0604030504040204" pitchFamily="34" charset="0"/>
              </a:rPr>
              <a:t>di disoccupazione = Disoccupati / Forza lavoro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11760" y="-802922"/>
            <a:ext cx="4896544" cy="8800692"/>
          </a:xfrm>
          <a:prstGeom prst="rect">
            <a:avLst/>
          </a:prstGeom>
        </p:spPr>
      </p:pic>
      <p:sp>
        <p:nvSpPr>
          <p:cNvPr id="15361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Disoccupazione in Europa e Stati Uniti: 1985 - 2017</a:t>
            </a:r>
            <a:endParaRPr lang="it-IT" altLang="it-IT" sz="23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2" name="Ovale 11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3968" y="3861048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4" name="Ovale 13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7521" y="2348880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5" name="Ovale 14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312" y="1509191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" name="Ovale 15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152" y="3635575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7" name="Ovale 16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056" y="2827040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8" name="Ovale 17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314" y="2587960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9" name="Ovale 18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6668" y="1973248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0" name="Ovale 19">
            <a:extLst>
              <a:ext uri="{FF2B5EF4-FFF2-40B4-BE49-F238E27FC236}">
                <a16:creationId xmlns:a16="http://schemas.microsoft.com/office/drawing/2014/main" id="{AE96815A-1BA4-9241-94E5-AEBB4CF7C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316" y="2996952"/>
            <a:ext cx="482352" cy="4781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28244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ttangolo 1">
            <a:extLst>
              <a:ext uri="{FF2B5EF4-FFF2-40B4-BE49-F238E27FC236}">
                <a16:creationId xmlns:a16="http://schemas.microsoft.com/office/drawing/2014/main" id="{A380083D-A96A-6248-B3DB-DE65D646D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0037" y="6236548"/>
            <a:ext cx="36358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it-IT" altLang="en-US" sz="1400" dirty="0">
                <a:hlinkClick r:id="rId2"/>
              </a:rPr>
              <a:t>https://</a:t>
            </a:r>
            <a:r>
              <a:rPr lang="it-IT" altLang="en-US" sz="1400" dirty="0" smtClean="0">
                <a:hlinkClick r:id="rId2"/>
              </a:rPr>
              <a:t>countryeconomy.com/unemployment</a:t>
            </a:r>
            <a:endParaRPr lang="it-IT" altLang="en-US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8983980" cy="542544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236548"/>
            <a:ext cx="4937760" cy="289560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0" y="48134"/>
            <a:ext cx="507863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</a:rPr>
              <a:t>Disoccupazione nel mondo: 2022</a:t>
            </a:r>
            <a:endParaRPr lang="it-IT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1717"/>
            <a:ext cx="7836592" cy="6741368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Disoccupazione Unione Europea ed Euro Zona: 2022</a:t>
            </a:r>
            <a:endParaRPr lang="it-IT" altLang="it-IT" sz="23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4624"/>
            <a:ext cx="5983560" cy="6533601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6024" y="2348880"/>
            <a:ext cx="2915816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Occupazione nelle regioni europee NUTS 2: 2021</a:t>
            </a:r>
            <a:endParaRPr lang="it-IT" altLang="it-IT" sz="23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0953"/>
            <a:ext cx="5652120" cy="6607762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512" y="2171834"/>
            <a:ext cx="3528392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Disoccupazione giovanile nelle</a:t>
            </a:r>
            <a:b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</a:br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regioni europee NUTS2:  2021</a:t>
            </a:r>
            <a:endParaRPr lang="it-IT" altLang="it-IT" sz="23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52736"/>
            <a:ext cx="8442458" cy="4555584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-282644"/>
            <a:ext cx="8604448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0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NEET ‘</a:t>
            </a:r>
            <a:r>
              <a:rPr lang="en-US" altLang="it-IT" sz="20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Not </a:t>
            </a:r>
            <a:r>
              <a:rPr lang="en-US" altLang="it-IT" sz="2000" b="1" dirty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in Employment, Education or Training</a:t>
            </a:r>
            <a:r>
              <a:rPr lang="en-US" altLang="it-IT" sz="20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’: </a:t>
            </a:r>
            <a:r>
              <a:rPr lang="it-IT" altLang="it-IT" sz="20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Europa, 2020</a:t>
            </a:r>
            <a:endParaRPr lang="it-IT" altLang="it-IT" sz="20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965" y="52292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Fonte: </a:t>
            </a:r>
            <a:r>
              <a:rPr lang="it-IT" altLang="it-IT" sz="1800" kern="0" dirty="0" err="1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Eurostat</a:t>
            </a:r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 (2021).</a:t>
            </a:r>
            <a:endParaRPr lang="it-IT" altLang="it-IT" sz="1800" kern="0" dirty="0">
              <a:solidFill>
                <a:schemeClr val="tx1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" name="Freccia in giù 5"/>
          <p:cNvSpPr/>
          <p:nvPr/>
        </p:nvSpPr>
        <p:spPr>
          <a:xfrm>
            <a:off x="7236296" y="1196752"/>
            <a:ext cx="1080120" cy="1224136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7373040" y="79811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/>
            <a:r>
              <a:rPr lang="it-IT" altLang="it-IT" b="1" kern="0" dirty="0" smtClean="0">
                <a:latin typeface="Tahoma" panose="020B0604030504040204" pitchFamily="34" charset="0"/>
              </a:rPr>
              <a:t>Italia</a:t>
            </a:r>
            <a:endParaRPr lang="it-IT" altLang="it-IT" b="1" kern="0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41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420" y="116632"/>
            <a:ext cx="5402580" cy="66675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504" y="1772816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4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NEET: Italia, 2020</a:t>
            </a:r>
            <a:endParaRPr lang="it-IT" altLang="it-IT" sz="24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2B1E12B-CFC7-5CED-A065-4B5985FF6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3135474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Fonte: ISTAT (2021)</a:t>
            </a:r>
          </a:p>
          <a:p>
            <a:pPr algn="l" eaLnBrk="1" hangingPunct="1"/>
            <a:endParaRPr lang="it-IT" altLang="it-IT" sz="1800" kern="0" dirty="0">
              <a:solidFill>
                <a:schemeClr val="tx1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  <a:p>
            <a:pPr algn="l" eaLnBrk="1" hangingPunct="1"/>
            <a:endParaRPr lang="it-IT" altLang="it-IT" sz="1800" kern="0" dirty="0" smtClean="0">
              <a:solidFill>
                <a:schemeClr val="tx1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  <a:p>
            <a:pPr algn="l" eaLnBrk="1" hangingPunct="1"/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Nel 2022 il Ministero del Lavoro e </a:t>
            </a:r>
          </a:p>
          <a:p>
            <a:pPr algn="l" eaLnBrk="1" hangingPunct="1"/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delle Politiche Sociali ha dottato il </a:t>
            </a:r>
          </a:p>
          <a:p>
            <a:pPr algn="l" eaLnBrk="1" hangingPunct="1"/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piano ‘</a:t>
            </a:r>
            <a:r>
              <a:rPr lang="it-IT" altLang="it-IT" sz="1800" b="1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NEET WORKING</a:t>
            </a:r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’ – Piano di </a:t>
            </a:r>
          </a:p>
          <a:p>
            <a:pPr algn="l" eaLnBrk="1" hangingPunct="1"/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emersione e orientamento giovani </a:t>
            </a:r>
          </a:p>
          <a:p>
            <a:pPr algn="l" eaLnBrk="1" hangingPunct="1"/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Inattivi: </a:t>
            </a:r>
            <a:r>
              <a:rPr lang="it-IT" altLang="it-IT" sz="1800" kern="0" dirty="0" smtClean="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hlinkClick r:id="rId3"/>
              </a:rPr>
              <a:t>clicca qui</a:t>
            </a:r>
            <a:endParaRPr lang="it-IT" altLang="it-IT" sz="1800" kern="0" dirty="0">
              <a:solidFill>
                <a:schemeClr val="tx1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270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id="{E96E2713-8B0B-EC6F-3F00-C7CE3AB957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Disoccupazione e recessione: focus USA 2001-2011</a:t>
            </a:r>
            <a:endParaRPr lang="it-IT" altLang="it-IT" sz="23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20482" name="Picture 5">
            <a:extLst>
              <a:ext uri="{FF2B5EF4-FFF2-40B4-BE49-F238E27FC236}">
                <a16:creationId xmlns:a16="http://schemas.microsoft.com/office/drawing/2014/main" id="{3320E8B8-1AB4-7125-DB1B-9F137EDC6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5" y="548680"/>
            <a:ext cx="4083050" cy="537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E3E7EAFE-16D1-8B35-EE77-EFE960114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00808"/>
            <a:ext cx="7620000" cy="5080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029">
            <a:extLst>
              <a:ext uri="{FF2B5EF4-FFF2-40B4-BE49-F238E27FC236}">
                <a16:creationId xmlns:a16="http://schemas.microsoft.com/office/drawing/2014/main" id="{74A67369-76ED-F2C3-BBF9-D076D71D22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Conseguenze della disoccupazione</a:t>
            </a:r>
          </a:p>
        </p:txBody>
      </p:sp>
      <p:sp>
        <p:nvSpPr>
          <p:cNvPr id="14342" name="Rectangle 1030">
            <a:extLst>
              <a:ext uri="{FF2B5EF4-FFF2-40B4-BE49-F238E27FC236}">
                <a16:creationId xmlns:a16="http://schemas.microsoft.com/office/drawing/2014/main" id="{C226DC1D-2011-24C2-C938-47B28BD66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041525"/>
            <a:ext cx="7239000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82600" indent="-482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660033"/>
              </a:buClr>
              <a:buFont typeface="Wingdings" panose="05000000000000000000" pitchFamily="2" charset="2"/>
              <a:buChar char="§"/>
            </a:pPr>
            <a:r>
              <a:rPr lang="it-IT" altLang="it-IT" sz="3000" dirty="0">
                <a:solidFill>
                  <a:srgbClr val="000066"/>
                </a:solidFill>
                <a:latin typeface="Tahoma" panose="020B0604030504040204" pitchFamily="34" charset="0"/>
              </a:rPr>
              <a:t>Capacità produttiva inutilizzata (spreco di risorse, inefficienza</a:t>
            </a:r>
            <a:r>
              <a:rPr lang="it-IT" altLang="it-IT" sz="3000" dirty="0" smtClean="0">
                <a:solidFill>
                  <a:srgbClr val="000066"/>
                </a:solidFill>
                <a:latin typeface="Tahoma" panose="020B0604030504040204" pitchFamily="34" charset="0"/>
              </a:rPr>
              <a:t>).</a:t>
            </a:r>
            <a:endParaRPr lang="it-IT" altLang="it-IT" sz="30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>
                <a:srgbClr val="660033"/>
              </a:buClr>
              <a:buFont typeface="Wingdings" panose="05000000000000000000" pitchFamily="2" charset="2"/>
              <a:buChar char="§"/>
            </a:pPr>
            <a:r>
              <a:rPr lang="it-IT" altLang="it-IT" sz="3000" dirty="0">
                <a:solidFill>
                  <a:srgbClr val="000066"/>
                </a:solidFill>
                <a:latin typeface="Tahoma" panose="020B0604030504040204" pitchFamily="34" charset="0"/>
              </a:rPr>
              <a:t>Perdita di produzione e di </a:t>
            </a:r>
            <a:r>
              <a:rPr lang="it-IT" altLang="it-IT" sz="3000" dirty="0" smtClean="0">
                <a:solidFill>
                  <a:srgbClr val="000066"/>
                </a:solidFill>
                <a:latin typeface="Tahoma" panose="020B0604030504040204" pitchFamily="34" charset="0"/>
              </a:rPr>
              <a:t>ricchezza. </a:t>
            </a:r>
            <a:endParaRPr lang="it-IT" altLang="it-IT" sz="30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>
                <a:srgbClr val="660033"/>
              </a:buClr>
              <a:buFont typeface="Wingdings" panose="05000000000000000000" pitchFamily="2" charset="2"/>
              <a:buChar char="§"/>
            </a:pPr>
            <a:r>
              <a:rPr lang="it-IT" altLang="it-IT" sz="3000" dirty="0">
                <a:solidFill>
                  <a:srgbClr val="000066"/>
                </a:solidFill>
                <a:latin typeface="Tahoma" panose="020B0604030504040204" pitchFamily="34" charset="0"/>
              </a:rPr>
              <a:t>Conseguenze sociali (umane e psicologiche; non equità</a:t>
            </a:r>
            <a:r>
              <a:rPr lang="it-IT" altLang="it-IT" sz="3000" dirty="0" smtClean="0">
                <a:solidFill>
                  <a:srgbClr val="000066"/>
                </a:solidFill>
                <a:latin typeface="Tahoma" panose="020B0604030504040204" pitchFamily="34" charset="0"/>
              </a:rPr>
              <a:t>).</a:t>
            </a:r>
            <a:endParaRPr lang="it-IT" altLang="it-IT" sz="3000" dirty="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5">
            <a:extLst>
              <a:ext uri="{FF2B5EF4-FFF2-40B4-BE49-F238E27FC236}">
                <a16:creationId xmlns:a16="http://schemas.microsoft.com/office/drawing/2014/main" id="{C2CA9B4D-9411-6645-5833-9DB4081C27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La legge di Okun</a:t>
            </a:r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8839BC5B-1866-173A-D922-C0ECF6798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914400"/>
            <a:ext cx="815340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Esplicita il legame tra la 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variazione della disoccupazione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e la 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variazione del PIL reale 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(rispetto a quello potenziale), ossia la relazione che c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’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è tra il mercato del lavoro e quello del prodotto.</a:t>
            </a:r>
            <a:endParaRPr lang="en-GB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  <p:sp>
        <p:nvSpPr>
          <p:cNvPr id="5128" name="Text Box 8">
            <a:extLst>
              <a:ext uri="{FF2B5EF4-FFF2-40B4-BE49-F238E27FC236}">
                <a16:creationId xmlns:a16="http://schemas.microsoft.com/office/drawing/2014/main" id="{1AD69DDC-0C6D-066A-1C07-5C90996DF8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819400"/>
            <a:ext cx="8220075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Secondo la legge di </a:t>
            </a:r>
            <a:r>
              <a:rPr lang="it-IT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Okun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, ogni volta che il PIL cresce più velocemente del PIL potenziale 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del 2%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, il tasso di disoccupazione diminuisce di 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un punto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percentuale.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Viceversa per ogni calo del PIL rispetto al suo valore potenziale, del 2%, si determina un aumento della disoccupazione </a:t>
            </a:r>
            <a:r>
              <a:rPr lang="it-IT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dell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’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1%.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N.B.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Se si vuole far scendere il tasso di disoccupazione, è necessario che il PIL effettivo cresca più velocemente di quello potenziale.</a:t>
            </a:r>
            <a:endParaRPr lang="en-GB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utoUpdateAnimBg="0"/>
      <p:bldP spid="5128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3" name="Group 5">
            <a:extLst>
              <a:ext uri="{FF2B5EF4-FFF2-40B4-BE49-F238E27FC236}">
                <a16:creationId xmlns:a16="http://schemas.microsoft.com/office/drawing/2014/main" id="{C3D65852-F95B-BFF6-7C33-008F31BF0DB4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1447800"/>
            <a:ext cx="6335713" cy="4927600"/>
            <a:chOff x="864" y="912"/>
            <a:chExt cx="3991" cy="3104"/>
          </a:xfrm>
        </p:grpSpPr>
        <p:sp>
          <p:nvSpPr>
            <p:cNvPr id="23556" name="Text Box 3">
              <a:extLst>
                <a:ext uri="{FF2B5EF4-FFF2-40B4-BE49-F238E27FC236}">
                  <a16:creationId xmlns:a16="http://schemas.microsoft.com/office/drawing/2014/main" id="{1156A018-5D37-9E5A-2AAC-FA36B85327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912"/>
              <a:ext cx="115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it-IT" altLang="it-IT" sz="1800" b="1">
                  <a:solidFill>
                    <a:srgbClr val="000066"/>
                  </a:solidFill>
                  <a:latin typeface="Tahoma" panose="020B0604030504040204" pitchFamily="34" charset="0"/>
                </a:rPr>
                <a:t>Figura 20.1</a:t>
              </a:r>
            </a:p>
          </p:txBody>
        </p:sp>
        <p:pic>
          <p:nvPicPr>
            <p:cNvPr id="23557" name="Picture 4">
              <a:extLst>
                <a:ext uri="{FF2B5EF4-FFF2-40B4-BE49-F238E27FC236}">
                  <a16:creationId xmlns:a16="http://schemas.microsoft.com/office/drawing/2014/main" id="{AB6A7D4C-3F74-FC74-06B9-8FE338FE0B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5" y="1152"/>
              <a:ext cx="3950" cy="286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554" name="Rectangle 6">
            <a:extLst>
              <a:ext uri="{FF2B5EF4-FFF2-40B4-BE49-F238E27FC236}">
                <a16:creationId xmlns:a16="http://schemas.microsoft.com/office/drawing/2014/main" id="{A99232C4-B6EE-9A8B-E346-A31B3C51F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85800"/>
            <a:ext cx="79248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600">
                <a:solidFill>
                  <a:srgbClr val="000066"/>
                </a:solidFill>
                <a:latin typeface="Tahoma" panose="020B0604030504040204" pitchFamily="34" charset="0"/>
              </a:rPr>
              <a:t>Illustrazione della legge di Okun, 1955-2007 USA</a:t>
            </a:r>
            <a:endParaRPr lang="en-GB" altLang="it-IT" sz="260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  <p:sp>
        <p:nvSpPr>
          <p:cNvPr id="23555" name="Rectangle 7">
            <a:extLst>
              <a:ext uri="{FF2B5EF4-FFF2-40B4-BE49-F238E27FC236}">
                <a16:creationId xmlns:a16="http://schemas.microsoft.com/office/drawing/2014/main" id="{B7B0ADB2-4735-53A3-C1E2-3F4A555B49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La legge di Okun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6">
            <a:extLst>
              <a:ext uri="{FF2B5EF4-FFF2-40B4-BE49-F238E27FC236}">
                <a16:creationId xmlns:a16="http://schemas.microsoft.com/office/drawing/2014/main" id="{3FE7A712-E2F4-37F2-0B53-8B787CF305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Tipologie di disoccupazione</a:t>
            </a:r>
          </a:p>
        </p:txBody>
      </p:sp>
      <p:sp>
        <p:nvSpPr>
          <p:cNvPr id="17415" name="Text Box 7">
            <a:extLst>
              <a:ext uri="{FF2B5EF4-FFF2-40B4-BE49-F238E27FC236}">
                <a16:creationId xmlns:a16="http://schemas.microsoft.com/office/drawing/2014/main" id="{482B1B51-D926-5DC5-863D-85EE2E85A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996950"/>
            <a:ext cx="8245475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5334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GB" altLang="it-IT" sz="26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Disoccupazione</a:t>
            </a:r>
            <a:r>
              <a:rPr lang="en-GB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frizionale</a:t>
            </a:r>
            <a:endParaRPr lang="it-IT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lvl="1" eaLnBrk="1" hangingPunct="1">
              <a:spcBef>
                <a:spcPct val="2500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La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mancanza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lavoro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,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nel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breve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termine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, 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è legata a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coloro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che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cercano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lavoro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per la prima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volta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o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che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stanno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cambiando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impiego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o si spostano a livello geografico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 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Si ritiene che si tratti in prevalenza di disoccupazione </a:t>
            </a:r>
            <a:r>
              <a:rPr lang="it-IT" altLang="it-IT" sz="2600" dirty="0">
                <a:solidFill>
                  <a:srgbClr val="FF6600"/>
                </a:solidFill>
                <a:latin typeface="Tahoma" panose="020B0604030504040204" pitchFamily="34" charset="0"/>
              </a:rPr>
              <a:t>volontaria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</a:t>
            </a:r>
          </a:p>
          <a:p>
            <a:pPr lvl="1" eaLnBrk="1" hangingPunct="1">
              <a:spcBef>
                <a:spcPct val="25000"/>
              </a:spcBef>
              <a:buFontTx/>
              <a:buNone/>
            </a:pP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Ci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vuole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infatti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del tempo per far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coincidere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le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richieste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dei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lavoratori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,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con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il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mercato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del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lavoro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Una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certa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quantità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disoccupazione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frizionale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è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inevitabile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(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domanda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e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offerta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sono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in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evoluzione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)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 bldLvl="2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0E6F2C53-BE20-8064-6C4B-EAAFA33556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Tipologie di disoccupazione</a:t>
            </a:r>
          </a:p>
        </p:txBody>
      </p:sp>
      <p:sp>
        <p:nvSpPr>
          <p:cNvPr id="19459" name="Text Box 3">
            <a:extLst>
              <a:ext uri="{FF2B5EF4-FFF2-40B4-BE49-F238E27FC236}">
                <a16:creationId xmlns:a16="http://schemas.microsoft.com/office/drawing/2014/main" id="{EAC08DA1-BF4E-1996-F0D3-99D942D02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762000"/>
            <a:ext cx="8245475" cy="257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574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 startAt="2"/>
            </a:pPr>
            <a:r>
              <a:rPr lang="en-GB" altLang="it-IT" sz="26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Disoccupazione</a:t>
            </a:r>
            <a:r>
              <a:rPr lang="en-GB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 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strutturale</a:t>
            </a:r>
            <a:endParaRPr lang="it-IT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lvl="1" eaLnBrk="1" hangingPunct="1">
              <a:spcBef>
                <a:spcPct val="2500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La mancanza di un impiego è causata dall'assenza di corrispondenza tra domanda (prestata dalle imprese) e offerta di lavoro (rappresentata dai lavoratori). In altre parole, non vi è corrispondenza tra abilità del lavoratore e richiesta del datore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</a:t>
            </a: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76533802-6A4E-B83B-69FF-EC4E07632F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38" y="3919538"/>
            <a:ext cx="8524875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574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 startAt="3"/>
            </a:pPr>
            <a:r>
              <a:rPr lang="en-GB" altLang="it-IT" sz="26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Disoccupazione</a:t>
            </a:r>
            <a:r>
              <a:rPr lang="en-GB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 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ciclica</a:t>
            </a:r>
            <a:endParaRPr lang="it-IT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lvl="1" eaLnBrk="1" hangingPunct="1">
              <a:spcBef>
                <a:spcPct val="2500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La mancata occupazione è causata da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variazioni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del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ciclo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economico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 Il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tasso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disoccupazione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aumenta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quando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l'economia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è in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fase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recessione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Dipende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da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squilibri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tra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D e O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aggregata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bldLvl="2" autoUpdateAnimBg="0"/>
      <p:bldP spid="19460" grpId="0" build="p" bldLvl="2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magine 4">
            <a:extLst>
              <a:ext uri="{FF2B5EF4-FFF2-40B4-BE49-F238E27FC236}">
                <a16:creationId xmlns:a16="http://schemas.microsoft.com/office/drawing/2014/main" id="{6D875D2E-BAF2-3010-3586-6C10EECBF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09"/>
          <a:stretch>
            <a:fillRect/>
          </a:stretch>
        </p:blipFill>
        <p:spPr bwMode="auto">
          <a:xfrm>
            <a:off x="611560" y="1196752"/>
            <a:ext cx="791210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3FE7A712-E2F4-37F2-0B53-8B787CF305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Tipologie di disoccupazione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0E6F2C53-BE20-8064-6C4B-EAAFA33556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Come cambia il </a:t>
            </a:r>
            <a:r>
              <a:rPr lang="it-IT" altLang="it-IT" sz="2300" b="1" dirty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mercato </a:t>
            </a:r>
            <a:r>
              <a:rPr lang="it-IT" altLang="it-IT" sz="2300" b="1" dirty="0" smtClean="0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del lavoro?</a:t>
            </a:r>
            <a:endParaRPr lang="it-IT" altLang="it-IT" sz="2300" b="1" dirty="0">
              <a:solidFill>
                <a:srgbClr val="660033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459" name="Text Box 3">
            <a:extLst>
              <a:ext uri="{FF2B5EF4-FFF2-40B4-BE49-F238E27FC236}">
                <a16:creationId xmlns:a16="http://schemas.microsoft.com/office/drawing/2014/main" id="{EAC08DA1-BF4E-1996-F0D3-99D942D02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1412776"/>
            <a:ext cx="8245475" cy="349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574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1031875" lvl="1" indent="-457200"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it-IT" altLang="it-IT" sz="2600" dirty="0" smtClean="0">
                <a:solidFill>
                  <a:srgbClr val="000066"/>
                </a:solidFill>
                <a:latin typeface="Tahoma" panose="020B0604030504040204" pitchFamily="34" charset="0"/>
              </a:rPr>
              <a:t>Fattore demografico</a:t>
            </a:r>
          </a:p>
          <a:p>
            <a:pPr marL="1031875" lvl="1" indent="-457200"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endParaRPr lang="it-IT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marL="1031875" lvl="1" indent="-457200"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Globalizzazione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e </a:t>
            </a:r>
            <a:r>
              <a:rPr lang="en-GB" altLang="it-IT" sz="2600" dirty="0" err="1" smtClean="0">
                <a:solidFill>
                  <a:srgbClr val="000066"/>
                </a:solidFill>
                <a:latin typeface="Tahoma" panose="020B0604030504040204" pitchFamily="34" charset="0"/>
              </a:rPr>
              <a:t>migrazioni</a:t>
            </a:r>
            <a:endParaRPr lang="en-GB" altLang="it-IT" sz="2600" dirty="0" smtClean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marL="1031875" lvl="1" indent="-457200"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endParaRPr lang="en-GB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marL="1031875" lvl="1" indent="-457200"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Progresso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tecnico</a:t>
            </a:r>
            <a:r>
              <a:rPr lang="en-GB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e </a:t>
            </a:r>
            <a:r>
              <a:rPr lang="en-GB" altLang="it-IT" sz="2600" dirty="0" err="1" smtClean="0">
                <a:solidFill>
                  <a:srgbClr val="000066"/>
                </a:solidFill>
                <a:latin typeface="Tahoma" panose="020B0604030504040204" pitchFamily="34" charset="0"/>
              </a:rPr>
              <a:t>digitalizzazione</a:t>
            </a:r>
            <a:endParaRPr lang="en-GB" altLang="it-IT" sz="2600" dirty="0" smtClean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marL="1031875" lvl="1" indent="-457200"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endParaRPr lang="en-GB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marL="1031875" lvl="1" indent="-457200" eaLnBrk="1" hangingPunct="1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GB" altLang="it-IT" sz="2600" dirty="0" err="1" smtClean="0">
                <a:solidFill>
                  <a:srgbClr val="000066"/>
                </a:solidFill>
                <a:latin typeface="Tahoma" panose="020B0604030504040204" pitchFamily="34" charset="0"/>
              </a:rPr>
              <a:t>Transizione</a:t>
            </a:r>
            <a:r>
              <a:rPr lang="en-GB" altLang="it-IT" sz="2600" dirty="0" smtClean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verde</a:t>
            </a:r>
            <a:endParaRPr lang="en-GB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67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bldLvl="2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>
            <a:extLst>
              <a:ext uri="{FF2B5EF4-FFF2-40B4-BE49-F238E27FC236}">
                <a16:creationId xmlns:a16="http://schemas.microsoft.com/office/drawing/2014/main" id="{2F6ECD80-3767-3F40-8A58-7A9CE531FA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Le cause della disoccupazione</a:t>
            </a:r>
          </a:p>
        </p:txBody>
      </p:sp>
      <p:sp>
        <p:nvSpPr>
          <p:cNvPr id="21507" name="Text Box 3">
            <a:extLst>
              <a:ext uri="{FF2B5EF4-FFF2-40B4-BE49-F238E27FC236}">
                <a16:creationId xmlns:a16="http://schemas.microsoft.com/office/drawing/2014/main" id="{5B626546-7CF4-381A-D7AC-EDA9DD31C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838200"/>
            <a:ext cx="8245475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Molti studi dimostrano che la disoccupazione si manifesta a causa dei </a:t>
            </a:r>
            <a:r>
              <a:rPr lang="it-IT" altLang="it-IT" sz="2600" dirty="0">
                <a:solidFill>
                  <a:srgbClr val="FF6600"/>
                </a:solidFill>
                <a:latin typeface="Tahoma" panose="020B0604030504040204" pitchFamily="34" charset="0"/>
              </a:rPr>
              <a:t>salari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non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sufficientemente </a:t>
            </a:r>
            <a:r>
              <a:rPr lang="it-IT" altLang="it-IT" sz="2600" dirty="0">
                <a:solidFill>
                  <a:srgbClr val="FF6600"/>
                </a:solidFill>
                <a:latin typeface="Tahoma" panose="020B0604030504040204" pitchFamily="34" charset="0"/>
              </a:rPr>
              <a:t>flessibili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 per equilibrare il mercato (</a:t>
            </a:r>
            <a:r>
              <a:rPr lang="it-IT" altLang="it-IT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salari vischiosi</a:t>
            </a: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).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Il 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“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prezzo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”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 del bene 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“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lavoro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”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 non sarebbe capace di adeguarsi rapidamente a variazioni nella domanda e </a:t>
            </a:r>
            <a:r>
              <a:rPr lang="it-IT" altLang="ja-JP" sz="2600" dirty="0" err="1">
                <a:solidFill>
                  <a:srgbClr val="000066"/>
                </a:solidFill>
                <a:latin typeface="Tahoma" panose="020B0604030504040204" pitchFamily="34" charset="0"/>
              </a:rPr>
              <a:t>nell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’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offerta (anomalia rispetto agli altri mercati).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Sul mercato, a causa del livello 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“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inadeguato</a:t>
            </a:r>
            <a:r>
              <a:rPr lang="ja-JP" altLang="it-IT" sz="2600" dirty="0">
                <a:solidFill>
                  <a:srgbClr val="000066"/>
                </a:solidFill>
                <a:latin typeface="Tahoma" panose="020B0604030504040204" pitchFamily="34" charset="0"/>
              </a:rPr>
              <a:t>”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 dei salari, si viene a creare </a:t>
            </a:r>
            <a:r>
              <a:rPr lang="it-IT" altLang="ja-JP" sz="2600" b="1" dirty="0">
                <a:solidFill>
                  <a:srgbClr val="FF6600"/>
                </a:solidFill>
                <a:latin typeface="Tahoma" panose="020B0604030504040204" pitchFamily="34" charset="0"/>
              </a:rPr>
              <a:t>disoccupazione involontaria</a:t>
            </a:r>
            <a:r>
              <a:rPr lang="it-IT" altLang="ja-JP" sz="2600" dirty="0">
                <a:solidFill>
                  <a:srgbClr val="000066"/>
                </a:solidFill>
                <a:latin typeface="Tahoma" panose="020B0604030504040204" pitchFamily="34" charset="0"/>
              </a:rPr>
              <a:t> (perché i salari sono o troppo alti rispetto al loro livello di equilibrio affinché le imprese lo paghino o troppo basso affinché i lavoratori lo possano accettare)</a:t>
            </a:r>
            <a:endParaRPr lang="en-GB" altLang="it-IT" sz="2600" dirty="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bldLvl="2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69" name="Group 12">
            <a:extLst>
              <a:ext uri="{FF2B5EF4-FFF2-40B4-BE49-F238E27FC236}">
                <a16:creationId xmlns:a16="http://schemas.microsoft.com/office/drawing/2014/main" id="{1385241D-BD3E-4949-8A80-CA446A193746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33400"/>
            <a:ext cx="8686800" cy="5648325"/>
            <a:chOff x="48" y="336"/>
            <a:chExt cx="5472" cy="3558"/>
          </a:xfrm>
        </p:grpSpPr>
        <p:pic>
          <p:nvPicPr>
            <p:cNvPr id="32776" name="Picture 4">
              <a:extLst>
                <a:ext uri="{FF2B5EF4-FFF2-40B4-BE49-F238E27FC236}">
                  <a16:creationId xmlns:a16="http://schemas.microsoft.com/office/drawing/2014/main" id="{1F91E8E5-F6B9-4569-0851-B683189032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" y="336"/>
              <a:ext cx="5232" cy="3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777" name="Rectangle 11">
              <a:extLst>
                <a:ext uri="{FF2B5EF4-FFF2-40B4-BE49-F238E27FC236}">
                  <a16:creationId xmlns:a16="http://schemas.microsoft.com/office/drawing/2014/main" id="{A58D61DA-706A-0DC5-6440-7E532DEF84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6" y="336"/>
              <a:ext cx="2784" cy="33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it-IT" sz="1800"/>
            </a:p>
          </p:txBody>
        </p:sp>
      </p:grpSp>
      <p:sp>
        <p:nvSpPr>
          <p:cNvPr id="32770" name="Rectangle 2">
            <a:extLst>
              <a:ext uri="{FF2B5EF4-FFF2-40B4-BE49-F238E27FC236}">
                <a16:creationId xmlns:a16="http://schemas.microsoft.com/office/drawing/2014/main" id="{3FF8314B-F6C5-E2C7-5621-35A76863A0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810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Le cause della disoccupazione</a:t>
            </a:r>
          </a:p>
        </p:txBody>
      </p:sp>
      <p:grpSp>
        <p:nvGrpSpPr>
          <p:cNvPr id="3" name="Group 10">
            <a:extLst>
              <a:ext uri="{FF2B5EF4-FFF2-40B4-BE49-F238E27FC236}">
                <a16:creationId xmlns:a16="http://schemas.microsoft.com/office/drawing/2014/main" id="{5BD27BA3-2795-1271-7A43-0523A63AA082}"/>
              </a:ext>
            </a:extLst>
          </p:cNvPr>
          <p:cNvGrpSpPr>
            <a:grpSpLocks/>
          </p:cNvGrpSpPr>
          <p:nvPr/>
        </p:nvGrpSpPr>
        <p:grpSpPr bwMode="auto">
          <a:xfrm>
            <a:off x="2511425" y="4038600"/>
            <a:ext cx="325438" cy="1541463"/>
            <a:chOff x="1582" y="2544"/>
            <a:chExt cx="205" cy="971"/>
          </a:xfrm>
        </p:grpSpPr>
        <p:sp>
          <p:nvSpPr>
            <p:cNvPr id="32774" name="Line 8">
              <a:extLst>
                <a:ext uri="{FF2B5EF4-FFF2-40B4-BE49-F238E27FC236}">
                  <a16:creationId xmlns:a16="http://schemas.microsoft.com/office/drawing/2014/main" id="{249E0250-55F8-CC02-E343-62A6A96B18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80" y="2544"/>
              <a:ext cx="0" cy="720"/>
            </a:xfrm>
            <a:prstGeom prst="line">
              <a:avLst/>
            </a:prstGeom>
            <a:noFill/>
            <a:ln w="9525">
              <a:solidFill>
                <a:srgbClr val="000066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75" name="Text Box 9">
              <a:extLst>
                <a:ext uri="{FF2B5EF4-FFF2-40B4-BE49-F238E27FC236}">
                  <a16:creationId xmlns:a16="http://schemas.microsoft.com/office/drawing/2014/main" id="{05AD91CB-6DFE-54F2-9C61-01B254A530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2" y="3284"/>
              <a:ext cx="20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1800" b="1">
                  <a:solidFill>
                    <a:srgbClr val="000066"/>
                  </a:solidFill>
                  <a:latin typeface="Tahoma" panose="020B0604030504040204" pitchFamily="34" charset="0"/>
                </a:rPr>
                <a:t>E</a:t>
              </a:r>
              <a:endParaRPr lang="en-GB" altLang="it-IT" sz="1800" b="1">
                <a:solidFill>
                  <a:srgbClr val="000066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3565" name="Text Box 13">
            <a:extLst>
              <a:ext uri="{FF2B5EF4-FFF2-40B4-BE49-F238E27FC236}">
                <a16:creationId xmlns:a16="http://schemas.microsoft.com/office/drawing/2014/main" id="{526E44B6-6512-A1D7-1A61-04A6FEB27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609600"/>
            <a:ext cx="4359275" cy="5262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D= domanda di lavoro delle </a:t>
            </a:r>
            <a:r>
              <a:rPr lang="it-IT" altLang="it-IT" sz="2400">
                <a:solidFill>
                  <a:srgbClr val="FF0000"/>
                </a:solidFill>
                <a:latin typeface="Tahoma" panose="020B0604030504040204" pitchFamily="34" charset="0"/>
              </a:rPr>
              <a:t>imprese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O= offerta di lavoro da parte dei </a:t>
            </a:r>
            <a:r>
              <a:rPr lang="it-IT" altLang="it-IT" sz="2400">
                <a:solidFill>
                  <a:srgbClr val="FF0000"/>
                </a:solidFill>
                <a:latin typeface="Tahoma" panose="020B0604030504040204" pitchFamily="34" charset="0"/>
              </a:rPr>
              <a:t>lavoratori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L*= totale della forza lavoro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Se i salari sono perfettamente flessibili, si aggiustano rapidamente per bilanciare domanda ed offerta di lavoro (nel punto E).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Tutta la disoccupazione che si riscontra sul mercato è </a:t>
            </a:r>
            <a:r>
              <a:rPr lang="it-IT" altLang="it-IT" sz="2400">
                <a:solidFill>
                  <a:srgbClr val="FF6600"/>
                </a:solidFill>
                <a:latin typeface="Tahoma" panose="020B0604030504040204" pitchFamily="34" charset="0"/>
              </a:rPr>
              <a:t>volontaria</a:t>
            </a: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. </a:t>
            </a:r>
            <a:endParaRPr lang="en-GB" altLang="it-IT" sz="250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  <p:sp>
        <p:nvSpPr>
          <p:cNvPr id="32773" name="Text Box 14">
            <a:extLst>
              <a:ext uri="{FF2B5EF4-FFF2-40B4-BE49-F238E27FC236}">
                <a16:creationId xmlns:a16="http://schemas.microsoft.com/office/drawing/2014/main" id="{3568EB33-89AC-5481-411E-26CE9E891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32488"/>
            <a:ext cx="1196975" cy="30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400" b="1">
                <a:solidFill>
                  <a:srgbClr val="000066"/>
                </a:solidFill>
                <a:latin typeface="Tahoma" panose="020B0604030504040204" pitchFamily="34" charset="0"/>
              </a:rPr>
              <a:t>Figura 20.2</a:t>
            </a:r>
            <a:endParaRPr lang="en-GB" altLang="it-IT" sz="1400" b="1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3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35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5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5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5" grpId="0" build="p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7" name="Group 5">
            <a:extLst>
              <a:ext uri="{FF2B5EF4-FFF2-40B4-BE49-F238E27FC236}">
                <a16:creationId xmlns:a16="http://schemas.microsoft.com/office/drawing/2014/main" id="{69825E7E-E8A9-14B3-DBD9-5E9061C03AFE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33400"/>
            <a:ext cx="8305800" cy="5648325"/>
            <a:chOff x="48" y="336"/>
            <a:chExt cx="5232" cy="3558"/>
          </a:xfrm>
        </p:grpSpPr>
        <p:pic>
          <p:nvPicPr>
            <p:cNvPr id="34825" name="Picture 3">
              <a:extLst>
                <a:ext uri="{FF2B5EF4-FFF2-40B4-BE49-F238E27FC236}">
                  <a16:creationId xmlns:a16="http://schemas.microsoft.com/office/drawing/2014/main" id="{B45B1FCF-E24D-D13F-2430-B5708BD91A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" y="336"/>
              <a:ext cx="5232" cy="3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26" name="Rectangle 4">
              <a:extLst>
                <a:ext uri="{FF2B5EF4-FFF2-40B4-BE49-F238E27FC236}">
                  <a16:creationId xmlns:a16="http://schemas.microsoft.com/office/drawing/2014/main" id="{AB9A1E20-8F08-F3D5-443E-387F40CDEE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384"/>
              <a:ext cx="2592" cy="331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it-IT" sz="1800"/>
            </a:p>
          </p:txBody>
        </p:sp>
      </p:grpSp>
      <p:sp>
        <p:nvSpPr>
          <p:cNvPr id="25606" name="Text Box 6">
            <a:extLst>
              <a:ext uri="{FF2B5EF4-FFF2-40B4-BE49-F238E27FC236}">
                <a16:creationId xmlns:a16="http://schemas.microsoft.com/office/drawing/2014/main" id="{8E25B6AD-C297-68FB-9A2C-397EF2C47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609600"/>
            <a:ext cx="4359275" cy="37433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Con salari rigidi all</a:t>
            </a:r>
            <a:r>
              <a:rPr lang="ja-JP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’</a:t>
            </a:r>
            <a:r>
              <a:rPr lang="it-IT" altLang="ja-JP" sz="2400">
                <a:solidFill>
                  <a:srgbClr val="000066"/>
                </a:solidFill>
                <a:latin typeface="Tahoma" panose="020B0604030504040204" pitchFamily="34" charset="0"/>
              </a:rPr>
              <a:t>adeguamento, se il salario è più elevato di quello di equilibrio, le imprese assumono meno lavoratori (J-H) rispetto a quanti vorrebbero occuparsi (J-G).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66"/>
                </a:solidFill>
                <a:latin typeface="Tahoma" panose="020B0604030504040204" pitchFamily="34" charset="0"/>
              </a:rPr>
              <a:t>Si crea disoccupazione involontaria (H-G).</a:t>
            </a:r>
            <a:endParaRPr lang="en-GB" altLang="it-IT" sz="250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  <p:sp>
        <p:nvSpPr>
          <p:cNvPr id="34819" name="Rectangle 8">
            <a:extLst>
              <a:ext uri="{FF2B5EF4-FFF2-40B4-BE49-F238E27FC236}">
                <a16:creationId xmlns:a16="http://schemas.microsoft.com/office/drawing/2014/main" id="{7FB72A6E-5DD9-1778-7632-40D39963BA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" y="-304800"/>
            <a:ext cx="8229600" cy="1143000"/>
          </a:xfrm>
          <a:noFill/>
        </p:spPr>
        <p:txBody>
          <a:bodyPr/>
          <a:lstStyle/>
          <a:p>
            <a:pPr algn="l" eaLnBrk="1" hangingPunct="1"/>
            <a:r>
              <a:rPr lang="it-IT" altLang="it-IT" sz="2300" b="1">
                <a:solidFill>
                  <a:srgbClr val="660033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Le cause della disoccupazione</a:t>
            </a:r>
          </a:p>
        </p:txBody>
      </p:sp>
      <p:sp>
        <p:nvSpPr>
          <p:cNvPr id="34820" name="Line 10">
            <a:extLst>
              <a:ext uri="{FF2B5EF4-FFF2-40B4-BE49-F238E27FC236}">
                <a16:creationId xmlns:a16="http://schemas.microsoft.com/office/drawing/2014/main" id="{795F98B5-5590-994F-6089-A90E53668996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0800" y="3581400"/>
            <a:ext cx="0" cy="16002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1" name="Line 11">
            <a:extLst>
              <a:ext uri="{FF2B5EF4-FFF2-40B4-BE49-F238E27FC236}">
                <a16:creationId xmlns:a16="http://schemas.microsoft.com/office/drawing/2014/main" id="{5B29DC64-14EB-580C-6DFE-CAE50398E813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3581400"/>
            <a:ext cx="0" cy="160020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2" name="Text Box 12">
            <a:extLst>
              <a:ext uri="{FF2B5EF4-FFF2-40B4-BE49-F238E27FC236}">
                <a16:creationId xmlns:a16="http://schemas.microsoft.com/office/drawing/2014/main" id="{152A8AF3-EEA8-1D63-86FC-D5FA4BFDB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5218113"/>
            <a:ext cx="43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 b="1"/>
              <a:t>50</a:t>
            </a:r>
            <a:endParaRPr lang="en-GB" altLang="it-IT" sz="1800" b="1"/>
          </a:p>
        </p:txBody>
      </p:sp>
      <p:sp>
        <p:nvSpPr>
          <p:cNvPr id="34823" name="Text Box 14">
            <a:extLst>
              <a:ext uri="{FF2B5EF4-FFF2-40B4-BE49-F238E27FC236}">
                <a16:creationId xmlns:a16="http://schemas.microsoft.com/office/drawing/2014/main" id="{516C45A5-E9EC-ED2E-04F6-854370CAF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1850" y="5195888"/>
            <a:ext cx="43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 b="1"/>
              <a:t>70</a:t>
            </a:r>
            <a:endParaRPr lang="en-GB" altLang="it-IT" sz="1800" b="1"/>
          </a:p>
        </p:txBody>
      </p:sp>
      <p:sp>
        <p:nvSpPr>
          <p:cNvPr id="34824" name="Text Box 15">
            <a:extLst>
              <a:ext uri="{FF2B5EF4-FFF2-40B4-BE49-F238E27FC236}">
                <a16:creationId xmlns:a16="http://schemas.microsoft.com/office/drawing/2014/main" id="{5814C551-3DF7-3601-F557-98C30106E5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32488"/>
            <a:ext cx="1196975" cy="30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400" b="1">
                <a:solidFill>
                  <a:srgbClr val="000066"/>
                </a:solidFill>
                <a:latin typeface="Tahoma" panose="020B0604030504040204" pitchFamily="34" charset="0"/>
              </a:rPr>
              <a:t>Figura 20.2</a:t>
            </a:r>
            <a:endParaRPr lang="en-GB" altLang="it-IT" sz="1400" b="1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build="p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>
            <a:extLst>
              <a:ext uri="{FF2B5EF4-FFF2-40B4-BE49-F238E27FC236}">
                <a16:creationId xmlns:a16="http://schemas.microsoft.com/office/drawing/2014/main" id="{CB2F86AC-E331-784B-92E7-75156D721E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25" y="615950"/>
            <a:ext cx="8778875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96850" indent="-1968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Le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principali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b="1" dirty="0">
                <a:solidFill>
                  <a:srgbClr val="FF6600"/>
                </a:solidFill>
                <a:latin typeface="Tahoma" panose="020B0604030504040204" pitchFamily="34" charset="0"/>
              </a:rPr>
              <a:t>cause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alla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base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della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rigidità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dei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salari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sono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:</a:t>
            </a:r>
          </a:p>
          <a:p>
            <a:pPr eaLnBrk="1" hangingPunct="1">
              <a:spcBef>
                <a:spcPct val="40000"/>
              </a:spcBef>
              <a:buClr>
                <a:srgbClr val="FF6600"/>
              </a:buClr>
              <a:buFont typeface="Wingdings" panose="05000000000000000000" pitchFamily="2" charset="2"/>
              <a:buChar char="§"/>
            </a:pP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esistenza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leggi</a:t>
            </a:r>
            <a:r>
              <a:rPr lang="en-GB" altLang="it-IT" sz="2500" b="1" dirty="0">
                <a:solidFill>
                  <a:srgbClr val="FF6600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sul</a:t>
            </a:r>
            <a:r>
              <a:rPr lang="en-GB" altLang="it-IT" sz="2500" b="1" dirty="0">
                <a:solidFill>
                  <a:srgbClr val="FF6600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salario</a:t>
            </a:r>
            <a:r>
              <a:rPr lang="en-GB" altLang="it-IT" sz="2500" b="1" dirty="0">
                <a:solidFill>
                  <a:srgbClr val="FF6600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minimo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legale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,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che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impediscono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al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salario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scendere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;</a:t>
            </a:r>
          </a:p>
          <a:p>
            <a:pPr eaLnBrk="1" hangingPunct="1">
              <a:spcBef>
                <a:spcPct val="40000"/>
              </a:spcBef>
              <a:buClr>
                <a:srgbClr val="FF6600"/>
              </a:buClr>
              <a:buFont typeface="Wingdings" panose="05000000000000000000" pitchFamily="2" charset="2"/>
              <a:buChar char="§"/>
            </a:pP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ruolo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forte dei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sindacati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e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della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contrattazione</a:t>
            </a:r>
            <a:r>
              <a:rPr lang="en-GB" altLang="it-IT" sz="2500" b="1" dirty="0">
                <a:solidFill>
                  <a:srgbClr val="FF6600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collettiva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. 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salari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sindacalizzati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non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sono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determinati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dall</a:t>
            </a:r>
            <a:r>
              <a:rPr lang="en-GB" altLang="en-GB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’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equilibrio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tra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domanda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e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offerta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, ma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dalla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contrattazione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tra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rappresentanti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dei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sindacati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e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quelli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delle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imprese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; </a:t>
            </a:r>
          </a:p>
          <a:p>
            <a:pPr eaLnBrk="1" hangingPunct="1">
              <a:spcBef>
                <a:spcPct val="40000"/>
              </a:spcBef>
              <a:buClr>
                <a:srgbClr val="FF6600"/>
              </a:buClr>
              <a:buFont typeface="Wingdings" panose="05000000000000000000" pitchFamily="2" charset="2"/>
              <a:buChar char="§"/>
            </a:pPr>
            <a:r>
              <a:rPr lang="en-GB" altLang="en-GB" sz="2500" dirty="0">
                <a:solidFill>
                  <a:srgbClr val="000066"/>
                </a:solidFill>
                <a:latin typeface="Tahoma" panose="020B0604030504040204" pitchFamily="34" charset="0"/>
              </a:rPr>
              <a:t>“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teorie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del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salario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efficienza</a:t>
            </a:r>
            <a:r>
              <a:rPr lang="en-GB" altLang="en-GB" sz="2500" dirty="0">
                <a:solidFill>
                  <a:srgbClr val="000066"/>
                </a:solidFill>
                <a:latin typeface="Tahoma" panose="020B0604030504040204" pitchFamily="34" charset="0"/>
              </a:rPr>
              <a:t>”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. 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salari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it-IT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sono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tenuti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dalle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imprese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a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livelli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elevati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, per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rendere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lavoratori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più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b="1" dirty="0" err="1">
                <a:solidFill>
                  <a:srgbClr val="FF6600"/>
                </a:solidFill>
                <a:latin typeface="Tahoma" panose="020B0604030504040204" pitchFamily="34" charset="0"/>
              </a:rPr>
              <a:t>produttivi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(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garantire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buona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salute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alla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forza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lavoro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). Si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riduce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il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ricambio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di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lavoratori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,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trattengono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i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lavoratori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migliori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,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si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stimola</a:t>
            </a:r>
            <a:r>
              <a:rPr lang="en-GB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 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l</a:t>
            </a:r>
            <a:r>
              <a:rPr lang="en-GB" altLang="en-GB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’</a:t>
            </a:r>
            <a:r>
              <a:rPr lang="en-GB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impegno</a:t>
            </a:r>
            <a:r>
              <a:rPr lang="it-IT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, </a:t>
            </a:r>
            <a:r>
              <a:rPr lang="it-IT" altLang="it-IT" sz="2500" dirty="0" err="1">
                <a:solidFill>
                  <a:srgbClr val="000066"/>
                </a:solidFill>
                <a:latin typeface="Tahoma" panose="020B0604030504040204" pitchFamily="34" charset="0"/>
              </a:rPr>
              <a:t>ecc</a:t>
            </a:r>
            <a:r>
              <a:rPr lang="it-IT" altLang="it-IT" sz="2500" dirty="0">
                <a:solidFill>
                  <a:srgbClr val="000066"/>
                </a:solidFill>
                <a:latin typeface="Tahoma" panose="020B0604030504040204" pitchFamily="34" charset="0"/>
              </a:rPr>
              <a:t>…</a:t>
            </a:r>
            <a:endParaRPr lang="en-GB" altLang="it-IT" sz="2500" dirty="0">
              <a:solidFill>
                <a:srgbClr val="000066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it-IT" sz="2500" dirty="0">
              <a:solidFill>
                <a:srgbClr val="000066"/>
              </a:solidFill>
              <a:latin typeface="Tahoma" panose="020B0604030504040204" pitchFamily="34" charset="0"/>
            </a:endParaRPr>
          </a:p>
        </p:txBody>
      </p:sp>
      <p:sp>
        <p:nvSpPr>
          <p:cNvPr id="36866" name="Rectangle 3">
            <a:extLst>
              <a:ext uri="{FF2B5EF4-FFF2-40B4-BE49-F238E27FC236}">
                <a16:creationId xmlns:a16="http://schemas.microsoft.com/office/drawing/2014/main" id="{D8A53731-E8AA-F857-E380-46E8CD884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0" y="-381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300" b="1">
                <a:solidFill>
                  <a:srgbClr val="660033"/>
                </a:solidFill>
                <a:latin typeface="Tahoma" panose="020B0604030504040204" pitchFamily="34" charset="0"/>
              </a:rPr>
              <a:t>Le cause della disoccupazione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 autoUpdateAnimBg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1030</TotalTime>
  <Words>900</Words>
  <Application>Microsoft Office PowerPoint</Application>
  <PresentationFormat>Presentazione su schermo (4:3)</PresentationFormat>
  <Paragraphs>96</Paragraphs>
  <Slides>21</Slides>
  <Notes>10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9" baseType="lpstr">
      <vt:lpstr>MS PGothic</vt:lpstr>
      <vt:lpstr>Arial</vt:lpstr>
      <vt:lpstr>Tahoma</vt:lpstr>
      <vt:lpstr>Times</vt:lpstr>
      <vt:lpstr>Times New Roman</vt:lpstr>
      <vt:lpstr>Verdana</vt:lpstr>
      <vt:lpstr>Wingdings</vt:lpstr>
      <vt:lpstr>Struttura predefinita</vt:lpstr>
      <vt:lpstr>Presentazione standard di PowerPoint</vt:lpstr>
      <vt:lpstr>Introduzione: concetti chiave</vt:lpstr>
      <vt:lpstr>Disoccupazione in Europa e Stati Uniti: 1985 - 2017</vt:lpstr>
      <vt:lpstr>Presentazione standard di PowerPoint</vt:lpstr>
      <vt:lpstr>Disoccupazione Unione Europea ed Euro Zona: 2022</vt:lpstr>
      <vt:lpstr>Occupazione nelle regioni europee NUTS 2: 2021</vt:lpstr>
      <vt:lpstr>Disoccupazione giovanile nelle regioni europee NUTS2:  2021</vt:lpstr>
      <vt:lpstr>NEET ‘Not in Employment, Education or Training’: Europa, 2020</vt:lpstr>
      <vt:lpstr>NEET: Italia, 2020</vt:lpstr>
      <vt:lpstr>Disoccupazione e recessione: focus USA 2001-2011</vt:lpstr>
      <vt:lpstr>Conseguenze della disoccupazione</vt:lpstr>
      <vt:lpstr>La legge di Okun</vt:lpstr>
      <vt:lpstr>La legge di Okun</vt:lpstr>
      <vt:lpstr>Tipologie di disoccupazione</vt:lpstr>
      <vt:lpstr>Tipologie di disoccupazione</vt:lpstr>
      <vt:lpstr>Tipologie di disoccupazione</vt:lpstr>
      <vt:lpstr>Come cambia il mercato del lavoro?</vt:lpstr>
      <vt:lpstr>Le cause della disoccupazione</vt:lpstr>
      <vt:lpstr>Le cause della disoccupazione</vt:lpstr>
      <vt:lpstr>Le cause della disoccupazione</vt:lpstr>
      <vt:lpstr>Presentazione standard di PowerPoint</vt:lpstr>
    </vt:vector>
  </TitlesOfParts>
  <Company>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Lezione  13</dc:title>
  <dc:creator>acer</dc:creator>
  <cp:lastModifiedBy> </cp:lastModifiedBy>
  <cp:revision>74</cp:revision>
  <dcterms:created xsi:type="dcterms:W3CDTF">2011-02-26T16:11:08Z</dcterms:created>
  <dcterms:modified xsi:type="dcterms:W3CDTF">2022-10-04T15:03:32Z</dcterms:modified>
</cp:coreProperties>
</file>