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60" r:id="rId2"/>
    <p:sldId id="264" r:id="rId3"/>
    <p:sldId id="337" r:id="rId4"/>
    <p:sldId id="339" r:id="rId5"/>
    <p:sldId id="335" r:id="rId6"/>
    <p:sldId id="266" r:id="rId7"/>
    <p:sldId id="272" r:id="rId8"/>
    <p:sldId id="312" r:id="rId9"/>
    <p:sldId id="270" r:id="rId10"/>
    <p:sldId id="279" r:id="rId11"/>
    <p:sldId id="280" r:id="rId12"/>
    <p:sldId id="319" r:id="rId13"/>
    <p:sldId id="334" r:id="rId14"/>
    <p:sldId id="336" r:id="rId15"/>
    <p:sldId id="265" r:id="rId16"/>
    <p:sldId id="274" r:id="rId17"/>
    <p:sldId id="285" r:id="rId18"/>
    <p:sldId id="294" r:id="rId19"/>
    <p:sldId id="290" r:id="rId20"/>
    <p:sldId id="297" r:id="rId21"/>
    <p:sldId id="298" r:id="rId22"/>
    <p:sldId id="267" r:id="rId23"/>
    <p:sldId id="282" r:id="rId24"/>
    <p:sldId id="283" r:id="rId25"/>
    <p:sldId id="284" r:id="rId26"/>
    <p:sldId id="268" r:id="rId27"/>
    <p:sldId id="287" r:id="rId28"/>
    <p:sldId id="340" r:id="rId29"/>
    <p:sldId id="344" r:id="rId30"/>
    <p:sldId id="345" r:id="rId31"/>
    <p:sldId id="346" r:id="rId32"/>
    <p:sldId id="269" r:id="rId33"/>
    <p:sldId id="327" r:id="rId34"/>
    <p:sldId id="329" r:id="rId35"/>
    <p:sldId id="328" r:id="rId36"/>
    <p:sldId id="330" r:id="rId37"/>
    <p:sldId id="343" r:id="rId38"/>
    <p:sldId id="276" r:id="rId39"/>
    <p:sldId id="292" r:id="rId40"/>
    <p:sldId id="331" r:id="rId41"/>
    <p:sldId id="342" r:id="rId42"/>
    <p:sldId id="293" r:id="rId43"/>
    <p:sldId id="278" r:id="rId44"/>
    <p:sldId id="333" r:id="rId45"/>
    <p:sldId id="33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80027" autoAdjust="0"/>
  </p:normalViewPr>
  <p:slideViewPr>
    <p:cSldViewPr snapToGrid="0">
      <p:cViewPr varScale="1">
        <p:scale>
          <a:sx n="47" d="100"/>
          <a:sy n="47" d="100"/>
        </p:scale>
        <p:origin x="15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A9ECC-25E2-45CD-B7E3-214394BC78B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A230F4-B8D8-440B-9530-34752072C9F3}">
      <dgm:prSet phldrT="[Testo]"/>
      <dgm:spPr/>
      <dgm:t>
        <a:bodyPr/>
        <a:lstStyle/>
        <a:p>
          <a:r>
            <a:rPr lang="it-IT" dirty="0"/>
            <a:t>intelligente</a:t>
          </a:r>
        </a:p>
      </dgm:t>
    </dgm:pt>
    <dgm:pt modelId="{A2C09B9B-8824-474D-B68E-F8A672C8D702}" type="parTrans" cxnId="{4BB40646-9503-4829-AB97-932C318F0F57}">
      <dgm:prSet/>
      <dgm:spPr/>
      <dgm:t>
        <a:bodyPr/>
        <a:lstStyle/>
        <a:p>
          <a:endParaRPr lang="it-IT"/>
        </a:p>
      </dgm:t>
    </dgm:pt>
    <dgm:pt modelId="{809719E5-ADCF-44E3-889B-0C7501B780CA}" type="sibTrans" cxnId="{4BB40646-9503-4829-AB97-932C318F0F57}">
      <dgm:prSet/>
      <dgm:spPr/>
      <dgm:t>
        <a:bodyPr/>
        <a:lstStyle/>
        <a:p>
          <a:endParaRPr lang="it-IT"/>
        </a:p>
      </dgm:t>
    </dgm:pt>
    <dgm:pt modelId="{2EF7B8C2-490B-4676-9C2F-61588ADD80DA}">
      <dgm:prSet phldrT="[Testo]" custT="1"/>
      <dgm:spPr/>
      <dgm:t>
        <a:bodyPr/>
        <a:lstStyle/>
        <a:p>
          <a:r>
            <a:rPr lang="it-IT" sz="2500" dirty="0"/>
            <a:t>Sviluppo economico basato su conoscenza e innovazione </a:t>
          </a:r>
        </a:p>
      </dgm:t>
    </dgm:pt>
    <dgm:pt modelId="{E02B7F0D-37A5-44AF-988A-804C7F08C06E}" type="parTrans" cxnId="{22487D13-A2A9-4D75-957B-4E84CE771208}">
      <dgm:prSet/>
      <dgm:spPr/>
      <dgm:t>
        <a:bodyPr/>
        <a:lstStyle/>
        <a:p>
          <a:endParaRPr lang="it-IT"/>
        </a:p>
      </dgm:t>
    </dgm:pt>
    <dgm:pt modelId="{7045BFC8-CD8C-4433-ADFE-F13162518C8E}" type="sibTrans" cxnId="{22487D13-A2A9-4D75-957B-4E84CE771208}">
      <dgm:prSet/>
      <dgm:spPr/>
      <dgm:t>
        <a:bodyPr/>
        <a:lstStyle/>
        <a:p>
          <a:endParaRPr lang="it-IT"/>
        </a:p>
      </dgm:t>
    </dgm:pt>
    <dgm:pt modelId="{F682AA32-49A6-44DF-B476-DA31AA8AA7DA}">
      <dgm:prSet phldrT="[Testo]"/>
      <dgm:spPr/>
      <dgm:t>
        <a:bodyPr/>
        <a:lstStyle/>
        <a:p>
          <a:r>
            <a:rPr lang="it-IT" dirty="0"/>
            <a:t>sostenibile</a:t>
          </a:r>
        </a:p>
      </dgm:t>
    </dgm:pt>
    <dgm:pt modelId="{725BEEB4-6ABF-4CA8-8576-8282189C9C86}" type="parTrans" cxnId="{9F910C75-1EAD-47D4-A5A5-405B5A9DD59C}">
      <dgm:prSet/>
      <dgm:spPr/>
      <dgm:t>
        <a:bodyPr/>
        <a:lstStyle/>
        <a:p>
          <a:endParaRPr lang="it-IT"/>
        </a:p>
      </dgm:t>
    </dgm:pt>
    <dgm:pt modelId="{090FCA17-4616-4BC8-B03A-2CD7FAAF93E2}" type="sibTrans" cxnId="{9F910C75-1EAD-47D4-A5A5-405B5A9DD59C}">
      <dgm:prSet/>
      <dgm:spPr/>
      <dgm:t>
        <a:bodyPr/>
        <a:lstStyle/>
        <a:p>
          <a:endParaRPr lang="it-IT"/>
        </a:p>
      </dgm:t>
    </dgm:pt>
    <dgm:pt modelId="{5BC1E020-BEA8-4683-880C-A79BC1166487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500" dirty="0"/>
            <a:t>economia efficiente dal punto di vista delle risorse, e anche competitiva</a:t>
          </a:r>
          <a:endParaRPr lang="it-IT" sz="1600" dirty="0"/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dirty="0"/>
        </a:p>
      </dgm:t>
    </dgm:pt>
    <dgm:pt modelId="{D80704A8-8332-4BDE-8616-1F0E94252764}" type="parTrans" cxnId="{68E5E224-725D-4E44-BAE8-1E87CCC66F26}">
      <dgm:prSet/>
      <dgm:spPr/>
      <dgm:t>
        <a:bodyPr/>
        <a:lstStyle/>
        <a:p>
          <a:endParaRPr lang="it-IT"/>
        </a:p>
      </dgm:t>
    </dgm:pt>
    <dgm:pt modelId="{AE6243DD-1478-482F-BBCF-F5CE69246F50}" type="sibTrans" cxnId="{68E5E224-725D-4E44-BAE8-1E87CCC66F26}">
      <dgm:prSet/>
      <dgm:spPr/>
      <dgm:t>
        <a:bodyPr/>
        <a:lstStyle/>
        <a:p>
          <a:endParaRPr lang="it-IT"/>
        </a:p>
      </dgm:t>
    </dgm:pt>
    <dgm:pt modelId="{9CA5CFFF-9C4F-4CFD-8045-A640698789CD}">
      <dgm:prSet phldrT="[Testo]"/>
      <dgm:spPr/>
      <dgm:t>
        <a:bodyPr/>
        <a:lstStyle/>
        <a:p>
          <a:r>
            <a:rPr lang="it-IT" dirty="0"/>
            <a:t>inclusiva</a:t>
          </a:r>
        </a:p>
      </dgm:t>
    </dgm:pt>
    <dgm:pt modelId="{EB42D485-E667-4CBB-8909-B87BBA04C8B8}" type="parTrans" cxnId="{309A7AF9-8A08-43D6-8D28-FE19747CDC14}">
      <dgm:prSet/>
      <dgm:spPr/>
      <dgm:t>
        <a:bodyPr/>
        <a:lstStyle/>
        <a:p>
          <a:endParaRPr lang="it-IT"/>
        </a:p>
      </dgm:t>
    </dgm:pt>
    <dgm:pt modelId="{64A0DADA-135A-4E8A-81DF-97B4B604E4E9}" type="sibTrans" cxnId="{309A7AF9-8A08-43D6-8D28-FE19747CDC14}">
      <dgm:prSet/>
      <dgm:spPr/>
      <dgm:t>
        <a:bodyPr/>
        <a:lstStyle/>
        <a:p>
          <a:endParaRPr lang="it-IT"/>
        </a:p>
      </dgm:t>
    </dgm:pt>
    <dgm:pt modelId="{682DEA87-8D2F-4615-85DA-DFAEEBC09267}">
      <dgm:prSet phldrT="[Testo]" custT="1"/>
      <dgm:spPr/>
      <dgm:t>
        <a:bodyPr/>
        <a:lstStyle/>
        <a:p>
          <a:r>
            <a:rPr lang="it-IT" sz="2300" dirty="0"/>
            <a:t>rafforzare la partecipazione delle persone attraverso l’occupazione favorendo coesione sociale, economica e territoriale</a:t>
          </a:r>
        </a:p>
      </dgm:t>
    </dgm:pt>
    <dgm:pt modelId="{05DDE85A-3091-4D4B-A701-5CB82E5E8A69}" type="parTrans" cxnId="{86FAEC45-A36F-4656-96D2-0D443F1A5CE4}">
      <dgm:prSet/>
      <dgm:spPr/>
      <dgm:t>
        <a:bodyPr/>
        <a:lstStyle/>
        <a:p>
          <a:endParaRPr lang="it-IT"/>
        </a:p>
      </dgm:t>
    </dgm:pt>
    <dgm:pt modelId="{54604C2E-949D-4ABB-BF8D-1B3A31721217}" type="sibTrans" cxnId="{86FAEC45-A36F-4656-96D2-0D443F1A5CE4}">
      <dgm:prSet/>
      <dgm:spPr/>
      <dgm:t>
        <a:bodyPr/>
        <a:lstStyle/>
        <a:p>
          <a:endParaRPr lang="it-IT"/>
        </a:p>
      </dgm:t>
    </dgm:pt>
    <dgm:pt modelId="{872C6F9E-E3A7-4B5A-96E5-FAB87872E2BB}" type="pres">
      <dgm:prSet presAssocID="{257A9ECC-25E2-45CD-B7E3-214394BC78B3}" presName="Name0" presStyleCnt="0">
        <dgm:presLayoutVars>
          <dgm:dir/>
          <dgm:animLvl val="lvl"/>
          <dgm:resizeHandles val="exact"/>
        </dgm:presLayoutVars>
      </dgm:prSet>
      <dgm:spPr/>
    </dgm:pt>
    <dgm:pt modelId="{C7F67EDA-EB70-4CA6-A44A-EAEB5D14A90A}" type="pres">
      <dgm:prSet presAssocID="{DBA230F4-B8D8-440B-9530-34752072C9F3}" presName="compositeNode" presStyleCnt="0">
        <dgm:presLayoutVars>
          <dgm:bulletEnabled val="1"/>
        </dgm:presLayoutVars>
      </dgm:prSet>
      <dgm:spPr/>
    </dgm:pt>
    <dgm:pt modelId="{FF7B4354-0E79-4E23-9A14-B5D772DC5CBB}" type="pres">
      <dgm:prSet presAssocID="{DBA230F4-B8D8-440B-9530-34752072C9F3}" presName="bgRect" presStyleLbl="node1" presStyleIdx="0" presStyleCnt="3" custScaleY="70039" custLinFactNeighborX="-23" custLinFactNeighborY="1258"/>
      <dgm:spPr/>
    </dgm:pt>
    <dgm:pt modelId="{C795C8AA-A693-47F2-B680-3777B0FB318B}" type="pres">
      <dgm:prSet presAssocID="{DBA230F4-B8D8-440B-9530-34752072C9F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1B3D07C-CFB0-4FB8-8592-5C74ADE181F2}" type="pres">
      <dgm:prSet presAssocID="{DBA230F4-B8D8-440B-9530-34752072C9F3}" presName="childNode" presStyleLbl="node1" presStyleIdx="0" presStyleCnt="3">
        <dgm:presLayoutVars>
          <dgm:bulletEnabled val="1"/>
        </dgm:presLayoutVars>
      </dgm:prSet>
      <dgm:spPr/>
    </dgm:pt>
    <dgm:pt modelId="{F1D012D2-1BCC-40F7-B5BF-AADDB036F9A6}" type="pres">
      <dgm:prSet presAssocID="{809719E5-ADCF-44E3-889B-0C7501B780CA}" presName="hSp" presStyleCnt="0"/>
      <dgm:spPr/>
    </dgm:pt>
    <dgm:pt modelId="{B14B77B8-A62C-4EB3-A851-16533C35A796}" type="pres">
      <dgm:prSet presAssocID="{809719E5-ADCF-44E3-889B-0C7501B780CA}" presName="vProcSp" presStyleCnt="0"/>
      <dgm:spPr/>
    </dgm:pt>
    <dgm:pt modelId="{94D5CE3B-B224-45DC-B6E4-CB6E69070D4E}" type="pres">
      <dgm:prSet presAssocID="{809719E5-ADCF-44E3-889B-0C7501B780CA}" presName="vSp1" presStyleCnt="0"/>
      <dgm:spPr/>
    </dgm:pt>
    <dgm:pt modelId="{C7B68297-E663-4F7D-8051-5FE4F14384A8}" type="pres">
      <dgm:prSet presAssocID="{809719E5-ADCF-44E3-889B-0C7501B780CA}" presName="simulatedConn" presStyleLbl="solidFgAcc1" presStyleIdx="0" presStyleCnt="2"/>
      <dgm:spPr/>
    </dgm:pt>
    <dgm:pt modelId="{28734D51-D34D-464C-BF78-EF5F972D136C}" type="pres">
      <dgm:prSet presAssocID="{809719E5-ADCF-44E3-889B-0C7501B780CA}" presName="vSp2" presStyleCnt="0"/>
      <dgm:spPr/>
    </dgm:pt>
    <dgm:pt modelId="{79BECD7A-B7F7-4185-B200-C4C01E610BC5}" type="pres">
      <dgm:prSet presAssocID="{809719E5-ADCF-44E3-889B-0C7501B780CA}" presName="sibTrans" presStyleCnt="0"/>
      <dgm:spPr/>
    </dgm:pt>
    <dgm:pt modelId="{550FC86A-EC50-4A22-9FE2-4C638D6C339B}" type="pres">
      <dgm:prSet presAssocID="{F682AA32-49A6-44DF-B476-DA31AA8AA7DA}" presName="compositeNode" presStyleCnt="0">
        <dgm:presLayoutVars>
          <dgm:bulletEnabled val="1"/>
        </dgm:presLayoutVars>
      </dgm:prSet>
      <dgm:spPr/>
    </dgm:pt>
    <dgm:pt modelId="{F0A34418-BF13-46AE-B10C-F57EF971E5C1}" type="pres">
      <dgm:prSet presAssocID="{F682AA32-49A6-44DF-B476-DA31AA8AA7DA}" presName="bgRect" presStyleLbl="node1" presStyleIdx="1" presStyleCnt="3" custScaleY="81662"/>
      <dgm:spPr/>
    </dgm:pt>
    <dgm:pt modelId="{E35D0D66-83B1-49BC-8145-2DA736F6DFD2}" type="pres">
      <dgm:prSet presAssocID="{F682AA32-49A6-44DF-B476-DA31AA8AA7D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227948F-B345-4CB9-9A84-C22C0D0577A5}" type="pres">
      <dgm:prSet presAssocID="{F682AA32-49A6-44DF-B476-DA31AA8AA7DA}" presName="childNode" presStyleLbl="node1" presStyleIdx="1" presStyleCnt="3">
        <dgm:presLayoutVars>
          <dgm:bulletEnabled val="1"/>
        </dgm:presLayoutVars>
      </dgm:prSet>
      <dgm:spPr/>
    </dgm:pt>
    <dgm:pt modelId="{FC7ABD7E-0B5A-4142-87CC-A0756E0C5068}" type="pres">
      <dgm:prSet presAssocID="{090FCA17-4616-4BC8-B03A-2CD7FAAF93E2}" presName="hSp" presStyleCnt="0"/>
      <dgm:spPr/>
    </dgm:pt>
    <dgm:pt modelId="{8DFD2ACA-1624-49AE-BDFF-163CD6248333}" type="pres">
      <dgm:prSet presAssocID="{090FCA17-4616-4BC8-B03A-2CD7FAAF93E2}" presName="vProcSp" presStyleCnt="0"/>
      <dgm:spPr/>
    </dgm:pt>
    <dgm:pt modelId="{AE568355-BA74-444C-A637-68699999FAB7}" type="pres">
      <dgm:prSet presAssocID="{090FCA17-4616-4BC8-B03A-2CD7FAAF93E2}" presName="vSp1" presStyleCnt="0"/>
      <dgm:spPr/>
    </dgm:pt>
    <dgm:pt modelId="{B351987D-9E90-4491-ACCB-0E7E24AF51D2}" type="pres">
      <dgm:prSet presAssocID="{090FCA17-4616-4BC8-B03A-2CD7FAAF93E2}" presName="simulatedConn" presStyleLbl="solidFgAcc1" presStyleIdx="1" presStyleCnt="2"/>
      <dgm:spPr/>
    </dgm:pt>
    <dgm:pt modelId="{DE2021D2-3576-4A86-9FB3-F44084CFB4F0}" type="pres">
      <dgm:prSet presAssocID="{090FCA17-4616-4BC8-B03A-2CD7FAAF93E2}" presName="vSp2" presStyleCnt="0"/>
      <dgm:spPr/>
    </dgm:pt>
    <dgm:pt modelId="{3DE6F91F-BB4A-49DC-8CB9-AD8039D589D0}" type="pres">
      <dgm:prSet presAssocID="{090FCA17-4616-4BC8-B03A-2CD7FAAF93E2}" presName="sibTrans" presStyleCnt="0"/>
      <dgm:spPr/>
    </dgm:pt>
    <dgm:pt modelId="{6D66242B-EA1B-4EA8-8D13-A97C95E22C15}" type="pres">
      <dgm:prSet presAssocID="{9CA5CFFF-9C4F-4CFD-8045-A640698789CD}" presName="compositeNode" presStyleCnt="0">
        <dgm:presLayoutVars>
          <dgm:bulletEnabled val="1"/>
        </dgm:presLayoutVars>
      </dgm:prSet>
      <dgm:spPr/>
    </dgm:pt>
    <dgm:pt modelId="{8AE51309-591C-4A66-956C-998FBFD21FA1}" type="pres">
      <dgm:prSet presAssocID="{9CA5CFFF-9C4F-4CFD-8045-A640698789CD}" presName="bgRect" presStyleLbl="node1" presStyleIdx="2" presStyleCnt="3" custLinFactNeighborX="1994"/>
      <dgm:spPr/>
    </dgm:pt>
    <dgm:pt modelId="{630CFA9A-8077-41B1-9EA4-C881C5DBA0E4}" type="pres">
      <dgm:prSet presAssocID="{9CA5CFFF-9C4F-4CFD-8045-A640698789C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32934A3-2DCF-454B-87FD-E9F13E29EDE7}" type="pres">
      <dgm:prSet presAssocID="{9CA5CFFF-9C4F-4CFD-8045-A640698789C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2487D13-A2A9-4D75-957B-4E84CE771208}" srcId="{DBA230F4-B8D8-440B-9530-34752072C9F3}" destId="{2EF7B8C2-490B-4676-9C2F-61588ADD80DA}" srcOrd="0" destOrd="0" parTransId="{E02B7F0D-37A5-44AF-988A-804C7F08C06E}" sibTransId="{7045BFC8-CD8C-4433-ADFE-F13162518C8E}"/>
    <dgm:cxn modelId="{A6EF8A16-C789-44CA-AE80-50D16CE19A70}" type="presOf" srcId="{F682AA32-49A6-44DF-B476-DA31AA8AA7DA}" destId="{F0A34418-BF13-46AE-B10C-F57EF971E5C1}" srcOrd="0" destOrd="0" presId="urn:microsoft.com/office/officeart/2005/8/layout/hProcess7"/>
    <dgm:cxn modelId="{68E5E224-725D-4E44-BAE8-1E87CCC66F26}" srcId="{F682AA32-49A6-44DF-B476-DA31AA8AA7DA}" destId="{5BC1E020-BEA8-4683-880C-A79BC1166487}" srcOrd="0" destOrd="0" parTransId="{D80704A8-8332-4BDE-8616-1F0E94252764}" sibTransId="{AE6243DD-1478-482F-BBCF-F5CE69246F50}"/>
    <dgm:cxn modelId="{86FAEC45-A36F-4656-96D2-0D443F1A5CE4}" srcId="{9CA5CFFF-9C4F-4CFD-8045-A640698789CD}" destId="{682DEA87-8D2F-4615-85DA-DFAEEBC09267}" srcOrd="0" destOrd="0" parTransId="{05DDE85A-3091-4D4B-A701-5CB82E5E8A69}" sibTransId="{54604C2E-949D-4ABB-BF8D-1B3A31721217}"/>
    <dgm:cxn modelId="{4BB40646-9503-4829-AB97-932C318F0F57}" srcId="{257A9ECC-25E2-45CD-B7E3-214394BC78B3}" destId="{DBA230F4-B8D8-440B-9530-34752072C9F3}" srcOrd="0" destOrd="0" parTransId="{A2C09B9B-8824-474D-B68E-F8A672C8D702}" sibTransId="{809719E5-ADCF-44E3-889B-0C7501B780CA}"/>
    <dgm:cxn modelId="{7AED5366-C2D7-4382-966C-F55887EE80C5}" type="presOf" srcId="{9CA5CFFF-9C4F-4CFD-8045-A640698789CD}" destId="{630CFA9A-8077-41B1-9EA4-C881C5DBA0E4}" srcOrd="1" destOrd="0" presId="urn:microsoft.com/office/officeart/2005/8/layout/hProcess7"/>
    <dgm:cxn modelId="{49C3576F-D2F6-4F44-9C90-D8FD92E6F9DA}" type="presOf" srcId="{9CA5CFFF-9C4F-4CFD-8045-A640698789CD}" destId="{8AE51309-591C-4A66-956C-998FBFD21FA1}" srcOrd="0" destOrd="0" presId="urn:microsoft.com/office/officeart/2005/8/layout/hProcess7"/>
    <dgm:cxn modelId="{9F910C75-1EAD-47D4-A5A5-405B5A9DD59C}" srcId="{257A9ECC-25E2-45CD-B7E3-214394BC78B3}" destId="{F682AA32-49A6-44DF-B476-DA31AA8AA7DA}" srcOrd="1" destOrd="0" parTransId="{725BEEB4-6ABF-4CA8-8576-8282189C9C86}" sibTransId="{090FCA17-4616-4BC8-B03A-2CD7FAAF93E2}"/>
    <dgm:cxn modelId="{A2D74F82-E1DE-40D4-B199-E941F799658B}" type="presOf" srcId="{DBA230F4-B8D8-440B-9530-34752072C9F3}" destId="{C795C8AA-A693-47F2-B680-3777B0FB318B}" srcOrd="1" destOrd="0" presId="urn:microsoft.com/office/officeart/2005/8/layout/hProcess7"/>
    <dgm:cxn modelId="{6E0C5093-B783-435B-B0C1-CDD35CEDBDCC}" type="presOf" srcId="{5BC1E020-BEA8-4683-880C-A79BC1166487}" destId="{B227948F-B345-4CB9-9A84-C22C0D0577A5}" srcOrd="0" destOrd="0" presId="urn:microsoft.com/office/officeart/2005/8/layout/hProcess7"/>
    <dgm:cxn modelId="{97441598-DF1C-40E3-958C-A40F95212DE1}" type="presOf" srcId="{682DEA87-8D2F-4615-85DA-DFAEEBC09267}" destId="{B32934A3-2DCF-454B-87FD-E9F13E29EDE7}" srcOrd="0" destOrd="0" presId="urn:microsoft.com/office/officeart/2005/8/layout/hProcess7"/>
    <dgm:cxn modelId="{375839AC-60F6-4A59-B375-F49AB7612F4B}" type="presOf" srcId="{F682AA32-49A6-44DF-B476-DA31AA8AA7DA}" destId="{E35D0D66-83B1-49BC-8145-2DA736F6DFD2}" srcOrd="1" destOrd="0" presId="urn:microsoft.com/office/officeart/2005/8/layout/hProcess7"/>
    <dgm:cxn modelId="{5F4531BC-E1FD-4AB0-9506-6A4C4F785C21}" type="presOf" srcId="{257A9ECC-25E2-45CD-B7E3-214394BC78B3}" destId="{872C6F9E-E3A7-4B5A-96E5-FAB87872E2BB}" srcOrd="0" destOrd="0" presId="urn:microsoft.com/office/officeart/2005/8/layout/hProcess7"/>
    <dgm:cxn modelId="{8766D8E9-F029-408E-9781-2E4D3B2A436A}" type="presOf" srcId="{DBA230F4-B8D8-440B-9530-34752072C9F3}" destId="{FF7B4354-0E79-4E23-9A14-B5D772DC5CBB}" srcOrd="0" destOrd="0" presId="urn:microsoft.com/office/officeart/2005/8/layout/hProcess7"/>
    <dgm:cxn modelId="{4CDCB7ED-DACB-4BB8-BEF6-5CCBA86048E6}" type="presOf" srcId="{2EF7B8C2-490B-4676-9C2F-61588ADD80DA}" destId="{91B3D07C-CFB0-4FB8-8592-5C74ADE181F2}" srcOrd="0" destOrd="0" presId="urn:microsoft.com/office/officeart/2005/8/layout/hProcess7"/>
    <dgm:cxn modelId="{309A7AF9-8A08-43D6-8D28-FE19747CDC14}" srcId="{257A9ECC-25E2-45CD-B7E3-214394BC78B3}" destId="{9CA5CFFF-9C4F-4CFD-8045-A640698789CD}" srcOrd="2" destOrd="0" parTransId="{EB42D485-E667-4CBB-8909-B87BBA04C8B8}" sibTransId="{64A0DADA-135A-4E8A-81DF-97B4B604E4E9}"/>
    <dgm:cxn modelId="{D67B1DB9-9279-4AE6-9776-75A12FA235F5}" type="presParOf" srcId="{872C6F9E-E3A7-4B5A-96E5-FAB87872E2BB}" destId="{C7F67EDA-EB70-4CA6-A44A-EAEB5D14A90A}" srcOrd="0" destOrd="0" presId="urn:microsoft.com/office/officeart/2005/8/layout/hProcess7"/>
    <dgm:cxn modelId="{A05EEC30-B808-4DEF-9A42-79C4E9CDF77A}" type="presParOf" srcId="{C7F67EDA-EB70-4CA6-A44A-EAEB5D14A90A}" destId="{FF7B4354-0E79-4E23-9A14-B5D772DC5CBB}" srcOrd="0" destOrd="0" presId="urn:microsoft.com/office/officeart/2005/8/layout/hProcess7"/>
    <dgm:cxn modelId="{FFD4A828-272D-4A61-9A2B-830E97B65C37}" type="presParOf" srcId="{C7F67EDA-EB70-4CA6-A44A-EAEB5D14A90A}" destId="{C795C8AA-A693-47F2-B680-3777B0FB318B}" srcOrd="1" destOrd="0" presId="urn:microsoft.com/office/officeart/2005/8/layout/hProcess7"/>
    <dgm:cxn modelId="{6F72FF5A-0ED9-4BCD-ABC2-D006E24B2F16}" type="presParOf" srcId="{C7F67EDA-EB70-4CA6-A44A-EAEB5D14A90A}" destId="{91B3D07C-CFB0-4FB8-8592-5C74ADE181F2}" srcOrd="2" destOrd="0" presId="urn:microsoft.com/office/officeart/2005/8/layout/hProcess7"/>
    <dgm:cxn modelId="{5A216798-2105-47EF-AD83-D17ABCD3A00F}" type="presParOf" srcId="{872C6F9E-E3A7-4B5A-96E5-FAB87872E2BB}" destId="{F1D012D2-1BCC-40F7-B5BF-AADDB036F9A6}" srcOrd="1" destOrd="0" presId="urn:microsoft.com/office/officeart/2005/8/layout/hProcess7"/>
    <dgm:cxn modelId="{60A3C7F4-7DEA-42AF-879E-13A9AFC5BE10}" type="presParOf" srcId="{872C6F9E-E3A7-4B5A-96E5-FAB87872E2BB}" destId="{B14B77B8-A62C-4EB3-A851-16533C35A796}" srcOrd="2" destOrd="0" presId="urn:microsoft.com/office/officeart/2005/8/layout/hProcess7"/>
    <dgm:cxn modelId="{D7F49CFD-4893-4E7E-8A00-6D08E151CDCF}" type="presParOf" srcId="{B14B77B8-A62C-4EB3-A851-16533C35A796}" destId="{94D5CE3B-B224-45DC-B6E4-CB6E69070D4E}" srcOrd="0" destOrd="0" presId="urn:microsoft.com/office/officeart/2005/8/layout/hProcess7"/>
    <dgm:cxn modelId="{51DB52AC-431F-4C5C-B506-797A916FDD1D}" type="presParOf" srcId="{B14B77B8-A62C-4EB3-A851-16533C35A796}" destId="{C7B68297-E663-4F7D-8051-5FE4F14384A8}" srcOrd="1" destOrd="0" presId="urn:microsoft.com/office/officeart/2005/8/layout/hProcess7"/>
    <dgm:cxn modelId="{B2CBC222-74F4-4CA1-AEC0-CFE288B472B4}" type="presParOf" srcId="{B14B77B8-A62C-4EB3-A851-16533C35A796}" destId="{28734D51-D34D-464C-BF78-EF5F972D136C}" srcOrd="2" destOrd="0" presId="urn:microsoft.com/office/officeart/2005/8/layout/hProcess7"/>
    <dgm:cxn modelId="{98364FB8-0FD2-45BA-BB79-46E12C87AB8E}" type="presParOf" srcId="{872C6F9E-E3A7-4B5A-96E5-FAB87872E2BB}" destId="{79BECD7A-B7F7-4185-B200-C4C01E610BC5}" srcOrd="3" destOrd="0" presId="urn:microsoft.com/office/officeart/2005/8/layout/hProcess7"/>
    <dgm:cxn modelId="{32E1E9CB-A808-4059-9C05-1E28440C87B3}" type="presParOf" srcId="{872C6F9E-E3A7-4B5A-96E5-FAB87872E2BB}" destId="{550FC86A-EC50-4A22-9FE2-4C638D6C339B}" srcOrd="4" destOrd="0" presId="urn:microsoft.com/office/officeart/2005/8/layout/hProcess7"/>
    <dgm:cxn modelId="{97FEC0FC-EB94-4AB8-A146-02704EB09A6A}" type="presParOf" srcId="{550FC86A-EC50-4A22-9FE2-4C638D6C339B}" destId="{F0A34418-BF13-46AE-B10C-F57EF971E5C1}" srcOrd="0" destOrd="0" presId="urn:microsoft.com/office/officeart/2005/8/layout/hProcess7"/>
    <dgm:cxn modelId="{1236C934-6447-4E3B-B0D6-5FCD194F0F32}" type="presParOf" srcId="{550FC86A-EC50-4A22-9FE2-4C638D6C339B}" destId="{E35D0D66-83B1-49BC-8145-2DA736F6DFD2}" srcOrd="1" destOrd="0" presId="urn:microsoft.com/office/officeart/2005/8/layout/hProcess7"/>
    <dgm:cxn modelId="{841EA91E-3A4A-4B87-87A6-57A7830AC1AE}" type="presParOf" srcId="{550FC86A-EC50-4A22-9FE2-4C638D6C339B}" destId="{B227948F-B345-4CB9-9A84-C22C0D0577A5}" srcOrd="2" destOrd="0" presId="urn:microsoft.com/office/officeart/2005/8/layout/hProcess7"/>
    <dgm:cxn modelId="{CDBDF722-6793-463F-88BE-A18B8E1B450D}" type="presParOf" srcId="{872C6F9E-E3A7-4B5A-96E5-FAB87872E2BB}" destId="{FC7ABD7E-0B5A-4142-87CC-A0756E0C5068}" srcOrd="5" destOrd="0" presId="urn:microsoft.com/office/officeart/2005/8/layout/hProcess7"/>
    <dgm:cxn modelId="{6FEBCCB4-0074-451F-B183-E074135BE1B9}" type="presParOf" srcId="{872C6F9E-E3A7-4B5A-96E5-FAB87872E2BB}" destId="{8DFD2ACA-1624-49AE-BDFF-163CD6248333}" srcOrd="6" destOrd="0" presId="urn:microsoft.com/office/officeart/2005/8/layout/hProcess7"/>
    <dgm:cxn modelId="{D0BEB5A1-5F14-42CE-8AA1-7B8AB383D1BD}" type="presParOf" srcId="{8DFD2ACA-1624-49AE-BDFF-163CD6248333}" destId="{AE568355-BA74-444C-A637-68699999FAB7}" srcOrd="0" destOrd="0" presId="urn:microsoft.com/office/officeart/2005/8/layout/hProcess7"/>
    <dgm:cxn modelId="{472808A9-D637-4119-A6EF-24ACC0748AD7}" type="presParOf" srcId="{8DFD2ACA-1624-49AE-BDFF-163CD6248333}" destId="{B351987D-9E90-4491-ACCB-0E7E24AF51D2}" srcOrd="1" destOrd="0" presId="urn:microsoft.com/office/officeart/2005/8/layout/hProcess7"/>
    <dgm:cxn modelId="{61767B57-0860-4C7A-8F15-991EF1ABFA19}" type="presParOf" srcId="{8DFD2ACA-1624-49AE-BDFF-163CD6248333}" destId="{DE2021D2-3576-4A86-9FB3-F44084CFB4F0}" srcOrd="2" destOrd="0" presId="urn:microsoft.com/office/officeart/2005/8/layout/hProcess7"/>
    <dgm:cxn modelId="{35933DD4-52D6-42BF-846B-9F7AF8C16A65}" type="presParOf" srcId="{872C6F9E-E3A7-4B5A-96E5-FAB87872E2BB}" destId="{3DE6F91F-BB4A-49DC-8CB9-AD8039D589D0}" srcOrd="7" destOrd="0" presId="urn:microsoft.com/office/officeart/2005/8/layout/hProcess7"/>
    <dgm:cxn modelId="{06500FC1-83DD-4D4D-BA5D-E126BEC98D83}" type="presParOf" srcId="{872C6F9E-E3A7-4B5A-96E5-FAB87872E2BB}" destId="{6D66242B-EA1B-4EA8-8D13-A97C95E22C15}" srcOrd="8" destOrd="0" presId="urn:microsoft.com/office/officeart/2005/8/layout/hProcess7"/>
    <dgm:cxn modelId="{A6530965-3D7B-4C02-A132-C13D9CF919AC}" type="presParOf" srcId="{6D66242B-EA1B-4EA8-8D13-A97C95E22C15}" destId="{8AE51309-591C-4A66-956C-998FBFD21FA1}" srcOrd="0" destOrd="0" presId="urn:microsoft.com/office/officeart/2005/8/layout/hProcess7"/>
    <dgm:cxn modelId="{1AA25CEC-65F8-4E03-8AF4-726C643AABEE}" type="presParOf" srcId="{6D66242B-EA1B-4EA8-8D13-A97C95E22C15}" destId="{630CFA9A-8077-41B1-9EA4-C881C5DBA0E4}" srcOrd="1" destOrd="0" presId="urn:microsoft.com/office/officeart/2005/8/layout/hProcess7"/>
    <dgm:cxn modelId="{752706AC-2FEC-48B3-B738-26CC4EA49F2B}" type="presParOf" srcId="{6D66242B-EA1B-4EA8-8D13-A97C95E22C15}" destId="{B32934A3-2DCF-454B-87FD-E9F13E29EDE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32F36-0A6A-40D1-B4C7-4D81E6352C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1D5D52-FF7D-4FB3-BFF3-351418A8A023}">
      <dgm:prSet phldrT="[Testo]" custT="1"/>
      <dgm:spPr/>
      <dgm:t>
        <a:bodyPr/>
        <a:lstStyle/>
        <a:p>
          <a:r>
            <a:rPr lang="it-IT" sz="2000" dirty="0"/>
            <a:t>Più verde</a:t>
          </a:r>
          <a:endParaRPr lang="en-GB" sz="2000" dirty="0"/>
        </a:p>
      </dgm:t>
    </dgm:pt>
    <dgm:pt modelId="{83C77C95-F120-4F4D-BD89-F009AA047412}" type="parTrans" cxnId="{A6270A63-C341-4093-AB54-D02359BFAF92}">
      <dgm:prSet/>
      <dgm:spPr/>
      <dgm:t>
        <a:bodyPr/>
        <a:lstStyle/>
        <a:p>
          <a:endParaRPr lang="en-GB" sz="2000"/>
        </a:p>
      </dgm:t>
    </dgm:pt>
    <dgm:pt modelId="{064E71A9-28A8-4789-BE41-E8BFA07900CB}" type="sibTrans" cxnId="{A6270A63-C341-4093-AB54-D02359BFAF92}">
      <dgm:prSet/>
      <dgm:spPr/>
      <dgm:t>
        <a:bodyPr/>
        <a:lstStyle/>
        <a:p>
          <a:endParaRPr lang="en-GB" sz="2000"/>
        </a:p>
      </dgm:t>
    </dgm:pt>
    <dgm:pt modelId="{E10FF521-693D-49DC-8237-20B89D1B1AA2}">
      <dgm:prSet phldrT="[Testo]" custT="1"/>
      <dgm:spPr/>
      <dgm:t>
        <a:bodyPr/>
        <a:lstStyle/>
        <a:p>
          <a:r>
            <a:rPr lang="it-IT" sz="2000" dirty="0"/>
            <a:t>Più connessa</a:t>
          </a:r>
          <a:endParaRPr lang="en-GB" sz="2000" dirty="0"/>
        </a:p>
      </dgm:t>
    </dgm:pt>
    <dgm:pt modelId="{CAA991D0-6DEB-487D-BD60-F65F99637ECE}" type="parTrans" cxnId="{06A70E15-56D8-4940-B41A-72CB5A0EE461}">
      <dgm:prSet/>
      <dgm:spPr/>
      <dgm:t>
        <a:bodyPr/>
        <a:lstStyle/>
        <a:p>
          <a:endParaRPr lang="en-GB" sz="2000"/>
        </a:p>
      </dgm:t>
    </dgm:pt>
    <dgm:pt modelId="{EAD99C28-988D-435D-8744-BA7FF1A51E5C}" type="sibTrans" cxnId="{06A70E15-56D8-4940-B41A-72CB5A0EE461}">
      <dgm:prSet/>
      <dgm:spPr/>
      <dgm:t>
        <a:bodyPr/>
        <a:lstStyle/>
        <a:p>
          <a:endParaRPr lang="en-GB" sz="2000"/>
        </a:p>
      </dgm:t>
    </dgm:pt>
    <dgm:pt modelId="{41CC27F6-9617-424B-9E5F-AE514BC07E23}">
      <dgm:prSet phldrT="[Testo]" custT="1"/>
      <dgm:spPr/>
      <dgm:t>
        <a:bodyPr/>
        <a:lstStyle/>
        <a:p>
          <a:r>
            <a:rPr lang="it-IT" sz="2000" dirty="0"/>
            <a:t>Più sociale</a:t>
          </a:r>
          <a:endParaRPr lang="en-GB" sz="2000" dirty="0"/>
        </a:p>
      </dgm:t>
    </dgm:pt>
    <dgm:pt modelId="{3250758F-BAD0-4F18-B7A4-02046680FFE2}" type="parTrans" cxnId="{DE9C0980-302E-43CB-AAF0-C7E52B71DFB0}">
      <dgm:prSet/>
      <dgm:spPr/>
      <dgm:t>
        <a:bodyPr/>
        <a:lstStyle/>
        <a:p>
          <a:endParaRPr lang="en-GB" sz="2000"/>
        </a:p>
      </dgm:t>
    </dgm:pt>
    <dgm:pt modelId="{2F19E2E6-EE57-4A8A-9ED4-BBB96E7152D6}" type="sibTrans" cxnId="{DE9C0980-302E-43CB-AAF0-C7E52B71DFB0}">
      <dgm:prSet/>
      <dgm:spPr/>
      <dgm:t>
        <a:bodyPr/>
        <a:lstStyle/>
        <a:p>
          <a:endParaRPr lang="en-GB" sz="2000"/>
        </a:p>
      </dgm:t>
    </dgm:pt>
    <dgm:pt modelId="{E1260564-6C58-4BB0-B00A-74C6AD818107}">
      <dgm:prSet phldrT="[Testo]" custT="1"/>
      <dgm:spPr/>
      <dgm:t>
        <a:bodyPr/>
        <a:lstStyle/>
        <a:p>
          <a:r>
            <a:rPr lang="it-IT" sz="2000" dirty="0"/>
            <a:t>Più vicina al cittadino</a:t>
          </a:r>
          <a:endParaRPr lang="en-GB" sz="2000" dirty="0"/>
        </a:p>
      </dgm:t>
    </dgm:pt>
    <dgm:pt modelId="{E09B5FEF-93FD-4426-8D21-CF9794DAB74F}" type="parTrans" cxnId="{61A9E1EF-1631-4225-8A21-0BD950F932F3}">
      <dgm:prSet/>
      <dgm:spPr/>
      <dgm:t>
        <a:bodyPr/>
        <a:lstStyle/>
        <a:p>
          <a:endParaRPr lang="en-GB" sz="2000"/>
        </a:p>
      </dgm:t>
    </dgm:pt>
    <dgm:pt modelId="{084E6018-9C92-407B-A088-15D6A27220D7}" type="sibTrans" cxnId="{61A9E1EF-1631-4225-8A21-0BD950F932F3}">
      <dgm:prSet/>
      <dgm:spPr/>
      <dgm:t>
        <a:bodyPr/>
        <a:lstStyle/>
        <a:p>
          <a:endParaRPr lang="en-GB" sz="2000"/>
        </a:p>
      </dgm:t>
    </dgm:pt>
    <dgm:pt modelId="{A547FEAE-E892-4F85-9FFF-FFFB4735BB62}">
      <dgm:prSet phldrT="[Testo]" custT="1"/>
      <dgm:spPr/>
      <dgm:t>
        <a:bodyPr/>
        <a:lstStyle/>
        <a:p>
          <a:r>
            <a:rPr lang="it-IT" sz="1700" dirty="0"/>
            <a:t>Più intelligente </a:t>
          </a:r>
          <a:endParaRPr lang="en-GB" sz="1700" dirty="0"/>
        </a:p>
      </dgm:t>
    </dgm:pt>
    <dgm:pt modelId="{9038F8BD-8E0F-4620-92A0-2A13DB2E4BC2}" type="parTrans" cxnId="{26619A1F-A246-4871-89AF-84ED31FB8BFF}">
      <dgm:prSet/>
      <dgm:spPr/>
      <dgm:t>
        <a:bodyPr/>
        <a:lstStyle/>
        <a:p>
          <a:endParaRPr lang="en-GB" sz="2000"/>
        </a:p>
      </dgm:t>
    </dgm:pt>
    <dgm:pt modelId="{37AE2410-ADF6-4CB6-A9B9-AC3F72B84BA1}" type="sibTrans" cxnId="{26619A1F-A246-4871-89AF-84ED31FB8BFF}">
      <dgm:prSet/>
      <dgm:spPr/>
      <dgm:t>
        <a:bodyPr/>
        <a:lstStyle/>
        <a:p>
          <a:endParaRPr lang="en-GB" sz="2000"/>
        </a:p>
      </dgm:t>
    </dgm:pt>
    <dgm:pt modelId="{1E9C115D-AB7C-41BE-9E04-F2BE3BB372E3}" type="pres">
      <dgm:prSet presAssocID="{7CB32F36-0A6A-40D1-B4C7-4D81E6352C95}" presName="cycle" presStyleCnt="0">
        <dgm:presLayoutVars>
          <dgm:dir/>
          <dgm:resizeHandles val="exact"/>
        </dgm:presLayoutVars>
      </dgm:prSet>
      <dgm:spPr/>
    </dgm:pt>
    <dgm:pt modelId="{3523F34B-E945-436A-AAE9-7045BE00C06A}" type="pres">
      <dgm:prSet presAssocID="{751D5D52-FF7D-4FB3-BFF3-351418A8A023}" presName="dummy" presStyleCnt="0"/>
      <dgm:spPr/>
    </dgm:pt>
    <dgm:pt modelId="{23514C86-869E-40A8-915F-81B03F449D53}" type="pres">
      <dgm:prSet presAssocID="{751D5D52-FF7D-4FB3-BFF3-351418A8A023}" presName="node" presStyleLbl="revTx" presStyleIdx="0" presStyleCnt="5">
        <dgm:presLayoutVars>
          <dgm:bulletEnabled val="1"/>
        </dgm:presLayoutVars>
      </dgm:prSet>
      <dgm:spPr/>
    </dgm:pt>
    <dgm:pt modelId="{05EAB5E1-B074-4003-9B1F-DC199EEABB0B}" type="pres">
      <dgm:prSet presAssocID="{064E71A9-28A8-4789-BE41-E8BFA07900CB}" presName="sibTrans" presStyleLbl="node1" presStyleIdx="0" presStyleCnt="5"/>
      <dgm:spPr/>
    </dgm:pt>
    <dgm:pt modelId="{C007ECAA-597C-4BA7-9380-F67D07AEABC1}" type="pres">
      <dgm:prSet presAssocID="{E10FF521-693D-49DC-8237-20B89D1B1AA2}" presName="dummy" presStyleCnt="0"/>
      <dgm:spPr/>
    </dgm:pt>
    <dgm:pt modelId="{7ED8AA8F-3EBE-4FD7-B224-C90592568E90}" type="pres">
      <dgm:prSet presAssocID="{E10FF521-693D-49DC-8237-20B89D1B1AA2}" presName="node" presStyleLbl="revTx" presStyleIdx="1" presStyleCnt="5">
        <dgm:presLayoutVars>
          <dgm:bulletEnabled val="1"/>
        </dgm:presLayoutVars>
      </dgm:prSet>
      <dgm:spPr/>
    </dgm:pt>
    <dgm:pt modelId="{37D54A2A-F586-4885-8166-A6E3580BACE3}" type="pres">
      <dgm:prSet presAssocID="{EAD99C28-988D-435D-8744-BA7FF1A51E5C}" presName="sibTrans" presStyleLbl="node1" presStyleIdx="1" presStyleCnt="5"/>
      <dgm:spPr/>
    </dgm:pt>
    <dgm:pt modelId="{38AC71B6-9E1F-4540-9AE2-1339BE4A5BF8}" type="pres">
      <dgm:prSet presAssocID="{41CC27F6-9617-424B-9E5F-AE514BC07E23}" presName="dummy" presStyleCnt="0"/>
      <dgm:spPr/>
    </dgm:pt>
    <dgm:pt modelId="{98FBD454-C9CD-4BF9-A501-98C4471160BD}" type="pres">
      <dgm:prSet presAssocID="{41CC27F6-9617-424B-9E5F-AE514BC07E23}" presName="node" presStyleLbl="revTx" presStyleIdx="2" presStyleCnt="5">
        <dgm:presLayoutVars>
          <dgm:bulletEnabled val="1"/>
        </dgm:presLayoutVars>
      </dgm:prSet>
      <dgm:spPr/>
    </dgm:pt>
    <dgm:pt modelId="{45A6467B-2FA8-4418-B35F-EB87C85849D4}" type="pres">
      <dgm:prSet presAssocID="{2F19E2E6-EE57-4A8A-9ED4-BBB96E7152D6}" presName="sibTrans" presStyleLbl="node1" presStyleIdx="2" presStyleCnt="5"/>
      <dgm:spPr/>
    </dgm:pt>
    <dgm:pt modelId="{09AEE552-1175-4389-B12B-180B444E7C9E}" type="pres">
      <dgm:prSet presAssocID="{E1260564-6C58-4BB0-B00A-74C6AD818107}" presName="dummy" presStyleCnt="0"/>
      <dgm:spPr/>
    </dgm:pt>
    <dgm:pt modelId="{DF090F50-709F-4CA3-96A3-B5396716C39D}" type="pres">
      <dgm:prSet presAssocID="{E1260564-6C58-4BB0-B00A-74C6AD818107}" presName="node" presStyleLbl="revTx" presStyleIdx="3" presStyleCnt="5">
        <dgm:presLayoutVars>
          <dgm:bulletEnabled val="1"/>
        </dgm:presLayoutVars>
      </dgm:prSet>
      <dgm:spPr/>
    </dgm:pt>
    <dgm:pt modelId="{3D4E4E03-6D47-41A5-96EF-F1DF6EFFB2A4}" type="pres">
      <dgm:prSet presAssocID="{084E6018-9C92-407B-A088-15D6A27220D7}" presName="sibTrans" presStyleLbl="node1" presStyleIdx="3" presStyleCnt="5"/>
      <dgm:spPr/>
    </dgm:pt>
    <dgm:pt modelId="{DD855D6E-AFF4-4439-9F9C-FD9D792731B0}" type="pres">
      <dgm:prSet presAssocID="{A547FEAE-E892-4F85-9FFF-FFFB4735BB62}" presName="dummy" presStyleCnt="0"/>
      <dgm:spPr/>
    </dgm:pt>
    <dgm:pt modelId="{5301F006-9D64-4D89-A6C5-3092CA8877AD}" type="pres">
      <dgm:prSet presAssocID="{A547FEAE-E892-4F85-9FFF-FFFB4735BB62}" presName="node" presStyleLbl="revTx" presStyleIdx="4" presStyleCnt="5">
        <dgm:presLayoutVars>
          <dgm:bulletEnabled val="1"/>
        </dgm:presLayoutVars>
      </dgm:prSet>
      <dgm:spPr/>
    </dgm:pt>
    <dgm:pt modelId="{A82FEAFE-7195-4AE8-8B10-0A7E7C93EC21}" type="pres">
      <dgm:prSet presAssocID="{37AE2410-ADF6-4CB6-A9B9-AC3F72B84BA1}" presName="sibTrans" presStyleLbl="node1" presStyleIdx="4" presStyleCnt="5"/>
      <dgm:spPr/>
    </dgm:pt>
  </dgm:ptLst>
  <dgm:cxnLst>
    <dgm:cxn modelId="{3DCCF50B-84AF-412B-B4C4-4BBB0BBA7CAF}" type="presOf" srcId="{084E6018-9C92-407B-A088-15D6A27220D7}" destId="{3D4E4E03-6D47-41A5-96EF-F1DF6EFFB2A4}" srcOrd="0" destOrd="0" presId="urn:microsoft.com/office/officeart/2005/8/layout/cycle1"/>
    <dgm:cxn modelId="{06A70E15-56D8-4940-B41A-72CB5A0EE461}" srcId="{7CB32F36-0A6A-40D1-B4C7-4D81E6352C95}" destId="{E10FF521-693D-49DC-8237-20B89D1B1AA2}" srcOrd="1" destOrd="0" parTransId="{CAA991D0-6DEB-487D-BD60-F65F99637ECE}" sibTransId="{EAD99C28-988D-435D-8744-BA7FF1A51E5C}"/>
    <dgm:cxn modelId="{D712FC1B-B159-4247-899A-3161D6357785}" type="presOf" srcId="{064E71A9-28A8-4789-BE41-E8BFA07900CB}" destId="{05EAB5E1-B074-4003-9B1F-DC199EEABB0B}" srcOrd="0" destOrd="0" presId="urn:microsoft.com/office/officeart/2005/8/layout/cycle1"/>
    <dgm:cxn modelId="{26619A1F-A246-4871-89AF-84ED31FB8BFF}" srcId="{7CB32F36-0A6A-40D1-B4C7-4D81E6352C95}" destId="{A547FEAE-E892-4F85-9FFF-FFFB4735BB62}" srcOrd="4" destOrd="0" parTransId="{9038F8BD-8E0F-4620-92A0-2A13DB2E4BC2}" sibTransId="{37AE2410-ADF6-4CB6-A9B9-AC3F72B84BA1}"/>
    <dgm:cxn modelId="{9EB33523-881A-431E-B00E-D91876520E0F}" type="presOf" srcId="{751D5D52-FF7D-4FB3-BFF3-351418A8A023}" destId="{23514C86-869E-40A8-915F-81B03F449D53}" srcOrd="0" destOrd="0" presId="urn:microsoft.com/office/officeart/2005/8/layout/cycle1"/>
    <dgm:cxn modelId="{80A7802B-D315-407D-974C-81651B7D80B6}" type="presOf" srcId="{A547FEAE-E892-4F85-9FFF-FFFB4735BB62}" destId="{5301F006-9D64-4D89-A6C5-3092CA8877AD}" srcOrd="0" destOrd="0" presId="urn:microsoft.com/office/officeart/2005/8/layout/cycle1"/>
    <dgm:cxn modelId="{4EA11635-9BDB-48CF-95FA-FBB498D868FD}" type="presOf" srcId="{E10FF521-693D-49DC-8237-20B89D1B1AA2}" destId="{7ED8AA8F-3EBE-4FD7-B224-C90592568E90}" srcOrd="0" destOrd="0" presId="urn:microsoft.com/office/officeart/2005/8/layout/cycle1"/>
    <dgm:cxn modelId="{A6270A63-C341-4093-AB54-D02359BFAF92}" srcId="{7CB32F36-0A6A-40D1-B4C7-4D81E6352C95}" destId="{751D5D52-FF7D-4FB3-BFF3-351418A8A023}" srcOrd="0" destOrd="0" parTransId="{83C77C95-F120-4F4D-BD89-F009AA047412}" sibTransId="{064E71A9-28A8-4789-BE41-E8BFA07900CB}"/>
    <dgm:cxn modelId="{109A3043-A494-409A-B7AC-7BA28F55FD95}" type="presOf" srcId="{E1260564-6C58-4BB0-B00A-74C6AD818107}" destId="{DF090F50-709F-4CA3-96A3-B5396716C39D}" srcOrd="0" destOrd="0" presId="urn:microsoft.com/office/officeart/2005/8/layout/cycle1"/>
    <dgm:cxn modelId="{DE9C0980-302E-43CB-AAF0-C7E52B71DFB0}" srcId="{7CB32F36-0A6A-40D1-B4C7-4D81E6352C95}" destId="{41CC27F6-9617-424B-9E5F-AE514BC07E23}" srcOrd="2" destOrd="0" parTransId="{3250758F-BAD0-4F18-B7A4-02046680FFE2}" sibTransId="{2F19E2E6-EE57-4A8A-9ED4-BBB96E7152D6}"/>
    <dgm:cxn modelId="{3BD818AD-8A36-44F2-A209-A0DB136F2197}" type="presOf" srcId="{EAD99C28-988D-435D-8744-BA7FF1A51E5C}" destId="{37D54A2A-F586-4885-8166-A6E3580BACE3}" srcOrd="0" destOrd="0" presId="urn:microsoft.com/office/officeart/2005/8/layout/cycle1"/>
    <dgm:cxn modelId="{769D47B5-624D-4B6B-AAC6-CE6AF6B66739}" type="presOf" srcId="{41CC27F6-9617-424B-9E5F-AE514BC07E23}" destId="{98FBD454-C9CD-4BF9-A501-98C4471160BD}" srcOrd="0" destOrd="0" presId="urn:microsoft.com/office/officeart/2005/8/layout/cycle1"/>
    <dgm:cxn modelId="{D0AF8AD8-F9B6-4F4A-8AE6-8883FA6457FF}" type="presOf" srcId="{7CB32F36-0A6A-40D1-B4C7-4D81E6352C95}" destId="{1E9C115D-AB7C-41BE-9E04-F2BE3BB372E3}" srcOrd="0" destOrd="0" presId="urn:microsoft.com/office/officeart/2005/8/layout/cycle1"/>
    <dgm:cxn modelId="{632B52E5-8FBB-4FFB-85E3-C486A39B2F3F}" type="presOf" srcId="{2F19E2E6-EE57-4A8A-9ED4-BBB96E7152D6}" destId="{45A6467B-2FA8-4418-B35F-EB87C85849D4}" srcOrd="0" destOrd="0" presId="urn:microsoft.com/office/officeart/2005/8/layout/cycle1"/>
    <dgm:cxn modelId="{EA3789EB-BB61-449F-AD76-78C25134DE3D}" type="presOf" srcId="{37AE2410-ADF6-4CB6-A9B9-AC3F72B84BA1}" destId="{A82FEAFE-7195-4AE8-8B10-0A7E7C93EC21}" srcOrd="0" destOrd="0" presId="urn:microsoft.com/office/officeart/2005/8/layout/cycle1"/>
    <dgm:cxn modelId="{61A9E1EF-1631-4225-8A21-0BD950F932F3}" srcId="{7CB32F36-0A6A-40D1-B4C7-4D81E6352C95}" destId="{E1260564-6C58-4BB0-B00A-74C6AD818107}" srcOrd="3" destOrd="0" parTransId="{E09B5FEF-93FD-4426-8D21-CF9794DAB74F}" sibTransId="{084E6018-9C92-407B-A088-15D6A27220D7}"/>
    <dgm:cxn modelId="{37D1E0B3-9CB7-4304-863B-AFF3CB1F2D22}" type="presParOf" srcId="{1E9C115D-AB7C-41BE-9E04-F2BE3BB372E3}" destId="{3523F34B-E945-436A-AAE9-7045BE00C06A}" srcOrd="0" destOrd="0" presId="urn:microsoft.com/office/officeart/2005/8/layout/cycle1"/>
    <dgm:cxn modelId="{E0684DAF-574A-43FB-B654-06D1E47CCE54}" type="presParOf" srcId="{1E9C115D-AB7C-41BE-9E04-F2BE3BB372E3}" destId="{23514C86-869E-40A8-915F-81B03F449D53}" srcOrd="1" destOrd="0" presId="urn:microsoft.com/office/officeart/2005/8/layout/cycle1"/>
    <dgm:cxn modelId="{1C3D1480-EAAF-4C29-AAF7-D2F6BEC0A7C2}" type="presParOf" srcId="{1E9C115D-AB7C-41BE-9E04-F2BE3BB372E3}" destId="{05EAB5E1-B074-4003-9B1F-DC199EEABB0B}" srcOrd="2" destOrd="0" presId="urn:microsoft.com/office/officeart/2005/8/layout/cycle1"/>
    <dgm:cxn modelId="{4F0C1ABF-9432-47A5-9CCE-228FACF2389A}" type="presParOf" srcId="{1E9C115D-AB7C-41BE-9E04-F2BE3BB372E3}" destId="{C007ECAA-597C-4BA7-9380-F67D07AEABC1}" srcOrd="3" destOrd="0" presId="urn:microsoft.com/office/officeart/2005/8/layout/cycle1"/>
    <dgm:cxn modelId="{21987F24-0802-4709-9752-1883E162BC13}" type="presParOf" srcId="{1E9C115D-AB7C-41BE-9E04-F2BE3BB372E3}" destId="{7ED8AA8F-3EBE-4FD7-B224-C90592568E90}" srcOrd="4" destOrd="0" presId="urn:microsoft.com/office/officeart/2005/8/layout/cycle1"/>
    <dgm:cxn modelId="{7A42F50C-6B91-4662-9175-F4BF78194407}" type="presParOf" srcId="{1E9C115D-AB7C-41BE-9E04-F2BE3BB372E3}" destId="{37D54A2A-F586-4885-8166-A6E3580BACE3}" srcOrd="5" destOrd="0" presId="urn:microsoft.com/office/officeart/2005/8/layout/cycle1"/>
    <dgm:cxn modelId="{FCF8660C-4863-4605-AD54-36A6B8D85B6C}" type="presParOf" srcId="{1E9C115D-AB7C-41BE-9E04-F2BE3BB372E3}" destId="{38AC71B6-9E1F-4540-9AE2-1339BE4A5BF8}" srcOrd="6" destOrd="0" presId="urn:microsoft.com/office/officeart/2005/8/layout/cycle1"/>
    <dgm:cxn modelId="{F097AF16-DE58-425E-A9A5-2AB730A32CFC}" type="presParOf" srcId="{1E9C115D-AB7C-41BE-9E04-F2BE3BB372E3}" destId="{98FBD454-C9CD-4BF9-A501-98C4471160BD}" srcOrd="7" destOrd="0" presId="urn:microsoft.com/office/officeart/2005/8/layout/cycle1"/>
    <dgm:cxn modelId="{2C42DDFC-0D5C-47BE-933E-9B86F3FCCFE4}" type="presParOf" srcId="{1E9C115D-AB7C-41BE-9E04-F2BE3BB372E3}" destId="{45A6467B-2FA8-4418-B35F-EB87C85849D4}" srcOrd="8" destOrd="0" presId="urn:microsoft.com/office/officeart/2005/8/layout/cycle1"/>
    <dgm:cxn modelId="{9269239A-431D-4344-97DC-358926A1D37C}" type="presParOf" srcId="{1E9C115D-AB7C-41BE-9E04-F2BE3BB372E3}" destId="{09AEE552-1175-4389-B12B-180B444E7C9E}" srcOrd="9" destOrd="0" presId="urn:microsoft.com/office/officeart/2005/8/layout/cycle1"/>
    <dgm:cxn modelId="{25AD1B96-FB91-42F4-AE39-0EC509365256}" type="presParOf" srcId="{1E9C115D-AB7C-41BE-9E04-F2BE3BB372E3}" destId="{DF090F50-709F-4CA3-96A3-B5396716C39D}" srcOrd="10" destOrd="0" presId="urn:microsoft.com/office/officeart/2005/8/layout/cycle1"/>
    <dgm:cxn modelId="{84657A71-4F85-4AF2-A36C-0380935950CD}" type="presParOf" srcId="{1E9C115D-AB7C-41BE-9E04-F2BE3BB372E3}" destId="{3D4E4E03-6D47-41A5-96EF-F1DF6EFFB2A4}" srcOrd="11" destOrd="0" presId="urn:microsoft.com/office/officeart/2005/8/layout/cycle1"/>
    <dgm:cxn modelId="{CBD85469-809F-4DE7-8B59-E477B78F3D02}" type="presParOf" srcId="{1E9C115D-AB7C-41BE-9E04-F2BE3BB372E3}" destId="{DD855D6E-AFF4-4439-9F9C-FD9D792731B0}" srcOrd="12" destOrd="0" presId="urn:microsoft.com/office/officeart/2005/8/layout/cycle1"/>
    <dgm:cxn modelId="{12F62F5D-FE15-447F-847B-0E69E5D96B6D}" type="presParOf" srcId="{1E9C115D-AB7C-41BE-9E04-F2BE3BB372E3}" destId="{5301F006-9D64-4D89-A6C5-3092CA8877AD}" srcOrd="13" destOrd="0" presId="urn:microsoft.com/office/officeart/2005/8/layout/cycle1"/>
    <dgm:cxn modelId="{7C0B9FFA-FE1C-45EF-812B-4AEBF44A3704}" type="presParOf" srcId="{1E9C115D-AB7C-41BE-9E04-F2BE3BB372E3}" destId="{A82FEAFE-7195-4AE8-8B10-0A7E7C93EC2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49B10-9D2C-4456-BC00-3B647E0F99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3B8CE7-C9E5-4D4C-979F-E603B93CEE80}">
      <dgm:prSet phldrT="[Testo]"/>
      <dgm:spPr/>
      <dgm:t>
        <a:bodyPr/>
        <a:lstStyle/>
        <a:p>
          <a:r>
            <a:rPr lang="it-IT" dirty="0"/>
            <a:t>ANALISI CONTESTO REGIONALE E DEL POTENZIALE DI INNOVAZIONE </a:t>
          </a:r>
        </a:p>
      </dgm:t>
    </dgm:pt>
    <dgm:pt modelId="{E7B51D6A-D423-46D8-AB5F-D12EC18BB725}" type="parTrans" cxnId="{1A5F6285-8400-42BC-8D60-01249F25DFAA}">
      <dgm:prSet/>
      <dgm:spPr/>
      <dgm:t>
        <a:bodyPr/>
        <a:lstStyle/>
        <a:p>
          <a:endParaRPr lang="it-IT"/>
        </a:p>
      </dgm:t>
    </dgm:pt>
    <dgm:pt modelId="{A1D93C20-1136-4ED6-BA76-6047049ACCDC}" type="sibTrans" cxnId="{1A5F6285-8400-42BC-8D60-01249F25DFAA}">
      <dgm:prSet/>
      <dgm:spPr/>
      <dgm:t>
        <a:bodyPr/>
        <a:lstStyle/>
        <a:p>
          <a:endParaRPr lang="it-IT"/>
        </a:p>
      </dgm:t>
    </dgm:pt>
    <dgm:pt modelId="{12F88E49-0BE6-48E8-BEC1-B1433B81B48C}">
      <dgm:prSet phldrT="[Testo]"/>
      <dgm:spPr/>
      <dgm:t>
        <a:bodyPr/>
        <a:lstStyle/>
        <a:p>
          <a:r>
            <a:rPr lang="it-IT" dirty="0"/>
            <a:t>MESSA A PUNTO DI UNA STRUTTURA DI GOVERNANCE SANA ED INCLUSIVA</a:t>
          </a:r>
        </a:p>
      </dgm:t>
    </dgm:pt>
    <dgm:pt modelId="{120C3926-EDE4-41FC-A402-FD3D120CF5DE}" type="parTrans" cxnId="{1B21ABD6-AB0C-412A-AD3B-2283E8E10061}">
      <dgm:prSet/>
      <dgm:spPr/>
      <dgm:t>
        <a:bodyPr/>
        <a:lstStyle/>
        <a:p>
          <a:endParaRPr lang="it-IT"/>
        </a:p>
      </dgm:t>
    </dgm:pt>
    <dgm:pt modelId="{42C828E9-B320-4E2B-8BF2-56AEBA7A2372}" type="sibTrans" cxnId="{1B21ABD6-AB0C-412A-AD3B-2283E8E10061}">
      <dgm:prSet/>
      <dgm:spPr/>
      <dgm:t>
        <a:bodyPr/>
        <a:lstStyle/>
        <a:p>
          <a:endParaRPr lang="it-IT"/>
        </a:p>
      </dgm:t>
    </dgm:pt>
    <dgm:pt modelId="{3081B763-1D4E-4A07-8D39-97B67AFC756F}">
      <dgm:prSet phldrT="[Testo]"/>
      <dgm:spPr/>
      <dgm:t>
        <a:bodyPr/>
        <a:lstStyle/>
        <a:p>
          <a:r>
            <a:rPr lang="it-IT" dirty="0"/>
            <a:t>SVILUPPO DI UN VISIONE CONDIVISA DEL FUTURO </a:t>
          </a:r>
        </a:p>
      </dgm:t>
    </dgm:pt>
    <dgm:pt modelId="{814AF43A-199A-4E9D-9709-07AAA91F9669}" type="parTrans" cxnId="{3B7F326E-4B48-4636-8C37-CC92BEAA3052}">
      <dgm:prSet/>
      <dgm:spPr/>
      <dgm:t>
        <a:bodyPr/>
        <a:lstStyle/>
        <a:p>
          <a:endParaRPr lang="it-IT"/>
        </a:p>
      </dgm:t>
    </dgm:pt>
    <dgm:pt modelId="{98DA6302-DA4A-4342-816A-FF1C5E958FE3}" type="sibTrans" cxnId="{3B7F326E-4B48-4636-8C37-CC92BEAA3052}">
      <dgm:prSet/>
      <dgm:spPr/>
      <dgm:t>
        <a:bodyPr/>
        <a:lstStyle/>
        <a:p>
          <a:endParaRPr lang="it-IT"/>
        </a:p>
      </dgm:t>
    </dgm:pt>
    <dgm:pt modelId="{9969FB76-B674-4F5A-82FF-74066677BA28}">
      <dgm:prSet phldrT="[Testo]"/>
      <dgm:spPr/>
      <dgm:t>
        <a:bodyPr/>
        <a:lstStyle/>
        <a:p>
          <a:r>
            <a:rPr lang="it-IT" dirty="0"/>
            <a:t>SELEZIONE DI UN NUMERO LIMITATO DI PRIORITA’ </a:t>
          </a:r>
          <a:br>
            <a:rPr lang="it-IT" dirty="0"/>
          </a:br>
          <a:endParaRPr lang="it-IT" dirty="0"/>
        </a:p>
      </dgm:t>
    </dgm:pt>
    <dgm:pt modelId="{1B648E65-3E30-40F4-863F-00BA4218A001}" type="parTrans" cxnId="{E656FFE1-FD63-4C19-95CA-0B51CADFCFFE}">
      <dgm:prSet/>
      <dgm:spPr/>
      <dgm:t>
        <a:bodyPr/>
        <a:lstStyle/>
        <a:p>
          <a:endParaRPr lang="it-IT"/>
        </a:p>
      </dgm:t>
    </dgm:pt>
    <dgm:pt modelId="{D5AECC18-5B77-48CC-B5B2-B33B1F92392F}" type="sibTrans" cxnId="{E656FFE1-FD63-4C19-95CA-0B51CADFCFFE}">
      <dgm:prSet/>
      <dgm:spPr/>
      <dgm:t>
        <a:bodyPr/>
        <a:lstStyle/>
        <a:p>
          <a:endParaRPr lang="it-IT"/>
        </a:p>
      </dgm:t>
    </dgm:pt>
    <dgm:pt modelId="{07732983-E18D-443D-B707-EA07CDE5C881}">
      <dgm:prSet phldrT="[Testo]"/>
      <dgm:spPr/>
      <dgm:t>
        <a:bodyPr/>
        <a:lstStyle/>
        <a:p>
          <a:endParaRPr lang="it-IT"/>
        </a:p>
      </dgm:t>
    </dgm:pt>
    <dgm:pt modelId="{994ECDE4-2730-4889-8FD4-46DFFCFA59D5}" type="parTrans" cxnId="{03E7D0DE-9C7C-4726-83B0-7DF4D8D1A8EE}">
      <dgm:prSet/>
      <dgm:spPr/>
      <dgm:t>
        <a:bodyPr/>
        <a:lstStyle/>
        <a:p>
          <a:endParaRPr lang="it-IT"/>
        </a:p>
      </dgm:t>
    </dgm:pt>
    <dgm:pt modelId="{980C3362-0E98-40B8-9AC0-FFECFAA400DD}" type="sibTrans" cxnId="{03E7D0DE-9C7C-4726-83B0-7DF4D8D1A8EE}">
      <dgm:prSet/>
      <dgm:spPr/>
      <dgm:t>
        <a:bodyPr/>
        <a:lstStyle/>
        <a:p>
          <a:endParaRPr lang="it-IT"/>
        </a:p>
      </dgm:t>
    </dgm:pt>
    <dgm:pt modelId="{3E5DF294-DC2C-4785-A324-B41E9C14B1DE}">
      <dgm:prSet phldrT="[Testo]"/>
      <dgm:spPr/>
      <dgm:t>
        <a:bodyPr/>
        <a:lstStyle/>
        <a:p>
          <a:endParaRPr lang="it-IT"/>
        </a:p>
      </dgm:t>
    </dgm:pt>
    <dgm:pt modelId="{CF2C58DB-A7B0-4937-842E-5BFBFD400E16}" type="parTrans" cxnId="{0D5DADFE-5D25-4AE3-A700-5C428DF1FACE}">
      <dgm:prSet/>
      <dgm:spPr/>
      <dgm:t>
        <a:bodyPr/>
        <a:lstStyle/>
        <a:p>
          <a:endParaRPr lang="it-IT"/>
        </a:p>
      </dgm:t>
    </dgm:pt>
    <dgm:pt modelId="{18D27BF5-C730-446E-B7F8-F53CB08CA96F}" type="sibTrans" cxnId="{0D5DADFE-5D25-4AE3-A700-5C428DF1FACE}">
      <dgm:prSet/>
      <dgm:spPr/>
      <dgm:t>
        <a:bodyPr/>
        <a:lstStyle/>
        <a:p>
          <a:endParaRPr lang="it-IT"/>
        </a:p>
      </dgm:t>
    </dgm:pt>
    <dgm:pt modelId="{C3CD8CA6-98D0-4681-91AD-8E863AD6F3DE}">
      <dgm:prSet phldrT="[Testo]"/>
      <dgm:spPr/>
      <dgm:t>
        <a:bodyPr/>
        <a:lstStyle/>
        <a:p>
          <a:r>
            <a:rPr lang="it-IT" dirty="0"/>
            <a:t>INTEGRAZIONE DI MECCANISMI DI MONITORAGGIO E VALUTAZIONE</a:t>
          </a:r>
        </a:p>
      </dgm:t>
    </dgm:pt>
    <dgm:pt modelId="{B3290225-2C29-4B39-BA94-1F011930C4C2}" type="parTrans" cxnId="{C2887327-17AC-4F71-9941-9B626A124B00}">
      <dgm:prSet/>
      <dgm:spPr/>
      <dgm:t>
        <a:bodyPr/>
        <a:lstStyle/>
        <a:p>
          <a:endParaRPr lang="it-IT"/>
        </a:p>
      </dgm:t>
    </dgm:pt>
    <dgm:pt modelId="{9493F4AB-EEB8-4CF3-A0B9-CE90ED3DDE81}" type="sibTrans" cxnId="{C2887327-17AC-4F71-9941-9B626A124B00}">
      <dgm:prSet/>
      <dgm:spPr/>
      <dgm:t>
        <a:bodyPr/>
        <a:lstStyle/>
        <a:p>
          <a:endParaRPr lang="it-IT"/>
        </a:p>
      </dgm:t>
    </dgm:pt>
    <dgm:pt modelId="{F28E1C40-2281-459C-A91A-CA26F43FDBD9}" type="pres">
      <dgm:prSet presAssocID="{AD049B10-9D2C-4456-BC00-3B647E0F994F}" presName="outerComposite" presStyleCnt="0">
        <dgm:presLayoutVars>
          <dgm:chMax val="5"/>
          <dgm:dir/>
          <dgm:resizeHandles val="exact"/>
        </dgm:presLayoutVars>
      </dgm:prSet>
      <dgm:spPr/>
    </dgm:pt>
    <dgm:pt modelId="{0343832A-D12E-466E-A14C-F503B89E536F}" type="pres">
      <dgm:prSet presAssocID="{AD049B10-9D2C-4456-BC00-3B647E0F994F}" presName="dummyMaxCanvas" presStyleCnt="0">
        <dgm:presLayoutVars/>
      </dgm:prSet>
      <dgm:spPr/>
    </dgm:pt>
    <dgm:pt modelId="{005CE401-23F2-49C4-A33A-2758582DADD4}" type="pres">
      <dgm:prSet presAssocID="{AD049B10-9D2C-4456-BC00-3B647E0F994F}" presName="FiveNodes_1" presStyleLbl="node1" presStyleIdx="0" presStyleCnt="5">
        <dgm:presLayoutVars>
          <dgm:bulletEnabled val="1"/>
        </dgm:presLayoutVars>
      </dgm:prSet>
      <dgm:spPr/>
    </dgm:pt>
    <dgm:pt modelId="{94E76F3C-1B79-4C30-8EEA-B3A1A6509CFC}" type="pres">
      <dgm:prSet presAssocID="{AD049B10-9D2C-4456-BC00-3B647E0F994F}" presName="FiveNodes_2" presStyleLbl="node1" presStyleIdx="1" presStyleCnt="5">
        <dgm:presLayoutVars>
          <dgm:bulletEnabled val="1"/>
        </dgm:presLayoutVars>
      </dgm:prSet>
      <dgm:spPr/>
    </dgm:pt>
    <dgm:pt modelId="{25FC1E45-FE70-4BA5-84DC-3813162B1039}" type="pres">
      <dgm:prSet presAssocID="{AD049B10-9D2C-4456-BC00-3B647E0F994F}" presName="FiveNodes_3" presStyleLbl="node1" presStyleIdx="2" presStyleCnt="5" custLinFactNeighborX="56" custLinFactNeighborY="3796">
        <dgm:presLayoutVars>
          <dgm:bulletEnabled val="1"/>
        </dgm:presLayoutVars>
      </dgm:prSet>
      <dgm:spPr/>
    </dgm:pt>
    <dgm:pt modelId="{1298AF20-C0D5-47F9-A608-23C61A83D780}" type="pres">
      <dgm:prSet presAssocID="{AD049B10-9D2C-4456-BC00-3B647E0F994F}" presName="FiveNodes_4" presStyleLbl="node1" presStyleIdx="3" presStyleCnt="5">
        <dgm:presLayoutVars>
          <dgm:bulletEnabled val="1"/>
        </dgm:presLayoutVars>
      </dgm:prSet>
      <dgm:spPr/>
    </dgm:pt>
    <dgm:pt modelId="{18EFDE20-80C1-4C29-9FC5-3933556276FE}" type="pres">
      <dgm:prSet presAssocID="{AD049B10-9D2C-4456-BC00-3B647E0F994F}" presName="FiveNodes_5" presStyleLbl="node1" presStyleIdx="4" presStyleCnt="5">
        <dgm:presLayoutVars>
          <dgm:bulletEnabled val="1"/>
        </dgm:presLayoutVars>
      </dgm:prSet>
      <dgm:spPr/>
    </dgm:pt>
    <dgm:pt modelId="{97F9D438-4D19-4E98-908D-1A78E5D5036D}" type="pres">
      <dgm:prSet presAssocID="{AD049B10-9D2C-4456-BC00-3B647E0F994F}" presName="FiveConn_1-2" presStyleLbl="fgAccFollowNode1" presStyleIdx="0" presStyleCnt="4">
        <dgm:presLayoutVars>
          <dgm:bulletEnabled val="1"/>
        </dgm:presLayoutVars>
      </dgm:prSet>
      <dgm:spPr/>
    </dgm:pt>
    <dgm:pt modelId="{B0D9B642-C38F-4200-A730-686F6F7805A0}" type="pres">
      <dgm:prSet presAssocID="{AD049B10-9D2C-4456-BC00-3B647E0F994F}" presName="FiveConn_2-3" presStyleLbl="fgAccFollowNode1" presStyleIdx="1" presStyleCnt="4">
        <dgm:presLayoutVars>
          <dgm:bulletEnabled val="1"/>
        </dgm:presLayoutVars>
      </dgm:prSet>
      <dgm:spPr/>
    </dgm:pt>
    <dgm:pt modelId="{BA771E02-ED5C-4007-B68C-3B0DD4023153}" type="pres">
      <dgm:prSet presAssocID="{AD049B10-9D2C-4456-BC00-3B647E0F994F}" presName="FiveConn_3-4" presStyleLbl="fgAccFollowNode1" presStyleIdx="2" presStyleCnt="4">
        <dgm:presLayoutVars>
          <dgm:bulletEnabled val="1"/>
        </dgm:presLayoutVars>
      </dgm:prSet>
      <dgm:spPr/>
    </dgm:pt>
    <dgm:pt modelId="{C14DCFA1-353B-4A1D-B764-31A5D475FAA3}" type="pres">
      <dgm:prSet presAssocID="{AD049B10-9D2C-4456-BC00-3B647E0F994F}" presName="FiveConn_4-5" presStyleLbl="fgAccFollowNode1" presStyleIdx="3" presStyleCnt="4">
        <dgm:presLayoutVars>
          <dgm:bulletEnabled val="1"/>
        </dgm:presLayoutVars>
      </dgm:prSet>
      <dgm:spPr/>
    </dgm:pt>
    <dgm:pt modelId="{6EB85DE9-64D1-4232-8ADC-E5D64F81BAA4}" type="pres">
      <dgm:prSet presAssocID="{AD049B10-9D2C-4456-BC00-3B647E0F994F}" presName="FiveNodes_1_text" presStyleLbl="node1" presStyleIdx="4" presStyleCnt="5">
        <dgm:presLayoutVars>
          <dgm:bulletEnabled val="1"/>
        </dgm:presLayoutVars>
      </dgm:prSet>
      <dgm:spPr/>
    </dgm:pt>
    <dgm:pt modelId="{33A2BCDC-7A9B-47F7-82E2-B94000D377CE}" type="pres">
      <dgm:prSet presAssocID="{AD049B10-9D2C-4456-BC00-3B647E0F994F}" presName="FiveNodes_2_text" presStyleLbl="node1" presStyleIdx="4" presStyleCnt="5">
        <dgm:presLayoutVars>
          <dgm:bulletEnabled val="1"/>
        </dgm:presLayoutVars>
      </dgm:prSet>
      <dgm:spPr/>
    </dgm:pt>
    <dgm:pt modelId="{AA1D20F8-3C65-46CD-847A-7BC71B438328}" type="pres">
      <dgm:prSet presAssocID="{AD049B10-9D2C-4456-BC00-3B647E0F994F}" presName="FiveNodes_3_text" presStyleLbl="node1" presStyleIdx="4" presStyleCnt="5">
        <dgm:presLayoutVars>
          <dgm:bulletEnabled val="1"/>
        </dgm:presLayoutVars>
      </dgm:prSet>
      <dgm:spPr/>
    </dgm:pt>
    <dgm:pt modelId="{337FB044-4CD0-4079-B921-D74C9D82EC39}" type="pres">
      <dgm:prSet presAssocID="{AD049B10-9D2C-4456-BC00-3B647E0F994F}" presName="FiveNodes_4_text" presStyleLbl="node1" presStyleIdx="4" presStyleCnt="5">
        <dgm:presLayoutVars>
          <dgm:bulletEnabled val="1"/>
        </dgm:presLayoutVars>
      </dgm:prSet>
      <dgm:spPr/>
    </dgm:pt>
    <dgm:pt modelId="{16F21FFA-C27A-4AC2-851C-748ADB3151DD}" type="pres">
      <dgm:prSet presAssocID="{AD049B10-9D2C-4456-BC00-3B647E0F994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E594703-90CA-432E-99B6-2BF5A47B288D}" type="presOf" srcId="{C3CD8CA6-98D0-4681-91AD-8E863AD6F3DE}" destId="{16F21FFA-C27A-4AC2-851C-748ADB3151DD}" srcOrd="1" destOrd="0" presId="urn:microsoft.com/office/officeart/2005/8/layout/vProcess5"/>
    <dgm:cxn modelId="{5565FD1B-E087-46BD-984E-78C3A856C32E}" type="presOf" srcId="{0C3B8CE7-C9E5-4D4C-979F-E603B93CEE80}" destId="{6EB85DE9-64D1-4232-8ADC-E5D64F81BAA4}" srcOrd="1" destOrd="0" presId="urn:microsoft.com/office/officeart/2005/8/layout/vProcess5"/>
    <dgm:cxn modelId="{C2887327-17AC-4F71-9941-9B626A124B00}" srcId="{AD049B10-9D2C-4456-BC00-3B647E0F994F}" destId="{C3CD8CA6-98D0-4681-91AD-8E863AD6F3DE}" srcOrd="4" destOrd="0" parTransId="{B3290225-2C29-4B39-BA94-1F011930C4C2}" sibTransId="{9493F4AB-EEB8-4CF3-A0B9-CE90ED3DDE81}"/>
    <dgm:cxn modelId="{4384B75C-9873-424B-A6C4-AC16E33CBFF3}" type="presOf" srcId="{9969FB76-B674-4F5A-82FF-74066677BA28}" destId="{1298AF20-C0D5-47F9-A608-23C61A83D780}" srcOrd="0" destOrd="0" presId="urn:microsoft.com/office/officeart/2005/8/layout/vProcess5"/>
    <dgm:cxn modelId="{6F8EA362-ACB2-4997-88C6-46FE6131A4D7}" type="presOf" srcId="{12F88E49-0BE6-48E8-BEC1-B1433B81B48C}" destId="{94E76F3C-1B79-4C30-8EEA-B3A1A6509CFC}" srcOrd="0" destOrd="0" presId="urn:microsoft.com/office/officeart/2005/8/layout/vProcess5"/>
    <dgm:cxn modelId="{8800A143-E85F-4D7F-B2C3-EB0A9FA8BCF3}" type="presOf" srcId="{42C828E9-B320-4E2B-8BF2-56AEBA7A2372}" destId="{B0D9B642-C38F-4200-A730-686F6F7805A0}" srcOrd="0" destOrd="0" presId="urn:microsoft.com/office/officeart/2005/8/layout/vProcess5"/>
    <dgm:cxn modelId="{29AAE863-4DE2-4E27-A9ED-91ABCF6D8F5F}" type="presOf" srcId="{12F88E49-0BE6-48E8-BEC1-B1433B81B48C}" destId="{33A2BCDC-7A9B-47F7-82E2-B94000D377CE}" srcOrd="1" destOrd="0" presId="urn:microsoft.com/office/officeart/2005/8/layout/vProcess5"/>
    <dgm:cxn modelId="{BF9FF668-BD0C-4F47-83F7-D672C0738DFD}" type="presOf" srcId="{0C3B8CE7-C9E5-4D4C-979F-E603B93CEE80}" destId="{005CE401-23F2-49C4-A33A-2758582DADD4}" srcOrd="0" destOrd="0" presId="urn:microsoft.com/office/officeart/2005/8/layout/vProcess5"/>
    <dgm:cxn modelId="{3B7F326E-4B48-4636-8C37-CC92BEAA3052}" srcId="{AD049B10-9D2C-4456-BC00-3B647E0F994F}" destId="{3081B763-1D4E-4A07-8D39-97B67AFC756F}" srcOrd="2" destOrd="0" parTransId="{814AF43A-199A-4E9D-9709-07AAA91F9669}" sibTransId="{98DA6302-DA4A-4342-816A-FF1C5E958FE3}"/>
    <dgm:cxn modelId="{B9F6317D-D44F-4670-888A-E32A5EC82D18}" type="presOf" srcId="{3081B763-1D4E-4A07-8D39-97B67AFC756F}" destId="{25FC1E45-FE70-4BA5-84DC-3813162B1039}" srcOrd="0" destOrd="0" presId="urn:microsoft.com/office/officeart/2005/8/layout/vProcess5"/>
    <dgm:cxn modelId="{1A5F6285-8400-42BC-8D60-01249F25DFAA}" srcId="{AD049B10-9D2C-4456-BC00-3B647E0F994F}" destId="{0C3B8CE7-C9E5-4D4C-979F-E603B93CEE80}" srcOrd="0" destOrd="0" parTransId="{E7B51D6A-D423-46D8-AB5F-D12EC18BB725}" sibTransId="{A1D93C20-1136-4ED6-BA76-6047049ACCDC}"/>
    <dgm:cxn modelId="{DB3A9487-684E-4CBD-8E2E-964A29D51525}" type="presOf" srcId="{98DA6302-DA4A-4342-816A-FF1C5E958FE3}" destId="{BA771E02-ED5C-4007-B68C-3B0DD4023153}" srcOrd="0" destOrd="0" presId="urn:microsoft.com/office/officeart/2005/8/layout/vProcess5"/>
    <dgm:cxn modelId="{66EDEFB9-EFC5-4C76-B443-CB67CAE70B28}" type="presOf" srcId="{AD049B10-9D2C-4456-BC00-3B647E0F994F}" destId="{F28E1C40-2281-459C-A91A-CA26F43FDBD9}" srcOrd="0" destOrd="0" presId="urn:microsoft.com/office/officeart/2005/8/layout/vProcess5"/>
    <dgm:cxn modelId="{816C4FC0-E734-42E0-86E9-09430DE9AA93}" type="presOf" srcId="{C3CD8CA6-98D0-4681-91AD-8E863AD6F3DE}" destId="{18EFDE20-80C1-4C29-9FC5-3933556276FE}" srcOrd="0" destOrd="0" presId="urn:microsoft.com/office/officeart/2005/8/layout/vProcess5"/>
    <dgm:cxn modelId="{1B21ABD6-AB0C-412A-AD3B-2283E8E10061}" srcId="{AD049B10-9D2C-4456-BC00-3B647E0F994F}" destId="{12F88E49-0BE6-48E8-BEC1-B1433B81B48C}" srcOrd="1" destOrd="0" parTransId="{120C3926-EDE4-41FC-A402-FD3D120CF5DE}" sibTransId="{42C828E9-B320-4E2B-8BF2-56AEBA7A2372}"/>
    <dgm:cxn modelId="{03E7D0DE-9C7C-4726-83B0-7DF4D8D1A8EE}" srcId="{AD049B10-9D2C-4456-BC00-3B647E0F994F}" destId="{07732983-E18D-443D-B707-EA07CDE5C881}" srcOrd="5" destOrd="0" parTransId="{994ECDE4-2730-4889-8FD4-46DFFCFA59D5}" sibTransId="{980C3362-0E98-40B8-9AC0-FFECFAA400DD}"/>
    <dgm:cxn modelId="{E656FFE1-FD63-4C19-95CA-0B51CADFCFFE}" srcId="{AD049B10-9D2C-4456-BC00-3B647E0F994F}" destId="{9969FB76-B674-4F5A-82FF-74066677BA28}" srcOrd="3" destOrd="0" parTransId="{1B648E65-3E30-40F4-863F-00BA4218A001}" sibTransId="{D5AECC18-5B77-48CC-B5B2-B33B1F92392F}"/>
    <dgm:cxn modelId="{9E1322E2-3983-46B9-AE78-0CB3C329A37E}" type="presOf" srcId="{3081B763-1D4E-4A07-8D39-97B67AFC756F}" destId="{AA1D20F8-3C65-46CD-847A-7BC71B438328}" srcOrd="1" destOrd="0" presId="urn:microsoft.com/office/officeart/2005/8/layout/vProcess5"/>
    <dgm:cxn modelId="{D3CB33F7-78C9-4962-9389-FB505AB4194D}" type="presOf" srcId="{D5AECC18-5B77-48CC-B5B2-B33B1F92392F}" destId="{C14DCFA1-353B-4A1D-B764-31A5D475FAA3}" srcOrd="0" destOrd="0" presId="urn:microsoft.com/office/officeart/2005/8/layout/vProcess5"/>
    <dgm:cxn modelId="{483EE9F9-9B22-47F0-8139-1543DB78F14C}" type="presOf" srcId="{A1D93C20-1136-4ED6-BA76-6047049ACCDC}" destId="{97F9D438-4D19-4E98-908D-1A78E5D5036D}" srcOrd="0" destOrd="0" presId="urn:microsoft.com/office/officeart/2005/8/layout/vProcess5"/>
    <dgm:cxn modelId="{0D5DADFE-5D25-4AE3-A700-5C428DF1FACE}" srcId="{AD049B10-9D2C-4456-BC00-3B647E0F994F}" destId="{3E5DF294-DC2C-4785-A324-B41E9C14B1DE}" srcOrd="6" destOrd="0" parTransId="{CF2C58DB-A7B0-4937-842E-5BFBFD400E16}" sibTransId="{18D27BF5-C730-446E-B7F8-F53CB08CA96F}"/>
    <dgm:cxn modelId="{DAEAEBFF-D7A8-4569-B6DD-0F4CDB726319}" type="presOf" srcId="{9969FB76-B674-4F5A-82FF-74066677BA28}" destId="{337FB044-4CD0-4079-B921-D74C9D82EC39}" srcOrd="1" destOrd="0" presId="urn:microsoft.com/office/officeart/2005/8/layout/vProcess5"/>
    <dgm:cxn modelId="{6A8ECD8B-18F8-4689-8B1D-95CAC9339783}" type="presParOf" srcId="{F28E1C40-2281-459C-A91A-CA26F43FDBD9}" destId="{0343832A-D12E-466E-A14C-F503B89E536F}" srcOrd="0" destOrd="0" presId="urn:microsoft.com/office/officeart/2005/8/layout/vProcess5"/>
    <dgm:cxn modelId="{F1E12CB1-F2F7-4FCD-B16E-D07F001912BB}" type="presParOf" srcId="{F28E1C40-2281-459C-A91A-CA26F43FDBD9}" destId="{005CE401-23F2-49C4-A33A-2758582DADD4}" srcOrd="1" destOrd="0" presId="urn:microsoft.com/office/officeart/2005/8/layout/vProcess5"/>
    <dgm:cxn modelId="{04F009FD-5C23-4E27-9EDE-380336DE749B}" type="presParOf" srcId="{F28E1C40-2281-459C-A91A-CA26F43FDBD9}" destId="{94E76F3C-1B79-4C30-8EEA-B3A1A6509CFC}" srcOrd="2" destOrd="0" presId="urn:microsoft.com/office/officeart/2005/8/layout/vProcess5"/>
    <dgm:cxn modelId="{DEB71A50-1A7C-44E2-ACAA-869650FFDFF8}" type="presParOf" srcId="{F28E1C40-2281-459C-A91A-CA26F43FDBD9}" destId="{25FC1E45-FE70-4BA5-84DC-3813162B1039}" srcOrd="3" destOrd="0" presId="urn:microsoft.com/office/officeart/2005/8/layout/vProcess5"/>
    <dgm:cxn modelId="{A8603996-E191-4647-82C2-782FCFF91949}" type="presParOf" srcId="{F28E1C40-2281-459C-A91A-CA26F43FDBD9}" destId="{1298AF20-C0D5-47F9-A608-23C61A83D780}" srcOrd="4" destOrd="0" presId="urn:microsoft.com/office/officeart/2005/8/layout/vProcess5"/>
    <dgm:cxn modelId="{82B2F7F1-868B-4CF5-B448-C7253B43EF6E}" type="presParOf" srcId="{F28E1C40-2281-459C-A91A-CA26F43FDBD9}" destId="{18EFDE20-80C1-4C29-9FC5-3933556276FE}" srcOrd="5" destOrd="0" presId="urn:microsoft.com/office/officeart/2005/8/layout/vProcess5"/>
    <dgm:cxn modelId="{9A09C0AC-482A-471D-9C4A-6227C9EE7E39}" type="presParOf" srcId="{F28E1C40-2281-459C-A91A-CA26F43FDBD9}" destId="{97F9D438-4D19-4E98-908D-1A78E5D5036D}" srcOrd="6" destOrd="0" presId="urn:microsoft.com/office/officeart/2005/8/layout/vProcess5"/>
    <dgm:cxn modelId="{3A9AE772-A307-47F9-821C-DBF2F31D68C6}" type="presParOf" srcId="{F28E1C40-2281-459C-A91A-CA26F43FDBD9}" destId="{B0D9B642-C38F-4200-A730-686F6F7805A0}" srcOrd="7" destOrd="0" presId="urn:microsoft.com/office/officeart/2005/8/layout/vProcess5"/>
    <dgm:cxn modelId="{295A305F-F71D-48B6-B797-2AE620949BBA}" type="presParOf" srcId="{F28E1C40-2281-459C-A91A-CA26F43FDBD9}" destId="{BA771E02-ED5C-4007-B68C-3B0DD4023153}" srcOrd="8" destOrd="0" presId="urn:microsoft.com/office/officeart/2005/8/layout/vProcess5"/>
    <dgm:cxn modelId="{9D63C73B-C215-44C3-B7B0-1E0177DD7F87}" type="presParOf" srcId="{F28E1C40-2281-459C-A91A-CA26F43FDBD9}" destId="{C14DCFA1-353B-4A1D-B764-31A5D475FAA3}" srcOrd="9" destOrd="0" presId="urn:microsoft.com/office/officeart/2005/8/layout/vProcess5"/>
    <dgm:cxn modelId="{3C77C51F-18FF-4199-9104-61D61FC36718}" type="presParOf" srcId="{F28E1C40-2281-459C-A91A-CA26F43FDBD9}" destId="{6EB85DE9-64D1-4232-8ADC-E5D64F81BAA4}" srcOrd="10" destOrd="0" presId="urn:microsoft.com/office/officeart/2005/8/layout/vProcess5"/>
    <dgm:cxn modelId="{A6EBE412-382D-4CB3-9367-3595647B3F73}" type="presParOf" srcId="{F28E1C40-2281-459C-A91A-CA26F43FDBD9}" destId="{33A2BCDC-7A9B-47F7-82E2-B94000D377CE}" srcOrd="11" destOrd="0" presId="urn:microsoft.com/office/officeart/2005/8/layout/vProcess5"/>
    <dgm:cxn modelId="{4A0B546C-4E2C-4013-A73B-7CDCB602E6F6}" type="presParOf" srcId="{F28E1C40-2281-459C-A91A-CA26F43FDBD9}" destId="{AA1D20F8-3C65-46CD-847A-7BC71B438328}" srcOrd="12" destOrd="0" presId="urn:microsoft.com/office/officeart/2005/8/layout/vProcess5"/>
    <dgm:cxn modelId="{CE89DDDD-F567-4D95-99FF-725FB83BB976}" type="presParOf" srcId="{F28E1C40-2281-459C-A91A-CA26F43FDBD9}" destId="{337FB044-4CD0-4079-B921-D74C9D82EC39}" srcOrd="13" destOrd="0" presId="urn:microsoft.com/office/officeart/2005/8/layout/vProcess5"/>
    <dgm:cxn modelId="{45962BA8-F100-4508-9E61-66C898DA1698}" type="presParOf" srcId="{F28E1C40-2281-459C-A91A-CA26F43FDBD9}" destId="{16F21FFA-C27A-4AC2-851C-748ADB3151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B4354-0E79-4E23-9A14-B5D772DC5CBB}">
      <dsp:nvSpPr>
        <dsp:cNvPr id="0" name=""/>
        <dsp:cNvSpPr/>
      </dsp:nvSpPr>
      <dsp:spPr>
        <a:xfrm>
          <a:off x="6" y="503561"/>
          <a:ext cx="2751718" cy="23127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intelligente</a:t>
          </a:r>
        </a:p>
      </dsp:txBody>
      <dsp:txXfrm rot="16200000">
        <a:off x="-673041" y="1176609"/>
        <a:ext cx="1896439" cy="550343"/>
      </dsp:txXfrm>
    </dsp:sp>
    <dsp:sp modelId="{91B3D07C-CFB0-4FB8-8592-5C74ADE181F2}">
      <dsp:nvSpPr>
        <dsp:cNvPr id="0" name=""/>
        <dsp:cNvSpPr/>
      </dsp:nvSpPr>
      <dsp:spPr>
        <a:xfrm>
          <a:off x="550350" y="503561"/>
          <a:ext cx="2050030" cy="23127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Sviluppo economico basato su conoscenza e innovazione </a:t>
          </a:r>
        </a:p>
      </dsp:txBody>
      <dsp:txXfrm>
        <a:off x="550350" y="503561"/>
        <a:ext cx="2050030" cy="2312731"/>
      </dsp:txXfrm>
    </dsp:sp>
    <dsp:sp modelId="{F0A34418-BF13-46AE-B10C-F57EF971E5C1}">
      <dsp:nvSpPr>
        <dsp:cNvPr id="0" name=""/>
        <dsp:cNvSpPr/>
      </dsp:nvSpPr>
      <dsp:spPr>
        <a:xfrm>
          <a:off x="2848668" y="462021"/>
          <a:ext cx="2751718" cy="26965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sostenibile</a:t>
          </a:r>
        </a:p>
      </dsp:txBody>
      <dsp:txXfrm rot="16200000">
        <a:off x="2018262" y="1292426"/>
        <a:ext cx="2211154" cy="550343"/>
      </dsp:txXfrm>
    </dsp:sp>
    <dsp:sp modelId="{C7B68297-E663-4F7D-8051-5FE4F14384A8}">
      <dsp:nvSpPr>
        <dsp:cNvPr id="0" name=""/>
        <dsp:cNvSpPr/>
      </dsp:nvSpPr>
      <dsp:spPr>
        <a:xfrm rot="5400000">
          <a:off x="2619730" y="3087099"/>
          <a:ext cx="485392" cy="412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7948F-B345-4CB9-9A84-C22C0D0577A5}">
      <dsp:nvSpPr>
        <dsp:cNvPr id="0" name=""/>
        <dsp:cNvSpPr/>
      </dsp:nvSpPr>
      <dsp:spPr>
        <a:xfrm>
          <a:off x="3399012" y="462021"/>
          <a:ext cx="2050030" cy="2696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500" kern="1200" dirty="0"/>
            <a:t>economia efficiente dal punto di vista delle risorse, e anche competitiva</a:t>
          </a:r>
          <a:endParaRPr lang="it-IT" sz="16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3399012" y="462021"/>
        <a:ext cx="2050030" cy="2696530"/>
      </dsp:txXfrm>
    </dsp:sp>
    <dsp:sp modelId="{8AE51309-591C-4A66-956C-998FBFD21FA1}">
      <dsp:nvSpPr>
        <dsp:cNvPr id="0" name=""/>
        <dsp:cNvSpPr/>
      </dsp:nvSpPr>
      <dsp:spPr>
        <a:xfrm>
          <a:off x="5697337" y="462021"/>
          <a:ext cx="2751718" cy="33020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inclusiva</a:t>
          </a:r>
        </a:p>
      </dsp:txBody>
      <dsp:txXfrm rot="16200000">
        <a:off x="4618663" y="1540694"/>
        <a:ext cx="2707691" cy="550343"/>
      </dsp:txXfrm>
    </dsp:sp>
    <dsp:sp modelId="{B351987D-9E90-4491-ACCB-0E7E24AF51D2}">
      <dsp:nvSpPr>
        <dsp:cNvPr id="0" name=""/>
        <dsp:cNvSpPr/>
      </dsp:nvSpPr>
      <dsp:spPr>
        <a:xfrm rot="5400000">
          <a:off x="5467759" y="3087099"/>
          <a:ext cx="485392" cy="412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34A3-2DCF-454B-87FD-E9F13E29EDE7}">
      <dsp:nvSpPr>
        <dsp:cNvPr id="0" name=""/>
        <dsp:cNvSpPr/>
      </dsp:nvSpPr>
      <dsp:spPr>
        <a:xfrm>
          <a:off x="6247680" y="462021"/>
          <a:ext cx="2050030" cy="33020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rafforzare la partecipazione delle persone attraverso l’occupazione favorendo coesione sociale, economica e territoriale</a:t>
          </a:r>
        </a:p>
      </dsp:txBody>
      <dsp:txXfrm>
        <a:off x="6247680" y="462021"/>
        <a:ext cx="2050030" cy="330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14C86-869E-40A8-915F-81B03F449D53}">
      <dsp:nvSpPr>
        <dsp:cNvPr id="0" name=""/>
        <dsp:cNvSpPr/>
      </dsp:nvSpPr>
      <dsp:spPr>
        <a:xfrm>
          <a:off x="6006631" y="30976"/>
          <a:ext cx="1072802" cy="107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Più verde</a:t>
          </a:r>
          <a:endParaRPr lang="en-GB" sz="2000" kern="1200" dirty="0"/>
        </a:p>
      </dsp:txBody>
      <dsp:txXfrm>
        <a:off x="6006631" y="30976"/>
        <a:ext cx="1072802" cy="1072802"/>
      </dsp:txXfrm>
    </dsp:sp>
    <dsp:sp modelId="{05EAB5E1-B074-4003-9B1F-DC199EEABB0B}">
      <dsp:nvSpPr>
        <dsp:cNvPr id="0" name=""/>
        <dsp:cNvSpPr/>
      </dsp:nvSpPr>
      <dsp:spPr>
        <a:xfrm>
          <a:off x="3479272" y="-509"/>
          <a:ext cx="4026955" cy="4026955"/>
        </a:xfrm>
        <a:prstGeom prst="circularArrow">
          <a:avLst>
            <a:gd name="adj1" fmla="val 5195"/>
            <a:gd name="adj2" fmla="val 335530"/>
            <a:gd name="adj3" fmla="val 21294801"/>
            <a:gd name="adj4" fmla="val 1976487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AA8F-3EBE-4FD7-B224-C90592568E90}">
      <dsp:nvSpPr>
        <dsp:cNvPr id="0" name=""/>
        <dsp:cNvSpPr/>
      </dsp:nvSpPr>
      <dsp:spPr>
        <a:xfrm>
          <a:off x="6655742" y="2028733"/>
          <a:ext cx="1072802" cy="107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Più connessa</a:t>
          </a:r>
          <a:endParaRPr lang="en-GB" sz="2000" kern="1200" dirty="0"/>
        </a:p>
      </dsp:txBody>
      <dsp:txXfrm>
        <a:off x="6655742" y="2028733"/>
        <a:ext cx="1072802" cy="1072802"/>
      </dsp:txXfrm>
    </dsp:sp>
    <dsp:sp modelId="{37D54A2A-F586-4885-8166-A6E3580BACE3}">
      <dsp:nvSpPr>
        <dsp:cNvPr id="0" name=""/>
        <dsp:cNvSpPr/>
      </dsp:nvSpPr>
      <dsp:spPr>
        <a:xfrm>
          <a:off x="3479272" y="-509"/>
          <a:ext cx="4026955" cy="4026955"/>
        </a:xfrm>
        <a:prstGeom prst="circularArrow">
          <a:avLst>
            <a:gd name="adj1" fmla="val 5195"/>
            <a:gd name="adj2" fmla="val 335530"/>
            <a:gd name="adj3" fmla="val 4016314"/>
            <a:gd name="adj4" fmla="val 225194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BD454-C9CD-4BF9-A501-98C4471160BD}">
      <dsp:nvSpPr>
        <dsp:cNvPr id="0" name=""/>
        <dsp:cNvSpPr/>
      </dsp:nvSpPr>
      <dsp:spPr>
        <a:xfrm>
          <a:off x="4956348" y="3263415"/>
          <a:ext cx="1072802" cy="107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Più sociale</a:t>
          </a:r>
          <a:endParaRPr lang="en-GB" sz="2000" kern="1200" dirty="0"/>
        </a:p>
      </dsp:txBody>
      <dsp:txXfrm>
        <a:off x="4956348" y="3263415"/>
        <a:ext cx="1072802" cy="1072802"/>
      </dsp:txXfrm>
    </dsp:sp>
    <dsp:sp modelId="{45A6467B-2FA8-4418-B35F-EB87C85849D4}">
      <dsp:nvSpPr>
        <dsp:cNvPr id="0" name=""/>
        <dsp:cNvSpPr/>
      </dsp:nvSpPr>
      <dsp:spPr>
        <a:xfrm>
          <a:off x="3479272" y="-509"/>
          <a:ext cx="4026955" cy="4026955"/>
        </a:xfrm>
        <a:prstGeom prst="circularArrow">
          <a:avLst>
            <a:gd name="adj1" fmla="val 5195"/>
            <a:gd name="adj2" fmla="val 335530"/>
            <a:gd name="adj3" fmla="val 8212521"/>
            <a:gd name="adj4" fmla="val 644815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90F50-709F-4CA3-96A3-B5396716C39D}">
      <dsp:nvSpPr>
        <dsp:cNvPr id="0" name=""/>
        <dsp:cNvSpPr/>
      </dsp:nvSpPr>
      <dsp:spPr>
        <a:xfrm>
          <a:off x="3256954" y="2028733"/>
          <a:ext cx="1072802" cy="107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Più vicina al cittadino</a:t>
          </a:r>
          <a:endParaRPr lang="en-GB" sz="2000" kern="1200" dirty="0"/>
        </a:p>
      </dsp:txBody>
      <dsp:txXfrm>
        <a:off x="3256954" y="2028733"/>
        <a:ext cx="1072802" cy="1072802"/>
      </dsp:txXfrm>
    </dsp:sp>
    <dsp:sp modelId="{3D4E4E03-6D47-41A5-96EF-F1DF6EFFB2A4}">
      <dsp:nvSpPr>
        <dsp:cNvPr id="0" name=""/>
        <dsp:cNvSpPr/>
      </dsp:nvSpPr>
      <dsp:spPr>
        <a:xfrm>
          <a:off x="3479272" y="-509"/>
          <a:ext cx="4026955" cy="4026955"/>
        </a:xfrm>
        <a:prstGeom prst="circularArrow">
          <a:avLst>
            <a:gd name="adj1" fmla="val 5195"/>
            <a:gd name="adj2" fmla="val 335530"/>
            <a:gd name="adj3" fmla="val 12299597"/>
            <a:gd name="adj4" fmla="val 1076966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F006-9D64-4D89-A6C5-3092CA8877AD}">
      <dsp:nvSpPr>
        <dsp:cNvPr id="0" name=""/>
        <dsp:cNvSpPr/>
      </dsp:nvSpPr>
      <dsp:spPr>
        <a:xfrm>
          <a:off x="3906065" y="30976"/>
          <a:ext cx="1072802" cy="107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Più intelligente </a:t>
          </a:r>
          <a:endParaRPr lang="en-GB" sz="1700" kern="1200" dirty="0"/>
        </a:p>
      </dsp:txBody>
      <dsp:txXfrm>
        <a:off x="3906065" y="30976"/>
        <a:ext cx="1072802" cy="1072802"/>
      </dsp:txXfrm>
    </dsp:sp>
    <dsp:sp modelId="{A82FEAFE-7195-4AE8-8B10-0A7E7C93EC21}">
      <dsp:nvSpPr>
        <dsp:cNvPr id="0" name=""/>
        <dsp:cNvSpPr/>
      </dsp:nvSpPr>
      <dsp:spPr>
        <a:xfrm>
          <a:off x="3479272" y="-509"/>
          <a:ext cx="4026955" cy="4026955"/>
        </a:xfrm>
        <a:prstGeom prst="circularArrow">
          <a:avLst>
            <a:gd name="adj1" fmla="val 5195"/>
            <a:gd name="adj2" fmla="val 335530"/>
            <a:gd name="adj3" fmla="val 16867297"/>
            <a:gd name="adj4" fmla="val 1519717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CE401-23F2-49C4-A33A-2758582DADD4}">
      <dsp:nvSpPr>
        <dsp:cNvPr id="0" name=""/>
        <dsp:cNvSpPr/>
      </dsp:nvSpPr>
      <dsp:spPr>
        <a:xfrm>
          <a:off x="0" y="0"/>
          <a:ext cx="5522495" cy="79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ANALISI CONTESTO REGIONALE E DEL POTENZIALE DI INNOVAZIONE </a:t>
          </a:r>
        </a:p>
      </dsp:txBody>
      <dsp:txXfrm>
        <a:off x="23316" y="23316"/>
        <a:ext cx="4570349" cy="749423"/>
      </dsp:txXfrm>
    </dsp:sp>
    <dsp:sp modelId="{94E76F3C-1B79-4C30-8EEA-B3A1A6509CFC}">
      <dsp:nvSpPr>
        <dsp:cNvPr id="0" name=""/>
        <dsp:cNvSpPr/>
      </dsp:nvSpPr>
      <dsp:spPr>
        <a:xfrm>
          <a:off x="412394" y="906619"/>
          <a:ext cx="5522495" cy="79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MESSA A PUNTO DI UNA STRUTTURA DI GOVERNANCE SANA ED INCLUSIVA</a:t>
          </a:r>
        </a:p>
      </dsp:txBody>
      <dsp:txXfrm>
        <a:off x="435710" y="929935"/>
        <a:ext cx="4546032" cy="749423"/>
      </dsp:txXfrm>
    </dsp:sp>
    <dsp:sp modelId="{25FC1E45-FE70-4BA5-84DC-3813162B1039}">
      <dsp:nvSpPr>
        <dsp:cNvPr id="0" name=""/>
        <dsp:cNvSpPr/>
      </dsp:nvSpPr>
      <dsp:spPr>
        <a:xfrm>
          <a:off x="827880" y="1843456"/>
          <a:ext cx="5522495" cy="79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SVILUPPO DI UN VISIONE CONDIVISA DEL FUTURO </a:t>
          </a:r>
        </a:p>
      </dsp:txBody>
      <dsp:txXfrm>
        <a:off x="851196" y="1866772"/>
        <a:ext cx="4546032" cy="749423"/>
      </dsp:txXfrm>
    </dsp:sp>
    <dsp:sp modelId="{1298AF20-C0D5-47F9-A608-23C61A83D780}">
      <dsp:nvSpPr>
        <dsp:cNvPr id="0" name=""/>
        <dsp:cNvSpPr/>
      </dsp:nvSpPr>
      <dsp:spPr>
        <a:xfrm>
          <a:off x="1237182" y="2719857"/>
          <a:ext cx="5522495" cy="79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SELEZIONE DI UN NUMERO LIMITATO DI PRIORITA’ </a:t>
          </a:r>
          <a:br>
            <a:rPr lang="it-IT" sz="1700" kern="1200" dirty="0"/>
          </a:br>
          <a:endParaRPr lang="it-IT" sz="1700" kern="1200" dirty="0"/>
        </a:p>
      </dsp:txBody>
      <dsp:txXfrm>
        <a:off x="1260498" y="2743173"/>
        <a:ext cx="4546032" cy="749423"/>
      </dsp:txXfrm>
    </dsp:sp>
    <dsp:sp modelId="{18EFDE20-80C1-4C29-9FC5-3933556276FE}">
      <dsp:nvSpPr>
        <dsp:cNvPr id="0" name=""/>
        <dsp:cNvSpPr/>
      </dsp:nvSpPr>
      <dsp:spPr>
        <a:xfrm>
          <a:off x="1649576" y="3626477"/>
          <a:ext cx="5522495" cy="79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INTEGRAZIONE DI MECCANISMI DI MONITORAGGIO E VALUTAZIONE</a:t>
          </a:r>
        </a:p>
      </dsp:txBody>
      <dsp:txXfrm>
        <a:off x="1672892" y="3649793"/>
        <a:ext cx="4546032" cy="749423"/>
      </dsp:txXfrm>
    </dsp:sp>
    <dsp:sp modelId="{97F9D438-4D19-4E98-908D-1A78E5D5036D}">
      <dsp:nvSpPr>
        <dsp:cNvPr id="0" name=""/>
        <dsp:cNvSpPr/>
      </dsp:nvSpPr>
      <dsp:spPr>
        <a:xfrm>
          <a:off x="5005059" y="581563"/>
          <a:ext cx="517436" cy="517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5121482" y="581563"/>
        <a:ext cx="284590" cy="389371"/>
      </dsp:txXfrm>
    </dsp:sp>
    <dsp:sp modelId="{B0D9B642-C38F-4200-A730-686F6F7805A0}">
      <dsp:nvSpPr>
        <dsp:cNvPr id="0" name=""/>
        <dsp:cNvSpPr/>
      </dsp:nvSpPr>
      <dsp:spPr>
        <a:xfrm>
          <a:off x="5417453" y="1488182"/>
          <a:ext cx="517436" cy="517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5533876" y="1488182"/>
        <a:ext cx="284590" cy="389371"/>
      </dsp:txXfrm>
    </dsp:sp>
    <dsp:sp modelId="{BA771E02-ED5C-4007-B68C-3B0DD4023153}">
      <dsp:nvSpPr>
        <dsp:cNvPr id="0" name=""/>
        <dsp:cNvSpPr/>
      </dsp:nvSpPr>
      <dsp:spPr>
        <a:xfrm>
          <a:off x="5829847" y="2381534"/>
          <a:ext cx="517436" cy="517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5946270" y="2381534"/>
        <a:ext cx="284590" cy="389371"/>
      </dsp:txXfrm>
    </dsp:sp>
    <dsp:sp modelId="{C14DCFA1-353B-4A1D-B764-31A5D475FAA3}">
      <dsp:nvSpPr>
        <dsp:cNvPr id="0" name=""/>
        <dsp:cNvSpPr/>
      </dsp:nvSpPr>
      <dsp:spPr>
        <a:xfrm>
          <a:off x="6242241" y="3296998"/>
          <a:ext cx="517436" cy="517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6358664" y="3296998"/>
        <a:ext cx="284590" cy="38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6547-D2B3-4998-A875-3123328C8097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7D09-6F94-48E0-84BD-88360E036C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82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what-is-smart-specialisation-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it/information/publications/brochures/2014/research-innovation-strategies-for-smart-specialis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italy.it/smart-specialisation-strategy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9AFFB-A531-2245-8930-D012CEB0EB8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5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Ogni regione decide dove investire (1) sfruttando i suoi punti forza e anche con (2) interventi per sostenere le imprese ad inserirsi nelle catene del valore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44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61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nomenclatura delle unità territoriali statistiche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EUROSTAT nel 1988 L'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Ufficio statistico dell'Unione europea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Eurostat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69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https://s3platform.jrc.ec.europa.eu/what-is-smart-specialisation-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1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73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0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16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1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https://www.regione.marche.it/Entra-in-Regione/Marche-Innovazione/Strategia-di-Specializzazione-Intelligente-per-Ricerca-e-Innovazione/Ambiti-Tematici/Strategia-regionale-2021-2027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992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5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l'ufficio statistico dell'Unione europea per la pubblicazione di statiche e di indicatori a livello europeo.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27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301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https://s3platform.jrc.ec.europa.eu/entrepreneurial-discovery-edp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324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052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8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hlinkClick r:id="rId3"/>
              </a:rPr>
              <a:t>https://ec.europa.eu/regional_policy/it/information/publications/brochures/2014/research-innovation-strategies-for-smart-specialisation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31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0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79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400" dirty="0"/>
              <a:t>S</a:t>
            </a:r>
            <a:r>
              <a:rPr lang="it-IT" dirty="0"/>
              <a:t>i concentrano su 5 settori: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ricerca e innovazione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tecnologie digitali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sostenere l’economia a basse emissioni di carbonio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gestione sostenibile delle risorse naturali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piccole imprese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96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FESR: differenze tra Regione di una stessa nazione (Sud vs Nord)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8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i="1" dirty="0">
                <a:solidFill>
                  <a:srgbClr val="993366"/>
                </a:solidFill>
              </a:rPr>
              <a:t>più intelligente</a:t>
            </a:r>
            <a:r>
              <a:rPr lang="it-IT" sz="1200" i="1" dirty="0"/>
              <a:t>, </a:t>
            </a:r>
            <a:r>
              <a:rPr lang="it-IT" sz="1200" dirty="0"/>
              <a:t>mediante la promozione di una trasformazione economica innovativa e intelligente;</a:t>
            </a:r>
          </a:p>
          <a:p>
            <a:r>
              <a:rPr lang="it-IT" sz="1200" i="1" dirty="0">
                <a:solidFill>
                  <a:srgbClr val="993366"/>
                </a:solidFill>
              </a:rPr>
              <a:t>più verde</a:t>
            </a:r>
            <a:r>
              <a:rPr lang="it-IT" sz="1200" dirty="0"/>
              <a:t>, mediante la transizione verso un'energia pulita, l’adattamento ai cambiamenti climatici e la gestione dei rischi;</a:t>
            </a:r>
          </a:p>
          <a:p>
            <a:r>
              <a:rPr lang="it-IT" sz="1200" i="1" dirty="0">
                <a:solidFill>
                  <a:srgbClr val="993366"/>
                </a:solidFill>
              </a:rPr>
              <a:t>più connessa</a:t>
            </a:r>
            <a:r>
              <a:rPr lang="it-IT" sz="1200" dirty="0">
                <a:solidFill>
                  <a:srgbClr val="993366"/>
                </a:solidFill>
              </a:rPr>
              <a:t>, </a:t>
            </a:r>
            <a:r>
              <a:rPr lang="it-IT" sz="1200" dirty="0"/>
              <a:t>attraverso il rafforzamento della mobilità e della connettività regionale;</a:t>
            </a:r>
          </a:p>
          <a:p>
            <a:r>
              <a:rPr lang="it-IT" sz="1200" i="1" dirty="0">
                <a:solidFill>
                  <a:srgbClr val="993366"/>
                </a:solidFill>
              </a:rPr>
              <a:t>più sociale</a:t>
            </a:r>
            <a:r>
              <a:rPr lang="it-IT" sz="1200" i="1" dirty="0"/>
              <a:t>,  </a:t>
            </a:r>
            <a:r>
              <a:rPr lang="it-IT" sz="1200" dirty="0"/>
              <a:t>attraverso l'attuazione del pilastro europeo dei diritti sociali;</a:t>
            </a:r>
          </a:p>
          <a:p>
            <a:r>
              <a:rPr lang="it-IT" sz="1200" i="1" dirty="0">
                <a:solidFill>
                  <a:srgbClr val="993366"/>
                </a:solidFill>
              </a:rPr>
              <a:t>più vicina ai cittadini</a:t>
            </a:r>
            <a:r>
              <a:rPr lang="it-IT" sz="1200" dirty="0"/>
              <a:t>, attraverso la promozione dello sviluppo sostenibile e integrato delle zone urbane, rurali e costiere e delle iniziative locali.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53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dirty="0">
                <a:hlinkClick r:id="rId3"/>
              </a:rPr>
              <a:t>La strategia d'impresa (o strategia aziendale) si riferisce al processo attraverso il quale la gestione aziendale pianifica scelte di tipo commerciale, operativo o finanziario, tenendo conto sia dell'ambiente di riferimento sia delle risorse a disposizione, per il raggiungimento degli obiettivi stabiliti.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hlinkClick r:id="rId3"/>
              </a:rPr>
              <a:t>https://www.researchitaly.it/smart-specialisation-strategy/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7D09-6F94-48E0-84BD-88360E036C2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85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0802"/>
            <a:ext cx="2057400" cy="54053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0802"/>
            <a:ext cx="6019800" cy="540536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3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Arial Italic"/>
                <a:cs typeface="Arial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2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5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it-IT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4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7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00"/>
            <a:ext cx="3008313" cy="5711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4000"/>
            <a:ext cx="5111750" cy="526216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839"/>
            <a:ext cx="5486400" cy="3811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9923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PhD Candidate Dominique Lepore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7" descr="generic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68022"/>
            <a:ext cx="8229600" cy="5531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4F02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Google%20Scholar" TargetMode="External"/><Relationship Id="rId5" Type="http://schemas.openxmlformats.org/officeDocument/2006/relationships/hyperlink" Target="mailto:d.lepore@unimc.i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heinnovazione.it/it/tavoli-di-lavor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YouTub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96D707-930A-4C22-A832-1C119951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3" y="3563430"/>
            <a:ext cx="2597846" cy="255994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4BF0DF-6655-46F6-B0BF-66CEE2BC3F31}"/>
              </a:ext>
            </a:extLst>
          </p:cNvPr>
          <p:cNvSpPr txBox="1"/>
          <p:nvPr/>
        </p:nvSpPr>
        <p:spPr>
          <a:xfrm>
            <a:off x="654201" y="911554"/>
            <a:ext cx="7835595" cy="155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 DI SPECIALIZZAZIONE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INTELLIGENTE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CB2B21-10E3-462E-840C-71B4DAF5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08" y="4392175"/>
            <a:ext cx="2213648" cy="122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4AF33A-DC1B-41A7-AE90-C9D438F79992}"/>
              </a:ext>
            </a:extLst>
          </p:cNvPr>
          <p:cNvSpPr txBox="1"/>
          <p:nvPr/>
        </p:nvSpPr>
        <p:spPr>
          <a:xfrm>
            <a:off x="1926769" y="2581029"/>
            <a:ext cx="529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Dominique Lepore, PhD</a:t>
            </a:r>
          </a:p>
          <a:p>
            <a:pPr algn="ctr"/>
            <a:r>
              <a:rPr lang="it-IT" dirty="0"/>
              <a:t>Università di Macerata, Dipartimento di Giurisprudenza</a:t>
            </a:r>
          </a:p>
          <a:p>
            <a:pPr algn="ctr"/>
            <a:r>
              <a:rPr lang="it-IT" dirty="0">
                <a:hlinkClick r:id="rId5"/>
              </a:rPr>
              <a:t>d.lepore@unimc.it</a:t>
            </a:r>
            <a:r>
              <a:rPr lang="it-IT" dirty="0"/>
              <a:t> </a:t>
            </a:r>
          </a:p>
          <a:p>
            <a:pPr algn="ctr"/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406A0-C2F1-E045-219C-2C796726CC2F}"/>
              </a:ext>
            </a:extLst>
          </p:cNvPr>
          <p:cNvSpPr txBox="1"/>
          <p:nvPr/>
        </p:nvSpPr>
        <p:spPr>
          <a:xfrm>
            <a:off x="3853543" y="4158343"/>
            <a:ext cx="185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 action="ppaction://hlinkfile"/>
              </a:rPr>
              <a:t>Google Scholar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D58A5-55AF-4591-9602-DA1AF9CD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Fondi SIE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D96308-7D39-4AD4-897C-4B6DACDC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88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Più della metà dei fondi dell’UE viene erogata attraverso i 5 Fondi SIE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 fondi sono gestiti dalla Commissione Europea (CE) e dai paesi UE.</a:t>
            </a:r>
          </a:p>
          <a:p>
            <a:pPr marL="0" indent="0">
              <a:buNone/>
            </a:pPr>
            <a:r>
              <a:rPr lang="it-IT" sz="3000" dirty="0"/>
              <a:t>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31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E1755-CEDB-4089-94D8-32E37C18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0723"/>
            <a:ext cx="8229600" cy="557946"/>
          </a:xfrm>
        </p:spPr>
        <p:txBody>
          <a:bodyPr>
            <a:noAutofit/>
          </a:bodyPr>
          <a:lstStyle/>
          <a:p>
            <a:pPr algn="l"/>
            <a:r>
              <a:rPr lang="it-IT" sz="3500" dirty="0"/>
              <a:t>I 5 Fondi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35C82-52A9-4EDB-98F4-E1D62685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65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400" dirty="0">
                <a:solidFill>
                  <a:srgbClr val="993366"/>
                </a:solidFill>
              </a:rPr>
              <a:t>il Fondo europeo di sviluppo regionale (FESR</a:t>
            </a:r>
            <a:r>
              <a:rPr lang="it-IT" sz="2400" dirty="0"/>
              <a:t>) - che promuove uno sviluppo equilibrato nelle diverse regioni dell’UE.</a:t>
            </a:r>
          </a:p>
          <a:p>
            <a:r>
              <a:rPr lang="it-IT" sz="2400" dirty="0">
                <a:solidFill>
                  <a:srgbClr val="993366"/>
                </a:solidFill>
              </a:rPr>
              <a:t>il Fondo sociale europeo (FSE) </a:t>
            </a:r>
            <a:r>
              <a:rPr lang="it-IT" sz="2400" dirty="0"/>
              <a:t>-  sostiene progetti in materia di occupazione in tutta Europa e investe nel capitale umano dell’Europa.</a:t>
            </a:r>
          </a:p>
          <a:p>
            <a:r>
              <a:rPr lang="it-IT" sz="2400" dirty="0">
                <a:solidFill>
                  <a:srgbClr val="993366"/>
                </a:solidFill>
              </a:rPr>
              <a:t>il Fondo di coesione (FC) </a:t>
            </a:r>
            <a:r>
              <a:rPr lang="it-IT" sz="2400" dirty="0"/>
              <a:t>- che finanzia i progetti nel settore dei trasporti e dell'ambiente nei paesi in cui il reddito nazionale lordo (RNL) pro capite è inferiore al 90% della media dell’UE. </a:t>
            </a:r>
          </a:p>
        </p:txBody>
      </p:sp>
    </p:spTree>
    <p:extLst>
      <p:ext uri="{BB962C8B-B14F-4D97-AF65-F5344CB8AC3E}">
        <p14:creationId xmlns:p14="http://schemas.microsoft.com/office/powerpoint/2010/main" val="34285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970A1-6741-4BE0-95E3-2D1E37A8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11"/>
            <a:ext cx="8229600" cy="557946"/>
          </a:xfrm>
        </p:spPr>
        <p:txBody>
          <a:bodyPr>
            <a:noAutofit/>
          </a:bodyPr>
          <a:lstStyle/>
          <a:p>
            <a:pPr algn="l"/>
            <a:r>
              <a:rPr lang="it-IT" sz="3500" dirty="0"/>
              <a:t>I 5 Fondi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9B418-9000-41F7-BD76-549BF7D17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993366"/>
                </a:solidFill>
              </a:rPr>
              <a:t>il Fondo europeo agricolo per lo sviluppo rurale (FEASR</a:t>
            </a:r>
            <a:r>
              <a:rPr lang="it-IT" dirty="0"/>
              <a:t>) - che si concentra sulla risoluzione di sfide specifiche cui devono far fronte le zone rurali dell’UE.</a:t>
            </a:r>
          </a:p>
          <a:p>
            <a:r>
              <a:rPr lang="it-IT" dirty="0">
                <a:solidFill>
                  <a:srgbClr val="993366"/>
                </a:solidFill>
              </a:rPr>
              <a:t>il Fondo europeo per gli affari marittimi e la pesca (FEAMP) - </a:t>
            </a:r>
            <a:r>
              <a:rPr lang="it-IT" dirty="0"/>
              <a:t>che aiuta i pescatori a utilizzare metodi di pesca sostenibili e le comunità costiere a diversificare le loro economie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10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57F5680-704A-4CD6-A965-58B9D90F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18" y="863600"/>
            <a:ext cx="4525963" cy="4525963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F948029-F56C-471E-BB80-47FCCEE8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9" y="1189464"/>
            <a:ext cx="8229600" cy="5579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i="1" dirty="0"/>
              <a:t>Periodo di programmazione 2021-2027</a:t>
            </a:r>
            <a:endParaRPr lang="en-GB" sz="34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5347AC-D5D7-40AA-926E-55D6B82ADD9B}"/>
              </a:ext>
            </a:extLst>
          </p:cNvPr>
          <p:cNvSpPr txBox="1"/>
          <p:nvPr/>
        </p:nvSpPr>
        <p:spPr>
          <a:xfrm>
            <a:off x="1498600" y="4635054"/>
            <a:ext cx="5615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dirty="0"/>
              <a:t>nuovi obiettivi </a:t>
            </a:r>
            <a:r>
              <a:rPr lang="it-IT" sz="2900" dirty="0">
                <a:sym typeface="Wingdings" panose="05000000000000000000" pitchFamily="2" charset="2"/>
              </a:rPr>
              <a:t> revisione S3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2840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1EE0C88-0FCC-4458-83FF-27FD65F28F1C}"/>
              </a:ext>
            </a:extLst>
          </p:cNvPr>
          <p:cNvSpPr txBox="1">
            <a:spLocks/>
          </p:cNvSpPr>
          <p:nvPr/>
        </p:nvSpPr>
        <p:spPr>
          <a:xfrm>
            <a:off x="146050" y="768350"/>
            <a:ext cx="8432800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dirty="0"/>
              <a:t>Cinque obiettivi per un Europa:   </a:t>
            </a:r>
          </a:p>
          <a:p>
            <a:pPr marL="0" indent="0">
              <a:buFont typeface="Arial"/>
              <a:buNone/>
            </a:pPr>
            <a:endParaRPr lang="it-IT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80423A3-B778-4553-939A-083F23292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937951"/>
              </p:ext>
            </p:extLst>
          </p:nvPr>
        </p:nvGraphicFramePr>
        <p:xfrm>
          <a:off x="-1130300" y="1765300"/>
          <a:ext cx="10985500" cy="4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42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B73B4-8CD4-4625-ABBC-DD2A0B22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000" dirty="0"/>
              <a:t>S3: caratteristiche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034472-65C5-479B-B033-C90BE1FEB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08" y="1600200"/>
            <a:ext cx="7659666" cy="4124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S3 sono</a:t>
            </a:r>
            <a:r>
              <a:rPr lang="it-IT" dirty="0">
                <a:solidFill>
                  <a:srgbClr val="993366"/>
                </a:solidFill>
              </a:rPr>
              <a:t> strategie </a:t>
            </a:r>
            <a:r>
              <a:rPr lang="it-IT" dirty="0"/>
              <a:t>d’innovazione concepite a livello regionale e messe a sistema a livello nazionale con </a:t>
            </a:r>
            <a:r>
              <a:rPr lang="it-IT" b="1" dirty="0"/>
              <a:t>l’obiettivo </a:t>
            </a:r>
            <a:r>
              <a:rPr lang="it-IT" dirty="0"/>
              <a:t>di: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Evitare la frammentazione degli interventi e mettere a sistema le politiche di ricerca e innovazione.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strategie che valorizzino gli ambiti produttivi di eccellenza.</a:t>
            </a:r>
          </a:p>
        </p:txBody>
      </p:sp>
    </p:spTree>
    <p:extLst>
      <p:ext uri="{BB962C8B-B14F-4D97-AF65-F5344CB8AC3E}">
        <p14:creationId xmlns:p14="http://schemas.microsoft.com/office/powerpoint/2010/main" val="1742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5D748-F472-4437-B631-334FCC06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000" dirty="0"/>
              <a:t>Strategie Flessibili e Dinamiche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B48847-52C8-4444-BA8B-C4860FFD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9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E’ possibile sostenere gli investimenti in un settore che si desidera rivitalizzare, considerando il suo peso e il savoir-faire delle imprese.</a:t>
            </a:r>
          </a:p>
          <a:p>
            <a:pPr marL="0" indent="0">
              <a:buNone/>
            </a:pPr>
            <a:endParaRPr lang="it-IT" sz="2000" dirty="0">
              <a:solidFill>
                <a:srgbClr val="993366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9933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strategie devono essere valutate e validate prima dell’accesso ai finanziamenti.</a:t>
            </a:r>
          </a:p>
          <a:p>
            <a:pPr marL="0" indent="0">
              <a:buNone/>
            </a:pPr>
            <a:r>
              <a:rPr lang="it-IT" dirty="0"/>
              <a:t>Le strategie devono essere aggiornate.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0B7F4CD-0A3E-41B1-A56A-E6BC948D73A0}"/>
              </a:ext>
            </a:extLst>
          </p:cNvPr>
          <p:cNvSpPr txBox="1">
            <a:spLocks/>
          </p:cNvSpPr>
          <p:nvPr/>
        </p:nvSpPr>
        <p:spPr>
          <a:xfrm>
            <a:off x="457200" y="3305050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it-IT" sz="3000" dirty="0"/>
              <a:t>Strategie Valutate e Validate</a:t>
            </a:r>
          </a:p>
        </p:txBody>
      </p:sp>
    </p:spTree>
    <p:extLst>
      <p:ext uri="{BB962C8B-B14F-4D97-AF65-F5344CB8AC3E}">
        <p14:creationId xmlns:p14="http://schemas.microsoft.com/office/powerpoint/2010/main" val="13477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AC49F-5309-4DAC-A98C-8C6C187C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Fondamento Giuridico (1/2)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8E5786-F3E9-498D-9D8F-3117E38F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2746"/>
            <a:ext cx="8229600" cy="1527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993366"/>
                </a:solidFill>
              </a:rPr>
              <a:t>Il regolamento UE n. 1301/2013 </a:t>
            </a:r>
            <a:r>
              <a:rPr lang="it-IT" sz="2400" dirty="0"/>
              <a:t>del Parlamento europeo e del Consiglio del 17 dicembre 2013 costituisce il fondamento giuridico che definisce la «strategia di specializzazione intelligente».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3B909B9-29D8-4D22-9283-8DBED78258AA}"/>
              </a:ext>
            </a:extLst>
          </p:cNvPr>
          <p:cNvSpPr/>
          <p:nvPr/>
        </p:nvSpPr>
        <p:spPr>
          <a:xfrm>
            <a:off x="713232" y="3110521"/>
            <a:ext cx="7973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  <a:p>
            <a:r>
              <a:rPr lang="it-IT" sz="2000" i="1" dirty="0"/>
              <a:t>Nel concetto di «strategia di specializzazione intelligente» rientrano le strategie di innovazione nazionali o regionali che definiscono le priorità allo scopo di creare un </a:t>
            </a:r>
            <a:r>
              <a:rPr lang="it-IT" sz="2000" b="1" i="1" dirty="0"/>
              <a:t>vantaggio competitivo </a:t>
            </a:r>
            <a:r>
              <a:rPr lang="it-IT" sz="2000" i="1" dirty="0"/>
              <a:t>sviluppando i propri </a:t>
            </a:r>
            <a:r>
              <a:rPr lang="it-IT" sz="2000" i="1" dirty="0">
                <a:solidFill>
                  <a:srgbClr val="993366"/>
                </a:solidFill>
              </a:rPr>
              <a:t>punti di forza </a:t>
            </a:r>
            <a:r>
              <a:rPr lang="it-IT" sz="2000" i="1" dirty="0"/>
              <a:t>in fatto di ricerca e innovazione e combinandoli con le esigenze delle imprese per affrontare con coerenza le </a:t>
            </a:r>
            <a:r>
              <a:rPr lang="it-IT" sz="2000" i="1" dirty="0">
                <a:solidFill>
                  <a:srgbClr val="993366"/>
                </a:solidFill>
              </a:rPr>
              <a:t>opportunità </a:t>
            </a:r>
            <a:r>
              <a:rPr lang="it-IT" sz="2000" i="1" dirty="0"/>
              <a:t>emergenti e gli sviluppi del mercato, </a:t>
            </a:r>
            <a:r>
              <a:rPr lang="it-IT" sz="2000" i="1" dirty="0">
                <a:solidFill>
                  <a:srgbClr val="993366"/>
                </a:solidFill>
              </a:rPr>
              <a:t>evitando la duplicazione </a:t>
            </a:r>
            <a:r>
              <a:rPr lang="it-IT" sz="2000" i="1" dirty="0"/>
              <a:t>e la </a:t>
            </a:r>
            <a:r>
              <a:rPr lang="it-IT" sz="2000" i="1" dirty="0">
                <a:solidFill>
                  <a:srgbClr val="993366"/>
                </a:solidFill>
              </a:rPr>
              <a:t>frammentazione degli sforzi. </a:t>
            </a:r>
          </a:p>
        </p:txBody>
      </p:sp>
    </p:spTree>
    <p:extLst>
      <p:ext uri="{BB962C8B-B14F-4D97-AF65-F5344CB8AC3E}">
        <p14:creationId xmlns:p14="http://schemas.microsoft.com/office/powerpoint/2010/main" val="34321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AC39E4-D7E5-4E24-ADD2-DA82A459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Fondamento Giuridico </a:t>
            </a:r>
            <a:r>
              <a:rPr lang="it-IT" sz="3500"/>
              <a:t>(2/2)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F72AF-2407-487C-822D-B64ABCC0A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015"/>
            <a:ext cx="8229600" cy="3099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Le strategie di specializzazione intelligente saranno sviluppate mediante il </a:t>
            </a:r>
            <a:r>
              <a:rPr lang="it-IT" i="1" dirty="0">
                <a:solidFill>
                  <a:srgbClr val="993366"/>
                </a:solidFill>
              </a:rPr>
              <a:t>coinvolgimento</a:t>
            </a:r>
            <a:r>
              <a:rPr lang="it-IT" i="1" dirty="0"/>
              <a:t> in un processo di </a:t>
            </a:r>
            <a:r>
              <a:rPr lang="it-IT" b="1" i="1" dirty="0"/>
              <a:t>scoperta imprenditoriale </a:t>
            </a:r>
            <a:r>
              <a:rPr lang="it-IT" i="1" dirty="0"/>
              <a:t>delle autorità di gestione nazionali o regionali e di soggetti interessati quali università, altri istituti di istruzione superiore e partner di settore e sociali.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6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FBD60-060A-4449-BDAC-79025B57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723"/>
            <a:ext cx="8229600" cy="557946"/>
          </a:xfrm>
        </p:spPr>
        <p:txBody>
          <a:bodyPr>
            <a:noAutofit/>
          </a:bodyPr>
          <a:lstStyle/>
          <a:p>
            <a:pPr algn="l"/>
            <a:r>
              <a:rPr lang="it-IT" sz="3000" dirty="0"/>
              <a:t>S3 Nazionali e Regionali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20F14-AB6D-4163-AA2C-C0825EBA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593573"/>
            <a:ext cx="8229600" cy="3670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2900" dirty="0"/>
          </a:p>
          <a:p>
            <a:r>
              <a:rPr lang="it-IT" sz="2900" dirty="0"/>
              <a:t>Sviluppate a livello nazionale e regionale.</a:t>
            </a:r>
          </a:p>
          <a:p>
            <a:r>
              <a:rPr lang="it-IT" sz="2900" dirty="0"/>
              <a:t>Tutte le regioni devono approvare una S3 regionale «conforme alle caratteristiche di ricerca e innovazione di livello nazionale e regionale </a:t>
            </a:r>
            <a:r>
              <a:rPr lang="it-IT" sz="2900" dirty="0">
                <a:solidFill>
                  <a:srgbClr val="993366"/>
                </a:solidFill>
              </a:rPr>
              <a:t>(Allegato XI al Reg. EU n.1303/2013).</a:t>
            </a:r>
          </a:p>
          <a:p>
            <a:r>
              <a:rPr lang="it-IT" sz="2900" dirty="0"/>
              <a:t>Sono adottate a livello regionale ma valutate a livello nazionale.</a:t>
            </a:r>
          </a:p>
          <a:p>
            <a:r>
              <a:rPr lang="it-IT" sz="2900" dirty="0"/>
              <a:t>Condivisione a livello nazionale delle esperienze delle diverse regioni.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9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EE683-06AA-4167-AA48-CF285572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Programma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F7ABD-F0FA-4D17-9DB3-05B743AF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211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500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</a:p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Inquadramento delle S3 nel contesto Europeo</a:t>
            </a:r>
          </a:p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La struttura di una S3</a:t>
            </a:r>
          </a:p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Il Processo di Scoperta Imprenditoriale</a:t>
            </a:r>
          </a:p>
          <a:p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Task n.1</a:t>
            </a:r>
          </a:p>
          <a:p>
            <a:r>
              <a:rPr lang="it-IT" sz="2500" dirty="0"/>
              <a:t>Strumenti di supporto: </a:t>
            </a:r>
            <a:r>
              <a:rPr lang="it-IT" sz="2500" i="1" dirty="0"/>
              <a:t>Piattaforma S3 e Guida S3</a:t>
            </a:r>
          </a:p>
          <a:p>
            <a:pPr marL="0" indent="0">
              <a:buNone/>
            </a:pP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500" i="1" dirty="0">
                <a:solidFill>
                  <a:srgbClr val="993366"/>
                </a:solidFill>
              </a:rPr>
              <a:t>parte 2</a:t>
            </a:r>
          </a:p>
          <a:p>
            <a:r>
              <a:rPr lang="it-IT" sz="2500" dirty="0"/>
              <a:t>S3 Strutture di governance</a:t>
            </a:r>
          </a:p>
          <a:p>
            <a:r>
              <a:rPr lang="it-IT" sz="2500" b="1" dirty="0"/>
              <a:t>Task n.2</a:t>
            </a:r>
          </a:p>
          <a:p>
            <a:r>
              <a:rPr lang="it-IT" sz="2500" dirty="0"/>
              <a:t>Esempio S3: Italia e regione Marche</a:t>
            </a:r>
          </a:p>
        </p:txBody>
      </p:sp>
    </p:spTree>
    <p:extLst>
      <p:ext uri="{BB962C8B-B14F-4D97-AF65-F5344CB8AC3E}">
        <p14:creationId xmlns:p14="http://schemas.microsoft.com/office/powerpoint/2010/main" val="405326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A8733-27FA-4EC2-A8EB-9FB7A6C2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Le Regioni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19C1A8-C843-4F76-AA35-B8C3FCF6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993366"/>
                </a:solidFill>
              </a:rPr>
              <a:t>NUTS: </a:t>
            </a:r>
            <a:r>
              <a:rPr lang="it-IT" dirty="0"/>
              <a:t>identificazione della ripartizione del territorio dell’UE per fini statistici</a:t>
            </a:r>
          </a:p>
          <a:p>
            <a:r>
              <a:rPr lang="it-IT" dirty="0"/>
              <a:t>Livello </a:t>
            </a:r>
            <a:r>
              <a:rPr lang="it-IT" dirty="0">
                <a:solidFill>
                  <a:srgbClr val="993366"/>
                </a:solidFill>
              </a:rPr>
              <a:t>NUTS0</a:t>
            </a:r>
            <a:r>
              <a:rPr lang="it-IT" dirty="0"/>
              <a:t>: I 27 stati nazionali </a:t>
            </a:r>
          </a:p>
          <a:p>
            <a:r>
              <a:rPr lang="it-IT" dirty="0"/>
              <a:t>Livello </a:t>
            </a:r>
            <a:r>
              <a:rPr lang="it-IT" dirty="0">
                <a:solidFill>
                  <a:srgbClr val="993366"/>
                </a:solidFill>
              </a:rPr>
              <a:t>NUTS1</a:t>
            </a:r>
            <a:r>
              <a:rPr lang="it-IT" dirty="0"/>
              <a:t>: es. per grandi entità regionali nord-ovest; Nord-est; centro; Sud; Isole Italia; Regioni del Belgio</a:t>
            </a:r>
          </a:p>
          <a:p>
            <a:r>
              <a:rPr lang="it-IT" dirty="0">
                <a:solidFill>
                  <a:srgbClr val="993366"/>
                </a:solidFill>
              </a:rPr>
              <a:t>NUTS2</a:t>
            </a:r>
            <a:r>
              <a:rPr lang="it-IT" dirty="0"/>
              <a:t>: come le regioni Italiane</a:t>
            </a:r>
          </a:p>
          <a:p>
            <a:r>
              <a:rPr lang="it-IT" dirty="0">
                <a:solidFill>
                  <a:srgbClr val="993366"/>
                </a:solidFill>
              </a:rPr>
              <a:t>NUTS3</a:t>
            </a:r>
            <a:r>
              <a:rPr lang="it-IT" dirty="0"/>
              <a:t>: province italiane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48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35FAD-1986-450C-B886-012ABFAD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LIVELLO NUTS2</a:t>
            </a:r>
          </a:p>
        </p:txBody>
      </p:sp>
      <p:pic>
        <p:nvPicPr>
          <p:cNvPr id="1026" name="Picture 2" descr="https://upload.wikimedia.org/wikipedia/commons/thumb/6/6b/NUTS_2_regions_EU-27.svg/800px-NUTS_2_regions_EU-27.svg.png">
            <a:extLst>
              <a:ext uri="{FF2B5EF4-FFF2-40B4-BE49-F238E27FC236}">
                <a16:creationId xmlns:a16="http://schemas.microsoft.com/office/drawing/2014/main" id="{FEDC44F6-044D-40BE-9137-E7F7B23BA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53" y="1407869"/>
            <a:ext cx="45948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9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30578-14C2-4536-B6F9-74C873EA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4000" dirty="0"/>
              <a:t>Principi S3 (1/4)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838D4-E33A-4732-B20A-C562A66E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0061"/>
            <a:ext cx="8229600" cy="2302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993366"/>
                </a:solidFill>
              </a:rPr>
              <a:t>Rendere l’innovazione una priorità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Rispondere a sfide di sviluppo complesse adattando la politica al contesto regionale.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Sostenere la creazione di posti di lavoro basati sulla conoscenza anche nelle aree rurali e meno sviluppate.</a:t>
            </a:r>
          </a:p>
        </p:txBody>
      </p:sp>
    </p:spTree>
    <p:extLst>
      <p:ext uri="{BB962C8B-B14F-4D97-AF65-F5344CB8AC3E}">
        <p14:creationId xmlns:p14="http://schemas.microsoft.com/office/powerpoint/2010/main" val="9685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BB323-6B6F-4416-A78A-5A7E65F1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Principi S3 (2/4)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050FAB-8490-42ED-BFA4-7657E5CB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1472"/>
            <a:ext cx="8229600" cy="2535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993366"/>
                </a:solidFill>
              </a:rPr>
              <a:t>Canalizzare gli investimenti e creare sinergie </a:t>
            </a: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Concentrare gli sforzi di sviluppo economico e gli investimenti sui </a:t>
            </a:r>
            <a:r>
              <a:rPr lang="it-IT" b="1" dirty="0"/>
              <a:t>punti di forza </a:t>
            </a:r>
            <a:r>
              <a:rPr lang="it-IT" dirty="0"/>
              <a:t>di ciascuna regione,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Assicurare un buon rapporto tra costi e benefici in tempi di budget limitati e risorse pubbliche scarse. </a:t>
            </a:r>
          </a:p>
        </p:txBody>
      </p:sp>
    </p:spTree>
    <p:extLst>
      <p:ext uri="{BB962C8B-B14F-4D97-AF65-F5344CB8AC3E}">
        <p14:creationId xmlns:p14="http://schemas.microsoft.com/office/powerpoint/2010/main" val="262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E513E-D4E0-4E75-AC1D-E6695DC9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Principi S3 (3/4)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DFF30-907F-4D0B-9F79-A3F30ED4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1501"/>
            <a:ext cx="8229600" cy="2578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500" b="1" dirty="0">
                <a:solidFill>
                  <a:srgbClr val="993366"/>
                </a:solidFill>
              </a:rPr>
              <a:t>Migliorare il processo di innovazione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/>
              <a:t>Definizione di scelte strategiche intelligenti e un processo di elaborazione delle politiche basato su </a:t>
            </a:r>
            <a:r>
              <a:rPr lang="it-IT" sz="2500" b="1" dirty="0"/>
              <a:t>dati oggettivi. </a:t>
            </a:r>
            <a:r>
              <a:rPr lang="it-IT" sz="25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/>
              <a:t>Sviluppare </a:t>
            </a:r>
            <a:r>
              <a:rPr lang="it-IT" sz="2500" dirty="0">
                <a:solidFill>
                  <a:srgbClr val="993366"/>
                </a:solidFill>
              </a:rPr>
              <a:t>indicatori di risultato </a:t>
            </a:r>
            <a:r>
              <a:rPr lang="it-IT" sz="2500" dirty="0"/>
              <a:t>per guidare, orientare e adattare le politiche e i programmi.  </a:t>
            </a:r>
          </a:p>
        </p:txBody>
      </p:sp>
    </p:spTree>
    <p:extLst>
      <p:ext uri="{BB962C8B-B14F-4D97-AF65-F5344CB8AC3E}">
        <p14:creationId xmlns:p14="http://schemas.microsoft.com/office/powerpoint/2010/main" val="24371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BC089-1B66-4CAE-905F-355817CC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Principi S3 (4/4)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9007D-7998-4244-A9D8-92438C7A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68"/>
            <a:ext cx="8229600" cy="3473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993366"/>
                </a:solidFill>
              </a:rPr>
              <a:t>Migliorare la governance </a:t>
            </a:r>
          </a:p>
          <a:p>
            <a:pPr marL="0" indent="0">
              <a:buNone/>
            </a:pPr>
            <a:endParaRPr lang="it-IT" b="1" dirty="0">
              <a:solidFill>
                <a:srgbClr val="99336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Le S3 incoraggiano i soggetti coinvolti a condividere una visione comune.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Il processo deve essere interattivo</a:t>
            </a:r>
            <a:r>
              <a:rPr lang="it-IT" dirty="0"/>
              <a:t>, basato sull’iniziativa regionale e incentrato sul consenso. </a:t>
            </a:r>
          </a:p>
        </p:txBody>
      </p:sp>
    </p:spTree>
    <p:extLst>
      <p:ext uri="{BB962C8B-B14F-4D97-AF65-F5344CB8AC3E}">
        <p14:creationId xmlns:p14="http://schemas.microsoft.com/office/powerpoint/2010/main" val="26443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01FAA-2D6F-4049-ADFC-2D17B5B9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Le Aree di Specializzazione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4996F5-A1CE-4917-9FA1-FC1EAD76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9099"/>
            <a:ext cx="8229600" cy="385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S3 prevedono la definizione di obiettivi concreti e realizzabili basati sul vantaggio competitivo della Regione (</a:t>
            </a:r>
            <a:r>
              <a:rPr lang="it-IT" dirty="0">
                <a:solidFill>
                  <a:srgbClr val="993366"/>
                </a:solidFill>
              </a:rPr>
              <a:t>Aree di Specializzazione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Vanno definite anche delle priorità orizzontali (</a:t>
            </a:r>
            <a:r>
              <a:rPr lang="it-IT" dirty="0">
                <a:solidFill>
                  <a:srgbClr val="993366"/>
                </a:solidFill>
              </a:rPr>
              <a:t>Key </a:t>
            </a:r>
            <a:r>
              <a:rPr lang="it-IT" dirty="0" err="1">
                <a:solidFill>
                  <a:srgbClr val="993366"/>
                </a:solidFill>
              </a:rPr>
              <a:t>Enabling</a:t>
            </a:r>
            <a:r>
              <a:rPr lang="it-IT" dirty="0">
                <a:solidFill>
                  <a:srgbClr val="993366"/>
                </a:solidFill>
              </a:rPr>
              <a:t> </a:t>
            </a:r>
            <a:r>
              <a:rPr lang="it-IT" dirty="0" err="1">
                <a:solidFill>
                  <a:srgbClr val="993366"/>
                </a:solidFill>
              </a:rPr>
              <a:t>Tecnologies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90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FF5BF-66BB-4E58-8BB4-0BFF503D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491"/>
            <a:ext cx="8229600" cy="557946"/>
          </a:xfrm>
        </p:spPr>
        <p:txBody>
          <a:bodyPr>
            <a:noAutofit/>
          </a:bodyPr>
          <a:lstStyle/>
          <a:p>
            <a:r>
              <a:rPr lang="it-IT" sz="3000" dirty="0"/>
              <a:t>Esempio: Marche 2014-2020</a:t>
            </a:r>
            <a:br>
              <a:rPr lang="it-IT" sz="3000" dirty="0"/>
            </a:br>
            <a:r>
              <a:rPr lang="it-IT" sz="3000" i="1" dirty="0"/>
              <a:t>(in revisione)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F764D0-F636-473C-993D-BD53E9649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6" t="15565" r="23255" b="17840"/>
          <a:stretch/>
        </p:blipFill>
        <p:spPr>
          <a:xfrm>
            <a:off x="1156279" y="1609540"/>
            <a:ext cx="6831442" cy="46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3121C-FCAF-44D1-96B6-00EB78F2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Marche 2021-2027</a:t>
            </a:r>
            <a:endParaRPr lang="en-GB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0B50E-C44F-4366-BDC0-69D99A8D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hlinkClick r:id="rId3"/>
            </a:endParaRPr>
          </a:p>
          <a:p>
            <a:pPr marL="0" indent="0">
              <a:buNone/>
            </a:pPr>
            <a:endParaRPr lang="en-GB" sz="2000" dirty="0">
              <a:hlinkClick r:id="rId3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CD19AC-2418-B136-D575-D005AA7DB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03" y="1600200"/>
            <a:ext cx="7645793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0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DF5DE-E51E-1BFD-251B-0243669C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Marche 2021-2027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4657F6-79A2-AF62-5219-4FC9227E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7" y="1407869"/>
            <a:ext cx="7677545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611AE-0414-45E1-8D96-94D1D04C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719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Contesto europeo 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08BE13-860A-4C47-9ABF-52E65A57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870826"/>
            <a:ext cx="5118100" cy="5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7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BBCBF-08B6-A6F7-05B7-8589B9A4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Marche 2021-2027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7DEC34-F587-BAB8-6AB9-3AD7723D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0" y="1407869"/>
            <a:ext cx="7760099" cy="4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CB2FF-7B15-9A5F-25B4-1E7D9F26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Tavolo tematico 'Innovazione nei servizi'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D11FA7-75BD-5631-A15D-3B4F95F7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/>
              <a:t> L'Innovazione nei servizi al centro della discussione dell'Osservatorio regionale sulla specializzazione intelligente, convocato a Macerata venerdì 14 maggio alle 15 nell'Auditorium dell'Università (via Padre Matteo Ricci 2). </a:t>
            </a:r>
          </a:p>
          <a:p>
            <a:pPr marL="0" indent="0">
              <a:buNone/>
            </a:pPr>
            <a:endParaRPr lang="it-IT" sz="2200" dirty="0"/>
          </a:p>
          <a:p>
            <a:pPr marL="0" indent="0" algn="ctr">
              <a:buNone/>
            </a:pPr>
            <a:r>
              <a:rPr lang="it-IT" sz="2200" dirty="0">
                <a:hlinkClick r:id="rId2" action="ppaction://hlinkfile"/>
              </a:rPr>
              <a:t>YouTube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FB6B78-F85C-61CC-854C-85F404A0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78" y="3549305"/>
            <a:ext cx="4476044" cy="22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4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33484-6223-4283-9A04-334880DE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LE FASI DI SVILUPPO S3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3BB01B4-971B-499F-AF5A-AA8799F2C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012095"/>
              </p:ext>
            </p:extLst>
          </p:nvPr>
        </p:nvGraphicFramePr>
        <p:xfrm>
          <a:off x="982883" y="1585543"/>
          <a:ext cx="7172072" cy="442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587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514F1-AF29-438D-8D63-BD246235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500" dirty="0"/>
              <a:t>PROCESSO DI SCOPERTA IMPRENDITORIALE</a:t>
            </a:r>
            <a:endParaRPr lang="en-GB" sz="2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AA6F03-771B-4FA2-A13F-013ED412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1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993366"/>
                </a:solidFill>
              </a:rPr>
              <a:t>Entrepreneurial discovery process </a:t>
            </a:r>
            <a:r>
              <a:rPr lang="en-GB" dirty="0"/>
              <a:t>(EDP)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300" dirty="0"/>
              <a:t>Le S3 saranno sviluppate mediante il coinvolgimento in un processo di scoperta imprenditoriale delle autorità di gestione nazionali o regionali e di soggetti interessati quali università, altri istituti di istruzione superiore e partner di settore e sociali </a:t>
            </a:r>
            <a:r>
              <a:rPr lang="it-IT" sz="2300" i="1" dirty="0"/>
              <a:t>(regolamento UE n. 1301/2013)</a:t>
            </a:r>
          </a:p>
          <a:p>
            <a:pPr marL="0" indent="0">
              <a:buNone/>
            </a:pP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BC7F9-FB1E-454F-A032-BDE8D18E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67"/>
            <a:ext cx="8229600" cy="557946"/>
          </a:xfrm>
        </p:spPr>
        <p:txBody>
          <a:bodyPr>
            <a:noAutofit/>
          </a:bodyPr>
          <a:lstStyle/>
          <a:p>
            <a:pPr algn="l"/>
            <a:r>
              <a:rPr lang="it-IT" sz="2800" dirty="0"/>
              <a:t>PROCESSO DI SCOPERTA  IMPRENDITORIALE</a:t>
            </a:r>
            <a:endParaRPr lang="en-GB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64C8D4-96FE-472B-AC86-4AAD03C1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Wingdings" panose="05000000000000000000" pitchFamily="2" charset="2"/>
              </a:rPr>
              <a:t>Processo </a:t>
            </a:r>
            <a:r>
              <a:rPr lang="it-IT" b="1" dirty="0">
                <a:sym typeface="Wingdings" panose="05000000000000000000" pitchFamily="2" charset="2"/>
              </a:rPr>
              <a:t>bottom-up</a:t>
            </a:r>
            <a:r>
              <a:rPr lang="it-IT" dirty="0">
                <a:sym typeface="Wingdings" panose="05000000000000000000" pitchFamily="2" charset="2"/>
              </a:rPr>
              <a:t> basato sul coinvolgimento di imprese e protagonisti chiave dell’innovazione chiamati a collaborare per identificare i settori di specializzazione più promettenti di uno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Processo permanente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91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D27CE-1387-47D6-900F-EBA31EE8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Task 1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06A36C-D6F9-4895-BEAA-02916A6F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500" dirty="0"/>
              <a:t>Definire delle possibili iniziative per implementare un processo di scoperta imprenditoriale per la regione Marche</a:t>
            </a:r>
            <a:r>
              <a:rPr lang="en-GB" sz="2500" dirty="0"/>
              <a:t>, </a:t>
            </a:r>
            <a:r>
              <a:rPr lang="it-IT" sz="2500" dirty="0"/>
              <a:t>specificando:</a:t>
            </a:r>
          </a:p>
          <a:p>
            <a:pPr marL="0" indent="0">
              <a:buNone/>
            </a:pPr>
            <a:endParaRPr lang="en-GB" sz="2500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2500" dirty="0"/>
              <a:t>Attori da coinvolgere (natura e numero)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500" dirty="0"/>
              <a:t>Strumenti da utilizzare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US" dirty="0">
                <a:solidFill>
                  <a:srgbClr val="993366"/>
                </a:solidFill>
              </a:rPr>
              <a:t>10 </a:t>
            </a:r>
            <a:r>
              <a:rPr lang="en-US" dirty="0" err="1">
                <a:solidFill>
                  <a:srgbClr val="993366"/>
                </a:solidFill>
              </a:rPr>
              <a:t>minuti</a:t>
            </a:r>
            <a:r>
              <a:rPr lang="en-US" dirty="0">
                <a:solidFill>
                  <a:srgbClr val="9933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716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659BD-ADB0-4105-83FD-45932493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Esempi processi EDP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C9767-031E-4DEF-961E-3F457AA3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4500" dirty="0"/>
              <a:t>Workshop </a:t>
            </a:r>
          </a:p>
          <a:p>
            <a:r>
              <a:rPr lang="it-IT" sz="4500" dirty="0"/>
              <a:t>Consultazione web e questionari </a:t>
            </a:r>
          </a:p>
          <a:p>
            <a:r>
              <a:rPr lang="it-IT" sz="4500" dirty="0"/>
              <a:t>Incentivi finanziari</a:t>
            </a:r>
          </a:p>
          <a:p>
            <a:r>
              <a:rPr lang="it-IT" sz="4500" dirty="0"/>
              <a:t>Coinvolgimento delle associazioni </a:t>
            </a:r>
          </a:p>
          <a:p>
            <a:r>
              <a:rPr lang="it-IT" sz="4500" dirty="0"/>
              <a:t>Attività di networking</a:t>
            </a:r>
          </a:p>
          <a:p>
            <a:r>
              <a:rPr lang="it-IT" sz="4500" dirty="0"/>
              <a:t>Focus group con strumenti di SWOT analisi </a:t>
            </a:r>
          </a:p>
          <a:p>
            <a:r>
              <a:rPr lang="it-IT" sz="4500" dirty="0"/>
              <a:t>Coinvolgimento attori quadrupla elica (istituzioni, imprese, accademia e società civile)</a:t>
            </a:r>
          </a:p>
          <a:p>
            <a:r>
              <a:rPr lang="it-IT" sz="4500" dirty="0"/>
              <a:t>Processo di feedback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7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7C8CA-99DC-41E3-80AE-E59B9418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871054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STRUMENTI DI SUPPORTO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34090-D2EA-44D3-AD15-0229F582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Piattaforma Europea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076B51-6793-4218-A94B-F002C216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0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Lo </a:t>
            </a:r>
            <a:r>
              <a:rPr lang="it-IT" sz="3000" dirty="0">
                <a:solidFill>
                  <a:srgbClr val="993366"/>
                </a:solidFill>
              </a:rPr>
              <a:t>S3 Platform </a:t>
            </a:r>
            <a:r>
              <a:rPr lang="it-IT" sz="3000" dirty="0"/>
              <a:t>promuove la collaborazione tra autorità regionali e nazionali, ricercatori ed esperti dell'UE, e collabora con organismi internazionali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2800" dirty="0">
                <a:hlinkClick r:id="rId3"/>
              </a:rPr>
              <a:t>https://s3platform.jrc.ec.europa.eu/</a:t>
            </a:r>
            <a:endParaRPr lang="it-IT" sz="2800" dirty="0"/>
          </a:p>
          <a:p>
            <a:pPr marL="0" indent="0">
              <a:buNone/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3762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ACA0E-FD31-496F-8F53-077610D3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385FA6-423B-4E21-9F99-3478EE5D4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5163" r="4999" b="6423"/>
          <a:stretch/>
        </p:blipFill>
        <p:spPr>
          <a:xfrm>
            <a:off x="457200" y="915680"/>
            <a:ext cx="8229600" cy="40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.europa.eu/eurostat/documents/10186/6095791/e...">
            <a:extLst>
              <a:ext uri="{FF2B5EF4-FFF2-40B4-BE49-F238E27FC236}">
                <a16:creationId xmlns:a16="http://schemas.microsoft.com/office/drawing/2014/main" id="{709AB4B1-F6E7-47AA-ACEE-B9186C0F7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6" b="31412"/>
          <a:stretch/>
        </p:blipFill>
        <p:spPr bwMode="auto">
          <a:xfrm>
            <a:off x="503582" y="821692"/>
            <a:ext cx="2314037" cy="13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BC206-4794-4898-A329-7C8EE4106548}"/>
              </a:ext>
            </a:extLst>
          </p:cNvPr>
          <p:cNvSpPr txBox="1"/>
          <p:nvPr/>
        </p:nvSpPr>
        <p:spPr>
          <a:xfrm>
            <a:off x="932484" y="2310700"/>
            <a:ext cx="72790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200" i="1" dirty="0"/>
              <a:t>Funzioni: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elaborare definizioni, classificazioni e metodologie armonizzate per la produzione di statistiche ufficiali, in collaborazione con le autorità statistiche nazionali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mettere le statistiche europee a disposizione dei responsabili politici e dei cittadini mediante il sito web di Eurostat e altri canali.</a:t>
            </a:r>
            <a:endParaRPr lang="en-GB" sz="2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E44E3D-46D8-4DE5-9537-9F6EFBA6883E}"/>
              </a:ext>
            </a:extLst>
          </p:cNvPr>
          <p:cNvSpPr txBox="1"/>
          <p:nvPr/>
        </p:nvSpPr>
        <p:spPr>
          <a:xfrm>
            <a:off x="4724400" y="5527710"/>
            <a:ext cx="377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https://ec.europa.eu/eurostat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68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B4523DB-DA63-4790-ADD6-04066D1E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87" y="1194390"/>
            <a:ext cx="719390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8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48AA425-0A1E-4EDF-9C67-58786BB60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7" t="10822" r="17457" b="64444"/>
          <a:stretch/>
        </p:blipFill>
        <p:spPr>
          <a:xfrm>
            <a:off x="874642" y="1391476"/>
            <a:ext cx="7536318" cy="32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9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866886D-895B-44C7-82EF-66DF6C3D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90" y="1408001"/>
            <a:ext cx="593801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9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6E298-73B7-4BE9-B78D-9FBAF052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9923"/>
            <a:ext cx="8229600" cy="5579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i="1"/>
              <a:t>The Guide on Research and Innovation Strategies for Smart </a:t>
            </a:r>
            <a:r>
              <a:rPr lang="en-US" sz="1700" i="1" err="1"/>
              <a:t>Specialisation</a:t>
            </a:r>
            <a:r>
              <a:rPr lang="en-US" sz="1700" i="1"/>
              <a:t> </a:t>
            </a:r>
            <a:br>
              <a:rPr lang="it-IT" sz="1700" dirty="0"/>
            </a:br>
            <a:endParaRPr lang="it-IT" sz="1700" dirty="0"/>
          </a:p>
        </p:txBody>
      </p:sp>
      <p:pic>
        <p:nvPicPr>
          <p:cNvPr id="1026" name="Picture 2" descr="RIS3 Guide - Smart Specialisation Platform">
            <a:extLst>
              <a:ext uri="{FF2B5EF4-FFF2-40B4-BE49-F238E27FC236}">
                <a16:creationId xmlns:a16="http://schemas.microsoft.com/office/drawing/2014/main" id="{EB58F3C6-124D-4809-9B5A-497B7757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98" y="1600200"/>
            <a:ext cx="3190803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3633D0-867D-40A0-8488-0DF601E0A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b="1" i="1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/>
              <a:t>Un documento di supporto per le regioni Europee nella stesura delle loro RIS3.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>
              <a:hlinkClick r:id="" action="ppaction://noactio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hlinkClick r:id="" action="ppaction://noaction"/>
              </a:rPr>
              <a:t>https://s3platform.jrc.ec.europa.eu/s3-guide</a:t>
            </a: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88813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E1755-CEDB-4089-94D8-32E37C1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Sintesi S3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35C82-52A9-4EDB-98F4-E1D62685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0786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Strategie volte allo sviluppo economico mirato alla ricerca e innovazione.</a:t>
            </a:r>
          </a:p>
          <a:p>
            <a:r>
              <a:rPr lang="it-IT" sz="2400" dirty="0"/>
              <a:t>Condizionalità ex-ante per garantire un utilizzo efficiente ed efficace delle risorse dell’UE. </a:t>
            </a:r>
          </a:p>
          <a:p>
            <a:r>
              <a:rPr lang="it-IT" sz="2400" dirty="0"/>
              <a:t>Basate su un processo di scoperta imprenditoriale.</a:t>
            </a:r>
          </a:p>
          <a:p>
            <a:r>
              <a:rPr lang="it-IT" sz="2400" dirty="0"/>
              <a:t>Prevedono la definizione di AREE DI SPECIALIZZAZIONE.</a:t>
            </a:r>
          </a:p>
          <a:p>
            <a:r>
              <a:rPr lang="it-IT" sz="2400" dirty="0"/>
              <a:t>Sono strategie flessibili, dinamiche, valutate e validate.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6866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EE683-06AA-4167-AA48-CF285572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Indice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F7ABD-F0FA-4D17-9DB3-05B743AF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72614"/>
            <a:ext cx="8229600" cy="376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i="1" dirty="0">
                <a:solidFill>
                  <a:srgbClr val="993366"/>
                </a:solidFill>
              </a:rPr>
              <a:t>Parte 2</a:t>
            </a:r>
          </a:p>
          <a:p>
            <a:r>
              <a:rPr lang="it-IT" sz="2500" dirty="0"/>
              <a:t>Strutture di governance</a:t>
            </a:r>
          </a:p>
          <a:p>
            <a:r>
              <a:rPr lang="it-IT" sz="2500" b="1" dirty="0"/>
              <a:t>Task n.2</a:t>
            </a:r>
          </a:p>
          <a:p>
            <a:r>
              <a:rPr lang="it-IT" sz="2500" dirty="0"/>
              <a:t>Esempio S3: Italia e regione Marche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28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A04D2-E33E-4474-B5C6-607420E1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582368"/>
          </a:xfrm>
        </p:spPr>
        <p:txBody>
          <a:bodyPr>
            <a:noAutofit/>
          </a:bodyPr>
          <a:lstStyle/>
          <a:p>
            <a:pPr algn="l"/>
            <a:r>
              <a:rPr lang="it-IT" sz="3400" dirty="0"/>
              <a:t>Politica di coesione europea</a:t>
            </a:r>
            <a:endParaRPr lang="en-GB" sz="3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28E7DC-D0AF-4ACF-B77A-06E0B1E4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868"/>
            <a:ext cx="8229600" cy="4878631"/>
          </a:xfrm>
        </p:spPr>
        <p:txBody>
          <a:bodyPr>
            <a:noAutofit/>
          </a:bodyPr>
          <a:lstStyle/>
          <a:p>
            <a:r>
              <a:rPr lang="it-IT" dirty="0"/>
              <a:t>Intende rafforzare la coesione economica e sociale fra gli Stati membri dell’UE.</a:t>
            </a:r>
          </a:p>
          <a:p>
            <a:r>
              <a:rPr lang="it-IT" dirty="0"/>
              <a:t>I </a:t>
            </a:r>
            <a:r>
              <a:rPr lang="it-IT" dirty="0">
                <a:solidFill>
                  <a:srgbClr val="993366"/>
                </a:solidFill>
              </a:rPr>
              <a:t>Fondi Strutturali e di Investimento Europeo (SIE) </a:t>
            </a:r>
            <a:r>
              <a:rPr lang="it-IT" dirty="0"/>
              <a:t>sono il principale strumento finanziario dell’UE per l’attuazione della politica di coesione. </a:t>
            </a:r>
          </a:p>
          <a:p>
            <a:r>
              <a:rPr lang="it-IT" dirty="0"/>
              <a:t>Le politiche strutturali vengono sviluppate nell’arco di sette anni (2014-2020; 2021-2027).</a:t>
            </a:r>
          </a:p>
          <a:p>
            <a:r>
              <a:rPr lang="it-IT" dirty="0"/>
              <a:t>La programmazione 2014-2020 è stata legata agli obiettivi definiti nella strategia decennale Europa 2020 (2010).</a:t>
            </a:r>
            <a:endParaRPr lang="en-GB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A740D12-4DA5-471C-957E-720F1DED4497}"/>
              </a:ext>
            </a:extLst>
          </p:cNvPr>
          <p:cNvSpPr/>
          <p:nvPr/>
        </p:nvSpPr>
        <p:spPr>
          <a:xfrm>
            <a:off x="2393950" y="5119932"/>
            <a:ext cx="1231900" cy="6095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500" dirty="0"/>
              <a:t>S3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4223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4D39D-6E96-4DEE-B110-7650DC13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EUROPA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93DAD-03AD-40CE-88BF-6EFEE3CF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7869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Strategia di crescita decennale per un’economia </a:t>
            </a:r>
            <a:r>
              <a:rPr lang="it-IT" dirty="0">
                <a:solidFill>
                  <a:srgbClr val="993366"/>
                </a:solidFill>
              </a:rPr>
              <a:t>intelligente, sostenibile e inclusiva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1EE75C2-E72C-45FE-9CCC-571194ABA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72027"/>
              </p:ext>
            </p:extLst>
          </p:nvPr>
        </p:nvGraphicFramePr>
        <p:xfrm>
          <a:off x="347472" y="2130245"/>
          <a:ext cx="8449056" cy="422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0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FF23A-0058-451F-A40E-4D655164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000" dirty="0"/>
              <a:t>EUROPA 2020: </a:t>
            </a:r>
            <a:r>
              <a:rPr lang="it-IT" sz="3000" i="1" dirty="0"/>
              <a:t>Caratteristica Obiettivi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866A2-E60A-4F1D-A8A8-BF27407C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41"/>
            <a:ext cx="8229600" cy="3831336"/>
          </a:xfrm>
        </p:spPr>
        <p:txBody>
          <a:bodyPr>
            <a:normAutofit/>
          </a:bodyPr>
          <a:lstStyle/>
          <a:p>
            <a:r>
              <a:rPr lang="it-IT" sz="2500" dirty="0"/>
              <a:t>Sono </a:t>
            </a:r>
            <a:r>
              <a:rPr lang="it-IT" sz="2500" dirty="0">
                <a:solidFill>
                  <a:srgbClr val="993366"/>
                </a:solidFill>
              </a:rPr>
              <a:t>tradotti in obiettivi nazionali </a:t>
            </a:r>
            <a:r>
              <a:rPr lang="it-IT" sz="2500" dirty="0"/>
              <a:t>in modo da consentire a ciascun paese dell'UE di verificare i propri progressi rispetto ai singoli obiettivi.</a:t>
            </a:r>
          </a:p>
          <a:p>
            <a:r>
              <a:rPr lang="it-IT" sz="2500" dirty="0"/>
              <a:t>Non vi è una ripartizione dei compiti perché si tratta di </a:t>
            </a:r>
            <a:r>
              <a:rPr lang="it-IT" sz="2500" dirty="0">
                <a:solidFill>
                  <a:srgbClr val="993366"/>
                </a:solidFill>
              </a:rPr>
              <a:t>obiettivi comuni </a:t>
            </a:r>
            <a:r>
              <a:rPr lang="it-IT" sz="2500" dirty="0"/>
              <a:t>a tutti i paesi dell'UE da conseguire insieme attraverso interventi a livello sia nazionale che europeo.</a:t>
            </a:r>
          </a:p>
          <a:p>
            <a:r>
              <a:rPr lang="it-IT" sz="2800" dirty="0"/>
              <a:t>Sono </a:t>
            </a:r>
            <a:r>
              <a:rPr lang="it-IT" sz="2800" i="1" dirty="0">
                <a:solidFill>
                  <a:srgbClr val="993366"/>
                </a:solidFill>
              </a:rPr>
              <a:t>interconnessi e di reciproca utilità</a:t>
            </a:r>
          </a:p>
          <a:p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7837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9B044-8E8C-48DD-8B86-45028DF4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S3 come condizionalità ex-ante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D3AF6-2EFD-415C-AE2C-8933B860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0701"/>
            <a:ext cx="8229600" cy="3035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Le S3 sono state introdotte come condizione per implementare la politica di coesione dell’UE nel periodo di programmazione 2014-2020.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Lo sviluppo delle S3 è </a:t>
            </a:r>
            <a:r>
              <a:rPr lang="it-IT" b="1" dirty="0">
                <a:solidFill>
                  <a:srgbClr val="993366"/>
                </a:solidFill>
              </a:rPr>
              <a:t>condizione preliminare</a:t>
            </a:r>
            <a:r>
              <a:rPr lang="it-IT" dirty="0">
                <a:solidFill>
                  <a:srgbClr val="993366"/>
                </a:solidFill>
              </a:rPr>
              <a:t> </a:t>
            </a:r>
            <a:r>
              <a:rPr lang="it-IT" dirty="0"/>
              <a:t>per i paesi e le regioni che si avvalgono del Fondo Europeo di Sviluppo Regionale (FESR).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700" dirty="0"/>
          </a:p>
          <a:p>
            <a:pPr marL="0" indent="0">
              <a:buNone/>
            </a:pPr>
            <a:endParaRPr lang="it-IT" sz="27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2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1D9FD-8E45-4A41-BB35-3A05F390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dirty="0"/>
              <a:t>S3 </a:t>
            </a:r>
            <a:r>
              <a:rPr lang="it-IT" sz="3500" dirty="0">
                <a:sym typeface="Wingdings" panose="05000000000000000000" pitchFamily="2" charset="2"/>
              </a:rPr>
              <a:t> Europa 2020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F66D6C-969A-4917-BAA7-E5EE6560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Le autorità nazionali e regionali sono state chiamate ad elaborare delle </a:t>
            </a:r>
            <a:r>
              <a:rPr lang="it-IT" sz="2500" b="1" dirty="0">
                <a:solidFill>
                  <a:srgbClr val="993366"/>
                </a:solidFill>
              </a:rPr>
              <a:t>S3 </a:t>
            </a:r>
            <a:r>
              <a:rPr lang="it-IT" sz="2500" dirty="0"/>
              <a:t>per il periodo di programmazione 2014-2021</a:t>
            </a:r>
            <a:r>
              <a:rPr lang="it-IT" sz="2500" b="1" dirty="0">
                <a:solidFill>
                  <a:srgbClr val="993366"/>
                </a:solidFill>
              </a:rPr>
              <a:t> </a:t>
            </a:r>
            <a:r>
              <a:rPr lang="it-IT" sz="2500" dirty="0"/>
              <a:t>per favorire l’utilizzo più efficace ed efficiente dei </a:t>
            </a:r>
            <a:r>
              <a:rPr lang="it-IT" sz="2500" b="1" dirty="0">
                <a:solidFill>
                  <a:srgbClr val="993366"/>
                </a:solidFill>
              </a:rPr>
              <a:t>Fondi Strutturali e di Investimento Europei (SIE)</a:t>
            </a:r>
            <a:r>
              <a:rPr lang="it-IT" sz="2500" dirty="0"/>
              <a:t> in coerenza con Europa 2020.</a:t>
            </a:r>
          </a:p>
          <a:p>
            <a:pPr marL="0" indent="0">
              <a:buNone/>
            </a:pP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solidFill>
                  <a:srgbClr val="993366"/>
                </a:solidFill>
              </a:rPr>
              <a:t>Condizionalità </a:t>
            </a:r>
            <a:r>
              <a:rPr lang="it-IT" sz="2500" i="1" dirty="0">
                <a:solidFill>
                  <a:srgbClr val="993366"/>
                </a:solidFill>
              </a:rPr>
              <a:t>ex ante </a:t>
            </a:r>
            <a:r>
              <a:rPr lang="it-IT" sz="2500" dirty="0"/>
              <a:t>all’approvazione dei Programmi nazionali e regionali cofinanziati dai </a:t>
            </a:r>
            <a:r>
              <a:rPr lang="it-IT" sz="2500" b="1" dirty="0"/>
              <a:t>Fondi SIE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9927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_UNIMC_sf_whi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1943</Words>
  <Application>Microsoft Office PowerPoint</Application>
  <PresentationFormat>Presentazione su schermo (4:3)</PresentationFormat>
  <Paragraphs>246</Paragraphs>
  <Slides>45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Arial Italic</vt:lpstr>
      <vt:lpstr>Calibri</vt:lpstr>
      <vt:lpstr>Courier New</vt:lpstr>
      <vt:lpstr>Wingdings</vt:lpstr>
      <vt:lpstr>Slide__UNIMC_sf_white (2)</vt:lpstr>
      <vt:lpstr>Presentazione standard di PowerPoint</vt:lpstr>
      <vt:lpstr>Programma </vt:lpstr>
      <vt:lpstr>Contesto europeo </vt:lpstr>
      <vt:lpstr>Presentazione standard di PowerPoint</vt:lpstr>
      <vt:lpstr>Politica di coesione europea</vt:lpstr>
      <vt:lpstr>EUROPA 2020</vt:lpstr>
      <vt:lpstr>EUROPA 2020: Caratteristica Obiettivi </vt:lpstr>
      <vt:lpstr>S3 come condizionalità ex-ante</vt:lpstr>
      <vt:lpstr>S3  Europa 2020</vt:lpstr>
      <vt:lpstr>Fondi SIE</vt:lpstr>
      <vt:lpstr>I 5 Fondi </vt:lpstr>
      <vt:lpstr>I 5 Fondi</vt:lpstr>
      <vt:lpstr>Periodo di programmazione 2021-2027</vt:lpstr>
      <vt:lpstr>Presentazione standard di PowerPoint</vt:lpstr>
      <vt:lpstr>S3: caratteristiche </vt:lpstr>
      <vt:lpstr>Strategie Flessibili e Dinamiche </vt:lpstr>
      <vt:lpstr>Fondamento Giuridico (1/2)</vt:lpstr>
      <vt:lpstr>Fondamento Giuridico (2/2)</vt:lpstr>
      <vt:lpstr>S3 Nazionali e Regionali </vt:lpstr>
      <vt:lpstr>Le Regioni in Europa</vt:lpstr>
      <vt:lpstr>LIVELLO NUTS2</vt:lpstr>
      <vt:lpstr>Principi S3 (1/4)</vt:lpstr>
      <vt:lpstr>Principi S3 (2/4)</vt:lpstr>
      <vt:lpstr>Principi S3 (3/4)</vt:lpstr>
      <vt:lpstr>Principi S3 (4/4)</vt:lpstr>
      <vt:lpstr>Le Aree di Specializzazione </vt:lpstr>
      <vt:lpstr>Esempio: Marche 2014-2020 (in revisione)</vt:lpstr>
      <vt:lpstr>Marche 2021-2027</vt:lpstr>
      <vt:lpstr>Marche 2021-2027</vt:lpstr>
      <vt:lpstr>Marche 2021-2027</vt:lpstr>
      <vt:lpstr>Tavolo tematico 'Innovazione nei servizi'</vt:lpstr>
      <vt:lpstr>LE FASI DI SVILUPPO S3</vt:lpstr>
      <vt:lpstr>PROCESSO DI SCOPERTA IMPRENDITORIALE</vt:lpstr>
      <vt:lpstr>PROCESSO DI SCOPERTA  IMPRENDITORIALE</vt:lpstr>
      <vt:lpstr>Task 1 </vt:lpstr>
      <vt:lpstr>Esempi processi EDP</vt:lpstr>
      <vt:lpstr>STRUMENTI DI SUPPORTO</vt:lpstr>
      <vt:lpstr>Piattaforma Europea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Guide on Research and Innovation Strategies for Smart Specialisation  </vt:lpstr>
      <vt:lpstr>Sintesi S3</vt:lpstr>
      <vt:lpstr>Indice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di Specializzazione Intelligente</dc:title>
  <dc:creator>Dominique Lepore</dc:creator>
  <cp:lastModifiedBy>d.lepore@unimc.it</cp:lastModifiedBy>
  <cp:revision>343</cp:revision>
  <dcterms:created xsi:type="dcterms:W3CDTF">2019-08-14T20:29:13Z</dcterms:created>
  <dcterms:modified xsi:type="dcterms:W3CDTF">2022-10-05T05:33:55Z</dcterms:modified>
</cp:coreProperties>
</file>