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0" r:id="rId20"/>
    <p:sldId id="274" r:id="rId21"/>
    <p:sldId id="275" r:id="rId22"/>
    <p:sldId id="276" r:id="rId23"/>
    <p:sldId id="277"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19EB2DE-C0FC-44F9-A184-01BA414E1AE1}" type="datetimeFigureOut">
              <a:rPr lang="it-IT" smtClean="0"/>
              <a:t>08/10/2022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303460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EB2DE-C0FC-44F9-A184-01BA414E1AE1}" type="datetimeFigureOut">
              <a:rPr lang="it-IT" smtClean="0"/>
              <a:t>08/10/2022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236337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EB2DE-C0FC-44F9-A184-01BA414E1AE1}" type="datetimeFigureOut">
              <a:rPr lang="it-IT" smtClean="0"/>
              <a:t>08/10/2022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383279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EB2DE-C0FC-44F9-A184-01BA414E1AE1}" type="datetimeFigureOut">
              <a:rPr lang="it-IT" smtClean="0"/>
              <a:t>08/10/2022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62321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119EB2DE-C0FC-44F9-A184-01BA414E1AE1}" type="datetimeFigureOut">
              <a:rPr lang="it-IT" smtClean="0"/>
              <a:t>08/10/2022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63126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19EB2DE-C0FC-44F9-A184-01BA414E1AE1}" type="datetimeFigureOut">
              <a:rPr lang="it-IT" smtClean="0"/>
              <a:t>08/10/2022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346514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19EB2DE-C0FC-44F9-A184-01BA414E1AE1}" type="datetimeFigureOut">
              <a:rPr lang="it-IT" smtClean="0"/>
              <a:t>08/10/2022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292991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19EB2DE-C0FC-44F9-A184-01BA414E1AE1}" type="datetimeFigureOut">
              <a:rPr lang="it-IT" smtClean="0"/>
              <a:t>08/10/2022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153229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19EB2DE-C0FC-44F9-A184-01BA414E1AE1}" type="datetimeFigureOut">
              <a:rPr lang="it-IT" smtClean="0"/>
              <a:t>08/10/2022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63086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19EB2DE-C0FC-44F9-A184-01BA414E1AE1}" type="datetimeFigureOut">
              <a:rPr lang="it-IT" smtClean="0"/>
              <a:t>08/10/2022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232296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19EB2DE-C0FC-44F9-A184-01BA414E1AE1}" type="datetimeFigureOut">
              <a:rPr lang="it-IT" smtClean="0"/>
              <a:t>08/10/2022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232928-7F0D-4F20-B623-3F6C0AF860D1}" type="slidenum">
              <a:rPr lang="it-IT" smtClean="0"/>
              <a:t>‹N›</a:t>
            </a:fld>
            <a:endParaRPr lang="it-IT"/>
          </a:p>
        </p:txBody>
      </p:sp>
    </p:spTree>
    <p:extLst>
      <p:ext uri="{BB962C8B-B14F-4D97-AF65-F5344CB8AC3E}">
        <p14:creationId xmlns:p14="http://schemas.microsoft.com/office/powerpoint/2010/main" val="156129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EB2DE-C0FC-44F9-A184-01BA414E1AE1}" type="datetimeFigureOut">
              <a:rPr lang="it-IT" smtClean="0"/>
              <a:t>08/10/2022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32928-7F0D-4F20-B623-3F6C0AF860D1}" type="slidenum">
              <a:rPr lang="it-IT" smtClean="0"/>
              <a:t>‹N›</a:t>
            </a:fld>
            <a:endParaRPr lang="it-IT"/>
          </a:p>
        </p:txBody>
      </p:sp>
    </p:spTree>
    <p:extLst>
      <p:ext uri="{BB962C8B-B14F-4D97-AF65-F5344CB8AC3E}">
        <p14:creationId xmlns:p14="http://schemas.microsoft.com/office/powerpoint/2010/main" val="1531244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Participle" TargetMode="External"/><Relationship Id="rId13" Type="http://schemas.openxmlformats.org/officeDocument/2006/relationships/hyperlink" Target="https://en.wikipedia.org/wiki/Etymology" TargetMode="External"/><Relationship Id="rId3" Type="http://schemas.openxmlformats.org/officeDocument/2006/relationships/hyperlink" Target="https://en.wiktionary.org/wiki/onto-" TargetMode="External"/><Relationship Id="rId7" Type="http://schemas.openxmlformats.org/officeDocument/2006/relationships/hyperlink" Target="https://en.wikipedia.org/wiki/Present_tense" TargetMode="External"/><Relationship Id="rId12" Type="http://schemas.openxmlformats.org/officeDocument/2006/relationships/hyperlink" Target="https://en.wiktionary.org/wiki/-logia" TargetMode="External"/><Relationship Id="rId2" Type="http://schemas.openxmlformats.org/officeDocument/2006/relationships/hyperlink" Target="https://en.wikipedia.org/wiki/Compound_(linguistics)" TargetMode="External"/><Relationship Id="rId16" Type="http://schemas.openxmlformats.org/officeDocument/2006/relationships/hyperlink" Target="https://en.wikipedia.org/wiki/Rudolf_G%C3%B6ckel" TargetMode="External"/><Relationship Id="rId1" Type="http://schemas.openxmlformats.org/officeDocument/2006/relationships/slideLayout" Target="../slideLayouts/slideLayout2.xml"/><Relationship Id="rId6" Type="http://schemas.openxmlformats.org/officeDocument/2006/relationships/hyperlink" Target="https://en.wikipedia.org/wiki/Genitive" TargetMode="External"/><Relationship Id="rId11" Type="http://schemas.openxmlformats.org/officeDocument/2006/relationships/hyperlink" Target="https://en.wiktionary.org/wiki/-%CE%BB%CE%BF%CE%B3%CE%AF%CE%B1" TargetMode="External"/><Relationship Id="rId5" Type="http://schemas.openxmlformats.org/officeDocument/2006/relationships/hyperlink" Target="https://en.wiktionary.org/wiki/%E1%BD%A4%CE%BD" TargetMode="External"/><Relationship Id="rId15" Type="http://schemas.openxmlformats.org/officeDocument/2006/relationships/hyperlink" Target="https://en.wikipedia.org/wiki/Jacob_Lorhard" TargetMode="External"/><Relationship Id="rId10" Type="http://schemas.openxmlformats.org/officeDocument/2006/relationships/hyperlink" Target="https://en.wiktionary.org/wiki/%CE%B5%E1%BC%B0%CE%BC%CE%AF" TargetMode="External"/><Relationship Id="rId4" Type="http://schemas.openxmlformats.org/officeDocument/2006/relationships/hyperlink" Target="https://en.wikipedia.org/wiki/Ancient_Greek" TargetMode="External"/><Relationship Id="rId9" Type="http://schemas.openxmlformats.org/officeDocument/2006/relationships/hyperlink" Target="https://en.wikipedia.org/wiki/Verb" TargetMode="External"/><Relationship Id="rId14" Type="http://schemas.openxmlformats.org/officeDocument/2006/relationships/hyperlink" Target="https://en.wikipedia.org/wiki/New_Lati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Analytic</a:t>
            </a:r>
            <a:r>
              <a:rPr lang="it-IT" dirty="0" smtClean="0"/>
              <a:t> </a:t>
            </a:r>
            <a:r>
              <a:rPr lang="it-IT" dirty="0" err="1" smtClean="0"/>
              <a:t>Ontology</a:t>
            </a:r>
            <a:r>
              <a:rPr lang="it-IT" dirty="0" smtClean="0"/>
              <a:t/>
            </a:r>
            <a:br>
              <a:rPr lang="it-IT" dirty="0" smtClean="0"/>
            </a:br>
            <a:r>
              <a:rPr lang="it-IT" dirty="0" smtClean="0"/>
              <a:t>22-23</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61580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Historical terminological note</a:t>
            </a:r>
            <a:endParaRPr lang="it-IT"/>
          </a:p>
        </p:txBody>
      </p:sp>
      <p:sp>
        <p:nvSpPr>
          <p:cNvPr id="3" name="Segnaposto contenuto 2"/>
          <p:cNvSpPr>
            <a:spLocks noGrp="1"/>
          </p:cNvSpPr>
          <p:nvPr>
            <p:ph idx="1"/>
          </p:nvPr>
        </p:nvSpPr>
        <p:spPr/>
        <p:txBody>
          <a:bodyPr>
            <a:normAutofit fontScale="92500" lnSpcReduction="10000"/>
          </a:bodyPr>
          <a:lstStyle/>
          <a:p>
            <a:r>
              <a:rPr lang="it-IT" b="1" smtClean="0"/>
              <a:t>"Metaphysics". </a:t>
            </a:r>
            <a:r>
              <a:rPr lang="it-IT" smtClean="0"/>
              <a:t>Origin of the term in the fact that Andronicus of Rhodes (I cent. B.C.) placed certain Aristotelian writings after those about physics (tà metà tà physiká)</a:t>
            </a:r>
          </a:p>
          <a:p>
            <a:r>
              <a:rPr lang="it-IT" b="1" smtClean="0"/>
              <a:t>"Ontology". </a:t>
            </a:r>
            <a:r>
              <a:rPr lang="it-IT" smtClean="0"/>
              <a:t>Origin of the term in the 17th century. From Wikipedia:</a:t>
            </a:r>
          </a:p>
          <a:p>
            <a:r>
              <a:rPr lang="en-US"/>
              <a:t>The </a:t>
            </a:r>
            <a:r>
              <a:rPr lang="en-US">
                <a:hlinkClick r:id="rId2" tooltip="Compound (linguistics)"/>
              </a:rPr>
              <a:t>compound</a:t>
            </a:r>
            <a:r>
              <a:rPr lang="en-US"/>
              <a:t> word </a:t>
            </a:r>
            <a:r>
              <a:rPr lang="en-US" i="1"/>
              <a:t>ontology</a:t>
            </a:r>
            <a:r>
              <a:rPr lang="en-US"/>
              <a:t> combines </a:t>
            </a:r>
            <a:r>
              <a:rPr lang="en-US" i="1">
                <a:hlinkClick r:id="rId3" tooltip="wikt:onto-"/>
              </a:rPr>
              <a:t>onto</a:t>
            </a:r>
            <a:r>
              <a:rPr lang="en-US" i="1"/>
              <a:t>-</a:t>
            </a:r>
            <a:r>
              <a:rPr lang="en-US"/>
              <a:t>, from the </a:t>
            </a:r>
            <a:r>
              <a:rPr lang="en-US">
                <a:hlinkClick r:id="rId4" tooltip="Ancient Greek"/>
              </a:rPr>
              <a:t>Greek</a:t>
            </a:r>
            <a:r>
              <a:rPr lang="en-US"/>
              <a:t> </a:t>
            </a:r>
            <a:r>
              <a:rPr lang="en-US">
                <a:hlinkClick r:id="rId5" tooltip="wikt:ὤν"/>
              </a:rPr>
              <a:t>ὄν</a:t>
            </a:r>
            <a:r>
              <a:rPr lang="en-US"/>
              <a:t>, </a:t>
            </a:r>
            <a:r>
              <a:rPr lang="en-US" i="1"/>
              <a:t>on</a:t>
            </a:r>
            <a:r>
              <a:rPr lang="en-US"/>
              <a:t> (</a:t>
            </a:r>
            <a:r>
              <a:rPr lang="en-US">
                <a:hlinkClick r:id="rId6" tooltip="Genitive"/>
              </a:rPr>
              <a:t>gen.</a:t>
            </a:r>
            <a:r>
              <a:rPr lang="en-US"/>
              <a:t> ὄντος, </a:t>
            </a:r>
            <a:r>
              <a:rPr lang="en-US" i="1"/>
              <a:t>ontos</a:t>
            </a:r>
            <a:r>
              <a:rPr lang="en-US"/>
              <a:t>), i.e. "being; that which is", which is the </a:t>
            </a:r>
            <a:r>
              <a:rPr lang="en-US">
                <a:hlinkClick r:id="rId7" tooltip="Present tense"/>
              </a:rPr>
              <a:t>present</a:t>
            </a:r>
            <a:r>
              <a:rPr lang="en-US"/>
              <a:t> </a:t>
            </a:r>
            <a:r>
              <a:rPr lang="en-US">
                <a:hlinkClick r:id="rId8" tooltip="Participle"/>
              </a:rPr>
              <a:t>participle</a:t>
            </a:r>
            <a:r>
              <a:rPr lang="en-US"/>
              <a:t> of the </a:t>
            </a:r>
            <a:r>
              <a:rPr lang="en-US">
                <a:hlinkClick r:id="rId9" tooltip="Verb"/>
              </a:rPr>
              <a:t>verb</a:t>
            </a:r>
            <a:r>
              <a:rPr lang="en-US"/>
              <a:t> </a:t>
            </a:r>
            <a:r>
              <a:rPr lang="en-US">
                <a:hlinkClick r:id="rId10" tooltip="wikt:εἰμί"/>
              </a:rPr>
              <a:t>εἰμί</a:t>
            </a:r>
            <a:r>
              <a:rPr lang="en-US"/>
              <a:t>, </a:t>
            </a:r>
            <a:r>
              <a:rPr lang="en-US" i="1"/>
              <a:t>eimí</a:t>
            </a:r>
            <a:r>
              <a:rPr lang="en-US"/>
              <a:t>, i.e. "to be, I am", and </a:t>
            </a:r>
            <a:r>
              <a:rPr lang="en-US">
                <a:hlinkClick r:id="rId11" tooltip="wikt:-λογία"/>
              </a:rPr>
              <a:t>-λογία</a:t>
            </a:r>
            <a:r>
              <a:rPr lang="en-US"/>
              <a:t>, </a:t>
            </a:r>
            <a:r>
              <a:rPr lang="en-US" i="1">
                <a:hlinkClick r:id="rId12" tooltip="wikt:-logia"/>
              </a:rPr>
              <a:t>-logia</a:t>
            </a:r>
            <a:r>
              <a:rPr lang="en-US"/>
              <a:t>, i.e. "logical </a:t>
            </a:r>
            <a:r>
              <a:rPr lang="en-US" smtClean="0"/>
              <a:t>discourse. While </a:t>
            </a:r>
            <a:r>
              <a:rPr lang="en-US"/>
              <a:t>the </a:t>
            </a:r>
            <a:r>
              <a:rPr lang="en-US">
                <a:hlinkClick r:id="rId13" tooltip="Etymology"/>
              </a:rPr>
              <a:t>etymology</a:t>
            </a:r>
            <a:r>
              <a:rPr lang="en-US"/>
              <a:t> is Greek, the oldest extant record of the word itself, the </a:t>
            </a:r>
            <a:r>
              <a:rPr lang="en-US">
                <a:hlinkClick r:id="rId14" tooltip="New Latin"/>
              </a:rPr>
              <a:t>New Latin</a:t>
            </a:r>
            <a:r>
              <a:rPr lang="en-US"/>
              <a:t> form </a:t>
            </a:r>
            <a:r>
              <a:rPr lang="en-US" i="1"/>
              <a:t>ontologia</a:t>
            </a:r>
            <a:r>
              <a:rPr lang="en-US"/>
              <a:t>, appeared in 1606 in the work </a:t>
            </a:r>
            <a:r>
              <a:rPr lang="en-US" i="1"/>
              <a:t>Ogdoas Scholastica</a:t>
            </a:r>
            <a:r>
              <a:rPr lang="en-US"/>
              <a:t> by </a:t>
            </a:r>
            <a:r>
              <a:rPr lang="en-US">
                <a:hlinkClick r:id="rId15" tooltip="Jacob Lorhard"/>
              </a:rPr>
              <a:t>Jacob Lorhard</a:t>
            </a:r>
            <a:r>
              <a:rPr lang="en-US"/>
              <a:t> (</a:t>
            </a:r>
            <a:r>
              <a:rPr lang="en-US" i="1"/>
              <a:t>Lorhardus</a:t>
            </a:r>
            <a:r>
              <a:rPr lang="en-US"/>
              <a:t>) </a:t>
            </a:r>
            <a:r>
              <a:rPr lang="en-US" smtClean="0"/>
              <a:t>["ontology" used as synonymous with "metaphysics"] and </a:t>
            </a:r>
            <a:r>
              <a:rPr lang="en-US"/>
              <a:t>in 1613 in the </a:t>
            </a:r>
            <a:r>
              <a:rPr lang="en-US" i="1"/>
              <a:t>Lexicon philosophicum</a:t>
            </a:r>
            <a:r>
              <a:rPr lang="en-US"/>
              <a:t> by </a:t>
            </a:r>
            <a:r>
              <a:rPr lang="en-US">
                <a:hlinkClick r:id="rId16" tooltip="Rudolf Göckel"/>
              </a:rPr>
              <a:t>Rudolf Göckel</a:t>
            </a:r>
            <a:r>
              <a:rPr lang="en-US"/>
              <a:t> (</a:t>
            </a:r>
            <a:r>
              <a:rPr lang="en-US" i="1"/>
              <a:t>Goclenius</a:t>
            </a:r>
            <a:r>
              <a:rPr lang="en-US"/>
              <a:t>)</a:t>
            </a:r>
          </a:p>
          <a:p>
            <a:endParaRPr lang="it-IT"/>
          </a:p>
        </p:txBody>
      </p:sp>
    </p:spTree>
    <p:extLst>
      <p:ext uri="{BB962C8B-B14F-4D97-AF65-F5344CB8AC3E}">
        <p14:creationId xmlns:p14="http://schemas.microsoft.com/office/powerpoint/2010/main" val="275513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Attempts to distinguish</a:t>
            </a:r>
            <a:endParaRPr lang="it-IT"/>
          </a:p>
        </p:txBody>
      </p:sp>
      <p:sp>
        <p:nvSpPr>
          <p:cNvPr id="3" name="Segnaposto contenuto 2"/>
          <p:cNvSpPr>
            <a:spLocks noGrp="1"/>
          </p:cNvSpPr>
          <p:nvPr>
            <p:ph idx="1"/>
          </p:nvPr>
        </p:nvSpPr>
        <p:spPr/>
        <p:txBody>
          <a:bodyPr>
            <a:normAutofit fontScale="92500" lnSpcReduction="20000"/>
          </a:bodyPr>
          <a:lstStyle/>
          <a:p>
            <a:r>
              <a:rPr lang="it-IT" dirty="0" err="1" smtClean="0"/>
              <a:t>Castañeda</a:t>
            </a:r>
            <a:r>
              <a:rPr lang="it-IT" dirty="0" smtClean="0"/>
              <a:t> (1980): "</a:t>
            </a:r>
            <a:r>
              <a:rPr lang="it-IT" dirty="0" err="1" smtClean="0"/>
              <a:t>phenomenological</a:t>
            </a:r>
            <a:r>
              <a:rPr lang="it-IT" dirty="0" smtClean="0"/>
              <a:t> </a:t>
            </a:r>
            <a:r>
              <a:rPr lang="it-IT" dirty="0" err="1" smtClean="0"/>
              <a:t>ontology</a:t>
            </a:r>
            <a:r>
              <a:rPr lang="it-IT" dirty="0" smtClean="0"/>
              <a:t> </a:t>
            </a:r>
            <a:r>
              <a:rPr lang="it-IT" dirty="0" err="1" smtClean="0"/>
              <a:t>is</a:t>
            </a:r>
            <a:r>
              <a:rPr lang="it-IT" dirty="0" smtClean="0"/>
              <a:t> the </a:t>
            </a:r>
            <a:r>
              <a:rPr lang="it-IT" dirty="0" err="1" smtClean="0"/>
              <a:t>study</a:t>
            </a:r>
            <a:r>
              <a:rPr lang="it-IT" dirty="0" smtClean="0"/>
              <a:t> of </a:t>
            </a:r>
            <a:r>
              <a:rPr lang="it-IT" dirty="0" err="1" smtClean="0"/>
              <a:t>both</a:t>
            </a:r>
            <a:r>
              <a:rPr lang="it-IT" dirty="0" smtClean="0"/>
              <a:t> the </a:t>
            </a:r>
            <a:r>
              <a:rPr lang="it-IT" dirty="0" err="1" smtClean="0"/>
              <a:t>most</a:t>
            </a:r>
            <a:r>
              <a:rPr lang="it-IT" dirty="0" smtClean="0"/>
              <a:t> general </a:t>
            </a:r>
            <a:r>
              <a:rPr lang="it-IT" dirty="0" err="1" smtClean="0"/>
              <a:t>structure</a:t>
            </a:r>
            <a:r>
              <a:rPr lang="it-IT" dirty="0" smtClean="0"/>
              <a:t> of the world </a:t>
            </a:r>
            <a:r>
              <a:rPr lang="it-IT" dirty="0" err="1" smtClean="0"/>
              <a:t>one</a:t>
            </a:r>
            <a:r>
              <a:rPr lang="it-IT" dirty="0" smtClean="0"/>
              <a:t> </a:t>
            </a:r>
            <a:r>
              <a:rPr lang="it-IT" dirty="0" err="1" smtClean="0"/>
              <a:t>finds</a:t>
            </a:r>
            <a:r>
              <a:rPr lang="it-IT" dirty="0" smtClean="0"/>
              <a:t> </a:t>
            </a:r>
            <a:r>
              <a:rPr lang="it-IT" dirty="0" err="1" smtClean="0"/>
              <a:t>oneself</a:t>
            </a:r>
            <a:r>
              <a:rPr lang="it-IT" dirty="0" smtClean="0"/>
              <a:t> in and the </a:t>
            </a:r>
            <a:r>
              <a:rPr lang="it-IT" dirty="0" err="1" smtClean="0"/>
              <a:t>most</a:t>
            </a:r>
            <a:r>
              <a:rPr lang="it-IT" dirty="0" smtClean="0"/>
              <a:t> pervasive </a:t>
            </a:r>
            <a:r>
              <a:rPr lang="it-IT" dirty="0" err="1" smtClean="0"/>
              <a:t>patterns</a:t>
            </a:r>
            <a:r>
              <a:rPr lang="it-IT" dirty="0" smtClean="0"/>
              <a:t> of </a:t>
            </a:r>
            <a:r>
              <a:rPr lang="it-IT" dirty="0" err="1" smtClean="0"/>
              <a:t>one's</a:t>
            </a:r>
            <a:r>
              <a:rPr lang="it-IT" dirty="0" smtClean="0"/>
              <a:t> </a:t>
            </a:r>
            <a:r>
              <a:rPr lang="it-IT" dirty="0" err="1" smtClean="0"/>
              <a:t>experience</a:t>
            </a:r>
            <a:r>
              <a:rPr lang="it-IT" dirty="0" smtClean="0"/>
              <a:t> and </a:t>
            </a:r>
            <a:r>
              <a:rPr lang="it-IT" dirty="0" err="1" smtClean="0"/>
              <a:t>thinking</a:t>
            </a:r>
            <a:r>
              <a:rPr lang="it-IT" dirty="0" smtClean="0"/>
              <a:t> of </a:t>
            </a:r>
            <a:r>
              <a:rPr lang="it-IT" dirty="0" err="1" smtClean="0"/>
              <a:t>that</a:t>
            </a:r>
            <a:r>
              <a:rPr lang="it-IT" dirty="0" smtClean="0"/>
              <a:t> word ... The </a:t>
            </a:r>
            <a:r>
              <a:rPr lang="it-IT" dirty="0" err="1" smtClean="0"/>
              <a:t>study</a:t>
            </a:r>
            <a:r>
              <a:rPr lang="it-IT" dirty="0" smtClean="0"/>
              <a:t> of the </a:t>
            </a:r>
            <a:r>
              <a:rPr lang="it-IT" dirty="0" err="1" smtClean="0"/>
              <a:t>conjenctures</a:t>
            </a:r>
            <a:r>
              <a:rPr lang="it-IT" dirty="0" smtClean="0"/>
              <a:t> </a:t>
            </a:r>
            <a:r>
              <a:rPr lang="it-IT" dirty="0" err="1" smtClean="0"/>
              <a:t>about</a:t>
            </a:r>
            <a:r>
              <a:rPr lang="it-IT" dirty="0" smtClean="0"/>
              <a:t> reality in </a:t>
            </a:r>
            <a:r>
              <a:rPr lang="it-IT" dirty="0" err="1" smtClean="0"/>
              <a:t>itself</a:t>
            </a:r>
            <a:r>
              <a:rPr lang="it-IT" dirty="0" smtClean="0"/>
              <a:t> </a:t>
            </a:r>
            <a:r>
              <a:rPr lang="it-IT" dirty="0" err="1" smtClean="0"/>
              <a:t>may</a:t>
            </a:r>
            <a:r>
              <a:rPr lang="it-IT" dirty="0" smtClean="0"/>
              <a:t> be </a:t>
            </a:r>
            <a:r>
              <a:rPr lang="it-IT" dirty="0" err="1" smtClean="0"/>
              <a:t>called</a:t>
            </a:r>
            <a:r>
              <a:rPr lang="it-IT" dirty="0" smtClean="0"/>
              <a:t> </a:t>
            </a:r>
            <a:r>
              <a:rPr lang="it-IT" dirty="0" err="1" smtClean="0"/>
              <a:t>metaphysical</a:t>
            </a:r>
            <a:r>
              <a:rPr lang="it-IT" dirty="0" smtClean="0"/>
              <a:t> </a:t>
            </a:r>
            <a:r>
              <a:rPr lang="it-IT" dirty="0" err="1" smtClean="0"/>
              <a:t>ontology</a:t>
            </a:r>
            <a:r>
              <a:rPr lang="it-IT" dirty="0" smtClean="0"/>
              <a:t>"</a:t>
            </a:r>
          </a:p>
          <a:p>
            <a:r>
              <a:rPr lang="it-IT" dirty="0" smtClean="0"/>
              <a:t>Laurence &amp; </a:t>
            </a:r>
            <a:r>
              <a:rPr lang="it-IT" dirty="0" err="1" smtClean="0"/>
              <a:t>MacDonald</a:t>
            </a:r>
            <a:r>
              <a:rPr lang="it-IT" dirty="0" smtClean="0"/>
              <a:t> (</a:t>
            </a:r>
            <a:r>
              <a:rPr lang="it-IT" dirty="0" err="1" smtClean="0"/>
              <a:t>Readings</a:t>
            </a:r>
            <a:r>
              <a:rPr lang="it-IT" dirty="0" smtClean="0"/>
              <a:t> in the </a:t>
            </a:r>
            <a:r>
              <a:rPr lang="it-IT" dirty="0" err="1" smtClean="0"/>
              <a:t>Foundations</a:t>
            </a:r>
            <a:r>
              <a:rPr lang="it-IT" dirty="0" smtClean="0"/>
              <a:t> of </a:t>
            </a:r>
            <a:r>
              <a:rPr lang="it-IT" dirty="0" err="1" smtClean="0"/>
              <a:t>metaphysics</a:t>
            </a:r>
            <a:r>
              <a:rPr lang="it-IT" dirty="0" smtClean="0"/>
              <a:t>, 1998): "</a:t>
            </a:r>
            <a:r>
              <a:rPr lang="it-IT" dirty="0" err="1" smtClean="0"/>
              <a:t>Metaphysics</a:t>
            </a:r>
            <a:r>
              <a:rPr lang="it-IT" dirty="0" smtClean="0"/>
              <a:t> </a:t>
            </a:r>
            <a:r>
              <a:rPr lang="it-IT" dirty="0" err="1" smtClean="0"/>
              <a:t>is</a:t>
            </a:r>
            <a:r>
              <a:rPr lang="it-IT" dirty="0" smtClean="0"/>
              <a:t> </a:t>
            </a:r>
            <a:r>
              <a:rPr lang="it-IT" dirty="0" err="1" smtClean="0"/>
              <a:t>concerned</a:t>
            </a:r>
            <a:r>
              <a:rPr lang="it-IT" dirty="0" smtClean="0"/>
              <a:t> with the </a:t>
            </a:r>
            <a:r>
              <a:rPr lang="it-IT" dirty="0" err="1" smtClean="0"/>
              <a:t>study</a:t>
            </a:r>
            <a:r>
              <a:rPr lang="it-IT" dirty="0" smtClean="0"/>
              <a:t> of '</a:t>
            </a:r>
            <a:r>
              <a:rPr lang="it-IT" dirty="0" err="1" smtClean="0"/>
              <a:t>being</a:t>
            </a:r>
            <a:r>
              <a:rPr lang="it-IT" dirty="0" smtClean="0"/>
              <a:t> qua </a:t>
            </a:r>
            <a:r>
              <a:rPr lang="it-IT" dirty="0" err="1" smtClean="0"/>
              <a:t>being</a:t>
            </a:r>
            <a:r>
              <a:rPr lang="it-IT" dirty="0" smtClean="0"/>
              <a:t>' ... </a:t>
            </a:r>
            <a:r>
              <a:rPr lang="it-IT" dirty="0" err="1" smtClean="0"/>
              <a:t>being</a:t>
            </a:r>
            <a:r>
              <a:rPr lang="it-IT" dirty="0" smtClean="0"/>
              <a:t> </a:t>
            </a:r>
            <a:r>
              <a:rPr lang="it-IT" dirty="0" err="1" smtClean="0"/>
              <a:t>as</a:t>
            </a:r>
            <a:r>
              <a:rPr lang="it-IT" dirty="0" smtClean="0"/>
              <a:t> </a:t>
            </a:r>
            <a:r>
              <a:rPr lang="it-IT" dirty="0" err="1" smtClean="0"/>
              <a:t>such</a:t>
            </a:r>
            <a:r>
              <a:rPr lang="it-IT" dirty="0" smtClean="0"/>
              <a:t>. ... </a:t>
            </a:r>
            <a:r>
              <a:rPr lang="it-IT" dirty="0" err="1" smtClean="0"/>
              <a:t>questions</a:t>
            </a:r>
            <a:r>
              <a:rPr lang="it-IT" dirty="0" smtClean="0"/>
              <a:t> </a:t>
            </a:r>
            <a:r>
              <a:rPr lang="it-IT" dirty="0" err="1" smtClean="0"/>
              <a:t>about</a:t>
            </a:r>
            <a:r>
              <a:rPr lang="it-IT" dirty="0" smtClean="0"/>
              <a:t> </a:t>
            </a:r>
            <a:r>
              <a:rPr lang="it-IT" dirty="0" err="1" smtClean="0"/>
              <a:t>which</a:t>
            </a:r>
            <a:r>
              <a:rPr lang="it-IT" dirty="0" smtClean="0"/>
              <a:t> </a:t>
            </a:r>
            <a:r>
              <a:rPr lang="it-IT" dirty="0" err="1" smtClean="0"/>
              <a:t>metaphysical</a:t>
            </a:r>
            <a:r>
              <a:rPr lang="it-IT" dirty="0" smtClean="0"/>
              <a:t> </a:t>
            </a:r>
            <a:r>
              <a:rPr lang="it-IT" dirty="0" err="1" smtClean="0"/>
              <a:t>categories</a:t>
            </a:r>
            <a:r>
              <a:rPr lang="it-IT" dirty="0" smtClean="0"/>
              <a:t> of </a:t>
            </a:r>
            <a:r>
              <a:rPr lang="it-IT" dirty="0" err="1" smtClean="0"/>
              <a:t>entities</a:t>
            </a:r>
            <a:r>
              <a:rPr lang="it-IT" dirty="0" smtClean="0"/>
              <a:t> </a:t>
            </a:r>
            <a:r>
              <a:rPr lang="it-IT" dirty="0" err="1" smtClean="0"/>
              <a:t>there</a:t>
            </a:r>
            <a:r>
              <a:rPr lang="it-IT" dirty="0" smtClean="0"/>
              <a:t> are and </a:t>
            </a:r>
            <a:r>
              <a:rPr lang="it-IT" dirty="0" err="1" smtClean="0"/>
              <a:t>questions</a:t>
            </a:r>
            <a:r>
              <a:rPr lang="it-IT" dirty="0" smtClean="0"/>
              <a:t> </a:t>
            </a:r>
            <a:r>
              <a:rPr lang="it-IT" dirty="0" err="1" smtClean="0"/>
              <a:t>about</a:t>
            </a:r>
            <a:r>
              <a:rPr lang="it-IT" dirty="0" smtClean="0"/>
              <a:t> the </a:t>
            </a:r>
            <a:r>
              <a:rPr lang="it-IT" dirty="0" err="1" smtClean="0"/>
              <a:t>natures</a:t>
            </a:r>
            <a:r>
              <a:rPr lang="it-IT" dirty="0" smtClean="0"/>
              <a:t> of </a:t>
            </a:r>
            <a:r>
              <a:rPr lang="it-IT" dirty="0" err="1" smtClean="0"/>
              <a:t>different</a:t>
            </a:r>
            <a:r>
              <a:rPr lang="it-IT" dirty="0" smtClean="0"/>
              <a:t> </a:t>
            </a:r>
            <a:r>
              <a:rPr lang="it-IT" dirty="0" err="1" smtClean="0"/>
              <a:t>kinds</a:t>
            </a:r>
            <a:r>
              <a:rPr lang="it-IT" dirty="0" smtClean="0"/>
              <a:t> of </a:t>
            </a:r>
            <a:r>
              <a:rPr lang="it-IT" dirty="0" err="1" smtClean="0"/>
              <a:t>entities</a:t>
            </a:r>
            <a:r>
              <a:rPr lang="it-IT" dirty="0" smtClean="0"/>
              <a:t> ... </a:t>
            </a:r>
            <a:r>
              <a:rPr lang="it-IT" dirty="0" err="1" smtClean="0"/>
              <a:t>constitute</a:t>
            </a:r>
            <a:r>
              <a:rPr lang="it-IT" dirty="0" smtClean="0"/>
              <a:t> the </a:t>
            </a:r>
            <a:r>
              <a:rPr lang="it-IT" dirty="0" err="1" smtClean="0"/>
              <a:t>central</a:t>
            </a:r>
            <a:r>
              <a:rPr lang="it-IT" dirty="0" smtClean="0"/>
              <a:t> </a:t>
            </a:r>
            <a:r>
              <a:rPr lang="it-IT" dirty="0" err="1" smtClean="0"/>
              <a:t>questions</a:t>
            </a:r>
            <a:r>
              <a:rPr lang="it-IT" dirty="0" smtClean="0"/>
              <a:t> in </a:t>
            </a:r>
            <a:r>
              <a:rPr lang="it-IT" dirty="0" err="1" smtClean="0"/>
              <a:t>that</a:t>
            </a:r>
            <a:r>
              <a:rPr lang="it-IT" dirty="0" smtClean="0"/>
              <a:t> part of </a:t>
            </a:r>
            <a:r>
              <a:rPr lang="it-IT" dirty="0" err="1" smtClean="0"/>
              <a:t>metaphysics</a:t>
            </a:r>
            <a:r>
              <a:rPr lang="it-IT" dirty="0" smtClean="0"/>
              <a:t> </a:t>
            </a:r>
            <a:r>
              <a:rPr lang="it-IT" dirty="0" err="1" smtClean="0"/>
              <a:t>called</a:t>
            </a:r>
            <a:r>
              <a:rPr lang="it-IT" dirty="0" smtClean="0"/>
              <a:t> '</a:t>
            </a:r>
            <a:r>
              <a:rPr lang="it-IT" dirty="0" err="1" smtClean="0"/>
              <a:t>ontology</a:t>
            </a:r>
            <a:r>
              <a:rPr lang="it-IT" dirty="0" smtClean="0"/>
              <a:t>' ... the </a:t>
            </a:r>
            <a:r>
              <a:rPr lang="it-IT" dirty="0" err="1" smtClean="0"/>
              <a:t>very</a:t>
            </a:r>
            <a:r>
              <a:rPr lang="it-IT" dirty="0" smtClean="0"/>
              <a:t> </a:t>
            </a:r>
            <a:r>
              <a:rPr lang="it-IT" dirty="0" err="1" smtClean="0"/>
              <a:t>foundations</a:t>
            </a:r>
            <a:r>
              <a:rPr lang="it-IT" dirty="0" smtClean="0"/>
              <a:t> of </a:t>
            </a:r>
            <a:r>
              <a:rPr lang="it-IT" dirty="0" err="1" smtClean="0"/>
              <a:t>metaphysics</a:t>
            </a:r>
            <a:r>
              <a:rPr lang="it-IT" dirty="0" smtClean="0"/>
              <a:t>"</a:t>
            </a:r>
          </a:p>
          <a:p>
            <a:r>
              <a:rPr lang="it-IT" dirty="0" smtClean="0"/>
              <a:t>Varzi ("On </a:t>
            </a:r>
            <a:r>
              <a:rPr lang="it-IT" dirty="0" err="1" smtClean="0"/>
              <a:t>doing</a:t>
            </a:r>
            <a:r>
              <a:rPr lang="it-IT" dirty="0" smtClean="0"/>
              <a:t> </a:t>
            </a:r>
            <a:r>
              <a:rPr lang="it-IT" dirty="0" err="1" smtClean="0"/>
              <a:t>ontology</a:t>
            </a:r>
            <a:r>
              <a:rPr lang="it-IT" dirty="0" smtClean="0"/>
              <a:t> </a:t>
            </a:r>
            <a:r>
              <a:rPr lang="it-IT" dirty="0" err="1" smtClean="0"/>
              <a:t>without</a:t>
            </a:r>
            <a:r>
              <a:rPr lang="it-IT" dirty="0" smtClean="0"/>
              <a:t> </a:t>
            </a:r>
            <a:r>
              <a:rPr lang="it-IT" dirty="0" err="1" smtClean="0"/>
              <a:t>metaphysics</a:t>
            </a:r>
            <a:r>
              <a:rPr lang="it-IT" dirty="0" smtClean="0"/>
              <a:t>", Phil. </a:t>
            </a:r>
            <a:r>
              <a:rPr lang="it-IT" dirty="0" err="1" smtClean="0"/>
              <a:t>Persp</a:t>
            </a:r>
            <a:r>
              <a:rPr lang="it-IT" dirty="0" smtClean="0"/>
              <a:t>. 2011):  "</a:t>
            </a:r>
            <a:r>
              <a:rPr lang="it-IT" dirty="0" err="1" smtClean="0"/>
              <a:t>ontology</a:t>
            </a:r>
            <a:r>
              <a:rPr lang="it-IT" dirty="0" smtClean="0"/>
              <a:t> </a:t>
            </a:r>
            <a:r>
              <a:rPr lang="it-IT" dirty="0" err="1" smtClean="0"/>
              <a:t>understood</a:t>
            </a:r>
            <a:r>
              <a:rPr lang="it-IT" dirty="0" smtClean="0"/>
              <a:t> </a:t>
            </a:r>
            <a:r>
              <a:rPr lang="it-IT" dirty="0" err="1" smtClean="0"/>
              <a:t>as</a:t>
            </a:r>
            <a:r>
              <a:rPr lang="it-IT" dirty="0" smtClean="0"/>
              <a:t> the </a:t>
            </a:r>
            <a:r>
              <a:rPr lang="it-IT" dirty="0" err="1" smtClean="0"/>
              <a:t>study</a:t>
            </a:r>
            <a:r>
              <a:rPr lang="it-IT" dirty="0" smtClean="0"/>
              <a:t> of </a:t>
            </a:r>
            <a:r>
              <a:rPr lang="it-IT" i="1" dirty="0" err="1" smtClean="0"/>
              <a:t>what</a:t>
            </a:r>
            <a:r>
              <a:rPr lang="it-IT" i="1" dirty="0" smtClean="0"/>
              <a:t> </a:t>
            </a:r>
            <a:r>
              <a:rPr lang="it-IT" i="1" dirty="0" err="1" smtClean="0"/>
              <a:t>there</a:t>
            </a:r>
            <a:r>
              <a:rPr lang="it-IT" i="1" dirty="0" smtClean="0"/>
              <a:t> </a:t>
            </a:r>
            <a:r>
              <a:rPr lang="it-IT" i="1" dirty="0" err="1" smtClean="0"/>
              <a:t>is</a:t>
            </a:r>
            <a:r>
              <a:rPr lang="it-IT" dirty="0" smtClean="0"/>
              <a:t> and </a:t>
            </a:r>
            <a:r>
              <a:rPr lang="it-IT" dirty="0" err="1" smtClean="0"/>
              <a:t>metaphysics</a:t>
            </a:r>
            <a:r>
              <a:rPr lang="it-IT" dirty="0" smtClean="0"/>
              <a:t> ... </a:t>
            </a:r>
            <a:r>
              <a:rPr lang="it-IT" dirty="0" err="1" smtClean="0"/>
              <a:t>as</a:t>
            </a:r>
            <a:r>
              <a:rPr lang="it-IT" dirty="0" smtClean="0"/>
              <a:t> the </a:t>
            </a:r>
            <a:r>
              <a:rPr lang="it-IT" dirty="0" err="1" smtClean="0"/>
              <a:t>study</a:t>
            </a:r>
            <a:r>
              <a:rPr lang="it-IT" dirty="0" smtClean="0"/>
              <a:t> of </a:t>
            </a:r>
            <a:r>
              <a:rPr lang="it-IT" i="1" dirty="0" err="1" smtClean="0"/>
              <a:t>what</a:t>
            </a:r>
            <a:r>
              <a:rPr lang="it-IT" i="1" dirty="0" smtClean="0"/>
              <a:t> </a:t>
            </a:r>
            <a:r>
              <a:rPr lang="it-IT" i="1" dirty="0" err="1" smtClean="0"/>
              <a:t>it</a:t>
            </a:r>
            <a:r>
              <a:rPr lang="it-IT" i="1" dirty="0" smtClean="0"/>
              <a:t> </a:t>
            </a:r>
            <a:r>
              <a:rPr lang="it-IT" i="1" dirty="0" err="1" smtClean="0"/>
              <a:t>is</a:t>
            </a:r>
            <a:r>
              <a:rPr lang="it-IT" i="1" dirty="0" smtClean="0"/>
              <a:t> </a:t>
            </a:r>
            <a:r>
              <a:rPr lang="it-IT" dirty="0" smtClean="0"/>
              <a:t>... </a:t>
            </a:r>
            <a:r>
              <a:rPr lang="it-IT" dirty="0" err="1" smtClean="0"/>
              <a:t>ontology</a:t>
            </a:r>
            <a:r>
              <a:rPr lang="it-IT" dirty="0" smtClean="0"/>
              <a:t> </a:t>
            </a:r>
            <a:r>
              <a:rPr lang="it-IT" dirty="0" err="1" smtClean="0"/>
              <a:t>is</a:t>
            </a:r>
            <a:r>
              <a:rPr lang="it-IT" dirty="0" smtClean="0"/>
              <a:t> in some way </a:t>
            </a:r>
            <a:r>
              <a:rPr lang="it-IT" i="1" dirty="0" err="1" smtClean="0"/>
              <a:t>prior</a:t>
            </a:r>
            <a:r>
              <a:rPr lang="it-IT" i="1" dirty="0" smtClean="0"/>
              <a:t> </a:t>
            </a:r>
            <a:r>
              <a:rPr lang="it-IT" dirty="0" smtClean="0"/>
              <a:t>to </a:t>
            </a:r>
            <a:r>
              <a:rPr lang="it-IT" dirty="0" err="1" smtClean="0"/>
              <a:t>metaphysics</a:t>
            </a:r>
            <a:r>
              <a:rPr lang="it-IT" dirty="0" smtClean="0"/>
              <a:t>"</a:t>
            </a:r>
          </a:p>
          <a:p>
            <a:pPr marL="0" indent="0">
              <a:buNone/>
            </a:pPr>
            <a:endParaRPr lang="it-IT" dirty="0" smtClean="0"/>
          </a:p>
          <a:p>
            <a:endParaRPr lang="it-IT" dirty="0"/>
          </a:p>
        </p:txBody>
      </p:sp>
    </p:spTree>
    <p:extLst>
      <p:ext uri="{BB962C8B-B14F-4D97-AF65-F5344CB8AC3E}">
        <p14:creationId xmlns:p14="http://schemas.microsoft.com/office/powerpoint/2010/main" val="2945093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Aristotle vs. Kant</a:t>
            </a:r>
            <a:endParaRPr lang="it-IT"/>
          </a:p>
        </p:txBody>
      </p:sp>
      <p:sp>
        <p:nvSpPr>
          <p:cNvPr id="3" name="Segnaposto contenuto 2"/>
          <p:cNvSpPr>
            <a:spLocks noGrp="1"/>
          </p:cNvSpPr>
          <p:nvPr>
            <p:ph idx="1"/>
          </p:nvPr>
        </p:nvSpPr>
        <p:spPr/>
        <p:txBody>
          <a:bodyPr/>
          <a:lstStyle/>
          <a:p>
            <a:r>
              <a:rPr lang="it-IT" smtClean="0"/>
              <a:t>Aristotelian conception: investigation of reality</a:t>
            </a:r>
          </a:p>
          <a:p>
            <a:r>
              <a:rPr lang="it-IT" smtClean="0"/>
              <a:t>Kantian conception: investigation of "the most general structures at work in our thought about the world" (Loux 2006, Introduction)</a:t>
            </a:r>
          </a:p>
          <a:p>
            <a:r>
              <a:rPr lang="it-IT" smtClean="0"/>
              <a:t>Strawson (Individuals, 1959): descriptive (Kantian) vs. revisionary (Aristotelian) metaphysics</a:t>
            </a:r>
            <a:endParaRPr lang="it-IT"/>
          </a:p>
        </p:txBody>
      </p:sp>
    </p:spTree>
    <p:extLst>
      <p:ext uri="{BB962C8B-B14F-4D97-AF65-F5344CB8AC3E}">
        <p14:creationId xmlns:p14="http://schemas.microsoft.com/office/powerpoint/2010/main" val="1943549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Methodology</a:t>
            </a:r>
            <a:endParaRPr lang="it-IT"/>
          </a:p>
        </p:txBody>
      </p:sp>
      <p:sp>
        <p:nvSpPr>
          <p:cNvPr id="3" name="Segnaposto contenuto 2"/>
          <p:cNvSpPr>
            <a:spLocks noGrp="1"/>
          </p:cNvSpPr>
          <p:nvPr>
            <p:ph idx="1"/>
          </p:nvPr>
        </p:nvSpPr>
        <p:spPr/>
        <p:txBody>
          <a:bodyPr>
            <a:normAutofit/>
          </a:bodyPr>
          <a:lstStyle/>
          <a:p>
            <a:r>
              <a:rPr lang="it-IT" smtClean="0"/>
              <a:t>Russell 1905; Castañeda 1980.</a:t>
            </a:r>
          </a:p>
          <a:p>
            <a:r>
              <a:rPr lang="it-IT" smtClean="0"/>
              <a:t>Protophilosophy: Collection of data (puzzles, paradoxes, intuitions)</a:t>
            </a:r>
          </a:p>
          <a:p>
            <a:pPr lvl="1"/>
            <a:r>
              <a:rPr lang="en-GB" altLang="it-IT"/>
              <a:t>The most important and difficult task of collecting the relevant shared </a:t>
            </a:r>
            <a:r>
              <a:rPr lang="en-GB" altLang="it-IT" i="1"/>
              <a:t>pre-theoretical data </a:t>
            </a:r>
            <a:r>
              <a:rPr lang="en-GB" altLang="it-IT"/>
              <a:t>regarding a certain problem (or cluster of problems) and presenting them in a neutral (pre-theoretical) terminology (as far as possible</a:t>
            </a:r>
            <a:r>
              <a:rPr lang="en-GB" altLang="it-IT" smtClean="0"/>
              <a:t>).</a:t>
            </a:r>
            <a:endParaRPr lang="it-IT" smtClean="0"/>
          </a:p>
          <a:p>
            <a:r>
              <a:rPr lang="it-IT" smtClean="0"/>
              <a:t>Symphilosophy: Construction of theories that illuminate (explain, increase the understanding of) the data.</a:t>
            </a:r>
          </a:p>
          <a:p>
            <a:r>
              <a:rPr lang="it-IT" smtClean="0"/>
              <a:t>Diaphilosophy: Comparison of competing theories</a:t>
            </a:r>
          </a:p>
          <a:p>
            <a:r>
              <a:rPr lang="it-IT" smtClean="0"/>
              <a:t>Typical evaluative tool in theory comparison: Ockam's razor</a:t>
            </a:r>
            <a:endParaRPr lang="it-IT"/>
          </a:p>
        </p:txBody>
      </p:sp>
      <p:pic>
        <p:nvPicPr>
          <p:cNvPr id="7" name="Picture 5" descr="castan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30172" y="280088"/>
            <a:ext cx="1588915" cy="1895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8712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Critical Commonsensism</a:t>
            </a:r>
            <a:endParaRPr lang="it-IT"/>
          </a:p>
        </p:txBody>
      </p:sp>
      <p:sp>
        <p:nvSpPr>
          <p:cNvPr id="3" name="Segnaposto contenuto 2"/>
          <p:cNvSpPr>
            <a:spLocks noGrp="1"/>
          </p:cNvSpPr>
          <p:nvPr>
            <p:ph idx="1"/>
          </p:nvPr>
        </p:nvSpPr>
        <p:spPr/>
        <p:txBody>
          <a:bodyPr>
            <a:normAutofit fontScale="92500" lnSpcReduction="10000"/>
          </a:bodyPr>
          <a:lstStyle/>
          <a:p>
            <a:r>
              <a:rPr lang="en-US"/>
              <a:t>C</a:t>
            </a:r>
            <a:r>
              <a:rPr lang="en-US" smtClean="0"/>
              <a:t>ritical </a:t>
            </a:r>
            <a:r>
              <a:rPr lang="en-US"/>
              <a:t>C</a:t>
            </a:r>
            <a:r>
              <a:rPr lang="en-US" smtClean="0"/>
              <a:t>ommonsensism (Peirce 1960, </a:t>
            </a:r>
            <a:r>
              <a:rPr lang="it-IT"/>
              <a:t>Chisholm </a:t>
            </a:r>
            <a:r>
              <a:rPr lang="it-IT" smtClean="0"/>
              <a:t>1996</a:t>
            </a:r>
            <a:r>
              <a:rPr lang="en-US" smtClean="0"/>
              <a:t>)</a:t>
            </a:r>
          </a:p>
          <a:p>
            <a:r>
              <a:rPr lang="en-US" smtClean="0"/>
              <a:t>(DC) A theory in line with commonsense </a:t>
            </a:r>
            <a:r>
              <a:rPr lang="it-IT"/>
              <a:t>(and ordinary language</a:t>
            </a:r>
            <a:r>
              <a:rPr lang="it-IT" smtClean="0"/>
              <a:t>) enjoys prima facie </a:t>
            </a:r>
            <a:r>
              <a:rPr lang="it-IT" i="1" smtClean="0"/>
              <a:t>Default Credibility</a:t>
            </a:r>
            <a:r>
              <a:rPr lang="it-IT" smtClean="0"/>
              <a:t>, which can however be trumped by </a:t>
            </a:r>
            <a:r>
              <a:rPr lang="it-IT"/>
              <a:t>philosophical </a:t>
            </a:r>
            <a:r>
              <a:rPr lang="it-IT" smtClean="0"/>
              <a:t>analysis/scientific </a:t>
            </a:r>
            <a:r>
              <a:rPr lang="it-IT"/>
              <a:t>inquiry </a:t>
            </a:r>
            <a:r>
              <a:rPr lang="it-IT" smtClean="0"/>
              <a:t>that appears to prove </a:t>
            </a:r>
            <a:r>
              <a:rPr lang="it-IT"/>
              <a:t>it wrong </a:t>
            </a:r>
            <a:r>
              <a:rPr lang="it-IT" smtClean="0"/>
              <a:t>and leads to an alternative theory.</a:t>
            </a:r>
            <a:endParaRPr lang="en-US" smtClean="0"/>
          </a:p>
          <a:p>
            <a:r>
              <a:rPr lang="it-IT" smtClean="0"/>
              <a:t>(IPG) </a:t>
            </a:r>
            <a:r>
              <a:rPr lang="it-IT" i="1" smtClean="0"/>
              <a:t>Innocent until proven guilty</a:t>
            </a:r>
            <a:r>
              <a:rPr lang="it-IT" smtClean="0"/>
              <a:t>. The theory most in line with common sense should be accepted at least until </a:t>
            </a:r>
            <a:r>
              <a:rPr lang="it-IT"/>
              <a:t>philosophical analysis/scientific inquiry </a:t>
            </a:r>
            <a:r>
              <a:rPr lang="it-IT" smtClean="0"/>
              <a:t>proves it wrong and an alternative theory can replace it.</a:t>
            </a:r>
          </a:p>
          <a:p>
            <a:r>
              <a:rPr lang="it-IT" smtClean="0"/>
              <a:t>(CL) Coherence of a theory with commonsense admits of degrees and the </a:t>
            </a:r>
            <a:r>
              <a:rPr lang="it-IT" i="1" smtClean="0"/>
              <a:t>coherence </a:t>
            </a:r>
            <a:r>
              <a:rPr lang="it-IT" i="1"/>
              <a:t>level </a:t>
            </a:r>
            <a:r>
              <a:rPr lang="it-IT" smtClean="0"/>
              <a:t>offers a criterion for theory choice; defeasible, subject to the results of philosophical </a:t>
            </a:r>
            <a:r>
              <a:rPr lang="it-IT"/>
              <a:t>analysis/scientific </a:t>
            </a:r>
            <a:r>
              <a:rPr lang="it-IT" smtClean="0"/>
              <a:t>inquiry.</a:t>
            </a:r>
            <a:endParaRPr lang="it-IT"/>
          </a:p>
          <a:p>
            <a:endParaRPr lang="it-IT"/>
          </a:p>
          <a:p>
            <a:endParaRPr lang="it-IT"/>
          </a:p>
        </p:txBody>
      </p:sp>
    </p:spTree>
    <p:extLst>
      <p:ext uri="{BB962C8B-B14F-4D97-AF65-F5344CB8AC3E}">
        <p14:creationId xmlns:p14="http://schemas.microsoft.com/office/powerpoint/2010/main" val="3198709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Common sense</a:t>
            </a:r>
            <a:endParaRPr lang="it-IT"/>
          </a:p>
        </p:txBody>
      </p:sp>
      <p:sp>
        <p:nvSpPr>
          <p:cNvPr id="3" name="Segnaposto contenuto 2"/>
          <p:cNvSpPr>
            <a:spLocks noGrp="1"/>
          </p:cNvSpPr>
          <p:nvPr>
            <p:ph idx="1"/>
          </p:nvPr>
        </p:nvSpPr>
        <p:spPr/>
        <p:txBody>
          <a:bodyPr>
            <a:normAutofit/>
          </a:bodyPr>
          <a:lstStyle/>
          <a:p>
            <a:r>
              <a:rPr lang="en-US" smtClean="0"/>
              <a:t>Defense </a:t>
            </a:r>
            <a:r>
              <a:rPr lang="en-US"/>
              <a:t>of common sense in Boulter 2007 </a:t>
            </a:r>
            <a:r>
              <a:rPr lang="en-US" smtClean="0"/>
              <a:t>based </a:t>
            </a:r>
            <a:r>
              <a:rPr lang="en-US"/>
              <a:t>on evolutionism and cognitive psychology with appeal to Aristotle, Reid, </a:t>
            </a:r>
            <a:r>
              <a:rPr lang="en-US" smtClean="0"/>
              <a:t>Moore.</a:t>
            </a:r>
          </a:p>
          <a:p>
            <a:r>
              <a:rPr lang="en-US" smtClean="0"/>
              <a:t>There is a list </a:t>
            </a:r>
            <a:r>
              <a:rPr lang="en-US"/>
              <a:t>of common sense beliefs </a:t>
            </a:r>
            <a:r>
              <a:rPr lang="en-US" smtClean="0"/>
              <a:t>(pp</a:t>
            </a:r>
            <a:r>
              <a:rPr lang="en-US"/>
              <a:t>. </a:t>
            </a:r>
            <a:r>
              <a:rPr lang="en-US" smtClean="0"/>
              <a:t>29-30) (which does not include presentism) extracted from Reid and Moore (see next 3 slides).</a:t>
            </a:r>
            <a:endParaRPr lang="it-IT"/>
          </a:p>
          <a:p>
            <a:r>
              <a:rPr lang="it-IT" smtClean="0"/>
              <a:t>Why is adequacy to common sense an indicator of truth?</a:t>
            </a:r>
          </a:p>
          <a:p>
            <a:r>
              <a:rPr lang="it-IT" smtClean="0"/>
              <a:t>Commmon sense is the result of evolutionary adaptation and is thus endowed </a:t>
            </a:r>
            <a:r>
              <a:rPr lang="it-IT"/>
              <a:t>with survival </a:t>
            </a:r>
            <a:r>
              <a:rPr lang="it-IT" smtClean="0"/>
              <a:t>value (</a:t>
            </a:r>
            <a:r>
              <a:rPr lang="it-IT"/>
              <a:t>Castañeda </a:t>
            </a:r>
            <a:r>
              <a:rPr lang="it-IT" smtClean="0"/>
              <a:t>1980</a:t>
            </a:r>
            <a:r>
              <a:rPr lang="it-IT"/>
              <a:t>) </a:t>
            </a:r>
          </a:p>
        </p:txBody>
      </p:sp>
    </p:spTree>
    <p:extLst>
      <p:ext uri="{BB962C8B-B14F-4D97-AF65-F5344CB8AC3E}">
        <p14:creationId xmlns:p14="http://schemas.microsoft.com/office/powerpoint/2010/main" val="2534655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335" y="0"/>
            <a:ext cx="11641476" cy="7209417"/>
          </a:xfrm>
        </p:spPr>
      </p:pic>
    </p:spTree>
    <p:extLst>
      <p:ext uri="{BB962C8B-B14F-4D97-AF65-F5344CB8AC3E}">
        <p14:creationId xmlns:p14="http://schemas.microsoft.com/office/powerpoint/2010/main" val="1391188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5594" y="408373"/>
            <a:ext cx="10515600" cy="1325563"/>
          </a:xfrm>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772" y="234778"/>
            <a:ext cx="11841244" cy="6784268"/>
          </a:xfrm>
        </p:spPr>
      </p:pic>
    </p:spTree>
    <p:extLst>
      <p:ext uri="{BB962C8B-B14F-4D97-AF65-F5344CB8AC3E}">
        <p14:creationId xmlns:p14="http://schemas.microsoft.com/office/powerpoint/2010/main" val="3113231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728" y="222422"/>
            <a:ext cx="10900072" cy="6526706"/>
          </a:xfrm>
        </p:spPr>
      </p:pic>
    </p:spTree>
    <p:extLst>
      <p:ext uri="{BB962C8B-B14F-4D97-AF65-F5344CB8AC3E}">
        <p14:creationId xmlns:p14="http://schemas.microsoft.com/office/powerpoint/2010/main" val="3303501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Lezione 3</a:t>
            </a:r>
          </a:p>
          <a:p>
            <a:r>
              <a:rPr lang="it-IT" dirty="0" smtClean="0"/>
              <a:t>7/10/22</a:t>
            </a:r>
            <a:endParaRPr lang="it-IT" dirty="0"/>
          </a:p>
        </p:txBody>
      </p:sp>
    </p:spTree>
    <p:extLst>
      <p:ext uri="{BB962C8B-B14F-4D97-AF65-F5344CB8AC3E}">
        <p14:creationId xmlns:p14="http://schemas.microsoft.com/office/powerpoint/2010/main" val="287764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Lezioni 1-2</a:t>
            </a:r>
          </a:p>
          <a:p>
            <a:r>
              <a:rPr lang="it-IT" dirty="0" smtClean="0"/>
              <a:t>6/10/22</a:t>
            </a:r>
            <a:endParaRPr lang="it-IT" dirty="0"/>
          </a:p>
        </p:txBody>
      </p:sp>
    </p:spTree>
    <p:extLst>
      <p:ext uri="{BB962C8B-B14F-4D97-AF65-F5344CB8AC3E}">
        <p14:creationId xmlns:p14="http://schemas.microsoft.com/office/powerpoint/2010/main" val="1706906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Scientism</a:t>
            </a:r>
            <a:endParaRPr lang="it-IT"/>
          </a:p>
        </p:txBody>
      </p:sp>
      <p:sp>
        <p:nvSpPr>
          <p:cNvPr id="3" name="Segnaposto contenuto 2"/>
          <p:cNvSpPr>
            <a:spLocks noGrp="1"/>
          </p:cNvSpPr>
          <p:nvPr>
            <p:ph idx="1"/>
          </p:nvPr>
        </p:nvSpPr>
        <p:spPr/>
        <p:txBody>
          <a:bodyPr>
            <a:normAutofit fontScale="92500" lnSpcReduction="20000"/>
          </a:bodyPr>
          <a:lstStyle/>
          <a:p>
            <a:r>
              <a:rPr lang="en-US" smtClean="0"/>
              <a:t>Ladyman </a:t>
            </a:r>
            <a:r>
              <a:rPr lang="en-US"/>
              <a:t>and Ross </a:t>
            </a:r>
            <a:r>
              <a:rPr lang="en-US" smtClean="0"/>
              <a:t>(2007, Ch. 1 </a:t>
            </a:r>
            <a:r>
              <a:rPr lang="en-US"/>
              <a:t>“In defense of scientism</a:t>
            </a:r>
            <a:r>
              <a:rPr lang="en-US" smtClean="0"/>
              <a:t>”) claim "analytic metaphysics" is completely misguided, unable to track truth, as it is based on unjustified appeal to (subjective) intuitions and insufficient knowledge of science.</a:t>
            </a:r>
          </a:p>
          <a:p>
            <a:r>
              <a:rPr lang="en-US" smtClean="0"/>
              <a:t>They do not appear to attribute any value to commonsense ('as </a:t>
            </a:r>
            <a:r>
              <a:rPr lang="en-US"/>
              <a:t>naturalists, we are not concerned with preserving intuitions at all' </a:t>
            </a:r>
            <a:r>
              <a:rPr lang="en-US" smtClean="0"/>
              <a:t>(p. 12</a:t>
            </a:r>
            <a:r>
              <a:rPr lang="en-US"/>
              <a:t>)</a:t>
            </a:r>
            <a:r>
              <a:rPr lang="en-US" smtClean="0"/>
              <a:t>); metaphysics should be based only on science, by relying on this 'Principle </a:t>
            </a:r>
            <a:r>
              <a:rPr lang="en-US"/>
              <a:t>of Naturalistic Closure' (PNC):</a:t>
            </a:r>
            <a:endParaRPr lang="it-IT"/>
          </a:p>
          <a:p>
            <a:r>
              <a:rPr lang="en-US"/>
              <a:t>Any new metaphysical claim that is to be taken seriously at time t should be motivated by, and only by, the service it would perform, if true, in showing how two or more specific scientific hypotheses, at least one of which is drawn from fundamental physics, jointly explain more than the sum of what is explained by the two hypotheses taken separately.</a:t>
            </a:r>
            <a:endParaRPr lang="it-IT"/>
          </a:p>
          <a:p>
            <a:endParaRPr lang="it-IT"/>
          </a:p>
        </p:txBody>
      </p:sp>
    </p:spTree>
    <p:extLst>
      <p:ext uri="{BB962C8B-B14F-4D97-AF65-F5344CB8AC3E}">
        <p14:creationId xmlns:p14="http://schemas.microsoft.com/office/powerpoint/2010/main" val="3544368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Resisting scientism</a:t>
            </a:r>
            <a:endParaRPr lang="it-IT"/>
          </a:p>
        </p:txBody>
      </p:sp>
      <p:sp>
        <p:nvSpPr>
          <p:cNvPr id="3" name="Segnaposto contenuto 2"/>
          <p:cNvSpPr>
            <a:spLocks noGrp="1"/>
          </p:cNvSpPr>
          <p:nvPr>
            <p:ph idx="1"/>
          </p:nvPr>
        </p:nvSpPr>
        <p:spPr/>
        <p:txBody>
          <a:bodyPr>
            <a:normAutofit fontScale="85000" lnSpcReduction="20000"/>
          </a:bodyPr>
          <a:lstStyle/>
          <a:p>
            <a:r>
              <a:rPr lang="it-IT" smtClean="0"/>
              <a:t>Dorr (2010):</a:t>
            </a:r>
          </a:p>
          <a:p>
            <a:r>
              <a:rPr lang="it-IT" smtClean="0"/>
              <a:t>"</a:t>
            </a:r>
            <a:r>
              <a:rPr lang="en-US"/>
              <a:t> What is puzzling about this is that it instructs us to ignore a very large class of arguments without telling us anything at all about where they fail. Consider a simple metaphysical argument that refers to no scientific hypotheses: </a:t>
            </a:r>
            <a:r>
              <a:rPr lang="en-US" b="1"/>
              <a:t>'the statue on my desk was made this morning; the lump of clay on my desk has existed for a long time; so the statue on my desk is distinct from the lump of clay on my desk; so distinct material objects sometimes spatially coincide</a:t>
            </a:r>
            <a:r>
              <a:rPr lang="en-US"/>
              <a:t>'. Or an argument that appeals to only one scientific hypothesis: </a:t>
            </a:r>
            <a:r>
              <a:rPr lang="en-US" b="1"/>
              <a:t>'If presentism is true, simultaneity is absolute; but simultaneity is not absolute; so presentism is not true'. </a:t>
            </a:r>
            <a:r>
              <a:rPr lang="en-US"/>
              <a:t>The PNC seems to say that these arguments are no good: they are the wrong kind of arguments to "motivate" belief in their conclusions. But how can that be? What are we supposed to do, if we initially believed the premises, and have just noticed that they entail the conclusion? Are we rationally required to stop believing at least one of the premises, so that we don't violate the PNC by coming to believe the conclusion? This seems absurd. </a:t>
            </a:r>
            <a:r>
              <a:rPr lang="it-IT" smtClean="0"/>
              <a:t>"</a:t>
            </a:r>
            <a:endParaRPr lang="it-IT"/>
          </a:p>
        </p:txBody>
      </p:sp>
    </p:spTree>
    <p:extLst>
      <p:ext uri="{BB962C8B-B14F-4D97-AF65-F5344CB8AC3E}">
        <p14:creationId xmlns:p14="http://schemas.microsoft.com/office/powerpoint/2010/main" val="89647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n-US"/>
              <a:t>The basic building blocks: objects, properties and </a:t>
            </a:r>
            <a:r>
              <a:rPr lang="en-US" smtClean="0"/>
              <a:t>relations</a:t>
            </a:r>
            <a:r>
              <a:rPr lang="en-US"/>
              <a:t/>
            </a:r>
            <a:br>
              <a:rPr lang="en-US"/>
            </a:br>
            <a:endParaRPr lang="it-IT"/>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271220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Objects (concrete particulars)</a:t>
            </a:r>
            <a:endParaRPr lang="it-IT"/>
          </a:p>
        </p:txBody>
      </p:sp>
      <p:sp>
        <p:nvSpPr>
          <p:cNvPr id="5" name="Segnaposto contenuto 4"/>
          <p:cNvSpPr>
            <a:spLocks noGrp="1"/>
          </p:cNvSpPr>
          <p:nvPr>
            <p:ph idx="1"/>
          </p:nvPr>
        </p:nvSpPr>
        <p:spPr/>
        <p:txBody>
          <a:bodyPr>
            <a:normAutofit/>
          </a:bodyPr>
          <a:lstStyle/>
          <a:p>
            <a:r>
              <a:rPr lang="it-IT" dirty="0" smtClean="0"/>
              <a:t>Se </a:t>
            </a:r>
            <a:r>
              <a:rPr lang="it-IT" dirty="0" err="1" smtClean="0"/>
              <a:t>Loux</a:t>
            </a:r>
            <a:r>
              <a:rPr lang="it-IT" dirty="0" smtClean="0"/>
              <a:t> 2006, </a:t>
            </a:r>
            <a:r>
              <a:rPr lang="it-IT" dirty="0" err="1" smtClean="0"/>
              <a:t>Ch</a:t>
            </a:r>
            <a:r>
              <a:rPr lang="it-IT" dirty="0" smtClean="0"/>
              <a:t>. 3</a:t>
            </a:r>
          </a:p>
          <a:p>
            <a:r>
              <a:rPr lang="it-IT" dirty="0" smtClean="0"/>
              <a:t>Object </a:t>
            </a:r>
            <a:r>
              <a:rPr lang="it-IT" dirty="0" err="1" smtClean="0"/>
              <a:t>as</a:t>
            </a:r>
            <a:r>
              <a:rPr lang="it-IT" dirty="0" smtClean="0"/>
              <a:t> bare </a:t>
            </a:r>
            <a:r>
              <a:rPr lang="it-IT" dirty="0" err="1" smtClean="0"/>
              <a:t>substratum</a:t>
            </a:r>
            <a:r>
              <a:rPr lang="it-IT" dirty="0" smtClean="0"/>
              <a:t> </a:t>
            </a:r>
            <a:r>
              <a:rPr lang="it-IT" dirty="0" err="1" smtClean="0"/>
              <a:t>exemplifying</a:t>
            </a:r>
            <a:r>
              <a:rPr lang="it-IT" dirty="0" smtClean="0"/>
              <a:t> </a:t>
            </a:r>
            <a:r>
              <a:rPr lang="it-IT" dirty="0" err="1" smtClean="0"/>
              <a:t>properties</a:t>
            </a:r>
            <a:r>
              <a:rPr lang="it-IT" dirty="0" smtClean="0"/>
              <a:t> (</a:t>
            </a:r>
            <a:r>
              <a:rPr lang="it-IT" dirty="0" err="1" smtClean="0"/>
              <a:t>Aristotle</a:t>
            </a:r>
            <a:r>
              <a:rPr lang="it-IT" dirty="0" smtClean="0"/>
              <a:t>, Locke)</a:t>
            </a:r>
          </a:p>
          <a:p>
            <a:r>
              <a:rPr lang="it-IT" dirty="0" smtClean="0"/>
              <a:t>Object </a:t>
            </a:r>
            <a:r>
              <a:rPr lang="it-IT" dirty="0" err="1" smtClean="0"/>
              <a:t>as</a:t>
            </a:r>
            <a:r>
              <a:rPr lang="it-IT" dirty="0" smtClean="0"/>
              <a:t> bundle of co-</a:t>
            </a:r>
            <a:r>
              <a:rPr lang="it-IT" dirty="0" err="1" smtClean="0"/>
              <a:t>exemplified</a:t>
            </a:r>
            <a:r>
              <a:rPr lang="it-IT" dirty="0" smtClean="0"/>
              <a:t> (</a:t>
            </a:r>
            <a:r>
              <a:rPr lang="it-IT" dirty="0" err="1" smtClean="0"/>
              <a:t>compresent</a:t>
            </a:r>
            <a:r>
              <a:rPr lang="it-IT" dirty="0" smtClean="0"/>
              <a:t>) </a:t>
            </a:r>
            <a:r>
              <a:rPr lang="it-IT" dirty="0" err="1" smtClean="0"/>
              <a:t>properties</a:t>
            </a:r>
            <a:r>
              <a:rPr lang="it-IT" dirty="0" smtClean="0"/>
              <a:t> (Plato, Hume, Russell)</a:t>
            </a:r>
          </a:p>
          <a:p>
            <a:r>
              <a:rPr lang="it-IT" dirty="0" smtClean="0"/>
              <a:t>Objects </a:t>
            </a:r>
            <a:r>
              <a:rPr lang="it-IT" dirty="0" err="1" smtClean="0"/>
              <a:t>as</a:t>
            </a:r>
            <a:r>
              <a:rPr lang="it-IT" dirty="0" smtClean="0"/>
              <a:t> </a:t>
            </a:r>
            <a:r>
              <a:rPr lang="it-IT" dirty="0" err="1" smtClean="0"/>
              <a:t>Aristotelian</a:t>
            </a:r>
            <a:r>
              <a:rPr lang="it-IT" dirty="0" smtClean="0"/>
              <a:t> </a:t>
            </a:r>
            <a:r>
              <a:rPr lang="it-IT" dirty="0" err="1" smtClean="0"/>
              <a:t>substances</a:t>
            </a:r>
            <a:r>
              <a:rPr lang="it-IT" dirty="0" smtClean="0"/>
              <a:t>, </a:t>
            </a:r>
            <a:r>
              <a:rPr lang="it-IT" dirty="0" err="1" smtClean="0"/>
              <a:t>endowed</a:t>
            </a:r>
            <a:r>
              <a:rPr lang="it-IT" dirty="0" smtClean="0"/>
              <a:t> with an </a:t>
            </a:r>
            <a:r>
              <a:rPr lang="it-IT" dirty="0" err="1" smtClean="0"/>
              <a:t>essence</a:t>
            </a:r>
            <a:r>
              <a:rPr lang="it-IT" dirty="0" smtClean="0"/>
              <a:t>, </a:t>
            </a:r>
            <a:r>
              <a:rPr lang="it-IT" dirty="0" err="1" smtClean="0"/>
              <a:t>essentially</a:t>
            </a:r>
            <a:r>
              <a:rPr lang="it-IT" dirty="0" smtClean="0"/>
              <a:t> </a:t>
            </a:r>
            <a:r>
              <a:rPr lang="it-IT" dirty="0" err="1" smtClean="0"/>
              <a:t>belonging</a:t>
            </a:r>
            <a:r>
              <a:rPr lang="it-IT" dirty="0" smtClean="0"/>
              <a:t> to a </a:t>
            </a:r>
            <a:r>
              <a:rPr lang="it-IT" dirty="0" err="1" smtClean="0"/>
              <a:t>kind</a:t>
            </a:r>
            <a:r>
              <a:rPr lang="it-IT" dirty="0" smtClean="0"/>
              <a:t> (</a:t>
            </a:r>
            <a:r>
              <a:rPr lang="it-IT" dirty="0" err="1" smtClean="0"/>
              <a:t>Aristotle</a:t>
            </a:r>
            <a:r>
              <a:rPr lang="it-IT" dirty="0" smtClean="0"/>
              <a:t>) (</a:t>
            </a:r>
            <a:r>
              <a:rPr lang="it-IT" dirty="0" err="1" smtClean="0"/>
              <a:t>seems</a:t>
            </a:r>
            <a:r>
              <a:rPr lang="it-IT" dirty="0" smtClean="0"/>
              <a:t> to be the option </a:t>
            </a:r>
            <a:r>
              <a:rPr lang="it-IT" dirty="0" err="1" smtClean="0"/>
              <a:t>preferred</a:t>
            </a:r>
            <a:r>
              <a:rPr lang="it-IT" dirty="0" smtClean="0"/>
              <a:t> by </a:t>
            </a:r>
            <a:r>
              <a:rPr lang="it-IT" dirty="0" err="1" smtClean="0"/>
              <a:t>Loux</a:t>
            </a:r>
            <a:r>
              <a:rPr lang="it-IT" dirty="0" smtClean="0"/>
              <a:t>, </a:t>
            </a:r>
            <a:r>
              <a:rPr lang="it-IT" dirty="0" err="1" smtClean="0"/>
              <a:t>who</a:t>
            </a:r>
            <a:r>
              <a:rPr lang="it-IT" dirty="0" smtClean="0"/>
              <a:t> </a:t>
            </a:r>
            <a:r>
              <a:rPr lang="it-IT" dirty="0" err="1" smtClean="0"/>
              <a:t>says</a:t>
            </a:r>
            <a:r>
              <a:rPr lang="it-IT" dirty="0" smtClean="0"/>
              <a:t> (4d ed., p. 106): "</a:t>
            </a:r>
            <a:r>
              <a:rPr lang="en-US" dirty="0"/>
              <a:t>According to philosophers in the Aristotelian tradition, the root </a:t>
            </a:r>
            <a:r>
              <a:rPr lang="en-US" dirty="0" smtClean="0"/>
              <a:t>difficulty in </a:t>
            </a:r>
            <a:r>
              <a:rPr lang="en-US" dirty="0"/>
              <a:t>the substratum and bundle theorists’ accounts is their appropriation of </a:t>
            </a:r>
            <a:r>
              <a:rPr lang="en-US" dirty="0" smtClean="0"/>
              <a:t>the framework </a:t>
            </a:r>
            <a:r>
              <a:rPr lang="en-US" dirty="0"/>
              <a:t>of constituents and wholes.</a:t>
            </a:r>
            <a:r>
              <a:rPr lang="it-IT" dirty="0" smtClean="0"/>
              <a:t>")</a:t>
            </a:r>
          </a:p>
          <a:p>
            <a:endParaRPr lang="it-IT" dirty="0" smtClean="0"/>
          </a:p>
          <a:p>
            <a:endParaRPr lang="it-IT" dirty="0"/>
          </a:p>
        </p:txBody>
      </p:sp>
    </p:spTree>
    <p:extLst>
      <p:ext uri="{BB962C8B-B14F-4D97-AF65-F5344CB8AC3E}">
        <p14:creationId xmlns:p14="http://schemas.microsoft.com/office/powerpoint/2010/main" val="104966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Classroom</a:t>
            </a:r>
            <a:endParaRPr lang="it-IT" dirty="0"/>
          </a:p>
        </p:txBody>
      </p:sp>
      <p:sp>
        <p:nvSpPr>
          <p:cNvPr id="3" name="Segnaposto contenuto 2"/>
          <p:cNvSpPr>
            <a:spLocks noGrp="1"/>
          </p:cNvSpPr>
          <p:nvPr>
            <p:ph idx="1"/>
          </p:nvPr>
        </p:nvSpPr>
        <p:spPr/>
        <p:txBody>
          <a:bodyPr/>
          <a:lstStyle/>
          <a:p>
            <a:r>
              <a:rPr lang="it-IT" dirty="0" smtClean="0"/>
              <a:t>Aula B: Mancini, seminario (triennale e magistrale) su filosofia africana</a:t>
            </a:r>
          </a:p>
          <a:p>
            <a:r>
              <a:rPr lang="it-IT" dirty="0" smtClean="0"/>
              <a:t>Problemi di sovrapposizione?</a:t>
            </a:r>
            <a:endParaRPr lang="it-IT" dirty="0"/>
          </a:p>
        </p:txBody>
      </p:sp>
    </p:spTree>
    <p:extLst>
      <p:ext uri="{BB962C8B-B14F-4D97-AF65-F5344CB8AC3E}">
        <p14:creationId xmlns:p14="http://schemas.microsoft.com/office/powerpoint/2010/main" val="135730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a:t>
            </a:r>
            <a:endParaRPr lang="it-IT" dirty="0"/>
          </a:p>
        </p:txBody>
      </p:sp>
      <p:sp>
        <p:nvSpPr>
          <p:cNvPr id="3" name="Segnaposto contenuto 2"/>
          <p:cNvSpPr>
            <a:spLocks noGrp="1"/>
          </p:cNvSpPr>
          <p:nvPr>
            <p:ph idx="1"/>
          </p:nvPr>
        </p:nvSpPr>
        <p:spPr/>
        <p:txBody>
          <a:bodyPr>
            <a:normAutofit lnSpcReduction="10000"/>
          </a:bodyPr>
          <a:lstStyle/>
          <a:p>
            <a:endParaRPr lang="it-IT" dirty="0"/>
          </a:p>
          <a:p>
            <a:r>
              <a:rPr lang="en-US" dirty="0"/>
              <a:t>1) Introduction to the main topics of </a:t>
            </a:r>
            <a:r>
              <a:rPr lang="en-US" dirty="0" smtClean="0"/>
              <a:t>ontology</a:t>
            </a:r>
          </a:p>
          <a:p>
            <a:r>
              <a:rPr lang="en-US" dirty="0" smtClean="0"/>
              <a:t>what </a:t>
            </a:r>
            <a:r>
              <a:rPr lang="en-US" dirty="0"/>
              <a:t>is ontology (or metaphysics</a:t>
            </a:r>
            <a:r>
              <a:rPr lang="en-US" dirty="0" smtClean="0"/>
              <a:t>)?</a:t>
            </a:r>
          </a:p>
          <a:p>
            <a:r>
              <a:rPr lang="en-US" dirty="0" smtClean="0"/>
              <a:t> </a:t>
            </a:r>
            <a:r>
              <a:rPr lang="en-US" dirty="0"/>
              <a:t>objects, properties, </a:t>
            </a:r>
            <a:r>
              <a:rPr lang="en-US" dirty="0" smtClean="0"/>
              <a:t>relations</a:t>
            </a:r>
          </a:p>
          <a:p>
            <a:r>
              <a:rPr lang="en-US" dirty="0" smtClean="0"/>
              <a:t>propositions</a:t>
            </a:r>
            <a:r>
              <a:rPr lang="en-US" dirty="0"/>
              <a:t>, events, states of affairs</a:t>
            </a:r>
            <a:r>
              <a:rPr lang="en-US" dirty="0" smtClean="0"/>
              <a:t>.</a:t>
            </a:r>
          </a:p>
          <a:p>
            <a:r>
              <a:rPr lang="en-US" dirty="0" smtClean="0"/>
              <a:t>2</a:t>
            </a:r>
            <a:r>
              <a:rPr lang="en-US" dirty="0"/>
              <a:t>) Temporal </a:t>
            </a:r>
            <a:r>
              <a:rPr lang="en-US" dirty="0" smtClean="0"/>
              <a:t>ontology</a:t>
            </a:r>
          </a:p>
          <a:p>
            <a:r>
              <a:rPr lang="en-US" dirty="0" smtClean="0"/>
              <a:t>A-</a:t>
            </a:r>
            <a:r>
              <a:rPr lang="en-US" dirty="0" err="1" smtClean="0"/>
              <a:t>Eternalism</a:t>
            </a:r>
            <a:r>
              <a:rPr lang="en-US" dirty="0"/>
              <a:t>, </a:t>
            </a:r>
            <a:r>
              <a:rPr lang="en-US" dirty="0" err="1"/>
              <a:t>Pastism</a:t>
            </a:r>
            <a:r>
              <a:rPr lang="en-US" dirty="0"/>
              <a:t>, Presentism, </a:t>
            </a:r>
            <a:r>
              <a:rPr lang="en-US" dirty="0" smtClean="0"/>
              <a:t>B-</a:t>
            </a:r>
            <a:r>
              <a:rPr lang="en-US" dirty="0" err="1" smtClean="0"/>
              <a:t>Eternalism</a:t>
            </a:r>
            <a:endParaRPr lang="en-US" dirty="0" smtClean="0"/>
          </a:p>
          <a:p>
            <a:r>
              <a:rPr lang="en-US" dirty="0" smtClean="0"/>
              <a:t>basics </a:t>
            </a:r>
            <a:r>
              <a:rPr lang="en-US" dirty="0"/>
              <a:t>of relativity </a:t>
            </a:r>
            <a:r>
              <a:rPr lang="en-US" dirty="0" smtClean="0"/>
              <a:t>theory</a:t>
            </a:r>
          </a:p>
          <a:p>
            <a:r>
              <a:rPr lang="en-US" dirty="0" smtClean="0"/>
              <a:t>Identity </a:t>
            </a:r>
            <a:r>
              <a:rPr lang="en-US" dirty="0"/>
              <a:t>across time.	</a:t>
            </a:r>
          </a:p>
          <a:p>
            <a:endParaRPr lang="it-IT" dirty="0"/>
          </a:p>
        </p:txBody>
      </p:sp>
    </p:spTree>
    <p:extLst>
      <p:ext uri="{BB962C8B-B14F-4D97-AF65-F5344CB8AC3E}">
        <p14:creationId xmlns:p14="http://schemas.microsoft.com/office/powerpoint/2010/main" val="70359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Textbook</a:t>
            </a:r>
            <a:endParaRPr lang="it-IT" dirty="0"/>
          </a:p>
        </p:txBody>
      </p:sp>
      <p:sp>
        <p:nvSpPr>
          <p:cNvPr id="3" name="Segnaposto contenuto 2"/>
          <p:cNvSpPr>
            <a:spLocks noGrp="1"/>
          </p:cNvSpPr>
          <p:nvPr>
            <p:ph idx="1"/>
          </p:nvPr>
        </p:nvSpPr>
        <p:spPr/>
        <p:txBody>
          <a:bodyPr/>
          <a:lstStyle/>
          <a:p>
            <a:endParaRPr lang="it-IT" dirty="0"/>
          </a:p>
          <a:p>
            <a:r>
              <a:rPr lang="it-IT" dirty="0"/>
              <a:t>M. </a:t>
            </a:r>
            <a:r>
              <a:rPr lang="it-IT" dirty="0" err="1"/>
              <a:t>J.Loux</a:t>
            </a:r>
            <a:r>
              <a:rPr lang="it-IT" dirty="0"/>
              <a:t>, T.M. </a:t>
            </a:r>
            <a:r>
              <a:rPr lang="it-IT" dirty="0" err="1" smtClean="0"/>
              <a:t>Crisp</a:t>
            </a:r>
            <a:r>
              <a:rPr lang="it-IT" dirty="0" smtClean="0"/>
              <a:t>, </a:t>
            </a:r>
            <a:r>
              <a:rPr lang="it-IT" dirty="0" err="1" smtClean="0"/>
              <a:t>Metaphysics</a:t>
            </a:r>
            <a:r>
              <a:rPr lang="it-IT" dirty="0"/>
              <a:t>. </a:t>
            </a:r>
            <a:r>
              <a:rPr lang="it-IT" dirty="0" smtClean="0"/>
              <a:t>A </a:t>
            </a:r>
            <a:r>
              <a:rPr lang="it-IT" dirty="0" err="1" smtClean="0"/>
              <a:t>contemporary</a:t>
            </a:r>
            <a:r>
              <a:rPr lang="it-IT" dirty="0" smtClean="0"/>
              <a:t> </a:t>
            </a:r>
            <a:r>
              <a:rPr lang="it-IT" dirty="0" err="1" smtClean="0"/>
              <a:t>introduction</a:t>
            </a:r>
            <a:r>
              <a:rPr lang="it-IT" dirty="0"/>
              <a:t>, 4a ed</a:t>
            </a:r>
            <a:r>
              <a:rPr lang="it-IT" dirty="0" smtClean="0"/>
              <a:t>., </a:t>
            </a:r>
            <a:r>
              <a:rPr lang="it-IT" dirty="0" err="1" smtClean="0"/>
              <a:t>Routledge</a:t>
            </a:r>
            <a:r>
              <a:rPr lang="it-IT" dirty="0" smtClean="0"/>
              <a:t>, Londra, 2017</a:t>
            </a:r>
          </a:p>
          <a:p>
            <a:pPr lvl="1"/>
            <a:r>
              <a:rPr lang="it-IT" dirty="0" smtClean="0"/>
              <a:t>introduzione </a:t>
            </a:r>
            <a:r>
              <a:rPr lang="it-IT" dirty="0"/>
              <a:t>e </a:t>
            </a:r>
            <a:r>
              <a:rPr lang="it-IT" dirty="0" err="1"/>
              <a:t>capp</a:t>
            </a:r>
            <a:r>
              <a:rPr lang="it-IT" dirty="0"/>
              <a:t>. 1-8 (circa 250 pp.)	</a:t>
            </a:r>
          </a:p>
          <a:p>
            <a:endParaRPr lang="it-IT" dirty="0"/>
          </a:p>
        </p:txBody>
      </p:sp>
    </p:spTree>
    <p:extLst>
      <p:ext uri="{BB962C8B-B14F-4D97-AF65-F5344CB8AC3E}">
        <p14:creationId xmlns:p14="http://schemas.microsoft.com/office/powerpoint/2010/main" val="49879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Grading</a:t>
            </a:r>
            <a:endParaRPr lang="it-IT" dirty="0"/>
          </a:p>
        </p:txBody>
      </p:sp>
      <p:sp>
        <p:nvSpPr>
          <p:cNvPr id="3" name="Segnaposto contenuto 2"/>
          <p:cNvSpPr>
            <a:spLocks noGrp="1"/>
          </p:cNvSpPr>
          <p:nvPr>
            <p:ph idx="1"/>
          </p:nvPr>
        </p:nvSpPr>
        <p:spPr/>
        <p:txBody>
          <a:bodyPr>
            <a:normAutofit/>
          </a:bodyPr>
          <a:lstStyle/>
          <a:p>
            <a:endParaRPr lang="it-IT" dirty="0"/>
          </a:p>
          <a:p>
            <a:r>
              <a:rPr lang="it-IT" dirty="0"/>
              <a:t>Modalità </a:t>
            </a:r>
            <a:r>
              <a:rPr lang="it-IT" dirty="0" smtClean="0"/>
              <a:t>I</a:t>
            </a:r>
          </a:p>
          <a:p>
            <a:pPr lvl="1"/>
            <a:r>
              <a:rPr lang="it-IT" dirty="0" smtClean="0"/>
              <a:t>Presentazione </a:t>
            </a:r>
            <a:r>
              <a:rPr lang="it-IT" dirty="0"/>
              <a:t>(possibilmente in classe) di circa 30 </a:t>
            </a:r>
            <a:r>
              <a:rPr lang="it-IT" dirty="0" err="1"/>
              <a:t>minutidi</a:t>
            </a:r>
            <a:r>
              <a:rPr lang="it-IT" dirty="0"/>
              <a:t> un argomento concordato con il docente e tesina </a:t>
            </a:r>
            <a:r>
              <a:rPr lang="it-IT" dirty="0" smtClean="0"/>
              <a:t>scritta su </a:t>
            </a:r>
            <a:r>
              <a:rPr lang="it-IT" dirty="0"/>
              <a:t>argomento concordato con il docente di massimo 3000 parole (note </a:t>
            </a:r>
            <a:r>
              <a:rPr lang="it-IT" dirty="0" smtClean="0"/>
              <a:t>e bibliografia </a:t>
            </a:r>
            <a:r>
              <a:rPr lang="it-IT" dirty="0"/>
              <a:t>incluse). </a:t>
            </a:r>
            <a:endParaRPr lang="it-IT" dirty="0" smtClean="0"/>
          </a:p>
          <a:p>
            <a:pPr lvl="1"/>
            <a:r>
              <a:rPr lang="it-IT" dirty="0" smtClean="0"/>
              <a:t>Esame </a:t>
            </a:r>
            <a:r>
              <a:rPr lang="it-IT" dirty="0"/>
              <a:t>orale consistente nella discussione della tesina</a:t>
            </a:r>
            <a:r>
              <a:rPr lang="it-IT" dirty="0" smtClean="0"/>
              <a:t>.</a:t>
            </a:r>
          </a:p>
          <a:p>
            <a:r>
              <a:rPr lang="it-IT" dirty="0" smtClean="0"/>
              <a:t>Modalità II</a:t>
            </a:r>
          </a:p>
          <a:p>
            <a:pPr lvl="1"/>
            <a:r>
              <a:rPr lang="it-IT" dirty="0" smtClean="0"/>
              <a:t>Esame </a:t>
            </a:r>
            <a:r>
              <a:rPr lang="it-IT" dirty="0"/>
              <a:t>orale di circa mezz'ora sul testo adottato con almeno tre domande </a:t>
            </a:r>
            <a:r>
              <a:rPr lang="it-IT" dirty="0" smtClean="0"/>
              <a:t>su argomenti </a:t>
            </a:r>
            <a:r>
              <a:rPr lang="it-IT" dirty="0"/>
              <a:t>diversi scelti dal docente.	</a:t>
            </a:r>
          </a:p>
          <a:p>
            <a:endParaRPr lang="it-IT" dirty="0"/>
          </a:p>
        </p:txBody>
      </p:sp>
    </p:spTree>
    <p:extLst>
      <p:ext uri="{BB962C8B-B14F-4D97-AF65-F5344CB8AC3E}">
        <p14:creationId xmlns:p14="http://schemas.microsoft.com/office/powerpoint/2010/main" val="57815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n-US"/>
              <a:t>Metaphysics, common sense, science</a:t>
            </a:r>
            <a:br>
              <a:rPr lang="en-US"/>
            </a:br>
            <a:endParaRPr lang="it-IT"/>
          </a:p>
        </p:txBody>
      </p:sp>
      <p:sp>
        <p:nvSpPr>
          <p:cNvPr id="7" name="Segnaposto testo 6"/>
          <p:cNvSpPr>
            <a:spLocks noGrp="1"/>
          </p:cNvSpPr>
          <p:nvPr>
            <p:ph type="body" idx="1"/>
          </p:nvPr>
        </p:nvSpPr>
        <p:spPr/>
        <p:txBody>
          <a:bodyPr/>
          <a:lstStyle/>
          <a:p>
            <a:endParaRPr lang="it-IT"/>
          </a:p>
        </p:txBody>
      </p:sp>
    </p:spTree>
    <p:extLst>
      <p:ext uri="{BB962C8B-B14F-4D97-AF65-F5344CB8AC3E}">
        <p14:creationId xmlns:p14="http://schemas.microsoft.com/office/powerpoint/2010/main" val="420058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Naming a discipline</a:t>
            </a:r>
            <a:endParaRPr lang="it-IT"/>
          </a:p>
        </p:txBody>
      </p:sp>
      <p:sp>
        <p:nvSpPr>
          <p:cNvPr id="3" name="Segnaposto contenuto 2"/>
          <p:cNvSpPr>
            <a:spLocks noGrp="1"/>
          </p:cNvSpPr>
          <p:nvPr>
            <p:ph idx="1"/>
          </p:nvPr>
        </p:nvSpPr>
        <p:spPr/>
        <p:txBody>
          <a:bodyPr>
            <a:normAutofit lnSpcReduction="10000"/>
          </a:bodyPr>
          <a:lstStyle/>
          <a:p>
            <a:r>
              <a:rPr lang="it-IT"/>
              <a:t>First </a:t>
            </a:r>
            <a:r>
              <a:rPr lang="it-IT" smtClean="0"/>
              <a:t>philosophy = the study of being qua (as) being</a:t>
            </a:r>
          </a:p>
          <a:p>
            <a:r>
              <a:rPr lang="it-IT" smtClean="0"/>
              <a:t>Metaphysics</a:t>
            </a:r>
          </a:p>
          <a:p>
            <a:r>
              <a:rPr lang="it-IT" smtClean="0"/>
              <a:t>Ontology</a:t>
            </a:r>
          </a:p>
          <a:p>
            <a:r>
              <a:rPr lang="it-IT" smtClean="0"/>
              <a:t>Study of the most general kinds (categories) of being or reality, which ones they are, what they are (their nature), how they are structured, how they hang together</a:t>
            </a:r>
          </a:p>
          <a:p>
            <a:r>
              <a:rPr lang="it-IT" smtClean="0"/>
              <a:t>Continental vs. Analytic philosophy</a:t>
            </a:r>
          </a:p>
          <a:p>
            <a:r>
              <a:rPr lang="it-IT" smtClean="0"/>
              <a:t>Analytic Ontology (metaphysics)</a:t>
            </a:r>
          </a:p>
          <a:p>
            <a:r>
              <a:rPr lang="it-IT" smtClean="0"/>
              <a:t>Committing oneself to "an ontology</a:t>
            </a:r>
            <a:r>
              <a:rPr lang="it-IT"/>
              <a:t>" (Quine</a:t>
            </a:r>
            <a:r>
              <a:rPr lang="it-IT" smtClean="0"/>
              <a:t>), i.e., to an inventory of what there is</a:t>
            </a:r>
            <a:endParaRPr lang="it-IT"/>
          </a:p>
        </p:txBody>
      </p:sp>
    </p:spTree>
    <p:extLst>
      <p:ext uri="{BB962C8B-B14F-4D97-AF65-F5344CB8AC3E}">
        <p14:creationId xmlns:p14="http://schemas.microsoft.com/office/powerpoint/2010/main" val="2044590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Ontological/metaphysical issues (categories)</a:t>
            </a:r>
            <a:endParaRPr lang="it-IT"/>
          </a:p>
        </p:txBody>
      </p:sp>
      <p:sp>
        <p:nvSpPr>
          <p:cNvPr id="3" name="Segnaposto contenuto 2"/>
          <p:cNvSpPr>
            <a:spLocks noGrp="1"/>
          </p:cNvSpPr>
          <p:nvPr>
            <p:ph idx="1"/>
          </p:nvPr>
        </p:nvSpPr>
        <p:spPr/>
        <p:txBody>
          <a:bodyPr>
            <a:normAutofit fontScale="62500" lnSpcReduction="20000"/>
          </a:bodyPr>
          <a:lstStyle/>
          <a:p>
            <a:r>
              <a:rPr lang="it-IT" smtClean="0"/>
              <a:t>Being</a:t>
            </a:r>
          </a:p>
          <a:p>
            <a:r>
              <a:rPr lang="it-IT" smtClean="0"/>
              <a:t>Existence</a:t>
            </a:r>
          </a:p>
          <a:p>
            <a:r>
              <a:rPr lang="it-IT" smtClean="0"/>
              <a:t>Object or individual</a:t>
            </a:r>
          </a:p>
          <a:p>
            <a:r>
              <a:rPr lang="it-IT" smtClean="0"/>
              <a:t>Property</a:t>
            </a:r>
          </a:p>
          <a:p>
            <a:r>
              <a:rPr lang="it-IT" smtClean="0"/>
              <a:t>Relation</a:t>
            </a:r>
          </a:p>
          <a:p>
            <a:r>
              <a:rPr lang="it-IT" smtClean="0"/>
              <a:t>State of affairs</a:t>
            </a:r>
          </a:p>
          <a:p>
            <a:r>
              <a:rPr lang="it-IT" smtClean="0"/>
              <a:t>Event</a:t>
            </a:r>
          </a:p>
          <a:p>
            <a:r>
              <a:rPr lang="it-IT" smtClean="0"/>
              <a:t>meaning, concept, proposition</a:t>
            </a:r>
          </a:p>
          <a:p>
            <a:r>
              <a:rPr lang="it-IT" b="1" smtClean="0"/>
              <a:t>time</a:t>
            </a:r>
          </a:p>
          <a:p>
            <a:r>
              <a:rPr lang="it-IT" smtClean="0"/>
              <a:t>Space</a:t>
            </a:r>
          </a:p>
          <a:p>
            <a:r>
              <a:rPr lang="it-IT" smtClean="0"/>
              <a:t>Mind</a:t>
            </a:r>
          </a:p>
          <a:p>
            <a:r>
              <a:rPr lang="it-IT" smtClean="0"/>
              <a:t>Matter</a:t>
            </a:r>
          </a:p>
          <a:p>
            <a:r>
              <a:rPr lang="it-IT" smtClean="0"/>
              <a:t>God</a:t>
            </a:r>
            <a:endParaRPr lang="it-IT"/>
          </a:p>
        </p:txBody>
      </p:sp>
      <p:sp>
        <p:nvSpPr>
          <p:cNvPr id="8" name="Callout con freccia a sinistra 7"/>
          <p:cNvSpPr/>
          <p:nvPr/>
        </p:nvSpPr>
        <p:spPr>
          <a:xfrm>
            <a:off x="2106592" y="4051139"/>
            <a:ext cx="5978324" cy="10243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095754" y="4415742"/>
            <a:ext cx="2445152" cy="416688"/>
          </a:xfrm>
          <a:prstGeom prst="rect">
            <a:avLst/>
          </a:prstGeom>
          <a:noFill/>
        </p:spPr>
        <p:txBody>
          <a:bodyPr wrap="square" rtlCol="0">
            <a:spAutoFit/>
          </a:bodyPr>
          <a:lstStyle/>
          <a:p>
            <a:endParaRPr lang="it-IT"/>
          </a:p>
        </p:txBody>
      </p:sp>
      <p:sp>
        <p:nvSpPr>
          <p:cNvPr id="10" name="CasellaDiTesto 9"/>
          <p:cNvSpPr txBox="1"/>
          <p:nvPr/>
        </p:nvSpPr>
        <p:spPr>
          <a:xfrm>
            <a:off x="5274197" y="4254754"/>
            <a:ext cx="1643605" cy="830997"/>
          </a:xfrm>
          <a:prstGeom prst="rect">
            <a:avLst/>
          </a:prstGeom>
          <a:noFill/>
        </p:spPr>
        <p:txBody>
          <a:bodyPr wrap="square" rtlCol="0">
            <a:spAutoFit/>
          </a:bodyPr>
          <a:lstStyle/>
          <a:p>
            <a:r>
              <a:rPr lang="it-IT" sz="2400" smtClean="0"/>
              <a:t>emphasis on</a:t>
            </a:r>
            <a:endParaRPr lang="it-IT" sz="2400"/>
          </a:p>
        </p:txBody>
      </p:sp>
    </p:spTree>
    <p:extLst>
      <p:ext uri="{BB962C8B-B14F-4D97-AF65-F5344CB8AC3E}">
        <p14:creationId xmlns:p14="http://schemas.microsoft.com/office/powerpoint/2010/main" val="370199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1535</Words>
  <Application>Microsoft Office PowerPoint</Application>
  <PresentationFormat>Widescreen</PresentationFormat>
  <Paragraphs>95</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Calibri Light</vt:lpstr>
      <vt:lpstr>Tema di Office</vt:lpstr>
      <vt:lpstr>Analytic Ontology 22-23</vt:lpstr>
      <vt:lpstr>Presentazione standard di PowerPoint</vt:lpstr>
      <vt:lpstr>Classroom</vt:lpstr>
      <vt:lpstr>Program</vt:lpstr>
      <vt:lpstr>Textbook</vt:lpstr>
      <vt:lpstr>Grading</vt:lpstr>
      <vt:lpstr>Metaphysics, common sense, science </vt:lpstr>
      <vt:lpstr>Naming a discipline</vt:lpstr>
      <vt:lpstr>Ontological/metaphysical issues (categories)</vt:lpstr>
      <vt:lpstr>Historical terminological note</vt:lpstr>
      <vt:lpstr>Attempts to distinguish</vt:lpstr>
      <vt:lpstr>Aristotle vs. Kant</vt:lpstr>
      <vt:lpstr>Methodology</vt:lpstr>
      <vt:lpstr>Critical Commonsensism</vt:lpstr>
      <vt:lpstr>Common sense</vt:lpstr>
      <vt:lpstr>Presentazione standard di PowerPoint</vt:lpstr>
      <vt:lpstr>Presentazione standard di PowerPoint</vt:lpstr>
      <vt:lpstr>Presentazione standard di PowerPoint</vt:lpstr>
      <vt:lpstr>Presentazione standard di PowerPoint</vt:lpstr>
      <vt:lpstr>Scientism</vt:lpstr>
      <vt:lpstr>Resisting scientism</vt:lpstr>
      <vt:lpstr>The basic building blocks: objects, properties and relations </vt:lpstr>
      <vt:lpstr>Objects (concrete particulars)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 Ontology 22-23</dc:title>
  <dc:creator>Francesco Orilia</dc:creator>
  <cp:lastModifiedBy>Francesco Orilia</cp:lastModifiedBy>
  <cp:revision>6</cp:revision>
  <dcterms:created xsi:type="dcterms:W3CDTF">2022-10-05T15:16:12Z</dcterms:created>
  <dcterms:modified xsi:type="dcterms:W3CDTF">2022-10-08T05:33:22Z</dcterms:modified>
</cp:coreProperties>
</file>