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256" r:id="rId2"/>
    <p:sldId id="297" r:id="rId3"/>
    <p:sldId id="257" r:id="rId4"/>
    <p:sldId id="29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380" r:id="rId16"/>
    <p:sldId id="381" r:id="rId17"/>
    <p:sldId id="279" r:id="rId18"/>
    <p:sldId id="280" r:id="rId19"/>
    <p:sldId id="318" r:id="rId20"/>
    <p:sldId id="319" r:id="rId21"/>
    <p:sldId id="282" r:id="rId22"/>
    <p:sldId id="284" r:id="rId23"/>
    <p:sldId id="285" r:id="rId24"/>
    <p:sldId id="286" r:id="rId25"/>
    <p:sldId id="287" r:id="rId26"/>
    <p:sldId id="288" r:id="rId27"/>
    <p:sldId id="289" r:id="rId28"/>
    <p:sldId id="300" r:id="rId29"/>
    <p:sldId id="301" r:id="rId30"/>
    <p:sldId id="302" r:id="rId31"/>
    <p:sldId id="303" r:id="rId32"/>
    <p:sldId id="304" r:id="rId33"/>
    <p:sldId id="305" r:id="rId34"/>
    <p:sldId id="290" r:id="rId35"/>
    <p:sldId id="322" r:id="rId36"/>
    <p:sldId id="323" r:id="rId37"/>
    <p:sldId id="324" r:id="rId38"/>
    <p:sldId id="325" r:id="rId39"/>
    <p:sldId id="326" r:id="rId40"/>
    <p:sldId id="327" r:id="rId41"/>
    <p:sldId id="328" r:id="rId42"/>
    <p:sldId id="329" r:id="rId43"/>
    <p:sldId id="330" r:id="rId44"/>
    <p:sldId id="331" r:id="rId45"/>
    <p:sldId id="332" r:id="rId46"/>
    <p:sldId id="333" r:id="rId4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BCBF7-4A4C-4897-97A4-A7A9A39B8515}" type="datetimeFigureOut">
              <a:rPr lang="it-IT" smtClean="0"/>
              <a:t>29/10/2022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4502D2-6F69-421D-BF55-4EDC4618A14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6172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FD43026-F934-476B-B00A-A498C0AFD99A}" type="slidenum">
              <a:rPr lang="it-IT" altLang="it-IT">
                <a:latin typeface="Calibri" panose="020F0502020204030204" pitchFamily="34" charset="0"/>
              </a:rPr>
              <a:pPr eaLnBrk="1" hangingPunct="1"/>
              <a:t>13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42276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46C6024-A22E-4F8A-915F-15A474A042FE}" type="slidenum">
              <a:rPr lang="it-IT" altLang="it-IT">
                <a:latin typeface="Calibri" panose="020F0502020204030204" pitchFamily="34" charset="0"/>
              </a:rPr>
              <a:pPr eaLnBrk="1" hangingPunct="1"/>
              <a:t>14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124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8A5401D-13D7-4CBD-9DEF-E7D8426BAFF9}" type="slidenum">
              <a:rPr lang="it-IT" altLang="it-IT">
                <a:latin typeface="Calibri" panose="020F0502020204030204" pitchFamily="34" charset="0"/>
              </a:rPr>
              <a:pPr eaLnBrk="1" hangingPunct="1"/>
              <a:t>18</a:t>
            </a:fld>
            <a:endParaRPr lang="it-IT" altLang="it-IT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212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11891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5102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156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4570C-B019-4A2F-A9A4-BECDE1B2C9AA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4859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C6261-5855-4169-A3A1-EA286B7FD6F7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703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4BA45-6CA1-48B0-9175-E56B1A625D49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532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86C72-16E3-4ACC-AF98-D8F5F69AC279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8451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9228B-69A1-4290-B40A-E6F1FCFB73D9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16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09949-9DBB-41EC-8496-D86E7F568A9F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517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6659C-F353-422D-8CF7-F90BE0FACD28}" type="datetime1">
              <a:rPr lang="it-IT" smtClean="0"/>
              <a:t>29/10/2022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65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97BF6-3D99-4C4A-B284-2CB8565D7D0D}" type="datetime1">
              <a:rPr lang="it-IT" smtClean="0"/>
              <a:t>29/10/2022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6575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43E6-D4E3-4D97-A9D6-624C55A9F724}" type="datetime1">
              <a:rPr lang="it-IT" smtClean="0"/>
              <a:t>29/10/2022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4530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36C15-A447-435C-A114-10FDD0FE8772}" type="datetime1">
              <a:rPr lang="it-IT" smtClean="0"/>
              <a:t>29/10/2022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9300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CC1A4-963A-49A0-A3DE-4ADE77131630}" type="datetime1">
              <a:rPr lang="it-IT" smtClean="0"/>
              <a:t>29/10/2022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5003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8F164-A6FC-4546-AD3A-6CB8DF5BFFDD}" type="datetime1">
              <a:rPr lang="it-IT" smtClean="0"/>
              <a:t>29/10/2022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001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0628-08CF-4209-990E-E15850B92E1F}" type="datetime1">
              <a:rPr lang="it-IT" smtClean="0"/>
              <a:t>29/10/2022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Skype seminar from Recanati - May 19, 2020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D5EC6-A797-427A-9A45-123B710BEE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1134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Ontology</a:t>
            </a:r>
            <a:r>
              <a:rPr lang="it-IT" dirty="0" smtClean="0"/>
              <a:t> 22-23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Lezz</a:t>
            </a:r>
            <a:r>
              <a:rPr lang="it-IT" dirty="0" smtClean="0"/>
              <a:t>. 10-12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67491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metric A- and B-attributes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3 years ago</a:t>
            </a:r>
          </a:p>
          <a:p>
            <a:r>
              <a:rPr lang="it-IT" smtClean="0"/>
              <a:t>in 14 minutes and 10 seconds</a:t>
            </a:r>
          </a:p>
          <a:p>
            <a:r>
              <a:rPr lang="it-IT" smtClean="0"/>
              <a:t>3 hours before</a:t>
            </a:r>
          </a:p>
          <a:p>
            <a:r>
              <a:rPr lang="it-IT" smtClean="0"/>
              <a:t>after 4 hours since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117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B</a:t>
            </a:r>
            <a:r>
              <a:rPr lang="it-IT" smtClean="0"/>
              <a:t>asic assumption 1: change is essential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According to MT, change </a:t>
            </a:r>
            <a:r>
              <a:rPr lang="it-IT" smtClean="0"/>
              <a:t>is </a:t>
            </a:r>
            <a:r>
              <a:rPr lang="it-IT"/>
              <a:t>essential for </a:t>
            </a:r>
            <a:r>
              <a:rPr lang="it-IT" smtClean="0"/>
              <a:t>time.</a:t>
            </a:r>
          </a:p>
          <a:p>
            <a:r>
              <a:rPr lang="it-IT"/>
              <a:t>H</a:t>
            </a:r>
            <a:r>
              <a:rPr lang="it-IT" smtClean="0"/>
              <a:t>e means: change due </a:t>
            </a:r>
            <a:r>
              <a:rPr lang="it-IT"/>
              <a:t>to </a:t>
            </a:r>
            <a:r>
              <a:rPr lang="it-IT" smtClean="0"/>
              <a:t>A-properties of "positions in time" (events or times) (I </a:t>
            </a:r>
            <a:r>
              <a:rPr lang="it-IT"/>
              <a:t>call it "</a:t>
            </a:r>
            <a:r>
              <a:rPr lang="it-IT" smtClean="0"/>
              <a:t>tensional change")</a:t>
            </a:r>
          </a:p>
          <a:p>
            <a:r>
              <a:rPr lang="it-IT" smtClean="0"/>
              <a:t>But there are other kinds of change ...</a:t>
            </a:r>
          </a:p>
          <a:p>
            <a:endParaRPr lang="it-IT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602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Kinds of change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mtClean="0"/>
              <a:t>Tensional change: a time or event changing A-properties, e.g. time t was past; time t is present. Or my lecturing was future; my lecturing is present.</a:t>
            </a:r>
          </a:p>
          <a:p>
            <a:r>
              <a:rPr lang="it-IT"/>
              <a:t>Qualitative change: </a:t>
            </a:r>
            <a:r>
              <a:rPr lang="it-IT" smtClean="0"/>
              <a:t>any </a:t>
            </a:r>
            <a:r>
              <a:rPr lang="it-IT"/>
              <a:t>entity changing properties, eg., the stick was straight; the stick is </a:t>
            </a:r>
            <a:r>
              <a:rPr lang="it-IT" smtClean="0"/>
              <a:t>bent/ </a:t>
            </a:r>
            <a:r>
              <a:rPr lang="it-IT"/>
              <a:t>the apple was unripe (sour); the apple is </a:t>
            </a:r>
            <a:r>
              <a:rPr lang="it-IT" smtClean="0"/>
              <a:t>ripe.</a:t>
            </a:r>
          </a:p>
          <a:p>
            <a:r>
              <a:rPr lang="it-IT" smtClean="0"/>
              <a:t>Absolute (ontological, metaphysical) change (becoming): coming to exist; ceasing to exist.</a:t>
            </a:r>
          </a:p>
          <a:p>
            <a:r>
              <a:rPr lang="it-IT" smtClean="0"/>
              <a:t>Alethic change: change in truth value of a truth bearer (proposition, sentence or statement)</a:t>
            </a:r>
          </a:p>
          <a:p>
            <a:endParaRPr lang="it-IT" smtClean="0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961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Basic assumption 2: A-properties are more fundamental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  <a:defRPr/>
            </a:pPr>
            <a:r>
              <a:rPr lang="en-US" i="1" dirty="0" smtClean="0"/>
              <a:t>The </a:t>
            </a:r>
            <a:r>
              <a:rPr lang="en-US" i="1" dirty="0"/>
              <a:t>A and B series are equally essential to time, which must be </a:t>
            </a:r>
            <a:r>
              <a:rPr lang="en-US" i="1" dirty="0" smtClean="0"/>
              <a:t>distinguished as </a:t>
            </a:r>
            <a:r>
              <a:rPr lang="en-US" i="1" dirty="0"/>
              <a:t>past, present and future</a:t>
            </a:r>
            <a:r>
              <a:rPr lang="en-US" i="1" dirty="0" smtClean="0"/>
              <a:t>, and </a:t>
            </a:r>
            <a:r>
              <a:rPr lang="en-US" i="1" dirty="0"/>
              <a:t>must likewise be </a:t>
            </a:r>
            <a:r>
              <a:rPr lang="en-US" i="1" dirty="0" err="1"/>
              <a:t>distinguished,as</a:t>
            </a:r>
            <a:r>
              <a:rPr lang="en-US" i="1" dirty="0"/>
              <a:t> earlier and later. But the two series are not equally fundamental. The </a:t>
            </a:r>
            <a:r>
              <a:rPr lang="en-US" i="1" dirty="0" smtClean="0"/>
              <a:t>distinctions of </a:t>
            </a:r>
            <a:r>
              <a:rPr lang="en-US" i="1" dirty="0"/>
              <a:t>the A series are ultimate. We cannot explain what is meant by past, present and future. We can, to some extent, </a:t>
            </a:r>
            <a:r>
              <a:rPr lang="en-US" i="1" dirty="0" smtClean="0"/>
              <a:t>describe </a:t>
            </a:r>
            <a:r>
              <a:rPr lang="en-US" i="1" dirty="0"/>
              <a:t>them, but they cannot be defined. We can only show their meaning by examples. " Your breakfast this </a:t>
            </a:r>
            <a:r>
              <a:rPr lang="en-US" i="1" dirty="0" smtClean="0"/>
              <a:t>morning</a:t>
            </a:r>
            <a:r>
              <a:rPr lang="en-US" i="1" dirty="0"/>
              <a:t>," we can say to an inquirer, " is past; this conversation is present; your dinner this evening is future ".</a:t>
            </a:r>
            <a:r>
              <a:rPr lang="it-IT" i="1" dirty="0" smtClean="0"/>
              <a:t> </a:t>
            </a:r>
            <a:r>
              <a:rPr lang="it-IT" dirty="0" smtClean="0"/>
              <a:t>(1908, p. 463) </a:t>
            </a:r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B-relations are just </a:t>
            </a:r>
            <a:r>
              <a:rPr lang="it-IT" b="1" dirty="0" err="1" smtClean="0"/>
              <a:t>internal</a:t>
            </a:r>
            <a:r>
              <a:rPr lang="it-IT" dirty="0" smtClean="0"/>
              <a:t> relations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connect</a:t>
            </a:r>
            <a:r>
              <a:rPr lang="it-IT" dirty="0" smtClean="0"/>
              <a:t> </a:t>
            </a:r>
            <a:r>
              <a:rPr lang="it-IT" dirty="0" err="1" smtClean="0"/>
              <a:t>two</a:t>
            </a:r>
            <a:r>
              <a:rPr lang="it-IT" dirty="0" smtClean="0"/>
              <a:t> "positions in time" (</a:t>
            </a:r>
            <a:r>
              <a:rPr lang="it-IT" dirty="0" err="1" smtClean="0"/>
              <a:t>events</a:t>
            </a:r>
            <a:r>
              <a:rPr lang="it-IT" dirty="0" smtClean="0"/>
              <a:t> or </a:t>
            </a:r>
            <a:r>
              <a:rPr lang="it-IT" dirty="0" err="1" smtClean="0"/>
              <a:t>times</a:t>
            </a:r>
            <a:r>
              <a:rPr lang="it-IT" dirty="0" smtClean="0"/>
              <a:t>), on the </a:t>
            </a:r>
            <a:r>
              <a:rPr lang="it-IT" dirty="0" err="1" smtClean="0"/>
              <a:t>basis</a:t>
            </a:r>
            <a:r>
              <a:rPr lang="it-IT" dirty="0" smtClean="0"/>
              <a:t> of </a:t>
            </a:r>
            <a:r>
              <a:rPr lang="it-IT" dirty="0" err="1" smtClean="0"/>
              <a:t>their</a:t>
            </a:r>
            <a:r>
              <a:rPr lang="it-IT" dirty="0" smtClean="0"/>
              <a:t> A-</a:t>
            </a:r>
            <a:r>
              <a:rPr lang="it-IT" dirty="0" err="1" smtClean="0"/>
              <a:t>properties</a:t>
            </a:r>
            <a:r>
              <a:rPr lang="it-IT" dirty="0" smtClean="0"/>
              <a:t> (</a:t>
            </a:r>
            <a:r>
              <a:rPr lang="it-IT" dirty="0" err="1" smtClean="0"/>
              <a:t>Oaklander</a:t>
            </a:r>
            <a:r>
              <a:rPr lang="it-IT" dirty="0" smtClean="0"/>
              <a:t>, </a:t>
            </a:r>
            <a:r>
              <a:rPr lang="it-IT" i="1" dirty="0" smtClean="0"/>
              <a:t>The </a:t>
            </a:r>
            <a:r>
              <a:rPr lang="it-IT" i="1" dirty="0" err="1" smtClean="0"/>
              <a:t>Ontology</a:t>
            </a:r>
            <a:r>
              <a:rPr lang="it-IT" i="1" dirty="0" smtClean="0"/>
              <a:t> of time </a:t>
            </a:r>
            <a:r>
              <a:rPr lang="it-IT" dirty="0" smtClean="0"/>
              <a:t>2004).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639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mtClean="0"/>
              <a:t>The argument in short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  <a:defRPr/>
            </a:pP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(M1)</a:t>
            </a:r>
            <a:r>
              <a:rPr lang="it-IT" smtClean="0"/>
              <a:t>	Each event has the A-properties ‘past’, ‘present’ and ‘future’.</a:t>
            </a: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(M2)</a:t>
            </a:r>
            <a:r>
              <a:rPr lang="it-IT" smtClean="0"/>
              <a:t>	</a:t>
            </a:r>
            <a:r>
              <a:rPr lang="it-IT"/>
              <a:t> T</a:t>
            </a:r>
            <a:r>
              <a:rPr lang="it-IT" smtClean="0"/>
              <a:t>he </a:t>
            </a:r>
            <a:r>
              <a:rPr lang="it-IT"/>
              <a:t>A-properties ‘past’, ‘present’ and ‘</a:t>
            </a:r>
            <a:r>
              <a:rPr lang="it-IT" smtClean="0"/>
              <a:t>future’ are incompatible.</a:t>
            </a: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(M3)</a:t>
            </a:r>
            <a:r>
              <a:rPr lang="it-IT" smtClean="0"/>
              <a:t>	The propositions (M1) and </a:t>
            </a:r>
            <a:r>
              <a:rPr lang="it-IT" dirty="0" smtClean="0"/>
              <a:t>(M2</a:t>
            </a:r>
            <a:r>
              <a:rPr lang="it-IT" smtClean="0"/>
              <a:t>) are jointly inconsistent.</a:t>
            </a: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smtClean="0"/>
              <a:t>Hence,</a:t>
            </a:r>
            <a:endParaRPr lang="it-IT" dirty="0" smtClean="0"/>
          </a:p>
          <a:p>
            <a:pPr>
              <a:buFont typeface="Arial" charset="0"/>
              <a:buChar char="•"/>
              <a:defRPr/>
            </a:pPr>
            <a:r>
              <a:rPr lang="it-IT" dirty="0" smtClean="0"/>
              <a:t>(M4)</a:t>
            </a:r>
            <a:r>
              <a:rPr lang="it-IT" smtClean="0"/>
              <a:t>	time is unreal.</a:t>
            </a: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19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Lezioni 11-12</a:t>
            </a:r>
          </a:p>
          <a:p>
            <a:r>
              <a:rPr lang="it-IT" smtClean="0"/>
              <a:t>28/19/22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329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Salteremo le lezioni di 10 e 11 Novembre</a:t>
            </a:r>
          </a:p>
          <a:p>
            <a:r>
              <a:rPr lang="it-IT" dirty="0" smtClean="0"/>
              <a:t>Programmare Recuperi</a:t>
            </a:r>
          </a:p>
          <a:p>
            <a:r>
              <a:rPr lang="it-IT" dirty="0"/>
              <a:t>PROPOSTA: 3 ore lunedì 28 novembre </a:t>
            </a:r>
            <a:r>
              <a:rPr lang="it-IT"/>
              <a:t>di </a:t>
            </a:r>
            <a:r>
              <a:rPr lang="it-IT" smtClean="0"/>
              <a:t>mattina</a:t>
            </a:r>
            <a:endParaRPr lang="it-IT" dirty="0"/>
          </a:p>
          <a:p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473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altLang="it-IT"/>
              <a:t>A theory vs. B theory</a:t>
            </a:r>
            <a:endParaRPr lang="it-IT"/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82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A theory vs. B theory</a:t>
            </a:r>
            <a:endParaRPr lang="it-IT" altLang="it-IT" smtClean="0"/>
          </a:p>
        </p:txBody>
      </p:sp>
      <p:sp>
        <p:nvSpPr>
          <p:cNvPr id="39939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  <a:defRPr/>
            </a:pPr>
            <a:r>
              <a:rPr lang="it-IT" smtClean="0"/>
              <a:t>MT's arguments has not been convincing, but has generated a subdivision into supporters of the</a:t>
            </a:r>
          </a:p>
          <a:p>
            <a:pPr>
              <a:buFont typeface="Arial" charset="0"/>
              <a:buChar char="•"/>
              <a:defRPr/>
            </a:pPr>
            <a:r>
              <a:rPr lang="it-IT" b="1" smtClean="0"/>
              <a:t>A theory </a:t>
            </a:r>
            <a:r>
              <a:rPr lang="it-IT" smtClean="0"/>
              <a:t>(a.k.a </a:t>
            </a:r>
            <a:r>
              <a:rPr lang="it-IT" b="1" smtClean="0"/>
              <a:t>tensed</a:t>
            </a:r>
            <a:r>
              <a:rPr lang="it-IT" smtClean="0"/>
              <a:t> or </a:t>
            </a:r>
            <a:r>
              <a:rPr lang="it-IT" b="1" smtClean="0"/>
              <a:t>dynamic</a:t>
            </a:r>
            <a:r>
              <a:rPr lang="it-IT" smtClean="0"/>
              <a:t>)</a:t>
            </a:r>
          </a:p>
          <a:p>
            <a:pPr marL="0" indent="0">
              <a:buNone/>
              <a:defRPr/>
            </a:pPr>
            <a:r>
              <a:rPr lang="it-IT" smtClean="0"/>
              <a:t>	and of the</a:t>
            </a:r>
          </a:p>
          <a:p>
            <a:pPr>
              <a:buFont typeface="Arial" charset="0"/>
              <a:buChar char="•"/>
              <a:defRPr/>
            </a:pPr>
            <a:r>
              <a:rPr lang="it-IT" b="1" smtClean="0"/>
              <a:t>B theory</a:t>
            </a:r>
            <a:r>
              <a:rPr lang="it-IT"/>
              <a:t> </a:t>
            </a:r>
            <a:r>
              <a:rPr lang="it-IT" smtClean="0"/>
              <a:t>(a.k.a </a:t>
            </a:r>
            <a:r>
              <a:rPr lang="it-IT" b="1" smtClean="0"/>
              <a:t>tenseless </a:t>
            </a:r>
            <a:r>
              <a:rPr lang="it-IT" smtClean="0"/>
              <a:t>or </a:t>
            </a:r>
            <a:r>
              <a:rPr lang="it-IT" b="1" smtClean="0"/>
              <a:t>static</a:t>
            </a:r>
            <a:r>
              <a:rPr lang="it-IT" smtClean="0"/>
              <a:t>)</a:t>
            </a:r>
            <a:endParaRPr lang="it-IT" dirty="0" smtClean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436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 theory (B-eternalism)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it-IT" smtClean="0"/>
              <a:t>Objective B-relations</a:t>
            </a:r>
          </a:p>
          <a:p>
            <a:pPr lvl="1"/>
            <a:r>
              <a:rPr lang="it-IT" smtClean="0"/>
              <a:t>No </a:t>
            </a:r>
            <a:r>
              <a:rPr lang="it-IT"/>
              <a:t>objective </a:t>
            </a:r>
            <a:r>
              <a:rPr lang="it-IT" smtClean="0"/>
              <a:t>A-properties</a:t>
            </a:r>
          </a:p>
          <a:p>
            <a:pPr lvl="1"/>
            <a:r>
              <a:rPr lang="it-IT"/>
              <a:t>All things of all </a:t>
            </a:r>
            <a:r>
              <a:rPr lang="it-IT" smtClean="0"/>
              <a:t>times, they all exist (are </a:t>
            </a:r>
            <a:r>
              <a:rPr lang="it-IT"/>
              <a:t>equally </a:t>
            </a:r>
            <a:r>
              <a:rPr lang="it-IT" smtClean="0"/>
              <a:t>real)</a:t>
            </a:r>
          </a:p>
          <a:p>
            <a:pPr lvl="1"/>
            <a:r>
              <a:rPr lang="it-IT" smtClean="0"/>
              <a:t>No absolute becoming (no change in what exists)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4976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Lez</a:t>
            </a:r>
            <a:r>
              <a:rPr lang="it-IT" dirty="0" smtClean="0"/>
              <a:t>. 12</a:t>
            </a:r>
          </a:p>
          <a:p>
            <a:r>
              <a:rPr lang="it-IT" dirty="0" smtClean="0"/>
              <a:t>27/10/22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733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A-theories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O</a:t>
            </a:r>
            <a:r>
              <a:rPr lang="it-IT" dirty="0" err="1" smtClean="0"/>
              <a:t>bjective</a:t>
            </a:r>
            <a:r>
              <a:rPr lang="it-IT" dirty="0" smtClean="0"/>
              <a:t> A-</a:t>
            </a:r>
            <a:r>
              <a:rPr lang="it-IT" dirty="0" err="1" smtClean="0"/>
              <a:t>properties</a:t>
            </a:r>
            <a:endParaRPr lang="it-IT" dirty="0" smtClean="0"/>
          </a:p>
          <a:p>
            <a:r>
              <a:rPr lang="it-IT" dirty="0" err="1" smtClean="0"/>
              <a:t>Objective</a:t>
            </a:r>
            <a:r>
              <a:rPr lang="it-IT" dirty="0" smtClean="0"/>
              <a:t> </a:t>
            </a:r>
            <a:r>
              <a:rPr lang="it-IT" dirty="0" err="1" smtClean="0"/>
              <a:t>becoming</a:t>
            </a:r>
            <a:r>
              <a:rPr lang="it-IT" dirty="0" smtClean="0"/>
              <a:t> (more or </a:t>
            </a:r>
            <a:r>
              <a:rPr lang="it-IT" dirty="0" err="1" smtClean="0"/>
              <a:t>less</a:t>
            </a:r>
            <a:r>
              <a:rPr lang="it-IT" dirty="0" smtClean="0"/>
              <a:t> </a:t>
            </a:r>
            <a:r>
              <a:rPr lang="it-IT" dirty="0" err="1" smtClean="0"/>
              <a:t>extended</a:t>
            </a:r>
            <a:r>
              <a:rPr lang="it-IT" dirty="0" smtClean="0"/>
              <a:t>)</a:t>
            </a:r>
            <a:endParaRPr lang="it-IT" dirty="0"/>
          </a:p>
          <a:p>
            <a:r>
              <a:rPr lang="it-IT" dirty="0"/>
              <a:t>A-</a:t>
            </a:r>
            <a:r>
              <a:rPr lang="it-IT" dirty="0" err="1"/>
              <a:t>Eternalism</a:t>
            </a:r>
            <a:endParaRPr lang="it-IT" dirty="0"/>
          </a:p>
          <a:p>
            <a:pPr lvl="1"/>
            <a:r>
              <a:rPr lang="it-IT" dirty="0" err="1" smtClean="0"/>
              <a:t>past</a:t>
            </a:r>
            <a:r>
              <a:rPr lang="it-IT" dirty="0" smtClean="0"/>
              <a:t>, </a:t>
            </a:r>
            <a:r>
              <a:rPr lang="it-IT" dirty="0" err="1" smtClean="0"/>
              <a:t>present</a:t>
            </a:r>
            <a:r>
              <a:rPr lang="it-IT" dirty="0" smtClean="0"/>
              <a:t> and future </a:t>
            </a:r>
            <a:r>
              <a:rPr lang="it-IT" dirty="0" err="1" smtClean="0"/>
              <a:t>things</a:t>
            </a:r>
            <a:r>
              <a:rPr lang="it-IT" dirty="0" smtClean="0"/>
              <a:t>, </a:t>
            </a:r>
            <a:r>
              <a:rPr lang="it-IT" dirty="0" err="1" smtClean="0"/>
              <a:t>they</a:t>
            </a:r>
            <a:r>
              <a:rPr lang="it-IT" dirty="0" smtClean="0"/>
              <a:t> </a:t>
            </a:r>
            <a:r>
              <a:rPr lang="it-IT" dirty="0" err="1" smtClean="0"/>
              <a:t>all</a:t>
            </a:r>
            <a:r>
              <a:rPr lang="it-IT" dirty="0" smtClean="0"/>
              <a:t> </a:t>
            </a:r>
            <a:r>
              <a:rPr lang="it-IT" dirty="0" err="1" smtClean="0"/>
              <a:t>exist</a:t>
            </a:r>
            <a:endParaRPr lang="it-IT" dirty="0" smtClean="0"/>
          </a:p>
          <a:p>
            <a:r>
              <a:rPr lang="it-IT" dirty="0" err="1" smtClean="0"/>
              <a:t>Presentism</a:t>
            </a:r>
            <a:endParaRPr lang="it-IT" dirty="0"/>
          </a:p>
          <a:p>
            <a:pPr lvl="1"/>
            <a:r>
              <a:rPr lang="it-IT" dirty="0" err="1" smtClean="0"/>
              <a:t>only</a:t>
            </a:r>
            <a:r>
              <a:rPr lang="it-IT" dirty="0" smtClean="0"/>
              <a:t> </a:t>
            </a:r>
            <a:r>
              <a:rPr lang="it-IT" dirty="0" err="1"/>
              <a:t>present</a:t>
            </a:r>
            <a:r>
              <a:rPr lang="it-IT" dirty="0"/>
              <a:t> </a:t>
            </a:r>
            <a:r>
              <a:rPr lang="it-IT" dirty="0" err="1"/>
              <a:t>things</a:t>
            </a:r>
            <a:r>
              <a:rPr lang="it-IT" dirty="0"/>
              <a:t> </a:t>
            </a:r>
            <a:r>
              <a:rPr lang="it-IT" dirty="0" err="1" smtClean="0"/>
              <a:t>exist</a:t>
            </a:r>
            <a:endParaRPr lang="it-IT" dirty="0" smtClean="0"/>
          </a:p>
          <a:p>
            <a:r>
              <a:rPr lang="it-IT" dirty="0" err="1" smtClean="0"/>
              <a:t>Growing</a:t>
            </a:r>
            <a:r>
              <a:rPr lang="it-IT" dirty="0" smtClean="0"/>
              <a:t> </a:t>
            </a:r>
            <a:r>
              <a:rPr lang="it-IT" dirty="0" err="1" smtClean="0"/>
              <a:t>Block</a:t>
            </a:r>
            <a:r>
              <a:rPr lang="it-IT" dirty="0" smtClean="0"/>
              <a:t> (</a:t>
            </a:r>
            <a:r>
              <a:rPr lang="it-IT" dirty="0" err="1" smtClean="0"/>
              <a:t>pastism</a:t>
            </a:r>
            <a:r>
              <a:rPr lang="it-IT" dirty="0" smtClean="0"/>
              <a:t>)</a:t>
            </a:r>
          </a:p>
          <a:p>
            <a:pPr lvl="1"/>
            <a:r>
              <a:rPr lang="it-IT" dirty="0" err="1" smtClean="0"/>
              <a:t>past</a:t>
            </a:r>
            <a:r>
              <a:rPr lang="it-IT" dirty="0" smtClean="0"/>
              <a:t> and </a:t>
            </a:r>
            <a:r>
              <a:rPr lang="it-IT" dirty="0" err="1" smtClean="0"/>
              <a:t>present</a:t>
            </a:r>
            <a:r>
              <a:rPr lang="it-IT" dirty="0" smtClean="0"/>
              <a:t> </a:t>
            </a:r>
            <a:r>
              <a:rPr lang="it-IT" dirty="0" err="1" smtClean="0"/>
              <a:t>things</a:t>
            </a:r>
            <a:r>
              <a:rPr lang="it-IT" dirty="0"/>
              <a:t>, </a:t>
            </a:r>
            <a:r>
              <a:rPr lang="it-IT" dirty="0" err="1"/>
              <a:t>they</a:t>
            </a:r>
            <a:r>
              <a:rPr lang="it-IT" dirty="0"/>
              <a:t>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exist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Supporters of the A-theory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Broad</a:t>
            </a:r>
            <a:r>
              <a:rPr lang="it-IT" dirty="0"/>
              <a:t> (1923)</a:t>
            </a:r>
          </a:p>
          <a:p>
            <a:r>
              <a:rPr lang="it-IT" dirty="0"/>
              <a:t>Findlay (1956)</a:t>
            </a:r>
          </a:p>
          <a:p>
            <a:r>
              <a:rPr lang="it-IT" dirty="0" err="1"/>
              <a:t>Prior</a:t>
            </a:r>
            <a:r>
              <a:rPr lang="it-IT" dirty="0"/>
              <a:t> (1967, 1968a)</a:t>
            </a:r>
          </a:p>
          <a:p>
            <a:r>
              <a:rPr lang="it-IT" dirty="0" err="1"/>
              <a:t>Sellars</a:t>
            </a:r>
            <a:r>
              <a:rPr lang="it-IT" dirty="0"/>
              <a:t> (1962a)</a:t>
            </a:r>
          </a:p>
          <a:p>
            <a:r>
              <a:rPr lang="it-IT" dirty="0" err="1"/>
              <a:t>Strawson</a:t>
            </a:r>
            <a:r>
              <a:rPr lang="it-IT" dirty="0"/>
              <a:t> (1952). </a:t>
            </a:r>
          </a:p>
          <a:p>
            <a:r>
              <a:rPr lang="it-IT" dirty="0"/>
              <a:t>Smith (1993)</a:t>
            </a:r>
          </a:p>
          <a:p>
            <a:r>
              <a:rPr lang="it-IT" dirty="0" err="1"/>
              <a:t>McCall</a:t>
            </a:r>
            <a:r>
              <a:rPr lang="it-IT" dirty="0"/>
              <a:t> (1994)</a:t>
            </a:r>
          </a:p>
          <a:p>
            <a:r>
              <a:rPr lang="it-IT" dirty="0" err="1"/>
              <a:t>Tooley</a:t>
            </a:r>
            <a:r>
              <a:rPr lang="it-IT" dirty="0"/>
              <a:t> (1997</a:t>
            </a:r>
            <a:r>
              <a:rPr lang="it-IT" dirty="0" smtClean="0"/>
              <a:t>)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it-IT" dirty="0" err="1"/>
              <a:t>Ludlow</a:t>
            </a:r>
            <a:r>
              <a:rPr lang="it-IT" dirty="0"/>
              <a:t> (1999)</a:t>
            </a:r>
          </a:p>
          <a:p>
            <a:r>
              <a:rPr lang="it-IT" dirty="0"/>
              <a:t>Craig (2000)</a:t>
            </a:r>
          </a:p>
          <a:p>
            <a:r>
              <a:rPr lang="it-IT" dirty="0" err="1"/>
              <a:t>Bourne</a:t>
            </a:r>
            <a:r>
              <a:rPr lang="it-IT" dirty="0"/>
              <a:t> (2006)</a:t>
            </a:r>
          </a:p>
          <a:p>
            <a:r>
              <a:rPr lang="it-IT" dirty="0"/>
              <a:t>Cameron (2015)</a:t>
            </a:r>
          </a:p>
          <a:p>
            <a:r>
              <a:rPr lang="it-IT" dirty="0" err="1"/>
              <a:t>Correia</a:t>
            </a:r>
            <a:r>
              <a:rPr lang="it-IT" dirty="0"/>
              <a:t> and </a:t>
            </a:r>
            <a:r>
              <a:rPr lang="it-IT" dirty="0" err="1"/>
              <a:t>Rosenkranz</a:t>
            </a:r>
            <a:r>
              <a:rPr lang="it-IT" dirty="0"/>
              <a:t> (2018)</a:t>
            </a:r>
          </a:p>
          <a:p>
            <a:r>
              <a:rPr lang="it-IT" dirty="0"/>
              <a:t> </a:t>
            </a:r>
            <a:r>
              <a:rPr lang="it-IT" dirty="0" err="1"/>
              <a:t>Before</a:t>
            </a:r>
            <a:r>
              <a:rPr lang="it-IT" dirty="0"/>
              <a:t> </a:t>
            </a:r>
            <a:r>
              <a:rPr lang="it-IT" dirty="0" err="1"/>
              <a:t>supporting</a:t>
            </a:r>
            <a:r>
              <a:rPr lang="it-IT" dirty="0"/>
              <a:t> the A-</a:t>
            </a:r>
            <a:r>
              <a:rPr lang="it-IT" dirty="0" err="1"/>
              <a:t>theory</a:t>
            </a:r>
            <a:r>
              <a:rPr lang="it-IT" dirty="0"/>
              <a:t>, </a:t>
            </a:r>
            <a:r>
              <a:rPr lang="it-IT" dirty="0" err="1"/>
              <a:t>Broad</a:t>
            </a:r>
            <a:r>
              <a:rPr lang="it-IT" dirty="0"/>
              <a:t> (1921) </a:t>
            </a:r>
            <a:r>
              <a:rPr lang="it-IT" dirty="0" err="1"/>
              <a:t>defended</a:t>
            </a:r>
            <a:r>
              <a:rPr lang="it-IT" dirty="0"/>
              <a:t> the B-</a:t>
            </a:r>
            <a:r>
              <a:rPr lang="it-IT" dirty="0" err="1"/>
              <a:t>theory</a:t>
            </a:r>
            <a:r>
              <a:rPr lang="it-IT" dirty="0"/>
              <a:t> (on </a:t>
            </a:r>
            <a:r>
              <a:rPr lang="it-IT" dirty="0" err="1"/>
              <a:t>Broad</a:t>
            </a:r>
            <a:r>
              <a:rPr lang="it-IT" dirty="0"/>
              <a:t> </a:t>
            </a:r>
            <a:r>
              <a:rPr lang="it-IT" dirty="0" err="1"/>
              <a:t>see</a:t>
            </a:r>
            <a:r>
              <a:rPr lang="it-IT" dirty="0"/>
              <a:t> </a:t>
            </a:r>
            <a:r>
              <a:rPr lang="it-IT" dirty="0" err="1"/>
              <a:t>Mundle</a:t>
            </a:r>
            <a:r>
              <a:rPr lang="it-IT" dirty="0"/>
              <a:t> 1959, and </a:t>
            </a:r>
            <a:r>
              <a:rPr lang="it-IT" dirty="0" err="1"/>
              <a:t>recently</a:t>
            </a:r>
            <a:r>
              <a:rPr lang="it-IT" dirty="0"/>
              <a:t> </a:t>
            </a:r>
            <a:r>
              <a:rPr lang="it-IT" dirty="0" err="1"/>
              <a:t>Oaklander</a:t>
            </a:r>
            <a:r>
              <a:rPr lang="it-IT" dirty="0"/>
              <a:t>, </a:t>
            </a:r>
            <a:r>
              <a:rPr lang="it-IT" i="1" dirty="0"/>
              <a:t>C.D. </a:t>
            </a:r>
            <a:r>
              <a:rPr lang="it-IT" i="1" dirty="0" err="1"/>
              <a:t>Broad’s</a:t>
            </a:r>
            <a:r>
              <a:rPr lang="it-IT" i="1" dirty="0"/>
              <a:t> </a:t>
            </a:r>
            <a:r>
              <a:rPr lang="it-IT" i="1" dirty="0" err="1"/>
              <a:t>philosophy</a:t>
            </a:r>
            <a:r>
              <a:rPr lang="it-IT" i="1" dirty="0"/>
              <a:t> of time</a:t>
            </a:r>
            <a:r>
              <a:rPr lang="it-IT" dirty="0"/>
              <a:t>, 2020).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367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Supporters of the B-theory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/>
              <a:t>Russell (1903, 1915) </a:t>
            </a:r>
            <a:r>
              <a:rPr lang="it-IT" smtClean="0"/>
              <a:t>(earliest supporter)</a:t>
            </a:r>
          </a:p>
          <a:p>
            <a:r>
              <a:rPr lang="it-IT" smtClean="0"/>
              <a:t>Bergmann </a:t>
            </a:r>
            <a:r>
              <a:rPr lang="it-IT"/>
              <a:t>(1960, pp. pp. </a:t>
            </a:r>
            <a:r>
              <a:rPr lang="it-IT" smtClean="0"/>
              <a:t>237-38)</a:t>
            </a:r>
          </a:p>
          <a:p>
            <a:r>
              <a:rPr lang="it-IT" smtClean="0"/>
              <a:t>Broad </a:t>
            </a:r>
            <a:r>
              <a:rPr lang="it-IT"/>
              <a:t>(</a:t>
            </a:r>
            <a:r>
              <a:rPr lang="it-IT" smtClean="0"/>
              <a:t>1921)</a:t>
            </a:r>
          </a:p>
          <a:p>
            <a:r>
              <a:rPr lang="it-IT" smtClean="0"/>
              <a:t>Goodman </a:t>
            </a:r>
            <a:r>
              <a:rPr lang="it-IT"/>
              <a:t>(1951, CAP. </a:t>
            </a:r>
            <a:r>
              <a:rPr lang="it-IT" smtClean="0"/>
              <a:t>11)</a:t>
            </a:r>
          </a:p>
          <a:p>
            <a:r>
              <a:rPr lang="it-IT" smtClean="0"/>
              <a:t>Quine </a:t>
            </a:r>
            <a:r>
              <a:rPr lang="it-IT"/>
              <a:t>(1960, PAR. </a:t>
            </a:r>
            <a:r>
              <a:rPr lang="it-IT" smtClean="0"/>
              <a:t>36)</a:t>
            </a:r>
          </a:p>
          <a:p>
            <a:r>
              <a:rPr lang="it-IT" smtClean="0"/>
              <a:t>Reichenbach </a:t>
            </a:r>
            <a:r>
              <a:rPr lang="it-IT"/>
              <a:t>(1947, PAR.  50-51). </a:t>
            </a:r>
            <a:endParaRPr lang="it-IT" smtClean="0"/>
          </a:p>
          <a:p>
            <a:r>
              <a:rPr lang="it-IT" smtClean="0"/>
              <a:t>Dorato </a:t>
            </a:r>
            <a:r>
              <a:rPr lang="it-IT"/>
              <a:t>(</a:t>
            </a:r>
            <a:r>
              <a:rPr lang="it-IT" smtClean="0"/>
              <a:t>1997)</a:t>
            </a:r>
          </a:p>
          <a:p>
            <a:r>
              <a:rPr lang="it-IT" smtClean="0"/>
              <a:t>Le </a:t>
            </a:r>
            <a:r>
              <a:rPr lang="it-IT"/>
              <a:t>Poidevin (</a:t>
            </a:r>
            <a:r>
              <a:rPr lang="it-IT" smtClean="0"/>
              <a:t>1991)</a:t>
            </a:r>
          </a:p>
          <a:p>
            <a:r>
              <a:rPr lang="it-IT" smtClean="0"/>
              <a:t>Mellor </a:t>
            </a:r>
            <a:r>
              <a:rPr lang="it-IT"/>
              <a:t>(1981, </a:t>
            </a:r>
            <a:r>
              <a:rPr lang="it-IT" smtClean="0"/>
              <a:t>1998)</a:t>
            </a:r>
          </a:p>
          <a:p>
            <a:r>
              <a:rPr lang="it-IT" smtClean="0"/>
              <a:t>Oaklander </a:t>
            </a:r>
            <a:r>
              <a:rPr lang="it-IT"/>
              <a:t>(2004</a:t>
            </a:r>
            <a:r>
              <a:rPr lang="it-IT" smtClean="0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617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Abundant vs sparse and A vs B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A-properties and B-relations: we may take them for granted as abundant </a:t>
            </a:r>
            <a:r>
              <a:rPr lang="it-IT" smtClean="0"/>
              <a:t>attributes.</a:t>
            </a:r>
          </a:p>
          <a:p>
            <a:r>
              <a:rPr lang="it-IT" smtClean="0"/>
              <a:t>Are </a:t>
            </a:r>
            <a:r>
              <a:rPr lang="it-IT"/>
              <a:t>there corresponding sparse </a:t>
            </a:r>
            <a:r>
              <a:rPr lang="it-IT" smtClean="0"/>
              <a:t>attributes, </a:t>
            </a:r>
            <a:r>
              <a:rPr lang="it-IT"/>
              <a:t>or are they exemplified</a:t>
            </a:r>
            <a:r>
              <a:rPr lang="it-IT" smtClean="0"/>
              <a:t>?</a:t>
            </a:r>
          </a:p>
          <a:p>
            <a:r>
              <a:rPr lang="it-IT" smtClean="0"/>
              <a:t> </a:t>
            </a:r>
            <a:r>
              <a:rPr lang="it-IT"/>
              <a:t>The answer may vary, depending on the different theories of time</a:t>
            </a:r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001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A-Eternalism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24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423592" y="1844824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PAST</a:t>
            </a:r>
            <a:endParaRPr lang="it-IT" dirty="0"/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007768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NOW</a:t>
            </a:r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4943872" y="1844824"/>
            <a:ext cx="288032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FUTURE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5384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Pastism (growing block theory)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25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2423592" y="1844824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PAST</a:t>
            </a:r>
            <a:endParaRPr lang="it-IT" dirty="0"/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3971764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NOW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569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mtClean="0"/>
              <a:t>Presentism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26</a:t>
            </a:fld>
            <a:endParaRPr lang="it-IT"/>
          </a:p>
        </p:txBody>
      </p:sp>
      <p:sp>
        <p:nvSpPr>
          <p:cNvPr id="8" name="Freccia in su 7"/>
          <p:cNvSpPr/>
          <p:nvPr/>
        </p:nvSpPr>
        <p:spPr>
          <a:xfrm>
            <a:off x="4655840" y="2924944"/>
            <a:ext cx="576064" cy="6480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Ovale 8"/>
          <p:cNvSpPr/>
          <p:nvPr/>
        </p:nvSpPr>
        <p:spPr>
          <a:xfrm>
            <a:off x="4007768" y="3573016"/>
            <a:ext cx="194421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NOW</a:t>
            </a:r>
            <a:endParaRPr lang="it-IT" dirty="0"/>
          </a:p>
        </p:txBody>
      </p:sp>
      <p:cxnSp>
        <p:nvCxnSpPr>
          <p:cNvPr id="11" name="Connettore 1 10"/>
          <p:cNvCxnSpPr/>
          <p:nvPr/>
        </p:nvCxnSpPr>
        <p:spPr>
          <a:xfrm>
            <a:off x="4943872" y="2060848"/>
            <a:ext cx="0" cy="72008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17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B-theory (B-eternalism)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	                    </a:t>
            </a:r>
            <a:r>
              <a:rPr lang="it-IT" dirty="0" err="1" smtClean="0"/>
              <a:t>Before</a:t>
            </a:r>
            <a:r>
              <a:rPr lang="it-IT" dirty="0" smtClean="0"/>
              <a:t>                                                  </a:t>
            </a:r>
            <a:r>
              <a:rPr lang="it-IT" dirty="0" err="1" smtClean="0"/>
              <a:t>After</a:t>
            </a:r>
            <a:endParaRPr lang="it-IT" dirty="0" smtClean="0"/>
          </a:p>
          <a:p>
            <a:pPr>
              <a:buNone/>
            </a:pPr>
            <a:r>
              <a:rPr lang="it-IT" dirty="0" err="1" smtClean="0"/>
              <a:t>Presentness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subjective</a:t>
            </a:r>
            <a:r>
              <a:rPr lang="it-IT" dirty="0" smtClean="0"/>
              <a:t>: </a:t>
            </a:r>
            <a:r>
              <a:rPr lang="it-IT" dirty="0" err="1" smtClean="0"/>
              <a:t>what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simultaneous</a:t>
            </a:r>
            <a:r>
              <a:rPr lang="it-IT" dirty="0" smtClean="0"/>
              <a:t> to </a:t>
            </a:r>
            <a:r>
              <a:rPr lang="it-IT" i="1" dirty="0" err="1" smtClean="0"/>
              <a:t>my</a:t>
            </a:r>
            <a:r>
              <a:rPr lang="it-IT" dirty="0" smtClean="0"/>
              <a:t> </a:t>
            </a:r>
            <a:r>
              <a:rPr lang="it-IT" dirty="0" err="1" smtClean="0"/>
              <a:t>saying</a:t>
            </a:r>
            <a:r>
              <a:rPr lang="it-IT" dirty="0" smtClean="0"/>
              <a:t> </a:t>
            </a:r>
            <a:r>
              <a:rPr lang="it-IT" i="1" dirty="0" err="1" smtClean="0"/>
              <a:t>these</a:t>
            </a:r>
            <a:r>
              <a:rPr lang="it-IT" i="1" dirty="0" smtClean="0"/>
              <a:t> </a:t>
            </a:r>
            <a:r>
              <a:rPr lang="it-IT" dirty="0" err="1" smtClean="0"/>
              <a:t>things</a:t>
            </a:r>
            <a:endParaRPr lang="it-IT" i="1" dirty="0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CD740-E4AB-465A-973B-3A152282ACA3}" type="slidenum">
              <a:rPr lang="it-IT" smtClean="0"/>
              <a:pPr/>
              <a:t>27</a:t>
            </a:fld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4380603" y="4439025"/>
            <a:ext cx="295232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3071664" y="2132856"/>
            <a:ext cx="547260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89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two actors and two moments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shall</a:t>
            </a:r>
            <a:r>
              <a:rPr lang="it-IT" dirty="0" smtClean="0"/>
              <a:t> focus on Dino, a </a:t>
            </a:r>
            <a:r>
              <a:rPr lang="it-IT" dirty="0" err="1" smtClean="0"/>
              <a:t>dinosaur</a:t>
            </a:r>
            <a:r>
              <a:rPr lang="it-IT" dirty="0" smtClean="0"/>
              <a:t>, on </a:t>
            </a:r>
            <a:r>
              <a:rPr lang="it-IT" dirty="0" err="1" smtClean="0"/>
              <a:t>Socrates</a:t>
            </a:r>
            <a:r>
              <a:rPr lang="it-IT" dirty="0" smtClean="0"/>
              <a:t>, and on </a:t>
            </a:r>
            <a:r>
              <a:rPr lang="it-IT" dirty="0" err="1" smtClean="0"/>
              <a:t>two</a:t>
            </a:r>
            <a:r>
              <a:rPr lang="it-IT" dirty="0" smtClean="0"/>
              <a:t> </a:t>
            </a:r>
            <a:r>
              <a:rPr lang="it-IT" dirty="0" err="1" smtClean="0"/>
              <a:t>moments</a:t>
            </a:r>
            <a:r>
              <a:rPr lang="it-IT" dirty="0" smtClean="0"/>
              <a:t>, t1 (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Dino </a:t>
            </a:r>
            <a:r>
              <a:rPr lang="it-IT" dirty="0" err="1" smtClean="0"/>
              <a:t>is</a:t>
            </a:r>
            <a:r>
              <a:rPr lang="it-IT" dirty="0" smtClean="0"/>
              <a:t> roaming) and t2 (</a:t>
            </a:r>
            <a:r>
              <a:rPr lang="it-IT" dirty="0" err="1" smtClean="0"/>
              <a:t>at</a:t>
            </a:r>
            <a:r>
              <a:rPr lang="it-IT" dirty="0" smtClean="0"/>
              <a:t> </a:t>
            </a:r>
            <a:r>
              <a:rPr lang="it-IT" dirty="0" err="1" smtClean="0"/>
              <a:t>which</a:t>
            </a:r>
            <a:r>
              <a:rPr lang="it-IT" dirty="0" smtClean="0"/>
              <a:t> </a:t>
            </a:r>
            <a:r>
              <a:rPr lang="it-IT" dirty="0" err="1" smtClean="0"/>
              <a:t>Socrates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drinking</a:t>
            </a:r>
            <a:r>
              <a:rPr lang="it-IT" dirty="0" smtClean="0"/>
              <a:t> </a:t>
            </a:r>
            <a:r>
              <a:rPr lang="it-IT" dirty="0" err="1" smtClean="0"/>
              <a:t>hemlock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endParaRPr lang="it-IT" dirty="0"/>
          </a:p>
        </p:txBody>
      </p:sp>
      <p:pic>
        <p:nvPicPr>
          <p:cNvPr id="4" name="Picture 2" descr="C:\Users\utente\Desktop\dinosaur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153298" y="3151571"/>
            <a:ext cx="3715265" cy="2786446"/>
          </a:xfrm>
          <a:prstGeom prst="rect">
            <a:avLst/>
          </a:prstGeom>
          <a:noFill/>
        </p:spPr>
      </p:pic>
      <p:pic>
        <p:nvPicPr>
          <p:cNvPr id="5" name="Picture 2" descr="C:\Users\utente\Desktop\downloa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67867" y="3151571"/>
            <a:ext cx="4239232" cy="2920360"/>
          </a:xfrm>
          <a:prstGeom prst="rect">
            <a:avLst/>
          </a:prstGeom>
          <a:noFill/>
        </p:spPr>
      </p:pic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328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B-eternalist world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 sz="2400"/>
          </a:p>
          <a:p>
            <a:endParaRPr lang="it-IT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111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 smtClean="0"/>
              <a:t>ONTOLOGY</a:t>
            </a:r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65244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A-eternalist world at t1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endParaRPr lang="en-US" sz="2400" smtClean="0"/>
          </a:p>
          <a:p>
            <a:endParaRPr lang="en-US" sz="2400"/>
          </a:p>
          <a:p>
            <a:endParaRPr lang="it-IT" sz="2400"/>
          </a:p>
          <a:p>
            <a:endParaRPr lang="it-IT" sz="2400"/>
          </a:p>
          <a:p>
            <a:endParaRPr lang="it-IT" sz="2400" smtClean="0"/>
          </a:p>
          <a:p>
            <a:endParaRPr lang="it-IT" sz="2400" smtClean="0"/>
          </a:p>
          <a:p>
            <a:endParaRPr lang="it-IT" sz="2400" smtClean="0"/>
          </a:p>
          <a:p>
            <a:endParaRPr lang="it-IT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6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A-eternalist world at t2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 sz="2400"/>
          </a:p>
          <a:p>
            <a:endParaRPr lang="it-IT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50429" y="2600891"/>
            <a:ext cx="2173098" cy="1497023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31</a:t>
            </a:fld>
            <a:endParaRPr lang="it-IT"/>
          </a:p>
        </p:txBody>
      </p:sp>
      <p:sp>
        <p:nvSpPr>
          <p:cNvPr id="11" name="Freccia in su 10"/>
          <p:cNvSpPr/>
          <p:nvPr/>
        </p:nvSpPr>
        <p:spPr>
          <a:xfrm>
            <a:off x="9614939" y="4343400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218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t1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en-US" sz="2400" smtClean="0"/>
          </a:p>
          <a:p>
            <a:endParaRPr lang="en-US" sz="2400"/>
          </a:p>
          <a:p>
            <a:endParaRPr lang="en-US" sz="2400"/>
          </a:p>
          <a:p>
            <a:endParaRPr lang="en-US" sz="2400" smtClean="0"/>
          </a:p>
          <a:p>
            <a:endParaRPr lang="en-US" sz="2400"/>
          </a:p>
          <a:p>
            <a:endParaRPr lang="it-IT" sz="2400"/>
          </a:p>
          <a:p>
            <a:endParaRPr lang="it-IT" sz="2400"/>
          </a:p>
          <a:p>
            <a:endParaRPr lang="it-IT" sz="2400" smtClean="0"/>
          </a:p>
          <a:p>
            <a:endParaRPr lang="it-IT" sz="2400" smtClean="0"/>
          </a:p>
          <a:p>
            <a:endParaRPr lang="it-IT" sz="2400" smtClean="0"/>
          </a:p>
          <a:p>
            <a:endParaRPr lang="it-IT"/>
          </a:p>
        </p:txBody>
      </p:sp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7439" y="2510984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32</a:t>
            </a:fld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88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Presentist world at t2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 sz="240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3133" y="1623900"/>
            <a:ext cx="2396087" cy="1650639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487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threat of </a:t>
            </a:r>
            <a:r>
              <a:rPr lang="en-US" smtClean="0"/>
              <a:t>deflationism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137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Deflationism about temporal ontology</a:t>
            </a:r>
            <a:endParaRPr lang="it-IT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The </a:t>
            </a:r>
            <a:r>
              <a:rPr lang="it-IT" dirty="0" err="1" smtClean="0"/>
              <a:t>debate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substantial</a:t>
            </a:r>
            <a:endParaRPr lang="it-IT" dirty="0" smtClean="0"/>
          </a:p>
          <a:p>
            <a:r>
              <a:rPr lang="it-IT" dirty="0" err="1" smtClean="0"/>
              <a:t>Merely</a:t>
            </a:r>
            <a:r>
              <a:rPr lang="it-IT" dirty="0" smtClean="0"/>
              <a:t> </a:t>
            </a:r>
            <a:r>
              <a:rPr lang="it-IT" dirty="0" err="1" smtClean="0"/>
              <a:t>verbal</a:t>
            </a:r>
            <a:r>
              <a:rPr lang="it-IT" dirty="0" smtClean="0"/>
              <a:t> dispute, </a:t>
            </a:r>
            <a:r>
              <a:rPr lang="it-IT" dirty="0" err="1" smtClean="0"/>
              <a:t>based</a:t>
            </a:r>
            <a:r>
              <a:rPr lang="it-IT" dirty="0" smtClean="0"/>
              <a:t> on </a:t>
            </a:r>
            <a:r>
              <a:rPr lang="it-IT" dirty="0" err="1" smtClean="0"/>
              <a:t>ambiguity</a:t>
            </a:r>
            <a:endParaRPr lang="it-IT" dirty="0" smtClean="0"/>
          </a:p>
          <a:p>
            <a:pPr lvl="1"/>
            <a:r>
              <a:rPr lang="en-US" dirty="0" err="1"/>
              <a:t>Callender</a:t>
            </a:r>
            <a:r>
              <a:rPr lang="en-US" dirty="0"/>
              <a:t> (2000), </a:t>
            </a:r>
            <a:r>
              <a:rPr lang="en-US" dirty="0" err="1"/>
              <a:t>Dolev</a:t>
            </a:r>
            <a:r>
              <a:rPr lang="en-US" dirty="0"/>
              <a:t> (2007), Dorato (2006), Lombard (1999), Meyer (2005), </a:t>
            </a:r>
            <a:r>
              <a:rPr lang="en-US" dirty="0" err="1"/>
              <a:t>Savitt</a:t>
            </a:r>
            <a:r>
              <a:rPr lang="en-US" dirty="0"/>
              <a:t> (2002, 2006), Williams (1996</a:t>
            </a:r>
            <a:r>
              <a:rPr lang="en-US" dirty="0" smtClean="0"/>
              <a:t>)</a:t>
            </a:r>
          </a:p>
          <a:p>
            <a:r>
              <a:rPr lang="en-US" dirty="0" smtClean="0"/>
              <a:t>Replies appealing to </a:t>
            </a:r>
            <a:r>
              <a:rPr lang="en-US" dirty="0" err="1" smtClean="0"/>
              <a:t>tenselessness</a:t>
            </a:r>
            <a:r>
              <a:rPr lang="en-US" dirty="0" smtClean="0"/>
              <a:t> and/or the proper understanding of quantifiers</a:t>
            </a:r>
          </a:p>
          <a:p>
            <a:pPr lvl="1"/>
            <a:r>
              <a:rPr lang="en-US" dirty="0" smtClean="0"/>
              <a:t>Crisp </a:t>
            </a:r>
            <a:r>
              <a:rPr lang="en-US" dirty="0"/>
              <a:t>(2004a), Sider (2001, </a:t>
            </a:r>
            <a:r>
              <a:rPr lang="en-US" dirty="0" smtClean="0"/>
              <a:t>2006), Carter </a:t>
            </a:r>
            <a:r>
              <a:rPr lang="en-US" dirty="0"/>
              <a:t>(2002a, 2002b), Ludlow (2004), </a:t>
            </a:r>
            <a:r>
              <a:rPr lang="en-US" dirty="0" err="1"/>
              <a:t>Oaklander</a:t>
            </a:r>
            <a:r>
              <a:rPr lang="en-US" dirty="0"/>
              <a:t> (2008, 2014)). </a:t>
            </a:r>
            <a:endParaRPr lang="en-US" dirty="0" smtClean="0"/>
          </a:p>
          <a:p>
            <a:r>
              <a:rPr lang="en-US" dirty="0" smtClean="0"/>
              <a:t>New wave of </a:t>
            </a:r>
            <a:r>
              <a:rPr lang="en-US" dirty="0" err="1" smtClean="0"/>
              <a:t>deflationism</a:t>
            </a:r>
            <a:endParaRPr lang="en-US" dirty="0" smtClean="0"/>
          </a:p>
          <a:p>
            <a:pPr lvl="1"/>
            <a:r>
              <a:rPr lang="en-US" dirty="0" err="1"/>
              <a:t>Callender</a:t>
            </a:r>
            <a:r>
              <a:rPr lang="en-US" dirty="0"/>
              <a:t> (2012, 2017), Deng (2018), </a:t>
            </a:r>
            <a:r>
              <a:rPr lang="en-US" dirty="0" err="1"/>
              <a:t>Dolev</a:t>
            </a:r>
            <a:r>
              <a:rPr lang="en-US" dirty="0"/>
              <a:t> (2018), Dorato (2018), Lombard (2010), Meyer (2013a, </a:t>
            </a:r>
            <a:r>
              <a:rPr lang="en-US" dirty="0" smtClean="0"/>
              <a:t>2013b)</a:t>
            </a:r>
          </a:p>
          <a:p>
            <a:r>
              <a:rPr lang="en-US" dirty="0" smtClean="0"/>
              <a:t>New </a:t>
            </a:r>
            <a:r>
              <a:rPr lang="en-US" dirty="0" err="1" smtClean="0"/>
              <a:t>substantialist</a:t>
            </a:r>
            <a:r>
              <a:rPr lang="en-US" dirty="0" smtClean="0"/>
              <a:t> replies </a:t>
            </a:r>
            <a:r>
              <a:rPr lang="en-US" dirty="0"/>
              <a:t>appealing to </a:t>
            </a:r>
            <a:r>
              <a:rPr lang="en-US" dirty="0" err="1"/>
              <a:t>tenselessness</a:t>
            </a:r>
            <a:r>
              <a:rPr lang="en-US" dirty="0"/>
              <a:t> and/or the proper understanding of quantifiers</a:t>
            </a:r>
            <a:endParaRPr lang="en-US" dirty="0" smtClean="0"/>
          </a:p>
          <a:p>
            <a:pPr lvl="1"/>
            <a:r>
              <a:rPr lang="en-US" dirty="0"/>
              <a:t>B</a:t>
            </a:r>
            <a:r>
              <a:rPr lang="en-US" dirty="0" smtClean="0"/>
              <a:t>aron </a:t>
            </a:r>
            <a:r>
              <a:rPr lang="en-US" dirty="0"/>
              <a:t>and Miller (2013), </a:t>
            </a:r>
            <a:r>
              <a:rPr lang="en-US" dirty="0" err="1"/>
              <a:t>Mozersky</a:t>
            </a:r>
            <a:r>
              <a:rPr lang="en-US" dirty="0"/>
              <a:t> (2011, 2015), </a:t>
            </a:r>
            <a:r>
              <a:rPr lang="en-US" dirty="0" err="1"/>
              <a:t>Oaklander</a:t>
            </a:r>
            <a:r>
              <a:rPr lang="en-US" dirty="0"/>
              <a:t> (2012, 2014), </a:t>
            </a:r>
            <a:r>
              <a:rPr lang="en-US" dirty="0" err="1"/>
              <a:t>Torrengo</a:t>
            </a:r>
            <a:r>
              <a:rPr lang="en-US" dirty="0"/>
              <a:t> (</a:t>
            </a:r>
            <a:r>
              <a:rPr lang="en-US" dirty="0" smtClean="0"/>
              <a:t>2012), </a:t>
            </a:r>
            <a:r>
              <a:rPr lang="en-US" dirty="0" err="1" smtClean="0"/>
              <a:t>Deasy</a:t>
            </a:r>
            <a:r>
              <a:rPr lang="en-US" dirty="0" smtClean="0"/>
              <a:t> </a:t>
            </a:r>
            <a:r>
              <a:rPr lang="en-US" dirty="0"/>
              <a:t>(2017a), Sider (2011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See these references in Graziani and Orilia (</a:t>
            </a:r>
            <a:r>
              <a:rPr lang="en-US" dirty="0" err="1" smtClean="0"/>
              <a:t>synthese</a:t>
            </a:r>
            <a:r>
              <a:rPr lang="en-US" dirty="0" smtClean="0"/>
              <a:t> 2021)</a:t>
            </a:r>
            <a:endParaRPr lang="en-US" dirty="0"/>
          </a:p>
          <a:p>
            <a:r>
              <a:rPr lang="en-US" dirty="0" smtClean="0"/>
              <a:t>ETC.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22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 Triviality of presentism?</a:t>
            </a:r>
            <a:endParaRPr lang="it-IT"/>
          </a:p>
        </p:txBody>
      </p:sp>
      <p:sp>
        <p:nvSpPr>
          <p:cNvPr id="7" name="Segnaposto contenut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(1) Whatever exists is present</a:t>
            </a:r>
          </a:p>
          <a:p>
            <a:r>
              <a:rPr lang="it-IT" smtClean="0"/>
              <a:t>'exists' is ambiguous</a:t>
            </a:r>
          </a:p>
          <a:p>
            <a:r>
              <a:rPr lang="it-IT" smtClean="0"/>
              <a:t>(1a) Whatever existed, or exists now, or will exist, is present</a:t>
            </a:r>
          </a:p>
          <a:p>
            <a:r>
              <a:rPr lang="it-IT" smtClean="0"/>
              <a:t>(1b) Whatever exists now is present</a:t>
            </a:r>
          </a:p>
          <a:p>
            <a:r>
              <a:rPr lang="it-IT" smtClean="0"/>
              <a:t>Interpretation (1a) is obviously false: instantiate, e.g., to Socrates to have a counterexample: he existed, but he is not present.</a:t>
            </a:r>
          </a:p>
          <a:p>
            <a:r>
              <a:rPr lang="it-IT" smtClean="0"/>
              <a:t>Interpretation (1b) is trivially true: it is a tautology, for 'is present' = 'presently exists' = 'exists now'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549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Triviality of eternalism?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(1) Whatever is past, or present, or future,  exists</a:t>
            </a:r>
          </a:p>
          <a:p>
            <a:r>
              <a:rPr lang="it-IT" smtClean="0"/>
              <a:t>'exists' </a:t>
            </a:r>
            <a:r>
              <a:rPr lang="it-IT"/>
              <a:t>is ambiguous</a:t>
            </a:r>
          </a:p>
          <a:p>
            <a:r>
              <a:rPr lang="it-IT"/>
              <a:t>(1a) Whatever is past, or present, or future</a:t>
            </a:r>
            <a:r>
              <a:rPr lang="it-IT" smtClean="0"/>
              <a:t>, exists now</a:t>
            </a:r>
          </a:p>
          <a:p>
            <a:r>
              <a:rPr lang="it-IT" smtClean="0"/>
              <a:t>(</a:t>
            </a:r>
            <a:r>
              <a:rPr lang="it-IT"/>
              <a:t>1b) Whatever is past, or present, or future, </a:t>
            </a:r>
            <a:r>
              <a:rPr lang="it-IT" smtClean="0"/>
              <a:t>existed or exists </a:t>
            </a:r>
            <a:r>
              <a:rPr lang="it-IT"/>
              <a:t>now </a:t>
            </a:r>
            <a:r>
              <a:rPr lang="it-IT" smtClean="0"/>
              <a:t>or will exist</a:t>
            </a:r>
          </a:p>
          <a:p>
            <a:r>
              <a:rPr lang="it-IT" smtClean="0"/>
              <a:t>Interpretation </a:t>
            </a:r>
            <a:r>
              <a:rPr lang="it-IT"/>
              <a:t>(1a) is obviously false: </a:t>
            </a:r>
            <a:r>
              <a:rPr lang="it-IT" smtClean="0"/>
              <a:t>instantiate, e.g., to Socrates; since he is past, he is either past, present, or future, but he does not exist now.</a:t>
            </a:r>
            <a:endParaRPr lang="it-IT"/>
          </a:p>
          <a:p>
            <a:r>
              <a:rPr lang="it-IT"/>
              <a:t>Interpretation (1b) is trivially true: it is a tautology, for </a:t>
            </a:r>
            <a:r>
              <a:rPr lang="it-IT" smtClean="0"/>
              <a:t>'is past' = existed, 'is </a:t>
            </a:r>
            <a:r>
              <a:rPr lang="it-IT"/>
              <a:t>present' = </a:t>
            </a:r>
            <a:r>
              <a:rPr lang="it-IT" smtClean="0"/>
              <a:t>'exists </a:t>
            </a:r>
            <a:r>
              <a:rPr lang="it-IT"/>
              <a:t>now</a:t>
            </a:r>
            <a:r>
              <a:rPr lang="it-IT" smtClean="0"/>
              <a:t>', 'is future' = 'will exist'</a:t>
            </a:r>
          </a:p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702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Shifting the issue (i)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mtClean="0"/>
              <a:t>Williamson (2013), </a:t>
            </a:r>
            <a:r>
              <a:rPr lang="it-IT" i="1" smtClean="0"/>
              <a:t>Modal Logic as Metaphysics</a:t>
            </a:r>
            <a:r>
              <a:rPr lang="it-IT" smtClean="0"/>
              <a:t>, p. 23</a:t>
            </a:r>
          </a:p>
          <a:p>
            <a:r>
              <a:rPr lang="it-IT" smtClean="0"/>
              <a:t>"</a:t>
            </a:r>
            <a:r>
              <a:rPr lang="en-US" smtClean="0"/>
              <a:t> </a:t>
            </a:r>
            <a:r>
              <a:rPr lang="it-IT"/>
              <a:t>There is </a:t>
            </a:r>
            <a:r>
              <a:rPr lang="it-IT" smtClean="0"/>
              <a:t>a </a:t>
            </a:r>
            <a:r>
              <a:rPr lang="en-US" smtClean="0"/>
              <a:t>widespread </a:t>
            </a:r>
            <a:r>
              <a:rPr lang="en-US"/>
              <a:t>feeling of dissatisfaction with the </a:t>
            </a:r>
            <a:r>
              <a:rPr lang="en-US" smtClean="0"/>
              <a:t>eternalism–presentism</a:t>
            </a:r>
            <a:r>
              <a:rPr lang="it-IT"/>
              <a:t> </a:t>
            </a:r>
            <a:r>
              <a:rPr lang="en-US" smtClean="0"/>
              <a:t>distinction. ...  what </a:t>
            </a:r>
            <a:r>
              <a:rPr lang="en-US"/>
              <a:t>is it for something to be present</a:t>
            </a:r>
            <a:r>
              <a:rPr lang="en-US" smtClean="0"/>
              <a:t>? ... Although </a:t>
            </a:r>
            <a:r>
              <a:rPr lang="en-US"/>
              <a:t>we might complicate the definitions </a:t>
            </a:r>
            <a:r>
              <a:rPr lang="en-US" smtClean="0"/>
              <a:t>of</a:t>
            </a:r>
            <a:r>
              <a:rPr lang="it-IT"/>
              <a:t> </a:t>
            </a:r>
            <a:r>
              <a:rPr lang="en-US" smtClean="0"/>
              <a:t>‘presentism</a:t>
            </a:r>
            <a:r>
              <a:rPr lang="en-US"/>
              <a:t>’ and ‘eternalism’ in attempts to construct a more </a:t>
            </a:r>
            <a:r>
              <a:rPr lang="en-US" smtClean="0"/>
              <a:t>sensible</a:t>
            </a:r>
            <a:r>
              <a:rPr lang="it-IT"/>
              <a:t> </a:t>
            </a:r>
            <a:r>
              <a:rPr lang="en-US" smtClean="0"/>
              <a:t>dispute</a:t>
            </a:r>
            <a:r>
              <a:rPr lang="en-US"/>
              <a:t>, it is better to make a fresh start with fresh terminology and </a:t>
            </a:r>
            <a:r>
              <a:rPr lang="en-US" smtClean="0"/>
              <a:t>clearer</a:t>
            </a:r>
            <a:r>
              <a:rPr lang="it-IT"/>
              <a:t> </a:t>
            </a:r>
            <a:r>
              <a:rPr lang="en-US" smtClean="0"/>
              <a:t>distinctions</a:t>
            </a:r>
            <a:r>
              <a:rPr lang="en-US"/>
              <a:t>. Thus the proposal is to abandon that debate as </a:t>
            </a:r>
            <a:r>
              <a:rPr lang="en-US" smtClean="0"/>
              <a:t>hopelessly</a:t>
            </a:r>
            <a:r>
              <a:rPr lang="it-IT"/>
              <a:t> </a:t>
            </a:r>
            <a:r>
              <a:rPr lang="en-US" smtClean="0"/>
              <a:t>muddled</a:t>
            </a:r>
            <a:r>
              <a:rPr lang="en-US"/>
              <a:t>, and to get on with the clearer </a:t>
            </a:r>
            <a:r>
              <a:rPr lang="en-US" smtClean="0"/>
              <a:t>permanentism–temporaryism</a:t>
            </a:r>
            <a:r>
              <a:rPr lang="it-IT"/>
              <a:t> </a:t>
            </a:r>
            <a:r>
              <a:rPr lang="en-US" smtClean="0"/>
              <a:t>debate</a:t>
            </a:r>
            <a:r>
              <a:rPr lang="en-US"/>
              <a:t>, and other clearer debates too, instead</a:t>
            </a:r>
            <a:r>
              <a:rPr lang="en-US" smtClean="0"/>
              <a:t>.</a:t>
            </a:r>
            <a:r>
              <a:rPr lang="it-IT" smtClean="0"/>
              <a:t>"</a:t>
            </a:r>
          </a:p>
          <a:p>
            <a:r>
              <a:rPr lang="it-IT" smtClean="0"/>
              <a:t>Permanentism: Always everything always exists</a:t>
            </a:r>
          </a:p>
          <a:p>
            <a:r>
              <a:rPr lang="en-US"/>
              <a:t>T</a:t>
            </a:r>
            <a:r>
              <a:rPr lang="en-US" smtClean="0"/>
              <a:t>emporaryism: Denial of permanentism</a:t>
            </a:r>
            <a:endParaRPr lang="it-IT" smtClean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2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Shifting the issue (</a:t>
            </a:r>
            <a:r>
              <a:rPr lang="it-IT" smtClean="0"/>
              <a:t>ii) 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mtClean="0"/>
              <a:t>Deasy, "What is Presentism?", Noûs 2017, p. 379:</a:t>
            </a:r>
          </a:p>
          <a:p>
            <a:pPr lvl="1"/>
            <a:r>
              <a:rPr lang="it-IT" smtClean="0"/>
              <a:t>"</a:t>
            </a:r>
            <a:r>
              <a:rPr lang="en-US"/>
              <a:t>I argue that there are reasons to reject all of the most plausible </a:t>
            </a:r>
            <a:r>
              <a:rPr lang="en-US" smtClean="0"/>
              <a:t>candidate interpretations </a:t>
            </a:r>
            <a:r>
              <a:rPr lang="en-US"/>
              <a:t>of the predicate ‘is present’ as it appears in the traditional </a:t>
            </a:r>
            <a:r>
              <a:rPr lang="en-US" smtClean="0"/>
              <a:t>definition of presentism ... it</a:t>
            </a:r>
            <a:r>
              <a:rPr lang="en-US"/>
              <a:t> </a:t>
            </a:r>
            <a:r>
              <a:rPr lang="en-US" smtClean="0"/>
              <a:t>follows </a:t>
            </a:r>
            <a:r>
              <a:rPr lang="en-US"/>
              <a:t>that there are also good reasons to reject the most plausible </a:t>
            </a:r>
            <a:r>
              <a:rPr lang="en-US" smtClean="0"/>
              <a:t>interpretations of </a:t>
            </a:r>
            <a:r>
              <a:rPr lang="en-US"/>
              <a:t>the traditional definitions of the </a:t>
            </a:r>
            <a:r>
              <a:rPr lang="en-US" i="1"/>
              <a:t>other </a:t>
            </a:r>
            <a:r>
              <a:rPr lang="en-US"/>
              <a:t>A-theories. I then argue that there is </a:t>
            </a:r>
            <a:r>
              <a:rPr lang="en-US" smtClean="0"/>
              <a:t>a better </a:t>
            </a:r>
            <a:r>
              <a:rPr lang="en-US"/>
              <a:t>way of defining the A-theories, in terms of the question of whether </a:t>
            </a:r>
            <a:r>
              <a:rPr lang="en-US" smtClean="0"/>
              <a:t>existence has </a:t>
            </a:r>
            <a:r>
              <a:rPr lang="en-US"/>
              <a:t>a beginning and an end</a:t>
            </a:r>
            <a:r>
              <a:rPr lang="it-IT" smtClean="0"/>
              <a:t>"</a:t>
            </a:r>
          </a:p>
          <a:p>
            <a:r>
              <a:rPr lang="en-US" smtClean="0"/>
              <a:t>PERMANENTISM</a:t>
            </a:r>
            <a:r>
              <a:rPr lang="en-US"/>
              <a:t>: Always, everything always </a:t>
            </a:r>
            <a:r>
              <a:rPr lang="en-US" smtClean="0"/>
              <a:t>exists</a:t>
            </a:r>
          </a:p>
          <a:p>
            <a:r>
              <a:rPr lang="en-US"/>
              <a:t>PRESENTISM: There is an absolute, objective </a:t>
            </a:r>
            <a:r>
              <a:rPr lang="en-US">
                <a:solidFill>
                  <a:srgbClr val="FF0000"/>
                </a:solidFill>
              </a:rPr>
              <a:t>present</a:t>
            </a:r>
            <a:r>
              <a:rPr lang="en-US"/>
              <a:t> </a:t>
            </a:r>
            <a:r>
              <a:rPr lang="en-US" smtClean="0"/>
              <a:t>[!] instant </a:t>
            </a:r>
            <a:r>
              <a:rPr lang="en-US"/>
              <a:t>(THE A-THEORY) &amp; sometimes, something begins to exist and sometimes, something </a:t>
            </a:r>
            <a:r>
              <a:rPr lang="it-IT"/>
              <a:t>ceases to exist (TRANSIENTISM</a:t>
            </a:r>
            <a:r>
              <a:rPr lang="it-IT" smtClean="0"/>
              <a:t>)</a:t>
            </a:r>
          </a:p>
          <a:p>
            <a:r>
              <a:rPr lang="en-US"/>
              <a:t>THE MOVING SPOTLIGHT THEORY: There is an absolute, </a:t>
            </a:r>
            <a:r>
              <a:rPr lang="en-US" smtClean="0"/>
              <a:t>objective present </a:t>
            </a:r>
            <a:r>
              <a:rPr lang="en-US"/>
              <a:t>instant (THE A-THEORY) &amp; nothing ever begins to exist </a:t>
            </a:r>
            <a:r>
              <a:rPr lang="en-US" smtClean="0"/>
              <a:t>and nothing </a:t>
            </a:r>
            <a:r>
              <a:rPr lang="en-US"/>
              <a:t>ever ceases to exist (PERMANENTISM)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39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596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Salteremo le lezioni di 10 e 11 Novembre</a:t>
            </a:r>
          </a:p>
          <a:p>
            <a:r>
              <a:rPr lang="it-IT" dirty="0" smtClean="0"/>
              <a:t>Programmare Recuperi</a:t>
            </a:r>
            <a:endParaRPr lang="it-IT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828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Shifting the issue (iii)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Focusing primarily on Deasy, and then also on other authors (Cameron, Correia and Rosenkranz, Ingram, Tallant, Orilia, ...) Tallant and Ingram ("The Rotten Core of Presentism", </a:t>
            </a:r>
            <a:r>
              <a:rPr lang="it-IT" i="1" smtClean="0"/>
              <a:t>Synthese</a:t>
            </a:r>
            <a:r>
              <a:rPr lang="it-IT" smtClean="0"/>
              <a:t>, online first 2020) argue that</a:t>
            </a:r>
          </a:p>
          <a:p>
            <a:r>
              <a:rPr lang="it-IT" smtClean="0"/>
              <a:t> "there is no theoretical core to presentism. There is no single view or family of views that is presentism" (from the abstract)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152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New ontological beasts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In fact what these issue shiftings have done is to bring forth new temporal ontologies</a:t>
            </a:r>
          </a:p>
          <a:p>
            <a:r>
              <a:rPr lang="it-IT" smtClean="0"/>
              <a:t>Not (yet) discussed in current textbooks (as far as I know)</a:t>
            </a:r>
          </a:p>
          <a:p>
            <a:r>
              <a:rPr lang="it-IT" smtClean="0"/>
              <a:t>A-permanentism</a:t>
            </a:r>
          </a:p>
          <a:p>
            <a:r>
              <a:rPr lang="it-IT" smtClean="0"/>
              <a:t>B-permanentism</a:t>
            </a:r>
          </a:p>
          <a:p>
            <a:r>
              <a:rPr lang="it-IT" smtClean="0"/>
              <a:t>Williamsonian presentism (so called by Cameron 2015, </a:t>
            </a:r>
            <a:r>
              <a:rPr lang="it-IT" i="1" smtClean="0"/>
              <a:t>The Moving Spotlight</a:t>
            </a:r>
            <a:r>
              <a:rPr lang="it-IT" smtClean="0"/>
              <a:t>, note 17, p. 146, and Ingram 2018, </a:t>
            </a:r>
            <a:r>
              <a:rPr lang="it-IT" i="1" smtClean="0"/>
              <a:t>Thisness Presentism</a:t>
            </a:r>
            <a:r>
              <a:rPr lang="it-IT" smtClean="0"/>
              <a:t>; not clear if attributed to Williamson)</a:t>
            </a:r>
          </a:p>
          <a:p>
            <a:r>
              <a:rPr lang="it-IT" smtClean="0"/>
              <a:t>Less Plausible, I think, than the more traditional views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235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A-permanentist world at t1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 sz="2400">
              <a:solidFill>
                <a:srgbClr val="FF0000"/>
              </a:solidFill>
            </a:endParaRPr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413" y="1761222"/>
            <a:ext cx="994331" cy="684984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06913" y="2627705"/>
            <a:ext cx="2280368" cy="1710275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7364627" y="1859692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t2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42</a:t>
            </a:fld>
            <a:endParaRPr lang="it-IT"/>
          </a:p>
        </p:txBody>
      </p:sp>
      <p:pic>
        <p:nvPicPr>
          <p:cNvPr id="15" name="Picture 2" descr="C:\Users\utente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77464" y="1511712"/>
            <a:ext cx="2388982" cy="1645744"/>
          </a:xfrm>
          <a:prstGeom prst="rect">
            <a:avLst/>
          </a:prstGeom>
          <a:noFill/>
        </p:spPr>
      </p:pic>
      <p:pic>
        <p:nvPicPr>
          <p:cNvPr id="16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288298" y="3452783"/>
            <a:ext cx="875619" cy="656713"/>
          </a:xfrm>
          <a:prstGeom prst="rect">
            <a:avLst/>
          </a:prstGeom>
          <a:noFill/>
        </p:spPr>
      </p:pic>
      <p:sp>
        <p:nvSpPr>
          <p:cNvPr id="11" name="Rettangolo 10"/>
          <p:cNvSpPr/>
          <p:nvPr/>
        </p:nvSpPr>
        <p:spPr>
          <a:xfrm>
            <a:off x="10502000" y="3533136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t1</a:t>
            </a:r>
          </a:p>
        </p:txBody>
      </p:sp>
    </p:spTree>
    <p:extLst>
      <p:ext uri="{BB962C8B-B14F-4D97-AF65-F5344CB8AC3E}">
        <p14:creationId xmlns:p14="http://schemas.microsoft.com/office/powerpoint/2010/main" val="410231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A-permanentist world at t2</a:t>
            </a:r>
            <a:endParaRPr lang="it-IT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10600" y="1601347"/>
            <a:ext cx="2396087" cy="1650639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337968" y="3497266"/>
            <a:ext cx="815141" cy="611355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10497065" y="3577281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t1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43</a:t>
            </a:fld>
            <a:endParaRPr lang="it-IT"/>
          </a:p>
        </p:txBody>
      </p:sp>
      <p:pic>
        <p:nvPicPr>
          <p:cNvPr id="15" name="Picture 2" descr="C:\Users\utente\Desktop\downlo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94842" y="1747075"/>
            <a:ext cx="929061" cy="640020"/>
          </a:xfrm>
          <a:prstGeom prst="rect">
            <a:avLst/>
          </a:prstGeom>
          <a:noFill/>
        </p:spPr>
      </p:pic>
      <p:pic>
        <p:nvPicPr>
          <p:cNvPr id="16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80293" y="2943204"/>
            <a:ext cx="2141838" cy="2006818"/>
          </a:xfrm>
          <a:prstGeom prst="rect">
            <a:avLst/>
          </a:prstGeom>
          <a:noFill/>
        </p:spPr>
      </p:pic>
      <p:sp>
        <p:nvSpPr>
          <p:cNvPr id="11" name="Rettangolo 10"/>
          <p:cNvSpPr/>
          <p:nvPr/>
        </p:nvSpPr>
        <p:spPr>
          <a:xfrm>
            <a:off x="7451918" y="1882419"/>
            <a:ext cx="3786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/>
              <a:t>t2</a:t>
            </a:r>
          </a:p>
        </p:txBody>
      </p:sp>
    </p:spTree>
    <p:extLst>
      <p:ext uri="{BB962C8B-B14F-4D97-AF65-F5344CB8AC3E}">
        <p14:creationId xmlns:p14="http://schemas.microsoft.com/office/powerpoint/2010/main" val="228223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Williamsonian</a:t>
            </a:r>
            <a:r>
              <a:rPr lang="it-IT" dirty="0" smtClean="0"/>
              <a:t> </a:t>
            </a:r>
            <a:r>
              <a:rPr lang="it-IT" dirty="0" err="1" smtClean="0"/>
              <a:t>presentist</a:t>
            </a:r>
            <a:r>
              <a:rPr lang="it-IT" dirty="0" smtClean="0"/>
              <a:t> world </a:t>
            </a:r>
            <a:r>
              <a:rPr lang="it-IT" dirty="0" err="1" smtClean="0"/>
              <a:t>at</a:t>
            </a:r>
            <a:r>
              <a:rPr lang="it-IT" dirty="0" smtClean="0"/>
              <a:t> t1 (i)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it-IT" sz="2400" dirty="0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5413" y="1761222"/>
            <a:ext cx="994331" cy="684984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17438" y="2755861"/>
            <a:ext cx="2087575" cy="1565680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6761226" y="4405184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7364627" y="1859692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t2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0036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Williamsonian</a:t>
            </a:r>
            <a:r>
              <a:rPr lang="it-IT" dirty="0"/>
              <a:t> </a:t>
            </a:r>
            <a:r>
              <a:rPr lang="it-IT" dirty="0" err="1"/>
              <a:t>presentist</a:t>
            </a:r>
            <a:r>
              <a:rPr lang="it-IT" dirty="0"/>
              <a:t> world </a:t>
            </a:r>
            <a:r>
              <a:rPr lang="it-IT" dirty="0" err="1"/>
              <a:t>at</a:t>
            </a:r>
            <a:r>
              <a:rPr lang="it-IT" dirty="0"/>
              <a:t> t1 (</a:t>
            </a:r>
            <a:r>
              <a:rPr lang="it-IT" dirty="0" smtClean="0"/>
              <a:t>ii)</a:t>
            </a:r>
            <a:endParaRPr lang="it-IT" dirty="0"/>
          </a:p>
        </p:txBody>
      </p:sp>
      <p:sp>
        <p:nvSpPr>
          <p:cNvPr id="6" name="Segnaposto testo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pic>
        <p:nvPicPr>
          <p:cNvPr id="7" name="Picture 2" descr="C:\Users\utente\Desktop\downloa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3133" y="1623900"/>
            <a:ext cx="2396087" cy="1650639"/>
          </a:xfrm>
          <a:prstGeom prst="rect">
            <a:avLst/>
          </a:prstGeom>
          <a:noFill/>
        </p:spPr>
      </p:pic>
      <p:pic>
        <p:nvPicPr>
          <p:cNvPr id="8" name="Picture 2" descr="C:\Users\utente\Desktop\dinosauro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337968" y="3497266"/>
            <a:ext cx="815141" cy="611355"/>
          </a:xfrm>
          <a:prstGeom prst="rect">
            <a:avLst/>
          </a:prstGeom>
          <a:noFill/>
        </p:spPr>
      </p:pic>
      <p:sp>
        <p:nvSpPr>
          <p:cNvPr id="9" name="Freccia a destra 8"/>
          <p:cNvSpPr/>
          <p:nvPr/>
        </p:nvSpPr>
        <p:spPr>
          <a:xfrm>
            <a:off x="5084805" y="5387546"/>
            <a:ext cx="7055709" cy="5931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in su 9"/>
          <p:cNvSpPr/>
          <p:nvPr/>
        </p:nvSpPr>
        <p:spPr>
          <a:xfrm>
            <a:off x="9745538" y="4290998"/>
            <a:ext cx="201806" cy="104414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/>
          <p:cNvSpPr txBox="1"/>
          <p:nvPr/>
        </p:nvSpPr>
        <p:spPr>
          <a:xfrm>
            <a:off x="6468762" y="1056503"/>
            <a:ext cx="4876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smtClean="0"/>
              <a:t>t1</a:t>
            </a:r>
            <a:endParaRPr lang="it-IT" sz="2800"/>
          </a:p>
        </p:txBody>
      </p:sp>
      <p:sp>
        <p:nvSpPr>
          <p:cNvPr id="14" name="CasellaDiTesto 13"/>
          <p:cNvSpPr txBox="1"/>
          <p:nvPr/>
        </p:nvSpPr>
        <p:spPr>
          <a:xfrm>
            <a:off x="9429205" y="1087280"/>
            <a:ext cx="4427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smtClean="0"/>
              <a:t>t2</a:t>
            </a:r>
            <a:endParaRPr lang="it-IT" sz="2400"/>
          </a:p>
        </p:txBody>
      </p:sp>
      <p:sp>
        <p:nvSpPr>
          <p:cNvPr id="3" name="CasellaDiTesto 2"/>
          <p:cNvSpPr txBox="1"/>
          <p:nvPr/>
        </p:nvSpPr>
        <p:spPr>
          <a:xfrm>
            <a:off x="10497065" y="3577281"/>
            <a:ext cx="378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mtClean="0"/>
              <a:t>t1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552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General Impression on rigor and formalization</a:t>
            </a:r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The </a:t>
            </a:r>
            <a:r>
              <a:rPr lang="it-IT" dirty="0" err="1" smtClean="0"/>
              <a:t>debate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mainly</a:t>
            </a:r>
            <a:r>
              <a:rPr lang="it-IT" dirty="0" smtClean="0"/>
              <a:t> </a:t>
            </a:r>
            <a:r>
              <a:rPr lang="it-IT" dirty="0" err="1" smtClean="0"/>
              <a:t>conducted</a:t>
            </a:r>
            <a:r>
              <a:rPr lang="it-IT" dirty="0" smtClean="0"/>
              <a:t> in English with </a:t>
            </a:r>
            <a:r>
              <a:rPr lang="it-IT" dirty="0" err="1" smtClean="0"/>
              <a:t>occasional</a:t>
            </a:r>
            <a:r>
              <a:rPr lang="it-IT" dirty="0" smtClean="0"/>
              <a:t> </a:t>
            </a:r>
            <a:r>
              <a:rPr lang="it-IT" dirty="0" err="1" smtClean="0"/>
              <a:t>recourse</a:t>
            </a:r>
            <a:r>
              <a:rPr lang="it-IT" dirty="0" smtClean="0"/>
              <a:t> to </a:t>
            </a:r>
            <a:r>
              <a:rPr lang="it-IT" dirty="0" err="1" smtClean="0"/>
              <a:t>formulas</a:t>
            </a:r>
            <a:r>
              <a:rPr lang="it-IT" dirty="0" smtClean="0"/>
              <a:t> (e.g. in </a:t>
            </a:r>
            <a:r>
              <a:rPr lang="it-IT" dirty="0" err="1" smtClean="0"/>
              <a:t>Deasy</a:t>
            </a:r>
            <a:r>
              <a:rPr lang="it-IT" dirty="0" smtClean="0"/>
              <a:t>)</a:t>
            </a:r>
          </a:p>
          <a:p>
            <a:r>
              <a:rPr lang="it-IT" dirty="0" smtClean="0"/>
              <a:t>In </a:t>
            </a:r>
            <a:r>
              <a:rPr lang="it-IT" dirty="0" err="1" smtClean="0"/>
              <a:t>Williamson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find</a:t>
            </a:r>
            <a:r>
              <a:rPr lang="it-IT" dirty="0" smtClean="0"/>
              <a:t> a </a:t>
            </a:r>
            <a:r>
              <a:rPr lang="it-IT" dirty="0" err="1" smtClean="0"/>
              <a:t>rich</a:t>
            </a:r>
            <a:r>
              <a:rPr lang="it-IT" dirty="0" smtClean="0"/>
              <a:t> </a:t>
            </a:r>
            <a:r>
              <a:rPr lang="it-IT" dirty="0" err="1" smtClean="0"/>
              <a:t>complex</a:t>
            </a:r>
            <a:r>
              <a:rPr lang="it-IT" dirty="0" smtClean="0"/>
              <a:t> </a:t>
            </a:r>
            <a:r>
              <a:rPr lang="it-IT" dirty="0" err="1" smtClean="0"/>
              <a:t>formalism</a:t>
            </a:r>
            <a:r>
              <a:rPr lang="it-IT" dirty="0" smtClean="0"/>
              <a:t> (</a:t>
            </a:r>
            <a:r>
              <a:rPr lang="it-IT" dirty="0" err="1" smtClean="0"/>
              <a:t>higher-order</a:t>
            </a:r>
            <a:r>
              <a:rPr lang="it-IT" dirty="0" smtClean="0"/>
              <a:t> </a:t>
            </a:r>
            <a:r>
              <a:rPr lang="it-IT" dirty="0" err="1" smtClean="0"/>
              <a:t>modal</a:t>
            </a:r>
            <a:r>
              <a:rPr lang="it-IT" dirty="0" smtClean="0"/>
              <a:t> </a:t>
            </a:r>
            <a:r>
              <a:rPr lang="it-IT" dirty="0" err="1" smtClean="0"/>
              <a:t>logic</a:t>
            </a:r>
            <a:r>
              <a:rPr lang="it-IT" dirty="0" smtClean="0"/>
              <a:t>)</a:t>
            </a:r>
          </a:p>
          <a:p>
            <a:r>
              <a:rPr lang="it-IT" dirty="0"/>
              <a:t>P</a:t>
            </a:r>
            <a:r>
              <a:rPr lang="it-IT" dirty="0" smtClean="0"/>
              <a:t>recise </a:t>
            </a:r>
            <a:r>
              <a:rPr lang="it-IT" dirty="0" err="1" smtClean="0"/>
              <a:t>definitions</a:t>
            </a:r>
            <a:r>
              <a:rPr lang="it-IT" dirty="0" smtClean="0"/>
              <a:t> and </a:t>
            </a:r>
            <a:r>
              <a:rPr lang="it-IT" dirty="0" err="1" smtClean="0"/>
              <a:t>rigor</a:t>
            </a:r>
            <a:r>
              <a:rPr lang="it-IT" dirty="0" smtClean="0"/>
              <a:t> are a goal</a:t>
            </a:r>
          </a:p>
          <a:p>
            <a:r>
              <a:rPr lang="it-IT" dirty="0" err="1" smtClean="0"/>
              <a:t>Yet</a:t>
            </a:r>
            <a:r>
              <a:rPr lang="it-IT" dirty="0" smtClean="0"/>
              <a:t>, </a:t>
            </a:r>
            <a:r>
              <a:rPr lang="it-IT" dirty="0" err="1" smtClean="0"/>
              <a:t>there</a:t>
            </a:r>
            <a:r>
              <a:rPr lang="it-IT" dirty="0" smtClean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much</a:t>
            </a:r>
            <a:r>
              <a:rPr lang="it-IT" dirty="0"/>
              <a:t> </a:t>
            </a:r>
            <a:r>
              <a:rPr lang="it-IT" dirty="0" err="1"/>
              <a:t>talking</a:t>
            </a:r>
            <a:r>
              <a:rPr lang="it-IT" dirty="0"/>
              <a:t> </a:t>
            </a:r>
            <a:r>
              <a:rPr lang="it-IT" dirty="0" err="1"/>
              <a:t>past</a:t>
            </a:r>
            <a:r>
              <a:rPr lang="it-IT" dirty="0"/>
              <a:t> </a:t>
            </a:r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other</a:t>
            </a:r>
            <a:r>
              <a:rPr lang="it-IT" dirty="0"/>
              <a:t>, </a:t>
            </a:r>
            <a:r>
              <a:rPr lang="it-IT" dirty="0" err="1"/>
              <a:t>confusion</a:t>
            </a:r>
            <a:r>
              <a:rPr lang="it-IT" dirty="0"/>
              <a:t>, </a:t>
            </a:r>
            <a:r>
              <a:rPr lang="it-IT" dirty="0" err="1"/>
              <a:t>verbal</a:t>
            </a:r>
            <a:r>
              <a:rPr lang="it-IT" dirty="0"/>
              <a:t> </a:t>
            </a:r>
            <a:r>
              <a:rPr lang="it-IT" dirty="0" err="1" smtClean="0"/>
              <a:t>issues</a:t>
            </a:r>
            <a:endParaRPr lang="it-IT" dirty="0" smtClean="0"/>
          </a:p>
          <a:p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may</a:t>
            </a:r>
            <a:r>
              <a:rPr lang="it-IT" dirty="0" smtClean="0"/>
              <a:t> </a:t>
            </a:r>
            <a:r>
              <a:rPr lang="it-IT" dirty="0" err="1" smtClean="0"/>
              <a:t>think</a:t>
            </a:r>
            <a:r>
              <a:rPr lang="it-IT" dirty="0" smtClean="0"/>
              <a:t> </a:t>
            </a:r>
            <a:r>
              <a:rPr lang="it-IT" dirty="0" err="1" smtClean="0"/>
              <a:t>that</a:t>
            </a:r>
            <a:r>
              <a:rPr lang="it-IT" dirty="0" smtClean="0"/>
              <a:t> </a:t>
            </a:r>
            <a:r>
              <a:rPr lang="it-IT" dirty="0" err="1" smtClean="0"/>
              <a:t>formalization</a:t>
            </a:r>
            <a:r>
              <a:rPr lang="it-IT" dirty="0" smtClean="0"/>
              <a:t> by standard </a:t>
            </a:r>
            <a:r>
              <a:rPr lang="it-IT" dirty="0" err="1" smtClean="0"/>
              <a:t>temporal</a:t>
            </a:r>
            <a:r>
              <a:rPr lang="it-IT" dirty="0" smtClean="0"/>
              <a:t> </a:t>
            </a:r>
            <a:r>
              <a:rPr lang="it-IT" dirty="0" err="1" smtClean="0"/>
              <a:t>logic</a:t>
            </a:r>
            <a:r>
              <a:rPr lang="it-IT" dirty="0" smtClean="0"/>
              <a:t> could solve </a:t>
            </a:r>
            <a:r>
              <a:rPr lang="it-IT" dirty="0" err="1" smtClean="0"/>
              <a:t>these</a:t>
            </a:r>
            <a:r>
              <a:rPr lang="it-IT" dirty="0" smtClean="0"/>
              <a:t> </a:t>
            </a:r>
            <a:r>
              <a:rPr lang="it-IT" dirty="0" err="1" smtClean="0"/>
              <a:t>problems</a:t>
            </a:r>
            <a:r>
              <a:rPr lang="it-IT" dirty="0" smtClean="0"/>
              <a:t>, </a:t>
            </a:r>
            <a:r>
              <a:rPr lang="it-IT" dirty="0" err="1" smtClean="0"/>
              <a:t>but</a:t>
            </a:r>
            <a:r>
              <a:rPr lang="it-IT" dirty="0" smtClean="0"/>
              <a:t> </a:t>
            </a:r>
            <a:r>
              <a:rPr lang="it-IT" dirty="0" err="1" smtClean="0"/>
              <a:t>it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not</a:t>
            </a:r>
            <a:r>
              <a:rPr lang="it-IT" dirty="0" smtClean="0"/>
              <a:t> so …</a:t>
            </a:r>
          </a:p>
          <a:p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D8CDE-30B2-472F-B961-C24020E24A6E}" type="slidenum">
              <a:rPr lang="it-IT" smtClean="0"/>
              <a:t>46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484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Preview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McTaggart's</a:t>
            </a:r>
            <a:r>
              <a:rPr lang="en-US" dirty="0" smtClean="0"/>
              <a:t> argument</a:t>
            </a:r>
            <a:endParaRPr lang="en-US" dirty="0"/>
          </a:p>
          <a:p>
            <a:r>
              <a:rPr lang="en-US" dirty="0" smtClean="0"/>
              <a:t>A-theory </a:t>
            </a:r>
            <a:r>
              <a:rPr lang="en-US" dirty="0"/>
              <a:t>vs. B-theory</a:t>
            </a:r>
          </a:p>
          <a:p>
            <a:r>
              <a:rPr lang="en-US" dirty="0"/>
              <a:t>The threat of </a:t>
            </a:r>
            <a:r>
              <a:rPr lang="en-US" dirty="0" err="1" smtClean="0"/>
              <a:t>deflationism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914400" lvl="2" indent="0">
              <a:buNone/>
            </a:pPr>
            <a:endParaRPr lang="it-IT" dirty="0" smtClean="0"/>
          </a:p>
          <a:p>
            <a:pPr marL="914400" lvl="2" indent="0">
              <a:buNone/>
            </a:pPr>
            <a:endParaRPr lang="it-IT" dirty="0"/>
          </a:p>
          <a:p>
            <a:pPr marL="914400" lvl="2" indent="0">
              <a:buNone/>
            </a:pPr>
            <a:r>
              <a:rPr lang="it-IT" dirty="0" smtClean="0"/>
              <a:t>                 John </a:t>
            </a:r>
            <a:r>
              <a:rPr lang="it-IT" dirty="0" err="1"/>
              <a:t>Ellis</a:t>
            </a:r>
            <a:r>
              <a:rPr lang="it-IT" dirty="0"/>
              <a:t> </a:t>
            </a:r>
            <a:r>
              <a:rPr lang="it-IT" dirty="0" err="1"/>
              <a:t>McTaggart</a:t>
            </a:r>
            <a:r>
              <a:rPr lang="it-IT" dirty="0"/>
              <a:t> (</a:t>
            </a:r>
            <a:r>
              <a:rPr lang="en-US" dirty="0"/>
              <a:t>1866 -1925</a:t>
            </a:r>
            <a:r>
              <a:rPr lang="it-IT" dirty="0"/>
              <a:t>)</a:t>
            </a:r>
          </a:p>
          <a:p>
            <a:pPr marL="914400" lvl="2" indent="0">
              <a:buNone/>
            </a:pPr>
            <a:endParaRPr lang="it-IT" dirty="0"/>
          </a:p>
        </p:txBody>
      </p:sp>
      <p:pic>
        <p:nvPicPr>
          <p:cNvPr id="6" name="Picture 4" descr="C:\Users\utente\Pictures\IMMAGINI INTERNET\430px-John_Mctaggart_Ellis_McTagg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6335065" y="2360612"/>
            <a:ext cx="2703903" cy="3766600"/>
          </a:xfrm>
          <a:prstGeom prst="rect">
            <a:avLst/>
          </a:prstGeom>
          <a:noFill/>
        </p:spPr>
      </p:pic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57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What is time? 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Augustine (</a:t>
            </a:r>
            <a:r>
              <a:rPr lang="it-IT" i="1" smtClean="0"/>
              <a:t>Confessions</a:t>
            </a:r>
            <a:r>
              <a:rPr lang="it-IT" smtClean="0"/>
              <a:t>, XI, 14): "O </a:t>
            </a:r>
            <a:r>
              <a:rPr lang="it-IT"/>
              <a:t>allora che è il tempo? Se nessuno me lo domanda, lo so: se voglio spiegarlo a chi me lo domanda, non lo so </a:t>
            </a:r>
            <a:r>
              <a:rPr lang="it-IT" smtClean="0"/>
              <a:t>più"</a:t>
            </a:r>
          </a:p>
          <a:p>
            <a:r>
              <a:rPr lang="it-IT" smtClean="0"/>
              <a:t>Entry </a:t>
            </a:r>
            <a:r>
              <a:rPr lang="it-IT" i="1" smtClean="0"/>
              <a:t>time</a:t>
            </a:r>
            <a:r>
              <a:rPr lang="it-IT" smtClean="0"/>
              <a:t> of Palazzi </a:t>
            </a:r>
            <a:r>
              <a:rPr lang="it-IT"/>
              <a:t>(</a:t>
            </a:r>
            <a:r>
              <a:rPr lang="it-IT" smtClean="0"/>
              <a:t>1974): </a:t>
            </a:r>
            <a:r>
              <a:rPr lang="it-IT"/>
              <a:t>«la successione illimitata dei fatti e degli eventi umani, l’estensione nella durata … la durata delle cose, distinta e misurata a periodi; e principalmente secondo l’apparente corso del Sole». </a:t>
            </a:r>
            <a:endParaRPr lang="it-IT" smtClean="0"/>
          </a:p>
          <a:p>
            <a:r>
              <a:rPr lang="it-IT" smtClean="0"/>
              <a:t>Oxford English Dictionary: </a:t>
            </a:r>
            <a:r>
              <a:rPr lang="it-IT"/>
              <a:t>«‘durata indefinita e continua’, ..., nel quale tutti gli eventi si sono svolti, si stanno svolgendo, e si svolgeranno». </a:t>
            </a:r>
          </a:p>
        </p:txBody>
      </p:sp>
      <p:pic>
        <p:nvPicPr>
          <p:cNvPr id="4" name="Picture 2" descr="C:\Users\utente\Desktop\agostin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5134" y="365125"/>
            <a:ext cx="1193863" cy="1352291"/>
          </a:xfrm>
          <a:prstGeom prst="rect">
            <a:avLst/>
          </a:prstGeom>
          <a:noFill/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763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Does time exist?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We shall look at McTaggart's argument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51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McTaggart (1908, 1927)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/>
              <a:t>John </a:t>
            </a:r>
            <a:r>
              <a:rPr lang="it-IT" dirty="0" err="1"/>
              <a:t>Ellis</a:t>
            </a:r>
            <a:r>
              <a:rPr lang="it-IT" dirty="0"/>
              <a:t> </a:t>
            </a:r>
            <a:r>
              <a:rPr lang="it-IT" dirty="0" err="1"/>
              <a:t>McTaggart</a:t>
            </a:r>
            <a:r>
              <a:rPr lang="it-IT" dirty="0"/>
              <a:t> (1866-1925</a:t>
            </a:r>
            <a:r>
              <a:rPr lang="it-IT" dirty="0" smtClean="0"/>
              <a:t>)</a:t>
            </a:r>
            <a:endParaRPr lang="en-US" dirty="0" smtClean="0"/>
          </a:p>
          <a:p>
            <a:r>
              <a:rPr lang="en-US" dirty="0" smtClean="0"/>
              <a:t>J</a:t>
            </a:r>
            <a:r>
              <a:rPr lang="en-US" dirty="0"/>
              <a:t>. Ellis </a:t>
            </a:r>
            <a:r>
              <a:rPr lang="en-US" dirty="0" err="1" smtClean="0"/>
              <a:t>McTaggart</a:t>
            </a:r>
            <a:r>
              <a:rPr lang="en-US" dirty="0" smtClean="0"/>
              <a:t>, </a:t>
            </a:r>
            <a:r>
              <a:rPr lang="en-US" dirty="0"/>
              <a:t>1908 </a:t>
            </a:r>
            <a:r>
              <a:rPr lang="en-US" dirty="0" smtClean="0"/>
              <a:t>, " </a:t>
            </a:r>
            <a:r>
              <a:rPr lang="en-US" dirty="0"/>
              <a:t>The Unreality of </a:t>
            </a:r>
            <a:r>
              <a:rPr lang="en-US" dirty="0" smtClean="0"/>
              <a:t>Time", Mind</a:t>
            </a:r>
            <a:r>
              <a:rPr lang="en-US" dirty="0"/>
              <a:t>, </a:t>
            </a:r>
            <a:r>
              <a:rPr lang="en-US" dirty="0" smtClean="0"/>
              <a:t>Vol. 17, No. 68, pp</a:t>
            </a:r>
            <a:r>
              <a:rPr lang="en-US" dirty="0"/>
              <a:t>. 457-474 </a:t>
            </a:r>
            <a:endParaRPr lang="it-IT" dirty="0" smtClean="0"/>
          </a:p>
          <a:p>
            <a:r>
              <a:rPr lang="it-IT" dirty="0" smtClean="0"/>
              <a:t>In </a:t>
            </a:r>
            <a:r>
              <a:rPr lang="it-IT" dirty="0" err="1" smtClean="0"/>
              <a:t>ch</a:t>
            </a:r>
            <a:r>
              <a:rPr lang="it-IT" dirty="0" smtClean="0"/>
              <a:t>. 33 of vol. II of </a:t>
            </a:r>
            <a:r>
              <a:rPr lang="it-IT" i="1" dirty="0" smtClean="0"/>
              <a:t>The nature of </a:t>
            </a:r>
            <a:r>
              <a:rPr lang="it-IT" i="1" dirty="0" err="1" smtClean="0"/>
              <a:t>existence</a:t>
            </a:r>
            <a:r>
              <a:rPr lang="it-IT" dirty="0" smtClean="0"/>
              <a:t> (1927) the </a:t>
            </a:r>
            <a:r>
              <a:rPr lang="it-IT" dirty="0" err="1" smtClean="0"/>
              <a:t>argument</a:t>
            </a:r>
            <a:r>
              <a:rPr lang="it-IT" dirty="0" smtClean="0"/>
              <a:t> </a:t>
            </a:r>
            <a:r>
              <a:rPr lang="it-IT" dirty="0" err="1" smtClean="0"/>
              <a:t>is</a:t>
            </a:r>
            <a:r>
              <a:rPr lang="it-IT" dirty="0" smtClean="0"/>
              <a:t> the </a:t>
            </a:r>
            <a:r>
              <a:rPr lang="it-IT" dirty="0" err="1" smtClean="0"/>
              <a:t>same</a:t>
            </a:r>
            <a:r>
              <a:rPr lang="it-IT" dirty="0" smtClean="0"/>
              <a:t>, </a:t>
            </a:r>
            <a:r>
              <a:rPr lang="it-IT" dirty="0" err="1" smtClean="0"/>
              <a:t>but</a:t>
            </a:r>
            <a:r>
              <a:rPr lang="it-IT" dirty="0"/>
              <a:t> </a:t>
            </a:r>
            <a:r>
              <a:rPr lang="it-IT" dirty="0" err="1" smtClean="0"/>
              <a:t>McTaggart</a:t>
            </a:r>
            <a:r>
              <a:rPr lang="it-IT" dirty="0" smtClean="0"/>
              <a:t> </a:t>
            </a:r>
            <a:r>
              <a:rPr lang="it-IT" dirty="0" err="1" smtClean="0"/>
              <a:t>also</a:t>
            </a:r>
            <a:r>
              <a:rPr lang="it-IT" dirty="0" smtClean="0"/>
              <a:t> </a:t>
            </a:r>
            <a:r>
              <a:rPr lang="it-IT" dirty="0" err="1" smtClean="0"/>
              <a:t>replies</a:t>
            </a:r>
            <a:r>
              <a:rPr lang="it-IT" dirty="0" smtClean="0"/>
              <a:t> to Russell and </a:t>
            </a:r>
            <a:r>
              <a:rPr lang="it-IT" dirty="0" err="1" smtClean="0"/>
              <a:t>considers</a:t>
            </a:r>
            <a:r>
              <a:rPr lang="it-IT" dirty="0" smtClean="0"/>
              <a:t> </a:t>
            </a:r>
            <a:r>
              <a:rPr lang="it-IT" dirty="0" err="1" smtClean="0"/>
              <a:t>his</a:t>
            </a:r>
            <a:r>
              <a:rPr lang="it-IT" dirty="0" smtClean="0"/>
              <a:t> ‘</a:t>
            </a:r>
            <a:r>
              <a:rPr lang="it-IT" dirty="0" err="1" smtClean="0"/>
              <a:t>at-at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of </a:t>
            </a:r>
            <a:r>
              <a:rPr lang="it-IT" dirty="0" err="1" smtClean="0"/>
              <a:t>change</a:t>
            </a:r>
            <a:r>
              <a:rPr lang="it-IT" dirty="0" smtClean="0"/>
              <a:t>’, and</a:t>
            </a:r>
            <a:r>
              <a:rPr lang="it-IT" dirty="0"/>
              <a:t> </a:t>
            </a:r>
            <a:r>
              <a:rPr lang="it-IT" dirty="0" err="1" smtClean="0"/>
              <a:t>criticizes</a:t>
            </a:r>
            <a:r>
              <a:rPr lang="it-IT" dirty="0" smtClean="0"/>
              <a:t> </a:t>
            </a:r>
            <a:r>
              <a:rPr lang="it-IT" dirty="0" err="1" smtClean="0"/>
              <a:t>Broad's</a:t>
            </a:r>
            <a:r>
              <a:rPr lang="it-IT" dirty="0" smtClean="0"/>
              <a:t> </a:t>
            </a:r>
            <a:r>
              <a:rPr lang="it-IT" dirty="0" err="1" smtClean="0"/>
              <a:t>growing</a:t>
            </a:r>
            <a:r>
              <a:rPr lang="it-IT" dirty="0" smtClean="0"/>
              <a:t> </a:t>
            </a:r>
            <a:r>
              <a:rPr lang="it-IT" dirty="0" err="1" smtClean="0"/>
              <a:t>block</a:t>
            </a:r>
            <a:r>
              <a:rPr lang="it-IT" dirty="0" smtClean="0"/>
              <a:t> </a:t>
            </a:r>
            <a:r>
              <a:rPr lang="it-IT" dirty="0" err="1" smtClean="0"/>
              <a:t>theory</a:t>
            </a:r>
            <a:r>
              <a:rPr lang="it-IT" dirty="0" smtClean="0"/>
              <a:t> (</a:t>
            </a:r>
            <a:r>
              <a:rPr lang="it-IT" dirty="0" err="1" smtClean="0"/>
              <a:t>pastism</a:t>
            </a:r>
            <a:r>
              <a:rPr lang="it-IT" dirty="0" smtClean="0"/>
              <a:t>)</a:t>
            </a:r>
          </a:p>
          <a:p>
            <a:r>
              <a:rPr lang="it-IT" dirty="0" smtClean="0"/>
              <a:t>A/B </a:t>
            </a:r>
            <a:r>
              <a:rPr lang="it-IT" dirty="0" err="1" smtClean="0"/>
              <a:t>terminology</a:t>
            </a:r>
            <a:r>
              <a:rPr lang="it-IT" dirty="0" smtClean="0"/>
              <a:t> </a:t>
            </a:r>
            <a:r>
              <a:rPr lang="it-IT" dirty="0" err="1" smtClean="0"/>
              <a:t>starts</a:t>
            </a:r>
            <a:r>
              <a:rPr lang="it-IT" dirty="0" smtClean="0"/>
              <a:t> </a:t>
            </a:r>
            <a:r>
              <a:rPr lang="it-IT" dirty="0" err="1" smtClean="0"/>
              <a:t>here</a:t>
            </a:r>
            <a:r>
              <a:rPr lang="it-IT" dirty="0" smtClean="0"/>
              <a:t>. Time </a:t>
            </a:r>
            <a:r>
              <a:rPr lang="it-IT" dirty="0" err="1" smtClean="0"/>
              <a:t>permitting</a:t>
            </a:r>
            <a:r>
              <a:rPr lang="it-IT" dirty="0" smtClean="0"/>
              <a:t> </a:t>
            </a:r>
            <a:r>
              <a:rPr lang="it-IT" dirty="0" err="1" smtClean="0"/>
              <a:t>we</a:t>
            </a:r>
            <a:r>
              <a:rPr lang="it-IT" dirty="0" smtClean="0"/>
              <a:t> </a:t>
            </a:r>
            <a:r>
              <a:rPr lang="it-IT" dirty="0" err="1" smtClean="0"/>
              <a:t>shall</a:t>
            </a:r>
            <a:r>
              <a:rPr lang="it-IT" dirty="0" smtClean="0"/>
              <a:t> look </a:t>
            </a:r>
            <a:r>
              <a:rPr lang="it-IT" dirty="0" err="1" smtClean="0"/>
              <a:t>at</a:t>
            </a:r>
            <a:r>
              <a:rPr lang="it-IT" dirty="0" smtClean="0"/>
              <a:t> the </a:t>
            </a:r>
            <a:r>
              <a:rPr lang="it-IT" dirty="0" err="1" smtClean="0"/>
              <a:t>argument</a:t>
            </a:r>
            <a:endParaRPr lang="it-IT" dirty="0" smtClean="0"/>
          </a:p>
          <a:p>
            <a:r>
              <a:rPr lang="en-US" dirty="0" err="1" smtClean="0"/>
              <a:t>Ingthorsson</a:t>
            </a:r>
            <a:r>
              <a:rPr lang="en-US" dirty="0"/>
              <a:t>,  </a:t>
            </a:r>
            <a:r>
              <a:rPr lang="en-US" dirty="0" smtClean="0"/>
              <a:t>D., </a:t>
            </a:r>
            <a:r>
              <a:rPr lang="en-US" i="1" dirty="0" err="1" smtClean="0"/>
              <a:t>McTaggart's</a:t>
            </a:r>
            <a:r>
              <a:rPr lang="en-US" i="1" dirty="0" smtClean="0"/>
              <a:t> </a:t>
            </a:r>
            <a:r>
              <a:rPr lang="en-US" i="1" dirty="0"/>
              <a:t>Paradox</a:t>
            </a:r>
            <a:r>
              <a:rPr lang="en-US" dirty="0"/>
              <a:t>, Routledge, </a:t>
            </a:r>
            <a:r>
              <a:rPr lang="en-US" dirty="0" smtClean="0"/>
              <a:t>2016 (reviewed by </a:t>
            </a:r>
            <a:r>
              <a:rPr lang="en-US" dirty="0" err="1" smtClean="0"/>
              <a:t>Mozersky</a:t>
            </a:r>
            <a:r>
              <a:rPr lang="en-US" dirty="0" smtClean="0"/>
              <a:t> in Notre Dame Phil. Rev. </a:t>
            </a:r>
            <a:r>
              <a:rPr lang="it-IT" cap="all" dirty="0" smtClean="0"/>
              <a:t>2016.12.11</a:t>
            </a:r>
            <a:r>
              <a:rPr lang="it-IT" dirty="0" smtClean="0"/>
              <a:t>)</a:t>
            </a:r>
          </a:p>
          <a:p>
            <a:pPr marL="0" indent="0">
              <a:buNone/>
            </a:pPr>
            <a:endParaRPr lang="it-IT" cap="all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9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B-relations and/or A-properties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A-</a:t>
            </a:r>
            <a:r>
              <a:rPr lang="it-IT" dirty="0" err="1" smtClean="0"/>
              <a:t>series</a:t>
            </a:r>
            <a:endParaRPr lang="it-IT" dirty="0" smtClean="0"/>
          </a:p>
          <a:p>
            <a:r>
              <a:rPr lang="it-IT" dirty="0" smtClean="0"/>
              <a:t>B-</a:t>
            </a:r>
            <a:r>
              <a:rPr lang="it-IT" dirty="0" err="1" smtClean="0"/>
              <a:t>series</a:t>
            </a:r>
            <a:endParaRPr lang="it-IT" dirty="0" smtClean="0"/>
          </a:p>
          <a:p>
            <a:r>
              <a:rPr lang="it-IT" dirty="0" smtClean="0"/>
              <a:t>A-</a:t>
            </a:r>
            <a:r>
              <a:rPr lang="it-IT" dirty="0" err="1" smtClean="0"/>
              <a:t>properties</a:t>
            </a:r>
            <a:r>
              <a:rPr lang="it-IT" dirty="0" smtClean="0"/>
              <a:t> (A-</a:t>
            </a:r>
            <a:r>
              <a:rPr lang="it-IT" dirty="0" err="1" smtClean="0"/>
              <a:t>determinations</a:t>
            </a:r>
            <a:r>
              <a:rPr lang="it-IT" dirty="0" smtClean="0"/>
              <a:t>): </a:t>
            </a:r>
            <a:r>
              <a:rPr lang="it-IT" dirty="0" err="1" smtClean="0"/>
              <a:t>present</a:t>
            </a:r>
            <a:r>
              <a:rPr lang="it-IT" dirty="0" smtClean="0"/>
              <a:t>, </a:t>
            </a:r>
            <a:r>
              <a:rPr lang="it-IT" dirty="0" err="1" smtClean="0"/>
              <a:t>past</a:t>
            </a:r>
            <a:r>
              <a:rPr lang="it-IT" dirty="0" smtClean="0"/>
              <a:t>, future (</a:t>
            </a:r>
            <a:r>
              <a:rPr lang="it-IT" dirty="0" err="1" smtClean="0"/>
              <a:t>now</a:t>
            </a:r>
            <a:r>
              <a:rPr lang="it-IT" dirty="0" smtClean="0"/>
              <a:t> </a:t>
            </a:r>
            <a:r>
              <a:rPr lang="it-IT" dirty="0" err="1" smtClean="0"/>
              <a:t>often</a:t>
            </a:r>
            <a:r>
              <a:rPr lang="it-IT" dirty="0" smtClean="0"/>
              <a:t> </a:t>
            </a:r>
            <a:r>
              <a:rPr lang="it-IT" dirty="0" err="1" smtClean="0"/>
              <a:t>called</a:t>
            </a:r>
            <a:r>
              <a:rPr lang="it-IT" dirty="0" smtClean="0"/>
              <a:t> "</a:t>
            </a:r>
            <a:r>
              <a:rPr lang="it-IT" dirty="0" err="1" smtClean="0"/>
              <a:t>tenses</a:t>
            </a:r>
            <a:r>
              <a:rPr lang="it-IT" dirty="0" smtClean="0"/>
              <a:t>") </a:t>
            </a:r>
          </a:p>
          <a:p>
            <a:r>
              <a:rPr lang="it-IT" dirty="0" smtClean="0"/>
              <a:t>B-relations (B-</a:t>
            </a:r>
            <a:r>
              <a:rPr lang="it-IT" dirty="0" err="1" smtClean="0"/>
              <a:t>determinations</a:t>
            </a:r>
            <a:r>
              <a:rPr lang="it-IT" dirty="0" smtClean="0"/>
              <a:t>): </a:t>
            </a:r>
            <a:r>
              <a:rPr lang="it-IT" dirty="0" err="1" smtClean="0"/>
              <a:t>simultaneous</a:t>
            </a:r>
            <a:r>
              <a:rPr lang="it-IT" dirty="0" smtClean="0"/>
              <a:t>, </a:t>
            </a:r>
            <a:r>
              <a:rPr lang="it-IT" dirty="0" err="1" smtClean="0"/>
              <a:t>earlier</a:t>
            </a:r>
            <a:r>
              <a:rPr lang="it-IT" dirty="0" smtClean="0"/>
              <a:t>/</a:t>
            </a:r>
            <a:r>
              <a:rPr lang="it-IT" dirty="0" err="1" smtClean="0"/>
              <a:t>later</a:t>
            </a:r>
            <a:endParaRPr lang="it-IT" dirty="0" smtClean="0"/>
          </a:p>
          <a:p>
            <a:r>
              <a:rPr lang="it-IT" dirty="0" smtClean="0"/>
              <a:t>A-</a:t>
            </a:r>
            <a:r>
              <a:rPr lang="it-IT" dirty="0" err="1" smtClean="0"/>
              <a:t>theory</a:t>
            </a:r>
            <a:endParaRPr lang="it-IT" dirty="0" smtClean="0"/>
          </a:p>
          <a:p>
            <a:r>
              <a:rPr lang="it-IT" dirty="0" smtClean="0"/>
              <a:t>B-</a:t>
            </a:r>
            <a:r>
              <a:rPr lang="it-IT" dirty="0" err="1" smtClean="0"/>
              <a:t>theory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D5EC6-A797-427A-9A45-123B710BEE9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45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2199</Words>
  <Application>Microsoft Office PowerPoint</Application>
  <PresentationFormat>Widescreen</PresentationFormat>
  <Paragraphs>290</Paragraphs>
  <Slides>46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46</vt:i4>
      </vt:variant>
    </vt:vector>
  </HeadingPairs>
  <TitlesOfParts>
    <vt:vector size="50" baseType="lpstr">
      <vt:lpstr>Arial</vt:lpstr>
      <vt:lpstr>Calibri</vt:lpstr>
      <vt:lpstr>Calibri Light</vt:lpstr>
      <vt:lpstr>Tema di Office</vt:lpstr>
      <vt:lpstr>Ontology 22-23</vt:lpstr>
      <vt:lpstr>Presentazione standard di PowerPoint</vt:lpstr>
      <vt:lpstr>TEMPORAL ONTOLOGY</vt:lpstr>
      <vt:lpstr>Presentazione standard di PowerPoint</vt:lpstr>
      <vt:lpstr>Preview</vt:lpstr>
      <vt:lpstr>What is time? </vt:lpstr>
      <vt:lpstr>Does time exist?</vt:lpstr>
      <vt:lpstr>McTaggart (1908, 1927)</vt:lpstr>
      <vt:lpstr>B-relations and/or A-properties</vt:lpstr>
      <vt:lpstr>metric A- and B-attributes</vt:lpstr>
      <vt:lpstr>Basic assumption 1: change is essential</vt:lpstr>
      <vt:lpstr>Kinds of change</vt:lpstr>
      <vt:lpstr>Basic assumption 2: A-properties are more fundamental</vt:lpstr>
      <vt:lpstr>The argument in short</vt:lpstr>
      <vt:lpstr>Presentazione standard di PowerPoint</vt:lpstr>
      <vt:lpstr>Presentazione standard di PowerPoint</vt:lpstr>
      <vt:lpstr>A theory vs. B theory</vt:lpstr>
      <vt:lpstr>A theory vs. B theory</vt:lpstr>
      <vt:lpstr>B theory (B-eternalism)</vt:lpstr>
      <vt:lpstr>A-theories</vt:lpstr>
      <vt:lpstr>Supporters of the A-theory</vt:lpstr>
      <vt:lpstr>Supporters of the B-theory</vt:lpstr>
      <vt:lpstr>Abundant vs sparse and A vs B</vt:lpstr>
      <vt:lpstr>A-Eternalism</vt:lpstr>
      <vt:lpstr>Pastism (growing block theory)</vt:lpstr>
      <vt:lpstr>Presentism</vt:lpstr>
      <vt:lpstr>B-theory (B-eternalism)</vt:lpstr>
      <vt:lpstr>two actors and two moments</vt:lpstr>
      <vt:lpstr>B-eternalist world</vt:lpstr>
      <vt:lpstr>A-eternalist world at t1</vt:lpstr>
      <vt:lpstr>A-eternalist world at t2</vt:lpstr>
      <vt:lpstr>Presentist world at t1</vt:lpstr>
      <vt:lpstr>Presentist world at t2</vt:lpstr>
      <vt:lpstr>The threat of deflationism</vt:lpstr>
      <vt:lpstr>Deflationism about temporal ontology</vt:lpstr>
      <vt:lpstr> Triviality of presentism?</vt:lpstr>
      <vt:lpstr>Triviality of eternalism?</vt:lpstr>
      <vt:lpstr>Shifting the issue (i)</vt:lpstr>
      <vt:lpstr>Shifting the issue (ii) </vt:lpstr>
      <vt:lpstr>Shifting the issue (iii)</vt:lpstr>
      <vt:lpstr>New ontological beasts</vt:lpstr>
      <vt:lpstr>A-permanentist world at t1</vt:lpstr>
      <vt:lpstr>A-permanentist world at t2</vt:lpstr>
      <vt:lpstr>Williamsonian presentist world at t1 (i)</vt:lpstr>
      <vt:lpstr>Williamsonian presentist world at t1 (ii)</vt:lpstr>
      <vt:lpstr>General Impression on rigor and formalization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22-23</dc:title>
  <dc:creator>Francesco Orilia</dc:creator>
  <cp:lastModifiedBy>Francesco Orilia</cp:lastModifiedBy>
  <cp:revision>25</cp:revision>
  <dcterms:created xsi:type="dcterms:W3CDTF">2022-10-22T10:27:20Z</dcterms:created>
  <dcterms:modified xsi:type="dcterms:W3CDTF">2022-10-29T09:05:59Z</dcterms:modified>
</cp:coreProperties>
</file>