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99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304" r:id="rId24"/>
    <p:sldId id="276" r:id="rId25"/>
    <p:sldId id="277" r:id="rId26"/>
    <p:sldId id="278" r:id="rId27"/>
    <p:sldId id="279" r:id="rId28"/>
    <p:sldId id="280" r:id="rId29"/>
    <p:sldId id="305" r:id="rId30"/>
    <p:sldId id="306" r:id="rId31"/>
    <p:sldId id="309" r:id="rId32"/>
    <p:sldId id="307" r:id="rId33"/>
    <p:sldId id="308" r:id="rId34"/>
    <p:sldId id="281" r:id="rId35"/>
    <p:sldId id="282" r:id="rId3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1-04T09:42:10.924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7ED91DFE-2653-4D42-B9AB-68BED76CB0DD}" emma:medium="tactile" emma:mode="ink">
          <msink:context xmlns:msink="http://schemas.microsoft.com/ink/2010/main" type="inkDrawing" rotatedBoundingBox="9196,9064 9490,4968 10111,5012 9817,9109" shapeName="Other"/>
        </emma:interpretation>
      </emma:emma>
    </inkml:annotationXML>
    <inkml:trace contextRef="#ctx0" brushRef="#br0">126 0 1353 0,'6'25'457'0,"-1"-14"-429"0,9 7-33 16,16 3 2-1,-1 1 3-15,1 0 1 0,-3-1 0 16,2 3 1-16,3 1-1 15,1 9 0-15,4-2 0 16,3 4-1-16,-4 1 1 16,-1 1 1-16,-3 0 1 15,-1 2 9-15,-3 3 4 16,-2 3 12-16,-2 2 5 16,-7 3 1-16,-3-2-1 0,-7-2 0 15,-2-1 0-15,-7-7 5 16,-8 6 0-16,-4-8-3 15,-5-2-4-15,-8-3-9 16,-2-4-3-16,-3 3-4 16,-1-3-1-16,1 2-2 15,3 2-1-15,1 0-2 16,1 0-2-16,1 0-3 16,4 0 1-16,4 3-3 15,1-2 0-15,1 1-1 16,-2 2 0-16,1-1 0 15,1 0-1-15,8 7 0 16,0-7 0-16,8 5 0 16,3-1 0-16,4-5 0 15,4 1 0-15,2-8 1 16,-1 0 0-16,1-3 1 0,1 0-1 16,5-3 2-16,2-9-1 15,0-2 0-15,3-2 1 16,-8-5 1-16,-4 2 0 15,1-4 0-15,-6-1 0 16,-6 2 0-16,2 1 1 16,-3-3 0-16,-1 0 2 15,-1 0 1-15,-1 13-1 16,-5 12 1-16,-16 39-1 0,5-37 0 16,0 7-1-16,0-4 1 15,1 5-1-15,2-3 0 16,2-4 2-16,0-4 1 15,1 0 1-15,3-8-1 16,-4 2-1-16,3-7-2 16,8 1-1-16,-2 1-2 15,7-3-1-15,2 1-1 16,-4-5-1-16,0 1 2 16,0-1-1-16,2-1 2 15,-2-5 1-15,0 0 2 16,0 0 1-16,0 0 1 15,0 0 1-15,0 8 0 16,-3 9 3-16,-4 4 2 16,-13 44 1-16,5-36 0 15,7 1-3-15,7 7-3 16,-2-1-4-16,3 6-4 0,8 6 0 16,-1 7 0-16,5 3 0 15,5 4 0-15,-7-3 0 16,4-2-1-16,-4-1 1 15,4 4 0-15,-3 1 2 16,2 3 2-16,3 6 2 16,-8-3 3-16,4 3 0 0,-8 0 4 15,-8-5 2-15,3-1 3 16,-12-5 3-16,-3-4 4 16,2-4 0-16,-10-6 2 15,8 4-2-15,-13-4-5 16,-2-2-2-16,-5 0-7 15,0-5-4-15,9-8-6 16,4-3-2-16,11-7-4 16,-3-6-24-16,1-5-108 15,-2-1-102-15,-6 4 141 16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1-04T09:42:14.103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021CFC6E-8C37-41D5-A408-A5B3849395CD}" emma:medium="tactile" emma:mode="ink">
          <msink:context xmlns:msink="http://schemas.microsoft.com/ink/2010/main" type="writingRegion" rotatedBoundingBox="10248,6763 19680,4613 20083,6380 10651,8530"/>
        </emma:interpretation>
      </emma:emma>
    </inkml:annotationXML>
    <inkml:traceGroup>
      <inkml:annotationXML>
        <emma:emma xmlns:emma="http://www.w3.org/2003/04/emma" version="1.0">
          <emma:interpretation id="{F6450067-19B7-41CB-9EA9-C12B2CBC5EB1}" emma:medium="tactile" emma:mode="ink">
            <msink:context xmlns:msink="http://schemas.microsoft.com/ink/2010/main" type="paragraph" rotatedBoundingBox="10248,6763 19680,4613 20083,6380 10651,853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20DA15E-0794-44E9-9E60-5979B999BBE3}" emma:medium="tactile" emma:mode="ink">
              <msink:context xmlns:msink="http://schemas.microsoft.com/ink/2010/main" type="line" rotatedBoundingBox="10248,6763 19680,4613 20083,6380 10651,8530"/>
            </emma:interpretation>
          </emma:emma>
        </inkml:annotationXML>
        <inkml:traceGroup>
          <inkml:annotationXML>
            <emma:emma xmlns:emma="http://www.w3.org/2003/04/emma" version="1.0">
              <emma:interpretation id="{7B72437C-6D2F-4AFB-9758-4462B0FC1B38}" emma:medium="tactile" emma:mode="ink">
                <msink:context xmlns:msink="http://schemas.microsoft.com/ink/2010/main" type="inkWord" rotatedBoundingBox="10285,6925 15315,5778 15611,7080 10582,8226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1868 742 1524 0,'48'-10'569'0,"1"-7"-386"16,44-14-182-16,20-4-16 16,5-9-41-16,7-9-21 15,-4-12-97-15,-12-10-103 16,-11-1 183-16</inkml:trace>
          <inkml:trace contextRef="#ctx0" brushRef="#br0" timeOffset="-491.5056">1999 589 1572 0,'32'51'551'16,"-13"6"-469"-16,5 12-79 0,6 9-26 15,6 5-5-15,0-5 1 16,-6-12 0-16,10-18 22 15,3-13 7-15,14-30 3 16,10-5 2-16,20-24 1 16,11-11 0-16,8-16 1 15,4-9-2-15,-6-9-4 16,-7 2-3-16,-10 7-52 16,-9 1-34-16,-15 6-79 15,-14 4-48-15,-19 3-112 16,-17 0-108-16,-29 12 281 15</inkml:trace>
          <inkml:trace contextRef="#ctx0" brushRef="#br0" timeOffset="-254.2704">2148 595 1325 0,'-3'-27'470'16,"32"-13"-386"-16,12-9-76 16,34-11-8-16,6-9 1 0,18-12 0 15,9-4 0-15,10-4-3 16,-1-3-20-16,-14-1-56 16,-9 1-44-16,-19 12-107 15,-10 9-70-15,-25 17 189 16</inkml:trace>
          <inkml:trace contextRef="#ctx0" brushRef="#br0" timeOffset="748.9353">4956-601 1693 0,'0'19'545'0,"0"23"-563"16,-1 15-14-16,1 31-9 16,-4 9 9-16,-5 13 3 15,-1 1 3-15,-1-4 20 16,0-2 1-16,-5-3-6 15,-1-5 0-15,-1-17 0 16,5-17 8-16,1-28 11 16,-8-15 3-16,-5-19 3 15,-13-12 0-15,-18-18-5 16,-3-9-1-16,-17-19-2 16,-2-1-2-16,-7-7-2 15,-1 0 0-15,-1 9 2 16,-3 7 1-16,9 15 3 15,8 10 3-15,14 20 3 16,11 4 0-16,18 17-2 16,4 10-4-16,11 19-3 0,5 13-1 15,8 15-1-15,2 7-1 16,7 0-1-16,-4-3-2 16,-1-14-42-16,-4-10-44 15,-9-13-149-15,-8-9-160 16,-7-13 248-16</inkml:trace>
          <inkml:trace contextRef="#ctx0" brushRef="#br0" timeOffset="-1181.6001">110 769 551 0,'-41'0'287'0,"9"8"-67"16,6 8-14-16,12 0-43 15,7 0-30-15,23 1-31 16,13-3-2-16,24-7 0 16,17-7 3-16,22-16-12 15,18-18-8-15,36-28-18 16,12-14-10-16,11-23-23 15,-5-4-10-15,-21-1-16 16,-18 7-3-16,-22 11-32 16,-17 10-37-16,-25 20-146 15,-12 13-202-15,-28 32 265 16</inkml:trace>
          <inkml:trace contextRef="#ctx0" brushRef="#br0" timeOffset="-1419.894">717 344 1583 0,'11'62'529'0,"14"19"-517"15,7 18-14-15,0 15-3 16,-3 11 1-16,-9 2-2 15,-2-4 0-15,-1-20 4 16,-1-7-3-16,-1-29-26 0,-7-12-16 16,-10-15-45-16,-9-14-38 15,-15-23-117-15,-10-10-102 16,-15-29 216-16</inkml:trace>
        </inkml:traceGroup>
        <inkml:traceGroup>
          <inkml:annotationXML>
            <emma:emma xmlns:emma="http://www.w3.org/2003/04/emma" version="1.0">
              <emma:interpretation id="{55B20E0F-12B3-4754-8304-31DEAF319C30}" emma:medium="tactile" emma:mode="ink">
                <msink:context xmlns:msink="http://schemas.microsoft.com/ink/2010/main" type="inkWord" rotatedBoundingBox="15475,5572 19680,4613 20083,6380 15877,7339"/>
              </emma:interpretation>
              <emma:one-of disjunction-type="recognition" id="oneOf1">
                <emma:interpretation id="interp1" emma:lang="" emma:confidence="0">
                  <emma:literal>FED</emma:literal>
                </emma:interpretation>
                <emma:interpretation id="interp2" emma:lang="" emma:confidence="0">
                  <emma:literal>SE A</emma:literal>
                </emma:interpretation>
                <emma:interpretation id="interp3" emma:lang="" emma:confidence="0">
                  <emma:literal>SE D</emma:literal>
                </emma:interpretation>
                <emma:interpretation id="interp4" emma:lang="" emma:confidence="0">
                  <emma:literal>SEDE</emma:literal>
                </emma:interpretation>
                <emma:interpretation id="interp5" emma:lang="" emma:confidence="0">
                  <emma:literal>RED</emma:literal>
                </emma:interpretation>
              </emma:one-of>
            </emma:emma>
          </inkml:annotationXML>
          <inkml:trace contextRef="#ctx0" brushRef="#br0" timeOffset="1195.476">6173-653 1584 0,'5'-3'538'0,"-28"15"-481"0,-4 11-72 15,-19 16-11-15,-3 11 12 16,4 9 2-16,7 8-1 16,19 14 7-16,6 6 2 15,8 7 2-15,2-8 1 0,2-16 2 16,1-7 1-16,-2-16 3 16,-1 1 1-16,-5-7 5 15,-7 1 3-15,-4-5 0 16,-5 1-2-16,-9-2-4 15,-5 1-4-15,-15 0-4 16,-1-2-10-16,-5-5-47 16,5-8-37-16,6-14-115 15,5-8-84-15,5-16 184 16</inkml:trace>
          <inkml:trace contextRef="#ctx0" brushRef="#br0" timeOffset="1977.1358">6476-126 1809 0,'15'35'640'0,"33"-35"-525"16,21-8-147-16,29-24-81 15,9-16-6-15,5-27-3 16,-4-9-7-16,-3-2-85 16,0 6-123-16,-17 12 214 15</inkml:trace>
          <inkml:trace contextRef="#ctx0" brushRef="#br0" timeOffset="1539.3209">6748-309 1568 0,'24'63'562'0,"-12"1"-436"15,-5 24-126-15,-1 4 0 16,-4-1 2-16,-2-7 0 16,9-9 0-16,9-8 0 0,6-21 1 15,11-3 0-15,14-25 4 16,13-9 1-16,13-23 1 16,2-21-2-16,4-22-4 15,3-9-6-15,4-9-39 16,-1 2-33-16,-7-3-109 15,-8-4-79-15,-17 0-260 16,-10 1 325-16</inkml:trace>
          <inkml:trace contextRef="#ctx0" brushRef="#br0" timeOffset="1748.6891">6917-580 1775 0,'68'-19'579'0,"31"-8"-592"0,17-15-33 16,13-17-19-16,-1-4-1 16,-7-20-17-16,-4 2-27 15,-16 1-125-15,-12 5-127 16,-30 16 216-16</inkml:trace>
          <inkml:trace contextRef="#ctx0" brushRef="#br0" timeOffset="2574.3046">8745-1593 1663 0,'37'116'597'0,"-23"1"-509"16,5 21-98-16,0 13-45 15,-6-4-22-15,-11-23-1 16,-4-14-8-16,-3-29-15 16,-3-14-4-16,2-25 9 15,-2-15 18-15,-6-37 58 16,4-15 32-16,-4-36 22 16,-7-19-5-16,-1-31-12 15,-2-13 2-15,-2-21 1 16,2-6-2-16,-1-4-7 15,-1 7-7-15,10 25-3 0,7 25-1 16,15 43 0-16,7 22 0 16,13 30 0-16,9 6 5 15,20 23 12-15,12 9 3 16,11 20 0-16,15 17-4 16,9 9-9-16,-5 0 0 0,3-7 18 15,-16-6 14-15,-26-11 20 16,-10 2 7-16,-31 2 2 15,-19-1-7-15,-44 11-17 16,-25 0-9-16,-47 1-24 16,-11-12-28-16,-15-20-109 15,3-6-130-15,5-20 156 16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1-04T09:42:20.456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9D226F2A-44B9-409A-B645-AA0F5DA0987E}" emma:medium="tactile" emma:mode="ink">
          <msink:context xmlns:msink="http://schemas.microsoft.com/ink/2010/main" type="writingRegion" rotatedBoundingBox="10344,13079 22937,12826 22966,14255 10373,14507"/>
        </emma:interpretation>
      </emma:emma>
    </inkml:annotationXML>
    <inkml:traceGroup>
      <inkml:annotationXML>
        <emma:emma xmlns:emma="http://www.w3.org/2003/04/emma" version="1.0">
          <emma:interpretation id="{03A73163-EB91-467A-BB69-2F141BF35183}" emma:medium="tactile" emma:mode="ink">
            <msink:context xmlns:msink="http://schemas.microsoft.com/ink/2010/main" type="paragraph" rotatedBoundingBox="10344,13079 22937,12826 22966,14255 10373,1450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CC87F5B-09DE-470E-8680-D9F9FCCC9F4A}" emma:medium="tactile" emma:mode="ink">
              <msink:context xmlns:msink="http://schemas.microsoft.com/ink/2010/main" type="line" rotatedBoundingBox="10344,13079 22937,12826 22966,14255 10373,14507"/>
            </emma:interpretation>
          </emma:emma>
        </inkml:annotationXML>
        <inkml:traceGroup>
          <inkml:annotationXML>
            <emma:emma xmlns:emma="http://www.w3.org/2003/04/emma" version="1.0">
              <emma:interpretation id="{DB72782F-6330-4539-B1E7-756054B55FD2}" emma:medium="tactile" emma:mode="ink">
                <msink:context xmlns:msink="http://schemas.microsoft.com/ink/2010/main" type="inkWord" rotatedBoundingBox="10346,13141 16138,13025 16165,14391 10373,14507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2083 384 1374 0,'5'11'519'0,"-7"-2"-382"15,1 14-96-15,-9 13-61 16,-6 11-6-16,-6 11 1 0,-4 9 4 16,2 10 16-16,7 12 8 15,4 10 9-15,8-4 2 16,5-2 2-16,10-17-1 15,20-15-4-15,10-10-1 16,27-21 2-16,6-5 0 16,10-12-1-16,8-7-3 15,-1-6-6-15,3-6-6 16,-7-4-38-16,-7-2-30 0,-24-7-101 16,-11-2-94-16,-17 0 168 15</inkml:trace>
          <inkml:trace contextRef="#ctx0" brushRef="#br0" timeOffset="466.4541">1991 949 1774 0,'81'0'606'0,"13"-29"-626"16,6-10-126-16,7-17-434 15,-5-1 381-15</inkml:trace>
          <inkml:trace contextRef="#ctx0" brushRef="#br0" timeOffset="286.3803">2116 333 1816 0,'66'-29'639'0,"15"-3"-532"15,42-4-154-15,9-1-42 16,1 4-37-16,1-1 0 16,-29 4 23-16,-14 4 18 15,-29 10-27-15,-12 4-33 16,-33 5-118-16,-10 4-74 15,-33 8 216-15</inkml:trace>
          <inkml:trace contextRef="#ctx0" brushRef="#br0" timeOffset="-794.597">0 828 1688 0,'108'-33'597'0,"27"-44"-509"16,34-12-85-16,38-21-57 15,2-8-21-15,-5 2-28 16,-21 6-8-16,-30 29-17 16,-15 17-47-16,-34 34 119 15</inkml:trace>
          <inkml:trace contextRef="#ctx0" brushRef="#br0" timeOffset="-1038.4291">1083 201 1318 0,'44'43'512'0,"-50"-53"-359"15,0 2-93-15,-1 11-64 16,4 10-3-16,0 25-1 16,-2 7 3-16,5 30 3 15,0 9 2-15,2 13 4 16,-1 13 0-16,-1 6-1 15,-4-1-2-15,-6-15-10 16,-1-10-21-16,-8-30-68 16,-8-14-46-16,-15-22-180 15,-9-10 203-15</inkml:trace>
          <inkml:trace contextRef="#ctx0" brushRef="#br0" timeOffset="1095.0157">4529 162 1745 0,'22'18'638'16,"-9"-1"-474"-16,-2 26-192 16,-3 16-39-16,-8 32-39 15,-4 13-5-15,-14 2 24 16,-3 4 29-16,-1-3 34 16,1-2 2-16,1-13-1 15,-4-14 2-15,-2-30 10 16,-2-14 11-16,-11-31 9 15,1-8 3-15,-11-25-2 0,-5-15-2 16,-12-25-5-16,-9-13-3 16,-11-12 0-16,4-4 0 15,-3 8 0-15,2 8 2 16,15 20-1-16,-5 10-1 16,31 24 1-16,4 18 1 0,16 26 7 15,12 18 3-15,1 28 5 16,5 15 0-16,4 20-6 15,-1 2-3-15,6 7-10 16,1-6-12-16,-3-11-51 16,0-7-47-16,-9-22-124 15,-7-10-90-15,-11-22 202 16</inkml:trace>
          <inkml:trace contextRef="#ctx0" brushRef="#br0" timeOffset="1510.9378">5784 287 1589 0,'-57'38'586'16,"-20"-14"-514"-16,-13 9-112 0,2 12-142 16,12 4-29-16,18 8 36 15,12 1 38-15,28 7 87 16,14 2 34-16,13 3 28 15,7-2 15-15,0-7 23 16,0-4 7-16,-6-12-1 16,-4-4-5-16,-11-9-14 15,-6-2-9-15,-16 1-15 16,-8-4-8-16,-18-3-31 16,-7-4-27-16,-9-8-131 15,-2-9-177-15,7-5 231 16</inkml:trace>
        </inkml:traceGroup>
        <inkml:traceGroup>
          <inkml:annotationXML>
            <emma:emma xmlns:emma="http://www.w3.org/2003/04/emma" version="1.0">
              <emma:interpretation id="{60A78AE8-1892-419B-8CE8-F04A0265466E}" emma:medium="tactile" emma:mode="ink">
                <msink:context xmlns:msink="http://schemas.microsoft.com/ink/2010/main" type="inkWord" rotatedBoundingBox="16647,12952 19962,12886 19990,14258 16675,14324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1882.5879">6485 623 1573 0,'-8'46'621'0,"-16"0"-427"16,-5 3-171-16,-4 12-121 15,-1-1-7-15,4-4 24 16,13 3 31-16,17-13 49 15,12-1 10-15,28-5 7 16,2-10 0-16,15-3-1 16,3-8-5-16,11-16-22 15,8-6-20-15,15-16-48 16,3-10-24-16,5-12-46 16,-11-5-31-16,-13-10-143 15,-8-1 208-15</inkml:trace>
          <inkml:trace contextRef="#ctx0" brushRef="#br0" timeOffset="2354.2941">6402 693 1969 0,'70'22'658'0,"7"-20"-710"0,4-7-100 15,11-19-144-15,-6-6-56 16,-14-12 228-16</inkml:trace>
          <inkml:trace contextRef="#ctx0" brushRef="#br0" timeOffset="2154.7083">6483 248 1848 0,'48'13'666'0,"24"-34"-593"15,7-10-135-15,20-16-108 16,9-2-8-16,-4-2 49 16,-1 2 31-16,-10 1 29 15,-14 2-27-15,-18 7-129 16,-18 3-112-16,-33 14 206 15</inkml:trace>
          <inkml:trace contextRef="#ctx0" brushRef="#br0" timeOffset="2919.7199">7923-10 1133 0,'19'27'619'16,"-13"0"-54"-16,-6 7-447 0,-17 17-191 15,-9 6-24-15,-21 15-4 16,-12 6 25-16,-8 5 45 15,5 4 22-15,4 1 11 16,11-5 5-16,8-5 6 16,3-5 4-16,20-11 4 15,10-3-2-15,17-11-3 16,13-8-3-16,25-10-4 16,-8-21-1-1,1 3-8-15,42-3-6 0,15-10-23 16,-12-12-26-16,-24-14-104 15,-3-3-100-15,-6-15 161 16</inkml:trace>
          <inkml:trace contextRef="#ctx0" brushRef="#br0" timeOffset="3243.6771">8949 318 1665 0,'-4'80'601'0,"-27"-8"-535"16,-3-2-136-16,-12 3-67 16,11 3 10-16,11 1 66 15,11-2 41-15,23-2 53 16,14-4 16-16,12-17 15 15,12-7-4-15,16-18-19 16,1-10-14-16,20-17-26 16,1-9-12-16,1-25-23 15,2-4-15-15,-9-7-46 16,-8-7-39-16,-10 1-154 16,-10-5 183-16</inkml:trace>
        </inkml:traceGroup>
        <inkml:traceGroup>
          <inkml:annotationXML>
            <emma:emma xmlns:emma="http://www.w3.org/2003/04/emma" version="1.0">
              <emma:interpretation id="{B16B7ADF-A7D4-40A1-9621-01E663BF2B0C}" emma:medium="tactile" emma:mode="ink">
                <msink:context xmlns:msink="http://schemas.microsoft.com/ink/2010/main" type="inkWord" rotatedBoundingBox="19260,12955 22938,12882 22963,14097 19284,14171"/>
              </emma:interpretation>
              <emma:one-of disjunction-type="recognition" id="oneOf2">
                <emma:interpretation id="interp2" emma:lang="" emma:confidence="0">
                  <emma:literal>75 s</emma:literal>
                </emma:interpretation>
                <emma:interpretation id="interp3" emma:lang="" emma:confidence="0">
                  <emma:literal>I,</emma:literal>
                </emma:interpretation>
                <emma:interpretation id="interp4" emma:lang="" emma:confidence="0">
                  <emma:literal>71 s</emma:literal>
                </emma:interpretation>
                <emma:interpretation id="interp5" emma:lang="" emma:confidence="0">
                  <emma:literal>II,</emma:literal>
                </emma:interpretation>
                <emma:interpretation id="interp6" emma:lang="" emma:confidence="0">
                  <emma:literal>III</emma:literal>
                </emma:interpretation>
              </emma:one-of>
            </emma:emma>
          </inkml:annotationXML>
          <inkml:trace contextRef="#ctx0" brushRef="#br0" timeOffset="3716.9786">8912 514 1445 0,'38'42'635'0,"-11"-25"-339"16,19-9-208-16,13-19-166 15,13-10-18-15,14-9 0 16,-2-7-1-16,10-1-15 0,0-3-22 16,-4-5-84-16,2 4-62 15,-14-7 177-15</inkml:trace>
          <inkml:trace contextRef="#ctx0" brushRef="#br0" timeOffset="3486.004">8976 240 2048 0,'124'5'686'16,"-13"-45"-743"-16,12-17-119 0,-2-8-91 16,-3 1 19-16,-8 11 81 15,-7 7 16-15,-18 10-54 16,-12 2-75-16,-33 9 173 16</inkml:trace>
          <inkml:trace contextRef="#ctx0" brushRef="#br0" timeOffset="4083.846">10790-81 1121 0,'-10'16'548'15,"-22"7"-66"-15,-30 9-496 16,-8 7-61-16,-8 10-57 16,8 7-10-16,27 12 46 15,6 5 28-15,15 7 64 16,14 0 32-16,0-9 43 16,13-5 12-16,12-14 2 15,-5-6-20-15,2-4-35 16,-3-7-11-16,-14 0-14 0,0 0-4 15,-18-3-2-15,-5 1-4 16,-10-1-20-16,-7-6-21 16,-2-12-77-16,1-13-75 15,9-18 124-15</inkml:trace>
          <inkml:trace contextRef="#ctx0" brushRef="#br0" timeOffset="4399.4868">12586 228 1659 0,'-27'11'595'16,"-22"2"-479"-16,-41-13-177 15,11 17-18-15,-4 12-8 16,7 9 18-16,9 16 46 16,3-3 14-16,16 16 15 15,-1-10 3-15,9 7 1 16,3 1 0-16,4-6-4 16,6 2-2-16,5-10-4 0,-1 4-3 15,-10-15-74 1,-4-5-96-16,-30-22 112 0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7048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06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937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95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552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748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36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75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85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1546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085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EFB0E-403C-443F-966C-8BA6144D2CFC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E0EFF-97B4-4546-89E3-7C2C4D305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9024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Ontology</a:t>
            </a:r>
            <a:r>
              <a:rPr lang="it-IT" dirty="0" smtClean="0"/>
              <a:t> 22-23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Lezioni 13-15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384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FOL</a:t>
            </a:r>
            <a:r>
              <a:rPr lang="it-IT" dirty="0"/>
              <a:t>: model </a:t>
            </a:r>
            <a:r>
              <a:rPr lang="it-IT" dirty="0" err="1"/>
              <a:t>theory</a:t>
            </a:r>
            <a:r>
              <a:rPr lang="it-IT" dirty="0"/>
              <a:t> </a:t>
            </a:r>
            <a:r>
              <a:rPr lang="it-IT" dirty="0" smtClean="0"/>
              <a:t>(ii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Logical</a:t>
            </a:r>
            <a:r>
              <a:rPr lang="it-IT" dirty="0" smtClean="0"/>
              <a:t> </a:t>
            </a:r>
            <a:r>
              <a:rPr lang="it-IT" dirty="0" err="1"/>
              <a:t>consequence</a:t>
            </a:r>
            <a:endParaRPr lang="it-IT" dirty="0"/>
          </a:p>
          <a:p>
            <a:pPr lvl="1"/>
            <a:r>
              <a:rPr lang="it-IT" dirty="0"/>
              <a:t>A1, …, An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⊨</a:t>
            </a:r>
            <a:r>
              <a:rPr lang="it-IT" dirty="0"/>
              <a:t> C</a:t>
            </a:r>
          </a:p>
          <a:p>
            <a:r>
              <a:rPr lang="it-IT" dirty="0" err="1"/>
              <a:t>Logical</a:t>
            </a:r>
            <a:r>
              <a:rPr lang="it-IT" dirty="0"/>
              <a:t> </a:t>
            </a:r>
            <a:r>
              <a:rPr lang="it-IT" dirty="0" err="1"/>
              <a:t>truth</a:t>
            </a:r>
            <a:endParaRPr lang="it-IT" dirty="0"/>
          </a:p>
          <a:p>
            <a:pPr lvl="1"/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⊨</a:t>
            </a:r>
            <a:r>
              <a:rPr lang="it-IT" dirty="0"/>
              <a:t> A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21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Standard temporal logic (after Prior)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/>
              <a:t>Only tensed </a:t>
            </a:r>
            <a:r>
              <a:rPr lang="it-IT" smtClean="0"/>
              <a:t>language; </a:t>
            </a:r>
            <a:r>
              <a:rPr lang="it-IT"/>
              <a:t>a</a:t>
            </a:r>
            <a:r>
              <a:rPr lang="it-IT" smtClean="0"/>
              <a:t>ll formulas of FOL are interpreted as present-tensed</a:t>
            </a:r>
          </a:p>
          <a:p>
            <a:r>
              <a:rPr lang="it-IT"/>
              <a:t>philosopher(s</a:t>
            </a:r>
            <a:r>
              <a:rPr lang="it-IT" smtClean="0"/>
              <a:t>) = Socrates is presently a philosopher</a:t>
            </a:r>
          </a:p>
          <a:p>
            <a:r>
              <a:rPr lang="it-IT" smtClean="0"/>
              <a:t>To obtain past- and future-tensed formulas, prefix eithe </a:t>
            </a:r>
            <a:r>
              <a:rPr lang="it-IT" b="1" smtClean="0"/>
              <a:t>P </a:t>
            </a:r>
            <a:r>
              <a:rPr lang="it-IT" smtClean="0"/>
              <a:t>or </a:t>
            </a:r>
            <a:r>
              <a:rPr lang="it-IT" b="1" smtClean="0"/>
              <a:t>F</a:t>
            </a:r>
          </a:p>
          <a:p>
            <a:r>
              <a:rPr lang="it-IT" b="1" smtClean="0"/>
              <a:t>P </a:t>
            </a:r>
            <a:r>
              <a:rPr lang="it-IT" smtClean="0"/>
              <a:t>philosopher(s) = </a:t>
            </a:r>
            <a:r>
              <a:rPr lang="it-IT"/>
              <a:t>Socrates </a:t>
            </a:r>
            <a:r>
              <a:rPr lang="it-IT" smtClean="0"/>
              <a:t>was a philosopher</a:t>
            </a:r>
          </a:p>
          <a:p>
            <a:r>
              <a:rPr lang="it-IT" b="1" smtClean="0"/>
              <a:t>F </a:t>
            </a:r>
            <a:r>
              <a:rPr lang="it-IT"/>
              <a:t>philosopher(s) = Socrates </a:t>
            </a:r>
            <a:r>
              <a:rPr lang="it-IT" smtClean="0"/>
              <a:t>will be </a:t>
            </a:r>
            <a:r>
              <a:rPr lang="it-IT"/>
              <a:t>a </a:t>
            </a:r>
            <a:r>
              <a:rPr lang="it-IT" smtClean="0"/>
              <a:t>philosopher</a:t>
            </a:r>
          </a:p>
          <a:p>
            <a:r>
              <a:rPr lang="it-IT" smtClean="0"/>
              <a:t>Axioms and rules for the temporal operators are added to the axioms and rules of FOL</a:t>
            </a:r>
            <a:endParaRPr lang="it-IT"/>
          </a:p>
          <a:p>
            <a:endParaRPr lang="it-IT" b="1" smtClean="0"/>
          </a:p>
          <a:p>
            <a:endParaRPr lang="it-IT"/>
          </a:p>
          <a:p>
            <a:endParaRPr lang="it-IT" smtClean="0"/>
          </a:p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341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Standard temporal </a:t>
            </a:r>
            <a:r>
              <a:rPr lang="it-IT" smtClean="0"/>
              <a:t>logic (cont.)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x </a:t>
            </a:r>
            <a:r>
              <a:rPr lang="it-IT" dirty="0" err="1"/>
              <a:t>exists</a:t>
            </a:r>
            <a:r>
              <a:rPr lang="it-IT" dirty="0"/>
              <a:t> = 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y </a:t>
            </a:r>
            <a:r>
              <a:rPr lang="it-IT" dirty="0" err="1">
                <a:sym typeface="Symbol" panose="05050102010706020507" pitchFamily="18" charset="2"/>
              </a:rPr>
              <a:t>y</a:t>
            </a:r>
            <a:r>
              <a:rPr lang="it-IT" dirty="0">
                <a:sym typeface="Symbol" panose="05050102010706020507" pitchFamily="18" charset="2"/>
              </a:rPr>
              <a:t> = </a:t>
            </a:r>
            <a:r>
              <a:rPr lang="it-IT" dirty="0"/>
              <a:t>x;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really</a:t>
            </a:r>
            <a:r>
              <a:rPr lang="it-IT" dirty="0"/>
              <a:t> </a:t>
            </a:r>
            <a:r>
              <a:rPr lang="it-IT" dirty="0" err="1"/>
              <a:t>means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b="1" dirty="0" err="1"/>
              <a:t>exists</a:t>
            </a:r>
            <a:r>
              <a:rPr lang="it-IT" b="1" dirty="0"/>
              <a:t> </a:t>
            </a:r>
            <a:r>
              <a:rPr lang="it-IT" b="1" dirty="0" err="1"/>
              <a:t>presently</a:t>
            </a:r>
            <a:r>
              <a:rPr lang="it-IT" b="1" dirty="0"/>
              <a:t> </a:t>
            </a:r>
            <a:r>
              <a:rPr lang="it-IT" dirty="0" err="1"/>
              <a:t>something</a:t>
            </a:r>
            <a:r>
              <a:rPr lang="it-IT" dirty="0"/>
              <a:t> </a:t>
            </a:r>
            <a:r>
              <a:rPr lang="it-IT" dirty="0" err="1"/>
              <a:t>equal</a:t>
            </a:r>
            <a:r>
              <a:rPr lang="it-IT" dirty="0"/>
              <a:t> to </a:t>
            </a:r>
            <a:r>
              <a:rPr lang="it-IT" dirty="0" smtClean="0"/>
              <a:t>x</a:t>
            </a:r>
          </a:p>
          <a:p>
            <a:r>
              <a:rPr lang="it-IT" dirty="0" smtClean="0"/>
              <a:t>How to formulate </a:t>
            </a:r>
            <a:r>
              <a:rPr lang="it-IT" dirty="0" err="1" smtClean="0"/>
              <a:t>presentism</a:t>
            </a:r>
            <a:r>
              <a:rPr lang="it-IT" dirty="0" smtClean="0"/>
              <a:t>, i.e., </a:t>
            </a:r>
            <a:r>
              <a:rPr lang="it-IT" dirty="0" err="1" smtClean="0"/>
              <a:t>whatever</a:t>
            </a:r>
            <a:r>
              <a:rPr lang="it-IT" dirty="0" smtClean="0"/>
              <a:t> </a:t>
            </a:r>
            <a:r>
              <a:rPr lang="it-IT" dirty="0" err="1" smtClean="0"/>
              <a:t>exists</a:t>
            </a:r>
            <a:r>
              <a:rPr lang="it-IT" dirty="0" smtClean="0"/>
              <a:t> </a:t>
            </a:r>
            <a:r>
              <a:rPr lang="it-IT" dirty="0" err="1" smtClean="0"/>
              <a:t>presently</a:t>
            </a:r>
            <a:r>
              <a:rPr lang="it-IT" dirty="0" smtClean="0"/>
              <a:t> </a:t>
            </a:r>
            <a:r>
              <a:rPr lang="it-IT" dirty="0" err="1" smtClean="0"/>
              <a:t>exists</a:t>
            </a:r>
            <a:r>
              <a:rPr lang="it-IT" dirty="0" smtClean="0"/>
              <a:t>?</a:t>
            </a:r>
          </a:p>
          <a:p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appears</a:t>
            </a:r>
            <a:r>
              <a:rPr lang="it-IT" dirty="0" smtClean="0"/>
              <a:t> to </a:t>
            </a:r>
            <a:r>
              <a:rPr lang="it-IT" dirty="0" err="1" smtClean="0"/>
              <a:t>require</a:t>
            </a:r>
            <a:r>
              <a:rPr lang="it-IT" dirty="0" smtClean="0"/>
              <a:t>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contrast</a:t>
            </a:r>
            <a:r>
              <a:rPr lang="it-IT" dirty="0" smtClean="0"/>
              <a:t>: </a:t>
            </a:r>
            <a:r>
              <a:rPr lang="it-IT" b="1" dirty="0" err="1" smtClean="0"/>
              <a:t>exists</a:t>
            </a:r>
            <a:r>
              <a:rPr lang="it-IT" dirty="0" smtClean="0"/>
              <a:t> vs </a:t>
            </a:r>
            <a:r>
              <a:rPr lang="it-IT" b="1" dirty="0" err="1" smtClean="0"/>
              <a:t>presently</a:t>
            </a:r>
            <a:r>
              <a:rPr lang="it-IT" b="1" dirty="0" smtClean="0"/>
              <a:t> </a:t>
            </a:r>
            <a:r>
              <a:rPr lang="it-IT" b="1" dirty="0" err="1" smtClean="0"/>
              <a:t>exists</a:t>
            </a:r>
            <a:endParaRPr lang="it-IT" dirty="0" smtClean="0"/>
          </a:p>
          <a:p>
            <a:r>
              <a:rPr lang="it-IT" dirty="0" smtClean="0"/>
              <a:t>A </a:t>
            </a:r>
            <a:r>
              <a:rPr lang="it-IT" dirty="0" err="1" smtClean="0"/>
              <a:t>typical</a:t>
            </a:r>
            <a:r>
              <a:rPr lang="it-IT" dirty="0" smtClean="0"/>
              <a:t> </a:t>
            </a:r>
            <a:r>
              <a:rPr lang="it-IT" dirty="0" err="1" smtClean="0"/>
              <a:t>attempt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this</a:t>
            </a:r>
            <a:r>
              <a:rPr lang="it-IT" dirty="0" smtClean="0"/>
              <a:t>:</a:t>
            </a:r>
          </a:p>
          <a:p>
            <a:r>
              <a:rPr lang="it-IT" b="1" dirty="0">
                <a:sym typeface="Symbol" panose="05050102010706020507" pitchFamily="18" charset="2"/>
              </a:rPr>
              <a:t></a:t>
            </a:r>
            <a:r>
              <a:rPr lang="it-IT" dirty="0">
                <a:sym typeface="Symbol" panose="05050102010706020507" pitchFamily="18" charset="2"/>
              </a:rPr>
              <a:t>x</a:t>
            </a:r>
            <a:r>
              <a:rPr lang="it-IT" b="1" dirty="0">
                <a:sym typeface="Symbol" panose="05050102010706020507" pitchFamily="18" charset="2"/>
              </a:rPr>
              <a:t> (P</a:t>
            </a:r>
            <a:r>
              <a:rPr lang="it-IT" dirty="0"/>
              <a:t>(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y</a:t>
            </a:r>
            <a:r>
              <a:rPr lang="it-IT" b="1" dirty="0">
                <a:sym typeface="Symbol" panose="05050102010706020507" pitchFamily="18" charset="2"/>
              </a:rPr>
              <a:t> = </a:t>
            </a:r>
            <a:r>
              <a:rPr lang="it-IT" dirty="0"/>
              <a:t>x)) v </a:t>
            </a:r>
            <a:r>
              <a:rPr lang="it-IT" b="1" dirty="0" smtClean="0">
                <a:sym typeface="Symbol" panose="05050102010706020507" pitchFamily="18" charset="2"/>
              </a:rPr>
              <a:t> </a:t>
            </a:r>
            <a:r>
              <a:rPr lang="it-IT" dirty="0">
                <a:sym typeface="Symbol" panose="05050102010706020507" pitchFamily="18" charset="2"/>
              </a:rPr>
              <a:t>(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y</a:t>
            </a:r>
            <a:r>
              <a:rPr lang="it-IT" b="1" dirty="0">
                <a:sym typeface="Symbol" panose="05050102010706020507" pitchFamily="18" charset="2"/>
              </a:rPr>
              <a:t> = </a:t>
            </a:r>
            <a:r>
              <a:rPr lang="it-IT" dirty="0"/>
              <a:t>x) v </a:t>
            </a:r>
            <a:r>
              <a:rPr lang="it-IT" b="1" dirty="0" smtClean="0"/>
              <a:t>F</a:t>
            </a:r>
            <a:r>
              <a:rPr lang="it-IT" dirty="0" smtClean="0"/>
              <a:t> </a:t>
            </a:r>
            <a:r>
              <a:rPr lang="it-IT" b="1" dirty="0" smtClean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y</a:t>
            </a:r>
            <a:r>
              <a:rPr lang="it-IT" b="1" dirty="0">
                <a:sym typeface="Symbol" panose="05050102010706020507" pitchFamily="18" charset="2"/>
              </a:rPr>
              <a:t> = </a:t>
            </a:r>
            <a:r>
              <a:rPr lang="it-IT" dirty="0"/>
              <a:t>x)</a:t>
            </a:r>
            <a:r>
              <a:rPr lang="it-IT" b="1" dirty="0"/>
              <a:t> )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it-IT" b="1" dirty="0" smtClean="0"/>
              <a:t> 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y</a:t>
            </a:r>
            <a:r>
              <a:rPr lang="it-IT" b="1" dirty="0">
                <a:sym typeface="Symbol" panose="05050102010706020507" pitchFamily="18" charset="2"/>
              </a:rPr>
              <a:t>=</a:t>
            </a:r>
            <a:r>
              <a:rPr lang="it-IT" dirty="0"/>
              <a:t>x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But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doesn't</a:t>
            </a:r>
            <a:r>
              <a:rPr lang="it-IT" dirty="0" smtClean="0"/>
              <a:t> work, for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says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whatever</a:t>
            </a:r>
            <a:r>
              <a:rPr lang="it-IT" dirty="0" smtClean="0"/>
              <a:t> </a:t>
            </a:r>
            <a:r>
              <a:rPr lang="it-IT" dirty="0" err="1" smtClean="0"/>
              <a:t>existed</a:t>
            </a:r>
            <a:r>
              <a:rPr lang="it-IT" dirty="0" smtClean="0"/>
              <a:t>, </a:t>
            </a:r>
            <a:r>
              <a:rPr lang="it-IT" dirty="0" err="1" smtClean="0"/>
              <a:t>presenty</a:t>
            </a:r>
            <a:r>
              <a:rPr lang="it-IT" dirty="0" smtClean="0"/>
              <a:t> </a:t>
            </a:r>
            <a:r>
              <a:rPr lang="it-IT" dirty="0" err="1" smtClean="0"/>
              <a:t>exists</a:t>
            </a:r>
            <a:r>
              <a:rPr lang="it-IT" dirty="0" smtClean="0"/>
              <a:t> or </a:t>
            </a:r>
            <a:r>
              <a:rPr lang="it-IT" dirty="0" err="1" smtClean="0"/>
              <a:t>will</a:t>
            </a:r>
            <a:r>
              <a:rPr lang="it-IT" dirty="0" smtClean="0"/>
              <a:t> </a:t>
            </a:r>
            <a:r>
              <a:rPr lang="it-IT" dirty="0" err="1" smtClean="0"/>
              <a:t>exist</a:t>
            </a:r>
            <a:r>
              <a:rPr lang="it-IT" dirty="0" smtClean="0"/>
              <a:t>, </a:t>
            </a:r>
            <a:r>
              <a:rPr lang="it-IT" dirty="0" err="1" smtClean="0"/>
              <a:t>is</a:t>
            </a:r>
            <a:r>
              <a:rPr lang="it-IT" dirty="0" smtClean="0"/>
              <a:t>: </a:t>
            </a:r>
            <a:r>
              <a:rPr lang="it-IT" dirty="0" err="1" smtClean="0"/>
              <a:t>presently</a:t>
            </a:r>
            <a:r>
              <a:rPr lang="it-IT" dirty="0" smtClean="0"/>
              <a:t> </a:t>
            </a:r>
            <a:r>
              <a:rPr lang="it-IT" dirty="0" err="1" smtClean="0"/>
              <a:t>existing</a:t>
            </a:r>
            <a:r>
              <a:rPr lang="it-IT" dirty="0" smtClean="0"/>
              <a:t>!</a:t>
            </a:r>
          </a:p>
          <a:p>
            <a:endParaRPr lang="it-IT" dirty="0" smtClean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84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Semantics for temporal logic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stated</a:t>
            </a:r>
            <a:r>
              <a:rPr lang="it-IT" dirty="0" smtClean="0"/>
              <a:t> in </a:t>
            </a:r>
            <a:r>
              <a:rPr lang="it-IT" dirty="0" err="1" smtClean="0"/>
              <a:t>tenseless</a:t>
            </a:r>
            <a:r>
              <a:rPr lang="it-IT" dirty="0" smtClean="0"/>
              <a:t> B-</a:t>
            </a:r>
            <a:r>
              <a:rPr lang="it-IT" dirty="0" err="1" smtClean="0"/>
              <a:t>theoretical</a:t>
            </a:r>
            <a:r>
              <a:rPr lang="it-IT" dirty="0" smtClean="0"/>
              <a:t> </a:t>
            </a:r>
            <a:r>
              <a:rPr lang="it-IT" dirty="0" err="1" smtClean="0"/>
              <a:t>language</a:t>
            </a:r>
            <a:endParaRPr lang="it-IT" dirty="0" smtClean="0"/>
          </a:p>
          <a:p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assumed</a:t>
            </a:r>
            <a:r>
              <a:rPr lang="it-IT" dirty="0" smtClean="0"/>
              <a:t> </a:t>
            </a:r>
            <a:r>
              <a:rPr lang="it-IT" dirty="0" err="1" smtClean="0"/>
              <a:t>there</a:t>
            </a:r>
            <a:r>
              <a:rPr lang="it-IT" dirty="0" smtClean="0"/>
              <a:t> are </a:t>
            </a:r>
            <a:r>
              <a:rPr lang="it-IT" dirty="0" err="1" smtClean="0"/>
              <a:t>times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propositions</a:t>
            </a:r>
            <a:r>
              <a:rPr lang="it-IT" dirty="0" smtClean="0"/>
              <a:t> are </a:t>
            </a:r>
            <a:r>
              <a:rPr lang="it-IT" dirty="0" err="1" smtClean="0"/>
              <a:t>true</a:t>
            </a:r>
            <a:r>
              <a:rPr lang="it-IT" dirty="0" smtClean="0"/>
              <a:t> (with </a:t>
            </a:r>
            <a:r>
              <a:rPr lang="it-IT" dirty="0" err="1" smtClean="0"/>
              <a:t>respect</a:t>
            </a:r>
            <a:r>
              <a:rPr lang="it-IT" dirty="0" smtClean="0"/>
              <a:t> to a model, </a:t>
            </a:r>
            <a:r>
              <a:rPr lang="it-IT" dirty="0" err="1" smtClean="0"/>
              <a:t>involving</a:t>
            </a:r>
            <a:r>
              <a:rPr lang="it-IT" dirty="0" smtClean="0"/>
              <a:t> the set of </a:t>
            </a:r>
            <a:r>
              <a:rPr lang="it-IT" dirty="0" err="1" smtClean="0"/>
              <a:t>times</a:t>
            </a:r>
            <a:r>
              <a:rPr lang="it-IT" dirty="0" smtClean="0"/>
              <a:t> T: &lt;D, T, I&gt;</a:t>
            </a:r>
          </a:p>
          <a:p>
            <a:r>
              <a:rPr lang="it-IT" dirty="0" smtClean="0"/>
              <a:t>t </a:t>
            </a:r>
            <a:r>
              <a:rPr lang="en-US" dirty="0" smtClean="0"/>
              <a:t>⊨ </a:t>
            </a:r>
            <a:r>
              <a:rPr lang="it-IT" dirty="0" err="1"/>
              <a:t>philosopher</a:t>
            </a:r>
            <a:r>
              <a:rPr lang="it-IT" dirty="0"/>
              <a:t>(s) </a:t>
            </a:r>
            <a:r>
              <a:rPr lang="it-IT" dirty="0" smtClean="0"/>
              <a:t> </a:t>
            </a:r>
            <a:r>
              <a:rPr lang="it-IT" dirty="0" err="1" smtClean="0"/>
              <a:t>iff</a:t>
            </a:r>
            <a:r>
              <a:rPr lang="it-IT" dirty="0" smtClean="0"/>
              <a:t> </a:t>
            </a:r>
            <a:r>
              <a:rPr lang="it-IT" dirty="0" err="1" smtClean="0"/>
              <a:t>Socrates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a </a:t>
            </a:r>
            <a:r>
              <a:rPr lang="it-IT" dirty="0" err="1" smtClean="0"/>
              <a:t>philosopher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time t</a:t>
            </a:r>
            <a:endParaRPr lang="it-IT" dirty="0"/>
          </a:p>
          <a:p>
            <a:r>
              <a:rPr lang="it-IT" dirty="0" smtClean="0"/>
              <a:t>t </a:t>
            </a:r>
            <a:r>
              <a:rPr lang="en-US" dirty="0"/>
              <a:t>⊨ </a:t>
            </a:r>
            <a:r>
              <a:rPr lang="it-IT" b="1" dirty="0" err="1" smtClean="0"/>
              <a:t>P</a:t>
            </a:r>
            <a:r>
              <a:rPr lang="it-IT" dirty="0" err="1" smtClean="0"/>
              <a:t>philosopher</a:t>
            </a:r>
            <a:r>
              <a:rPr lang="it-IT" dirty="0" smtClean="0"/>
              <a:t>(s) </a:t>
            </a:r>
            <a:r>
              <a:rPr lang="it-IT" dirty="0" err="1" smtClean="0"/>
              <a:t>iff</a:t>
            </a:r>
            <a:r>
              <a:rPr lang="it-IT" dirty="0" smtClean="0"/>
              <a:t> </a:t>
            </a: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time t'&lt;t </a:t>
            </a:r>
            <a:r>
              <a:rPr lang="it-IT" dirty="0" err="1" smtClean="0"/>
              <a:t>such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/>
              <a:t>Socrates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 smtClean="0"/>
              <a:t>philosopher</a:t>
            </a:r>
            <a:r>
              <a:rPr lang="it-IT" dirty="0" smtClean="0"/>
              <a:t> </a:t>
            </a:r>
            <a:r>
              <a:rPr lang="it-IT" dirty="0" err="1"/>
              <a:t>at</a:t>
            </a:r>
            <a:r>
              <a:rPr lang="it-IT" dirty="0"/>
              <a:t> time </a:t>
            </a:r>
            <a:r>
              <a:rPr lang="it-IT" dirty="0" smtClean="0"/>
              <a:t>t'</a:t>
            </a:r>
            <a:endParaRPr lang="it-IT" dirty="0"/>
          </a:p>
          <a:p>
            <a:r>
              <a:rPr lang="it-IT" dirty="0" smtClean="0"/>
              <a:t>t </a:t>
            </a:r>
            <a:r>
              <a:rPr lang="en-US" dirty="0"/>
              <a:t>⊨ </a:t>
            </a:r>
            <a:r>
              <a:rPr lang="it-IT" b="1" dirty="0" err="1" smtClean="0"/>
              <a:t>F</a:t>
            </a:r>
            <a:r>
              <a:rPr lang="it-IT" dirty="0" err="1" smtClean="0"/>
              <a:t>philosopher</a:t>
            </a:r>
            <a:r>
              <a:rPr lang="it-IT" dirty="0" smtClean="0"/>
              <a:t>(s</a:t>
            </a:r>
            <a:r>
              <a:rPr lang="it-IT" dirty="0"/>
              <a:t>) </a:t>
            </a:r>
            <a:r>
              <a:rPr lang="it-IT" dirty="0" err="1"/>
              <a:t>iff</a:t>
            </a:r>
            <a:r>
              <a:rPr lang="it-IT" dirty="0"/>
              <a:t> </a:t>
            </a: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/>
              <a:t>is</a:t>
            </a:r>
            <a:r>
              <a:rPr lang="it-IT" dirty="0"/>
              <a:t> time t</a:t>
            </a:r>
            <a:r>
              <a:rPr lang="it-IT" dirty="0" smtClean="0"/>
              <a:t>'&gt;t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Socrates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 smtClean="0"/>
              <a:t>philosopher</a:t>
            </a:r>
            <a:r>
              <a:rPr lang="it-IT" dirty="0" smtClean="0"/>
              <a:t> </a:t>
            </a:r>
            <a:r>
              <a:rPr lang="it-IT" dirty="0" err="1"/>
              <a:t>at</a:t>
            </a:r>
            <a:r>
              <a:rPr lang="it-IT" dirty="0"/>
              <a:t> time </a:t>
            </a:r>
            <a:r>
              <a:rPr lang="it-IT" dirty="0" smtClean="0"/>
              <a:t>t'</a:t>
            </a:r>
          </a:p>
          <a:p>
            <a:r>
              <a:rPr lang="it-IT" dirty="0" err="1" smtClean="0"/>
              <a:t>Quantifiers</a:t>
            </a:r>
            <a:r>
              <a:rPr lang="it-IT" dirty="0" smtClean="0"/>
              <a:t> ...</a:t>
            </a:r>
            <a:endParaRPr lang="it-IT" dirty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880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Lezioni </a:t>
            </a:r>
            <a:r>
              <a:rPr lang="it-IT" dirty="0" smtClean="0"/>
              <a:t>14-15</a:t>
            </a:r>
            <a:endParaRPr lang="it-IT" dirty="0" smtClean="0"/>
          </a:p>
          <a:p>
            <a:r>
              <a:rPr lang="it-IT" dirty="0" smtClean="0"/>
              <a:t>4 Nov. 22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757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Constant domain alternative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t </a:t>
            </a:r>
            <a:r>
              <a:rPr lang="en-US"/>
              <a:t>⊨ </a:t>
            </a:r>
            <a:r>
              <a:rPr lang="it-IT" b="1" smtClean="0">
                <a:sym typeface="Symbol" panose="05050102010706020507" pitchFamily="18" charset="2"/>
              </a:rPr>
              <a:t></a:t>
            </a:r>
            <a:r>
              <a:rPr lang="it-IT" smtClean="0">
                <a:sym typeface="Symbol" panose="05050102010706020507" pitchFamily="18" charset="2"/>
              </a:rPr>
              <a:t>x</a:t>
            </a:r>
            <a:r>
              <a:rPr lang="it-IT" b="1">
                <a:sym typeface="Symbol" panose="05050102010706020507" pitchFamily="18" charset="2"/>
              </a:rPr>
              <a:t> </a:t>
            </a:r>
            <a:r>
              <a:rPr lang="it-IT">
                <a:sym typeface="Symbol" panose="05050102010706020507" pitchFamily="18" charset="2"/>
              </a:rPr>
              <a:t>Q</a:t>
            </a:r>
            <a:r>
              <a:rPr lang="it-IT" smtClean="0"/>
              <a:t>(x) iff every object d of all times (Socrates, Napoleon, Roosevelt, Trump, ...) is such that </a:t>
            </a:r>
            <a:r>
              <a:rPr lang="it-IT"/>
              <a:t>t </a:t>
            </a:r>
            <a:r>
              <a:rPr lang="en-US"/>
              <a:t>⊨ </a:t>
            </a:r>
            <a:r>
              <a:rPr lang="en-US" smtClean="0"/>
              <a:t> Q(d)</a:t>
            </a:r>
            <a:endParaRPr lang="it-IT" smtClean="0"/>
          </a:p>
          <a:p>
            <a:r>
              <a:rPr lang="it-IT"/>
              <a:t>t </a:t>
            </a:r>
            <a:r>
              <a:rPr lang="en-US"/>
              <a:t>⊨ </a:t>
            </a:r>
            <a:r>
              <a:rPr lang="it-IT" b="1" smtClean="0">
                <a:sym typeface="Symbol" panose="05050102010706020507" pitchFamily="18" charset="2"/>
              </a:rPr>
              <a:t></a:t>
            </a:r>
            <a:r>
              <a:rPr lang="it-IT" smtClean="0">
                <a:sym typeface="Symbol" panose="05050102010706020507" pitchFamily="18" charset="2"/>
              </a:rPr>
              <a:t>x</a:t>
            </a:r>
            <a:r>
              <a:rPr lang="it-IT" b="1" smtClean="0">
                <a:sym typeface="Symbol" panose="05050102010706020507" pitchFamily="18" charset="2"/>
              </a:rPr>
              <a:t> </a:t>
            </a:r>
            <a:r>
              <a:rPr lang="it-IT" smtClean="0">
                <a:sym typeface="Symbol" panose="05050102010706020507" pitchFamily="18" charset="2"/>
              </a:rPr>
              <a:t>Q</a:t>
            </a:r>
            <a:r>
              <a:rPr lang="it-IT" smtClean="0"/>
              <a:t>(x</a:t>
            </a:r>
            <a:r>
              <a:rPr lang="it-IT"/>
              <a:t>) iff </a:t>
            </a:r>
            <a:r>
              <a:rPr lang="it-IT" smtClean="0"/>
              <a:t>there is an object </a:t>
            </a:r>
            <a:r>
              <a:rPr lang="it-IT"/>
              <a:t>d of all times (Socrates, </a:t>
            </a:r>
            <a:r>
              <a:rPr lang="it-IT" smtClean="0"/>
              <a:t>Napoleon, Roosevelt</a:t>
            </a:r>
            <a:r>
              <a:rPr lang="it-IT"/>
              <a:t>, Trump, ...) </a:t>
            </a:r>
            <a:r>
              <a:rPr lang="it-IT" smtClean="0"/>
              <a:t>such </a:t>
            </a:r>
            <a:r>
              <a:rPr lang="it-IT"/>
              <a:t>that t </a:t>
            </a:r>
            <a:r>
              <a:rPr lang="en-US"/>
              <a:t>⊨  </a:t>
            </a:r>
            <a:r>
              <a:rPr lang="en-US" smtClean="0"/>
              <a:t>Q(d)</a:t>
            </a:r>
            <a:endParaRPr lang="it-IT" b="1">
              <a:sym typeface="Symbol" panose="05050102010706020507" pitchFamily="18" charset="2"/>
            </a:endParaRPr>
          </a:p>
          <a:p>
            <a:r>
              <a:rPr lang="it-IT" smtClean="0">
                <a:sym typeface="Symbol" panose="05050102010706020507" pitchFamily="18" charset="2"/>
              </a:rPr>
              <a:t>The SEP entry on temporal logic (Goranko et al.) calls it "eternalist semantics"</a:t>
            </a:r>
          </a:p>
          <a:p>
            <a:r>
              <a:rPr lang="it-IT" smtClean="0">
                <a:sym typeface="Symbol" panose="05050102010706020507" pitchFamily="18" charset="2"/>
              </a:rPr>
              <a:t>But in fact the "presentist" formula is logically valid ...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85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Constant domain </a:t>
            </a:r>
            <a:r>
              <a:rPr lang="it-IT" smtClean="0"/>
              <a:t>alternative (ii)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ym typeface="Symbol" panose="05050102010706020507" pitchFamily="18" charset="2"/>
              </a:rPr>
              <a:t></a:t>
            </a:r>
            <a:r>
              <a:rPr lang="it-IT" dirty="0">
                <a:sym typeface="Symbol" panose="05050102010706020507" pitchFamily="18" charset="2"/>
              </a:rPr>
              <a:t>x ((</a:t>
            </a:r>
            <a:r>
              <a:rPr lang="it-IT" b="1" dirty="0">
                <a:sym typeface="Symbol" panose="05050102010706020507" pitchFamily="18" charset="2"/>
              </a:rPr>
              <a:t>P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y</a:t>
            </a:r>
            <a:r>
              <a:rPr lang="it-IT" b="1" dirty="0">
                <a:sym typeface="Symbol" panose="05050102010706020507" pitchFamily="18" charset="2"/>
              </a:rPr>
              <a:t> = </a:t>
            </a:r>
            <a:r>
              <a:rPr lang="it-IT" dirty="0"/>
              <a:t>x  v </a:t>
            </a:r>
            <a:r>
              <a:rPr lang="it-IT" b="1" dirty="0">
                <a:sym typeface="Symbol" panose="05050102010706020507" pitchFamily="18" charset="2"/>
              </a:rPr>
              <a:t> </a:t>
            </a:r>
            <a:r>
              <a:rPr lang="it-IT" dirty="0">
                <a:sym typeface="Symbol" panose="05050102010706020507" pitchFamily="18" charset="2"/>
              </a:rPr>
              <a:t>y</a:t>
            </a:r>
            <a:r>
              <a:rPr lang="it-IT" b="1" dirty="0">
                <a:sym typeface="Symbol" panose="05050102010706020507" pitchFamily="18" charset="2"/>
              </a:rPr>
              <a:t> = </a:t>
            </a:r>
            <a:r>
              <a:rPr lang="it-IT" dirty="0"/>
              <a:t>x v  </a:t>
            </a:r>
            <a:r>
              <a:rPr lang="it-IT" b="1" dirty="0"/>
              <a:t>F 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y</a:t>
            </a:r>
            <a:r>
              <a:rPr lang="it-IT" b="1" dirty="0">
                <a:sym typeface="Symbol" panose="05050102010706020507" pitchFamily="18" charset="2"/>
              </a:rPr>
              <a:t> = </a:t>
            </a:r>
            <a:r>
              <a:rPr lang="it-IT" dirty="0"/>
              <a:t>x</a:t>
            </a:r>
            <a:r>
              <a:rPr lang="it-IT" b="1" dirty="0"/>
              <a:t> </a:t>
            </a:r>
            <a:r>
              <a:rPr lang="it-IT" dirty="0"/>
              <a:t>))</a:t>
            </a:r>
            <a:r>
              <a:rPr lang="it-IT" b="1" dirty="0"/>
              <a:t>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it-IT" b="1" dirty="0"/>
              <a:t> 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 smtClean="0">
                <a:sym typeface="Symbol" panose="05050102010706020507" pitchFamily="18" charset="2"/>
              </a:rPr>
              <a:t>y y</a:t>
            </a:r>
            <a:r>
              <a:rPr lang="it-IT" b="1" dirty="0" smtClean="0">
                <a:sym typeface="Symbol" panose="05050102010706020507" pitchFamily="18" charset="2"/>
              </a:rPr>
              <a:t>=</a:t>
            </a:r>
            <a:r>
              <a:rPr lang="it-IT" dirty="0" smtClean="0"/>
              <a:t>x</a:t>
            </a:r>
            <a:r>
              <a:rPr lang="it-IT" dirty="0"/>
              <a:t>)</a:t>
            </a:r>
          </a:p>
          <a:p>
            <a:r>
              <a:rPr lang="it-IT" dirty="0" err="1" smtClean="0"/>
              <a:t>Valid</a:t>
            </a:r>
            <a:r>
              <a:rPr lang="it-IT" dirty="0" smtClean="0"/>
              <a:t> </a:t>
            </a:r>
            <a:r>
              <a:rPr lang="it-IT" dirty="0" err="1" smtClean="0"/>
              <a:t>since</a:t>
            </a:r>
            <a:r>
              <a:rPr lang="it-IT" dirty="0" smtClean="0"/>
              <a:t> 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y</a:t>
            </a:r>
            <a:r>
              <a:rPr lang="it-IT" b="1" dirty="0">
                <a:sym typeface="Symbol" panose="05050102010706020507" pitchFamily="18" charset="2"/>
              </a:rPr>
              <a:t> </a:t>
            </a:r>
            <a:r>
              <a:rPr lang="it-IT" dirty="0" err="1" smtClean="0">
                <a:sym typeface="Symbol" panose="05050102010706020507" pitchFamily="18" charset="2"/>
              </a:rPr>
              <a:t>y</a:t>
            </a:r>
            <a:r>
              <a:rPr lang="it-IT" b="1" dirty="0" smtClean="0">
                <a:sym typeface="Symbol" panose="05050102010706020507" pitchFamily="18" charset="2"/>
              </a:rPr>
              <a:t> = </a:t>
            </a:r>
            <a:r>
              <a:rPr lang="it-IT" dirty="0"/>
              <a:t>x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/>
              <a:t>true</a:t>
            </a:r>
            <a:r>
              <a:rPr lang="it-IT" dirty="0"/>
              <a:t> for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values</a:t>
            </a:r>
            <a:r>
              <a:rPr lang="it-IT" dirty="0"/>
              <a:t> of x</a:t>
            </a:r>
          </a:p>
          <a:p>
            <a:r>
              <a:rPr lang="it-IT" dirty="0"/>
              <a:t>E.g., </a:t>
            </a:r>
            <a:r>
              <a:rPr lang="it-IT" dirty="0" err="1"/>
              <a:t>even</a:t>
            </a:r>
            <a:r>
              <a:rPr lang="it-IT" dirty="0"/>
              <a:t> </a:t>
            </a:r>
            <a:r>
              <a:rPr lang="it-IT" dirty="0" err="1"/>
              <a:t>though</a:t>
            </a:r>
            <a:r>
              <a:rPr lang="it-IT" dirty="0"/>
              <a:t> "</a:t>
            </a:r>
            <a:r>
              <a:rPr lang="it-IT" b="1" dirty="0">
                <a:sym typeface="Symbol" panose="05050102010706020507" pitchFamily="18" charset="2"/>
              </a:rPr>
              <a:t> </a:t>
            </a:r>
            <a:r>
              <a:rPr lang="it-IT" dirty="0" smtClean="0">
                <a:sym typeface="Symbol" panose="05050102010706020507" pitchFamily="18" charset="2"/>
              </a:rPr>
              <a:t>y y</a:t>
            </a:r>
            <a:r>
              <a:rPr lang="it-IT" b="1" dirty="0" smtClean="0">
                <a:sym typeface="Symbol" panose="05050102010706020507" pitchFamily="18" charset="2"/>
              </a:rPr>
              <a:t>=</a:t>
            </a:r>
            <a:r>
              <a:rPr lang="it-IT" dirty="0" err="1" smtClean="0"/>
              <a:t>socrates</a:t>
            </a:r>
            <a:r>
              <a:rPr lang="it-IT" dirty="0" smtClean="0"/>
              <a:t> </a:t>
            </a:r>
            <a:r>
              <a:rPr lang="it-IT" dirty="0"/>
              <a:t>"</a:t>
            </a:r>
            <a:r>
              <a:rPr lang="it-IT" b="1" dirty="0"/>
              <a:t> </a:t>
            </a:r>
            <a:r>
              <a:rPr lang="it-IT" dirty="0" err="1"/>
              <a:t>means</a:t>
            </a:r>
            <a:r>
              <a:rPr lang="it-IT" dirty="0"/>
              <a:t> "</a:t>
            </a:r>
            <a:r>
              <a:rPr lang="it-IT" dirty="0" err="1"/>
              <a:t>presently</a:t>
            </a:r>
            <a:r>
              <a:rPr lang="it-IT" dirty="0"/>
              <a:t> 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 smtClean="0">
                <a:sym typeface="Symbol" panose="05050102010706020507" pitchFamily="18" charset="2"/>
              </a:rPr>
              <a:t>y y</a:t>
            </a:r>
            <a:r>
              <a:rPr lang="it-IT" b="1" dirty="0" smtClean="0">
                <a:sym typeface="Symbol" panose="05050102010706020507" pitchFamily="18" charset="2"/>
              </a:rPr>
              <a:t>=</a:t>
            </a:r>
            <a:r>
              <a:rPr lang="it-IT" dirty="0" err="1" smtClean="0"/>
              <a:t>socrates</a:t>
            </a:r>
            <a:r>
              <a:rPr lang="it-IT" dirty="0"/>
              <a:t>",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true</a:t>
            </a:r>
            <a:r>
              <a:rPr lang="it-IT" dirty="0"/>
              <a:t> </a:t>
            </a:r>
            <a:r>
              <a:rPr lang="it-IT" dirty="0" err="1"/>
              <a:t>because</a:t>
            </a:r>
            <a:r>
              <a:rPr lang="it-IT" dirty="0"/>
              <a:t> </a:t>
            </a:r>
            <a:r>
              <a:rPr lang="it-IT" dirty="0" err="1"/>
              <a:t>Socrates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in the </a:t>
            </a:r>
            <a:r>
              <a:rPr lang="it-IT" dirty="0" smtClean="0"/>
              <a:t>domain and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members</a:t>
            </a:r>
            <a:r>
              <a:rPr lang="it-IT" dirty="0" smtClean="0"/>
              <a:t> of the domain are </a:t>
            </a:r>
            <a:r>
              <a:rPr lang="it-IT" dirty="0" err="1" smtClean="0"/>
              <a:t>possible</a:t>
            </a:r>
            <a:r>
              <a:rPr lang="it-IT" dirty="0" smtClean="0"/>
              <a:t> </a:t>
            </a:r>
            <a:r>
              <a:rPr lang="it-IT" dirty="0" err="1" smtClean="0"/>
              <a:t>values</a:t>
            </a:r>
            <a:r>
              <a:rPr lang="it-IT" dirty="0" smtClean="0"/>
              <a:t> of the </a:t>
            </a:r>
            <a:r>
              <a:rPr lang="it-IT" dirty="0" err="1" smtClean="0"/>
              <a:t>variables</a:t>
            </a:r>
            <a:endParaRPr lang="it-IT" dirty="0"/>
          </a:p>
          <a:p>
            <a:r>
              <a:rPr lang="it-IT" dirty="0" err="1"/>
              <a:t>Seems</a:t>
            </a:r>
            <a:r>
              <a:rPr lang="it-IT" dirty="0"/>
              <a:t> </a:t>
            </a:r>
            <a:r>
              <a:rPr lang="it-IT" dirty="0" err="1"/>
              <a:t>permanentism</a:t>
            </a:r>
            <a:r>
              <a:rPr lang="it-IT" dirty="0"/>
              <a:t> </a:t>
            </a:r>
            <a:r>
              <a:rPr lang="it-IT" dirty="0" err="1"/>
              <a:t>rather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eternalism</a:t>
            </a:r>
            <a:r>
              <a:rPr lang="it-IT" dirty="0"/>
              <a:t> (</a:t>
            </a:r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Williamson</a:t>
            </a:r>
            <a:r>
              <a:rPr lang="it-IT" dirty="0"/>
              <a:t>)	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124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variable domain semantics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t </a:t>
            </a:r>
            <a:r>
              <a:rPr lang="en-US" dirty="0" smtClean="0"/>
              <a:t>⊨ </a:t>
            </a:r>
            <a:r>
              <a:rPr lang="it-IT" b="1" dirty="0">
                <a:sym typeface="Symbol" panose="05050102010706020507" pitchFamily="18" charset="2"/>
              </a:rPr>
              <a:t></a:t>
            </a:r>
            <a:r>
              <a:rPr lang="it-IT" dirty="0">
                <a:sym typeface="Symbol" panose="05050102010706020507" pitchFamily="18" charset="2"/>
              </a:rPr>
              <a:t>x</a:t>
            </a:r>
            <a:r>
              <a:rPr lang="it-IT" b="1" dirty="0">
                <a:sym typeface="Symbol" panose="05050102010706020507" pitchFamily="18" charset="2"/>
              </a:rPr>
              <a:t> </a:t>
            </a:r>
            <a:r>
              <a:rPr lang="it-IT" dirty="0">
                <a:sym typeface="Symbol" panose="05050102010706020507" pitchFamily="18" charset="2"/>
              </a:rPr>
              <a:t>Q</a:t>
            </a:r>
            <a:r>
              <a:rPr lang="it-IT" dirty="0"/>
              <a:t>(x) </a:t>
            </a:r>
            <a:r>
              <a:rPr lang="it-IT" dirty="0" err="1"/>
              <a:t>iff</a:t>
            </a:r>
            <a:r>
              <a:rPr lang="it-IT" dirty="0"/>
              <a:t> </a:t>
            </a:r>
            <a:r>
              <a:rPr lang="it-IT" dirty="0" err="1"/>
              <a:t>every</a:t>
            </a:r>
            <a:r>
              <a:rPr lang="it-IT" dirty="0"/>
              <a:t> </a:t>
            </a:r>
            <a:r>
              <a:rPr lang="it-IT" dirty="0" err="1"/>
              <a:t>object</a:t>
            </a:r>
            <a:r>
              <a:rPr lang="it-IT" dirty="0"/>
              <a:t> d of </a:t>
            </a:r>
            <a:r>
              <a:rPr lang="it-IT" dirty="0" smtClean="0"/>
              <a:t>time t (Trump</a:t>
            </a:r>
            <a:r>
              <a:rPr lang="it-IT" dirty="0"/>
              <a:t>, </a:t>
            </a:r>
            <a:r>
              <a:rPr lang="it-IT" dirty="0" smtClean="0"/>
              <a:t>Obama, </a:t>
            </a:r>
            <a:r>
              <a:rPr lang="it-IT" dirty="0" err="1" smtClean="0"/>
              <a:t>Macron</a:t>
            </a:r>
            <a:r>
              <a:rPr lang="it-IT" dirty="0" smtClean="0"/>
              <a:t>, ..., for t = 2020)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 </a:t>
            </a:r>
            <a:r>
              <a:rPr lang="en-US" dirty="0"/>
              <a:t>⊨  </a:t>
            </a:r>
            <a:r>
              <a:rPr lang="en-US" dirty="0" smtClean="0"/>
              <a:t>Q(d</a:t>
            </a:r>
            <a:r>
              <a:rPr lang="en-US" dirty="0"/>
              <a:t>)</a:t>
            </a:r>
            <a:endParaRPr lang="it-IT" dirty="0"/>
          </a:p>
          <a:p>
            <a:r>
              <a:rPr lang="it-IT" dirty="0"/>
              <a:t>t </a:t>
            </a:r>
            <a:r>
              <a:rPr lang="en-US" dirty="0"/>
              <a:t>⊨ </a:t>
            </a:r>
            <a:r>
              <a:rPr lang="it-IT" b="1" dirty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x</a:t>
            </a:r>
            <a:r>
              <a:rPr lang="it-IT" b="1" dirty="0">
                <a:sym typeface="Symbol" panose="05050102010706020507" pitchFamily="18" charset="2"/>
              </a:rPr>
              <a:t> </a:t>
            </a:r>
            <a:r>
              <a:rPr lang="it-IT" dirty="0">
                <a:sym typeface="Symbol" panose="05050102010706020507" pitchFamily="18" charset="2"/>
              </a:rPr>
              <a:t>Q</a:t>
            </a:r>
            <a:r>
              <a:rPr lang="it-IT" dirty="0"/>
              <a:t>(x) </a:t>
            </a:r>
            <a:r>
              <a:rPr lang="it-IT" dirty="0" err="1"/>
              <a:t>iff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an </a:t>
            </a:r>
            <a:r>
              <a:rPr lang="it-IT" dirty="0" err="1"/>
              <a:t>object</a:t>
            </a:r>
            <a:r>
              <a:rPr lang="it-IT" dirty="0"/>
              <a:t> d of </a:t>
            </a:r>
            <a:r>
              <a:rPr lang="it-IT" dirty="0" err="1"/>
              <a:t>of</a:t>
            </a:r>
            <a:r>
              <a:rPr lang="it-IT" dirty="0"/>
              <a:t> time t (Trump, Obama, </a:t>
            </a:r>
            <a:r>
              <a:rPr lang="it-IT" dirty="0" err="1"/>
              <a:t>Macron</a:t>
            </a:r>
            <a:r>
              <a:rPr lang="it-IT" dirty="0"/>
              <a:t>, ...) </a:t>
            </a:r>
            <a:r>
              <a:rPr lang="it-IT" dirty="0" err="1" smtClean="0"/>
              <a:t>such</a:t>
            </a:r>
            <a:r>
              <a:rPr lang="it-IT" dirty="0" smtClean="0"/>
              <a:t> </a:t>
            </a:r>
            <a:r>
              <a:rPr lang="it-IT" dirty="0" err="1"/>
              <a:t>that</a:t>
            </a:r>
            <a:r>
              <a:rPr lang="it-IT" dirty="0"/>
              <a:t> t </a:t>
            </a:r>
            <a:r>
              <a:rPr lang="en-US" dirty="0"/>
              <a:t>⊨  </a:t>
            </a:r>
            <a:r>
              <a:rPr lang="en-US" dirty="0" smtClean="0"/>
              <a:t>Q(d)</a:t>
            </a:r>
          </a:p>
          <a:p>
            <a:r>
              <a:rPr lang="en-US" dirty="0" smtClean="0"/>
              <a:t>The SEP entry calls this "</a:t>
            </a:r>
            <a:r>
              <a:rPr lang="en-US" dirty="0" err="1" smtClean="0"/>
              <a:t>presentist</a:t>
            </a:r>
            <a:r>
              <a:rPr lang="en-US" dirty="0" smtClean="0"/>
              <a:t> semantics"</a:t>
            </a:r>
          </a:p>
          <a:p>
            <a:r>
              <a:rPr lang="en-US" dirty="0" smtClean="0"/>
              <a:t>Let us look at the "</a:t>
            </a:r>
            <a:r>
              <a:rPr lang="en-US" dirty="0" err="1" smtClean="0"/>
              <a:t>presentist</a:t>
            </a:r>
            <a:r>
              <a:rPr lang="en-US" dirty="0" smtClean="0"/>
              <a:t>" formula ...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581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variable domain </a:t>
            </a:r>
            <a:r>
              <a:rPr lang="it-IT" smtClean="0"/>
              <a:t>semantics (ii)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>
                <a:sym typeface="Symbol" panose="05050102010706020507" pitchFamily="18" charset="2"/>
              </a:rPr>
              <a:t></a:t>
            </a:r>
            <a:r>
              <a:rPr lang="it-IT">
                <a:sym typeface="Symbol" panose="05050102010706020507" pitchFamily="18" charset="2"/>
              </a:rPr>
              <a:t>x ((</a:t>
            </a:r>
            <a:r>
              <a:rPr lang="it-IT" b="1">
                <a:sym typeface="Symbol" panose="05050102010706020507" pitchFamily="18" charset="2"/>
              </a:rPr>
              <a:t>P</a:t>
            </a:r>
            <a:r>
              <a:rPr lang="it-IT">
                <a:sym typeface="Symbol" panose="05050102010706020507" pitchFamily="18" charset="2"/>
              </a:rPr>
              <a:t> </a:t>
            </a:r>
            <a:r>
              <a:rPr lang="it-IT" b="1">
                <a:sym typeface="Symbol" panose="05050102010706020507" pitchFamily="18" charset="2"/>
              </a:rPr>
              <a:t></a:t>
            </a:r>
            <a:r>
              <a:rPr lang="it-IT">
                <a:sym typeface="Symbol" panose="05050102010706020507" pitchFamily="18" charset="2"/>
              </a:rPr>
              <a:t>y</a:t>
            </a:r>
            <a:r>
              <a:rPr lang="it-IT" b="1">
                <a:sym typeface="Symbol" panose="05050102010706020507" pitchFamily="18" charset="2"/>
              </a:rPr>
              <a:t> = </a:t>
            </a:r>
            <a:r>
              <a:rPr lang="it-IT"/>
              <a:t>x  v </a:t>
            </a:r>
            <a:r>
              <a:rPr lang="it-IT" b="1">
                <a:sym typeface="Symbol" panose="05050102010706020507" pitchFamily="18" charset="2"/>
              </a:rPr>
              <a:t> </a:t>
            </a:r>
            <a:r>
              <a:rPr lang="it-IT">
                <a:sym typeface="Symbol" panose="05050102010706020507" pitchFamily="18" charset="2"/>
              </a:rPr>
              <a:t>y</a:t>
            </a:r>
            <a:r>
              <a:rPr lang="it-IT" b="1">
                <a:sym typeface="Symbol" panose="05050102010706020507" pitchFamily="18" charset="2"/>
              </a:rPr>
              <a:t> = </a:t>
            </a:r>
            <a:r>
              <a:rPr lang="it-IT"/>
              <a:t>x v  </a:t>
            </a:r>
            <a:r>
              <a:rPr lang="it-IT" b="1"/>
              <a:t>F </a:t>
            </a:r>
            <a:r>
              <a:rPr lang="it-IT" b="1">
                <a:sym typeface="Symbol" panose="05050102010706020507" pitchFamily="18" charset="2"/>
              </a:rPr>
              <a:t></a:t>
            </a:r>
            <a:r>
              <a:rPr lang="it-IT">
                <a:sym typeface="Symbol" panose="05050102010706020507" pitchFamily="18" charset="2"/>
              </a:rPr>
              <a:t>y</a:t>
            </a:r>
            <a:r>
              <a:rPr lang="it-IT" b="1">
                <a:sym typeface="Symbol" panose="05050102010706020507" pitchFamily="18" charset="2"/>
              </a:rPr>
              <a:t> = </a:t>
            </a:r>
            <a:r>
              <a:rPr lang="it-IT"/>
              <a:t>x</a:t>
            </a:r>
            <a:r>
              <a:rPr lang="it-IT" b="1"/>
              <a:t> </a:t>
            </a:r>
            <a:r>
              <a:rPr lang="it-IT"/>
              <a:t>))</a:t>
            </a:r>
            <a:r>
              <a:rPr lang="it-IT" b="1"/>
              <a:t> </a:t>
            </a:r>
            <a:r>
              <a:rPr lang="it-IT">
                <a:sym typeface="Symbol" panose="05050102010706020507" pitchFamily="18" charset="2"/>
              </a:rPr>
              <a:t></a:t>
            </a:r>
            <a:r>
              <a:rPr lang="it-IT" b="1"/>
              <a:t> </a:t>
            </a:r>
            <a:r>
              <a:rPr lang="it-IT" b="1">
                <a:sym typeface="Symbol" panose="05050102010706020507" pitchFamily="18" charset="2"/>
              </a:rPr>
              <a:t></a:t>
            </a:r>
            <a:r>
              <a:rPr lang="it-IT">
                <a:sym typeface="Symbol" panose="05050102010706020507" pitchFamily="18" charset="2"/>
              </a:rPr>
              <a:t>y</a:t>
            </a:r>
            <a:r>
              <a:rPr lang="it-IT" b="1">
                <a:sym typeface="Symbol" panose="05050102010706020507" pitchFamily="18" charset="2"/>
              </a:rPr>
              <a:t>=</a:t>
            </a:r>
            <a:r>
              <a:rPr lang="it-IT"/>
              <a:t>x)</a:t>
            </a:r>
          </a:p>
          <a:p>
            <a:r>
              <a:rPr lang="en-US"/>
              <a:t>This is again logically valid. Imagine you evaluate it in 1789. You can take as value of x only objects </a:t>
            </a:r>
            <a:r>
              <a:rPr lang="en-US" smtClean="0"/>
              <a:t>of </a:t>
            </a:r>
            <a:r>
              <a:rPr lang="en-US"/>
              <a:t>1789, and for any of them </a:t>
            </a:r>
            <a:r>
              <a:rPr lang="it-IT" b="1">
                <a:sym typeface="Symbol" panose="05050102010706020507" pitchFamily="18" charset="2"/>
              </a:rPr>
              <a:t></a:t>
            </a:r>
            <a:r>
              <a:rPr lang="it-IT">
                <a:sym typeface="Symbol" panose="05050102010706020507" pitchFamily="18" charset="2"/>
              </a:rPr>
              <a:t>y</a:t>
            </a:r>
            <a:r>
              <a:rPr lang="it-IT" b="1">
                <a:sym typeface="Symbol" panose="05050102010706020507" pitchFamily="18" charset="2"/>
              </a:rPr>
              <a:t>=</a:t>
            </a:r>
            <a:r>
              <a:rPr lang="it-IT"/>
              <a:t>x </a:t>
            </a:r>
            <a:r>
              <a:rPr lang="en-US" smtClean="0"/>
              <a:t>is true in 1789:</a:t>
            </a:r>
            <a:endParaRPr lang="en-US"/>
          </a:p>
          <a:p>
            <a:r>
              <a:rPr lang="it-IT">
                <a:sym typeface="Symbol" panose="05050102010706020507" pitchFamily="18" charset="2"/>
              </a:rPr>
              <a:t>1789</a:t>
            </a:r>
            <a:r>
              <a:rPr lang="it-IT" b="1">
                <a:sym typeface="Symbol" panose="05050102010706020507" pitchFamily="18" charset="2"/>
              </a:rPr>
              <a:t> </a:t>
            </a:r>
            <a:r>
              <a:rPr lang="en-US"/>
              <a:t>⊨ </a:t>
            </a:r>
            <a:r>
              <a:rPr lang="it-IT" b="1">
                <a:sym typeface="Symbol" panose="05050102010706020507" pitchFamily="18" charset="2"/>
              </a:rPr>
              <a:t></a:t>
            </a:r>
            <a:r>
              <a:rPr lang="it-IT">
                <a:sym typeface="Symbol" panose="05050102010706020507" pitchFamily="18" charset="2"/>
              </a:rPr>
              <a:t>y</a:t>
            </a:r>
            <a:r>
              <a:rPr lang="it-IT" b="1">
                <a:sym typeface="Symbol" panose="05050102010706020507" pitchFamily="18" charset="2"/>
              </a:rPr>
              <a:t> </a:t>
            </a:r>
            <a:r>
              <a:rPr lang="it-IT" smtClean="0">
                <a:sym typeface="Symbol" panose="05050102010706020507" pitchFamily="18" charset="2"/>
              </a:rPr>
              <a:t>(y = Robespierre</a:t>
            </a:r>
            <a:r>
              <a:rPr lang="it-IT" smtClean="0"/>
              <a:t>) </a:t>
            </a:r>
          </a:p>
          <a:p>
            <a:r>
              <a:rPr lang="it-IT" smtClean="0"/>
              <a:t>Imagine you evaluate it in 2020. In this case you cannot take Robespierre as value of x. You may take, e.g., Trump, and</a:t>
            </a:r>
          </a:p>
          <a:p>
            <a:r>
              <a:rPr lang="it-IT" smtClean="0"/>
              <a:t> </a:t>
            </a:r>
            <a:r>
              <a:rPr lang="it-IT" smtClean="0">
                <a:sym typeface="Symbol" panose="05050102010706020507" pitchFamily="18" charset="2"/>
              </a:rPr>
              <a:t>2020</a:t>
            </a:r>
            <a:r>
              <a:rPr lang="it-IT" b="1" smtClean="0">
                <a:sym typeface="Symbol" panose="05050102010706020507" pitchFamily="18" charset="2"/>
              </a:rPr>
              <a:t> </a:t>
            </a:r>
            <a:r>
              <a:rPr lang="en-US"/>
              <a:t>⊨ </a:t>
            </a:r>
            <a:r>
              <a:rPr lang="it-IT" b="1">
                <a:sym typeface="Symbol" panose="05050102010706020507" pitchFamily="18" charset="2"/>
              </a:rPr>
              <a:t></a:t>
            </a:r>
            <a:r>
              <a:rPr lang="it-IT">
                <a:sym typeface="Symbol" panose="05050102010706020507" pitchFamily="18" charset="2"/>
              </a:rPr>
              <a:t>y</a:t>
            </a:r>
            <a:r>
              <a:rPr lang="it-IT" b="1">
                <a:sym typeface="Symbol" panose="05050102010706020507" pitchFamily="18" charset="2"/>
              </a:rPr>
              <a:t> </a:t>
            </a:r>
            <a:r>
              <a:rPr lang="it-IT">
                <a:sym typeface="Symbol" panose="05050102010706020507" pitchFamily="18" charset="2"/>
              </a:rPr>
              <a:t>(y = </a:t>
            </a:r>
            <a:r>
              <a:rPr lang="it-IT" smtClean="0">
                <a:sym typeface="Symbol" panose="05050102010706020507" pitchFamily="18" charset="2"/>
              </a:rPr>
              <a:t>Trump</a:t>
            </a:r>
            <a:r>
              <a:rPr lang="it-IT" smtClean="0"/>
              <a:t>) </a:t>
            </a:r>
            <a:endParaRPr lang="it-IT"/>
          </a:p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067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constant domain semantics with existence predicate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the SEP entry </a:t>
            </a:r>
            <a:r>
              <a:rPr lang="it-IT" dirty="0" err="1" smtClean="0"/>
              <a:t>you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</a:t>
            </a:r>
            <a:r>
              <a:rPr lang="it-IT" dirty="0" err="1" smtClean="0"/>
              <a:t>find</a:t>
            </a:r>
            <a:r>
              <a:rPr lang="it-IT" dirty="0" smtClean="0"/>
              <a:t> </a:t>
            </a:r>
            <a:r>
              <a:rPr lang="it-IT" dirty="0" err="1" smtClean="0"/>
              <a:t>this</a:t>
            </a:r>
            <a:r>
              <a:rPr lang="it-IT" dirty="0" smtClean="0"/>
              <a:t> alternative</a:t>
            </a:r>
            <a:r>
              <a:rPr lang="it-IT" dirty="0"/>
              <a:t>:</a:t>
            </a:r>
            <a:endParaRPr lang="it-IT" dirty="0" smtClean="0"/>
          </a:p>
          <a:p>
            <a:pPr lvl="1"/>
            <a:r>
              <a:rPr lang="it-IT" dirty="0" err="1" smtClean="0"/>
              <a:t>Constant</a:t>
            </a:r>
            <a:r>
              <a:rPr lang="it-IT" dirty="0" smtClean="0"/>
              <a:t> domain + "</a:t>
            </a:r>
            <a:r>
              <a:rPr lang="it-IT" dirty="0" err="1" smtClean="0"/>
              <a:t>existence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the </a:t>
            </a:r>
            <a:r>
              <a:rPr lang="it-IT" dirty="0" err="1" smtClean="0"/>
              <a:t>current</a:t>
            </a:r>
            <a:r>
              <a:rPr lang="it-IT" dirty="0" smtClean="0"/>
              <a:t> time </a:t>
            </a:r>
            <a:r>
              <a:rPr lang="it-IT" dirty="0" err="1" smtClean="0"/>
              <a:t>instant</a:t>
            </a:r>
            <a:r>
              <a:rPr lang="it-IT" dirty="0" smtClean="0"/>
              <a:t>" (</a:t>
            </a:r>
            <a:r>
              <a:rPr lang="it-IT" dirty="0" err="1" smtClean="0"/>
              <a:t>at</a:t>
            </a:r>
            <a:r>
              <a:rPr lang="it-IT" dirty="0" smtClean="0"/>
              <a:t> the time of </a:t>
            </a:r>
            <a:r>
              <a:rPr lang="it-IT" dirty="0" err="1" smtClean="0"/>
              <a:t>evaluation</a:t>
            </a:r>
            <a:r>
              <a:rPr lang="it-IT" dirty="0" smtClean="0"/>
              <a:t>).</a:t>
            </a:r>
          </a:p>
          <a:p>
            <a:r>
              <a:rPr lang="it-IT" dirty="0" smtClean="0"/>
              <a:t>For </a:t>
            </a:r>
            <a:r>
              <a:rPr lang="it-IT" dirty="0" err="1" smtClean="0"/>
              <a:t>instance</a:t>
            </a:r>
            <a:r>
              <a:rPr lang="it-IT" dirty="0" smtClean="0"/>
              <a:t>:</a:t>
            </a:r>
          </a:p>
          <a:p>
            <a:r>
              <a:rPr lang="it-IT" dirty="0" smtClean="0"/>
              <a:t>1798 </a:t>
            </a:r>
            <a:r>
              <a:rPr lang="en-US" dirty="0"/>
              <a:t>⊨ exist(Napoleon</a:t>
            </a:r>
            <a:r>
              <a:rPr lang="en-US" dirty="0" smtClean="0"/>
              <a:t>)</a:t>
            </a:r>
          </a:p>
          <a:p>
            <a:r>
              <a:rPr lang="it-IT" dirty="0"/>
              <a:t>1798 </a:t>
            </a:r>
            <a:r>
              <a:rPr lang="en-US" dirty="0"/>
              <a:t>⊨ </a:t>
            </a:r>
            <a:r>
              <a:rPr lang="it-IT" b="1" dirty="0" smtClean="0">
                <a:sym typeface="Symbol" panose="05050102010706020507" pitchFamily="18" charset="2"/>
              </a:rPr>
              <a:t></a:t>
            </a:r>
            <a:r>
              <a:rPr lang="it-IT" dirty="0">
                <a:sym typeface="Symbol" panose="05050102010706020507" pitchFamily="18" charset="2"/>
              </a:rPr>
              <a:t>y</a:t>
            </a:r>
            <a:r>
              <a:rPr lang="it-IT" b="1" dirty="0">
                <a:sym typeface="Symbol" panose="05050102010706020507" pitchFamily="18" charset="2"/>
              </a:rPr>
              <a:t> </a:t>
            </a:r>
            <a:r>
              <a:rPr lang="it-IT" b="1" dirty="0" smtClean="0"/>
              <a:t>P </a:t>
            </a:r>
            <a:r>
              <a:rPr lang="it-IT" dirty="0" err="1" smtClean="0"/>
              <a:t>drinks</a:t>
            </a:r>
            <a:r>
              <a:rPr lang="it-IT" dirty="0" smtClean="0"/>
              <a:t> the </a:t>
            </a:r>
            <a:r>
              <a:rPr lang="it-IT" dirty="0" err="1" smtClean="0"/>
              <a:t>hemlock</a:t>
            </a:r>
            <a:r>
              <a:rPr lang="it-IT" dirty="0" smtClean="0"/>
              <a:t>(y)</a:t>
            </a:r>
            <a:endParaRPr lang="en-US" dirty="0"/>
          </a:p>
          <a:p>
            <a:r>
              <a:rPr lang="it-IT" dirty="0" smtClean="0">
                <a:sym typeface="Symbol" panose="05050102010706020507" pitchFamily="18" charset="2"/>
              </a:rPr>
              <a:t>2020</a:t>
            </a:r>
            <a:r>
              <a:rPr lang="it-IT" b="1" dirty="0" smtClean="0">
                <a:sym typeface="Symbol" panose="05050102010706020507" pitchFamily="18" charset="2"/>
              </a:rPr>
              <a:t>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⊭</a:t>
            </a:r>
            <a:r>
              <a:rPr lang="en-US" dirty="0" smtClean="0"/>
              <a:t> </a:t>
            </a:r>
            <a:r>
              <a:rPr lang="en-US" dirty="0"/>
              <a:t>exist(Napoleon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2020 </a:t>
            </a:r>
            <a:r>
              <a:rPr lang="it-IT" dirty="0" smtClean="0"/>
              <a:t> </a:t>
            </a:r>
            <a:r>
              <a:rPr lang="en-US" dirty="0"/>
              <a:t>⊨ </a:t>
            </a:r>
            <a:r>
              <a:rPr lang="it-IT" b="1" dirty="0" smtClean="0">
                <a:sym typeface="Symbol" panose="05050102010706020507" pitchFamily="18" charset="2"/>
              </a:rPr>
              <a:t></a:t>
            </a:r>
            <a:r>
              <a:rPr lang="it-IT" dirty="0" smtClean="0">
                <a:sym typeface="Symbol" panose="05050102010706020507" pitchFamily="18" charset="2"/>
              </a:rPr>
              <a:t>x( </a:t>
            </a:r>
            <a:r>
              <a:rPr lang="it-IT" dirty="0" err="1">
                <a:sym typeface="Symbol" panose="05050102010706020507" pitchFamily="18" charset="2"/>
              </a:rPr>
              <a:t>exist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it-IT" dirty="0" smtClean="0">
                <a:sym typeface="Symbol" panose="05050102010706020507" pitchFamily="18" charset="2"/>
              </a:rPr>
              <a:t>) &amp;</a:t>
            </a:r>
            <a:r>
              <a:rPr lang="it-IT" b="1" dirty="0" smtClean="0">
                <a:sym typeface="Symbol" panose="05050102010706020507" pitchFamily="18" charset="2"/>
              </a:rPr>
              <a:t> </a:t>
            </a:r>
            <a:r>
              <a:rPr lang="it-IT" b="1" dirty="0"/>
              <a:t>P </a:t>
            </a:r>
            <a:r>
              <a:rPr lang="it-IT" dirty="0" err="1" smtClean="0"/>
              <a:t>wins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Austerlitz (x))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29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Lezione 13</a:t>
            </a:r>
          </a:p>
          <a:p>
            <a:r>
              <a:rPr lang="it-IT" dirty="0" smtClean="0"/>
              <a:t>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117190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constant domain semantics with existence </a:t>
            </a:r>
            <a:r>
              <a:rPr lang="it-IT" smtClean="0"/>
              <a:t>predicate (cont.)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>
                <a:sym typeface="Symbol" panose="05050102010706020507" pitchFamily="18" charset="2"/>
              </a:rPr>
              <a:t>We can now try to formulate presentism as follows:</a:t>
            </a:r>
          </a:p>
          <a:p>
            <a:r>
              <a:rPr lang="it-IT" b="1" smtClean="0">
                <a:sym typeface="Symbol" panose="05050102010706020507" pitchFamily="18" charset="2"/>
              </a:rPr>
              <a:t></a:t>
            </a:r>
            <a:r>
              <a:rPr lang="it-IT">
                <a:sym typeface="Symbol" panose="05050102010706020507" pitchFamily="18" charset="2"/>
              </a:rPr>
              <a:t>x ((</a:t>
            </a:r>
            <a:r>
              <a:rPr lang="it-IT" b="1">
                <a:sym typeface="Symbol" panose="05050102010706020507" pitchFamily="18" charset="2"/>
              </a:rPr>
              <a:t>P</a:t>
            </a:r>
            <a:r>
              <a:rPr lang="it-IT">
                <a:sym typeface="Symbol" panose="05050102010706020507" pitchFamily="18" charset="2"/>
              </a:rPr>
              <a:t> exist(x) </a:t>
            </a:r>
            <a:r>
              <a:rPr lang="it-IT"/>
              <a:t>v </a:t>
            </a:r>
            <a:r>
              <a:rPr lang="it-IT" b="1">
                <a:sym typeface="Symbol" panose="05050102010706020507" pitchFamily="18" charset="2"/>
              </a:rPr>
              <a:t> </a:t>
            </a:r>
            <a:r>
              <a:rPr lang="it-IT">
                <a:sym typeface="Symbol" panose="05050102010706020507" pitchFamily="18" charset="2"/>
              </a:rPr>
              <a:t>exist (x) </a:t>
            </a:r>
            <a:r>
              <a:rPr lang="it-IT"/>
              <a:t>v  </a:t>
            </a:r>
            <a:r>
              <a:rPr lang="it-IT" b="1"/>
              <a:t>F </a:t>
            </a:r>
            <a:r>
              <a:rPr lang="it-IT">
                <a:sym typeface="Symbol" panose="05050102010706020507" pitchFamily="18" charset="2"/>
              </a:rPr>
              <a:t>exist (x) </a:t>
            </a:r>
            <a:r>
              <a:rPr lang="it-IT"/>
              <a:t>))</a:t>
            </a:r>
            <a:r>
              <a:rPr lang="it-IT" b="1"/>
              <a:t> </a:t>
            </a:r>
            <a:r>
              <a:rPr lang="it-IT">
                <a:sym typeface="Symbol" panose="05050102010706020507" pitchFamily="18" charset="2"/>
              </a:rPr>
              <a:t></a:t>
            </a:r>
            <a:r>
              <a:rPr lang="it-IT" b="1"/>
              <a:t> </a:t>
            </a:r>
            <a:r>
              <a:rPr lang="it-IT">
                <a:sym typeface="Symbol" panose="05050102010706020507" pitchFamily="18" charset="2"/>
              </a:rPr>
              <a:t>exist (x) </a:t>
            </a:r>
            <a:r>
              <a:rPr lang="it-IT" smtClean="0"/>
              <a:t>)</a:t>
            </a:r>
          </a:p>
          <a:p>
            <a:r>
              <a:rPr lang="it-IT" smtClean="0"/>
              <a:t>This is false.</a:t>
            </a:r>
          </a:p>
          <a:p>
            <a:r>
              <a:rPr lang="it-IT" smtClean="0"/>
              <a:t>Consider instantiating to Socrates and evaluating at 2020:</a:t>
            </a:r>
          </a:p>
          <a:p>
            <a:r>
              <a:rPr lang="it-IT" smtClean="0"/>
              <a:t>2020 </a:t>
            </a:r>
            <a:r>
              <a:rPr lang="en-US"/>
              <a:t>⊨ </a:t>
            </a:r>
            <a:r>
              <a:rPr lang="it-IT" smtClean="0">
                <a:sym typeface="Symbol" panose="05050102010706020507" pitchFamily="18" charset="2"/>
              </a:rPr>
              <a:t>(</a:t>
            </a:r>
            <a:r>
              <a:rPr lang="it-IT" b="1">
                <a:sym typeface="Symbol" panose="05050102010706020507" pitchFamily="18" charset="2"/>
              </a:rPr>
              <a:t>P</a:t>
            </a:r>
            <a:r>
              <a:rPr lang="it-IT">
                <a:sym typeface="Symbol" panose="05050102010706020507" pitchFamily="18" charset="2"/>
              </a:rPr>
              <a:t> </a:t>
            </a:r>
            <a:r>
              <a:rPr lang="it-IT" smtClean="0">
                <a:sym typeface="Symbol" panose="05050102010706020507" pitchFamily="18" charset="2"/>
              </a:rPr>
              <a:t>exist(socrates) </a:t>
            </a:r>
            <a:r>
              <a:rPr lang="it-IT"/>
              <a:t>v </a:t>
            </a:r>
            <a:r>
              <a:rPr lang="it-IT" b="1">
                <a:sym typeface="Symbol" panose="05050102010706020507" pitchFamily="18" charset="2"/>
              </a:rPr>
              <a:t> </a:t>
            </a:r>
            <a:r>
              <a:rPr lang="it-IT">
                <a:sym typeface="Symbol" panose="05050102010706020507" pitchFamily="18" charset="2"/>
              </a:rPr>
              <a:t>exist </a:t>
            </a:r>
            <a:r>
              <a:rPr lang="it-IT" smtClean="0">
                <a:sym typeface="Symbol" panose="05050102010706020507" pitchFamily="18" charset="2"/>
              </a:rPr>
              <a:t>(socrates) </a:t>
            </a:r>
            <a:r>
              <a:rPr lang="it-IT"/>
              <a:t>v  </a:t>
            </a:r>
            <a:r>
              <a:rPr lang="it-IT" b="1"/>
              <a:t>F </a:t>
            </a:r>
            <a:r>
              <a:rPr lang="it-IT">
                <a:sym typeface="Symbol" panose="05050102010706020507" pitchFamily="18" charset="2"/>
              </a:rPr>
              <a:t>exist </a:t>
            </a:r>
            <a:r>
              <a:rPr lang="it-IT" smtClean="0">
                <a:sym typeface="Symbol" panose="05050102010706020507" pitchFamily="18" charset="2"/>
              </a:rPr>
              <a:t>(Socrates) </a:t>
            </a:r>
            <a:r>
              <a:rPr lang="it-IT"/>
              <a:t>))</a:t>
            </a:r>
            <a:r>
              <a:rPr lang="it-IT" b="1"/>
              <a:t> </a:t>
            </a:r>
            <a:r>
              <a:rPr lang="it-IT">
                <a:sym typeface="Symbol" panose="05050102010706020507" pitchFamily="18" charset="2"/>
              </a:rPr>
              <a:t></a:t>
            </a:r>
            <a:r>
              <a:rPr lang="it-IT" b="1"/>
              <a:t> </a:t>
            </a:r>
            <a:endParaRPr lang="it-IT" b="1" smtClean="0"/>
          </a:p>
          <a:p>
            <a:pPr marL="0" indent="0">
              <a:buNone/>
            </a:pPr>
            <a:r>
              <a:rPr lang="it-IT" b="1">
                <a:sym typeface="Symbol" panose="05050102010706020507" pitchFamily="18" charset="2"/>
              </a:rPr>
              <a:t> </a:t>
            </a:r>
            <a:r>
              <a:rPr lang="it-IT" b="1" smtClean="0">
                <a:sym typeface="Symbol" panose="05050102010706020507" pitchFamily="18" charset="2"/>
              </a:rPr>
              <a:t>                                                                                       </a:t>
            </a:r>
            <a:r>
              <a:rPr lang="it-IT" smtClean="0">
                <a:sym typeface="Symbol" panose="05050102010706020507" pitchFamily="18" charset="2"/>
              </a:rPr>
              <a:t>exist (socrates)) </a:t>
            </a:r>
          </a:p>
          <a:p>
            <a:pPr marL="0" indent="0">
              <a:buNone/>
            </a:pPr>
            <a:r>
              <a:rPr lang="it-IT" smtClean="0">
                <a:sym typeface="Symbol" panose="05050102010706020507" pitchFamily="18" charset="2"/>
              </a:rPr>
              <a:t>The antecedent is true, since </a:t>
            </a:r>
            <a:r>
              <a:rPr lang="it-IT"/>
              <a:t>2020 </a:t>
            </a:r>
            <a:r>
              <a:rPr lang="en-US"/>
              <a:t>⊨ </a:t>
            </a:r>
            <a:r>
              <a:rPr lang="it-IT" b="1" smtClean="0">
                <a:sym typeface="Symbol" panose="05050102010706020507" pitchFamily="18" charset="2"/>
              </a:rPr>
              <a:t>P</a:t>
            </a:r>
            <a:r>
              <a:rPr lang="it-IT" smtClean="0">
                <a:sym typeface="Symbol" panose="05050102010706020507" pitchFamily="18" charset="2"/>
              </a:rPr>
              <a:t> </a:t>
            </a:r>
            <a:r>
              <a:rPr lang="it-IT">
                <a:sym typeface="Symbol" panose="05050102010706020507" pitchFamily="18" charset="2"/>
              </a:rPr>
              <a:t>exist(socrates</a:t>
            </a:r>
            <a:r>
              <a:rPr lang="it-IT" smtClean="0">
                <a:sym typeface="Symbol" panose="05050102010706020507" pitchFamily="18" charset="2"/>
              </a:rPr>
              <a:t>), and the consequent false since </a:t>
            </a:r>
            <a:r>
              <a:rPr lang="it-IT"/>
              <a:t>2020 </a:t>
            </a:r>
            <a:r>
              <a:rPr lang="en-US" smtClean="0">
                <a:latin typeface="Cambria Math" panose="02040503050406030204" pitchFamily="18" charset="0"/>
                <a:ea typeface="Cambria Math" panose="02040503050406030204" pitchFamily="18" charset="0"/>
              </a:rPr>
              <a:t>⊭</a:t>
            </a:r>
            <a:r>
              <a:rPr lang="en-US" smtClean="0"/>
              <a:t> </a:t>
            </a:r>
            <a:r>
              <a:rPr lang="it-IT">
                <a:sym typeface="Symbol" panose="05050102010706020507" pitchFamily="18" charset="2"/>
              </a:rPr>
              <a:t>exist (socrates) </a:t>
            </a:r>
            <a:endParaRPr lang="it-IT"/>
          </a:p>
          <a:p>
            <a:endParaRPr lang="it-IT"/>
          </a:p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27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Let's take stock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Depending on the semantics, presentism is (trivially) true or false.</a:t>
            </a:r>
          </a:p>
          <a:p>
            <a:r>
              <a:rPr lang="it-IT" smtClean="0"/>
              <a:t>But we want a formal system in which no temporal ontology in particular is taken for granted, or rejected.</a:t>
            </a:r>
          </a:p>
          <a:p>
            <a:r>
              <a:rPr lang="it-IT" smtClean="0"/>
              <a:t>We want all the temporal ontologies AS COMPETITORS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99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Sketch of a </a:t>
            </a:r>
            <a:r>
              <a:rPr lang="it-IT" dirty="0" err="1"/>
              <a:t>proposal</a:t>
            </a:r>
            <a:r>
              <a:rPr lang="it-IT" dirty="0"/>
              <a:t> for a </a:t>
            </a:r>
            <a:r>
              <a:rPr lang="it-IT" dirty="0" err="1"/>
              <a:t>formal</a:t>
            </a:r>
            <a:r>
              <a:rPr lang="it-IT" dirty="0"/>
              <a:t> </a:t>
            </a:r>
            <a:r>
              <a:rPr lang="it-IT" dirty="0" err="1"/>
              <a:t>ontological</a:t>
            </a:r>
            <a:r>
              <a:rPr lang="it-IT" dirty="0"/>
              <a:t> </a:t>
            </a:r>
            <a:r>
              <a:rPr lang="it-IT" dirty="0" err="1"/>
              <a:t>approach</a:t>
            </a:r>
            <a:r>
              <a:rPr lang="it-IT" dirty="0"/>
              <a:t> to </a:t>
            </a:r>
            <a:r>
              <a:rPr lang="it-IT" dirty="0" err="1"/>
              <a:t>temporal</a:t>
            </a:r>
            <a:r>
              <a:rPr lang="it-IT" dirty="0"/>
              <a:t> </a:t>
            </a:r>
            <a:r>
              <a:rPr lang="it-IT" dirty="0" err="1" smtClean="0"/>
              <a:t>ontology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169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Preview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Both</a:t>
            </a:r>
            <a:r>
              <a:rPr lang="it-IT" dirty="0" smtClean="0"/>
              <a:t> </a:t>
            </a:r>
            <a:r>
              <a:rPr lang="it-IT" dirty="0" err="1" smtClean="0"/>
              <a:t>tenselessness</a:t>
            </a:r>
            <a:r>
              <a:rPr lang="it-IT" dirty="0" smtClean="0"/>
              <a:t> and </a:t>
            </a:r>
            <a:r>
              <a:rPr lang="it-IT" dirty="0" err="1" smtClean="0"/>
              <a:t>tensedness</a:t>
            </a:r>
            <a:r>
              <a:rPr lang="it-IT" dirty="0" smtClean="0"/>
              <a:t> in the </a:t>
            </a:r>
            <a:r>
              <a:rPr lang="it-IT" dirty="0" err="1" smtClean="0"/>
              <a:t>same</a:t>
            </a:r>
            <a:r>
              <a:rPr lang="it-IT" dirty="0" smtClean="0"/>
              <a:t> </a:t>
            </a:r>
            <a:r>
              <a:rPr lang="it-IT" dirty="0" err="1" smtClean="0"/>
              <a:t>language</a:t>
            </a:r>
            <a:endParaRPr lang="it-IT" dirty="0" smtClean="0"/>
          </a:p>
          <a:p>
            <a:pPr lvl="1"/>
            <a:r>
              <a:rPr lang="it-IT" dirty="0" err="1" smtClean="0"/>
              <a:t>inner-tensed</a:t>
            </a:r>
            <a:r>
              <a:rPr lang="it-IT" dirty="0" smtClean="0"/>
              <a:t> </a:t>
            </a:r>
            <a:r>
              <a:rPr lang="it-IT" dirty="0" err="1" smtClean="0"/>
              <a:t>strategy</a:t>
            </a:r>
            <a:endParaRPr lang="it-IT" dirty="0" smtClean="0"/>
          </a:p>
          <a:p>
            <a:pPr lvl="1"/>
            <a:r>
              <a:rPr lang="it-IT" dirty="0" err="1" smtClean="0"/>
              <a:t>inner-tenseless</a:t>
            </a:r>
            <a:r>
              <a:rPr lang="it-IT" dirty="0" smtClean="0"/>
              <a:t> </a:t>
            </a:r>
            <a:r>
              <a:rPr lang="it-IT" dirty="0" err="1" smtClean="0"/>
              <a:t>strategy</a:t>
            </a:r>
            <a:endParaRPr lang="it-IT" dirty="0" smtClean="0"/>
          </a:p>
          <a:p>
            <a:r>
              <a:rPr lang="it-IT" dirty="0" err="1" smtClean="0"/>
              <a:t>Proper</a:t>
            </a:r>
            <a:r>
              <a:rPr lang="it-IT" dirty="0" smtClean="0"/>
              <a:t> </a:t>
            </a:r>
            <a:r>
              <a:rPr lang="it-IT" dirty="0" err="1" smtClean="0"/>
              <a:t>names</a:t>
            </a:r>
            <a:r>
              <a:rPr lang="it-IT" dirty="0" smtClean="0"/>
              <a:t> and </a:t>
            </a:r>
            <a:r>
              <a:rPr lang="it-IT" dirty="0" err="1" smtClean="0"/>
              <a:t>quantifiers</a:t>
            </a:r>
            <a:endParaRPr lang="it-IT" dirty="0" smtClean="0"/>
          </a:p>
          <a:p>
            <a:pPr lvl="1"/>
            <a:r>
              <a:rPr lang="it-IT" dirty="0" smtClean="0"/>
              <a:t>Free </a:t>
            </a:r>
            <a:r>
              <a:rPr lang="it-IT" dirty="0" err="1" smtClean="0"/>
              <a:t>logic</a:t>
            </a:r>
            <a:r>
              <a:rPr lang="it-IT" dirty="0" smtClean="0"/>
              <a:t> </a:t>
            </a:r>
            <a:r>
              <a:rPr lang="it-IT" dirty="0" err="1" smtClean="0"/>
              <a:t>strategy</a:t>
            </a:r>
            <a:endParaRPr lang="it-IT" dirty="0" smtClean="0"/>
          </a:p>
          <a:p>
            <a:pPr lvl="1"/>
            <a:r>
              <a:rPr lang="it-IT" dirty="0" err="1"/>
              <a:t>D</a:t>
            </a:r>
            <a:r>
              <a:rPr lang="it-IT" dirty="0" err="1" smtClean="0"/>
              <a:t>enoting</a:t>
            </a:r>
            <a:r>
              <a:rPr lang="it-IT" dirty="0" smtClean="0"/>
              <a:t> </a:t>
            </a:r>
            <a:r>
              <a:rPr lang="it-IT" dirty="0" err="1" smtClean="0"/>
              <a:t>concepts</a:t>
            </a:r>
            <a:r>
              <a:rPr lang="it-IT" dirty="0" smtClean="0"/>
              <a:t> </a:t>
            </a:r>
            <a:r>
              <a:rPr lang="it-IT" dirty="0" err="1" smtClean="0"/>
              <a:t>strategy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465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Tenselessness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Assume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basic</a:t>
            </a:r>
            <a:r>
              <a:rPr lang="it-IT" dirty="0" smtClean="0"/>
              <a:t> </a:t>
            </a:r>
            <a:r>
              <a:rPr lang="it-IT" dirty="0" err="1" smtClean="0"/>
              <a:t>predication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tenseless</a:t>
            </a:r>
            <a:endParaRPr lang="it-IT" dirty="0" smtClean="0"/>
          </a:p>
          <a:p>
            <a:r>
              <a:rPr lang="it-IT" dirty="0" err="1" smtClean="0"/>
              <a:t>Socrates</a:t>
            </a:r>
            <a:r>
              <a:rPr lang="it-IT" dirty="0" smtClean="0"/>
              <a:t> </a:t>
            </a:r>
            <a:r>
              <a:rPr lang="it-IT" dirty="0" err="1"/>
              <a:t>is</a:t>
            </a:r>
            <a:r>
              <a:rPr lang="it-IT" dirty="0"/>
              <a:t> a man</a:t>
            </a:r>
          </a:p>
          <a:p>
            <a:r>
              <a:rPr lang="it-IT" dirty="0" smtClean="0"/>
              <a:t>man(</a:t>
            </a:r>
            <a:r>
              <a:rPr lang="it-IT" dirty="0" err="1" smtClean="0"/>
              <a:t>Socrates</a:t>
            </a:r>
            <a:r>
              <a:rPr lang="it-IT" dirty="0" smtClean="0"/>
              <a:t>)</a:t>
            </a:r>
            <a:endParaRPr lang="it-IT" dirty="0"/>
          </a:p>
          <a:p>
            <a:r>
              <a:rPr lang="it-IT" dirty="0" smtClean="0"/>
              <a:t>t1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before</a:t>
            </a:r>
            <a:r>
              <a:rPr lang="it-IT" dirty="0"/>
              <a:t> t2</a:t>
            </a:r>
          </a:p>
          <a:p>
            <a:r>
              <a:rPr lang="it-IT" dirty="0"/>
              <a:t>t1 &lt; </a:t>
            </a:r>
            <a:r>
              <a:rPr lang="it-IT" dirty="0" smtClean="0"/>
              <a:t>t2</a:t>
            </a:r>
          </a:p>
          <a:p>
            <a:r>
              <a:rPr lang="it-IT" dirty="0" smtClean="0"/>
              <a:t>In </a:t>
            </a:r>
            <a:r>
              <a:rPr lang="it-IT" dirty="0" err="1" smtClean="0"/>
              <a:t>contrast</a:t>
            </a:r>
            <a:r>
              <a:rPr lang="it-IT" dirty="0" smtClean="0"/>
              <a:t>, in standard tense </a:t>
            </a:r>
            <a:r>
              <a:rPr lang="it-IT" dirty="0" err="1" smtClean="0"/>
              <a:t>logic</a:t>
            </a:r>
            <a:r>
              <a:rPr lang="it-IT" dirty="0" smtClean="0"/>
              <a:t>, </a:t>
            </a:r>
            <a:r>
              <a:rPr lang="it-IT" dirty="0" err="1" smtClean="0"/>
              <a:t>atomic</a:t>
            </a:r>
            <a:r>
              <a:rPr lang="it-IT" dirty="0" smtClean="0"/>
              <a:t> </a:t>
            </a:r>
            <a:r>
              <a:rPr lang="it-IT" dirty="0" err="1" smtClean="0"/>
              <a:t>propositions</a:t>
            </a:r>
            <a:r>
              <a:rPr lang="it-IT" dirty="0" smtClean="0"/>
              <a:t> are </a:t>
            </a:r>
            <a:r>
              <a:rPr lang="it-IT" dirty="0" err="1" smtClean="0"/>
              <a:t>taken</a:t>
            </a:r>
            <a:r>
              <a:rPr lang="it-IT" dirty="0" smtClean="0"/>
              <a:t> to be </a:t>
            </a:r>
            <a:r>
              <a:rPr lang="it-IT" dirty="0" err="1" smtClean="0"/>
              <a:t>tensed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90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Tensedness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 err="1" smtClean="0"/>
              <a:t>Prefix</a:t>
            </a:r>
            <a:r>
              <a:rPr lang="it-IT" b="1" dirty="0" smtClean="0"/>
              <a:t> tense </a:t>
            </a:r>
            <a:r>
              <a:rPr lang="it-IT" b="1" dirty="0" err="1" smtClean="0"/>
              <a:t>operators</a:t>
            </a:r>
            <a:r>
              <a:rPr lang="it-IT" b="1" dirty="0" smtClean="0"/>
              <a:t> to </a:t>
            </a:r>
            <a:r>
              <a:rPr lang="it-IT" b="1" dirty="0" err="1" smtClean="0"/>
              <a:t>tenseless</a:t>
            </a:r>
            <a:r>
              <a:rPr lang="it-IT" b="1" dirty="0" smtClean="0"/>
              <a:t> </a:t>
            </a:r>
            <a:r>
              <a:rPr lang="it-IT" b="1" dirty="0" err="1" smtClean="0"/>
              <a:t>statements</a:t>
            </a:r>
            <a:r>
              <a:rPr lang="it-IT" b="1" dirty="0" smtClean="0"/>
              <a:t> </a:t>
            </a:r>
          </a:p>
          <a:p>
            <a:r>
              <a:rPr lang="it-IT" dirty="0" smtClean="0"/>
              <a:t>(1) </a:t>
            </a:r>
            <a:r>
              <a:rPr lang="it-IT" dirty="0" err="1" smtClean="0"/>
              <a:t>Socrates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(</a:t>
            </a:r>
            <a:r>
              <a:rPr lang="it-IT" dirty="0" err="1" smtClean="0"/>
              <a:t>presently</a:t>
            </a:r>
            <a:r>
              <a:rPr lang="it-IT" dirty="0" smtClean="0"/>
              <a:t>, </a:t>
            </a:r>
            <a:r>
              <a:rPr lang="it-IT" dirty="0" err="1" smtClean="0"/>
              <a:t>now</a:t>
            </a:r>
            <a:r>
              <a:rPr lang="it-IT" dirty="0" smtClean="0"/>
              <a:t>) </a:t>
            </a:r>
            <a:r>
              <a:rPr lang="it-IT" dirty="0" err="1" smtClean="0"/>
              <a:t>drinking</a:t>
            </a:r>
            <a:endParaRPr lang="it-IT" dirty="0" smtClean="0"/>
          </a:p>
          <a:p>
            <a:r>
              <a:rPr lang="it-IT" dirty="0" smtClean="0"/>
              <a:t>(1a) !</a:t>
            </a:r>
            <a:r>
              <a:rPr lang="it-IT" dirty="0" err="1" smtClean="0"/>
              <a:t>drinks</a:t>
            </a:r>
            <a:r>
              <a:rPr lang="it-IT" dirty="0" smtClean="0"/>
              <a:t>(</a:t>
            </a:r>
            <a:r>
              <a:rPr lang="it-IT" dirty="0" err="1" smtClean="0"/>
              <a:t>Socrates</a:t>
            </a:r>
            <a:r>
              <a:rPr lang="it-IT" dirty="0" smtClean="0"/>
              <a:t>)</a:t>
            </a:r>
          </a:p>
          <a:p>
            <a:r>
              <a:rPr lang="it-IT" dirty="0"/>
              <a:t> </a:t>
            </a:r>
            <a:r>
              <a:rPr lang="it-IT" dirty="0" smtClean="0"/>
              <a:t>                                         (2)  </a:t>
            </a:r>
            <a:r>
              <a:rPr lang="it-IT" dirty="0" err="1" smtClean="0"/>
              <a:t>Socrates</a:t>
            </a:r>
            <a:r>
              <a:rPr lang="it-IT" dirty="0" smtClean="0"/>
              <a:t> </a:t>
            </a:r>
            <a:r>
              <a:rPr lang="it-IT" dirty="0" err="1" smtClean="0"/>
              <a:t>drank</a:t>
            </a:r>
            <a:endParaRPr lang="it-IT" dirty="0" smtClean="0"/>
          </a:p>
          <a:p>
            <a:r>
              <a:rPr lang="it-IT" dirty="0" smtClean="0"/>
              <a:t>(2a) </a:t>
            </a:r>
            <a:r>
              <a:rPr lang="it-IT" b="1" dirty="0" err="1" smtClean="0"/>
              <a:t>P</a:t>
            </a:r>
            <a:r>
              <a:rPr lang="it-IT" dirty="0" err="1" smtClean="0"/>
              <a:t>!drinks</a:t>
            </a:r>
            <a:r>
              <a:rPr lang="it-IT" dirty="0" smtClean="0"/>
              <a:t>(</a:t>
            </a:r>
            <a:r>
              <a:rPr lang="it-IT" dirty="0" err="1" smtClean="0"/>
              <a:t>Socrates</a:t>
            </a:r>
            <a:r>
              <a:rPr lang="it-IT" dirty="0" smtClean="0"/>
              <a:t>)                                  (2b)  </a:t>
            </a:r>
            <a:r>
              <a:rPr lang="it-IT" b="1" dirty="0" err="1" smtClean="0"/>
              <a:t>P</a:t>
            </a:r>
            <a:r>
              <a:rPr lang="it-IT" dirty="0" err="1" smtClean="0"/>
              <a:t>drinks</a:t>
            </a:r>
            <a:r>
              <a:rPr lang="it-IT" dirty="0" smtClean="0"/>
              <a:t>(</a:t>
            </a:r>
            <a:r>
              <a:rPr lang="it-IT" dirty="0" err="1" smtClean="0"/>
              <a:t>Socrates</a:t>
            </a:r>
            <a:r>
              <a:rPr lang="it-IT" dirty="0"/>
              <a:t>)     </a:t>
            </a:r>
            <a:endParaRPr lang="it-IT" dirty="0" smtClean="0"/>
          </a:p>
          <a:p>
            <a:r>
              <a:rPr lang="it-IT" dirty="0" smtClean="0"/>
              <a:t>                                         (3)  </a:t>
            </a:r>
            <a:r>
              <a:rPr lang="it-IT" dirty="0" err="1" smtClean="0"/>
              <a:t>Socrates</a:t>
            </a:r>
            <a:r>
              <a:rPr lang="it-IT" dirty="0" smtClean="0"/>
              <a:t> </a:t>
            </a:r>
            <a:r>
              <a:rPr lang="it-IT" dirty="0" err="1" smtClean="0"/>
              <a:t>will</a:t>
            </a:r>
            <a:r>
              <a:rPr lang="it-IT" dirty="0" smtClean="0"/>
              <a:t> drink</a:t>
            </a:r>
          </a:p>
          <a:p>
            <a:r>
              <a:rPr lang="it-IT" dirty="0" smtClean="0"/>
              <a:t>(3a) </a:t>
            </a:r>
            <a:r>
              <a:rPr lang="it-IT" b="1" dirty="0" err="1" smtClean="0"/>
              <a:t>F</a:t>
            </a:r>
            <a:r>
              <a:rPr lang="it-IT" dirty="0" err="1" smtClean="0"/>
              <a:t>!drinks</a:t>
            </a:r>
            <a:r>
              <a:rPr lang="it-IT" dirty="0" smtClean="0"/>
              <a:t>(</a:t>
            </a:r>
            <a:r>
              <a:rPr lang="it-IT" dirty="0" err="1" smtClean="0"/>
              <a:t>Socrates</a:t>
            </a:r>
            <a:r>
              <a:rPr lang="it-IT" dirty="0"/>
              <a:t>) </a:t>
            </a:r>
            <a:r>
              <a:rPr lang="it-IT" dirty="0" smtClean="0"/>
              <a:t>                                    (3b) </a:t>
            </a:r>
            <a:r>
              <a:rPr lang="it-IT" b="1" dirty="0" err="1" smtClean="0"/>
              <a:t>F</a:t>
            </a:r>
            <a:r>
              <a:rPr lang="it-IT" dirty="0" err="1" smtClean="0"/>
              <a:t>drinks</a:t>
            </a:r>
            <a:r>
              <a:rPr lang="it-IT" dirty="0" smtClean="0"/>
              <a:t>(</a:t>
            </a:r>
            <a:r>
              <a:rPr lang="it-IT" dirty="0" err="1" smtClean="0"/>
              <a:t>Socrates</a:t>
            </a:r>
            <a:r>
              <a:rPr lang="it-IT" dirty="0"/>
              <a:t>) </a:t>
            </a:r>
            <a:endParaRPr lang="it-IT" dirty="0" smtClean="0"/>
          </a:p>
          <a:p>
            <a:r>
              <a:rPr lang="it-IT" b="1" dirty="0" smtClean="0">
                <a:solidFill>
                  <a:srgbClr val="FF0000"/>
                </a:solidFill>
              </a:rPr>
              <a:t>           Inner-</a:t>
            </a:r>
            <a:r>
              <a:rPr lang="it-IT" b="1" dirty="0" err="1" smtClean="0">
                <a:solidFill>
                  <a:srgbClr val="FF0000"/>
                </a:solidFill>
              </a:rPr>
              <a:t>tensed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err="1">
                <a:solidFill>
                  <a:srgbClr val="FF0000"/>
                </a:solidFill>
              </a:rPr>
              <a:t>strategy</a:t>
            </a:r>
            <a:r>
              <a:rPr lang="it-IT" b="1" dirty="0">
                <a:solidFill>
                  <a:srgbClr val="FF0000"/>
                </a:solidFill>
              </a:rPr>
              <a:t> vs. Inner-</a:t>
            </a:r>
            <a:r>
              <a:rPr lang="it-IT" b="1" dirty="0" err="1">
                <a:solidFill>
                  <a:srgbClr val="FF0000"/>
                </a:solidFill>
              </a:rPr>
              <a:t>tenseless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dirty="0" err="1">
                <a:solidFill>
                  <a:srgbClr val="FF0000"/>
                </a:solidFill>
              </a:rPr>
              <a:t>strategy</a:t>
            </a:r>
            <a:endParaRPr lang="it-IT" b="1" dirty="0">
              <a:solidFill>
                <a:srgbClr val="FF0000"/>
              </a:solidFill>
            </a:endParaRPr>
          </a:p>
          <a:p>
            <a:r>
              <a:rPr lang="it-IT" b="1" dirty="0">
                <a:solidFill>
                  <a:srgbClr val="FF0000"/>
                </a:solidFill>
              </a:rPr>
              <a:t>             </a:t>
            </a:r>
            <a:r>
              <a:rPr lang="it-IT" b="1" dirty="0" smtClean="0">
                <a:solidFill>
                  <a:srgbClr val="FF0000"/>
                </a:solidFill>
              </a:rPr>
              <a:t>        </a:t>
            </a:r>
            <a:r>
              <a:rPr lang="it-IT" b="1" dirty="0">
                <a:solidFill>
                  <a:srgbClr val="FF0000"/>
                </a:solidFill>
              </a:rPr>
              <a:t>(2a) </a:t>
            </a:r>
            <a:r>
              <a:rPr lang="it-IT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⇎</a:t>
            </a:r>
            <a:r>
              <a:rPr lang="it-IT" b="1" dirty="0">
                <a:solidFill>
                  <a:srgbClr val="FF0000"/>
                </a:solidFill>
              </a:rPr>
              <a:t> (2b)                          (2a) </a:t>
            </a:r>
            <a:r>
              <a:rPr lang="it-IT" b="1" dirty="0">
                <a:solidFill>
                  <a:srgbClr val="FF0000"/>
                </a:solidFill>
                <a:sym typeface="Symbol" panose="05050102010706020507" pitchFamily="18" charset="2"/>
              </a:rPr>
              <a:t></a:t>
            </a:r>
            <a:r>
              <a:rPr lang="it-IT" b="1" dirty="0">
                <a:solidFill>
                  <a:srgbClr val="FF0000"/>
                </a:solidFill>
              </a:rPr>
              <a:t> (2b)</a:t>
            </a:r>
          </a:p>
          <a:p>
            <a:r>
              <a:rPr lang="it-IT" b="1" dirty="0">
                <a:solidFill>
                  <a:srgbClr val="FF0000"/>
                </a:solidFill>
              </a:rPr>
              <a:t>                </a:t>
            </a:r>
            <a:r>
              <a:rPr lang="it-IT" b="1" dirty="0" smtClean="0">
                <a:solidFill>
                  <a:srgbClr val="FF0000"/>
                </a:solidFill>
              </a:rPr>
              <a:t>     </a:t>
            </a:r>
            <a:r>
              <a:rPr lang="it-IT" b="1" dirty="0">
                <a:solidFill>
                  <a:srgbClr val="FF0000"/>
                </a:solidFill>
              </a:rPr>
              <a:t>(3a) </a:t>
            </a:r>
            <a:r>
              <a:rPr lang="it-IT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⇎ </a:t>
            </a:r>
            <a:r>
              <a:rPr lang="it-IT" b="1" dirty="0">
                <a:solidFill>
                  <a:srgbClr val="FF0000"/>
                </a:solidFill>
              </a:rPr>
              <a:t>(3b)                          (3a) </a:t>
            </a:r>
            <a:r>
              <a:rPr lang="it-IT" b="1" dirty="0">
                <a:solidFill>
                  <a:srgbClr val="FF0000"/>
                </a:solidFill>
                <a:sym typeface="Symbol" panose="05050102010706020507" pitchFamily="18" charset="2"/>
              </a:rPr>
              <a:t></a:t>
            </a:r>
            <a:r>
              <a:rPr lang="it-IT" b="1" dirty="0">
                <a:solidFill>
                  <a:srgbClr val="FF0000"/>
                </a:solidFill>
              </a:rPr>
              <a:t> (3b)</a:t>
            </a:r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988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A-</a:t>
            </a:r>
            <a:r>
              <a:rPr lang="it-IT" dirty="0" err="1" smtClean="0"/>
              <a:t>properties</a:t>
            </a:r>
            <a:r>
              <a:rPr lang="it-IT" dirty="0" smtClean="0"/>
              <a:t> and B-relations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present</a:t>
            </a:r>
            <a:r>
              <a:rPr lang="it-IT" dirty="0" smtClean="0"/>
              <a:t>(2022)</a:t>
            </a:r>
          </a:p>
          <a:p>
            <a:r>
              <a:rPr lang="it-IT" dirty="0" err="1" smtClean="0"/>
              <a:t>past</a:t>
            </a:r>
            <a:r>
              <a:rPr lang="it-IT" dirty="0" smtClean="0"/>
              <a:t>(1972)</a:t>
            </a:r>
          </a:p>
          <a:p>
            <a:r>
              <a:rPr lang="it-IT" dirty="0" smtClean="0"/>
              <a:t>future(2343)</a:t>
            </a:r>
          </a:p>
          <a:p>
            <a:r>
              <a:rPr lang="it-IT" dirty="0" err="1" smtClean="0"/>
              <a:t>Derivatively</a:t>
            </a:r>
            <a:r>
              <a:rPr lang="it-IT" dirty="0" smtClean="0"/>
              <a:t>,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</a:t>
            </a:r>
            <a:r>
              <a:rPr lang="it-IT" dirty="0" err="1" smtClean="0"/>
              <a:t>attribute</a:t>
            </a:r>
            <a:r>
              <a:rPr lang="it-IT" dirty="0" smtClean="0"/>
              <a:t> </a:t>
            </a:r>
            <a:r>
              <a:rPr lang="it-IT" dirty="0" err="1" smtClean="0"/>
              <a:t>these</a:t>
            </a:r>
            <a:r>
              <a:rPr lang="it-IT" dirty="0" smtClean="0"/>
              <a:t> </a:t>
            </a:r>
            <a:r>
              <a:rPr lang="it-IT" dirty="0" err="1" smtClean="0"/>
              <a:t>properties</a:t>
            </a:r>
            <a:r>
              <a:rPr lang="it-IT" dirty="0" smtClean="0"/>
              <a:t> to </a:t>
            </a:r>
            <a:r>
              <a:rPr lang="it-IT" dirty="0" err="1" smtClean="0"/>
              <a:t>events</a:t>
            </a:r>
            <a:r>
              <a:rPr lang="it-IT" dirty="0" smtClean="0"/>
              <a:t> and </a:t>
            </a:r>
            <a:r>
              <a:rPr lang="it-IT" dirty="0" err="1" smtClean="0"/>
              <a:t>objects</a:t>
            </a:r>
            <a:endParaRPr lang="it-IT" dirty="0"/>
          </a:p>
          <a:p>
            <a:r>
              <a:rPr lang="it-IT" dirty="0" err="1"/>
              <a:t>A</a:t>
            </a:r>
            <a:r>
              <a:rPr lang="it-IT" dirty="0" err="1" smtClean="0"/>
              <a:t>ccording</a:t>
            </a:r>
            <a:r>
              <a:rPr lang="it-IT" dirty="0" smtClean="0"/>
              <a:t> to the B-</a:t>
            </a:r>
            <a:r>
              <a:rPr lang="it-IT" dirty="0" err="1" smtClean="0"/>
              <a:t>theory</a:t>
            </a:r>
            <a:r>
              <a:rPr lang="it-IT" dirty="0" smtClean="0"/>
              <a:t>, </a:t>
            </a:r>
            <a:r>
              <a:rPr lang="it-IT" dirty="0" err="1" smtClean="0"/>
              <a:t>nothing</a:t>
            </a:r>
            <a:r>
              <a:rPr lang="it-IT" dirty="0" smtClean="0"/>
              <a:t> </a:t>
            </a:r>
            <a:r>
              <a:rPr lang="it-IT" dirty="0" err="1" smtClean="0"/>
              <a:t>exemplifies</a:t>
            </a:r>
            <a:r>
              <a:rPr lang="it-IT" dirty="0" smtClean="0"/>
              <a:t> </a:t>
            </a:r>
            <a:r>
              <a:rPr lang="it-IT" dirty="0" err="1" smtClean="0"/>
              <a:t>such</a:t>
            </a:r>
            <a:r>
              <a:rPr lang="it-IT" dirty="0" smtClean="0"/>
              <a:t> </a:t>
            </a:r>
            <a:r>
              <a:rPr lang="it-IT" dirty="0" err="1" smtClean="0"/>
              <a:t>properties</a:t>
            </a:r>
            <a:r>
              <a:rPr lang="it-IT" dirty="0" smtClean="0"/>
              <a:t>. The B-</a:t>
            </a:r>
            <a:r>
              <a:rPr lang="it-IT" dirty="0" err="1" smtClean="0"/>
              <a:t>theory</a:t>
            </a:r>
            <a:r>
              <a:rPr lang="it-IT" dirty="0" smtClean="0"/>
              <a:t> </a:t>
            </a:r>
            <a:r>
              <a:rPr lang="it-IT" dirty="0" err="1" smtClean="0"/>
              <a:t>admits</a:t>
            </a:r>
            <a:r>
              <a:rPr lang="it-IT" dirty="0" smtClean="0"/>
              <a:t> </a:t>
            </a:r>
            <a:r>
              <a:rPr lang="it-IT" dirty="0" err="1" smtClean="0"/>
              <a:t>only</a:t>
            </a:r>
            <a:r>
              <a:rPr lang="it-IT" dirty="0" smtClean="0"/>
              <a:t> the </a:t>
            </a:r>
            <a:r>
              <a:rPr lang="it-IT" dirty="0" err="1" smtClean="0"/>
              <a:t>exemplification</a:t>
            </a:r>
            <a:r>
              <a:rPr lang="it-IT" dirty="0" smtClean="0"/>
              <a:t> of B-relations:</a:t>
            </a:r>
          </a:p>
          <a:p>
            <a:r>
              <a:rPr lang="it-IT" dirty="0" smtClean="0"/>
              <a:t>1972 &lt; 2022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49E3-513C-4B28-93B2-31A5D0197354}" type="slidenum">
              <a:rPr lang="it-IT" smtClean="0"/>
              <a:t>26</a:t>
            </a:fld>
            <a:endParaRPr lang="it-IT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put penna 6"/>
              <p14:cNvContentPartPr/>
              <p14:nvPr/>
            </p14:nvContentPartPr>
            <p14:xfrm>
              <a:off x="3371553" y="1788760"/>
              <a:ext cx="250560" cy="1479600"/>
            </p14:xfrm>
          </p:contentPart>
        </mc:Choice>
        <mc:Fallback xmlns="">
          <p:pic>
            <p:nvPicPr>
              <p:cNvPr id="7" name="Input penna 6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51033" y="1775440"/>
                <a:ext cx="289080" cy="151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0" name="Input penna 19"/>
              <p14:cNvContentPartPr/>
              <p14:nvPr/>
            </p14:nvContentPartPr>
            <p14:xfrm>
              <a:off x="3744153" y="1716400"/>
              <a:ext cx="3410280" cy="1172880"/>
            </p14:xfrm>
          </p:contentPart>
        </mc:Choice>
        <mc:Fallback xmlns="">
          <p:pic>
            <p:nvPicPr>
              <p:cNvPr id="20" name="Input penna 19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29393" y="1699840"/>
                <a:ext cx="3443760" cy="120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0" name="Input penna 29"/>
              <p14:cNvContentPartPr/>
              <p14:nvPr/>
            </p14:nvContentPartPr>
            <p14:xfrm>
              <a:off x="3730473" y="4655440"/>
              <a:ext cx="4531320" cy="551880"/>
            </p14:xfrm>
          </p:contentPart>
        </mc:Choice>
        <mc:Fallback xmlns="">
          <p:pic>
            <p:nvPicPr>
              <p:cNvPr id="30" name="Input penna 29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14993" y="4643920"/>
                <a:ext cx="4562280" cy="58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92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Propositions</a:t>
            </a:r>
            <a:r>
              <a:rPr lang="it-IT" dirty="0" smtClean="0"/>
              <a:t>, </a:t>
            </a:r>
            <a:r>
              <a:rPr lang="it-IT" dirty="0" err="1" smtClean="0"/>
              <a:t>events</a:t>
            </a:r>
            <a:r>
              <a:rPr lang="it-IT" dirty="0" smtClean="0"/>
              <a:t>, </a:t>
            </a:r>
            <a:r>
              <a:rPr lang="it-IT" dirty="0" err="1" smtClean="0"/>
              <a:t>objects</a:t>
            </a:r>
            <a:r>
              <a:rPr lang="it-IT" dirty="0" smtClean="0"/>
              <a:t> and </a:t>
            </a:r>
            <a:r>
              <a:rPr lang="it-IT" dirty="0" err="1" smtClean="0"/>
              <a:t>times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@(t, P) = proposition P is true at time </a:t>
            </a:r>
            <a:r>
              <a:rPr lang="en-US" dirty="0" smtClean="0"/>
              <a:t>t</a:t>
            </a:r>
            <a:endParaRPr lang="it-IT" dirty="0"/>
          </a:p>
          <a:p>
            <a:r>
              <a:rPr lang="it-IT" dirty="0" err="1" smtClean="0"/>
              <a:t>occur</a:t>
            </a:r>
            <a:r>
              <a:rPr lang="it-IT" dirty="0" smtClean="0"/>
              <a:t>(t, e) = </a:t>
            </a:r>
            <a:r>
              <a:rPr lang="it-IT" dirty="0" err="1" smtClean="0"/>
              <a:t>event</a:t>
            </a:r>
            <a:r>
              <a:rPr lang="it-IT" dirty="0" smtClean="0"/>
              <a:t> e </a:t>
            </a:r>
            <a:r>
              <a:rPr lang="it-IT" dirty="0" err="1" smtClean="0"/>
              <a:t>occurs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time t</a:t>
            </a:r>
          </a:p>
          <a:p>
            <a:r>
              <a:rPr lang="it-IT" dirty="0" err="1" smtClean="0"/>
              <a:t>at</a:t>
            </a:r>
            <a:r>
              <a:rPr lang="it-IT" dirty="0" smtClean="0"/>
              <a:t>(t, x) = </a:t>
            </a:r>
            <a:r>
              <a:rPr lang="it-IT" dirty="0" err="1" smtClean="0"/>
              <a:t>object</a:t>
            </a:r>
            <a:r>
              <a:rPr lang="it-IT" dirty="0" smtClean="0"/>
              <a:t> x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temporally</a:t>
            </a:r>
            <a:r>
              <a:rPr lang="it-IT" dirty="0" smtClean="0"/>
              <a:t> </a:t>
            </a:r>
            <a:r>
              <a:rPr lang="it-IT" dirty="0" err="1" smtClean="0"/>
              <a:t>located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time t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125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Events as truthmakers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Events</a:t>
            </a:r>
            <a:r>
              <a:rPr lang="it-IT" dirty="0" smtClean="0"/>
              <a:t> (or state of </a:t>
            </a:r>
            <a:r>
              <a:rPr lang="it-IT" dirty="0" err="1" smtClean="0"/>
              <a:t>affairs</a:t>
            </a:r>
            <a:r>
              <a:rPr lang="it-IT" dirty="0" smtClean="0"/>
              <a:t>) are </a:t>
            </a:r>
            <a:r>
              <a:rPr lang="it-IT" dirty="0" err="1" smtClean="0"/>
              <a:t>taken</a:t>
            </a:r>
            <a:r>
              <a:rPr lang="it-IT" dirty="0" smtClean="0"/>
              <a:t> to be </a:t>
            </a:r>
            <a:r>
              <a:rPr lang="it-IT" dirty="0" err="1" smtClean="0"/>
              <a:t>truthmakers</a:t>
            </a:r>
            <a:r>
              <a:rPr lang="it-IT" dirty="0" smtClean="0"/>
              <a:t> of </a:t>
            </a:r>
            <a:r>
              <a:rPr lang="it-IT" dirty="0" err="1" smtClean="0"/>
              <a:t>true</a:t>
            </a:r>
            <a:r>
              <a:rPr lang="it-IT" dirty="0" smtClean="0"/>
              <a:t> </a:t>
            </a:r>
            <a:r>
              <a:rPr lang="it-IT" dirty="0" err="1" smtClean="0"/>
              <a:t>propositions</a:t>
            </a:r>
            <a:endParaRPr lang="it-IT" dirty="0" smtClean="0"/>
          </a:p>
          <a:p>
            <a:r>
              <a:rPr lang="it-IT" dirty="0" err="1" smtClean="0"/>
              <a:t>Rather</a:t>
            </a:r>
            <a:r>
              <a:rPr lang="it-IT" dirty="0" smtClean="0"/>
              <a:t> </a:t>
            </a:r>
            <a:r>
              <a:rPr lang="it-IT" dirty="0" err="1" smtClean="0"/>
              <a:t>than</a:t>
            </a:r>
            <a:r>
              <a:rPr lang="it-IT" dirty="0" smtClean="0"/>
              <a:t> </a:t>
            </a:r>
            <a:r>
              <a:rPr lang="it-IT" dirty="0" err="1" smtClean="0"/>
              <a:t>having</a:t>
            </a:r>
            <a:r>
              <a:rPr lang="it-IT" dirty="0" smtClean="0"/>
              <a:t> </a:t>
            </a:r>
            <a:r>
              <a:rPr lang="it-IT" dirty="0" err="1" smtClean="0"/>
              <a:t>truth</a:t>
            </a:r>
            <a:r>
              <a:rPr lang="it-IT" dirty="0" smtClean="0"/>
              <a:t> </a:t>
            </a:r>
            <a:r>
              <a:rPr lang="it-IT" dirty="0" err="1" smtClean="0"/>
              <a:t>conditions</a:t>
            </a:r>
            <a:r>
              <a:rPr lang="it-IT" dirty="0" smtClean="0"/>
              <a:t> </a:t>
            </a:r>
            <a:r>
              <a:rPr lang="it-IT" dirty="0" err="1" smtClean="0"/>
              <a:t>stated</a:t>
            </a:r>
            <a:r>
              <a:rPr lang="it-IT" dirty="0" smtClean="0"/>
              <a:t> in set-</a:t>
            </a:r>
            <a:r>
              <a:rPr lang="it-IT" dirty="0" err="1" smtClean="0"/>
              <a:t>theoretical</a:t>
            </a:r>
            <a:r>
              <a:rPr lang="it-IT" dirty="0" smtClean="0"/>
              <a:t> </a:t>
            </a:r>
            <a:r>
              <a:rPr lang="it-IT" dirty="0" err="1" smtClean="0"/>
              <a:t>terms</a:t>
            </a:r>
            <a:r>
              <a:rPr lang="it-IT" dirty="0" smtClean="0"/>
              <a:t>, I propose to </a:t>
            </a:r>
            <a:r>
              <a:rPr lang="it-IT" dirty="0" err="1" smtClean="0"/>
              <a:t>have</a:t>
            </a:r>
            <a:r>
              <a:rPr lang="it-IT" dirty="0" smtClean="0"/>
              <a:t> in the </a:t>
            </a:r>
            <a:r>
              <a:rPr lang="it-IT" dirty="0" err="1" smtClean="0"/>
              <a:t>same</a:t>
            </a:r>
            <a:r>
              <a:rPr lang="it-IT" dirty="0" smtClean="0"/>
              <a:t> </a:t>
            </a:r>
            <a:r>
              <a:rPr lang="it-IT" dirty="0" err="1" smtClean="0"/>
              <a:t>language</a:t>
            </a:r>
            <a:r>
              <a:rPr lang="it-IT" dirty="0" smtClean="0"/>
              <a:t> the option of </a:t>
            </a:r>
            <a:r>
              <a:rPr lang="it-IT" dirty="0" err="1" smtClean="0"/>
              <a:t>asserting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there</a:t>
            </a:r>
            <a:r>
              <a:rPr lang="it-IT" dirty="0" smtClean="0"/>
              <a:t> are </a:t>
            </a:r>
            <a:r>
              <a:rPr lang="it-IT" dirty="0" err="1" smtClean="0"/>
              <a:t>events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truthmakers</a:t>
            </a:r>
            <a:r>
              <a:rPr lang="it-IT" dirty="0" smtClean="0"/>
              <a:t> of </a:t>
            </a:r>
            <a:r>
              <a:rPr lang="it-IT" dirty="0" err="1" smtClean="0"/>
              <a:t>propositions</a:t>
            </a:r>
            <a:endParaRPr lang="it-IT" dirty="0" smtClean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240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Free </a:t>
            </a:r>
            <a:r>
              <a:rPr lang="it-IT" dirty="0" err="1" smtClean="0"/>
              <a:t>logic</a:t>
            </a:r>
            <a:r>
              <a:rPr lang="it-IT" dirty="0" smtClean="0"/>
              <a:t> </a:t>
            </a:r>
            <a:r>
              <a:rPr lang="it-IT" dirty="0" err="1" smtClean="0"/>
              <a:t>strategy</a:t>
            </a:r>
            <a:r>
              <a:rPr lang="it-IT" dirty="0" smtClean="0"/>
              <a:t> vs </a:t>
            </a:r>
            <a:r>
              <a:rPr lang="it-IT" dirty="0" err="1" smtClean="0"/>
              <a:t>denoting</a:t>
            </a:r>
            <a:r>
              <a:rPr lang="it-IT" dirty="0" smtClean="0"/>
              <a:t> </a:t>
            </a:r>
            <a:r>
              <a:rPr lang="it-IT" dirty="0" err="1" smtClean="0"/>
              <a:t>concepts</a:t>
            </a:r>
            <a:r>
              <a:rPr lang="it-IT" dirty="0" smtClean="0"/>
              <a:t> </a:t>
            </a:r>
            <a:r>
              <a:rPr lang="it-IT" dirty="0" err="1" smtClean="0"/>
              <a:t>strategy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beg</a:t>
            </a:r>
            <a:r>
              <a:rPr lang="it-IT" dirty="0" smtClean="0"/>
              <a:t> the </a:t>
            </a:r>
            <a:r>
              <a:rPr lang="it-IT" dirty="0" err="1" smtClean="0"/>
              <a:t>question</a:t>
            </a:r>
            <a:r>
              <a:rPr lang="it-IT" dirty="0" smtClean="0"/>
              <a:t> </a:t>
            </a:r>
            <a:r>
              <a:rPr lang="it-IT" dirty="0" err="1" smtClean="0"/>
              <a:t>against</a:t>
            </a:r>
            <a:r>
              <a:rPr lang="it-IT" dirty="0" smtClean="0"/>
              <a:t> </a:t>
            </a:r>
            <a:r>
              <a:rPr lang="it-IT" dirty="0" err="1" smtClean="0"/>
              <a:t>presentism</a:t>
            </a:r>
            <a:r>
              <a:rPr lang="it-IT" dirty="0" smtClean="0"/>
              <a:t>, </a:t>
            </a:r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assume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proper</a:t>
            </a:r>
            <a:r>
              <a:rPr lang="it-IT" dirty="0" smtClean="0"/>
              <a:t> </a:t>
            </a:r>
            <a:r>
              <a:rPr lang="it-IT" dirty="0" err="1" smtClean="0"/>
              <a:t>names</a:t>
            </a:r>
            <a:r>
              <a:rPr lang="it-IT" dirty="0" smtClean="0"/>
              <a:t> are </a:t>
            </a:r>
            <a:r>
              <a:rPr lang="it-IT" dirty="0" err="1" smtClean="0"/>
              <a:t>referring</a:t>
            </a:r>
            <a:r>
              <a:rPr lang="it-IT" dirty="0" smtClean="0"/>
              <a:t>. </a:t>
            </a:r>
          </a:p>
          <a:p>
            <a:r>
              <a:rPr lang="it-IT" dirty="0" smtClean="0"/>
              <a:t>For </a:t>
            </a:r>
            <a:r>
              <a:rPr lang="it-IT" dirty="0" err="1" smtClean="0"/>
              <a:t>example</a:t>
            </a:r>
            <a:r>
              <a:rPr lang="it-IT" dirty="0" smtClean="0"/>
              <a:t>, the </a:t>
            </a:r>
            <a:r>
              <a:rPr lang="it-IT" dirty="0" err="1" smtClean="0"/>
              <a:t>presentist</a:t>
            </a:r>
            <a:r>
              <a:rPr lang="it-IT" dirty="0" smtClean="0"/>
              <a:t> </a:t>
            </a:r>
            <a:r>
              <a:rPr lang="it-IT" dirty="0" err="1" smtClean="0"/>
              <a:t>would</a:t>
            </a:r>
            <a:r>
              <a:rPr lang="it-IT" dirty="0" smtClean="0"/>
              <a:t> </a:t>
            </a:r>
            <a:r>
              <a:rPr lang="it-IT" dirty="0" err="1" smtClean="0"/>
              <a:t>say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‘</a:t>
            </a:r>
            <a:r>
              <a:rPr lang="it-IT" dirty="0" err="1" smtClean="0"/>
              <a:t>Socrates</a:t>
            </a:r>
            <a:r>
              <a:rPr lang="it-IT" dirty="0" smtClean="0"/>
              <a:t>’ </a:t>
            </a:r>
            <a:r>
              <a:rPr lang="it-IT" dirty="0" err="1" smtClean="0"/>
              <a:t>does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now</a:t>
            </a:r>
            <a:r>
              <a:rPr lang="it-IT" dirty="0" smtClean="0"/>
              <a:t> </a:t>
            </a:r>
            <a:r>
              <a:rPr lang="it-IT" dirty="0" err="1" smtClean="0"/>
              <a:t>refer</a:t>
            </a:r>
            <a:r>
              <a:rPr lang="it-IT" dirty="0" smtClean="0"/>
              <a:t> to </a:t>
            </a:r>
            <a:r>
              <a:rPr lang="it-IT" dirty="0" err="1" smtClean="0"/>
              <a:t>anything</a:t>
            </a:r>
            <a:r>
              <a:rPr lang="it-IT" dirty="0" smtClean="0"/>
              <a:t> (</a:t>
            </a:r>
            <a:r>
              <a:rPr lang="it-IT" dirty="0" err="1" smtClean="0"/>
              <a:t>although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/>
              <a:t> </a:t>
            </a:r>
            <a:r>
              <a:rPr lang="it-IT" dirty="0" err="1" smtClean="0"/>
              <a:t>did</a:t>
            </a:r>
            <a:r>
              <a:rPr lang="it-IT" dirty="0" smtClean="0"/>
              <a:t> </a:t>
            </a:r>
            <a:r>
              <a:rPr lang="it-IT" dirty="0" err="1" smtClean="0"/>
              <a:t>refer</a:t>
            </a:r>
            <a:r>
              <a:rPr lang="it-IT" dirty="0" smtClean="0"/>
              <a:t> to a </a:t>
            </a:r>
            <a:r>
              <a:rPr lang="it-IT" dirty="0" err="1" smtClean="0"/>
              <a:t>philosopher</a:t>
            </a:r>
            <a:r>
              <a:rPr lang="it-IT" dirty="0" smtClean="0"/>
              <a:t>)</a:t>
            </a:r>
          </a:p>
          <a:p>
            <a:r>
              <a:rPr lang="it-IT" dirty="0"/>
              <a:t>Free </a:t>
            </a:r>
            <a:r>
              <a:rPr lang="it-IT" dirty="0" err="1" smtClean="0"/>
              <a:t>logic</a:t>
            </a:r>
            <a:endParaRPr lang="it-IT" dirty="0" smtClean="0"/>
          </a:p>
          <a:p>
            <a:r>
              <a:rPr lang="it-IT" dirty="0" err="1" smtClean="0"/>
              <a:t>Denoting</a:t>
            </a:r>
            <a:r>
              <a:rPr lang="it-IT" dirty="0" smtClean="0"/>
              <a:t> </a:t>
            </a:r>
            <a:r>
              <a:rPr lang="it-IT" dirty="0" err="1" smtClean="0"/>
              <a:t>concepts</a:t>
            </a:r>
            <a:endParaRPr lang="it-IT" sz="2400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392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Recupero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Saltiamo 10 e 11 Novembre</a:t>
            </a:r>
          </a:p>
          <a:p>
            <a:r>
              <a:rPr lang="it-IT" dirty="0" smtClean="0"/>
              <a:t>Recupero: 28 Novembre, ore </a:t>
            </a:r>
            <a:r>
              <a:rPr lang="it-IT" dirty="0"/>
              <a:t>9-12, </a:t>
            </a:r>
            <a:r>
              <a:rPr lang="it-IT" b="1" dirty="0" smtClean="0">
                <a:solidFill>
                  <a:srgbClr val="FF0000"/>
                </a:solidFill>
              </a:rPr>
              <a:t>aula </a:t>
            </a:r>
            <a:r>
              <a:rPr lang="it-IT" b="1" dirty="0">
                <a:solidFill>
                  <a:srgbClr val="FF0000"/>
                </a:solidFill>
              </a:rPr>
              <a:t>E</a:t>
            </a:r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dirty="0" smtClean="0"/>
              <a:t>(con una pausa, potremmo finire intorno alle 11,30)</a:t>
            </a:r>
          </a:p>
          <a:p>
            <a:pPr marL="0" indent="0">
              <a:buNone/>
            </a:pPr>
            <a:r>
              <a:rPr lang="it-IT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17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Free </a:t>
            </a:r>
            <a:r>
              <a:rPr lang="it-IT" dirty="0" err="1" smtClean="0"/>
              <a:t>logic</a:t>
            </a:r>
            <a:r>
              <a:rPr lang="it-IT" dirty="0" smtClean="0"/>
              <a:t> </a:t>
            </a:r>
            <a:r>
              <a:rPr lang="it-IT" dirty="0" err="1" smtClean="0"/>
              <a:t>strategy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</a:t>
            </a:r>
            <a:r>
              <a:rPr lang="en-US" dirty="0"/>
              <a:t>avoid begging the question against the </a:t>
            </a:r>
            <a:r>
              <a:rPr lang="en-US" dirty="0" err="1"/>
              <a:t>presentist</a:t>
            </a:r>
            <a:r>
              <a:rPr lang="en-US" dirty="0"/>
              <a:t> we assume there are both denoting and non-denoting names. Thus, e.g., for the </a:t>
            </a:r>
            <a:r>
              <a:rPr lang="en-US" dirty="0" err="1"/>
              <a:t>presentist</a:t>
            </a:r>
            <a:r>
              <a:rPr lang="en-US" dirty="0"/>
              <a:t>, “Socrates” is </a:t>
            </a:r>
            <a:r>
              <a:rPr lang="en-US" dirty="0" smtClean="0"/>
              <a:t>non-denoting </a:t>
            </a:r>
            <a:r>
              <a:rPr lang="en-US" dirty="0"/>
              <a:t>and “Trump” is denoting. The formula exist(a) tells us that “a” is denoting. </a:t>
            </a:r>
            <a:endParaRPr lang="en-US" dirty="0" smtClean="0"/>
          </a:p>
          <a:p>
            <a:r>
              <a:rPr lang="en-US" dirty="0" smtClean="0"/>
              <a:t>Basic ideas of free logic</a:t>
            </a:r>
          </a:p>
          <a:p>
            <a:pPr lvl="1"/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an </a:t>
            </a:r>
            <a:r>
              <a:rPr lang="it-IT" dirty="0" err="1"/>
              <a:t>existence</a:t>
            </a:r>
            <a:r>
              <a:rPr lang="it-IT" dirty="0"/>
              <a:t> predicate,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applies</a:t>
            </a:r>
            <a:r>
              <a:rPr lang="it-IT" dirty="0"/>
              <a:t> to </a:t>
            </a:r>
            <a:r>
              <a:rPr lang="it-IT" dirty="0" err="1"/>
              <a:t>referring</a:t>
            </a:r>
            <a:r>
              <a:rPr lang="it-IT" dirty="0"/>
              <a:t> </a:t>
            </a:r>
            <a:r>
              <a:rPr lang="it-IT" dirty="0" err="1"/>
              <a:t>names</a:t>
            </a:r>
            <a:r>
              <a:rPr lang="it-IT" dirty="0"/>
              <a:t>:</a:t>
            </a:r>
          </a:p>
          <a:p>
            <a:pPr lvl="2"/>
            <a:r>
              <a:rPr lang="it-IT" dirty="0" err="1"/>
              <a:t>exist</a:t>
            </a:r>
            <a:r>
              <a:rPr lang="it-IT" dirty="0"/>
              <a:t>(</a:t>
            </a:r>
            <a:r>
              <a:rPr lang="it-IT" dirty="0" err="1"/>
              <a:t>Biden</a:t>
            </a:r>
            <a:r>
              <a:rPr lang="it-IT" dirty="0"/>
              <a:t>)</a:t>
            </a:r>
          </a:p>
          <a:p>
            <a:pPr lvl="2"/>
            <a:r>
              <a:rPr lang="it-IT" dirty="0">
                <a:sym typeface="Symbol" panose="05050102010706020507" pitchFamily="18" charset="2"/>
              </a:rPr>
              <a:t></a:t>
            </a:r>
            <a:r>
              <a:rPr lang="it-IT" dirty="0" err="1"/>
              <a:t>exist</a:t>
            </a:r>
            <a:r>
              <a:rPr lang="it-IT" dirty="0"/>
              <a:t>(</a:t>
            </a:r>
            <a:r>
              <a:rPr lang="it-IT" dirty="0" err="1"/>
              <a:t>Pegasus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Universal </a:t>
            </a:r>
            <a:r>
              <a:rPr lang="it-IT" dirty="0" err="1"/>
              <a:t>exemplification</a:t>
            </a:r>
            <a:r>
              <a:rPr lang="it-IT" dirty="0"/>
              <a:t> and </a:t>
            </a:r>
            <a:r>
              <a:rPr lang="it-IT" dirty="0" err="1"/>
              <a:t>existential</a:t>
            </a:r>
            <a:r>
              <a:rPr lang="it-IT" dirty="0"/>
              <a:t> </a:t>
            </a:r>
            <a:r>
              <a:rPr lang="it-IT" dirty="0" err="1"/>
              <a:t>generalization</a:t>
            </a:r>
            <a:r>
              <a:rPr lang="it-IT" dirty="0"/>
              <a:t> can be </a:t>
            </a:r>
            <a:r>
              <a:rPr lang="it-IT" dirty="0" err="1"/>
              <a:t>performed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with </a:t>
            </a:r>
            <a:r>
              <a:rPr lang="it-IT" dirty="0" err="1"/>
              <a:t>referring</a:t>
            </a:r>
            <a:r>
              <a:rPr lang="it-IT" dirty="0"/>
              <a:t> </a:t>
            </a:r>
            <a:r>
              <a:rPr lang="it-IT" dirty="0" err="1"/>
              <a:t>names</a:t>
            </a:r>
            <a:endParaRPr lang="it-IT" dirty="0"/>
          </a:p>
          <a:p>
            <a:pPr lvl="2"/>
            <a:r>
              <a:rPr lang="it-IT" dirty="0">
                <a:sym typeface="Symbol" panose="05050102010706020507" pitchFamily="18" charset="2"/>
              </a:rPr>
              <a:t></a:t>
            </a:r>
            <a:r>
              <a:rPr lang="it-IT" dirty="0" err="1">
                <a:sym typeface="Symbol" panose="05050102010706020507" pitchFamily="18" charset="2"/>
              </a:rPr>
              <a:t>xA</a:t>
            </a:r>
            <a:r>
              <a:rPr lang="it-IT" dirty="0">
                <a:sym typeface="Symbol" panose="05050102010706020507" pitchFamily="18" charset="2"/>
              </a:rPr>
              <a:t>(x), </a:t>
            </a:r>
            <a:r>
              <a:rPr lang="it-IT" dirty="0" err="1">
                <a:sym typeface="Symbol" panose="05050102010706020507" pitchFamily="18" charset="2"/>
              </a:rPr>
              <a:t>exist</a:t>
            </a:r>
            <a:r>
              <a:rPr lang="it-IT" dirty="0">
                <a:sym typeface="Symbol" panose="05050102010706020507" pitchFamily="18" charset="2"/>
              </a:rPr>
              <a:t>(a)  A(a)</a:t>
            </a:r>
          </a:p>
          <a:p>
            <a:pPr lvl="2"/>
            <a:r>
              <a:rPr lang="it-IT" dirty="0">
                <a:sym typeface="Symbol" panose="05050102010706020507" pitchFamily="18" charset="2"/>
              </a:rPr>
              <a:t>A(a), </a:t>
            </a:r>
            <a:r>
              <a:rPr lang="it-IT" dirty="0" err="1">
                <a:sym typeface="Symbol" panose="05050102010706020507" pitchFamily="18" charset="2"/>
              </a:rPr>
              <a:t>exist</a:t>
            </a:r>
            <a:r>
              <a:rPr lang="it-IT" dirty="0">
                <a:sym typeface="Symbol" panose="05050102010706020507" pitchFamily="18" charset="2"/>
              </a:rPr>
              <a:t> (a)  </a:t>
            </a:r>
            <a:r>
              <a:rPr lang="it-IT" dirty="0" err="1">
                <a:sym typeface="Symbol" panose="05050102010706020507" pitchFamily="18" charset="2"/>
              </a:rPr>
              <a:t>xA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it-IT" dirty="0" smtClean="0">
                <a:sym typeface="Symbol" panose="05050102010706020507" pitchFamily="18" charset="2"/>
              </a:rPr>
              <a:t>)</a:t>
            </a:r>
            <a:endParaRPr lang="en-US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219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I’d assume a negative free logic, so that all atomic </a:t>
            </a:r>
            <a:r>
              <a:rPr lang="en-US" dirty="0" err="1"/>
              <a:t>wffs</a:t>
            </a:r>
            <a:r>
              <a:rPr lang="en-US" dirty="0"/>
              <a:t> with non-denoting terms are false, including a = a. In a temporal context, however, a formula with non-denoting terms could be true. </a:t>
            </a:r>
          </a:p>
          <a:p>
            <a:r>
              <a:rPr lang="en-US" dirty="0"/>
              <a:t>For example, at 1860 “Garibaldi” is denoting and thus we take @(1860, Italian(Garibaldi)) to be true. Nevertheless, Garibaldi = Garibaldi and @(2022, Garibaldi = Garibaldi) are false for the </a:t>
            </a:r>
            <a:r>
              <a:rPr lang="en-US" dirty="0" err="1"/>
              <a:t>presentist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4236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We assume existentially loaded quantifiers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en-US" dirty="0"/>
              <a:t> and </a:t>
            </a:r>
            <a:r>
              <a:rPr lang="it-IT" dirty="0">
                <a:sym typeface="Symbol" panose="05050102010706020507" pitchFamily="18" charset="2"/>
              </a:rPr>
              <a:t></a:t>
            </a:r>
            <a:r>
              <a:rPr lang="it-IT" baseline="30000" dirty="0"/>
              <a:t> </a:t>
            </a:r>
            <a:r>
              <a:rPr lang="en-US" dirty="0"/>
              <a:t>, ranging over existent objects. For them, we have the usual restrictions on the quantifier rules of free logic. </a:t>
            </a:r>
            <a:endParaRPr lang="en-US" dirty="0" smtClean="0"/>
          </a:p>
          <a:p>
            <a:r>
              <a:rPr lang="en-US" dirty="0"/>
              <a:t>(</a:t>
            </a:r>
            <a:r>
              <a:rPr lang="en-US" dirty="0" smtClean="0"/>
              <a:t>The </a:t>
            </a:r>
            <a:r>
              <a:rPr lang="en-US" dirty="0"/>
              <a:t>intuition behind the acceptance of negative, rather than positive, free logic, is that ultimately a proper name can be viewed as a definite description to be interpreted </a:t>
            </a:r>
            <a:r>
              <a:rPr lang="en-US" i="1" dirty="0"/>
              <a:t>à la </a:t>
            </a:r>
            <a:r>
              <a:rPr lang="en-US" dirty="0"/>
              <a:t>Russell</a:t>
            </a:r>
            <a:r>
              <a:rPr lang="en-US" dirty="0" smtClean="0"/>
              <a:t>.)</a:t>
            </a:r>
          </a:p>
          <a:p>
            <a:r>
              <a:rPr lang="en-US" dirty="0"/>
              <a:t>We also assume general purpose quantifiers, </a:t>
            </a:r>
            <a:r>
              <a:rPr lang="it-IT" dirty="0" smtClean="0">
                <a:sym typeface="Symbol" panose="05050102010706020507" pitchFamily="18" charset="2"/>
              </a:rPr>
              <a:t></a:t>
            </a:r>
            <a:r>
              <a:rPr lang="en-US" baseline="30000" dirty="0" smtClean="0"/>
              <a:t>s</a:t>
            </a:r>
            <a:r>
              <a:rPr lang="en-US" dirty="0" smtClean="0"/>
              <a:t>  </a:t>
            </a:r>
            <a:r>
              <a:rPr lang="en-US" dirty="0"/>
              <a:t>and </a:t>
            </a:r>
            <a:r>
              <a:rPr lang="it-IT" dirty="0">
                <a:sym typeface="Symbol" panose="05050102010706020507" pitchFamily="18" charset="2"/>
              </a:rPr>
              <a:t></a:t>
            </a:r>
            <a:r>
              <a:rPr lang="en-US" baseline="30000" dirty="0" smtClean="0"/>
              <a:t>s</a:t>
            </a:r>
            <a:r>
              <a:rPr lang="en-US" dirty="0" smtClean="0"/>
              <a:t> </a:t>
            </a:r>
            <a:r>
              <a:rPr lang="en-US" dirty="0"/>
              <a:t>, which can be interpreted </a:t>
            </a:r>
            <a:r>
              <a:rPr lang="en-US" dirty="0" err="1"/>
              <a:t>substitutionally</a:t>
            </a:r>
            <a:r>
              <a:rPr lang="en-US" dirty="0"/>
              <a:t>, on the assumption that we have enough names , for all possible objects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Given that @(1860, Italian(Garibaldi)), even the </a:t>
            </a:r>
            <a:r>
              <a:rPr lang="en-US" dirty="0" err="1"/>
              <a:t>presentist</a:t>
            </a:r>
            <a:r>
              <a:rPr lang="en-US" dirty="0"/>
              <a:t> can agree that </a:t>
            </a:r>
            <a:r>
              <a:rPr lang="it-IT" dirty="0" smtClean="0">
                <a:sym typeface="Symbol" panose="05050102010706020507" pitchFamily="18" charset="2"/>
              </a:rPr>
              <a:t></a:t>
            </a:r>
            <a:r>
              <a:rPr lang="en-US" baseline="30000" dirty="0" err="1" smtClean="0"/>
              <a:t>s</a:t>
            </a:r>
            <a:r>
              <a:rPr lang="en-US" dirty="0" err="1" smtClean="0"/>
              <a:t>x</a:t>
            </a:r>
            <a:r>
              <a:rPr lang="en-US" dirty="0"/>
              <a:t>@(1860, Italian(x)).</a:t>
            </a:r>
            <a:endParaRPr lang="it-IT" dirty="0"/>
          </a:p>
          <a:p>
            <a:r>
              <a:rPr lang="en-US" dirty="0" smtClean="0"/>
              <a:t>For </a:t>
            </a:r>
            <a:r>
              <a:rPr lang="en-US" dirty="0"/>
              <a:t>the </a:t>
            </a:r>
            <a:r>
              <a:rPr lang="en-US" dirty="0" err="1"/>
              <a:t>eternalist</a:t>
            </a:r>
            <a:r>
              <a:rPr lang="en-US" dirty="0"/>
              <a:t>, Garibaldi </a:t>
            </a:r>
            <a:r>
              <a:rPr lang="en-US" dirty="0" err="1"/>
              <a:t>tenselessly</a:t>
            </a:r>
            <a:r>
              <a:rPr lang="en-US" dirty="0"/>
              <a:t> exists, so we have exist(Garibaldi), and Garibaldi = Garibaldi. However, Garibaldi exists only at some times and at other times he does not exist. Thus we assume @(1860, exist(Garibaldi)) and @(1860, Garibaldi = Garibaldi), and we deny @(2020, exist(Garibaldi)) and @(2020, Garibaldi = Garibaldi).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953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Denoting concept strategy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Proper </a:t>
            </a:r>
            <a:r>
              <a:rPr lang="en-US" dirty="0"/>
              <a:t>names are taken to stand for individual denoting concepts. +exist([the F]) means [the F](exist), i.e. </a:t>
            </a:r>
            <a:r>
              <a:rPr lang="it-IT" dirty="0" smtClean="0">
                <a:sym typeface="Symbol" panose="05050102010706020507" pitchFamily="18" charset="2"/>
              </a:rPr>
              <a:t></a:t>
            </a:r>
            <a:r>
              <a:rPr lang="en-US" baseline="30000" dirty="0" smtClean="0"/>
              <a:t>1</a:t>
            </a:r>
            <a:r>
              <a:rPr lang="en-US" dirty="0" smtClean="0"/>
              <a:t>x(</a:t>
            </a:r>
            <a:r>
              <a:rPr lang="en-US" dirty="0" err="1" smtClean="0"/>
              <a:t>Fx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it-IT" dirty="0">
                <a:sym typeface="Symbol" panose="05050102010706020507" pitchFamily="18" charset="2"/>
              </a:rPr>
              <a:t> </a:t>
            </a:r>
            <a:r>
              <a:rPr lang="en-US" dirty="0" smtClean="0"/>
              <a:t>y(y</a:t>
            </a:r>
            <a:r>
              <a:rPr lang="en-US" dirty="0"/>
              <a:t>= x)).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/>
              <a:t>presentist</a:t>
            </a:r>
            <a:r>
              <a:rPr lang="en-US" dirty="0"/>
              <a:t> </a:t>
            </a:r>
            <a:r>
              <a:rPr lang="en-US" dirty="0" smtClean="0"/>
              <a:t>assumes:</a:t>
            </a:r>
          </a:p>
          <a:p>
            <a:pPr marL="0" indent="0">
              <a:buNone/>
            </a:pPr>
            <a:r>
              <a:rPr lang="en-US" dirty="0" smtClean="0"/>
              <a:t>              </a:t>
            </a:r>
            <a:r>
              <a:rPr lang="en-US" dirty="0"/>
              <a:t>+exist([the Trump]) is true </a:t>
            </a:r>
          </a:p>
          <a:p>
            <a:pPr marL="0" indent="0">
              <a:buNone/>
            </a:pPr>
            <a:r>
              <a:rPr lang="en-US" dirty="0" smtClean="0"/>
              <a:t>              +exist</a:t>
            </a:r>
            <a:r>
              <a:rPr lang="en-US" dirty="0"/>
              <a:t>([the Socrates]) is false.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the </a:t>
            </a:r>
            <a:r>
              <a:rPr lang="en-US" dirty="0" err="1"/>
              <a:t>eternalist</a:t>
            </a:r>
            <a:r>
              <a:rPr lang="en-US" dirty="0"/>
              <a:t> they are both true.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107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Back to Dino and </a:t>
            </a:r>
            <a:r>
              <a:rPr lang="it-IT" dirty="0" err="1" smtClean="0"/>
              <a:t>Socrates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From the </a:t>
            </a:r>
            <a:r>
              <a:rPr lang="it-IT" dirty="0" err="1" smtClean="0"/>
              <a:t>point</a:t>
            </a:r>
            <a:r>
              <a:rPr lang="it-IT" dirty="0" smtClean="0"/>
              <a:t> of </a:t>
            </a:r>
            <a:r>
              <a:rPr lang="it-IT" dirty="0" err="1" smtClean="0"/>
              <a:t>view</a:t>
            </a:r>
            <a:r>
              <a:rPr lang="it-IT" dirty="0" smtClean="0"/>
              <a:t> of </a:t>
            </a:r>
            <a:r>
              <a:rPr lang="it-IT" dirty="0" err="1" smtClean="0"/>
              <a:t>each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r>
              <a:rPr lang="it-IT" dirty="0" smtClean="0"/>
              <a:t>, the </a:t>
            </a:r>
            <a:r>
              <a:rPr lang="it-IT" dirty="0" err="1" smtClean="0"/>
              <a:t>propositions</a:t>
            </a:r>
            <a:r>
              <a:rPr lang="it-IT" dirty="0" smtClean="0"/>
              <a:t> </a:t>
            </a:r>
            <a:r>
              <a:rPr lang="it-IT" dirty="0" err="1" smtClean="0"/>
              <a:t>expressed</a:t>
            </a:r>
            <a:r>
              <a:rPr lang="it-IT" dirty="0" smtClean="0"/>
              <a:t> by the </a:t>
            </a:r>
            <a:r>
              <a:rPr lang="it-IT" dirty="0" err="1" smtClean="0"/>
              <a:t>basic</a:t>
            </a:r>
            <a:r>
              <a:rPr lang="it-IT" dirty="0" smtClean="0"/>
              <a:t> </a:t>
            </a:r>
            <a:r>
              <a:rPr lang="it-IT" dirty="0" err="1" smtClean="0"/>
              <a:t>tensed</a:t>
            </a:r>
            <a:r>
              <a:rPr lang="it-IT" dirty="0" smtClean="0"/>
              <a:t> </a:t>
            </a:r>
            <a:r>
              <a:rPr lang="it-IT" dirty="0" err="1" smtClean="0"/>
              <a:t>sentences</a:t>
            </a:r>
            <a:r>
              <a:rPr lang="it-IT" dirty="0" smtClean="0"/>
              <a:t> of </a:t>
            </a:r>
            <a:r>
              <a:rPr lang="it-IT" dirty="0" err="1" smtClean="0"/>
              <a:t>natural</a:t>
            </a:r>
            <a:r>
              <a:rPr lang="it-IT" dirty="0" smtClean="0"/>
              <a:t> </a:t>
            </a:r>
            <a:r>
              <a:rPr lang="it-IT" dirty="0" err="1" smtClean="0"/>
              <a:t>language</a:t>
            </a:r>
            <a:r>
              <a:rPr lang="it-IT" dirty="0" smtClean="0"/>
              <a:t> are the </a:t>
            </a:r>
            <a:r>
              <a:rPr lang="it-IT" dirty="0" err="1" smtClean="0"/>
              <a:t>same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But</a:t>
            </a:r>
            <a:r>
              <a:rPr lang="it-IT" dirty="0" smtClean="0"/>
              <a:t> the </a:t>
            </a:r>
            <a:r>
              <a:rPr lang="it-IT" dirty="0" err="1" smtClean="0"/>
              <a:t>theories</a:t>
            </a:r>
            <a:r>
              <a:rPr lang="it-IT" dirty="0" smtClean="0"/>
              <a:t> </a:t>
            </a:r>
            <a:r>
              <a:rPr lang="it-IT" dirty="0" err="1" smtClean="0"/>
              <a:t>differ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regards</a:t>
            </a:r>
            <a:r>
              <a:rPr lang="it-IT" dirty="0" smtClean="0"/>
              <a:t> the </a:t>
            </a:r>
            <a:r>
              <a:rPr lang="it-IT" dirty="0" err="1" smtClean="0"/>
              <a:t>truthmakers</a:t>
            </a:r>
            <a:r>
              <a:rPr lang="it-IT" dirty="0" smtClean="0"/>
              <a:t> </a:t>
            </a:r>
            <a:r>
              <a:rPr lang="it-IT" dirty="0" err="1" smtClean="0"/>
              <a:t>they</a:t>
            </a:r>
            <a:r>
              <a:rPr lang="it-IT" dirty="0" smtClean="0"/>
              <a:t> postulate for </a:t>
            </a:r>
            <a:r>
              <a:rPr lang="it-IT" dirty="0" err="1" smtClean="0"/>
              <a:t>past-tensed</a:t>
            </a:r>
            <a:r>
              <a:rPr lang="it-IT" dirty="0" smtClean="0"/>
              <a:t> and future-</a:t>
            </a:r>
            <a:r>
              <a:rPr lang="it-IT" dirty="0" err="1" smtClean="0"/>
              <a:t>tensed</a:t>
            </a:r>
            <a:r>
              <a:rPr lang="it-IT" dirty="0" smtClean="0"/>
              <a:t> </a:t>
            </a:r>
            <a:r>
              <a:rPr lang="it-IT" dirty="0" err="1" smtClean="0"/>
              <a:t>sentences</a:t>
            </a:r>
            <a:endParaRPr lang="it-IT" dirty="0" smtClean="0"/>
          </a:p>
          <a:p>
            <a:r>
              <a:rPr lang="it-IT" dirty="0" err="1" smtClean="0"/>
              <a:t>They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</a:t>
            </a:r>
            <a:r>
              <a:rPr lang="it-IT" dirty="0" err="1" smtClean="0"/>
              <a:t>differ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regards</a:t>
            </a:r>
            <a:r>
              <a:rPr lang="it-IT" dirty="0" smtClean="0"/>
              <a:t> </a:t>
            </a:r>
            <a:r>
              <a:rPr lang="it-IT" dirty="0" err="1" smtClean="0"/>
              <a:t>their</a:t>
            </a:r>
            <a:r>
              <a:rPr lang="it-IT" dirty="0" smtClean="0"/>
              <a:t> </a:t>
            </a:r>
            <a:r>
              <a:rPr lang="it-IT" dirty="0" err="1" smtClean="0"/>
              <a:t>tenseless</a:t>
            </a:r>
            <a:r>
              <a:rPr lang="it-IT" dirty="0" smtClean="0"/>
              <a:t> </a:t>
            </a:r>
            <a:r>
              <a:rPr lang="it-IT" dirty="0" err="1" smtClean="0"/>
              <a:t>ontological</a:t>
            </a:r>
            <a:r>
              <a:rPr lang="it-IT" dirty="0" smtClean="0"/>
              <a:t> </a:t>
            </a:r>
            <a:r>
              <a:rPr lang="it-IT" dirty="0" err="1" smtClean="0"/>
              <a:t>commitments</a:t>
            </a:r>
            <a:r>
              <a:rPr lang="it-IT" dirty="0" smtClean="0"/>
              <a:t>, i.e., </a:t>
            </a:r>
            <a:r>
              <a:rPr lang="it-IT" dirty="0" err="1" smtClean="0"/>
              <a:t>what</a:t>
            </a:r>
            <a:r>
              <a:rPr lang="it-IT" dirty="0" smtClean="0"/>
              <a:t> </a:t>
            </a:r>
            <a:r>
              <a:rPr lang="it-IT" dirty="0" err="1" smtClean="0"/>
              <a:t>tensellessly</a:t>
            </a:r>
            <a:r>
              <a:rPr lang="it-IT" dirty="0" smtClean="0"/>
              <a:t> </a:t>
            </a:r>
            <a:r>
              <a:rPr lang="it-IT" dirty="0" err="1" smtClean="0"/>
              <a:t>exist</a:t>
            </a:r>
            <a:r>
              <a:rPr lang="it-IT" dirty="0" smtClean="0"/>
              <a:t>, </a:t>
            </a:r>
            <a:r>
              <a:rPr lang="it-IT" dirty="0" err="1" smtClean="0"/>
              <a:t>at</a:t>
            </a:r>
            <a:r>
              <a:rPr lang="it-IT" dirty="0" smtClean="0"/>
              <a:t> </a:t>
            </a:r>
            <a:r>
              <a:rPr lang="it-IT" dirty="0" err="1" smtClean="0"/>
              <a:t>each</a:t>
            </a:r>
            <a:r>
              <a:rPr lang="it-IT" dirty="0" smtClean="0"/>
              <a:t> time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880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A-</a:t>
            </a:r>
            <a:r>
              <a:rPr lang="it-IT" dirty="0" err="1" smtClean="0"/>
              <a:t>eternalist</a:t>
            </a:r>
            <a:r>
              <a:rPr lang="it-IT" dirty="0" smtClean="0"/>
              <a:t> world </a:t>
            </a:r>
            <a:r>
              <a:rPr lang="it-IT" dirty="0" err="1" smtClean="0"/>
              <a:t>at</a:t>
            </a:r>
            <a:r>
              <a:rPr lang="it-IT" dirty="0" smtClean="0"/>
              <a:t> t1 (i)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Dino </a:t>
            </a:r>
            <a:r>
              <a:rPr lang="it-IT" sz="2400" dirty="0" err="1"/>
              <a:t>is</a:t>
            </a:r>
            <a:r>
              <a:rPr lang="it-IT" sz="2400" dirty="0"/>
              <a:t> roaming</a:t>
            </a:r>
          </a:p>
          <a:p>
            <a:r>
              <a:rPr lang="it-IT" sz="2400" dirty="0" smtClean="0"/>
              <a:t>!R(d)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</a:t>
            </a:r>
            <a:r>
              <a:rPr lang="en-US" sz="2400" dirty="0"/>
              <a:t>e(event(e) &amp; attribute(e, </a:t>
            </a:r>
            <a:r>
              <a:rPr lang="en-US" sz="2400" dirty="0" smtClean="0"/>
              <a:t>R) </a:t>
            </a:r>
            <a:r>
              <a:rPr lang="en-US" sz="2400" dirty="0"/>
              <a:t>&amp; agent(e, d) &amp; occur(t1 , e) </a:t>
            </a:r>
            <a:r>
              <a:rPr lang="en-US" sz="2400" dirty="0">
                <a:solidFill>
                  <a:srgbClr val="FF0000"/>
                </a:solidFill>
              </a:rPr>
              <a:t>&amp; present(t1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/>
              <a:t>Socrates will drink hemlock</a:t>
            </a:r>
          </a:p>
          <a:p>
            <a:r>
              <a:rPr lang="en-US" sz="2400" b="1" dirty="0" err="1" smtClean="0"/>
              <a:t>F</a:t>
            </a:r>
            <a:r>
              <a:rPr lang="en-US" sz="2400" dirty="0" err="1" smtClean="0"/>
              <a:t>!D</a:t>
            </a:r>
            <a:r>
              <a:rPr lang="en-US" sz="2400" dirty="0" smtClean="0"/>
              <a:t>(s)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</a:t>
            </a:r>
            <a:r>
              <a:rPr lang="en-US" sz="2400" dirty="0"/>
              <a:t>e(event(e) &amp; attribute(e, </a:t>
            </a:r>
            <a:r>
              <a:rPr lang="en-US" sz="2400" dirty="0" smtClean="0"/>
              <a:t>D) </a:t>
            </a:r>
            <a:r>
              <a:rPr lang="en-US" sz="2400" dirty="0"/>
              <a:t>&amp; agent(e, </a:t>
            </a:r>
            <a:r>
              <a:rPr lang="en-US" sz="2400" dirty="0" smtClean="0"/>
              <a:t>s) </a:t>
            </a:r>
            <a:r>
              <a:rPr lang="en-US" sz="2400" dirty="0"/>
              <a:t>&amp; </a:t>
            </a:r>
            <a:r>
              <a:rPr lang="en-US" sz="2400" dirty="0" smtClean="0"/>
              <a:t>occur(t2 </a:t>
            </a:r>
            <a:r>
              <a:rPr lang="en-US" sz="2400" dirty="0"/>
              <a:t>, e) </a:t>
            </a:r>
            <a:r>
              <a:rPr lang="en-US" sz="2400" dirty="0">
                <a:solidFill>
                  <a:srgbClr val="FF0000"/>
                </a:solidFill>
              </a:rPr>
              <a:t>&amp; </a:t>
            </a:r>
            <a:r>
              <a:rPr lang="en-US" sz="2400" dirty="0" smtClean="0">
                <a:solidFill>
                  <a:srgbClr val="FF0000"/>
                </a:solidFill>
              </a:rPr>
              <a:t>future(t2)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it-IT" sz="2400" dirty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50429" y="2600891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6761226" y="4405184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676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Standard </a:t>
            </a:r>
            <a:r>
              <a:rPr lang="it-IT" dirty="0" err="1" smtClean="0"/>
              <a:t>temporal</a:t>
            </a:r>
            <a:r>
              <a:rPr lang="it-IT" dirty="0" smtClean="0"/>
              <a:t> </a:t>
            </a:r>
            <a:r>
              <a:rPr lang="it-IT" dirty="0" err="1" smtClean="0"/>
              <a:t>logic</a:t>
            </a:r>
            <a:r>
              <a:rPr lang="it-IT" dirty="0" smtClean="0"/>
              <a:t> and </a:t>
            </a:r>
            <a:r>
              <a:rPr lang="it-IT" dirty="0" err="1" smtClean="0"/>
              <a:t>its</a:t>
            </a:r>
            <a:r>
              <a:rPr lang="it-IT" dirty="0" smtClean="0"/>
              <a:t> </a:t>
            </a:r>
            <a:r>
              <a:rPr lang="it-IT" dirty="0" err="1" smtClean="0"/>
              <a:t>problems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658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Formal Ontology to the rescue?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To go out of these quandaries, it may seem apt to invoke the logical tools of formal ontology, whose goal is </a:t>
            </a:r>
            <a:endParaRPr lang="en-US" smtClean="0"/>
          </a:p>
          <a:p>
            <a:r>
              <a:rPr lang="en-US" smtClean="0"/>
              <a:t>“</a:t>
            </a:r>
            <a:r>
              <a:rPr lang="en-US"/>
              <a:t>to bring together the clarity, precision, and methodology of logical analyses on the one hand with the philosophical significance of ontological analyses on the other” (Cocchiarella, </a:t>
            </a:r>
            <a:r>
              <a:rPr lang="en-US" i="1"/>
              <a:t>Formal Ontology and Conceptual Realism</a:t>
            </a:r>
            <a:r>
              <a:rPr lang="en-US"/>
              <a:t>, 2007</a:t>
            </a:r>
            <a:r>
              <a:rPr lang="en-US" smtClean="0"/>
              <a:t>).</a:t>
            </a:r>
          </a:p>
          <a:p>
            <a:r>
              <a:rPr lang="en-US" smtClean="0"/>
              <a:t>The </a:t>
            </a:r>
            <a:r>
              <a:rPr lang="en-US"/>
              <a:t>relevant logical tools here are those of temporal, or tense, logic, and yet this logic, as typically understood, appears to be unfit to provide a formal representation of the competing theses of temporal ontology. 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763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Strange situation in current temporal logic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Tensed A-theoretic language in the object language</a:t>
            </a:r>
          </a:p>
          <a:p>
            <a:r>
              <a:rPr lang="it-IT" smtClean="0"/>
              <a:t>Tenseless B-theoretic language in the metalanguage</a:t>
            </a:r>
          </a:p>
          <a:p>
            <a:r>
              <a:rPr lang="it-IT" smtClean="0"/>
              <a:t>The impossibility of having tensed and tenseless language together  in one language creates confusion and makes it impossible to state precisely the competing views in temporal ontology, A-theory, B-theory, presentism, eternalism, growing block, permanentism, etc.</a:t>
            </a:r>
          </a:p>
          <a:p>
            <a:r>
              <a:rPr lang="it-IT" smtClean="0"/>
              <a:t>This situation contributes to the currently fashionable claim that the debate in temporal ontology is not substantial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544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First-order logic (i)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(1) Socrates is a philosopher</a:t>
            </a:r>
          </a:p>
          <a:p>
            <a:r>
              <a:rPr lang="it-IT" smtClean="0"/>
              <a:t>(1a) philosopher(s)</a:t>
            </a:r>
          </a:p>
          <a:p>
            <a:r>
              <a:rPr lang="it-IT" smtClean="0"/>
              <a:t>(2) Trump is not European</a:t>
            </a:r>
          </a:p>
          <a:p>
            <a:r>
              <a:rPr lang="it-IT" smtClean="0">
                <a:sym typeface="Symbol" panose="05050102010706020507" pitchFamily="18" charset="2"/>
              </a:rPr>
              <a:t>(2a) European(t)</a:t>
            </a:r>
          </a:p>
          <a:p>
            <a:r>
              <a:rPr lang="it-IT" smtClean="0"/>
              <a:t>(3) philosopher(s) &amp; </a:t>
            </a:r>
            <a:r>
              <a:rPr lang="it-IT">
                <a:sym typeface="Symbol" panose="05050102010706020507" pitchFamily="18" charset="2"/>
              </a:rPr>
              <a:t>European(t)</a:t>
            </a:r>
          </a:p>
          <a:p>
            <a:r>
              <a:rPr lang="it-IT" smtClean="0"/>
              <a:t>American(t) </a:t>
            </a:r>
            <a:r>
              <a:rPr lang="it-IT" smtClean="0">
                <a:sym typeface="Symbol" panose="05050102010706020507" pitchFamily="18" charset="2"/>
              </a:rPr>
              <a:t> </a:t>
            </a:r>
            <a:r>
              <a:rPr lang="it-IT">
                <a:sym typeface="Symbol" panose="05050102010706020507" pitchFamily="18" charset="2"/>
              </a:rPr>
              <a:t>European(t</a:t>
            </a:r>
            <a:r>
              <a:rPr lang="it-IT" smtClean="0">
                <a:sym typeface="Symbol" panose="05050102010706020507" pitchFamily="18" charset="2"/>
              </a:rPr>
              <a:t>)</a:t>
            </a:r>
          </a:p>
          <a:p>
            <a:r>
              <a:rPr lang="it-IT"/>
              <a:t>American(t) </a:t>
            </a:r>
            <a:r>
              <a:rPr lang="it-IT" smtClean="0">
                <a:sym typeface="Symbol" panose="05050102010706020507" pitchFamily="18" charset="2"/>
              </a:rPr>
              <a:t>v </a:t>
            </a:r>
            <a:r>
              <a:rPr lang="it-IT">
                <a:sym typeface="Symbol" panose="05050102010706020507" pitchFamily="18" charset="2"/>
              </a:rPr>
              <a:t>European(t)</a:t>
            </a:r>
          </a:p>
          <a:p>
            <a:endParaRPr lang="it-IT">
              <a:sym typeface="Symbol" panose="05050102010706020507" pitchFamily="18" charset="2"/>
            </a:endParaRPr>
          </a:p>
          <a:p>
            <a:endParaRPr lang="it-IT"/>
          </a:p>
          <a:p>
            <a:endParaRPr lang="it-IT" smtClean="0"/>
          </a:p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(4) 2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even</a:t>
            </a:r>
            <a:endParaRPr lang="it-IT" dirty="0" smtClean="0"/>
          </a:p>
          <a:p>
            <a:r>
              <a:rPr lang="it-IT" dirty="0" smtClean="0"/>
              <a:t>(4a) </a:t>
            </a:r>
            <a:r>
              <a:rPr lang="it-IT" dirty="0" err="1" smtClean="0"/>
              <a:t>even</a:t>
            </a:r>
            <a:r>
              <a:rPr lang="it-IT" dirty="0" smtClean="0"/>
              <a:t>(2)</a:t>
            </a:r>
          </a:p>
          <a:p>
            <a:r>
              <a:rPr lang="it-IT" dirty="0" smtClean="0"/>
              <a:t>(5) 2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odd</a:t>
            </a:r>
            <a:endParaRPr lang="it-IT" dirty="0" smtClean="0"/>
          </a:p>
          <a:p>
            <a:r>
              <a:rPr lang="it-IT" dirty="0" smtClean="0">
                <a:sym typeface="Symbol" panose="05050102010706020507" pitchFamily="18" charset="2"/>
              </a:rPr>
              <a:t>(5a) </a:t>
            </a:r>
            <a:r>
              <a:rPr lang="it-IT" dirty="0" err="1" smtClean="0">
                <a:sym typeface="Symbol" panose="05050102010706020507" pitchFamily="18" charset="2"/>
              </a:rPr>
              <a:t>odd</a:t>
            </a:r>
            <a:r>
              <a:rPr lang="it-IT" dirty="0" smtClean="0">
                <a:sym typeface="Symbol" panose="05050102010706020507" pitchFamily="18" charset="2"/>
              </a:rPr>
              <a:t>(2)</a:t>
            </a:r>
          </a:p>
          <a:p>
            <a:r>
              <a:rPr lang="it-IT" dirty="0" smtClean="0">
                <a:sym typeface="Symbol" panose="05050102010706020507" pitchFamily="18" charset="2"/>
              </a:rPr>
              <a:t>(6) </a:t>
            </a:r>
            <a:r>
              <a:rPr lang="it-IT" dirty="0" err="1" smtClean="0">
                <a:sym typeface="Symbol" panose="05050102010706020507" pitchFamily="18" charset="2"/>
              </a:rPr>
              <a:t>something</a:t>
            </a:r>
            <a:r>
              <a:rPr lang="it-IT" dirty="0" smtClean="0">
                <a:sym typeface="Symbol" panose="05050102010706020507" pitchFamily="18" charset="2"/>
              </a:rPr>
              <a:t> </a:t>
            </a:r>
            <a:r>
              <a:rPr lang="it-IT" dirty="0" err="1" smtClean="0">
                <a:sym typeface="Symbol" panose="05050102010706020507" pitchFamily="18" charset="2"/>
              </a:rPr>
              <a:t>is</a:t>
            </a:r>
            <a:r>
              <a:rPr lang="it-IT" dirty="0" smtClean="0">
                <a:sym typeface="Symbol" panose="05050102010706020507" pitchFamily="18" charset="2"/>
              </a:rPr>
              <a:t> a </a:t>
            </a:r>
            <a:r>
              <a:rPr lang="it-IT" dirty="0" err="1" smtClean="0">
                <a:sym typeface="Symbol" panose="05050102010706020507" pitchFamily="18" charset="2"/>
              </a:rPr>
              <a:t>dinosaur</a:t>
            </a:r>
            <a:endParaRPr lang="it-IT" dirty="0" smtClean="0">
              <a:sym typeface="Symbol" panose="05050102010706020507" pitchFamily="18" charset="2"/>
            </a:endParaRPr>
          </a:p>
          <a:p>
            <a:r>
              <a:rPr lang="it-IT" dirty="0" smtClean="0">
                <a:sym typeface="Symbol" panose="05050102010706020507" pitchFamily="18" charset="2"/>
              </a:rPr>
              <a:t>(6a) x </a:t>
            </a:r>
            <a:r>
              <a:rPr lang="it-IT" dirty="0" err="1" smtClean="0">
                <a:sym typeface="Symbol" panose="05050102010706020507" pitchFamily="18" charset="2"/>
              </a:rPr>
              <a:t>dinosaur</a:t>
            </a:r>
            <a:r>
              <a:rPr lang="it-IT" dirty="0" smtClean="0">
                <a:sym typeface="Symbol" panose="05050102010706020507" pitchFamily="18" charset="2"/>
              </a:rPr>
              <a:t>(x)</a:t>
            </a:r>
          </a:p>
          <a:p>
            <a:r>
              <a:rPr lang="it-IT" dirty="0" smtClean="0">
                <a:sym typeface="Symbol" panose="05050102010706020507" pitchFamily="18" charset="2"/>
              </a:rPr>
              <a:t>(7) </a:t>
            </a:r>
            <a:r>
              <a:rPr lang="it-IT" dirty="0" err="1" smtClean="0">
                <a:sym typeface="Symbol" panose="05050102010706020507" pitchFamily="18" charset="2"/>
              </a:rPr>
              <a:t>everything</a:t>
            </a:r>
            <a:r>
              <a:rPr lang="it-IT" dirty="0" smtClean="0">
                <a:sym typeface="Symbol" panose="05050102010706020507" pitchFamily="18" charset="2"/>
              </a:rPr>
              <a:t> </a:t>
            </a:r>
            <a:r>
              <a:rPr lang="it-IT" dirty="0" err="1" smtClean="0">
                <a:sym typeface="Symbol" panose="05050102010706020507" pitchFamily="18" charset="2"/>
              </a:rPr>
              <a:t>is</a:t>
            </a:r>
            <a:r>
              <a:rPr lang="it-IT" dirty="0" smtClean="0">
                <a:sym typeface="Symbol" panose="05050102010706020507" pitchFamily="18" charset="2"/>
              </a:rPr>
              <a:t> a </a:t>
            </a:r>
            <a:r>
              <a:rPr lang="it-IT" dirty="0" err="1" smtClean="0">
                <a:sym typeface="Symbol" panose="05050102010706020507" pitchFamily="18" charset="2"/>
              </a:rPr>
              <a:t>dinosaur</a:t>
            </a:r>
            <a:endParaRPr lang="it-IT" dirty="0" smtClean="0">
              <a:sym typeface="Symbol" panose="05050102010706020507" pitchFamily="18" charset="2"/>
            </a:endParaRPr>
          </a:p>
          <a:p>
            <a:r>
              <a:rPr lang="it-IT" dirty="0" smtClean="0">
                <a:sym typeface="Symbol" panose="05050102010706020507" pitchFamily="18" charset="2"/>
              </a:rPr>
              <a:t>(7a) x </a:t>
            </a:r>
            <a:r>
              <a:rPr lang="it-IT" dirty="0" err="1">
                <a:sym typeface="Symbol" panose="05050102010706020507" pitchFamily="18" charset="2"/>
              </a:rPr>
              <a:t>dinosaur</a:t>
            </a:r>
            <a:r>
              <a:rPr lang="it-IT" dirty="0">
                <a:sym typeface="Symbol" panose="05050102010706020507" pitchFamily="18" charset="2"/>
              </a:rPr>
              <a:t>(x)</a:t>
            </a:r>
          </a:p>
          <a:p>
            <a:endParaRPr lang="it-IT" dirty="0"/>
          </a:p>
          <a:p>
            <a:endParaRPr lang="it-IT" dirty="0" smtClean="0">
              <a:sym typeface="Symbol" panose="05050102010706020507" pitchFamily="18" charset="2"/>
            </a:endParaRPr>
          </a:p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61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FOL</a:t>
            </a:r>
            <a:r>
              <a:rPr lang="it-IT" dirty="0" smtClean="0"/>
              <a:t>: </a:t>
            </a:r>
            <a:r>
              <a:rPr lang="it-IT" dirty="0" err="1" smtClean="0"/>
              <a:t>proof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Natural </a:t>
            </a:r>
            <a:r>
              <a:rPr lang="it-IT" dirty="0" err="1" smtClean="0"/>
              <a:t>deduction</a:t>
            </a:r>
            <a:r>
              <a:rPr lang="it-IT" dirty="0" smtClean="0"/>
              <a:t> </a:t>
            </a:r>
            <a:r>
              <a:rPr lang="it-IT" dirty="0" err="1" smtClean="0"/>
              <a:t>rules</a:t>
            </a:r>
            <a:endParaRPr lang="it-IT" dirty="0" smtClean="0"/>
          </a:p>
          <a:p>
            <a:r>
              <a:rPr lang="it-IT" dirty="0" err="1" smtClean="0"/>
              <a:t>Refutation</a:t>
            </a:r>
            <a:r>
              <a:rPr lang="it-IT" dirty="0" smtClean="0"/>
              <a:t> </a:t>
            </a:r>
            <a:r>
              <a:rPr lang="it-IT" dirty="0" err="1" smtClean="0"/>
              <a:t>trees</a:t>
            </a:r>
            <a:endParaRPr lang="it-IT" dirty="0" smtClean="0"/>
          </a:p>
          <a:p>
            <a:r>
              <a:rPr lang="it-IT" dirty="0" err="1" smtClean="0"/>
              <a:t>Axioms</a:t>
            </a:r>
            <a:r>
              <a:rPr lang="it-IT" dirty="0" smtClean="0"/>
              <a:t> + MP + </a:t>
            </a:r>
            <a:r>
              <a:rPr lang="it-IT" dirty="0" err="1" smtClean="0"/>
              <a:t>UG</a:t>
            </a:r>
            <a:endParaRPr lang="it-IT" dirty="0" smtClean="0"/>
          </a:p>
          <a:p>
            <a:r>
              <a:rPr lang="it-IT" dirty="0" err="1" smtClean="0"/>
              <a:t>Valid</a:t>
            </a:r>
            <a:r>
              <a:rPr lang="it-IT" dirty="0" smtClean="0"/>
              <a:t> </a:t>
            </a:r>
            <a:r>
              <a:rPr lang="it-IT" dirty="0" err="1" smtClean="0"/>
              <a:t>inferences</a:t>
            </a:r>
            <a:endParaRPr lang="it-IT" dirty="0" smtClean="0"/>
          </a:p>
          <a:p>
            <a:pPr lvl="1"/>
            <a:r>
              <a:rPr lang="it-IT" dirty="0" smtClean="0"/>
              <a:t>A1, …, An </a:t>
            </a:r>
            <a:r>
              <a:rPr lang="it-IT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⊦</a:t>
            </a:r>
            <a:r>
              <a:rPr lang="it-IT" dirty="0" smtClean="0"/>
              <a:t> C</a:t>
            </a:r>
          </a:p>
          <a:p>
            <a:r>
              <a:rPr lang="it-IT" dirty="0" err="1" smtClean="0"/>
              <a:t>Theorems</a:t>
            </a:r>
            <a:endParaRPr lang="it-IT" dirty="0" smtClean="0"/>
          </a:p>
          <a:p>
            <a:pPr lvl="1"/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⊦</a:t>
            </a:r>
            <a:r>
              <a:rPr lang="it-IT" dirty="0"/>
              <a:t> </a:t>
            </a:r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489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FOL</a:t>
            </a:r>
            <a:r>
              <a:rPr lang="it-IT" dirty="0" smtClean="0"/>
              <a:t>: model </a:t>
            </a:r>
            <a:r>
              <a:rPr lang="it-IT" dirty="0" err="1" smtClean="0"/>
              <a:t>theory</a:t>
            </a:r>
            <a:r>
              <a:rPr lang="it-IT" dirty="0" smtClean="0"/>
              <a:t> (i)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 smtClean="0"/>
              <a:t>Models</a:t>
            </a:r>
            <a:endParaRPr lang="it-IT" dirty="0" smtClean="0"/>
          </a:p>
          <a:p>
            <a:pPr lvl="1"/>
            <a:r>
              <a:rPr lang="it-IT" dirty="0" smtClean="0"/>
              <a:t>&lt;D, I&gt;</a:t>
            </a:r>
          </a:p>
          <a:p>
            <a:pPr lvl="1"/>
            <a:r>
              <a:rPr lang="it-IT" dirty="0" smtClean="0"/>
              <a:t>D </a:t>
            </a:r>
            <a:r>
              <a:rPr lang="it-IT" dirty="0" err="1" smtClean="0"/>
              <a:t>is</a:t>
            </a:r>
            <a:r>
              <a:rPr lang="it-IT" dirty="0" smtClean="0"/>
              <a:t> a set of </a:t>
            </a:r>
            <a:r>
              <a:rPr lang="it-IT" dirty="0" err="1" smtClean="0"/>
              <a:t>object</a:t>
            </a:r>
            <a:r>
              <a:rPr lang="it-IT" dirty="0" smtClean="0"/>
              <a:t>, for </a:t>
            </a:r>
            <a:r>
              <a:rPr lang="it-IT" dirty="0" err="1" smtClean="0"/>
              <a:t>each</a:t>
            </a:r>
            <a:r>
              <a:rPr lang="it-IT" dirty="0" smtClean="0"/>
              <a:t> of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a </a:t>
            </a:r>
            <a:r>
              <a:rPr lang="it-IT" dirty="0" err="1" smtClean="0"/>
              <a:t>distinct</a:t>
            </a:r>
            <a:r>
              <a:rPr lang="it-IT" dirty="0" smtClean="0"/>
              <a:t> </a:t>
            </a:r>
            <a:r>
              <a:rPr lang="it-IT" dirty="0" err="1" smtClean="0"/>
              <a:t>name</a:t>
            </a:r>
            <a:r>
              <a:rPr lang="it-IT" dirty="0" smtClean="0"/>
              <a:t>, t.</a:t>
            </a:r>
          </a:p>
          <a:p>
            <a:pPr lvl="1"/>
            <a:r>
              <a:rPr lang="it-IT" dirty="0"/>
              <a:t> </a:t>
            </a:r>
            <a:r>
              <a:rPr lang="it-IT" dirty="0" smtClean="0"/>
              <a:t>I </a:t>
            </a:r>
            <a:r>
              <a:rPr lang="it-IT" dirty="0" err="1" smtClean="0"/>
              <a:t>assigns</a:t>
            </a:r>
            <a:r>
              <a:rPr lang="it-IT" dirty="0" smtClean="0"/>
              <a:t> </a:t>
            </a:r>
            <a:r>
              <a:rPr lang="it-IT" dirty="0" err="1" smtClean="0"/>
              <a:t>values</a:t>
            </a:r>
            <a:r>
              <a:rPr lang="it-IT" dirty="0" smtClean="0"/>
              <a:t> to </a:t>
            </a:r>
            <a:r>
              <a:rPr lang="it-IT" dirty="0" err="1" smtClean="0"/>
              <a:t>names</a:t>
            </a:r>
            <a:r>
              <a:rPr lang="it-IT" dirty="0" smtClean="0"/>
              <a:t> and to </a:t>
            </a:r>
            <a:r>
              <a:rPr lang="it-IT" dirty="0" err="1" smtClean="0"/>
              <a:t>predicates</a:t>
            </a:r>
            <a:r>
              <a:rPr lang="it-IT" dirty="0" smtClean="0"/>
              <a:t>. I(a) </a:t>
            </a:r>
            <a:r>
              <a:rPr lang="it-IT" dirty="0" err="1" smtClean="0"/>
              <a:t>is</a:t>
            </a:r>
            <a:r>
              <a:rPr lang="it-IT" dirty="0" smtClean="0"/>
              <a:t> a </a:t>
            </a:r>
            <a:r>
              <a:rPr lang="it-IT" dirty="0" err="1" smtClean="0"/>
              <a:t>member</a:t>
            </a:r>
            <a:r>
              <a:rPr lang="it-IT" dirty="0" smtClean="0"/>
              <a:t> of D, I(F) </a:t>
            </a:r>
            <a:r>
              <a:rPr lang="it-IT" dirty="0" err="1" smtClean="0"/>
              <a:t>is</a:t>
            </a:r>
            <a:r>
              <a:rPr lang="it-IT" dirty="0" smtClean="0"/>
              <a:t> a </a:t>
            </a:r>
            <a:r>
              <a:rPr lang="it-IT" dirty="0" err="1" smtClean="0"/>
              <a:t>property</a:t>
            </a:r>
            <a:r>
              <a:rPr lang="it-IT" dirty="0" smtClean="0"/>
              <a:t> or relation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members</a:t>
            </a:r>
            <a:r>
              <a:rPr lang="it-IT" dirty="0" smtClean="0"/>
              <a:t> of D </a:t>
            </a:r>
            <a:r>
              <a:rPr lang="it-IT" dirty="0" err="1" smtClean="0"/>
              <a:t>may</a:t>
            </a:r>
            <a:r>
              <a:rPr lang="it-IT" dirty="0" smtClean="0"/>
              <a:t> or </a:t>
            </a:r>
            <a:r>
              <a:rPr lang="it-IT" dirty="0" err="1" smtClean="0"/>
              <a:t>may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(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depends</a:t>
            </a:r>
            <a:r>
              <a:rPr lang="it-IT" dirty="0" smtClean="0"/>
              <a:t> on the model)</a:t>
            </a:r>
          </a:p>
          <a:p>
            <a:r>
              <a:rPr lang="it-IT" dirty="0" err="1" smtClean="0"/>
              <a:t>Truth</a:t>
            </a:r>
            <a:r>
              <a:rPr lang="it-IT" dirty="0" smtClean="0"/>
              <a:t> in a model</a:t>
            </a:r>
          </a:p>
          <a:p>
            <a:pPr lvl="1"/>
            <a:r>
              <a:rPr lang="it-IT" dirty="0" smtClean="0"/>
              <a:t>M </a:t>
            </a:r>
            <a:r>
              <a:rPr lang="it-IT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⊨ </a:t>
            </a:r>
            <a:r>
              <a:rPr lang="it-IT" dirty="0" smtClean="0"/>
              <a:t>F(t) </a:t>
            </a:r>
            <a:r>
              <a:rPr lang="it-IT" dirty="0" err="1"/>
              <a:t>iff</a:t>
            </a:r>
            <a:r>
              <a:rPr lang="it-IT" dirty="0"/>
              <a:t> </a:t>
            </a:r>
            <a:r>
              <a:rPr lang="it-IT" dirty="0" smtClean="0"/>
              <a:t>I(t) </a:t>
            </a:r>
            <a:r>
              <a:rPr lang="it-IT" dirty="0" err="1" smtClean="0">
                <a:sym typeface="Symbol" panose="05050102010706020507" pitchFamily="18" charset="2"/>
              </a:rPr>
              <a:t>has</a:t>
            </a:r>
            <a:r>
              <a:rPr lang="it-IT" dirty="0" smtClean="0">
                <a:sym typeface="Symbol" panose="05050102010706020507" pitchFamily="18" charset="2"/>
              </a:rPr>
              <a:t> the </a:t>
            </a:r>
            <a:r>
              <a:rPr lang="it-IT" dirty="0" err="1" smtClean="0">
                <a:sym typeface="Symbol" panose="05050102010706020507" pitchFamily="18" charset="2"/>
              </a:rPr>
              <a:t>property</a:t>
            </a:r>
            <a:r>
              <a:rPr lang="it-IT" dirty="0" smtClean="0">
                <a:sym typeface="Symbol" panose="05050102010706020507" pitchFamily="18" charset="2"/>
              </a:rPr>
              <a:t> I(F), </a:t>
            </a:r>
            <a:r>
              <a:rPr lang="it-IT" dirty="0" err="1" smtClean="0">
                <a:sym typeface="Symbol" panose="05050102010706020507" pitchFamily="18" charset="2"/>
              </a:rPr>
              <a:t>according</a:t>
            </a:r>
            <a:r>
              <a:rPr lang="it-IT" dirty="0" smtClean="0">
                <a:sym typeface="Symbol" panose="05050102010706020507" pitchFamily="18" charset="2"/>
              </a:rPr>
              <a:t> to the model</a:t>
            </a:r>
          </a:p>
          <a:p>
            <a:pPr lvl="1"/>
            <a:r>
              <a:rPr lang="it-IT" dirty="0"/>
              <a:t>M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⊨ </a:t>
            </a:r>
            <a:r>
              <a:rPr lang="it-IT" dirty="0" smtClean="0"/>
              <a:t>R(t1, …, tn) </a:t>
            </a:r>
            <a:r>
              <a:rPr lang="it-IT" dirty="0" err="1"/>
              <a:t>iff</a:t>
            </a:r>
            <a:r>
              <a:rPr lang="it-IT" dirty="0"/>
              <a:t> </a:t>
            </a:r>
            <a:r>
              <a:rPr lang="it-IT" dirty="0" smtClean="0"/>
              <a:t>I(t1), …, I(tn) </a:t>
            </a:r>
            <a:r>
              <a:rPr lang="it-IT" dirty="0" smtClean="0">
                <a:sym typeface="Symbol" panose="05050102010706020507" pitchFamily="18" charset="2"/>
              </a:rPr>
              <a:t>are in the relation I(R), </a:t>
            </a:r>
            <a:r>
              <a:rPr lang="it-IT" dirty="0" err="1">
                <a:sym typeface="Symbol" panose="05050102010706020507" pitchFamily="18" charset="2"/>
              </a:rPr>
              <a:t>according</a:t>
            </a:r>
            <a:r>
              <a:rPr lang="it-IT" dirty="0">
                <a:sym typeface="Symbol" panose="05050102010706020507" pitchFamily="18" charset="2"/>
              </a:rPr>
              <a:t> to the </a:t>
            </a:r>
            <a:r>
              <a:rPr lang="it-IT" dirty="0" smtClean="0">
                <a:sym typeface="Symbol" panose="05050102010706020507" pitchFamily="18" charset="2"/>
              </a:rPr>
              <a:t>model</a:t>
            </a:r>
            <a:endParaRPr lang="it-IT" dirty="0" smtClean="0"/>
          </a:p>
          <a:p>
            <a:pPr lvl="1"/>
            <a:r>
              <a:rPr lang="it-IT" dirty="0" smtClean="0"/>
              <a:t>M</a:t>
            </a:r>
            <a:r>
              <a:rPr lang="it-IT" dirty="0"/>
              <a:t> </a:t>
            </a:r>
            <a:r>
              <a:rPr lang="it-IT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⊨ </a:t>
            </a:r>
            <a:r>
              <a:rPr lang="it-IT" dirty="0" smtClean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</a:t>
            </a:r>
            <a:r>
              <a:rPr lang="it-IT" dirty="0" smtClean="0"/>
              <a:t>A </a:t>
            </a:r>
            <a:r>
              <a:rPr lang="it-IT" dirty="0" err="1" smtClean="0"/>
              <a:t>iff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the case </a:t>
            </a:r>
            <a:r>
              <a:rPr lang="it-IT" dirty="0" err="1" smtClean="0"/>
              <a:t>that</a:t>
            </a:r>
            <a:r>
              <a:rPr lang="it-IT" dirty="0" smtClean="0"/>
              <a:t> M</a:t>
            </a:r>
            <a:r>
              <a:rPr lang="it-IT" dirty="0"/>
              <a:t> </a:t>
            </a:r>
            <a:r>
              <a:rPr lang="it-IT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⊨ </a:t>
            </a:r>
            <a:r>
              <a:rPr lang="it-IT" dirty="0" smtClean="0"/>
              <a:t>A, in short M</a:t>
            </a:r>
            <a:r>
              <a:rPr lang="it-IT" dirty="0"/>
              <a:t> </a:t>
            </a:r>
            <a:r>
              <a:rPr lang="it-IT" dirty="0" smtClean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⊭ </a:t>
            </a:r>
            <a:r>
              <a:rPr lang="it-IT" dirty="0" smtClean="0"/>
              <a:t>A</a:t>
            </a:r>
          </a:p>
          <a:p>
            <a:pPr lvl="1"/>
            <a:r>
              <a:rPr lang="it-IT" dirty="0" smtClean="0"/>
              <a:t>M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⊨ </a:t>
            </a:r>
            <a:r>
              <a:rPr lang="it-IT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it-IT" dirty="0" smtClean="0"/>
              <a:t>A &amp; B) </a:t>
            </a:r>
            <a:r>
              <a:rPr lang="it-IT" dirty="0" err="1" smtClean="0"/>
              <a:t>iff</a:t>
            </a:r>
            <a:r>
              <a:rPr lang="it-IT" dirty="0" smtClean="0"/>
              <a:t> M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⊨ </a:t>
            </a:r>
            <a:r>
              <a:rPr lang="it-IT" dirty="0" smtClean="0"/>
              <a:t>A and M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⊨ </a:t>
            </a:r>
            <a:r>
              <a:rPr lang="it-IT" dirty="0" smtClean="0"/>
              <a:t> B</a:t>
            </a:r>
          </a:p>
          <a:p>
            <a:pPr lvl="1"/>
            <a:r>
              <a:rPr lang="it-IT" dirty="0" smtClean="0"/>
              <a:t>M</a:t>
            </a:r>
            <a:r>
              <a:rPr lang="it-IT" dirty="0"/>
              <a:t> </a:t>
            </a:r>
            <a:r>
              <a:rPr lang="it-IT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⊨ </a:t>
            </a:r>
            <a:r>
              <a:rPr lang="it-IT" dirty="0">
                <a:sym typeface="Symbol" panose="05050102010706020507" pitchFamily="18" charset="2"/>
              </a:rPr>
              <a:t>x </a:t>
            </a:r>
            <a:r>
              <a:rPr lang="it-IT" dirty="0" smtClean="0">
                <a:sym typeface="Symbol" panose="05050102010706020507" pitchFamily="18" charset="2"/>
              </a:rPr>
              <a:t>A(x) </a:t>
            </a:r>
            <a:r>
              <a:rPr lang="it-IT" dirty="0" err="1" smtClean="0">
                <a:sym typeface="Symbol" panose="05050102010706020507" pitchFamily="18" charset="2"/>
              </a:rPr>
              <a:t>iff</a:t>
            </a:r>
            <a:r>
              <a:rPr lang="it-IT" dirty="0" smtClean="0">
                <a:sym typeface="Symbol" panose="05050102010706020507" pitchFamily="18" charset="2"/>
              </a:rPr>
              <a:t> for </a:t>
            </a:r>
            <a:r>
              <a:rPr lang="it-IT" dirty="0" err="1" smtClean="0">
                <a:sym typeface="Symbol" panose="05050102010706020507" pitchFamily="18" charset="2"/>
              </a:rPr>
              <a:t>every</a:t>
            </a:r>
            <a:r>
              <a:rPr lang="it-IT" dirty="0" smtClean="0">
                <a:sym typeface="Symbol" panose="05050102010706020507" pitchFamily="18" charset="2"/>
              </a:rPr>
              <a:t> </a:t>
            </a:r>
            <a:r>
              <a:rPr lang="it-IT" dirty="0" err="1" smtClean="0">
                <a:sym typeface="Symbol" panose="05050102010706020507" pitchFamily="18" charset="2"/>
              </a:rPr>
              <a:t>name</a:t>
            </a:r>
            <a:r>
              <a:rPr lang="it-IT" dirty="0" smtClean="0">
                <a:sym typeface="Symbol" panose="05050102010706020507" pitchFamily="18" charset="2"/>
              </a:rPr>
              <a:t> t (of an </a:t>
            </a:r>
            <a:r>
              <a:rPr lang="it-IT" dirty="0" err="1" smtClean="0">
                <a:sym typeface="Symbol" panose="05050102010706020507" pitchFamily="18" charset="2"/>
              </a:rPr>
              <a:t>object</a:t>
            </a:r>
            <a:r>
              <a:rPr lang="it-IT" dirty="0" smtClean="0">
                <a:sym typeface="Symbol" panose="05050102010706020507" pitchFamily="18" charset="2"/>
              </a:rPr>
              <a:t> in D): </a:t>
            </a:r>
            <a:r>
              <a:rPr lang="it-IT" dirty="0" smtClean="0"/>
              <a:t>M</a:t>
            </a:r>
            <a:r>
              <a:rPr lang="it-IT" dirty="0"/>
              <a:t> </a:t>
            </a:r>
            <a:r>
              <a:rPr lang="it-IT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⊨ </a:t>
            </a:r>
            <a:r>
              <a:rPr lang="it-IT" dirty="0" smtClean="0">
                <a:sym typeface="Symbol" panose="05050102010706020507" pitchFamily="18" charset="2"/>
              </a:rPr>
              <a:t>A(x/t) </a:t>
            </a: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27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2384</Words>
  <Application>Microsoft Office PowerPoint</Application>
  <PresentationFormat>Widescreen</PresentationFormat>
  <Paragraphs>244</Paragraphs>
  <Slides>35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Symbol</vt:lpstr>
      <vt:lpstr>Tema di Office</vt:lpstr>
      <vt:lpstr>Ontology 22-23</vt:lpstr>
      <vt:lpstr>Presentazione standard di PowerPoint</vt:lpstr>
      <vt:lpstr>Recupero</vt:lpstr>
      <vt:lpstr>Standard temporal logic and its problems</vt:lpstr>
      <vt:lpstr>Formal Ontology to the rescue?</vt:lpstr>
      <vt:lpstr>Strange situation in current temporal logic</vt:lpstr>
      <vt:lpstr>First-order logic (i)</vt:lpstr>
      <vt:lpstr>FOL: proof theory</vt:lpstr>
      <vt:lpstr>FOL: model theory (i)</vt:lpstr>
      <vt:lpstr>FOL: model theory (ii)</vt:lpstr>
      <vt:lpstr>Standard temporal logic (after Prior)</vt:lpstr>
      <vt:lpstr>Standard temporal logic (cont.)</vt:lpstr>
      <vt:lpstr>Semantics for temporal logic</vt:lpstr>
      <vt:lpstr>Presentazione standard di PowerPoint</vt:lpstr>
      <vt:lpstr>Constant domain alternative</vt:lpstr>
      <vt:lpstr>Constant domain alternative (ii)</vt:lpstr>
      <vt:lpstr>variable domain semantics</vt:lpstr>
      <vt:lpstr>variable domain semantics (ii)</vt:lpstr>
      <vt:lpstr>constant domain semantics with existence predicate</vt:lpstr>
      <vt:lpstr>constant domain semantics with existence predicate (cont.)</vt:lpstr>
      <vt:lpstr>Let's take stock</vt:lpstr>
      <vt:lpstr>Sketch of a proposal for a formal ontological approach to temporal ontology</vt:lpstr>
      <vt:lpstr>Preview</vt:lpstr>
      <vt:lpstr>Tenselessness</vt:lpstr>
      <vt:lpstr>Tensedness</vt:lpstr>
      <vt:lpstr>A-properties and B-relations</vt:lpstr>
      <vt:lpstr>Propositions, events, objects and times</vt:lpstr>
      <vt:lpstr>Events as truthmakers</vt:lpstr>
      <vt:lpstr>Free logic strategy vs denoting concepts strategy</vt:lpstr>
      <vt:lpstr>Free logic strategy</vt:lpstr>
      <vt:lpstr>Presentazione standard di PowerPoint</vt:lpstr>
      <vt:lpstr>Presentazione standard di PowerPoint</vt:lpstr>
      <vt:lpstr>Denoting concept strategy </vt:lpstr>
      <vt:lpstr>Back to Dino and Socrates</vt:lpstr>
      <vt:lpstr>A-eternalist world at t1 (i)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Ontology 22-23</dc:title>
  <dc:creator>Francesco Orilia</dc:creator>
  <cp:lastModifiedBy>Francesco Orilia</cp:lastModifiedBy>
  <cp:revision>29</cp:revision>
  <dcterms:created xsi:type="dcterms:W3CDTF">2022-10-29T09:08:52Z</dcterms:created>
  <dcterms:modified xsi:type="dcterms:W3CDTF">2022-11-17T06:11:01Z</dcterms:modified>
</cp:coreProperties>
</file>