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6" r:id="rId14"/>
    <p:sldId id="281" r:id="rId15"/>
    <p:sldId id="267" r:id="rId16"/>
    <p:sldId id="272" r:id="rId17"/>
    <p:sldId id="273" r:id="rId18"/>
    <p:sldId id="268" r:id="rId19"/>
    <p:sldId id="269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71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43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7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351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727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78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9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63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21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06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8199F-08CF-49B5-A080-3A041D76A257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BEFD-7B8B-4AB0-B35E-9B7A31EFC0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4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Analytic</a:t>
            </a:r>
            <a:r>
              <a:rPr lang="it-IT" dirty="0" smtClean="0"/>
              <a:t> </a:t>
            </a:r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16-18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132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t2 (i)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Dino </a:t>
            </a:r>
            <a:r>
              <a:rPr lang="it-IT" sz="2400" dirty="0" err="1"/>
              <a:t>roamed</a:t>
            </a:r>
            <a:endParaRPr lang="it-IT" sz="2400" dirty="0"/>
          </a:p>
          <a:p>
            <a:r>
              <a:rPr lang="it-IT" sz="2400" b="1" dirty="0" smtClean="0"/>
              <a:t>P </a:t>
            </a:r>
            <a:r>
              <a:rPr lang="it-IT" sz="2400" dirty="0" smtClean="0"/>
              <a:t>!R(d)</a:t>
            </a:r>
          </a:p>
          <a:p>
            <a:r>
              <a:rPr lang="it-IT" sz="2400" dirty="0" err="1" smtClean="0"/>
              <a:t>truthmaker</a:t>
            </a:r>
            <a:r>
              <a:rPr lang="it-IT" sz="2400" dirty="0" smtClean="0"/>
              <a:t>: the </a:t>
            </a:r>
            <a:r>
              <a:rPr lang="it-IT" sz="2400" dirty="0" err="1" smtClean="0"/>
              <a:t>proposition</a:t>
            </a:r>
            <a:r>
              <a:rPr lang="it-IT" sz="2400" dirty="0" smtClean="0"/>
              <a:t> </a:t>
            </a:r>
            <a:r>
              <a:rPr lang="it-IT" sz="2400" dirty="0" err="1" smtClean="0"/>
              <a:t>that</a:t>
            </a:r>
            <a:r>
              <a:rPr lang="it-IT" sz="2400" dirty="0" smtClean="0"/>
              <a:t> Dino </a:t>
            </a:r>
            <a:r>
              <a:rPr lang="it-IT" sz="2400" smtClean="0"/>
              <a:t>roames </a:t>
            </a:r>
            <a:r>
              <a:rPr lang="it-IT" sz="2400" dirty="0" err="1" smtClean="0"/>
              <a:t>has</a:t>
            </a:r>
            <a:r>
              <a:rPr lang="it-IT" sz="2400" dirty="0" smtClean="0"/>
              <a:t> the </a:t>
            </a:r>
            <a:r>
              <a:rPr lang="it-IT" sz="2400" dirty="0" err="1" smtClean="0"/>
              <a:t>property</a:t>
            </a:r>
            <a:endParaRPr lang="it-IT" sz="2400" dirty="0"/>
          </a:p>
          <a:p>
            <a:r>
              <a:rPr lang="it-IT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being-true-at-t1</a:t>
            </a:r>
          </a:p>
          <a:p>
            <a:endParaRPr lang="it-IT" sz="24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en-US" sz="2400" dirty="0" smtClean="0"/>
              <a:t>Socrates </a:t>
            </a:r>
            <a:r>
              <a:rPr lang="en-US" sz="2400" dirty="0"/>
              <a:t>is drinking hemlock</a:t>
            </a:r>
          </a:p>
          <a:p>
            <a:r>
              <a:rPr lang="en-US" sz="2400" dirty="0" smtClean="0"/>
              <a:t>!D(s</a:t>
            </a:r>
            <a:r>
              <a:rPr lang="en-US" sz="2400" dirty="0"/>
              <a:t>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drinking) &amp; agent(e, s) &amp; occur(t1 , e) &amp; present(t1))</a:t>
            </a:r>
          </a:p>
          <a:p>
            <a:endParaRPr lang="it-IT" sz="2400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3133" y="1623900"/>
            <a:ext cx="2396087" cy="1650639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8439665" y="3657600"/>
            <a:ext cx="3256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true-at-t1([</a:t>
            </a:r>
            <a:r>
              <a:rPr lang="it-IT" dirty="0" err="1" smtClean="0">
                <a:solidFill>
                  <a:srgbClr val="FF0000"/>
                </a:solidFill>
              </a:rPr>
              <a:t>roams</a:t>
            </a:r>
            <a:r>
              <a:rPr lang="it-IT" dirty="0" smtClean="0">
                <a:solidFill>
                  <a:srgbClr val="FF0000"/>
                </a:solidFill>
              </a:rPr>
              <a:t>(d)])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96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Lez</a:t>
            </a:r>
            <a:r>
              <a:rPr lang="it-IT" dirty="0" smtClean="0"/>
              <a:t>. 17-18</a:t>
            </a:r>
          </a:p>
          <a:p>
            <a:r>
              <a:rPr lang="it-IT" smtClean="0"/>
              <a:t>18/11/22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901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t2 (ii)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it-IT" sz="2400" dirty="0" err="1" smtClean="0"/>
              <a:t>exist</a:t>
            </a:r>
            <a:r>
              <a:rPr lang="it-IT" sz="2400" dirty="0" smtClean="0"/>
              <a:t>(s)</a:t>
            </a:r>
          </a:p>
          <a:p>
            <a:r>
              <a:rPr lang="it-IT" sz="2400" dirty="0" err="1" smtClean="0"/>
              <a:t>at</a:t>
            </a:r>
            <a:r>
              <a:rPr lang="it-IT" sz="2400" dirty="0" smtClean="0"/>
              <a:t>(t2, s)</a:t>
            </a:r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3133" y="1623900"/>
            <a:ext cx="2396087" cy="1650639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44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B-</a:t>
            </a:r>
            <a:r>
              <a:rPr lang="it-IT" dirty="0" err="1" smtClean="0"/>
              <a:t>eternalist</a:t>
            </a:r>
            <a:r>
              <a:rPr lang="it-IT" dirty="0" smtClean="0"/>
              <a:t> world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R</a:t>
            </a:r>
            <a:r>
              <a:rPr lang="en-US" sz="2400" dirty="0" smtClean="0"/>
              <a:t>) </a:t>
            </a:r>
            <a:r>
              <a:rPr lang="en-US" sz="2400" dirty="0"/>
              <a:t>&amp; agent(e, d) &amp; occur(t1 , e) </a:t>
            </a:r>
            <a:r>
              <a:rPr lang="en-US" sz="2400" dirty="0" smtClean="0"/>
              <a:t>&amp; </a:t>
            </a:r>
            <a:r>
              <a:rPr lang="en-US" sz="2400" dirty="0" smtClean="0">
                <a:sym typeface="Symbol" panose="05050102010706020507" pitchFamily="18" charset="2"/>
              </a:rPr>
              <a:t>t</a:t>
            </a:r>
            <a:r>
              <a:rPr lang="en-US" sz="2400" dirty="0" smtClean="0"/>
              <a:t>( </a:t>
            </a:r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e'(event(e') &amp; attribute(e', uttering) &amp; patient(e', tok1) &amp; </a:t>
            </a:r>
            <a:r>
              <a:rPr lang="en-US" sz="2400" dirty="0" smtClean="0"/>
              <a:t>occur(t, </a:t>
            </a:r>
            <a:r>
              <a:rPr lang="en-US" sz="2400" dirty="0"/>
              <a:t>e') &amp; </a:t>
            </a:r>
            <a:r>
              <a:rPr lang="en-US" sz="2400" dirty="0" smtClean="0"/>
              <a:t>t = t1)))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</a:t>
            </a:r>
            <a:r>
              <a:rPr lang="en-US" sz="2400" dirty="0" smtClean="0"/>
              <a:t>R) </a:t>
            </a:r>
            <a:r>
              <a:rPr lang="en-US" sz="2400" dirty="0"/>
              <a:t>&amp; agent(e, d) &amp; occur(t1 , e) </a:t>
            </a:r>
            <a:r>
              <a:rPr lang="en-US" sz="2400" dirty="0" smtClean="0"/>
              <a:t>&amp; </a:t>
            </a:r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e'(event(e') &amp; attribute(e', uttering) &amp; patient(e', </a:t>
            </a:r>
            <a:r>
              <a:rPr lang="en-US" sz="2400" dirty="0" smtClean="0"/>
              <a:t>tok2) </a:t>
            </a:r>
            <a:r>
              <a:rPr lang="en-US" sz="2400" dirty="0"/>
              <a:t>&amp; occur(t2 , e') &amp; t1&lt;t2)))</a:t>
            </a:r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1067" y="3654383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11510" y="3654383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5623876" y="1221726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Fumetto 4 1"/>
          <p:cNvSpPr/>
          <p:nvPr/>
        </p:nvSpPr>
        <p:spPr>
          <a:xfrm>
            <a:off x="6111510" y="0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d 's roaming is simul-</a:t>
            </a:r>
          </a:p>
          <a:p>
            <a:pPr algn="ctr"/>
            <a:r>
              <a:rPr lang="it-IT" smtClean="0"/>
              <a:t>taneous with this token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13</a:t>
            </a:fld>
            <a:endParaRPr lang="it-IT"/>
          </a:p>
        </p:txBody>
      </p:sp>
      <p:sp>
        <p:nvSpPr>
          <p:cNvPr id="12" name="Fumetto 4 11"/>
          <p:cNvSpPr/>
          <p:nvPr/>
        </p:nvSpPr>
        <p:spPr>
          <a:xfrm>
            <a:off x="9799907" y="259253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d</a:t>
            </a:r>
            <a:r>
              <a:rPr lang="it-IT" smtClean="0"/>
              <a:t> 's roaming is before this token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33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B-</a:t>
            </a:r>
            <a:r>
              <a:rPr lang="it-IT" dirty="0" err="1" smtClean="0"/>
              <a:t>eternalist</a:t>
            </a:r>
            <a:r>
              <a:rPr lang="it-IT" dirty="0" smtClean="0"/>
              <a:t> </a:t>
            </a:r>
            <a:r>
              <a:rPr lang="it-IT" dirty="0" smtClean="0"/>
              <a:t>world (slide aggiunta dopo la lezione)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</a:t>
            </a:r>
            <a:r>
              <a:rPr lang="en-US" sz="2400" dirty="0">
                <a:solidFill>
                  <a:srgbClr val="FF0000"/>
                </a:solidFill>
              </a:rPr>
              <a:t>e(event(e) &amp; attribute(e, R</a:t>
            </a:r>
            <a:r>
              <a:rPr lang="en-US" sz="2400" dirty="0" smtClean="0">
                <a:solidFill>
                  <a:srgbClr val="FF0000"/>
                </a:solidFill>
              </a:rPr>
              <a:t>) </a:t>
            </a:r>
            <a:r>
              <a:rPr lang="en-US" sz="2400" dirty="0">
                <a:solidFill>
                  <a:srgbClr val="FF0000"/>
                </a:solidFill>
              </a:rPr>
              <a:t>&amp; agent(e, d) &amp; occur(t1 , e) </a:t>
            </a:r>
            <a:r>
              <a:rPr lang="en-US" sz="2400" dirty="0" smtClean="0">
                <a:solidFill>
                  <a:srgbClr val="FF0000"/>
                </a:solidFill>
              </a:rPr>
              <a:t>&amp;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</a:t>
            </a:r>
            <a:r>
              <a:rPr lang="en-US" sz="2400" dirty="0">
                <a:solidFill>
                  <a:srgbClr val="FF0000"/>
                </a:solidFill>
              </a:rPr>
              <a:t>e'(event(e') &amp; attribute(e', uttering) &amp; patient(e', tok1) &amp; </a:t>
            </a:r>
            <a:r>
              <a:rPr lang="en-US" sz="2400" dirty="0" smtClean="0">
                <a:solidFill>
                  <a:srgbClr val="FF0000"/>
                </a:solidFill>
              </a:rPr>
              <a:t>occur(t1,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 smtClean="0">
                <a:solidFill>
                  <a:srgbClr val="FF0000"/>
                </a:solidFill>
              </a:rPr>
              <a:t>')) </a:t>
            </a:r>
            <a:r>
              <a:rPr lang="en-US" sz="2400" dirty="0" smtClean="0"/>
              <a:t>MI </a:t>
            </a:r>
            <a:r>
              <a:rPr lang="en-US" sz="2400" dirty="0" err="1" smtClean="0"/>
              <a:t>SEMBRA</a:t>
            </a:r>
            <a:r>
              <a:rPr lang="en-US" sz="2400" dirty="0" smtClean="0"/>
              <a:t> </a:t>
            </a:r>
            <a:r>
              <a:rPr lang="en-US" sz="2400" dirty="0" err="1" smtClean="0"/>
              <a:t>MEGLIO</a:t>
            </a:r>
            <a:r>
              <a:rPr lang="en-US" sz="2400" dirty="0" smtClean="0"/>
              <a:t> PER </a:t>
            </a:r>
            <a:r>
              <a:rPr lang="en-US" sz="2400" dirty="0" err="1" smtClean="0"/>
              <a:t>SPECIFICARE</a:t>
            </a:r>
            <a:r>
              <a:rPr lang="en-US" sz="2400" dirty="0" smtClean="0"/>
              <a:t> IL </a:t>
            </a:r>
            <a:r>
              <a:rPr lang="en-US" sz="2400" dirty="0" err="1" smtClean="0"/>
              <a:t>TRUTHMAKER</a:t>
            </a:r>
            <a:r>
              <a:rPr lang="en-US" sz="2400" dirty="0" smtClean="0"/>
              <a:t> </a:t>
            </a:r>
            <a:r>
              <a:rPr lang="en-US" sz="2400" dirty="0" err="1" smtClean="0"/>
              <a:t>RISPETTO</a:t>
            </a:r>
            <a:r>
              <a:rPr lang="en-US" sz="2400" dirty="0" smtClean="0"/>
              <a:t> </a:t>
            </a:r>
            <a:r>
              <a:rPr lang="en-US" sz="2400" dirty="0" err="1" smtClean="0"/>
              <a:t>ALLA</a:t>
            </a:r>
            <a:r>
              <a:rPr lang="en-US" sz="2400" dirty="0" smtClean="0"/>
              <a:t> FORMULA DELLA SLIDE </a:t>
            </a:r>
            <a:r>
              <a:rPr lang="en-US" sz="2400" dirty="0" err="1" smtClean="0"/>
              <a:t>PRECEDENTE</a:t>
            </a:r>
            <a:r>
              <a:rPr lang="en-US" sz="2400" dirty="0" smtClean="0"/>
              <a:t> </a:t>
            </a:r>
            <a:r>
              <a:rPr lang="en-US" sz="2400" dirty="0" err="1" smtClean="0"/>
              <a:t>USATA</a:t>
            </a:r>
            <a:r>
              <a:rPr lang="en-US" sz="2400" dirty="0" smtClean="0"/>
              <a:t> IN </a:t>
            </a:r>
            <a:r>
              <a:rPr lang="en-US" sz="2400" dirty="0" err="1" smtClean="0"/>
              <a:t>CLASSE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 smtClean="0"/>
          </a:p>
          <a:p>
            <a:r>
              <a:rPr lang="en-US" sz="2400" dirty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</a:t>
            </a:r>
            <a:r>
              <a:rPr lang="en-US" sz="2400" dirty="0" smtClean="0"/>
              <a:t>R) </a:t>
            </a:r>
            <a:r>
              <a:rPr lang="en-US" sz="2400" dirty="0"/>
              <a:t>&amp; agent(e, d) &amp; occur(t1 , e) </a:t>
            </a:r>
            <a:r>
              <a:rPr lang="en-US" sz="2400" dirty="0" smtClean="0"/>
              <a:t>&amp; </a:t>
            </a:r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e'(event(e') &amp; attribute(e', uttering) &amp; patient(e', </a:t>
            </a:r>
            <a:r>
              <a:rPr lang="en-US" sz="2400" dirty="0" smtClean="0"/>
              <a:t>tok2) </a:t>
            </a:r>
            <a:r>
              <a:rPr lang="en-US" sz="2400" dirty="0"/>
              <a:t>&amp; occur(t2 , e') &amp; t1&lt;t2)))</a:t>
            </a:r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1067" y="3654383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11510" y="3654383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5623876" y="1221726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Fumetto 4 1"/>
          <p:cNvSpPr/>
          <p:nvPr/>
        </p:nvSpPr>
        <p:spPr>
          <a:xfrm>
            <a:off x="6111510" y="0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d 's roaming is simul-</a:t>
            </a:r>
          </a:p>
          <a:p>
            <a:pPr algn="ctr"/>
            <a:r>
              <a:rPr lang="it-IT" smtClean="0"/>
              <a:t>taneous with this token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14</a:t>
            </a:fld>
            <a:endParaRPr lang="it-IT"/>
          </a:p>
        </p:txBody>
      </p:sp>
      <p:sp>
        <p:nvSpPr>
          <p:cNvPr id="12" name="Fumetto 4 11"/>
          <p:cNvSpPr/>
          <p:nvPr/>
        </p:nvSpPr>
        <p:spPr>
          <a:xfrm>
            <a:off x="9799907" y="259253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d</a:t>
            </a:r>
            <a:r>
              <a:rPr lang="it-IT" smtClean="0"/>
              <a:t> 's roaming is before this token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5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B-</a:t>
            </a:r>
            <a:r>
              <a:rPr lang="it-IT" dirty="0" err="1" smtClean="0"/>
              <a:t>eternalist</a:t>
            </a:r>
            <a:r>
              <a:rPr lang="it-IT" dirty="0" smtClean="0"/>
              <a:t> world (ii)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exist(d</a:t>
            </a:r>
            <a:r>
              <a:rPr lang="en-US" sz="2400"/>
              <a:t>)</a:t>
            </a:r>
          </a:p>
          <a:p>
            <a:r>
              <a:rPr lang="en-US" sz="2400"/>
              <a:t>exist(s)</a:t>
            </a:r>
          </a:p>
          <a:p>
            <a:r>
              <a:rPr lang="en-US" sz="2400"/>
              <a:t>at(t1, d)</a:t>
            </a:r>
          </a:p>
          <a:p>
            <a:r>
              <a:rPr lang="en-US" sz="2400"/>
              <a:t>at(t2, s</a:t>
            </a:r>
            <a:r>
              <a:rPr lang="en-US" sz="2400" smtClean="0"/>
              <a:t>)</a:t>
            </a:r>
            <a:endParaRPr lang="it-IT" sz="2400" smtClean="0"/>
          </a:p>
          <a:p>
            <a:endParaRPr lang="it-IT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1067" y="3654383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11510" y="3654383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5623876" y="1221726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Fumetto 4 1"/>
          <p:cNvSpPr/>
          <p:nvPr/>
        </p:nvSpPr>
        <p:spPr>
          <a:xfrm>
            <a:off x="6111510" y="0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d 's roaming is simul-</a:t>
            </a:r>
          </a:p>
          <a:p>
            <a:pPr algn="ctr"/>
            <a:r>
              <a:rPr lang="it-IT" smtClean="0"/>
              <a:t>taneous with this token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15</a:t>
            </a:fld>
            <a:endParaRPr lang="it-IT"/>
          </a:p>
        </p:txBody>
      </p:sp>
      <p:sp>
        <p:nvSpPr>
          <p:cNvPr id="12" name="Fumetto 4 11"/>
          <p:cNvSpPr/>
          <p:nvPr/>
        </p:nvSpPr>
        <p:spPr>
          <a:xfrm>
            <a:off x="9799907" y="259253"/>
            <a:ext cx="2017469" cy="28478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s</a:t>
            </a:r>
            <a:r>
              <a:rPr lang="it-IT" smtClean="0"/>
              <a:t> 's drinking is simul-</a:t>
            </a:r>
          </a:p>
          <a:p>
            <a:pPr algn="ctr"/>
            <a:r>
              <a:rPr lang="it-IT" smtClean="0"/>
              <a:t>taneous with this token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47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Definitions</a:t>
            </a:r>
            <a:r>
              <a:rPr lang="it-IT" dirty="0" smtClean="0"/>
              <a:t> of </a:t>
            </a:r>
            <a:r>
              <a:rPr lang="it-IT" dirty="0" err="1" smtClean="0"/>
              <a:t>presentism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This is the formulation in Baron and Miller 2019 (Intro to the Phil of Time</a:t>
            </a:r>
            <a:r>
              <a:rPr lang="en-US" dirty="0" smtClean="0"/>
              <a:t>):</a:t>
            </a:r>
            <a:endParaRPr lang="it-IT" dirty="0"/>
          </a:p>
          <a:p>
            <a:r>
              <a:rPr lang="en-US" dirty="0"/>
              <a:t>	“only entities that exist now, exist simpliciter” (p. 14</a:t>
            </a:r>
            <a:r>
              <a:rPr lang="en-US" dirty="0" smtClean="0"/>
              <a:t>)</a:t>
            </a:r>
          </a:p>
          <a:p>
            <a:r>
              <a:rPr lang="en-US" dirty="0"/>
              <a:t>	This is the formulation in SEP</a:t>
            </a:r>
            <a:r>
              <a:rPr lang="en-US" dirty="0" smtClean="0"/>
              <a:t>:</a:t>
            </a:r>
            <a:endParaRPr lang="it-IT" dirty="0"/>
          </a:p>
          <a:p>
            <a:r>
              <a:rPr lang="en-US" dirty="0"/>
              <a:t>“According to presentism, only present objects exist. More precisely, presentism is the view that, </a:t>
            </a:r>
            <a:r>
              <a:rPr lang="en-US" b="1" dirty="0"/>
              <a:t>necessarily</a:t>
            </a:r>
            <a:r>
              <a:rPr lang="en-US" dirty="0"/>
              <a:t>, it is </a:t>
            </a:r>
            <a:r>
              <a:rPr lang="en-US" b="1" dirty="0"/>
              <a:t>always</a:t>
            </a:r>
            <a:r>
              <a:rPr lang="en-US" dirty="0"/>
              <a:t> true that only present objects exist. Even more precisely, no objects exist in time without being present (abstract objects might exist outside of time).”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3985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Definition of </a:t>
            </a:r>
            <a:r>
              <a:rPr lang="it-IT" dirty="0" err="1" smtClean="0"/>
              <a:t>eternalism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Baron</a:t>
            </a:r>
            <a:r>
              <a:rPr lang="it-IT" dirty="0" smtClean="0"/>
              <a:t> and Miller (intro to </a:t>
            </a:r>
            <a:r>
              <a:rPr lang="it-IT" dirty="0" err="1" smtClean="0"/>
              <a:t>phil</a:t>
            </a:r>
            <a:r>
              <a:rPr lang="it-IT" dirty="0" smtClean="0"/>
              <a:t> of time, p. 15)</a:t>
            </a:r>
          </a:p>
          <a:p>
            <a:r>
              <a:rPr lang="it-IT" dirty="0" smtClean="0"/>
              <a:t>‘</a:t>
            </a:r>
            <a:r>
              <a:rPr lang="it-IT" dirty="0" err="1" smtClean="0"/>
              <a:t>Entities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exist</a:t>
            </a:r>
            <a:r>
              <a:rPr lang="it-IT" dirty="0" smtClean="0"/>
              <a:t> </a:t>
            </a:r>
            <a:r>
              <a:rPr lang="it-IT" dirty="0" err="1" smtClean="0"/>
              <a:t>now</a:t>
            </a:r>
            <a:r>
              <a:rPr lang="it-IT" dirty="0" smtClean="0"/>
              <a:t>, </a:t>
            </a:r>
            <a:r>
              <a:rPr lang="it-IT" dirty="0" err="1" smtClean="0"/>
              <a:t>exist</a:t>
            </a:r>
            <a:r>
              <a:rPr lang="it-IT" dirty="0" smtClean="0"/>
              <a:t> in the </a:t>
            </a:r>
            <a:r>
              <a:rPr lang="it-IT" dirty="0" err="1" smtClean="0"/>
              <a:t>past</a:t>
            </a:r>
            <a:r>
              <a:rPr lang="it-IT" dirty="0" smtClean="0"/>
              <a:t>, and </a:t>
            </a:r>
            <a:r>
              <a:rPr lang="it-IT" dirty="0" err="1" smtClean="0"/>
              <a:t>exist</a:t>
            </a:r>
            <a:r>
              <a:rPr lang="it-IT" dirty="0" smtClean="0"/>
              <a:t> in the future, </a:t>
            </a:r>
            <a:r>
              <a:rPr lang="it-IT" dirty="0" err="1" smtClean="0"/>
              <a:t>exist</a:t>
            </a:r>
            <a:r>
              <a:rPr lang="it-IT" dirty="0" smtClean="0"/>
              <a:t> </a:t>
            </a:r>
            <a:r>
              <a:rPr lang="it-IT" i="1" dirty="0" smtClean="0"/>
              <a:t>simpliciter</a:t>
            </a:r>
            <a:r>
              <a:rPr lang="it-IT" dirty="0" smtClean="0"/>
              <a:t>’</a:t>
            </a:r>
          </a:p>
          <a:p>
            <a:r>
              <a:rPr lang="it-IT" dirty="0" err="1" smtClean="0"/>
              <a:t>Depending</a:t>
            </a:r>
            <a:r>
              <a:rPr lang="it-IT" dirty="0" smtClean="0"/>
              <a:t> on </a:t>
            </a:r>
            <a:r>
              <a:rPr lang="it-IT" dirty="0" err="1"/>
              <a:t>h</a:t>
            </a:r>
            <a:r>
              <a:rPr lang="it-IT" dirty="0" err="1" smtClean="0"/>
              <a:t>ow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interpret</a:t>
            </a:r>
            <a:r>
              <a:rPr lang="it-IT" dirty="0" smtClean="0"/>
              <a:t> ‘</a:t>
            </a:r>
            <a:r>
              <a:rPr lang="it-IT" dirty="0" err="1" smtClean="0"/>
              <a:t>past</a:t>
            </a:r>
            <a:r>
              <a:rPr lang="it-IT" dirty="0" smtClean="0"/>
              <a:t>’, ‘</a:t>
            </a:r>
            <a:r>
              <a:rPr lang="it-IT" dirty="0" err="1" smtClean="0"/>
              <a:t>now</a:t>
            </a:r>
            <a:r>
              <a:rPr lang="it-IT" dirty="0" smtClean="0"/>
              <a:t>’, ‘future’,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get</a:t>
            </a:r>
            <a:r>
              <a:rPr lang="it-IT" dirty="0" smtClean="0"/>
              <a:t> </a:t>
            </a:r>
            <a:r>
              <a:rPr lang="it-IT" dirty="0" err="1" smtClean="0"/>
              <a:t>either</a:t>
            </a:r>
            <a:r>
              <a:rPr lang="it-IT" dirty="0" smtClean="0"/>
              <a:t> A- or B-</a:t>
            </a:r>
            <a:r>
              <a:rPr lang="it-IT" dirty="0" err="1" smtClean="0"/>
              <a:t>eternalism</a:t>
            </a:r>
            <a:endParaRPr lang="it-IT" dirty="0" smtClean="0"/>
          </a:p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should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a </a:t>
            </a:r>
            <a:r>
              <a:rPr lang="it-IT" dirty="0" err="1" smtClean="0"/>
              <a:t>version</a:t>
            </a:r>
            <a:r>
              <a:rPr lang="it-IT" dirty="0" smtClean="0"/>
              <a:t> with ‘</a:t>
            </a:r>
            <a:r>
              <a:rPr lang="it-IT" dirty="0" err="1" smtClean="0"/>
              <a:t>always</a:t>
            </a:r>
            <a:r>
              <a:rPr lang="it-IT" dirty="0" smtClean="0"/>
              <a:t>’:</a:t>
            </a:r>
          </a:p>
          <a:p>
            <a:r>
              <a:rPr lang="it-IT" dirty="0" smtClean="0"/>
              <a:t>‘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always</a:t>
            </a:r>
            <a:r>
              <a:rPr lang="it-IT" dirty="0" smtClean="0"/>
              <a:t> </a:t>
            </a:r>
            <a:r>
              <a:rPr lang="it-IT" dirty="0" err="1" smtClean="0"/>
              <a:t>true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entities</a:t>
            </a:r>
            <a:r>
              <a:rPr lang="it-IT" dirty="0" smtClean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exist</a:t>
            </a:r>
            <a:r>
              <a:rPr lang="it-IT" dirty="0"/>
              <a:t> </a:t>
            </a:r>
            <a:r>
              <a:rPr lang="it-IT" dirty="0" err="1"/>
              <a:t>now</a:t>
            </a:r>
            <a:r>
              <a:rPr lang="it-IT" dirty="0"/>
              <a:t>, </a:t>
            </a:r>
            <a:r>
              <a:rPr lang="it-IT" dirty="0" err="1"/>
              <a:t>exist</a:t>
            </a:r>
            <a:r>
              <a:rPr lang="it-IT" dirty="0"/>
              <a:t> in the </a:t>
            </a:r>
            <a:r>
              <a:rPr lang="it-IT" dirty="0" err="1"/>
              <a:t>past</a:t>
            </a:r>
            <a:r>
              <a:rPr lang="it-IT" dirty="0"/>
              <a:t>, and </a:t>
            </a:r>
            <a:r>
              <a:rPr lang="it-IT" dirty="0" err="1"/>
              <a:t>exist</a:t>
            </a:r>
            <a:r>
              <a:rPr lang="it-IT" dirty="0"/>
              <a:t> in the future, </a:t>
            </a:r>
            <a:r>
              <a:rPr lang="it-IT" dirty="0" err="1"/>
              <a:t>exist</a:t>
            </a:r>
            <a:r>
              <a:rPr lang="it-IT" dirty="0"/>
              <a:t> </a:t>
            </a:r>
            <a:r>
              <a:rPr lang="it-IT" i="1" dirty="0"/>
              <a:t>simpliciter</a:t>
            </a:r>
            <a:r>
              <a:rPr lang="it-IT" dirty="0"/>
              <a:t>’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640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Formulation</a:t>
            </a:r>
            <a:r>
              <a:rPr lang="it-IT" dirty="0" smtClean="0"/>
              <a:t> of </a:t>
            </a:r>
            <a:r>
              <a:rPr lang="it-IT" dirty="0" err="1" smtClean="0"/>
              <a:t>presentism</a:t>
            </a:r>
            <a:r>
              <a:rPr lang="it-IT" dirty="0" smtClean="0"/>
              <a:t> (free </a:t>
            </a:r>
            <a:r>
              <a:rPr lang="it-IT" dirty="0" err="1" smtClean="0"/>
              <a:t>logic</a:t>
            </a:r>
            <a:r>
              <a:rPr lang="it-IT" dirty="0" smtClean="0"/>
              <a:t> with </a:t>
            </a:r>
            <a:r>
              <a:rPr lang="it-IT" dirty="0" err="1" smtClean="0"/>
              <a:t>substitutional</a:t>
            </a:r>
            <a:r>
              <a:rPr lang="it-IT" dirty="0" smtClean="0"/>
              <a:t> </a:t>
            </a:r>
            <a:r>
              <a:rPr lang="it-IT" dirty="0" err="1" smtClean="0"/>
              <a:t>quantifiers</a:t>
            </a:r>
            <a:r>
              <a:rPr lang="it-IT" dirty="0"/>
              <a:t>) w/out ‘</a:t>
            </a:r>
            <a:r>
              <a:rPr lang="it-IT" dirty="0" err="1"/>
              <a:t>always</a:t>
            </a:r>
            <a:r>
              <a:rPr lang="it-IT" dirty="0"/>
              <a:t>’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sz="3200" baseline="30000" dirty="0" err="1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 smtClean="0"/>
              <a:t>(exist(x)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!</a:t>
            </a:r>
            <a:r>
              <a:rPr lang="en-US" dirty="0" smtClean="0">
                <a:sym typeface="Symbol" panose="05050102010706020507" pitchFamily="18" charset="2"/>
              </a:rPr>
              <a:t>exist(x</a:t>
            </a:r>
            <a:r>
              <a:rPr lang="en-US" dirty="0" smtClean="0"/>
              <a:t>))</a:t>
            </a:r>
          </a:p>
          <a:p>
            <a:r>
              <a:rPr lang="en-US" dirty="0" smtClean="0"/>
              <a:t>1) this thesis is not a tautology, and it is not trivial</a:t>
            </a:r>
          </a:p>
          <a:p>
            <a:r>
              <a:rPr lang="en-US" dirty="0" smtClean="0"/>
              <a:t>2) no obvious falsehood can be inferred</a:t>
            </a:r>
          </a:p>
          <a:p>
            <a:r>
              <a:rPr lang="en-US" dirty="0" smtClean="0"/>
              <a:t>Suppose we instantiate to Socrates:</a:t>
            </a:r>
          </a:p>
          <a:p>
            <a:r>
              <a:rPr lang="en-US" dirty="0"/>
              <a:t>(</a:t>
            </a:r>
            <a:r>
              <a:rPr lang="en-US" dirty="0" smtClean="0"/>
              <a:t>exist(s)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!</a:t>
            </a:r>
            <a:r>
              <a:rPr lang="en-US" dirty="0" smtClean="0">
                <a:sym typeface="Symbol" panose="05050102010706020507" pitchFamily="18" charset="2"/>
              </a:rPr>
              <a:t>exist(s</a:t>
            </a:r>
            <a:r>
              <a:rPr lang="en-US" dirty="0" smtClean="0"/>
              <a:t>))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presentist</a:t>
            </a:r>
            <a:r>
              <a:rPr lang="en-US" dirty="0" smtClean="0"/>
              <a:t> (contra </a:t>
            </a:r>
            <a:r>
              <a:rPr lang="en-US" dirty="0" err="1" smtClean="0"/>
              <a:t>eternalism</a:t>
            </a:r>
            <a:r>
              <a:rPr lang="en-US" dirty="0" smtClean="0"/>
              <a:t>) does not accept the antecedent</a:t>
            </a:r>
          </a:p>
          <a:p>
            <a:r>
              <a:rPr lang="en-US" dirty="0" smtClean="0"/>
              <a:t>Hence, the </a:t>
            </a:r>
            <a:r>
              <a:rPr lang="en-US" dirty="0" err="1" smtClean="0"/>
              <a:t>presentist</a:t>
            </a:r>
            <a:r>
              <a:rPr lang="en-US" dirty="0" smtClean="0"/>
              <a:t> does not infer the (disastrous) consequent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2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Formulation</a:t>
            </a:r>
            <a:r>
              <a:rPr lang="it-IT" dirty="0" smtClean="0"/>
              <a:t> of A-</a:t>
            </a:r>
            <a:r>
              <a:rPr lang="it-IT" dirty="0" err="1" smtClean="0"/>
              <a:t>eternalism</a:t>
            </a:r>
            <a:r>
              <a:rPr lang="it-IT" dirty="0"/>
              <a:t> (free </a:t>
            </a:r>
            <a:r>
              <a:rPr lang="it-IT" dirty="0" err="1"/>
              <a:t>logic</a:t>
            </a:r>
            <a:r>
              <a:rPr lang="it-IT" dirty="0"/>
              <a:t> with </a:t>
            </a:r>
            <a:r>
              <a:rPr lang="it-IT" dirty="0" err="1"/>
              <a:t>substitutional</a:t>
            </a:r>
            <a:r>
              <a:rPr lang="it-IT" dirty="0"/>
              <a:t> </a:t>
            </a:r>
            <a:r>
              <a:rPr lang="it-IT" dirty="0" err="1"/>
              <a:t>quantifiers</a:t>
            </a:r>
            <a:r>
              <a:rPr lang="it-IT" dirty="0" smtClean="0"/>
              <a:t>), w/out ‘</a:t>
            </a:r>
            <a:r>
              <a:rPr lang="it-IT" dirty="0" err="1" smtClean="0"/>
              <a:t>always</a:t>
            </a:r>
            <a:r>
              <a:rPr lang="it-IT" dirty="0" smtClean="0"/>
              <a:t>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Whatever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past</a:t>
            </a:r>
            <a:r>
              <a:rPr lang="it-IT" dirty="0"/>
              <a:t>, or </a:t>
            </a:r>
            <a:r>
              <a:rPr lang="it-IT" dirty="0" err="1"/>
              <a:t>present</a:t>
            </a:r>
            <a:r>
              <a:rPr lang="it-IT" dirty="0"/>
              <a:t>, or future,  </a:t>
            </a:r>
            <a:r>
              <a:rPr lang="it-IT" dirty="0" err="1" smtClean="0"/>
              <a:t>exists</a:t>
            </a:r>
            <a:endParaRPr lang="it-IT" dirty="0" smtClean="0"/>
          </a:p>
          <a:p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sz="3200" baseline="30000" dirty="0" err="1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 smtClean="0"/>
              <a:t>((</a:t>
            </a:r>
            <a:r>
              <a:rPr lang="en-US" b="1" dirty="0" smtClean="0"/>
              <a:t>P</a:t>
            </a:r>
            <a:r>
              <a:rPr lang="en-US" dirty="0" smtClean="0"/>
              <a:t> !exist (x</a:t>
            </a:r>
            <a:r>
              <a:rPr lang="en-US" dirty="0"/>
              <a:t>) </a:t>
            </a:r>
            <a:r>
              <a:rPr lang="en-US" dirty="0" smtClean="0"/>
              <a:t>v !exist (x) v </a:t>
            </a:r>
            <a:r>
              <a:rPr lang="en-US" b="1" dirty="0" smtClean="0"/>
              <a:t>F</a:t>
            </a:r>
            <a:r>
              <a:rPr lang="en-US" dirty="0" smtClean="0"/>
              <a:t> !exist(x))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 smtClean="0">
                <a:sym typeface="Symbol" panose="05050102010706020507" pitchFamily="18" charset="2"/>
              </a:rPr>
              <a:t>exist(x</a:t>
            </a:r>
            <a:r>
              <a:rPr lang="en-US" dirty="0" smtClean="0"/>
              <a:t>))</a:t>
            </a:r>
          </a:p>
          <a:p>
            <a:r>
              <a:rPr lang="en-US" dirty="0" smtClean="0"/>
              <a:t>1</a:t>
            </a:r>
            <a:r>
              <a:rPr lang="en-US" dirty="0"/>
              <a:t>) this thesis is not a tautology</a:t>
            </a:r>
          </a:p>
          <a:p>
            <a:r>
              <a:rPr lang="en-US" dirty="0"/>
              <a:t>2) no obvious falsehood can be inferred</a:t>
            </a:r>
          </a:p>
          <a:p>
            <a:r>
              <a:rPr lang="en-US" dirty="0"/>
              <a:t>Suppose we instantiate to </a:t>
            </a:r>
            <a:r>
              <a:rPr lang="en-US" dirty="0" smtClean="0"/>
              <a:t>Socrates</a:t>
            </a:r>
          </a:p>
          <a:p>
            <a:r>
              <a:rPr lang="en-US" dirty="0" smtClean="0"/>
              <a:t>(</a:t>
            </a:r>
            <a:r>
              <a:rPr lang="en-US" b="1" dirty="0"/>
              <a:t>P</a:t>
            </a:r>
            <a:r>
              <a:rPr lang="en-US" dirty="0"/>
              <a:t> !exist </a:t>
            </a:r>
            <a:r>
              <a:rPr lang="en-US" dirty="0" smtClean="0"/>
              <a:t>(s) </a:t>
            </a:r>
            <a:r>
              <a:rPr lang="en-US" dirty="0"/>
              <a:t>v !exist </a:t>
            </a:r>
            <a:r>
              <a:rPr lang="en-US" dirty="0" smtClean="0"/>
              <a:t>(s) </a:t>
            </a:r>
            <a:r>
              <a:rPr lang="en-US" dirty="0"/>
              <a:t>v </a:t>
            </a:r>
            <a:r>
              <a:rPr lang="en-US" b="1" dirty="0"/>
              <a:t>F</a:t>
            </a:r>
            <a:r>
              <a:rPr lang="en-US" dirty="0"/>
              <a:t> !</a:t>
            </a:r>
            <a:r>
              <a:rPr lang="en-US" dirty="0" smtClean="0"/>
              <a:t>exist(s))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 smtClean="0">
                <a:sym typeface="Symbol" panose="05050102010706020507" pitchFamily="18" charset="2"/>
              </a:rPr>
              <a:t>exist(s</a:t>
            </a:r>
            <a:r>
              <a:rPr lang="en-US" dirty="0" smtClean="0"/>
              <a:t>))</a:t>
            </a:r>
            <a:endParaRPr lang="en-US" dirty="0"/>
          </a:p>
          <a:p>
            <a:r>
              <a:rPr lang="en-US" dirty="0"/>
              <a:t>The </a:t>
            </a:r>
            <a:r>
              <a:rPr lang="en-US" dirty="0" err="1" smtClean="0"/>
              <a:t>eternalist</a:t>
            </a:r>
            <a:r>
              <a:rPr lang="en-US" dirty="0" smtClean="0"/>
              <a:t> accepts the antecedent, since she accepts its 1st </a:t>
            </a:r>
            <a:r>
              <a:rPr lang="en-US" dirty="0" err="1" smtClean="0"/>
              <a:t>disjunct</a:t>
            </a:r>
            <a:r>
              <a:rPr lang="en-US" dirty="0" smtClean="0"/>
              <a:t> (like the </a:t>
            </a:r>
            <a:r>
              <a:rPr lang="en-US" dirty="0" err="1" smtClean="0"/>
              <a:t>presentist</a:t>
            </a:r>
            <a:r>
              <a:rPr lang="en-US" dirty="0" smtClean="0"/>
              <a:t>), and thus she can infer the consequent, which is OK for the </a:t>
            </a:r>
            <a:r>
              <a:rPr lang="en-US" dirty="0" err="1" smtClean="0"/>
              <a:t>eternalist</a:t>
            </a:r>
            <a:r>
              <a:rPr lang="en-US" dirty="0" smtClean="0"/>
              <a:t> (contra presentism)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840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Lezione 16</a:t>
            </a:r>
            <a:endParaRPr lang="it-IT" dirty="0" smtClean="0"/>
          </a:p>
          <a:p>
            <a:r>
              <a:rPr lang="it-IT" dirty="0" smtClean="0"/>
              <a:t>17/11/22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27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Formulation</a:t>
            </a:r>
            <a:r>
              <a:rPr lang="it-IT" dirty="0" smtClean="0"/>
              <a:t> of </a:t>
            </a:r>
            <a:r>
              <a:rPr lang="it-IT" dirty="0" err="1" smtClean="0"/>
              <a:t>presentism</a:t>
            </a:r>
            <a:r>
              <a:rPr lang="it-IT" dirty="0" smtClean="0"/>
              <a:t> (free </a:t>
            </a:r>
            <a:r>
              <a:rPr lang="it-IT" dirty="0" err="1" smtClean="0"/>
              <a:t>logic</a:t>
            </a:r>
            <a:r>
              <a:rPr lang="it-IT" dirty="0" smtClean="0"/>
              <a:t> with </a:t>
            </a:r>
            <a:r>
              <a:rPr lang="it-IT" dirty="0" err="1" smtClean="0"/>
              <a:t>substitutional</a:t>
            </a:r>
            <a:r>
              <a:rPr lang="it-IT" dirty="0" smtClean="0"/>
              <a:t> </a:t>
            </a:r>
            <a:r>
              <a:rPr lang="it-IT" dirty="0" err="1" smtClean="0"/>
              <a:t>quantifiers</a:t>
            </a:r>
            <a:r>
              <a:rPr lang="it-IT" dirty="0"/>
              <a:t>) </a:t>
            </a:r>
            <a:r>
              <a:rPr lang="it-IT" dirty="0" smtClean="0"/>
              <a:t>with </a:t>
            </a:r>
            <a:r>
              <a:rPr lang="it-IT" dirty="0"/>
              <a:t>‘</a:t>
            </a:r>
            <a:r>
              <a:rPr lang="it-IT" dirty="0" err="1"/>
              <a:t>always</a:t>
            </a:r>
            <a:r>
              <a:rPr lang="it-IT" dirty="0"/>
              <a:t>’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ym typeface="Symbol" panose="05050102010706020507" pitchFamily="18" charset="2"/>
              </a:rPr>
              <a:t>A 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sz="3200" baseline="30000" dirty="0" err="1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 smtClean="0"/>
              <a:t>(exist(x)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!</a:t>
            </a:r>
            <a:r>
              <a:rPr lang="en-US" dirty="0" smtClean="0">
                <a:sym typeface="Symbol" panose="05050102010706020507" pitchFamily="18" charset="2"/>
              </a:rPr>
              <a:t>exist(x</a:t>
            </a:r>
            <a:r>
              <a:rPr lang="en-US" dirty="0" smtClean="0"/>
              <a:t>))</a:t>
            </a:r>
          </a:p>
          <a:p>
            <a:r>
              <a:rPr lang="en-US" dirty="0" smtClean="0"/>
              <a:t>Suppose we instantiate to 2000 and Napoleon:</a:t>
            </a:r>
          </a:p>
          <a:p>
            <a:r>
              <a:rPr lang="en-US" dirty="0" smtClean="0"/>
              <a:t>@(2000, (exist(n)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!</a:t>
            </a:r>
            <a:r>
              <a:rPr lang="en-US" dirty="0" smtClean="0">
                <a:sym typeface="Symbol" panose="05050102010706020507" pitchFamily="18" charset="2"/>
              </a:rPr>
              <a:t>exist(n</a:t>
            </a:r>
            <a:r>
              <a:rPr lang="en-US" dirty="0" smtClean="0"/>
              <a:t>))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presentist</a:t>
            </a:r>
            <a:r>
              <a:rPr lang="en-US" dirty="0" smtClean="0"/>
              <a:t> (contra </a:t>
            </a:r>
            <a:r>
              <a:rPr lang="en-US" dirty="0" err="1" smtClean="0"/>
              <a:t>eternalism</a:t>
            </a:r>
            <a:r>
              <a:rPr lang="en-US" dirty="0" smtClean="0"/>
              <a:t>) does not accept the antecedent</a:t>
            </a:r>
          </a:p>
          <a:p>
            <a:r>
              <a:rPr lang="en-US" dirty="0" smtClean="0"/>
              <a:t>                (1)      @(2000, exist(n))</a:t>
            </a:r>
          </a:p>
          <a:p>
            <a:r>
              <a:rPr lang="en-US" dirty="0" smtClean="0"/>
              <a:t>Hence, the (disastrous) consequent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(2)      @(</a:t>
            </a:r>
            <a:r>
              <a:rPr lang="en-US" dirty="0"/>
              <a:t>2000, </a:t>
            </a:r>
            <a:r>
              <a:rPr lang="en-US" dirty="0" smtClean="0"/>
              <a:t>!exist(n))</a:t>
            </a:r>
          </a:p>
          <a:p>
            <a:r>
              <a:rPr lang="en-US" dirty="0" smtClean="0"/>
              <a:t>cannot be inferred</a:t>
            </a:r>
          </a:p>
          <a:p>
            <a:r>
              <a:rPr lang="en-US" dirty="0" smtClean="0"/>
              <a:t>NB: We are assuming that ‘!’ within a temporal context makes a difference, otherwise (1) and (2) would be equivalent</a:t>
            </a:r>
            <a:endParaRPr lang="en-US" dirty="0"/>
          </a:p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67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Accepted by the </a:t>
            </a:r>
            <a:r>
              <a:rPr lang="en-US" dirty="0" err="1" smtClean="0"/>
              <a:t>eternalist</a:t>
            </a:r>
            <a:r>
              <a:rPr lang="en-US" dirty="0" smtClean="0"/>
              <a:t> and rejected by the </a:t>
            </a:r>
            <a:r>
              <a:rPr lang="en-US" dirty="0" err="1" smtClean="0"/>
              <a:t>presentist</a:t>
            </a:r>
            <a:r>
              <a:rPr lang="en-US" dirty="0" smtClean="0"/>
              <a:t>:</a:t>
            </a:r>
          </a:p>
          <a:p>
            <a:r>
              <a:rPr lang="en-US" dirty="0" smtClean="0"/>
              <a:t>@(</a:t>
            </a:r>
            <a:r>
              <a:rPr lang="en-US" dirty="0"/>
              <a:t>2000, </a:t>
            </a:r>
            <a:r>
              <a:rPr lang="en-US" dirty="0" smtClean="0"/>
              <a:t>exist(napoleon))</a:t>
            </a:r>
          </a:p>
          <a:p>
            <a:r>
              <a:rPr lang="en-US" dirty="0" smtClean="0"/>
              <a:t>Rejected by both</a:t>
            </a:r>
          </a:p>
          <a:p>
            <a:r>
              <a:rPr lang="en-US" dirty="0" smtClean="0"/>
              <a:t>@(2000, !exist(napoleon</a:t>
            </a:r>
            <a:r>
              <a:rPr lang="en-US" dirty="0"/>
              <a:t>))</a:t>
            </a:r>
          </a:p>
          <a:p>
            <a:r>
              <a:rPr lang="en-US" dirty="0" smtClean="0"/>
              <a:t>Accepted by both:</a:t>
            </a:r>
            <a:endParaRPr lang="en-US" dirty="0"/>
          </a:p>
          <a:p>
            <a:r>
              <a:rPr lang="en-US" dirty="0" smtClean="0"/>
              <a:t>@(1800, </a:t>
            </a:r>
            <a:r>
              <a:rPr lang="en-US" dirty="0"/>
              <a:t>!</a:t>
            </a:r>
            <a:r>
              <a:rPr lang="en-US" dirty="0" smtClean="0"/>
              <a:t>exist(</a:t>
            </a:r>
            <a:r>
              <a:rPr lang="en-US" dirty="0"/>
              <a:t>napoleon</a:t>
            </a:r>
            <a:r>
              <a:rPr lang="en-US" dirty="0" smtClean="0"/>
              <a:t>))</a:t>
            </a:r>
          </a:p>
          <a:p>
            <a:r>
              <a:rPr lang="en-US" dirty="0"/>
              <a:t>@(</a:t>
            </a:r>
            <a:r>
              <a:rPr lang="en-US" dirty="0" smtClean="0"/>
              <a:t>1800</a:t>
            </a:r>
            <a:r>
              <a:rPr lang="en-US" dirty="0"/>
              <a:t>, </a:t>
            </a:r>
            <a:r>
              <a:rPr lang="en-US" dirty="0" smtClean="0"/>
              <a:t>exist(napoleon</a:t>
            </a:r>
            <a:r>
              <a:rPr lang="en-US" dirty="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176008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Formulation</a:t>
            </a:r>
            <a:r>
              <a:rPr lang="it-IT" dirty="0" smtClean="0"/>
              <a:t> of A-</a:t>
            </a:r>
            <a:r>
              <a:rPr lang="it-IT" dirty="0" err="1" smtClean="0"/>
              <a:t>eternalism</a:t>
            </a:r>
            <a:r>
              <a:rPr lang="it-IT" dirty="0"/>
              <a:t> (free </a:t>
            </a:r>
            <a:r>
              <a:rPr lang="it-IT" dirty="0" err="1"/>
              <a:t>logic</a:t>
            </a:r>
            <a:r>
              <a:rPr lang="it-IT" dirty="0"/>
              <a:t> with </a:t>
            </a:r>
            <a:r>
              <a:rPr lang="it-IT" dirty="0" err="1"/>
              <a:t>substitutional</a:t>
            </a:r>
            <a:r>
              <a:rPr lang="it-IT" dirty="0"/>
              <a:t> </a:t>
            </a:r>
            <a:r>
              <a:rPr lang="it-IT" dirty="0" err="1"/>
              <a:t>quantifiers</a:t>
            </a:r>
            <a:r>
              <a:rPr lang="it-IT" dirty="0" smtClean="0"/>
              <a:t>), with ‘</a:t>
            </a:r>
            <a:r>
              <a:rPr lang="it-IT" dirty="0" err="1" smtClean="0"/>
              <a:t>always</a:t>
            </a:r>
            <a:r>
              <a:rPr lang="it-IT" dirty="0" smtClean="0"/>
              <a:t>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Whatever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past</a:t>
            </a:r>
            <a:r>
              <a:rPr lang="it-IT" dirty="0"/>
              <a:t>, or </a:t>
            </a:r>
            <a:r>
              <a:rPr lang="it-IT" dirty="0" err="1"/>
              <a:t>present</a:t>
            </a:r>
            <a:r>
              <a:rPr lang="it-IT" dirty="0"/>
              <a:t>, or future,  </a:t>
            </a:r>
            <a:r>
              <a:rPr lang="it-IT" dirty="0" err="1" smtClean="0"/>
              <a:t>exists</a:t>
            </a:r>
            <a:endParaRPr lang="it-IT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A 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sz="3200" baseline="30000" dirty="0" err="1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 smtClean="0"/>
              <a:t>((</a:t>
            </a:r>
            <a:r>
              <a:rPr lang="en-US" b="1" dirty="0" smtClean="0"/>
              <a:t>P</a:t>
            </a:r>
            <a:r>
              <a:rPr lang="en-US" dirty="0" smtClean="0"/>
              <a:t> !exist (x</a:t>
            </a:r>
            <a:r>
              <a:rPr lang="en-US" dirty="0"/>
              <a:t>) </a:t>
            </a:r>
            <a:r>
              <a:rPr lang="en-US" dirty="0" smtClean="0"/>
              <a:t>v !exist (x) v </a:t>
            </a:r>
            <a:r>
              <a:rPr lang="en-US" b="1" dirty="0" smtClean="0"/>
              <a:t>F</a:t>
            </a:r>
            <a:r>
              <a:rPr lang="en-US" dirty="0" smtClean="0"/>
              <a:t> !exist(x))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 smtClean="0">
                <a:sym typeface="Symbol" panose="05050102010706020507" pitchFamily="18" charset="2"/>
              </a:rPr>
              <a:t>exist(x</a:t>
            </a:r>
            <a:r>
              <a:rPr lang="en-US" dirty="0" smtClean="0"/>
              <a:t>))</a:t>
            </a:r>
          </a:p>
          <a:p>
            <a:r>
              <a:rPr lang="en-US" dirty="0" smtClean="0"/>
              <a:t>Suppose </a:t>
            </a:r>
            <a:r>
              <a:rPr lang="en-US" dirty="0"/>
              <a:t>we instantiate to </a:t>
            </a:r>
            <a:r>
              <a:rPr lang="en-US" dirty="0" smtClean="0"/>
              <a:t>2000 and Napoleon</a:t>
            </a:r>
          </a:p>
          <a:p>
            <a:r>
              <a:rPr lang="en-US" dirty="0" smtClean="0"/>
              <a:t>@(2000, (</a:t>
            </a:r>
            <a:r>
              <a:rPr lang="en-US" b="1" dirty="0" smtClean="0"/>
              <a:t>P</a:t>
            </a:r>
            <a:r>
              <a:rPr lang="en-US" dirty="0" smtClean="0"/>
              <a:t> </a:t>
            </a:r>
            <a:r>
              <a:rPr lang="en-US" dirty="0"/>
              <a:t>!exist </a:t>
            </a:r>
            <a:r>
              <a:rPr lang="en-US" dirty="0" smtClean="0"/>
              <a:t>(n) </a:t>
            </a:r>
            <a:r>
              <a:rPr lang="en-US" dirty="0"/>
              <a:t>v !exist </a:t>
            </a:r>
            <a:r>
              <a:rPr lang="en-US" dirty="0" smtClean="0"/>
              <a:t>(n) </a:t>
            </a:r>
            <a:r>
              <a:rPr lang="en-US" dirty="0"/>
              <a:t>v </a:t>
            </a:r>
            <a:r>
              <a:rPr lang="en-US" b="1" dirty="0"/>
              <a:t>F</a:t>
            </a:r>
            <a:r>
              <a:rPr lang="en-US" dirty="0"/>
              <a:t> !</a:t>
            </a:r>
            <a:r>
              <a:rPr lang="en-US" dirty="0" smtClean="0"/>
              <a:t>exist(n))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 smtClean="0">
                <a:sym typeface="Symbol" panose="05050102010706020507" pitchFamily="18" charset="2"/>
              </a:rPr>
              <a:t>exist(n</a:t>
            </a:r>
            <a:r>
              <a:rPr lang="en-US" dirty="0" smtClean="0"/>
              <a:t>))</a:t>
            </a:r>
            <a:endParaRPr lang="en-US" dirty="0"/>
          </a:p>
          <a:p>
            <a:r>
              <a:rPr lang="en-US" dirty="0"/>
              <a:t>The </a:t>
            </a:r>
            <a:r>
              <a:rPr lang="en-US" dirty="0" err="1" smtClean="0"/>
              <a:t>eternalist</a:t>
            </a:r>
            <a:r>
              <a:rPr lang="en-US" dirty="0" smtClean="0"/>
              <a:t> accepts the antecedent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@(</a:t>
            </a:r>
            <a:r>
              <a:rPr lang="en-US" dirty="0"/>
              <a:t>2000, (</a:t>
            </a:r>
            <a:r>
              <a:rPr lang="en-US" b="1" dirty="0"/>
              <a:t>P</a:t>
            </a:r>
            <a:r>
              <a:rPr lang="en-US" dirty="0"/>
              <a:t> !exist (n) v !exist (n) v </a:t>
            </a:r>
            <a:r>
              <a:rPr lang="en-US" b="1" dirty="0"/>
              <a:t>F</a:t>
            </a:r>
            <a:r>
              <a:rPr lang="en-US" dirty="0"/>
              <a:t> !exist(n))</a:t>
            </a:r>
          </a:p>
          <a:p>
            <a:r>
              <a:rPr lang="en-US" dirty="0" smtClean="0"/>
              <a:t>since she accepts its 1st </a:t>
            </a:r>
            <a:r>
              <a:rPr lang="en-US" dirty="0" err="1" smtClean="0"/>
              <a:t>disjunct</a:t>
            </a:r>
            <a:r>
              <a:rPr lang="en-US" dirty="0"/>
              <a:t> (like the </a:t>
            </a:r>
            <a:r>
              <a:rPr lang="en-US" dirty="0" err="1"/>
              <a:t>presentist</a:t>
            </a:r>
            <a:r>
              <a:rPr lang="en-US" dirty="0" smtClean="0"/>
              <a:t>), and thus she can infer the consequent</a:t>
            </a:r>
          </a:p>
          <a:p>
            <a:r>
              <a:rPr lang="en-US" dirty="0"/>
              <a:t> </a:t>
            </a:r>
            <a:r>
              <a:rPr lang="en-US" dirty="0" smtClean="0"/>
              <a:t>              @(2000, exist(n))</a:t>
            </a:r>
          </a:p>
          <a:p>
            <a:r>
              <a:rPr lang="en-US" dirty="0" smtClean="0"/>
              <a:t>which is OK for the </a:t>
            </a:r>
            <a:r>
              <a:rPr lang="en-US" dirty="0" err="1" smtClean="0"/>
              <a:t>eternalist</a:t>
            </a:r>
            <a:r>
              <a:rPr lang="en-US" dirty="0" smtClean="0"/>
              <a:t> (contra presentism)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051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 alternative </a:t>
            </a:r>
            <a:r>
              <a:rPr lang="it-IT" dirty="0" err="1" smtClean="0"/>
              <a:t>formalization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In </a:t>
            </a:r>
            <a:r>
              <a:rPr lang="it-IT" dirty="0" err="1" smtClean="0"/>
              <a:t>order</a:t>
            </a:r>
            <a:r>
              <a:rPr lang="it-IT" dirty="0" smtClean="0"/>
              <a:t> to </a:t>
            </a:r>
            <a:r>
              <a:rPr lang="it-IT" dirty="0" err="1" smtClean="0"/>
              <a:t>make</a:t>
            </a:r>
            <a:r>
              <a:rPr lang="it-IT" dirty="0" smtClean="0"/>
              <a:t> ‘!’ </a:t>
            </a:r>
            <a:r>
              <a:rPr lang="it-IT" dirty="0" err="1" smtClean="0"/>
              <a:t>redundant</a:t>
            </a:r>
            <a:r>
              <a:rPr lang="it-IT" dirty="0" smtClean="0"/>
              <a:t> </a:t>
            </a:r>
            <a:r>
              <a:rPr lang="it-IT" dirty="0" err="1" smtClean="0"/>
              <a:t>within</a:t>
            </a:r>
            <a:r>
              <a:rPr lang="it-IT" dirty="0" smtClean="0"/>
              <a:t> a </a:t>
            </a:r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 smtClean="0"/>
              <a:t>context</a:t>
            </a:r>
            <a:endParaRPr lang="it-IT" dirty="0" smtClean="0"/>
          </a:p>
          <a:p>
            <a:r>
              <a:rPr lang="en-US" dirty="0"/>
              <a:t>we could introduce a </a:t>
            </a:r>
            <a:r>
              <a:rPr lang="en-US" dirty="0" err="1"/>
              <a:t>detemporalization</a:t>
            </a:r>
            <a:r>
              <a:rPr lang="en-US" dirty="0"/>
              <a:t> operator, #, which allows one to make a </a:t>
            </a:r>
            <a:r>
              <a:rPr lang="en-US" dirty="0" err="1"/>
              <a:t>tenseless</a:t>
            </a:r>
            <a:r>
              <a:rPr lang="en-US" dirty="0"/>
              <a:t> claim from within a temporal context. Thus, @(t, #</a:t>
            </a:r>
            <a:r>
              <a:rPr lang="en-US" dirty="0" err="1"/>
              <a:t>Fx</a:t>
            </a:r>
            <a:r>
              <a:rPr lang="en-US" dirty="0"/>
              <a:t>), means that </a:t>
            </a:r>
            <a:r>
              <a:rPr lang="en-US" dirty="0" err="1"/>
              <a:t>Fx</a:t>
            </a:r>
            <a:r>
              <a:rPr lang="en-US" dirty="0"/>
              <a:t> is true as of time t, inasmuch as it is </a:t>
            </a:r>
            <a:r>
              <a:rPr lang="en-US" dirty="0" err="1"/>
              <a:t>tenselessly</a:t>
            </a:r>
            <a:r>
              <a:rPr lang="en-US" dirty="0"/>
              <a:t> true.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particular, @(t, #exist(s)) asserts the existence of Socrates on the ground that Socrates </a:t>
            </a:r>
            <a:r>
              <a:rPr lang="en-US" dirty="0" err="1"/>
              <a:t>tenselessly</a:t>
            </a:r>
            <a:r>
              <a:rPr lang="en-US" dirty="0"/>
              <a:t> exists, without the implication that Socrates exists qua located at 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presentist</a:t>
            </a:r>
            <a:r>
              <a:rPr lang="en-US" dirty="0" smtClean="0"/>
              <a:t> and </a:t>
            </a:r>
            <a:r>
              <a:rPr lang="en-US" dirty="0" err="1" smtClean="0"/>
              <a:t>eternalist</a:t>
            </a:r>
            <a:r>
              <a:rPr lang="en-US" dirty="0" smtClean="0"/>
              <a:t> theses </a:t>
            </a:r>
            <a:r>
              <a:rPr lang="en-US" dirty="0"/>
              <a:t>now </a:t>
            </a:r>
            <a:r>
              <a:rPr lang="en-US" dirty="0" smtClean="0"/>
              <a:t>become</a:t>
            </a:r>
          </a:p>
          <a:p>
            <a:r>
              <a:rPr lang="en-US" b="1" dirty="0">
                <a:sym typeface="Symbol" panose="05050102010706020507" pitchFamily="18" charset="2"/>
              </a:rPr>
              <a:t>A 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sz="3200" baseline="30000" dirty="0" err="1" smtClean="0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 smtClean="0"/>
              <a:t>(</a:t>
            </a:r>
            <a:r>
              <a:rPr lang="en-US" dirty="0"/>
              <a:t>#</a:t>
            </a:r>
            <a:r>
              <a:rPr lang="en-US" dirty="0" smtClean="0"/>
              <a:t>exist(x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!exist(x</a:t>
            </a:r>
            <a:r>
              <a:rPr lang="en-US" dirty="0" smtClean="0"/>
              <a:t>))</a:t>
            </a:r>
          </a:p>
          <a:p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  <a:r>
              <a:rPr lang="en-US" baseline="30000" dirty="0" err="1">
                <a:sym typeface="Symbol" panose="05050102010706020507" pitchFamily="18" charset="2"/>
              </a:rPr>
              <a:t>s</a:t>
            </a:r>
            <a:r>
              <a:rPr lang="en-US" dirty="0" err="1" smtClean="0"/>
              <a:t>x</a:t>
            </a:r>
            <a:r>
              <a:rPr lang="en-US" dirty="0"/>
              <a:t>((past(x) </a:t>
            </a:r>
            <a:r>
              <a:rPr lang="en-US" dirty="0">
                <a:sym typeface="Symbol" panose="05050102010706020507" pitchFamily="18" charset="2"/>
              </a:rPr>
              <a:t></a:t>
            </a:r>
            <a:r>
              <a:rPr lang="en-US" dirty="0"/>
              <a:t> present(x) </a:t>
            </a:r>
            <a:r>
              <a:rPr lang="en-US" dirty="0">
                <a:sym typeface="Symbol" panose="05050102010706020507" pitchFamily="18" charset="2"/>
              </a:rPr>
              <a:t></a:t>
            </a:r>
            <a:r>
              <a:rPr lang="en-US" dirty="0"/>
              <a:t> future(x))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smtClean="0"/>
              <a:t> </a:t>
            </a:r>
            <a:r>
              <a:rPr lang="en-US" dirty="0"/>
              <a:t>#exist(x</a:t>
            </a:r>
            <a:r>
              <a:rPr lang="en-US" dirty="0" smtClean="0"/>
              <a:t>))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6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instantiating from the </a:t>
            </a:r>
            <a:r>
              <a:rPr lang="en-US" dirty="0" err="1" smtClean="0"/>
              <a:t>eternalist</a:t>
            </a:r>
            <a:r>
              <a:rPr lang="en-US" dirty="0" smtClean="0"/>
              <a:t> thesis to </a:t>
            </a:r>
            <a:r>
              <a:rPr lang="en-US" dirty="0"/>
              <a:t>2020 and </a:t>
            </a:r>
            <a:r>
              <a:rPr lang="en-US" dirty="0" smtClean="0"/>
              <a:t>Socrates, </a:t>
            </a:r>
            <a:r>
              <a:rPr lang="en-US" dirty="0"/>
              <a:t>we </a:t>
            </a:r>
            <a:r>
              <a:rPr lang="en-US" dirty="0" smtClean="0"/>
              <a:t>get</a:t>
            </a:r>
          </a:p>
          <a:p>
            <a:r>
              <a:rPr lang="en-US" dirty="0" smtClean="0"/>
              <a:t>@(</a:t>
            </a:r>
            <a:r>
              <a:rPr lang="en-US" dirty="0"/>
              <a:t>2020, #exist(s</a:t>
            </a:r>
            <a:r>
              <a:rPr lang="en-US" dirty="0" smtClean="0"/>
              <a:t>)).</a:t>
            </a:r>
          </a:p>
          <a:p>
            <a:r>
              <a:rPr lang="en-US" dirty="0" smtClean="0"/>
              <a:t>This </a:t>
            </a:r>
            <a:r>
              <a:rPr lang="en-US" dirty="0"/>
              <a:t>is a claim that the </a:t>
            </a:r>
            <a:r>
              <a:rPr lang="en-US" dirty="0" err="1" smtClean="0"/>
              <a:t>eternalist</a:t>
            </a:r>
            <a:r>
              <a:rPr lang="en-US" dirty="0" smtClean="0"/>
              <a:t> </a:t>
            </a:r>
            <a:r>
              <a:rPr lang="en-US" dirty="0"/>
              <a:t>accepts, as it implies not so much that Socrates is temporally located at 2020, but rather simply this: </a:t>
            </a:r>
            <a:endParaRPr lang="en-US" dirty="0" smtClean="0"/>
          </a:p>
          <a:p>
            <a:r>
              <a:rPr lang="en-US" dirty="0" smtClean="0"/>
              <a:t>exist(s</a:t>
            </a:r>
            <a:r>
              <a:rPr lang="en-US" dirty="0"/>
              <a:t>), i.e., that Socrates </a:t>
            </a:r>
            <a:r>
              <a:rPr lang="en-US" dirty="0" err="1"/>
              <a:t>tenselessly</a:t>
            </a:r>
            <a:r>
              <a:rPr lang="en-US" dirty="0"/>
              <a:t> exists.</a:t>
            </a:r>
            <a:endParaRPr lang="it-IT" dirty="0"/>
          </a:p>
          <a:p>
            <a:r>
              <a:rPr lang="en-US" dirty="0" smtClean="0"/>
              <a:t>We </a:t>
            </a:r>
            <a:r>
              <a:rPr lang="en-US" dirty="0"/>
              <a:t>now need logical rules governing this new </a:t>
            </a:r>
            <a:r>
              <a:rPr lang="en-US" dirty="0" smtClean="0"/>
              <a:t>operator.</a:t>
            </a:r>
          </a:p>
          <a:p>
            <a:r>
              <a:rPr lang="en-US" dirty="0" smtClean="0"/>
              <a:t>We </a:t>
            </a:r>
            <a:r>
              <a:rPr lang="en-US" dirty="0"/>
              <a:t>can assume that, for any </a:t>
            </a:r>
            <a:r>
              <a:rPr lang="en-US" dirty="0" err="1"/>
              <a:t>wff</a:t>
            </a:r>
            <a:r>
              <a:rPr lang="en-US" dirty="0"/>
              <a:t> A not in a temporal context, the operator is redundant: #A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A.</a:t>
            </a:r>
          </a:p>
          <a:p>
            <a:r>
              <a:rPr lang="en-US" dirty="0" smtClean="0"/>
              <a:t>@(</a:t>
            </a:r>
            <a:r>
              <a:rPr lang="en-US" dirty="0"/>
              <a:t>t, #A) </a:t>
            </a:r>
            <a:r>
              <a:rPr lang="en-US" dirty="0" err="1"/>
              <a:t>iff</a:t>
            </a:r>
            <a:r>
              <a:rPr lang="en-US" dirty="0"/>
              <a:t> A, or </a:t>
            </a:r>
            <a:r>
              <a:rPr lang="en-US" b="1" dirty="0"/>
              <a:t>P</a:t>
            </a:r>
            <a:r>
              <a:rPr lang="en-US" dirty="0"/>
              <a:t>#A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A (for the </a:t>
            </a:r>
            <a:r>
              <a:rPr lang="en-US" dirty="0" err="1" smtClean="0"/>
              <a:t>eternalist</a:t>
            </a:r>
            <a:r>
              <a:rPr lang="en-US" dirty="0" smtClean="0"/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949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P</a:t>
            </a:r>
            <a:r>
              <a:rPr lang="it-IT" dirty="0" smtClean="0"/>
              <a:t> ….</a:t>
            </a:r>
          </a:p>
          <a:p>
            <a:r>
              <a:rPr lang="it-IT" b="1" dirty="0" smtClean="0"/>
              <a:t>F</a:t>
            </a:r>
            <a:r>
              <a:rPr lang="it-IT" dirty="0" smtClean="0"/>
              <a:t> ….</a:t>
            </a:r>
          </a:p>
          <a:p>
            <a:r>
              <a:rPr lang="it-IT" dirty="0" smtClean="0"/>
              <a:t>@(t, …)</a:t>
            </a:r>
          </a:p>
          <a:p>
            <a:r>
              <a:rPr lang="it-IT" dirty="0" err="1" smtClean="0"/>
              <a:t>Occur</a:t>
            </a:r>
            <a:r>
              <a:rPr lang="it-IT" dirty="0" smtClean="0"/>
              <a:t>(t, e)</a:t>
            </a:r>
          </a:p>
          <a:p>
            <a:r>
              <a:rPr lang="it-IT" dirty="0" smtClean="0"/>
              <a:t>At(t, ….)</a:t>
            </a:r>
            <a:endParaRPr lang="it-IT" dirty="0"/>
          </a:p>
          <a:p>
            <a:r>
              <a:rPr lang="it-IT" dirty="0" err="1"/>
              <a:t>p</a:t>
            </a:r>
            <a:r>
              <a:rPr lang="it-IT" dirty="0" err="1" smtClean="0"/>
              <a:t>resent</a:t>
            </a:r>
            <a:r>
              <a:rPr lang="it-IT" dirty="0" smtClean="0"/>
              <a:t>(t)</a:t>
            </a:r>
          </a:p>
          <a:p>
            <a:r>
              <a:rPr lang="it-IT" dirty="0" err="1"/>
              <a:t>p</a:t>
            </a:r>
            <a:r>
              <a:rPr lang="it-IT" dirty="0" err="1" smtClean="0"/>
              <a:t>ast</a:t>
            </a:r>
            <a:r>
              <a:rPr lang="it-IT" dirty="0" smtClean="0"/>
              <a:t>(t)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637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Accepted by the </a:t>
            </a:r>
            <a:r>
              <a:rPr lang="en-US" dirty="0" err="1"/>
              <a:t>eternalist</a:t>
            </a:r>
            <a:r>
              <a:rPr lang="en-US" dirty="0"/>
              <a:t> and rejected by the </a:t>
            </a:r>
            <a:r>
              <a:rPr lang="en-US" dirty="0" err="1"/>
              <a:t>presentist</a:t>
            </a:r>
            <a:r>
              <a:rPr lang="en-US" dirty="0"/>
              <a:t>:</a:t>
            </a:r>
          </a:p>
          <a:p>
            <a:r>
              <a:rPr lang="en-US" dirty="0"/>
              <a:t>@(2000, exist(napoleon))</a:t>
            </a:r>
          </a:p>
          <a:p>
            <a:r>
              <a:rPr lang="en-US" dirty="0"/>
              <a:t>Rejected by both</a:t>
            </a:r>
          </a:p>
          <a:p>
            <a:r>
              <a:rPr lang="en-US" dirty="0"/>
              <a:t>@(2000, !exist(napoleon))</a:t>
            </a:r>
          </a:p>
          <a:p>
            <a:r>
              <a:rPr lang="en-US" dirty="0"/>
              <a:t>Accepted by both:</a:t>
            </a:r>
          </a:p>
          <a:p>
            <a:r>
              <a:rPr lang="en-US" dirty="0"/>
              <a:t>@(1800, !exist(napoleon))</a:t>
            </a:r>
          </a:p>
          <a:p>
            <a:r>
              <a:rPr lang="en-US" dirty="0"/>
              <a:t>@(1800, exist(napoleon))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Accepted by the </a:t>
            </a:r>
            <a:r>
              <a:rPr lang="en-US" dirty="0" err="1"/>
              <a:t>eternalist</a:t>
            </a:r>
            <a:r>
              <a:rPr lang="en-US" dirty="0"/>
              <a:t> and rejected by the </a:t>
            </a:r>
            <a:r>
              <a:rPr lang="en-US" dirty="0" err="1"/>
              <a:t>presentist</a:t>
            </a:r>
            <a:r>
              <a:rPr lang="en-US" dirty="0"/>
              <a:t>:</a:t>
            </a:r>
          </a:p>
          <a:p>
            <a:r>
              <a:rPr lang="en-US" dirty="0"/>
              <a:t>@(2000, </a:t>
            </a:r>
            <a:r>
              <a:rPr lang="en-US" dirty="0" smtClean="0"/>
              <a:t>#exist(napoleon</a:t>
            </a:r>
            <a:r>
              <a:rPr lang="en-US" dirty="0"/>
              <a:t>))</a:t>
            </a:r>
          </a:p>
          <a:p>
            <a:r>
              <a:rPr lang="en-US" dirty="0"/>
              <a:t>Rejected by both</a:t>
            </a:r>
          </a:p>
          <a:p>
            <a:r>
              <a:rPr lang="en-US" dirty="0"/>
              <a:t>@(2000, </a:t>
            </a:r>
            <a:r>
              <a:rPr lang="en-US" dirty="0" smtClean="0"/>
              <a:t>exist(napoleon</a:t>
            </a:r>
            <a:r>
              <a:rPr lang="en-US" dirty="0"/>
              <a:t>))</a:t>
            </a:r>
          </a:p>
          <a:p>
            <a:r>
              <a:rPr lang="en-US" dirty="0"/>
              <a:t>Accepted by both:</a:t>
            </a:r>
          </a:p>
          <a:p>
            <a:r>
              <a:rPr lang="en-US" dirty="0"/>
              <a:t>@(1800, </a:t>
            </a:r>
            <a:r>
              <a:rPr lang="en-US" dirty="0" smtClean="0"/>
              <a:t>exist(napoleon</a:t>
            </a:r>
            <a:r>
              <a:rPr lang="en-US" dirty="0"/>
              <a:t>))</a:t>
            </a:r>
          </a:p>
          <a:p>
            <a:r>
              <a:rPr lang="en-US" dirty="0"/>
              <a:t>@(1800</a:t>
            </a:r>
            <a:r>
              <a:rPr lang="en-US"/>
              <a:t>, #</a:t>
            </a:r>
            <a:r>
              <a:rPr lang="en-US" smtClean="0"/>
              <a:t>exist(napoleon</a:t>
            </a:r>
            <a:r>
              <a:rPr lang="en-US" dirty="0"/>
              <a:t>))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610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eternalist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t1 (ii)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exist(d)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exist(s)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at(t1, d)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at(t2, s)</a:t>
            </a:r>
          </a:p>
          <a:p>
            <a:r>
              <a:rPr lang="en-US" sz="2400" dirty="0"/>
              <a:t>!exist(d)</a:t>
            </a:r>
          </a:p>
          <a:p>
            <a:r>
              <a:rPr lang="en-US" sz="2400" b="1" dirty="0" smtClean="0"/>
              <a:t>F</a:t>
            </a:r>
            <a:r>
              <a:rPr lang="en-US" sz="2400" dirty="0" smtClean="0"/>
              <a:t>! exist(s)</a:t>
            </a:r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42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eternalist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t2 (i)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Dino </a:t>
            </a:r>
            <a:r>
              <a:rPr lang="it-IT" sz="2400" dirty="0" err="1" smtClean="0"/>
              <a:t>roamed</a:t>
            </a:r>
            <a:endParaRPr lang="it-IT" sz="2400" dirty="0"/>
          </a:p>
          <a:p>
            <a:r>
              <a:rPr lang="it-IT" sz="2400" b="1" dirty="0" smtClean="0"/>
              <a:t>P</a:t>
            </a:r>
            <a:r>
              <a:rPr lang="it-IT" sz="2400" dirty="0"/>
              <a:t> </a:t>
            </a:r>
            <a:r>
              <a:rPr lang="it-IT" sz="2400" dirty="0" smtClean="0"/>
              <a:t>!R (d)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R</a:t>
            </a:r>
            <a:r>
              <a:rPr lang="en-US" sz="2400" dirty="0" smtClean="0"/>
              <a:t>) </a:t>
            </a:r>
            <a:r>
              <a:rPr lang="en-US" sz="2400" dirty="0"/>
              <a:t>&amp; agent(e, </a:t>
            </a:r>
            <a:r>
              <a:rPr lang="en-US" sz="2400" dirty="0" smtClean="0"/>
              <a:t>d) </a:t>
            </a:r>
            <a:r>
              <a:rPr lang="en-US" sz="2400" dirty="0"/>
              <a:t>&amp; </a:t>
            </a:r>
            <a:r>
              <a:rPr lang="en-US" sz="2400" dirty="0" smtClean="0"/>
              <a:t>occur(t1 </a:t>
            </a:r>
            <a:r>
              <a:rPr lang="en-US" sz="2400" dirty="0"/>
              <a:t>, e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FF0000"/>
                </a:solidFill>
              </a:rPr>
              <a:t>&amp; past(t1)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Socrates is drinking </a:t>
            </a:r>
            <a:r>
              <a:rPr lang="en-US" sz="2400" dirty="0"/>
              <a:t>hemlock</a:t>
            </a:r>
          </a:p>
          <a:p>
            <a:r>
              <a:rPr lang="en-US" sz="2400" dirty="0" smtClean="0"/>
              <a:t> !D(s)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D</a:t>
            </a:r>
            <a:r>
              <a:rPr lang="en-US" sz="2400" dirty="0" smtClean="0"/>
              <a:t>) </a:t>
            </a:r>
            <a:r>
              <a:rPr lang="en-US" sz="2400" dirty="0"/>
              <a:t>&amp; agent(e, s) &amp; </a:t>
            </a:r>
            <a:r>
              <a:rPr lang="en-US" sz="2400" dirty="0" smtClean="0"/>
              <a:t>occur(t2 </a:t>
            </a:r>
            <a:r>
              <a:rPr lang="en-US" sz="2400" dirty="0"/>
              <a:t>, e) </a:t>
            </a:r>
            <a:r>
              <a:rPr lang="en-US" sz="2400" dirty="0">
                <a:solidFill>
                  <a:srgbClr val="FF0000"/>
                </a:solidFill>
              </a:rPr>
              <a:t>&amp; </a:t>
            </a:r>
            <a:r>
              <a:rPr lang="en-US" sz="2400" dirty="0" smtClean="0">
                <a:solidFill>
                  <a:srgbClr val="FF0000"/>
                </a:solidFill>
              </a:rPr>
              <a:t>present(t1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dirty="0"/>
              <a:t>)</a:t>
            </a:r>
          </a:p>
          <a:p>
            <a:endParaRPr lang="it-IT" sz="2400" dirty="0"/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Freccia in su 1"/>
          <p:cNvSpPr/>
          <p:nvPr/>
        </p:nvSpPr>
        <p:spPr>
          <a:xfrm>
            <a:off x="9644449" y="4306330"/>
            <a:ext cx="500448" cy="83408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72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A-eternalist world at t2 (ii)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exist(d)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exist(s)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at(t1, d)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at(t2, s)</a:t>
            </a:r>
          </a:p>
          <a:p>
            <a:r>
              <a:rPr lang="en-US" sz="2400" dirty="0"/>
              <a:t>!</a:t>
            </a:r>
            <a:r>
              <a:rPr lang="en-US" sz="2400" dirty="0" smtClean="0"/>
              <a:t>exist(s)</a:t>
            </a:r>
            <a:endParaRPr lang="en-US" sz="2400" dirty="0"/>
          </a:p>
          <a:p>
            <a:r>
              <a:rPr lang="en-US" sz="2400" b="1" dirty="0" smtClean="0"/>
              <a:t>P</a:t>
            </a:r>
            <a:r>
              <a:rPr lang="en-US" sz="2400" dirty="0" smtClean="0"/>
              <a:t>! exist(d)</a:t>
            </a:r>
            <a:endParaRPr lang="it-IT" sz="2400" dirty="0"/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Freccia in su 1"/>
          <p:cNvSpPr/>
          <p:nvPr/>
        </p:nvSpPr>
        <p:spPr>
          <a:xfrm>
            <a:off x="9644449" y="4306330"/>
            <a:ext cx="500448" cy="83408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733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permanentist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t1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!exist(d</a:t>
            </a:r>
            <a:r>
              <a:rPr lang="en-US" sz="2400" dirty="0">
                <a:solidFill>
                  <a:srgbClr val="00B05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!exist(s)</a:t>
            </a:r>
          </a:p>
          <a:p>
            <a:r>
              <a:rPr lang="en-US" sz="2400" dirty="0" smtClean="0"/>
              <a:t>!concrete(d)</a:t>
            </a:r>
          </a:p>
          <a:p>
            <a:r>
              <a:rPr lang="en-US" sz="2400" dirty="0" smtClean="0"/>
              <a:t>!abstract(s)</a:t>
            </a:r>
            <a:endParaRPr lang="en-US" sz="2400" dirty="0"/>
          </a:p>
          <a:p>
            <a:r>
              <a:rPr lang="en-US" sz="2400" dirty="0">
                <a:solidFill>
                  <a:srgbClr val="00B050"/>
                </a:solidFill>
              </a:rPr>
              <a:t>at(t1, d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</a:t>
            </a:r>
            <a:r>
              <a:rPr lang="en-US" sz="2400" dirty="0" smtClean="0">
                <a:solidFill>
                  <a:srgbClr val="00B050"/>
                </a:solidFill>
              </a:rPr>
              <a:t>t(t2, d)</a:t>
            </a:r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at(t1, </a:t>
            </a:r>
            <a:r>
              <a:rPr lang="en-US" sz="2400" dirty="0">
                <a:solidFill>
                  <a:srgbClr val="00B050"/>
                </a:solidFill>
              </a:rPr>
              <a:t>s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at(t2, s)</a:t>
            </a:r>
          </a:p>
          <a:p>
            <a:endParaRPr lang="en-US" sz="2400" dirty="0" smtClean="0"/>
          </a:p>
          <a:p>
            <a:endParaRPr lang="it-IT" sz="2400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413" y="1761222"/>
            <a:ext cx="994331" cy="684984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06913" y="2627705"/>
            <a:ext cx="2280368" cy="1710275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7364627" y="1859692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t2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6</a:t>
            </a:fld>
            <a:endParaRPr lang="it-IT"/>
          </a:p>
        </p:txBody>
      </p:sp>
      <p:pic>
        <p:nvPicPr>
          <p:cNvPr id="15" name="Picture 2" descr="C:\Users\utente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77464" y="1511712"/>
            <a:ext cx="2388982" cy="1645744"/>
          </a:xfrm>
          <a:prstGeom prst="rect">
            <a:avLst/>
          </a:prstGeom>
          <a:noFill/>
        </p:spPr>
      </p:pic>
      <p:pic>
        <p:nvPicPr>
          <p:cNvPr id="16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288298" y="3452783"/>
            <a:ext cx="875619" cy="656713"/>
          </a:xfrm>
          <a:prstGeom prst="rect">
            <a:avLst/>
          </a:prstGeom>
          <a:noFill/>
        </p:spPr>
      </p:pic>
      <p:sp>
        <p:nvSpPr>
          <p:cNvPr id="11" name="Rettangolo 10"/>
          <p:cNvSpPr/>
          <p:nvPr/>
        </p:nvSpPr>
        <p:spPr>
          <a:xfrm>
            <a:off x="10502000" y="3533136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t1</a:t>
            </a:r>
          </a:p>
        </p:txBody>
      </p:sp>
    </p:spTree>
    <p:extLst>
      <p:ext uri="{BB962C8B-B14F-4D97-AF65-F5344CB8AC3E}">
        <p14:creationId xmlns:p14="http://schemas.microsoft.com/office/powerpoint/2010/main" val="41132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permanentist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t2 (ii)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!exist(d)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!exist(s)</a:t>
            </a:r>
          </a:p>
          <a:p>
            <a:r>
              <a:rPr lang="en-US" sz="2400" dirty="0"/>
              <a:t>!</a:t>
            </a:r>
            <a:r>
              <a:rPr lang="en-US" sz="2400" dirty="0" smtClean="0"/>
              <a:t>concrete(s)</a:t>
            </a:r>
            <a:endParaRPr lang="en-US" sz="2400" dirty="0"/>
          </a:p>
          <a:p>
            <a:r>
              <a:rPr lang="en-US" sz="2400" dirty="0"/>
              <a:t>!</a:t>
            </a:r>
            <a:r>
              <a:rPr lang="en-US" sz="2400" dirty="0" smtClean="0"/>
              <a:t>abstract(d)</a:t>
            </a:r>
            <a:endParaRPr lang="en-US" sz="2400" dirty="0"/>
          </a:p>
          <a:p>
            <a:r>
              <a:rPr lang="en-US" sz="2400" dirty="0">
                <a:solidFill>
                  <a:srgbClr val="00B050"/>
                </a:solidFill>
              </a:rPr>
              <a:t>at(t1, d)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at(t2, d)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at(t1, s)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at(t2, s)</a:t>
            </a:r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1601347"/>
            <a:ext cx="2396087" cy="1650639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337968" y="3497266"/>
            <a:ext cx="815141" cy="611355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10497065" y="3577281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t1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7</a:t>
            </a:fld>
            <a:endParaRPr lang="it-IT"/>
          </a:p>
        </p:txBody>
      </p:sp>
      <p:pic>
        <p:nvPicPr>
          <p:cNvPr id="15" name="Picture 2" descr="C:\Users\utente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4842" y="1747075"/>
            <a:ext cx="929061" cy="640020"/>
          </a:xfrm>
          <a:prstGeom prst="rect">
            <a:avLst/>
          </a:prstGeom>
          <a:noFill/>
        </p:spPr>
      </p:pic>
      <p:pic>
        <p:nvPicPr>
          <p:cNvPr id="16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80293" y="2943204"/>
            <a:ext cx="2141838" cy="2006818"/>
          </a:xfrm>
          <a:prstGeom prst="rect">
            <a:avLst/>
          </a:prstGeom>
          <a:noFill/>
        </p:spPr>
      </p:pic>
      <p:sp>
        <p:nvSpPr>
          <p:cNvPr id="11" name="Rettangolo 10"/>
          <p:cNvSpPr/>
          <p:nvPr/>
        </p:nvSpPr>
        <p:spPr>
          <a:xfrm>
            <a:off x="7451918" y="1882419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t2</a:t>
            </a:r>
          </a:p>
        </p:txBody>
      </p:sp>
    </p:spTree>
    <p:extLst>
      <p:ext uri="{BB962C8B-B14F-4D97-AF65-F5344CB8AC3E}">
        <p14:creationId xmlns:p14="http://schemas.microsoft.com/office/powerpoint/2010/main" val="1868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t1 (i)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 smtClean="0"/>
              <a:t>Dino </a:t>
            </a:r>
            <a:r>
              <a:rPr lang="it-IT" sz="2400" dirty="0" err="1"/>
              <a:t>is</a:t>
            </a:r>
            <a:r>
              <a:rPr lang="it-IT" sz="2400" dirty="0"/>
              <a:t> roaming</a:t>
            </a:r>
          </a:p>
          <a:p>
            <a:r>
              <a:rPr lang="it-IT" sz="2400" dirty="0" smtClean="0"/>
              <a:t>!R(d</a:t>
            </a:r>
            <a:r>
              <a:rPr lang="it-IT" sz="2400" dirty="0"/>
              <a:t>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R) &amp; agent(e, d) &amp; occur(t1 , e) &amp; present(t1</a:t>
            </a:r>
            <a:r>
              <a:rPr lang="en-US" sz="2400" dirty="0" smtClean="0"/>
              <a:t>))</a:t>
            </a:r>
          </a:p>
          <a:p>
            <a:endParaRPr lang="en-US" sz="2400" dirty="0"/>
          </a:p>
          <a:p>
            <a:r>
              <a:rPr lang="en-US" sz="2400" dirty="0" smtClean="0"/>
              <a:t>Socrates will drink hemlock</a:t>
            </a:r>
          </a:p>
          <a:p>
            <a:r>
              <a:rPr lang="en-US" sz="2400" b="1" dirty="0" err="1" smtClean="0"/>
              <a:t>F</a:t>
            </a:r>
            <a:r>
              <a:rPr lang="en-US" sz="2400" dirty="0" err="1" smtClean="0"/>
              <a:t>!D</a:t>
            </a:r>
            <a:r>
              <a:rPr lang="en-US" sz="2400" dirty="0" smtClean="0"/>
              <a:t>(s)</a:t>
            </a:r>
          </a:p>
          <a:p>
            <a:r>
              <a:rPr lang="it-IT" sz="2400" dirty="0" smtClean="0"/>
              <a:t>No </a:t>
            </a:r>
            <a:r>
              <a:rPr lang="it-IT" sz="2400" dirty="0" err="1" smtClean="0"/>
              <a:t>truthmaker</a:t>
            </a:r>
            <a:endParaRPr lang="it-IT" sz="2400" dirty="0"/>
          </a:p>
          <a:p>
            <a:endParaRPr lang="it-IT" dirty="0"/>
          </a:p>
        </p:txBody>
      </p:sp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20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t1 (ii)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sz="2400" dirty="0" err="1" smtClean="0"/>
              <a:t>exist</a:t>
            </a:r>
            <a:r>
              <a:rPr lang="it-IT" sz="2400" dirty="0" smtClean="0"/>
              <a:t>(d)</a:t>
            </a:r>
          </a:p>
          <a:p>
            <a:r>
              <a:rPr lang="it-IT" sz="2400" dirty="0" smtClean="0"/>
              <a:t>!</a:t>
            </a:r>
            <a:r>
              <a:rPr lang="it-IT" sz="2400" dirty="0" err="1" smtClean="0"/>
              <a:t>exist</a:t>
            </a:r>
            <a:r>
              <a:rPr lang="it-IT" sz="2400" dirty="0" smtClean="0"/>
              <a:t>(d)</a:t>
            </a:r>
          </a:p>
          <a:p>
            <a:r>
              <a:rPr lang="it-IT" sz="2400" dirty="0" err="1" smtClean="0"/>
              <a:t>at</a:t>
            </a:r>
            <a:r>
              <a:rPr lang="it-IT" sz="2400" dirty="0" smtClean="0"/>
              <a:t>(t1, d)</a:t>
            </a:r>
          </a:p>
          <a:p>
            <a:endParaRPr lang="it-IT" dirty="0"/>
          </a:p>
        </p:txBody>
      </p:sp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421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1642</Words>
  <Application>Microsoft Office PowerPoint</Application>
  <PresentationFormat>Widescreen</PresentationFormat>
  <Paragraphs>234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Tema di Office</vt:lpstr>
      <vt:lpstr>Analytic Ontology 22-23</vt:lpstr>
      <vt:lpstr>Presentazione standard di PowerPoint</vt:lpstr>
      <vt:lpstr>A-eternalist world at t1 (ii)</vt:lpstr>
      <vt:lpstr>A-eternalist world at t2 (i)</vt:lpstr>
      <vt:lpstr>A-eternalist world at t2 (ii)</vt:lpstr>
      <vt:lpstr>A-permanentist world at t1</vt:lpstr>
      <vt:lpstr>A-permanentist world at t2 (ii)</vt:lpstr>
      <vt:lpstr>Presentist world at t1 (i)</vt:lpstr>
      <vt:lpstr>Presentist world at t1 (ii)</vt:lpstr>
      <vt:lpstr>Presentist world at t2 (i)</vt:lpstr>
      <vt:lpstr>Presentazione standard di PowerPoint</vt:lpstr>
      <vt:lpstr>Presentist world at t2 (ii)</vt:lpstr>
      <vt:lpstr>B-eternalist world</vt:lpstr>
      <vt:lpstr>B-eternalist world (slide aggiunta dopo la lezione)</vt:lpstr>
      <vt:lpstr>B-eternalist world (ii)</vt:lpstr>
      <vt:lpstr>Definitions of presentism</vt:lpstr>
      <vt:lpstr>Definition of eternalism</vt:lpstr>
      <vt:lpstr>Formulation of presentism (free logic with substitutional quantifiers) w/out ‘always’</vt:lpstr>
      <vt:lpstr>Formulation of A-eternalism (free logic with substitutional quantifiers), w/out ‘always’</vt:lpstr>
      <vt:lpstr>Formulation of presentism (free logic with substitutional quantifiers) with ‘always’</vt:lpstr>
      <vt:lpstr>Presentazione standard di PowerPoint</vt:lpstr>
      <vt:lpstr>Formulation of A-eternalism (free logic with substitutional quantifiers), with ‘always’</vt:lpstr>
      <vt:lpstr>An alternative formalization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Orilia</dc:creator>
  <cp:lastModifiedBy>Francesco Orilia</cp:lastModifiedBy>
  <cp:revision>30</cp:revision>
  <dcterms:created xsi:type="dcterms:W3CDTF">2022-11-05T06:23:47Z</dcterms:created>
  <dcterms:modified xsi:type="dcterms:W3CDTF">2022-11-19T16:25:58Z</dcterms:modified>
</cp:coreProperties>
</file>