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14" r:id="rId3"/>
    <p:sldId id="407" r:id="rId4"/>
    <p:sldId id="316" r:id="rId5"/>
    <p:sldId id="292" r:id="rId6"/>
    <p:sldId id="329" r:id="rId7"/>
    <p:sldId id="327" r:id="rId8"/>
    <p:sldId id="328" r:id="rId9"/>
    <p:sldId id="259" r:id="rId10"/>
    <p:sldId id="291" r:id="rId11"/>
    <p:sldId id="294" r:id="rId12"/>
    <p:sldId id="295" r:id="rId13"/>
    <p:sldId id="296" r:id="rId14"/>
    <p:sldId id="408" r:id="rId15"/>
    <p:sldId id="297" r:id="rId16"/>
    <p:sldId id="300" r:id="rId17"/>
    <p:sldId id="396" r:id="rId18"/>
    <p:sldId id="397" r:id="rId19"/>
    <p:sldId id="398" r:id="rId20"/>
    <p:sldId id="399" r:id="rId21"/>
    <p:sldId id="402" r:id="rId22"/>
    <p:sldId id="301" r:id="rId23"/>
    <p:sldId id="302" r:id="rId24"/>
    <p:sldId id="303" r:id="rId25"/>
    <p:sldId id="304" r:id="rId26"/>
    <p:sldId id="317" r:id="rId27"/>
    <p:sldId id="318" r:id="rId28"/>
    <p:sldId id="319" r:id="rId29"/>
    <p:sldId id="320" r:id="rId30"/>
    <p:sldId id="321" r:id="rId31"/>
    <p:sldId id="322" r:id="rId32"/>
    <p:sldId id="323" r:id="rId33"/>
    <p:sldId id="324" r:id="rId3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C5A186-6D9F-40BD-997A-D8BB3D573ACD}" type="datetimeFigureOut">
              <a:rPr lang="it-IT" smtClean="0"/>
              <a:t>26/11/2022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50A796-D5A8-4F5E-8826-AFAABC508C88}" type="slidenum">
              <a:rPr lang="it-IT" smtClean="0"/>
              <a:t>‹N›</a:t>
            </a:fld>
            <a:endParaRPr lang="it-IT"/>
          </a:p>
        </p:txBody>
      </p:sp>
    </p:spTree>
    <p:extLst>
      <p:ext uri="{BB962C8B-B14F-4D97-AF65-F5344CB8AC3E}">
        <p14:creationId xmlns:p14="http://schemas.microsoft.com/office/powerpoint/2010/main" val="3802463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5</a:t>
            </a:fld>
            <a:endParaRPr lang="it-IT"/>
          </a:p>
        </p:txBody>
      </p:sp>
    </p:spTree>
    <p:extLst>
      <p:ext uri="{BB962C8B-B14F-4D97-AF65-F5344CB8AC3E}">
        <p14:creationId xmlns:p14="http://schemas.microsoft.com/office/powerpoint/2010/main" val="5065919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25</a:t>
            </a:fld>
            <a:endParaRPr lang="it-IT"/>
          </a:p>
        </p:txBody>
      </p:sp>
    </p:spTree>
    <p:extLst>
      <p:ext uri="{BB962C8B-B14F-4D97-AF65-F5344CB8AC3E}">
        <p14:creationId xmlns:p14="http://schemas.microsoft.com/office/powerpoint/2010/main" val="724630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28</a:t>
            </a:fld>
            <a:endParaRPr lang="it-IT"/>
          </a:p>
        </p:txBody>
      </p:sp>
    </p:spTree>
    <p:extLst>
      <p:ext uri="{BB962C8B-B14F-4D97-AF65-F5344CB8AC3E}">
        <p14:creationId xmlns:p14="http://schemas.microsoft.com/office/powerpoint/2010/main" val="2848648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29</a:t>
            </a:fld>
            <a:endParaRPr lang="it-IT"/>
          </a:p>
        </p:txBody>
      </p:sp>
    </p:spTree>
    <p:extLst>
      <p:ext uri="{BB962C8B-B14F-4D97-AF65-F5344CB8AC3E}">
        <p14:creationId xmlns:p14="http://schemas.microsoft.com/office/powerpoint/2010/main" val="22155908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30</a:t>
            </a:fld>
            <a:endParaRPr lang="it-IT"/>
          </a:p>
        </p:txBody>
      </p:sp>
    </p:spTree>
    <p:extLst>
      <p:ext uri="{BB962C8B-B14F-4D97-AF65-F5344CB8AC3E}">
        <p14:creationId xmlns:p14="http://schemas.microsoft.com/office/powerpoint/2010/main" val="2449449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31</a:t>
            </a:fld>
            <a:endParaRPr lang="it-IT"/>
          </a:p>
        </p:txBody>
      </p:sp>
    </p:spTree>
    <p:extLst>
      <p:ext uri="{BB962C8B-B14F-4D97-AF65-F5344CB8AC3E}">
        <p14:creationId xmlns:p14="http://schemas.microsoft.com/office/powerpoint/2010/main" val="1550706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32</a:t>
            </a:fld>
            <a:endParaRPr lang="it-IT"/>
          </a:p>
        </p:txBody>
      </p:sp>
    </p:spTree>
    <p:extLst>
      <p:ext uri="{BB962C8B-B14F-4D97-AF65-F5344CB8AC3E}">
        <p14:creationId xmlns:p14="http://schemas.microsoft.com/office/powerpoint/2010/main" val="4006613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182FAAEC-F117-4C77-BCD7-97FEA3D6FE76}" type="slidenum">
              <a:rPr lang="it-IT" smtClean="0"/>
              <a:pPr/>
              <a:t>7</a:t>
            </a:fld>
            <a:endParaRPr lang="it-IT"/>
          </a:p>
        </p:txBody>
      </p:sp>
    </p:spTree>
    <p:extLst>
      <p:ext uri="{BB962C8B-B14F-4D97-AF65-F5344CB8AC3E}">
        <p14:creationId xmlns:p14="http://schemas.microsoft.com/office/powerpoint/2010/main" val="3079415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8</a:t>
            </a:fld>
            <a:endParaRPr lang="it-IT"/>
          </a:p>
        </p:txBody>
      </p:sp>
    </p:spTree>
    <p:extLst>
      <p:ext uri="{BB962C8B-B14F-4D97-AF65-F5344CB8AC3E}">
        <p14:creationId xmlns:p14="http://schemas.microsoft.com/office/powerpoint/2010/main" val="3993492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13</a:t>
            </a:fld>
            <a:endParaRPr lang="it-IT"/>
          </a:p>
        </p:txBody>
      </p:sp>
    </p:spTree>
    <p:extLst>
      <p:ext uri="{BB962C8B-B14F-4D97-AF65-F5344CB8AC3E}">
        <p14:creationId xmlns:p14="http://schemas.microsoft.com/office/powerpoint/2010/main" val="776116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16</a:t>
            </a:fld>
            <a:endParaRPr lang="it-IT"/>
          </a:p>
        </p:txBody>
      </p:sp>
    </p:spTree>
    <p:extLst>
      <p:ext uri="{BB962C8B-B14F-4D97-AF65-F5344CB8AC3E}">
        <p14:creationId xmlns:p14="http://schemas.microsoft.com/office/powerpoint/2010/main" val="189319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17</a:t>
            </a:fld>
            <a:endParaRPr lang="it-IT"/>
          </a:p>
        </p:txBody>
      </p:sp>
    </p:spTree>
    <p:extLst>
      <p:ext uri="{BB962C8B-B14F-4D97-AF65-F5344CB8AC3E}">
        <p14:creationId xmlns:p14="http://schemas.microsoft.com/office/powerpoint/2010/main" val="3753916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18</a:t>
            </a:fld>
            <a:endParaRPr lang="it-IT"/>
          </a:p>
        </p:txBody>
      </p:sp>
    </p:spTree>
    <p:extLst>
      <p:ext uri="{BB962C8B-B14F-4D97-AF65-F5344CB8AC3E}">
        <p14:creationId xmlns:p14="http://schemas.microsoft.com/office/powerpoint/2010/main" val="1553890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21</a:t>
            </a:fld>
            <a:endParaRPr lang="it-IT"/>
          </a:p>
        </p:txBody>
      </p:sp>
    </p:spTree>
    <p:extLst>
      <p:ext uri="{BB962C8B-B14F-4D97-AF65-F5344CB8AC3E}">
        <p14:creationId xmlns:p14="http://schemas.microsoft.com/office/powerpoint/2010/main" val="3337699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23</a:t>
            </a:fld>
            <a:endParaRPr lang="it-IT"/>
          </a:p>
        </p:txBody>
      </p:sp>
    </p:spTree>
    <p:extLst>
      <p:ext uri="{BB962C8B-B14F-4D97-AF65-F5344CB8AC3E}">
        <p14:creationId xmlns:p14="http://schemas.microsoft.com/office/powerpoint/2010/main" val="2581088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96587E7-7AF8-4E86-ABFA-9075B6D95FB3}" type="datetime1">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1498639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5FE188F-A2F7-49AF-8172-B5AE12568101}" type="datetime1">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2479230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A8EAEAA-152E-4C81-A725-093C7B725001}" type="datetime1">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2651495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5BF939-72F7-4CDD-A698-49D3BD3BE48D}" type="datetime1">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4095471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1DC82AAA-E758-438B-9005-C254EF18F8F6}" type="datetime1">
              <a:rPr lang="it-IT" smtClean="0"/>
              <a:t>26/11/2022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3221031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A648678-E2E5-4136-BAB7-D759D5B14BF6}" type="datetime1">
              <a:rPr lang="it-IT" smtClean="0"/>
              <a:t>26/11/2022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3717620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842BE88-DBCE-44BD-AE98-E1E8C2DA075B}" type="datetime1">
              <a:rPr lang="it-IT" smtClean="0"/>
              <a:t>26/11/2022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1425183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0D4979F-7AA0-4C6A-B221-4087AEB9C606}" type="datetime1">
              <a:rPr lang="it-IT" smtClean="0"/>
              <a:t>26/11/2022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275643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669A718-BB2E-491D-AFFD-086C96C5BAC2}" type="datetime1">
              <a:rPr lang="it-IT" smtClean="0"/>
              <a:t>26/11/2022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195651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95FA2923-0909-42B6-991E-ED407A0FC5AA}" type="datetime1">
              <a:rPr lang="it-IT" smtClean="0"/>
              <a:t>26/11/2022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1400681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53613813-497B-4234-B0DA-56952A4427D5}" type="datetime1">
              <a:rPr lang="it-IT" smtClean="0"/>
              <a:t>26/11/2022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BA94F07-80D9-4030-9C74-968D398760DD}" type="slidenum">
              <a:rPr lang="it-IT" smtClean="0"/>
              <a:t>‹N›</a:t>
            </a:fld>
            <a:endParaRPr lang="it-IT"/>
          </a:p>
        </p:txBody>
      </p:sp>
    </p:spTree>
    <p:extLst>
      <p:ext uri="{BB962C8B-B14F-4D97-AF65-F5344CB8AC3E}">
        <p14:creationId xmlns:p14="http://schemas.microsoft.com/office/powerpoint/2010/main" val="3229287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AFFA30-D483-4FF3-BA8D-DF63ACC55256}" type="datetime1">
              <a:rPr lang="it-IT" smtClean="0"/>
              <a:t>26/11/2022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A94F07-80D9-4030-9C74-968D398760DD}" type="slidenum">
              <a:rPr lang="it-IT" smtClean="0"/>
              <a:t>‹N›</a:t>
            </a:fld>
            <a:endParaRPr lang="it-IT"/>
          </a:p>
        </p:txBody>
      </p:sp>
    </p:spTree>
    <p:extLst>
      <p:ext uri="{BB962C8B-B14F-4D97-AF65-F5344CB8AC3E}">
        <p14:creationId xmlns:p14="http://schemas.microsoft.com/office/powerpoint/2010/main" val="1792538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smtClean="0"/>
              <a:t>Analytic</a:t>
            </a:r>
            <a:r>
              <a:rPr lang="it-IT" dirty="0" smtClean="0"/>
              <a:t> </a:t>
            </a:r>
            <a:r>
              <a:rPr lang="it-IT" dirty="0" err="1" smtClean="0"/>
              <a:t>Ontology</a:t>
            </a:r>
            <a:r>
              <a:rPr lang="it-IT" dirty="0" smtClean="0"/>
              <a:t> 22-23</a:t>
            </a:r>
            <a:endParaRPr lang="it-IT" dirty="0"/>
          </a:p>
        </p:txBody>
      </p:sp>
      <p:sp>
        <p:nvSpPr>
          <p:cNvPr id="3" name="Sottotitolo 2"/>
          <p:cNvSpPr>
            <a:spLocks noGrp="1"/>
          </p:cNvSpPr>
          <p:nvPr>
            <p:ph type="subTitle" idx="1"/>
          </p:nvPr>
        </p:nvSpPr>
        <p:spPr/>
        <p:txBody>
          <a:bodyPr/>
          <a:lstStyle/>
          <a:p>
            <a:r>
              <a:rPr lang="it-IT" dirty="0" smtClean="0"/>
              <a:t>lezioni 19-21</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a:t>
            </a:fld>
            <a:endParaRPr lang="it-IT"/>
          </a:p>
        </p:txBody>
      </p:sp>
    </p:spTree>
    <p:extLst>
      <p:ext uri="{BB962C8B-B14F-4D97-AF65-F5344CB8AC3E}">
        <p14:creationId xmlns:p14="http://schemas.microsoft.com/office/powerpoint/2010/main" val="1585378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Kinds</a:t>
            </a:r>
            <a:r>
              <a:rPr lang="it-IT" dirty="0" smtClean="0"/>
              <a:t> of </a:t>
            </a:r>
            <a:r>
              <a:rPr lang="it-IT" dirty="0" err="1" smtClean="0"/>
              <a:t>change</a:t>
            </a:r>
            <a:r>
              <a:rPr lang="it-IT" dirty="0" smtClean="0"/>
              <a:t> (</a:t>
            </a:r>
            <a:r>
              <a:rPr lang="it-IT" dirty="0" err="1" smtClean="0"/>
              <a:t>review</a:t>
            </a:r>
            <a:r>
              <a:rPr lang="it-IT" dirty="0" smtClean="0"/>
              <a:t>)</a:t>
            </a:r>
            <a:endParaRPr lang="it-IT" dirty="0"/>
          </a:p>
        </p:txBody>
      </p:sp>
      <p:sp>
        <p:nvSpPr>
          <p:cNvPr id="3" name="Segnaposto contenuto 2"/>
          <p:cNvSpPr>
            <a:spLocks noGrp="1"/>
          </p:cNvSpPr>
          <p:nvPr>
            <p:ph idx="1"/>
          </p:nvPr>
        </p:nvSpPr>
        <p:spPr/>
        <p:txBody>
          <a:bodyPr>
            <a:normAutofit/>
          </a:bodyPr>
          <a:lstStyle/>
          <a:p>
            <a:r>
              <a:rPr lang="it-IT" smtClean="0"/>
              <a:t>Tensional [temporal] change: a time or event changing A-properties, e.g. time t was past; time t is present. Or my lecturing was future; my lecturing is present.</a:t>
            </a:r>
          </a:p>
          <a:p>
            <a:r>
              <a:rPr lang="it-IT"/>
              <a:t>Qualitative change: </a:t>
            </a:r>
            <a:r>
              <a:rPr lang="it-IT" smtClean="0"/>
              <a:t>any </a:t>
            </a:r>
            <a:r>
              <a:rPr lang="it-IT"/>
              <a:t>entity changing properties, eg., the stick was straight; the stick is </a:t>
            </a:r>
            <a:r>
              <a:rPr lang="it-IT" smtClean="0"/>
              <a:t>bent/ </a:t>
            </a:r>
            <a:r>
              <a:rPr lang="it-IT"/>
              <a:t>the apple was unripe (sour); the apple is </a:t>
            </a:r>
            <a:r>
              <a:rPr lang="it-IT" smtClean="0"/>
              <a:t>ripe.</a:t>
            </a:r>
          </a:p>
          <a:p>
            <a:r>
              <a:rPr lang="it-IT" smtClean="0"/>
              <a:t>Absolute (ontological, metaphysical) change (becoming): coming to exist; ceasing to exist.</a:t>
            </a:r>
          </a:p>
          <a:p>
            <a:r>
              <a:rPr lang="it-IT" smtClean="0"/>
              <a:t>Alethic change: change in truth value of a truth bearer (proposition, sentence or statement)</a:t>
            </a:r>
          </a:p>
          <a:p>
            <a:endParaRPr lang="it-IT" smtClean="0"/>
          </a:p>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10</a:t>
            </a:fld>
            <a:endParaRPr lang="it-IT"/>
          </a:p>
        </p:txBody>
      </p:sp>
    </p:spTree>
    <p:extLst>
      <p:ext uri="{BB962C8B-B14F-4D97-AF65-F5344CB8AC3E}">
        <p14:creationId xmlns:p14="http://schemas.microsoft.com/office/powerpoint/2010/main" val="2283667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No </a:t>
            </a:r>
            <a:r>
              <a:rPr lang="it-IT" dirty="0" err="1" smtClean="0"/>
              <a:t>absolute</a:t>
            </a:r>
            <a:r>
              <a:rPr lang="it-IT" dirty="0" smtClean="0"/>
              <a:t> </a:t>
            </a:r>
            <a:r>
              <a:rPr lang="it-IT" dirty="0" err="1" smtClean="0"/>
              <a:t>change</a:t>
            </a:r>
            <a:r>
              <a:rPr lang="it-IT" dirty="0" smtClean="0"/>
              <a:t>, no </a:t>
            </a:r>
            <a:r>
              <a:rPr lang="it-IT" dirty="0" err="1" smtClean="0"/>
              <a:t>becoming</a:t>
            </a:r>
            <a:endParaRPr lang="it-IT" dirty="0"/>
          </a:p>
        </p:txBody>
      </p:sp>
      <p:sp>
        <p:nvSpPr>
          <p:cNvPr id="3" name="Segnaposto contenuto 2"/>
          <p:cNvSpPr>
            <a:spLocks noGrp="1"/>
          </p:cNvSpPr>
          <p:nvPr>
            <p:ph idx="1"/>
          </p:nvPr>
        </p:nvSpPr>
        <p:spPr/>
        <p:txBody>
          <a:bodyPr/>
          <a:lstStyle/>
          <a:p>
            <a:r>
              <a:rPr lang="it-IT" dirty="0" err="1" smtClean="0"/>
              <a:t>since</a:t>
            </a:r>
            <a:r>
              <a:rPr lang="it-IT" dirty="0" smtClean="0"/>
              <a:t> </a:t>
            </a:r>
            <a:r>
              <a:rPr lang="it-IT" dirty="0" err="1" smtClean="0"/>
              <a:t>what</a:t>
            </a:r>
            <a:r>
              <a:rPr lang="it-IT" dirty="0" smtClean="0"/>
              <a:t> </a:t>
            </a:r>
            <a:r>
              <a:rPr lang="it-IT" dirty="0" err="1" smtClean="0"/>
              <a:t>was</a:t>
            </a:r>
            <a:r>
              <a:rPr lang="it-IT" dirty="0" smtClean="0"/>
              <a:t> or </a:t>
            </a:r>
            <a:r>
              <a:rPr lang="it-IT" dirty="0" err="1" smtClean="0"/>
              <a:t>will</a:t>
            </a:r>
            <a:r>
              <a:rPr lang="it-IT" dirty="0" smtClean="0"/>
              <a:t> be </a:t>
            </a:r>
            <a:r>
              <a:rPr lang="it-IT" b="1" dirty="0" err="1" smtClean="0"/>
              <a:t>is</a:t>
            </a:r>
            <a:r>
              <a:rPr lang="it-IT" dirty="0" smtClean="0"/>
              <a:t>, </a:t>
            </a:r>
            <a:r>
              <a:rPr lang="it-IT" dirty="0" err="1" smtClean="0"/>
              <a:t>becoming</a:t>
            </a:r>
            <a:r>
              <a:rPr lang="it-IT" dirty="0" smtClean="0"/>
              <a:t> </a:t>
            </a:r>
            <a:r>
              <a:rPr lang="it-IT" dirty="0" err="1" smtClean="0"/>
              <a:t>is</a:t>
            </a:r>
            <a:r>
              <a:rPr lang="it-IT" dirty="0" smtClean="0"/>
              <a:t> </a:t>
            </a:r>
            <a:r>
              <a:rPr lang="it-IT" dirty="0" err="1" smtClean="0"/>
              <a:t>only</a:t>
            </a:r>
            <a:r>
              <a:rPr lang="it-IT" dirty="0" smtClean="0"/>
              <a:t> </a:t>
            </a:r>
            <a:r>
              <a:rPr lang="it-IT" dirty="0"/>
              <a:t>relative to a time</a:t>
            </a:r>
            <a:r>
              <a:rPr lang="it-IT" dirty="0" smtClean="0"/>
              <a:t>:</a:t>
            </a:r>
          </a:p>
          <a:p>
            <a:r>
              <a:rPr lang="it-IT" dirty="0" smtClean="0"/>
              <a:t>" </a:t>
            </a:r>
            <a:r>
              <a:rPr lang="it-IT" dirty="0"/>
              <a:t>'</a:t>
            </a:r>
            <a:r>
              <a:rPr lang="it-IT" dirty="0" err="1"/>
              <a:t>novelty</a:t>
            </a:r>
            <a:r>
              <a:rPr lang="it-IT" dirty="0"/>
              <a:t>' or '</a:t>
            </a:r>
            <a:r>
              <a:rPr lang="it-IT" dirty="0" err="1"/>
              <a:t>becoming</a:t>
            </a:r>
            <a:r>
              <a:rPr lang="it-IT" dirty="0"/>
              <a:t>' ... the </a:t>
            </a:r>
            <a:r>
              <a:rPr lang="it-IT" dirty="0" err="1"/>
              <a:t>existence</a:t>
            </a:r>
            <a:r>
              <a:rPr lang="it-IT" dirty="0"/>
              <a:t> of an </a:t>
            </a:r>
            <a:r>
              <a:rPr lang="it-IT" dirty="0" err="1"/>
              <a:t>entity</a:t>
            </a:r>
            <a:r>
              <a:rPr lang="it-IT" dirty="0"/>
              <a:t> ...  </a:t>
            </a:r>
            <a:r>
              <a:rPr lang="it-IT" dirty="0" err="1"/>
              <a:t>at</a:t>
            </a:r>
            <a:r>
              <a:rPr lang="it-IT" dirty="0"/>
              <a:t> </a:t>
            </a:r>
            <a:r>
              <a:rPr lang="it-IT" dirty="0" err="1"/>
              <a:t>one</a:t>
            </a:r>
            <a:r>
              <a:rPr lang="it-IT" dirty="0"/>
              <a:t> time in the world continuum </a:t>
            </a:r>
            <a:r>
              <a:rPr lang="it-IT" dirty="0" err="1"/>
              <a:t>which</a:t>
            </a:r>
            <a:r>
              <a:rPr lang="it-IT" dirty="0"/>
              <a:t> </a:t>
            </a:r>
            <a:r>
              <a:rPr lang="it-IT" dirty="0" err="1"/>
              <a:t>does</a:t>
            </a:r>
            <a:r>
              <a:rPr lang="it-IT" dirty="0"/>
              <a:t> </a:t>
            </a:r>
            <a:r>
              <a:rPr lang="it-IT" dirty="0" err="1"/>
              <a:t>not</a:t>
            </a:r>
            <a:r>
              <a:rPr lang="it-IT" dirty="0"/>
              <a:t> </a:t>
            </a:r>
            <a:r>
              <a:rPr lang="it-IT" dirty="0" err="1"/>
              <a:t>exist</a:t>
            </a:r>
            <a:r>
              <a:rPr lang="it-IT" dirty="0"/>
              <a:t> </a:t>
            </a:r>
            <a:r>
              <a:rPr lang="it-IT" dirty="0" err="1"/>
              <a:t>at</a:t>
            </a:r>
            <a:r>
              <a:rPr lang="it-IT" dirty="0"/>
              <a:t> </a:t>
            </a:r>
            <a:r>
              <a:rPr lang="it-IT" dirty="0" err="1"/>
              <a:t>any</a:t>
            </a:r>
            <a:r>
              <a:rPr lang="it-IT" dirty="0"/>
              <a:t> </a:t>
            </a:r>
            <a:r>
              <a:rPr lang="it-IT" dirty="0" err="1"/>
              <a:t>previous</a:t>
            </a:r>
            <a:r>
              <a:rPr lang="it-IT" dirty="0"/>
              <a:t> </a:t>
            </a:r>
            <a:r>
              <a:rPr lang="it-IT" dirty="0" smtClean="0"/>
              <a:t>time" (</a:t>
            </a:r>
            <a:r>
              <a:rPr lang="it-IT" dirty="0"/>
              <a:t>Williams 1951, p. 62)</a:t>
            </a:r>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11</a:t>
            </a:fld>
            <a:endParaRPr lang="it-IT"/>
          </a:p>
        </p:txBody>
      </p:sp>
    </p:spTree>
    <p:extLst>
      <p:ext uri="{BB962C8B-B14F-4D97-AF65-F5344CB8AC3E}">
        <p14:creationId xmlns:p14="http://schemas.microsoft.com/office/powerpoint/2010/main" val="2642770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No tensional change (no time passage)</a:t>
            </a:r>
            <a:endParaRPr lang="it-IT"/>
          </a:p>
        </p:txBody>
      </p:sp>
      <p:sp>
        <p:nvSpPr>
          <p:cNvPr id="3" name="Segnaposto contenuto 2"/>
          <p:cNvSpPr>
            <a:spLocks noGrp="1"/>
          </p:cNvSpPr>
          <p:nvPr>
            <p:ph idx="1"/>
          </p:nvPr>
        </p:nvSpPr>
        <p:spPr/>
        <p:txBody>
          <a:bodyPr/>
          <a:lstStyle/>
          <a:p>
            <a:r>
              <a:rPr lang="it-IT" dirty="0" err="1" smtClean="0"/>
              <a:t>Tensional</a:t>
            </a:r>
            <a:r>
              <a:rPr lang="it-IT" dirty="0" smtClean="0"/>
              <a:t> </a:t>
            </a:r>
            <a:r>
              <a:rPr lang="it-IT" dirty="0" err="1" smtClean="0"/>
              <a:t>change</a:t>
            </a:r>
            <a:r>
              <a:rPr lang="it-IT" dirty="0" smtClean="0"/>
              <a:t>, or time </a:t>
            </a:r>
            <a:r>
              <a:rPr lang="it-IT" dirty="0" err="1" smtClean="0"/>
              <a:t>passage</a:t>
            </a:r>
            <a:r>
              <a:rPr lang="it-IT" dirty="0" smtClean="0"/>
              <a:t>, </a:t>
            </a:r>
            <a:r>
              <a:rPr lang="it-IT" dirty="0" err="1" smtClean="0"/>
              <a:t>is</a:t>
            </a:r>
            <a:r>
              <a:rPr lang="it-IT" dirty="0" smtClean="0"/>
              <a:t> </a:t>
            </a:r>
            <a:r>
              <a:rPr lang="it-IT" dirty="0" err="1"/>
              <a:t>change</a:t>
            </a:r>
            <a:r>
              <a:rPr lang="it-IT" dirty="0"/>
              <a:t> in the </a:t>
            </a:r>
            <a:r>
              <a:rPr lang="it-IT" dirty="0" err="1"/>
              <a:t>exemplification</a:t>
            </a:r>
            <a:r>
              <a:rPr lang="it-IT" dirty="0"/>
              <a:t> of </a:t>
            </a:r>
            <a:r>
              <a:rPr lang="it-IT" dirty="0" smtClean="0"/>
              <a:t>A-</a:t>
            </a:r>
            <a:r>
              <a:rPr lang="it-IT" dirty="0" err="1" smtClean="0"/>
              <a:t>properties</a:t>
            </a:r>
            <a:endParaRPr lang="it-IT" dirty="0" smtClean="0"/>
          </a:p>
          <a:p>
            <a:r>
              <a:rPr lang="it-IT" dirty="0" smtClean="0"/>
              <a:t>No (</a:t>
            </a:r>
            <a:r>
              <a:rPr lang="it-IT" dirty="0" err="1" smtClean="0"/>
              <a:t>exemplification</a:t>
            </a:r>
            <a:r>
              <a:rPr lang="it-IT" dirty="0" smtClean="0"/>
              <a:t>) </a:t>
            </a:r>
            <a:r>
              <a:rPr lang="it-IT" dirty="0"/>
              <a:t>of </a:t>
            </a:r>
            <a:r>
              <a:rPr lang="it-IT" dirty="0" smtClean="0"/>
              <a:t>A-</a:t>
            </a:r>
            <a:r>
              <a:rPr lang="it-IT" dirty="0" err="1" smtClean="0"/>
              <a:t>properties</a:t>
            </a:r>
            <a:r>
              <a:rPr lang="it-IT" dirty="0" smtClean="0"/>
              <a:t>  =&gt; no </a:t>
            </a:r>
            <a:r>
              <a:rPr lang="it-IT" dirty="0" err="1" smtClean="0"/>
              <a:t>tensional</a:t>
            </a:r>
            <a:r>
              <a:rPr lang="it-IT" dirty="0" smtClean="0"/>
              <a:t> </a:t>
            </a:r>
            <a:r>
              <a:rPr lang="it-IT" dirty="0" err="1" smtClean="0"/>
              <a:t>change</a:t>
            </a:r>
            <a:endParaRPr lang="it-IT" dirty="0" smtClean="0"/>
          </a:p>
          <a:p>
            <a:r>
              <a:rPr lang="it-IT" dirty="0" smtClean="0"/>
              <a:t>And</a:t>
            </a:r>
            <a:r>
              <a:rPr lang="it-IT" b="1" dirty="0" smtClean="0"/>
              <a:t> </a:t>
            </a:r>
            <a:r>
              <a:rPr lang="it-IT" dirty="0" err="1" smtClean="0"/>
              <a:t>thus</a:t>
            </a:r>
            <a:r>
              <a:rPr lang="it-IT" dirty="0" smtClean="0"/>
              <a:t> </a:t>
            </a:r>
            <a:r>
              <a:rPr lang="it-IT" dirty="0"/>
              <a:t>the </a:t>
            </a:r>
            <a:r>
              <a:rPr lang="it-IT" dirty="0" err="1"/>
              <a:t>name</a:t>
            </a:r>
            <a:r>
              <a:rPr lang="it-IT" dirty="0"/>
              <a:t> </a:t>
            </a:r>
            <a:r>
              <a:rPr lang="it-IT" i="1" dirty="0" err="1"/>
              <a:t>static</a:t>
            </a:r>
            <a:r>
              <a:rPr lang="it-IT" i="1" dirty="0"/>
              <a:t> </a:t>
            </a:r>
            <a:r>
              <a:rPr lang="it-IT" dirty="0" err="1"/>
              <a:t>theory</a:t>
            </a:r>
            <a:r>
              <a:rPr lang="it-IT" dirty="0"/>
              <a:t> of time</a:t>
            </a:r>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12</a:t>
            </a:fld>
            <a:endParaRPr lang="it-IT"/>
          </a:p>
        </p:txBody>
      </p:sp>
    </p:spTree>
    <p:extLst>
      <p:ext uri="{BB962C8B-B14F-4D97-AF65-F5344CB8AC3E}">
        <p14:creationId xmlns:p14="http://schemas.microsoft.com/office/powerpoint/2010/main" val="312207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qualitative change?</a:t>
            </a:r>
            <a:endParaRPr lang="it-IT" dirty="0"/>
          </a:p>
        </p:txBody>
      </p:sp>
      <p:sp>
        <p:nvSpPr>
          <p:cNvPr id="3" name="Segnaposto contenuto 2"/>
          <p:cNvSpPr>
            <a:spLocks noGrp="1"/>
          </p:cNvSpPr>
          <p:nvPr>
            <p:ph idx="1"/>
          </p:nvPr>
        </p:nvSpPr>
        <p:spPr/>
        <p:txBody>
          <a:bodyPr>
            <a:normAutofit/>
          </a:bodyPr>
          <a:lstStyle/>
          <a:p>
            <a:r>
              <a:rPr lang="it-IT" dirty="0" err="1"/>
              <a:t>Persistence</a:t>
            </a:r>
            <a:endParaRPr lang="it-IT" dirty="0"/>
          </a:p>
          <a:p>
            <a:r>
              <a:rPr lang="it-IT" dirty="0"/>
              <a:t>E</a:t>
            </a:r>
            <a:r>
              <a:rPr lang="it-IT" dirty="0" smtClean="0"/>
              <a:t>ndurance of 3-D </a:t>
            </a:r>
            <a:r>
              <a:rPr lang="it-IT" dirty="0" err="1" smtClean="0"/>
              <a:t>objects</a:t>
            </a:r>
            <a:r>
              <a:rPr lang="it-IT" dirty="0" smtClean="0"/>
              <a:t> vs. </a:t>
            </a:r>
            <a:r>
              <a:rPr lang="it-IT" dirty="0" err="1" smtClean="0"/>
              <a:t>perdurance</a:t>
            </a:r>
            <a:r>
              <a:rPr lang="it-IT" dirty="0" smtClean="0"/>
              <a:t> of 4-D </a:t>
            </a:r>
            <a:r>
              <a:rPr lang="it-IT" dirty="0" err="1" smtClean="0"/>
              <a:t>objects</a:t>
            </a:r>
            <a:r>
              <a:rPr lang="it-IT" dirty="0" smtClean="0"/>
              <a:t> (Lewis 1986)</a:t>
            </a:r>
          </a:p>
          <a:p>
            <a:r>
              <a:rPr lang="it-IT" dirty="0" err="1" smtClean="0"/>
              <a:t>Perdurance</a:t>
            </a:r>
            <a:r>
              <a:rPr lang="it-IT" dirty="0" smtClean="0"/>
              <a:t>: </a:t>
            </a:r>
            <a:r>
              <a:rPr lang="it-IT" dirty="0" err="1" smtClean="0"/>
              <a:t>objects</a:t>
            </a:r>
            <a:r>
              <a:rPr lang="it-IT" dirty="0" smtClean="0"/>
              <a:t> </a:t>
            </a:r>
            <a:r>
              <a:rPr lang="it-IT" dirty="0" err="1" smtClean="0"/>
              <a:t>persist</a:t>
            </a:r>
            <a:r>
              <a:rPr lang="it-IT" dirty="0" smtClean="0"/>
              <a:t> by </a:t>
            </a:r>
            <a:r>
              <a:rPr lang="it-IT" dirty="0" err="1" smtClean="0"/>
              <a:t>having</a:t>
            </a:r>
            <a:r>
              <a:rPr lang="it-IT" dirty="0" smtClean="0"/>
              <a:t> </a:t>
            </a:r>
            <a:r>
              <a:rPr lang="it-IT" dirty="0" err="1" smtClean="0"/>
              <a:t>temporal</a:t>
            </a:r>
            <a:r>
              <a:rPr lang="it-IT" dirty="0" smtClean="0"/>
              <a:t> </a:t>
            </a:r>
            <a:r>
              <a:rPr lang="it-IT" dirty="0" err="1" smtClean="0"/>
              <a:t>parts</a:t>
            </a:r>
            <a:r>
              <a:rPr lang="it-IT" dirty="0" smtClean="0"/>
              <a:t>: an </a:t>
            </a:r>
            <a:r>
              <a:rPr lang="it-IT" dirty="0" err="1" smtClean="0"/>
              <a:t>apple</a:t>
            </a:r>
            <a:r>
              <a:rPr lang="it-IT" dirty="0" smtClean="0"/>
              <a:t> </a:t>
            </a:r>
            <a:r>
              <a:rPr lang="it-IT" dirty="0" err="1" smtClean="0"/>
              <a:t>has</a:t>
            </a:r>
            <a:r>
              <a:rPr lang="it-IT" dirty="0" smtClean="0"/>
              <a:t> an </a:t>
            </a:r>
            <a:r>
              <a:rPr lang="it-IT" dirty="0" err="1" smtClean="0"/>
              <a:t>unripe</a:t>
            </a:r>
            <a:r>
              <a:rPr lang="it-IT" dirty="0" smtClean="0"/>
              <a:t> part and a ripe part (Quine 1960)</a:t>
            </a:r>
          </a:p>
          <a:p>
            <a:r>
              <a:rPr lang="it-IT" dirty="0" err="1" smtClean="0"/>
              <a:t>eternalism</a:t>
            </a:r>
            <a:r>
              <a:rPr lang="it-IT" dirty="0" smtClean="0"/>
              <a:t> </a:t>
            </a:r>
            <a:r>
              <a:rPr lang="it-IT" dirty="0" err="1" smtClean="0"/>
              <a:t>seems</a:t>
            </a:r>
            <a:r>
              <a:rPr lang="it-IT" dirty="0" smtClean="0"/>
              <a:t> to </a:t>
            </a:r>
            <a:r>
              <a:rPr lang="it-IT" dirty="0" err="1" smtClean="0"/>
              <a:t>lead</a:t>
            </a:r>
            <a:r>
              <a:rPr lang="it-IT" dirty="0" smtClean="0"/>
              <a:t> to </a:t>
            </a:r>
            <a:r>
              <a:rPr lang="it-IT" dirty="0" err="1" smtClean="0"/>
              <a:t>perdurance</a:t>
            </a:r>
            <a:r>
              <a:rPr lang="it-IT" dirty="0" smtClean="0"/>
              <a:t> (</a:t>
            </a:r>
            <a:r>
              <a:rPr lang="it-IT" dirty="0" err="1" smtClean="0"/>
              <a:t>Merricks</a:t>
            </a:r>
            <a:r>
              <a:rPr lang="it-IT" dirty="0" smtClean="0"/>
              <a:t> 1995) (or to a stage </a:t>
            </a:r>
            <a:r>
              <a:rPr lang="it-IT" dirty="0" err="1" smtClean="0"/>
              <a:t>theory</a:t>
            </a:r>
            <a:r>
              <a:rPr lang="it-IT" dirty="0" smtClean="0"/>
              <a:t> (</a:t>
            </a:r>
            <a:r>
              <a:rPr lang="it-IT" dirty="0" err="1"/>
              <a:t>S</a:t>
            </a:r>
            <a:r>
              <a:rPr lang="it-IT" dirty="0" err="1" smtClean="0"/>
              <a:t>ider</a:t>
            </a:r>
            <a:r>
              <a:rPr lang="it-IT" dirty="0" smtClean="0"/>
              <a:t>), </a:t>
            </a:r>
            <a:r>
              <a:rPr lang="it-IT" dirty="0" err="1" smtClean="0"/>
              <a:t>according</a:t>
            </a:r>
            <a:r>
              <a:rPr lang="it-IT" dirty="0" smtClean="0"/>
              <a:t> to </a:t>
            </a:r>
            <a:r>
              <a:rPr lang="it-IT" dirty="0" err="1" smtClean="0"/>
              <a:t>which</a:t>
            </a:r>
            <a:r>
              <a:rPr lang="it-IT" dirty="0" smtClean="0"/>
              <a:t> </a:t>
            </a:r>
            <a:r>
              <a:rPr lang="it-IT" dirty="0" err="1" smtClean="0"/>
              <a:t>there</a:t>
            </a:r>
            <a:r>
              <a:rPr lang="it-IT" dirty="0" smtClean="0"/>
              <a:t> are just </a:t>
            </a:r>
            <a:r>
              <a:rPr lang="it-IT" dirty="0" err="1" smtClean="0"/>
              <a:t>sequences</a:t>
            </a:r>
            <a:r>
              <a:rPr lang="it-IT" dirty="0" smtClean="0"/>
              <a:t> of </a:t>
            </a:r>
            <a:r>
              <a:rPr lang="it-IT" dirty="0" err="1" smtClean="0"/>
              <a:t>stages</a:t>
            </a:r>
            <a:r>
              <a:rPr lang="it-IT" dirty="0" smtClean="0"/>
              <a:t>)</a:t>
            </a:r>
          </a:p>
          <a:p>
            <a:r>
              <a:rPr lang="it-IT" dirty="0"/>
              <a:t>"</a:t>
            </a:r>
            <a:r>
              <a:rPr lang="it-IT" dirty="0" err="1"/>
              <a:t>things</a:t>
            </a:r>
            <a:r>
              <a:rPr lang="it-IT" dirty="0"/>
              <a:t>, </a:t>
            </a:r>
            <a:r>
              <a:rPr lang="it-IT" dirty="0" err="1"/>
              <a:t>persons</a:t>
            </a:r>
            <a:r>
              <a:rPr lang="it-IT" dirty="0"/>
              <a:t> </a:t>
            </a:r>
            <a:r>
              <a:rPr lang="it-IT" dirty="0">
                <a:solidFill>
                  <a:srgbClr val="FF0000"/>
                </a:solidFill>
              </a:rPr>
              <a:t>and </a:t>
            </a:r>
            <a:r>
              <a:rPr lang="it-IT" dirty="0" err="1">
                <a:solidFill>
                  <a:srgbClr val="FF0000"/>
                </a:solidFill>
              </a:rPr>
              <a:t>events</a:t>
            </a:r>
            <a:r>
              <a:rPr lang="it-IT" dirty="0">
                <a:solidFill>
                  <a:srgbClr val="FF0000"/>
                </a:solidFill>
              </a:rPr>
              <a:t> </a:t>
            </a:r>
            <a:r>
              <a:rPr lang="it-IT" dirty="0"/>
              <a:t>are </a:t>
            </a:r>
            <a:r>
              <a:rPr lang="it-IT" dirty="0" err="1"/>
              <a:t>strung</a:t>
            </a:r>
            <a:r>
              <a:rPr lang="it-IT" dirty="0"/>
              <a:t> </a:t>
            </a:r>
            <a:r>
              <a:rPr lang="it-IT" dirty="0" err="1"/>
              <a:t>along</a:t>
            </a:r>
            <a:r>
              <a:rPr lang="it-IT" dirty="0"/>
              <a:t> with </a:t>
            </a:r>
            <a:r>
              <a:rPr lang="it-IT" dirty="0" err="1"/>
              <a:t>respect</a:t>
            </a:r>
            <a:r>
              <a:rPr lang="it-IT" dirty="0"/>
              <a:t> to the time </a:t>
            </a:r>
            <a:r>
              <a:rPr lang="it-IT" dirty="0" err="1"/>
              <a:t>axis</a:t>
            </a:r>
            <a:r>
              <a:rPr lang="it-IT" dirty="0"/>
              <a:t> ... " (</a:t>
            </a:r>
            <a:r>
              <a:rPr lang="it-IT" dirty="0" smtClean="0"/>
              <a:t>Williams </a:t>
            </a:r>
            <a:r>
              <a:rPr lang="it-IT" dirty="0"/>
              <a:t>1951, p. 61</a:t>
            </a:r>
            <a:r>
              <a:rPr lang="it-IT" dirty="0" smtClean="0"/>
              <a:t>)</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13</a:t>
            </a:fld>
            <a:endParaRPr lang="it-IT"/>
          </a:p>
        </p:txBody>
      </p:sp>
    </p:spTree>
    <p:extLst>
      <p:ext uri="{BB962C8B-B14F-4D97-AF65-F5344CB8AC3E}">
        <p14:creationId xmlns:p14="http://schemas.microsoft.com/office/powerpoint/2010/main" val="33421042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Lezioni 20-21</a:t>
            </a:r>
          </a:p>
          <a:p>
            <a:r>
              <a:rPr lang="it-IT" smtClean="0"/>
              <a:t>25/11/22</a:t>
            </a:r>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14</a:t>
            </a:fld>
            <a:endParaRPr lang="it-IT"/>
          </a:p>
        </p:txBody>
      </p:sp>
    </p:spTree>
    <p:extLst>
      <p:ext uri="{BB962C8B-B14F-4D97-AF65-F5344CB8AC3E}">
        <p14:creationId xmlns:p14="http://schemas.microsoft.com/office/powerpoint/2010/main" val="2633410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Alethic change?</a:t>
            </a:r>
            <a:endParaRPr lang="it-IT"/>
          </a:p>
        </p:txBody>
      </p:sp>
      <p:sp>
        <p:nvSpPr>
          <p:cNvPr id="3" name="Segnaposto contenuto 2"/>
          <p:cNvSpPr>
            <a:spLocks noGrp="1"/>
          </p:cNvSpPr>
          <p:nvPr>
            <p:ph idx="1"/>
          </p:nvPr>
        </p:nvSpPr>
        <p:spPr/>
        <p:txBody>
          <a:bodyPr/>
          <a:lstStyle/>
          <a:p>
            <a:r>
              <a:rPr lang="it-IT" dirty="0" smtClean="0"/>
              <a:t>In the </a:t>
            </a:r>
            <a:r>
              <a:rPr lang="it-IT" b="1" dirty="0" err="1" smtClean="0"/>
              <a:t>old</a:t>
            </a:r>
            <a:r>
              <a:rPr lang="it-IT" b="1" dirty="0" smtClean="0"/>
              <a:t> B </a:t>
            </a:r>
            <a:r>
              <a:rPr lang="it-IT" b="1" dirty="0" err="1" smtClean="0"/>
              <a:t>theory</a:t>
            </a:r>
            <a:r>
              <a:rPr lang="it-IT" b="1" dirty="0" smtClean="0"/>
              <a:t> </a:t>
            </a:r>
            <a:r>
              <a:rPr lang="it-IT" dirty="0" err="1" smtClean="0"/>
              <a:t>there</a:t>
            </a:r>
            <a:r>
              <a:rPr lang="it-IT" dirty="0" smtClean="0"/>
              <a:t> </a:t>
            </a:r>
            <a:r>
              <a:rPr lang="it-IT" dirty="0" err="1" smtClean="0"/>
              <a:t>is</a:t>
            </a:r>
            <a:r>
              <a:rPr lang="it-IT" dirty="0" smtClean="0"/>
              <a:t> no room for </a:t>
            </a:r>
            <a:r>
              <a:rPr lang="it-IT" dirty="0" err="1" smtClean="0"/>
              <a:t>alethic</a:t>
            </a:r>
            <a:r>
              <a:rPr lang="it-IT" dirty="0" smtClean="0"/>
              <a:t> </a:t>
            </a:r>
            <a:r>
              <a:rPr lang="it-IT" dirty="0" err="1" smtClean="0"/>
              <a:t>change</a:t>
            </a:r>
            <a:r>
              <a:rPr lang="it-IT" dirty="0" smtClean="0"/>
              <a:t>.</a:t>
            </a:r>
          </a:p>
          <a:p>
            <a:r>
              <a:rPr lang="it-IT" dirty="0" err="1" smtClean="0"/>
              <a:t>There</a:t>
            </a:r>
            <a:r>
              <a:rPr lang="it-IT" dirty="0" smtClean="0"/>
              <a:t> are just </a:t>
            </a:r>
            <a:r>
              <a:rPr lang="it-IT" dirty="0" err="1" smtClean="0"/>
              <a:t>tenseless</a:t>
            </a:r>
            <a:r>
              <a:rPr lang="it-IT" dirty="0" smtClean="0"/>
              <a:t> </a:t>
            </a:r>
            <a:r>
              <a:rPr lang="it-IT" dirty="0" err="1" smtClean="0"/>
              <a:t>propositions</a:t>
            </a:r>
            <a:r>
              <a:rPr lang="it-IT" dirty="0" smtClean="0"/>
              <a:t>, </a:t>
            </a:r>
            <a:r>
              <a:rPr lang="it-IT" dirty="0" err="1" smtClean="0"/>
              <a:t>whose</a:t>
            </a:r>
            <a:r>
              <a:rPr lang="it-IT" dirty="0" smtClean="0"/>
              <a:t> </a:t>
            </a:r>
            <a:r>
              <a:rPr lang="it-IT" dirty="0" err="1" smtClean="0"/>
              <a:t>truth</a:t>
            </a:r>
            <a:r>
              <a:rPr lang="it-IT" dirty="0" smtClean="0"/>
              <a:t> </a:t>
            </a:r>
            <a:r>
              <a:rPr lang="it-IT" dirty="0" err="1" smtClean="0"/>
              <a:t>values</a:t>
            </a:r>
            <a:r>
              <a:rPr lang="it-IT" dirty="0" smtClean="0"/>
              <a:t> are </a:t>
            </a:r>
            <a:r>
              <a:rPr lang="it-IT" dirty="0" err="1" smtClean="0"/>
              <a:t>fixed</a:t>
            </a:r>
            <a:r>
              <a:rPr lang="it-IT" dirty="0" smtClean="0"/>
              <a:t> by the </a:t>
            </a:r>
            <a:r>
              <a:rPr lang="it-IT" dirty="0" err="1" smtClean="0"/>
              <a:t>manifold</a:t>
            </a:r>
            <a:r>
              <a:rPr lang="it-IT" dirty="0" smtClean="0"/>
              <a:t> of </a:t>
            </a:r>
            <a:r>
              <a:rPr lang="it-IT" dirty="0" err="1" smtClean="0"/>
              <a:t>events</a:t>
            </a:r>
            <a:endParaRPr lang="it-IT" dirty="0" smtClean="0"/>
          </a:p>
          <a:p>
            <a:r>
              <a:rPr lang="it-IT" dirty="0" err="1" smtClean="0"/>
              <a:t>Hence</a:t>
            </a:r>
            <a:r>
              <a:rPr lang="it-IT" dirty="0" smtClean="0"/>
              <a:t>, no open future</a:t>
            </a:r>
          </a:p>
          <a:p>
            <a:r>
              <a:rPr lang="it-IT" dirty="0" err="1" smtClean="0"/>
              <a:t>This</a:t>
            </a:r>
            <a:r>
              <a:rPr lang="it-IT" dirty="0" smtClean="0"/>
              <a:t> </a:t>
            </a:r>
            <a:r>
              <a:rPr lang="it-IT" dirty="0" err="1" smtClean="0"/>
              <a:t>is</a:t>
            </a:r>
            <a:r>
              <a:rPr lang="it-IT" dirty="0" smtClean="0"/>
              <a:t> </a:t>
            </a:r>
            <a:r>
              <a:rPr lang="it-IT" dirty="0" err="1" smtClean="0"/>
              <a:t>taken</a:t>
            </a:r>
            <a:r>
              <a:rPr lang="it-IT" dirty="0" smtClean="0"/>
              <a:t> to be </a:t>
            </a:r>
            <a:r>
              <a:rPr lang="it-IT" dirty="0" err="1" smtClean="0"/>
              <a:t>compatible</a:t>
            </a:r>
            <a:r>
              <a:rPr lang="it-IT" dirty="0" smtClean="0"/>
              <a:t> with free </a:t>
            </a:r>
            <a:r>
              <a:rPr lang="it-IT" dirty="0" err="1" smtClean="0"/>
              <a:t>will</a:t>
            </a:r>
            <a:r>
              <a:rPr lang="it-IT" dirty="0" smtClean="0"/>
              <a:t> (Williams 1951, p. 63): a </a:t>
            </a:r>
            <a:r>
              <a:rPr lang="it-IT" dirty="0" err="1" smtClean="0"/>
              <a:t>volition</a:t>
            </a:r>
            <a:r>
              <a:rPr lang="it-IT" dirty="0" smtClean="0"/>
              <a:t> </a:t>
            </a:r>
            <a:r>
              <a:rPr lang="it-IT" dirty="0" err="1" smtClean="0"/>
              <a:t>at</a:t>
            </a:r>
            <a:r>
              <a:rPr lang="it-IT" dirty="0" smtClean="0"/>
              <a:t> t1 (</a:t>
            </a:r>
            <a:r>
              <a:rPr lang="it-IT" dirty="0" err="1" smtClean="0"/>
              <a:t>freely</a:t>
            </a:r>
            <a:r>
              <a:rPr lang="it-IT" dirty="0" smtClean="0"/>
              <a:t>) </a:t>
            </a:r>
            <a:r>
              <a:rPr lang="it-IT" dirty="0" err="1" smtClean="0"/>
              <a:t>causes</a:t>
            </a:r>
            <a:r>
              <a:rPr lang="it-IT" dirty="0" smtClean="0"/>
              <a:t> an </a:t>
            </a:r>
            <a:r>
              <a:rPr lang="it-IT" dirty="0" err="1" smtClean="0"/>
              <a:t>event</a:t>
            </a:r>
            <a:r>
              <a:rPr lang="it-IT" dirty="0" smtClean="0"/>
              <a:t> </a:t>
            </a:r>
            <a:r>
              <a:rPr lang="it-IT" dirty="0" err="1" smtClean="0"/>
              <a:t>at</a:t>
            </a:r>
            <a:r>
              <a:rPr lang="it-IT" dirty="0" smtClean="0"/>
              <a:t> t2</a:t>
            </a:r>
          </a:p>
          <a:p>
            <a:r>
              <a:rPr lang="it-IT" dirty="0" err="1" smtClean="0"/>
              <a:t>There</a:t>
            </a:r>
            <a:r>
              <a:rPr lang="it-IT" dirty="0" smtClean="0"/>
              <a:t> </a:t>
            </a:r>
            <a:r>
              <a:rPr lang="it-IT" dirty="0" err="1" smtClean="0"/>
              <a:t>is</a:t>
            </a:r>
            <a:r>
              <a:rPr lang="it-IT" dirty="0" smtClean="0"/>
              <a:t> </a:t>
            </a:r>
            <a:r>
              <a:rPr lang="it-IT" dirty="0" err="1" smtClean="0"/>
              <a:t>alethic</a:t>
            </a:r>
            <a:r>
              <a:rPr lang="it-IT" dirty="0" smtClean="0"/>
              <a:t> </a:t>
            </a:r>
            <a:r>
              <a:rPr lang="it-IT" dirty="0" err="1" smtClean="0"/>
              <a:t>change</a:t>
            </a:r>
            <a:r>
              <a:rPr lang="it-IT" dirty="0" smtClean="0"/>
              <a:t> in the </a:t>
            </a:r>
            <a:r>
              <a:rPr lang="it-IT" b="1" dirty="0" smtClean="0"/>
              <a:t>new B </a:t>
            </a:r>
            <a:r>
              <a:rPr lang="it-IT" b="1" dirty="0" err="1" smtClean="0"/>
              <a:t>theory</a:t>
            </a:r>
            <a:r>
              <a:rPr lang="it-IT" dirty="0" smtClean="0"/>
              <a:t>. </a:t>
            </a:r>
            <a:r>
              <a:rPr lang="it-IT" dirty="0" err="1" smtClean="0"/>
              <a:t>But</a:t>
            </a:r>
            <a:r>
              <a:rPr lang="it-IT" dirty="0" smtClean="0"/>
              <a:t> </a:t>
            </a:r>
            <a:r>
              <a:rPr lang="it-IT" dirty="0" err="1" smtClean="0"/>
              <a:t>there</a:t>
            </a:r>
            <a:r>
              <a:rPr lang="it-IT" dirty="0" smtClean="0"/>
              <a:t> </a:t>
            </a:r>
            <a:r>
              <a:rPr lang="it-IT" dirty="0" err="1" smtClean="0"/>
              <a:t>is</a:t>
            </a:r>
            <a:r>
              <a:rPr lang="it-IT" dirty="0" smtClean="0"/>
              <a:t> </a:t>
            </a:r>
            <a:r>
              <a:rPr lang="it-IT" dirty="0" err="1" smtClean="0"/>
              <a:t>still</a:t>
            </a:r>
            <a:r>
              <a:rPr lang="it-IT" dirty="0" smtClean="0"/>
              <a:t> no open future, </a:t>
            </a:r>
            <a:r>
              <a:rPr lang="it-IT" dirty="0" err="1" smtClean="0"/>
              <a:t>since</a:t>
            </a:r>
            <a:r>
              <a:rPr lang="it-IT" dirty="0" smtClean="0"/>
              <a:t> the </a:t>
            </a:r>
            <a:r>
              <a:rPr lang="it-IT" dirty="0" err="1" smtClean="0"/>
              <a:t>truthmakers</a:t>
            </a:r>
            <a:r>
              <a:rPr lang="it-IT" dirty="0" smtClean="0"/>
              <a:t> of </a:t>
            </a:r>
            <a:r>
              <a:rPr lang="it-IT" dirty="0" err="1" smtClean="0"/>
              <a:t>true</a:t>
            </a:r>
            <a:r>
              <a:rPr lang="it-IT" dirty="0" smtClean="0"/>
              <a:t> A-</a:t>
            </a:r>
            <a:r>
              <a:rPr lang="it-IT" dirty="0" err="1" smtClean="0"/>
              <a:t>propositions</a:t>
            </a:r>
            <a:r>
              <a:rPr lang="it-IT" dirty="0" smtClean="0"/>
              <a:t> are </a:t>
            </a:r>
            <a:r>
              <a:rPr lang="it-IT" dirty="0" err="1" smtClean="0"/>
              <a:t>tenselessly</a:t>
            </a:r>
            <a:r>
              <a:rPr lang="it-IT" dirty="0" smtClean="0"/>
              <a:t> </a:t>
            </a:r>
            <a:r>
              <a:rPr lang="it-IT" dirty="0" err="1" smtClean="0"/>
              <a:t>existing</a:t>
            </a:r>
            <a:r>
              <a:rPr lang="it-IT" dirty="0" smtClean="0"/>
              <a:t> </a:t>
            </a:r>
            <a:r>
              <a:rPr lang="it-IT" dirty="0" err="1" smtClean="0"/>
              <a:t>events</a:t>
            </a:r>
            <a:r>
              <a:rPr lang="it-IT" dirty="0" smtClean="0"/>
              <a:t>.</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15</a:t>
            </a:fld>
            <a:endParaRPr lang="it-IT"/>
          </a:p>
        </p:txBody>
      </p:sp>
    </p:spTree>
    <p:extLst>
      <p:ext uri="{BB962C8B-B14F-4D97-AF65-F5344CB8AC3E}">
        <p14:creationId xmlns:p14="http://schemas.microsoft.com/office/powerpoint/2010/main" val="820306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Arguments for the B theory</a:t>
            </a:r>
            <a:endParaRPr lang="it-IT" dirty="0"/>
          </a:p>
        </p:txBody>
      </p:sp>
      <p:sp>
        <p:nvSpPr>
          <p:cNvPr id="3" name="Segnaposto contenuto 2"/>
          <p:cNvSpPr>
            <a:spLocks noGrp="1"/>
          </p:cNvSpPr>
          <p:nvPr>
            <p:ph idx="1"/>
          </p:nvPr>
        </p:nvSpPr>
        <p:spPr/>
        <p:txBody>
          <a:bodyPr>
            <a:normAutofit/>
          </a:bodyPr>
          <a:lstStyle/>
          <a:p>
            <a:r>
              <a:rPr lang="it-IT" dirty="0" err="1" smtClean="0"/>
              <a:t>It</a:t>
            </a:r>
            <a:r>
              <a:rPr lang="it-IT" dirty="0" smtClean="0"/>
              <a:t> </a:t>
            </a:r>
            <a:r>
              <a:rPr lang="it-IT" dirty="0" err="1" smtClean="0"/>
              <a:t>flies</a:t>
            </a:r>
            <a:r>
              <a:rPr lang="it-IT" dirty="0" smtClean="0"/>
              <a:t> in the face of common </a:t>
            </a:r>
            <a:r>
              <a:rPr lang="it-IT" dirty="0" err="1" smtClean="0"/>
              <a:t>sense</a:t>
            </a:r>
            <a:r>
              <a:rPr lang="it-IT" dirty="0" smtClean="0"/>
              <a:t>; the </a:t>
            </a:r>
            <a:r>
              <a:rPr lang="it-IT" dirty="0" err="1" smtClean="0"/>
              <a:t>burden</a:t>
            </a:r>
            <a:r>
              <a:rPr lang="it-IT" dirty="0" smtClean="0"/>
              <a:t> of </a:t>
            </a:r>
            <a:r>
              <a:rPr lang="it-IT" dirty="0" err="1" smtClean="0"/>
              <a:t>proof</a:t>
            </a:r>
            <a:r>
              <a:rPr lang="it-IT" dirty="0" smtClean="0"/>
              <a:t> </a:t>
            </a:r>
            <a:r>
              <a:rPr lang="it-IT" dirty="0" err="1" smtClean="0"/>
              <a:t>is</a:t>
            </a:r>
            <a:r>
              <a:rPr lang="it-IT" dirty="0" smtClean="0"/>
              <a:t> on </a:t>
            </a:r>
            <a:r>
              <a:rPr lang="it-IT" dirty="0" err="1" smtClean="0"/>
              <a:t>its</a:t>
            </a:r>
            <a:r>
              <a:rPr lang="it-IT" dirty="0" smtClean="0"/>
              <a:t> supporters (</a:t>
            </a:r>
            <a:r>
              <a:rPr lang="it-IT" b="1" dirty="0" err="1" smtClean="0"/>
              <a:t>accept</a:t>
            </a:r>
            <a:r>
              <a:rPr lang="it-IT" b="1" dirty="0" smtClean="0"/>
              <a:t> common </a:t>
            </a:r>
            <a:r>
              <a:rPr lang="it-IT" b="1" dirty="0" err="1" smtClean="0"/>
              <a:t>sense</a:t>
            </a:r>
            <a:r>
              <a:rPr lang="it-IT" b="1" dirty="0" smtClean="0"/>
              <a:t> </a:t>
            </a:r>
            <a:r>
              <a:rPr lang="it-IT" b="1" dirty="0" err="1" smtClean="0"/>
              <a:t>unless</a:t>
            </a:r>
            <a:r>
              <a:rPr lang="it-IT" b="1" dirty="0" smtClean="0"/>
              <a:t> </a:t>
            </a:r>
            <a:r>
              <a:rPr lang="it-IT" b="1" dirty="0" err="1" smtClean="0"/>
              <a:t>it</a:t>
            </a:r>
            <a:r>
              <a:rPr lang="it-IT" b="1" dirty="0" smtClean="0"/>
              <a:t> </a:t>
            </a:r>
            <a:r>
              <a:rPr lang="it-IT" b="1" dirty="0" err="1" smtClean="0"/>
              <a:t>is</a:t>
            </a:r>
            <a:r>
              <a:rPr lang="it-IT" b="1" dirty="0" smtClean="0"/>
              <a:t> </a:t>
            </a:r>
            <a:r>
              <a:rPr lang="it-IT" b="1" dirty="0" err="1" smtClean="0"/>
              <a:t>proven</a:t>
            </a:r>
            <a:r>
              <a:rPr lang="it-IT" b="1" dirty="0" smtClean="0"/>
              <a:t> </a:t>
            </a:r>
            <a:r>
              <a:rPr lang="it-IT" b="1" dirty="0" err="1" smtClean="0"/>
              <a:t>guilty</a:t>
            </a:r>
            <a:r>
              <a:rPr lang="it-IT" b="1" dirty="0" smtClean="0"/>
              <a:t>!</a:t>
            </a:r>
            <a:r>
              <a:rPr lang="it-IT" dirty="0" smtClean="0"/>
              <a:t>). So, </a:t>
            </a:r>
            <a:r>
              <a:rPr lang="it-IT" dirty="0" err="1" smtClean="0"/>
              <a:t>why</a:t>
            </a:r>
            <a:r>
              <a:rPr lang="it-IT" dirty="0" smtClean="0"/>
              <a:t> </a:t>
            </a:r>
            <a:r>
              <a:rPr lang="it-IT" dirty="0" err="1" smtClean="0"/>
              <a:t>supporting</a:t>
            </a:r>
            <a:r>
              <a:rPr lang="it-IT" dirty="0" smtClean="0"/>
              <a:t> </a:t>
            </a:r>
            <a:r>
              <a:rPr lang="it-IT" dirty="0" err="1" smtClean="0"/>
              <a:t>it</a:t>
            </a:r>
            <a:r>
              <a:rPr lang="it-IT" dirty="0" smtClean="0"/>
              <a:t>?</a:t>
            </a:r>
          </a:p>
          <a:p>
            <a:r>
              <a:rPr lang="it-IT" dirty="0" err="1"/>
              <a:t>E</a:t>
            </a:r>
            <a:r>
              <a:rPr lang="it-IT" dirty="0" err="1" smtClean="0"/>
              <a:t>xploitation</a:t>
            </a:r>
            <a:r>
              <a:rPr lang="it-IT" dirty="0" smtClean="0"/>
              <a:t> of </a:t>
            </a:r>
            <a:r>
              <a:rPr lang="it-IT" dirty="0" err="1" smtClean="0"/>
              <a:t>McTaggart's</a:t>
            </a:r>
            <a:r>
              <a:rPr lang="it-IT" dirty="0" smtClean="0"/>
              <a:t> </a:t>
            </a:r>
            <a:r>
              <a:rPr lang="it-IT" dirty="0" err="1" smtClean="0"/>
              <a:t>argument</a:t>
            </a:r>
            <a:r>
              <a:rPr lang="it-IT" dirty="0" smtClean="0"/>
              <a:t>: </a:t>
            </a:r>
            <a:r>
              <a:rPr lang="it-IT" dirty="0" err="1" smtClean="0"/>
              <a:t>if</a:t>
            </a:r>
            <a:r>
              <a:rPr lang="it-IT" dirty="0" smtClean="0"/>
              <a:t> A-</a:t>
            </a:r>
            <a:r>
              <a:rPr lang="it-IT" dirty="0" err="1" smtClean="0"/>
              <a:t>properties</a:t>
            </a:r>
            <a:r>
              <a:rPr lang="it-IT" dirty="0" smtClean="0"/>
              <a:t> are </a:t>
            </a:r>
            <a:r>
              <a:rPr lang="it-IT" dirty="0" err="1" smtClean="0"/>
              <a:t>rejected</a:t>
            </a:r>
            <a:r>
              <a:rPr lang="it-IT" dirty="0" smtClean="0"/>
              <a:t>, the </a:t>
            </a:r>
            <a:r>
              <a:rPr lang="it-IT" dirty="0" err="1" smtClean="0"/>
              <a:t>problem</a:t>
            </a:r>
            <a:r>
              <a:rPr lang="it-IT" dirty="0" smtClean="0"/>
              <a:t> of </a:t>
            </a:r>
            <a:r>
              <a:rPr lang="it-IT" dirty="0" err="1" smtClean="0"/>
              <a:t>their</a:t>
            </a:r>
            <a:r>
              <a:rPr lang="it-IT" dirty="0" smtClean="0"/>
              <a:t> </a:t>
            </a:r>
            <a:r>
              <a:rPr lang="it-IT" dirty="0" err="1" smtClean="0"/>
              <a:t>alleged</a:t>
            </a:r>
            <a:r>
              <a:rPr lang="it-IT" dirty="0" smtClean="0"/>
              <a:t> </a:t>
            </a:r>
            <a:r>
              <a:rPr lang="it-IT" dirty="0" err="1" smtClean="0"/>
              <a:t>incompatibility</a:t>
            </a:r>
            <a:r>
              <a:rPr lang="it-IT" dirty="0" smtClean="0"/>
              <a:t> </a:t>
            </a:r>
            <a:r>
              <a:rPr lang="it-IT" dirty="0" err="1" smtClean="0"/>
              <a:t>disappears</a:t>
            </a:r>
            <a:r>
              <a:rPr lang="it-IT" dirty="0" smtClean="0"/>
              <a:t> (</a:t>
            </a:r>
            <a:r>
              <a:rPr lang="it-IT" dirty="0" err="1" smtClean="0"/>
              <a:t>Oaklander</a:t>
            </a:r>
            <a:r>
              <a:rPr lang="it-IT" dirty="0" smtClean="0"/>
              <a:t>)</a:t>
            </a:r>
          </a:p>
          <a:p>
            <a:r>
              <a:rPr lang="it-IT" dirty="0" err="1" smtClean="0"/>
              <a:t>What</a:t>
            </a:r>
            <a:r>
              <a:rPr lang="it-IT" dirty="0" smtClean="0"/>
              <a:t> </a:t>
            </a:r>
            <a:r>
              <a:rPr lang="it-IT" dirty="0" err="1" smtClean="0"/>
              <a:t>is</a:t>
            </a:r>
            <a:r>
              <a:rPr lang="it-IT" dirty="0" smtClean="0"/>
              <a:t> the rate of time </a:t>
            </a:r>
            <a:r>
              <a:rPr lang="it-IT" dirty="0" err="1" smtClean="0"/>
              <a:t>passage</a:t>
            </a:r>
            <a:r>
              <a:rPr lang="it-IT" dirty="0" smtClean="0"/>
              <a:t>? (At </a:t>
            </a:r>
            <a:r>
              <a:rPr lang="it-IT" dirty="0" err="1" smtClean="0"/>
              <a:t>which</a:t>
            </a:r>
            <a:r>
              <a:rPr lang="it-IT" dirty="0" smtClean="0"/>
              <a:t> </a:t>
            </a:r>
            <a:r>
              <a:rPr lang="it-IT" dirty="0" err="1" smtClean="0"/>
              <a:t>speed</a:t>
            </a:r>
            <a:r>
              <a:rPr lang="it-IT" dirty="0" smtClean="0"/>
              <a:t> </a:t>
            </a:r>
            <a:r>
              <a:rPr lang="it-IT" dirty="0" err="1" smtClean="0"/>
              <a:t>does</a:t>
            </a:r>
            <a:r>
              <a:rPr lang="it-IT" dirty="0" smtClean="0"/>
              <a:t> time pass?) </a:t>
            </a:r>
            <a:r>
              <a:rPr lang="it-IT" dirty="0" err="1" smtClean="0"/>
              <a:t>If</a:t>
            </a:r>
            <a:r>
              <a:rPr lang="it-IT" dirty="0" smtClean="0"/>
              <a:t> </a:t>
            </a:r>
            <a:r>
              <a:rPr lang="it-IT" dirty="0" err="1" smtClean="0"/>
              <a:t>there</a:t>
            </a:r>
            <a:r>
              <a:rPr lang="it-IT" dirty="0" smtClean="0"/>
              <a:t> </a:t>
            </a:r>
            <a:r>
              <a:rPr lang="it-IT" dirty="0" err="1" smtClean="0"/>
              <a:t>is</a:t>
            </a:r>
            <a:r>
              <a:rPr lang="it-IT" dirty="0" smtClean="0"/>
              <a:t> no time </a:t>
            </a:r>
            <a:r>
              <a:rPr lang="it-IT" dirty="0" err="1" smtClean="0"/>
              <a:t>passage</a:t>
            </a:r>
            <a:r>
              <a:rPr lang="it-IT" dirty="0" smtClean="0"/>
              <a:t>, the </a:t>
            </a:r>
            <a:r>
              <a:rPr lang="it-IT" dirty="0" err="1" smtClean="0"/>
              <a:t>problem</a:t>
            </a:r>
            <a:r>
              <a:rPr lang="it-IT" dirty="0" smtClean="0"/>
              <a:t> </a:t>
            </a:r>
            <a:r>
              <a:rPr lang="it-IT" dirty="0" err="1" smtClean="0"/>
              <a:t>disappears</a:t>
            </a:r>
            <a:r>
              <a:rPr lang="it-IT" dirty="0" smtClean="0"/>
              <a:t> (Williams 1951, p. 59)</a:t>
            </a:r>
          </a:p>
          <a:p>
            <a:r>
              <a:rPr lang="it-IT" dirty="0" err="1"/>
              <a:t>Relativity</a:t>
            </a:r>
            <a:r>
              <a:rPr lang="it-IT" dirty="0"/>
              <a:t> </a:t>
            </a:r>
            <a:r>
              <a:rPr lang="it-IT" dirty="0" err="1"/>
              <a:t>theory</a:t>
            </a:r>
            <a:r>
              <a:rPr lang="it-IT" dirty="0"/>
              <a:t> </a:t>
            </a:r>
            <a:r>
              <a:rPr lang="it-IT" dirty="0" smtClean="0"/>
              <a:t>(</a:t>
            </a:r>
            <a:r>
              <a:rPr lang="it-IT" dirty="0" err="1" smtClean="0"/>
              <a:t>see</a:t>
            </a:r>
            <a:r>
              <a:rPr lang="it-IT" dirty="0" smtClean="0"/>
              <a:t> </a:t>
            </a:r>
            <a:r>
              <a:rPr lang="it-IT" dirty="0" err="1" smtClean="0"/>
              <a:t>next</a:t>
            </a:r>
            <a:r>
              <a:rPr lang="it-IT" dirty="0" smtClean="0"/>
              <a:t> </a:t>
            </a:r>
            <a:r>
              <a:rPr lang="it-IT" dirty="0" err="1" smtClean="0"/>
              <a:t>slides</a:t>
            </a:r>
            <a:r>
              <a:rPr lang="it-IT" dirty="0" smtClean="0"/>
              <a:t>). (per una buona spiegazione informale: M. Morganti, Filosofia della fisica, Carocci, 2016) </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16</a:t>
            </a:fld>
            <a:endParaRPr lang="it-IT"/>
          </a:p>
        </p:txBody>
      </p:sp>
    </p:spTree>
    <p:extLst>
      <p:ext uri="{BB962C8B-B14F-4D97-AF65-F5344CB8AC3E}">
        <p14:creationId xmlns:p14="http://schemas.microsoft.com/office/powerpoint/2010/main" val="14239980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zio Alberto</a:t>
            </a:r>
            <a:endParaRPr lang="it-IT" dirty="0"/>
          </a:p>
        </p:txBody>
      </p:sp>
      <p:sp>
        <p:nvSpPr>
          <p:cNvPr id="3" name="Segnaposto contenuto 2"/>
          <p:cNvSpPr>
            <a:spLocks noGrp="1"/>
          </p:cNvSpPr>
          <p:nvPr>
            <p:ph idx="1"/>
          </p:nvPr>
        </p:nvSpPr>
        <p:spPr/>
        <p:txBody>
          <a:bodyPr>
            <a:normAutofit/>
          </a:bodyPr>
          <a:lstStyle/>
          <a:p>
            <a:r>
              <a:rPr lang="it-IT" dirty="0" smtClean="0"/>
              <a:t>Relatività ristretta: Il tempo è relativo alla velocità. In un sistema S' che si muove di moto rettilineo uniforme rispetto ad S, il tempo scorre più lentamente che in S (ossia, il tempo si dilata e, corrispondentemente, le lunghezze si contraggono)</a:t>
            </a:r>
          </a:p>
          <a:p>
            <a:r>
              <a:rPr lang="it-IT" dirty="0" smtClean="0"/>
              <a:t>Presupposto: il tempo è ciò che misuriamo con un orologio, laddove per orologio si intende qualsiasi processo periodico regolare</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17</a:t>
            </a:fld>
            <a:endParaRPr lang="it-IT"/>
          </a:p>
        </p:txBody>
      </p:sp>
      <p:pic>
        <p:nvPicPr>
          <p:cNvPr id="1026" name="Picture 2" descr="C:\Users\utente\Desktop\einsteinjpg.jpg"/>
          <p:cNvPicPr>
            <a:picLocks noChangeAspect="1" noChangeArrowheads="1"/>
          </p:cNvPicPr>
          <p:nvPr/>
        </p:nvPicPr>
        <p:blipFill>
          <a:blip r:embed="rId3" cstate="print"/>
          <a:srcRect/>
          <a:stretch>
            <a:fillRect/>
          </a:stretch>
        </p:blipFill>
        <p:spPr bwMode="auto">
          <a:xfrm>
            <a:off x="7968208" y="188641"/>
            <a:ext cx="1296144" cy="1455105"/>
          </a:xfrm>
          <a:prstGeom prst="rect">
            <a:avLst/>
          </a:prstGeom>
          <a:noFill/>
        </p:spPr>
      </p:pic>
      <p:pic>
        <p:nvPicPr>
          <p:cNvPr id="7" name="Picture 2" descr="C:\Users\utente\Pictures\images[8].jpg"/>
          <p:cNvPicPr>
            <a:picLocks noChangeAspect="1" noChangeArrowheads="1"/>
          </p:cNvPicPr>
          <p:nvPr/>
        </p:nvPicPr>
        <p:blipFill>
          <a:blip r:embed="rId4" cstate="print"/>
          <a:srcRect/>
          <a:stretch>
            <a:fillRect/>
          </a:stretch>
        </p:blipFill>
        <p:spPr bwMode="auto">
          <a:xfrm>
            <a:off x="4673499" y="304125"/>
            <a:ext cx="1636222" cy="1224136"/>
          </a:xfrm>
          <a:prstGeom prst="rect">
            <a:avLst/>
          </a:prstGeom>
          <a:noFill/>
        </p:spPr>
      </p:pic>
    </p:spTree>
    <p:extLst>
      <p:ext uri="{BB962C8B-B14F-4D97-AF65-F5344CB8AC3E}">
        <p14:creationId xmlns:p14="http://schemas.microsoft.com/office/powerpoint/2010/main" val="1194193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Tempo relativo ad un sistema di riferimento</a:t>
            </a:r>
            <a:endParaRPr lang="it-IT" dirty="0"/>
          </a:p>
        </p:txBody>
      </p:sp>
      <p:sp>
        <p:nvSpPr>
          <p:cNvPr id="3" name="Segnaposto contenuto 2"/>
          <p:cNvSpPr>
            <a:spLocks noGrp="1"/>
          </p:cNvSpPr>
          <p:nvPr>
            <p:ph idx="1"/>
          </p:nvPr>
        </p:nvSpPr>
        <p:spPr/>
        <p:txBody>
          <a:bodyPr>
            <a:normAutofit/>
          </a:bodyPr>
          <a:lstStyle/>
          <a:p>
            <a:r>
              <a:rPr lang="it-IT" dirty="0" smtClean="0"/>
              <a:t>Idealmente, il tempo di un sistema di riferimento inerziale è quello misurato da un orologio fermo rispetto al sistema in questione, laddove per orologio dobbiamo intendere non solo qualcosa da noi costruito ma "qualsiasi cosa che marci secondo un regolare ritmo periodico" (Russell, </a:t>
            </a:r>
            <a:r>
              <a:rPr lang="it-IT" i="1" dirty="0" smtClean="0"/>
              <a:t>L'ABC della relatività</a:t>
            </a:r>
            <a:r>
              <a:rPr lang="it-IT" dirty="0" smtClean="0"/>
              <a:t>, p. 58), per es. la terra, o un atomo "in quanto emette onde-luce con frequenze ben definite ... visibili come onde luminose nello spettro dell'atomo".</a:t>
            </a:r>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18</a:t>
            </a:fld>
            <a:endParaRPr lang="it-IT"/>
          </a:p>
        </p:txBody>
      </p:sp>
    </p:spTree>
    <p:extLst>
      <p:ext uri="{BB962C8B-B14F-4D97-AF65-F5344CB8AC3E}">
        <p14:creationId xmlns:p14="http://schemas.microsoft.com/office/powerpoint/2010/main" val="353543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Tempo relativo ad un sistema di </a:t>
            </a:r>
            <a:r>
              <a:rPr lang="it-IT" smtClean="0"/>
              <a:t>riferimento (ii)</a:t>
            </a:r>
            <a:endParaRPr lang="it-IT"/>
          </a:p>
        </p:txBody>
      </p:sp>
      <p:sp>
        <p:nvSpPr>
          <p:cNvPr id="3" name="Segnaposto contenuto 2"/>
          <p:cNvSpPr>
            <a:spLocks noGrp="1"/>
          </p:cNvSpPr>
          <p:nvPr>
            <p:ph idx="1"/>
          </p:nvPr>
        </p:nvSpPr>
        <p:spPr/>
        <p:txBody>
          <a:bodyPr/>
          <a:lstStyle/>
          <a:p>
            <a:r>
              <a:rPr lang="it-IT" dirty="0"/>
              <a:t>Abbandonando il tempo assoluto, non possiamo più definire come simultanei due eventi che si verificano nello stesso momento. Possiamo però definire la </a:t>
            </a:r>
            <a:r>
              <a:rPr lang="it-IT" b="1" dirty="0"/>
              <a:t>simultaneità</a:t>
            </a:r>
            <a:r>
              <a:rPr lang="it-IT" dirty="0"/>
              <a:t> </a:t>
            </a:r>
            <a:r>
              <a:rPr lang="it-IT" dirty="0" smtClean="0"/>
              <a:t>(e </a:t>
            </a:r>
            <a:r>
              <a:rPr lang="it-IT" dirty="0"/>
              <a:t>quindi </a:t>
            </a:r>
            <a:r>
              <a:rPr lang="it-IT" i="1" dirty="0"/>
              <a:t>prima</a:t>
            </a:r>
            <a:r>
              <a:rPr lang="it-IT" dirty="0"/>
              <a:t> e </a:t>
            </a:r>
            <a:r>
              <a:rPr lang="it-IT" i="1" dirty="0"/>
              <a:t>dopo</a:t>
            </a:r>
            <a:r>
              <a:rPr lang="it-IT" dirty="0"/>
              <a:t>) </a:t>
            </a:r>
            <a:r>
              <a:rPr lang="it-IT" b="1" dirty="0"/>
              <a:t>relativamente ad un certo sistema di riferimento </a:t>
            </a:r>
            <a:r>
              <a:rPr lang="it-IT" dirty="0"/>
              <a:t>(sfruttando il fatto che la velocità della luce è costante, ossia non si somma alla velocità del sistema di riferimento)</a:t>
            </a:r>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19</a:t>
            </a:fld>
            <a:endParaRPr lang="it-IT"/>
          </a:p>
        </p:txBody>
      </p:sp>
    </p:spTree>
    <p:extLst>
      <p:ext uri="{BB962C8B-B14F-4D97-AF65-F5344CB8AC3E}">
        <p14:creationId xmlns:p14="http://schemas.microsoft.com/office/powerpoint/2010/main" val="2900648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Lezione 19</a:t>
            </a:r>
          </a:p>
          <a:p>
            <a:r>
              <a:rPr lang="it-IT" dirty="0" smtClean="0"/>
              <a:t>24/11/22 </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a:t>
            </a:fld>
            <a:endParaRPr lang="it-IT"/>
          </a:p>
        </p:txBody>
      </p:sp>
    </p:spTree>
    <p:extLst>
      <p:ext uri="{BB962C8B-B14F-4D97-AF65-F5344CB8AC3E}">
        <p14:creationId xmlns:p14="http://schemas.microsoft.com/office/powerpoint/2010/main" val="41565739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Rallentamento del tempo</a:t>
            </a:r>
            <a:endParaRPr lang="it-IT"/>
          </a:p>
        </p:txBody>
      </p:sp>
      <p:sp>
        <p:nvSpPr>
          <p:cNvPr id="3" name="Segnaposto contenuto 2"/>
          <p:cNvSpPr>
            <a:spLocks noGrp="1"/>
          </p:cNvSpPr>
          <p:nvPr>
            <p:ph idx="1"/>
          </p:nvPr>
        </p:nvSpPr>
        <p:spPr/>
        <p:txBody>
          <a:bodyPr>
            <a:normAutofit/>
          </a:bodyPr>
          <a:lstStyle/>
          <a:p>
            <a:r>
              <a:rPr lang="it-IT" dirty="0" smtClean="0"/>
              <a:t>Relatività speciale (riguardante sistemi di riferimento inerziali, ossia in quiete o moto rettilineo uniforme): con l'aumentare della velocità il tempo rallenta (e le lunghezze si contraggono)</a:t>
            </a:r>
          </a:p>
          <a:p>
            <a:r>
              <a:rPr lang="it-IT" dirty="0" smtClean="0"/>
              <a:t>Relatività generale (riguardante sistemi non inerziali, accelerazione, gravità): il tempo rallenta allontanandosi da un campo gravitazionale, quindi per es. in alta montagna</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20</a:t>
            </a:fld>
            <a:endParaRPr lang="it-IT"/>
          </a:p>
        </p:txBody>
      </p:sp>
    </p:spTree>
    <p:extLst>
      <p:ext uri="{BB962C8B-B14F-4D97-AF65-F5344CB8AC3E}">
        <p14:creationId xmlns:p14="http://schemas.microsoft.com/office/powerpoint/2010/main" val="7305443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Conferme empiriche</a:t>
            </a:r>
            <a:endParaRPr lang="it-IT" dirty="0"/>
          </a:p>
        </p:txBody>
      </p:sp>
      <p:sp>
        <p:nvSpPr>
          <p:cNvPr id="3" name="Segnaposto contenuto 2"/>
          <p:cNvSpPr>
            <a:spLocks noGrp="1"/>
          </p:cNvSpPr>
          <p:nvPr>
            <p:ph idx="1"/>
          </p:nvPr>
        </p:nvSpPr>
        <p:spPr/>
        <p:txBody>
          <a:bodyPr>
            <a:normAutofit lnSpcReduction="10000"/>
          </a:bodyPr>
          <a:lstStyle/>
          <a:p>
            <a:r>
              <a:rPr lang="it-IT" dirty="0" smtClean="0"/>
              <a:t>Muoni (particelle subatomiche). Hanno una vita media sulla terra di un milionesimo di secondo. Le radiazioni cosmiche che colpiscono la nostra atmosfera producono piogge di muoni che arrivano sulla superficie ad una velocità del 95% di quella della luce. Se per loro il tempo non andasse più lentamente si estinguerebbero prima dell'arrivo sulla superficie terrestre. Ma la loro altissima velocità fa sì che il viaggio occupa solo una piccola parte del loro ciclo vitale (</a:t>
            </a:r>
            <a:r>
              <a:rPr lang="it-IT" dirty="0" err="1" smtClean="0"/>
              <a:t>Davies</a:t>
            </a:r>
            <a:r>
              <a:rPr lang="it-IT" dirty="0" smtClean="0"/>
              <a:t>, I misteri del tempo, p. 51, </a:t>
            </a:r>
            <a:r>
              <a:rPr lang="it-IT" dirty="0" err="1" smtClean="0"/>
              <a:t>Dainton</a:t>
            </a:r>
            <a:r>
              <a:rPr lang="it-IT" dirty="0" smtClean="0"/>
              <a:t>, </a:t>
            </a:r>
            <a:r>
              <a:rPr lang="it-IT" dirty="0" err="1" smtClean="0"/>
              <a:t>Time</a:t>
            </a:r>
            <a:r>
              <a:rPr lang="it-IT" dirty="0" smtClean="0"/>
              <a:t> and </a:t>
            </a:r>
            <a:r>
              <a:rPr lang="it-IT" dirty="0" err="1" smtClean="0"/>
              <a:t>space</a:t>
            </a:r>
            <a:r>
              <a:rPr lang="it-IT" dirty="0" smtClean="0"/>
              <a:t>,  p. 318).</a:t>
            </a:r>
          </a:p>
          <a:p>
            <a:r>
              <a:rPr lang="it-IT" dirty="0" smtClean="0"/>
              <a:t>La dilatazione temporale è riscontrabile in orologi al cesio imbarcati su aerei di linea con velocità 1/1000.000 della luce che fanno un giro intorno alla terra (esperimento fatto nel 1971; </a:t>
            </a:r>
            <a:r>
              <a:rPr lang="it-IT" dirty="0" err="1" smtClean="0"/>
              <a:t>Davies</a:t>
            </a:r>
            <a:r>
              <a:rPr lang="it-IT" dirty="0" smtClean="0"/>
              <a:t>, p. 54).</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21</a:t>
            </a:fld>
            <a:endParaRPr lang="it-IT"/>
          </a:p>
        </p:txBody>
      </p:sp>
    </p:spTree>
    <p:extLst>
      <p:ext uri="{BB962C8B-B14F-4D97-AF65-F5344CB8AC3E}">
        <p14:creationId xmlns:p14="http://schemas.microsoft.com/office/powerpoint/2010/main" val="79809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relativity</a:t>
            </a:r>
            <a:r>
              <a:rPr lang="it-IT" dirty="0" smtClean="0"/>
              <a:t> of </a:t>
            </a:r>
            <a:r>
              <a:rPr lang="it-IT" dirty="0" err="1" smtClean="0"/>
              <a:t>simultaneity</a:t>
            </a:r>
            <a:r>
              <a:rPr lang="it-IT" dirty="0" smtClean="0"/>
              <a:t> =&gt; no </a:t>
            </a:r>
            <a:r>
              <a:rPr lang="it-IT" dirty="0" err="1" smtClean="0"/>
              <a:t>objective</a:t>
            </a:r>
            <a:r>
              <a:rPr lang="it-IT" dirty="0" smtClean="0"/>
              <a:t> </a:t>
            </a:r>
            <a:r>
              <a:rPr lang="it-IT" dirty="0" err="1" smtClean="0"/>
              <a:t>present</a:t>
            </a:r>
            <a:endParaRPr lang="it-IT" dirty="0"/>
          </a:p>
        </p:txBody>
      </p:sp>
      <p:sp>
        <p:nvSpPr>
          <p:cNvPr id="3" name="Segnaposto contenuto 2"/>
          <p:cNvSpPr>
            <a:spLocks noGrp="1"/>
          </p:cNvSpPr>
          <p:nvPr>
            <p:ph idx="1"/>
          </p:nvPr>
        </p:nvSpPr>
        <p:spPr/>
        <p:txBody>
          <a:bodyPr>
            <a:normAutofit fontScale="92500" lnSpcReduction="20000"/>
          </a:bodyPr>
          <a:lstStyle/>
          <a:p>
            <a:r>
              <a:rPr lang="it-IT" dirty="0" err="1" smtClean="0"/>
              <a:t>Simultaneity</a:t>
            </a:r>
            <a:r>
              <a:rPr lang="it-IT" dirty="0" smtClean="0"/>
              <a:t> </a:t>
            </a:r>
            <a:r>
              <a:rPr lang="it-IT" dirty="0" err="1"/>
              <a:t>is</a:t>
            </a:r>
            <a:r>
              <a:rPr lang="it-IT" dirty="0"/>
              <a:t> relative to a </a:t>
            </a:r>
            <a:r>
              <a:rPr lang="it-IT" dirty="0" err="1"/>
              <a:t>reference</a:t>
            </a:r>
            <a:r>
              <a:rPr lang="it-IT" dirty="0"/>
              <a:t> frame and </a:t>
            </a:r>
            <a:r>
              <a:rPr lang="it-IT" dirty="0" err="1"/>
              <a:t>thus</a:t>
            </a:r>
            <a:r>
              <a:rPr lang="it-IT" dirty="0"/>
              <a:t> </a:t>
            </a:r>
            <a:r>
              <a:rPr lang="it-IT" dirty="0" err="1"/>
              <a:t>there</a:t>
            </a:r>
            <a:r>
              <a:rPr lang="it-IT" dirty="0"/>
              <a:t> </a:t>
            </a:r>
            <a:r>
              <a:rPr lang="it-IT" dirty="0" err="1"/>
              <a:t>cannot</a:t>
            </a:r>
            <a:r>
              <a:rPr lang="it-IT" dirty="0"/>
              <a:t> be an </a:t>
            </a:r>
            <a:r>
              <a:rPr lang="it-IT" dirty="0" err="1"/>
              <a:t>absolute</a:t>
            </a:r>
            <a:r>
              <a:rPr lang="it-IT" dirty="0"/>
              <a:t> </a:t>
            </a:r>
            <a:r>
              <a:rPr lang="it-IT" dirty="0" err="1"/>
              <a:t>present</a:t>
            </a:r>
            <a:r>
              <a:rPr lang="it-IT" dirty="0"/>
              <a:t> (</a:t>
            </a:r>
            <a:r>
              <a:rPr lang="it-IT" dirty="0" err="1"/>
              <a:t>Putnam</a:t>
            </a:r>
            <a:r>
              <a:rPr lang="it-IT" dirty="0"/>
              <a:t> 1967</a:t>
            </a:r>
            <a:r>
              <a:rPr lang="it-IT" dirty="0" smtClean="0"/>
              <a:t>): </a:t>
            </a:r>
            <a:r>
              <a:rPr lang="it-IT" dirty="0" err="1"/>
              <a:t>if</a:t>
            </a:r>
            <a:r>
              <a:rPr lang="it-IT" dirty="0"/>
              <a:t> </a:t>
            </a:r>
            <a:r>
              <a:rPr lang="it-IT" dirty="0" err="1"/>
              <a:t>whatever</a:t>
            </a:r>
            <a:r>
              <a:rPr lang="it-IT" dirty="0"/>
              <a:t> </a:t>
            </a:r>
            <a:r>
              <a:rPr lang="it-IT" dirty="0" err="1"/>
              <a:t>is</a:t>
            </a:r>
            <a:r>
              <a:rPr lang="it-IT" dirty="0"/>
              <a:t> </a:t>
            </a:r>
            <a:r>
              <a:rPr lang="it-IT" dirty="0" err="1"/>
              <a:t>simultaneous</a:t>
            </a:r>
            <a:r>
              <a:rPr lang="it-IT" dirty="0"/>
              <a:t> to a </a:t>
            </a:r>
            <a:r>
              <a:rPr lang="it-IT" dirty="0" err="1"/>
              <a:t>present</a:t>
            </a:r>
            <a:r>
              <a:rPr lang="it-IT" dirty="0"/>
              <a:t> </a:t>
            </a:r>
            <a:r>
              <a:rPr lang="it-IT" dirty="0" err="1"/>
              <a:t>event</a:t>
            </a:r>
            <a:r>
              <a:rPr lang="it-IT" dirty="0"/>
              <a:t> </a:t>
            </a:r>
            <a:r>
              <a:rPr lang="it-IT" dirty="0" err="1"/>
              <a:t>is</a:t>
            </a:r>
            <a:r>
              <a:rPr lang="it-IT" dirty="0"/>
              <a:t> </a:t>
            </a:r>
            <a:r>
              <a:rPr lang="it-IT" dirty="0" err="1"/>
              <a:t>present</a:t>
            </a:r>
            <a:r>
              <a:rPr lang="it-IT" dirty="0"/>
              <a:t>, </a:t>
            </a:r>
            <a:r>
              <a:rPr lang="it-IT" dirty="0" err="1"/>
              <a:t>there</a:t>
            </a:r>
            <a:r>
              <a:rPr lang="it-IT" dirty="0"/>
              <a:t> </a:t>
            </a:r>
            <a:r>
              <a:rPr lang="it-IT" dirty="0" err="1"/>
              <a:t>is</a:t>
            </a:r>
            <a:r>
              <a:rPr lang="it-IT" dirty="0"/>
              <a:t> no </a:t>
            </a:r>
            <a:r>
              <a:rPr lang="it-IT" dirty="0" err="1"/>
              <a:t>objective</a:t>
            </a:r>
            <a:r>
              <a:rPr lang="it-IT" dirty="0"/>
              <a:t> </a:t>
            </a:r>
            <a:r>
              <a:rPr lang="it-IT" dirty="0" err="1"/>
              <a:t>presentness</a:t>
            </a:r>
            <a:endParaRPr lang="it-IT" dirty="0"/>
          </a:p>
          <a:p>
            <a:r>
              <a:rPr lang="it-IT" dirty="0" err="1" smtClean="0"/>
              <a:t>We</a:t>
            </a:r>
            <a:r>
              <a:rPr lang="it-IT" dirty="0" smtClean="0"/>
              <a:t> </a:t>
            </a:r>
            <a:r>
              <a:rPr lang="it-IT" dirty="0" err="1" smtClean="0"/>
              <a:t>have</a:t>
            </a:r>
            <a:r>
              <a:rPr lang="it-IT" dirty="0" smtClean="0"/>
              <a:t> a </a:t>
            </a:r>
            <a:r>
              <a:rPr lang="it-IT" dirty="0" err="1" smtClean="0"/>
              <a:t>problem</a:t>
            </a:r>
            <a:r>
              <a:rPr lang="it-IT" dirty="0" smtClean="0"/>
              <a:t> for </a:t>
            </a:r>
            <a:r>
              <a:rPr lang="it-IT" dirty="0" err="1" smtClean="0"/>
              <a:t>any</a:t>
            </a:r>
            <a:r>
              <a:rPr lang="it-IT" dirty="0" smtClean="0"/>
              <a:t> A-</a:t>
            </a:r>
            <a:r>
              <a:rPr lang="it-IT" dirty="0" err="1" smtClean="0"/>
              <a:t>theory</a:t>
            </a:r>
            <a:r>
              <a:rPr lang="it-IT" dirty="0" smtClean="0"/>
              <a:t>.</a:t>
            </a:r>
          </a:p>
          <a:p>
            <a:r>
              <a:rPr lang="it-IT" dirty="0" err="1" smtClean="0"/>
              <a:t>It</a:t>
            </a:r>
            <a:r>
              <a:rPr lang="it-IT" dirty="0" smtClean="0"/>
              <a:t> </a:t>
            </a:r>
            <a:r>
              <a:rPr lang="it-IT" dirty="0" err="1"/>
              <a:t>is</a:t>
            </a:r>
            <a:r>
              <a:rPr lang="it-IT" dirty="0"/>
              <a:t> </a:t>
            </a:r>
            <a:r>
              <a:rPr lang="it-IT" dirty="0" err="1"/>
              <a:t>assumed</a:t>
            </a:r>
            <a:r>
              <a:rPr lang="it-IT" dirty="0"/>
              <a:t> </a:t>
            </a:r>
            <a:r>
              <a:rPr lang="it-IT" dirty="0" err="1"/>
              <a:t>that</a:t>
            </a:r>
            <a:r>
              <a:rPr lang="it-IT" dirty="0"/>
              <a:t> common </a:t>
            </a:r>
            <a:r>
              <a:rPr lang="it-IT" dirty="0" err="1"/>
              <a:t>sense</a:t>
            </a:r>
            <a:r>
              <a:rPr lang="it-IT" dirty="0"/>
              <a:t> must </a:t>
            </a:r>
            <a:r>
              <a:rPr lang="it-IT" dirty="0" err="1"/>
              <a:t>yield</a:t>
            </a:r>
            <a:r>
              <a:rPr lang="it-IT" dirty="0"/>
              <a:t> to science</a:t>
            </a:r>
            <a:r>
              <a:rPr lang="it-IT" dirty="0" smtClean="0"/>
              <a:t>.</a:t>
            </a:r>
            <a:endParaRPr lang="it-IT" dirty="0"/>
          </a:p>
          <a:p>
            <a:r>
              <a:rPr lang="it-IT" dirty="0" err="1" smtClean="0"/>
              <a:t>If</a:t>
            </a:r>
            <a:r>
              <a:rPr lang="it-IT" dirty="0" smtClean="0"/>
              <a:t> </a:t>
            </a:r>
            <a:r>
              <a:rPr lang="it-IT" dirty="0" err="1"/>
              <a:t>presentness</a:t>
            </a:r>
            <a:r>
              <a:rPr lang="it-IT" dirty="0"/>
              <a:t> </a:t>
            </a:r>
            <a:r>
              <a:rPr lang="it-IT" dirty="0" err="1"/>
              <a:t>is</a:t>
            </a:r>
            <a:r>
              <a:rPr lang="it-IT" dirty="0"/>
              <a:t> the </a:t>
            </a:r>
            <a:r>
              <a:rPr lang="it-IT" dirty="0" err="1"/>
              <a:t>dividing</a:t>
            </a:r>
            <a:r>
              <a:rPr lang="it-IT" dirty="0"/>
              <a:t> line </a:t>
            </a:r>
            <a:r>
              <a:rPr lang="it-IT" dirty="0" err="1"/>
              <a:t>between</a:t>
            </a:r>
            <a:r>
              <a:rPr lang="it-IT" dirty="0"/>
              <a:t> </a:t>
            </a:r>
            <a:r>
              <a:rPr lang="it-IT" dirty="0" err="1"/>
              <a:t>past</a:t>
            </a:r>
            <a:r>
              <a:rPr lang="it-IT" dirty="0"/>
              <a:t> and future, </a:t>
            </a:r>
            <a:r>
              <a:rPr lang="it-IT" dirty="0" err="1"/>
              <a:t>there</a:t>
            </a:r>
            <a:r>
              <a:rPr lang="it-IT" dirty="0"/>
              <a:t> </a:t>
            </a:r>
            <a:r>
              <a:rPr lang="it-IT" dirty="0" err="1"/>
              <a:t>is</a:t>
            </a:r>
            <a:r>
              <a:rPr lang="it-IT" dirty="0"/>
              <a:t> no </a:t>
            </a:r>
            <a:r>
              <a:rPr lang="it-IT" dirty="0" err="1"/>
              <a:t>objective</a:t>
            </a:r>
            <a:r>
              <a:rPr lang="it-IT" dirty="0"/>
              <a:t> </a:t>
            </a:r>
            <a:r>
              <a:rPr lang="it-IT" dirty="0" err="1"/>
              <a:t>past</a:t>
            </a:r>
            <a:r>
              <a:rPr lang="it-IT" dirty="0"/>
              <a:t> and future, </a:t>
            </a:r>
            <a:r>
              <a:rPr lang="it-IT" dirty="0" err="1"/>
              <a:t>but</a:t>
            </a:r>
            <a:r>
              <a:rPr lang="it-IT" dirty="0"/>
              <a:t> </a:t>
            </a:r>
            <a:r>
              <a:rPr lang="it-IT" dirty="0" err="1"/>
              <a:t>only</a:t>
            </a:r>
            <a:r>
              <a:rPr lang="it-IT" dirty="0"/>
              <a:t> </a:t>
            </a:r>
            <a:r>
              <a:rPr lang="it-IT" dirty="0" err="1"/>
              <a:t>past</a:t>
            </a:r>
            <a:r>
              <a:rPr lang="it-IT" dirty="0"/>
              <a:t> and future relative to a frame of </a:t>
            </a:r>
            <a:r>
              <a:rPr lang="it-IT" dirty="0" err="1"/>
              <a:t>reference</a:t>
            </a:r>
            <a:endParaRPr lang="it-IT" dirty="0"/>
          </a:p>
          <a:p>
            <a:r>
              <a:rPr lang="it-IT" dirty="0" err="1" smtClean="0"/>
              <a:t>However</a:t>
            </a:r>
            <a:r>
              <a:rPr lang="it-IT" dirty="0" smtClean="0"/>
              <a:t>, </a:t>
            </a:r>
            <a:r>
              <a:rPr lang="it-IT" b="1" dirty="0" err="1"/>
              <a:t>if</a:t>
            </a:r>
            <a:r>
              <a:rPr lang="it-IT" b="1" dirty="0"/>
              <a:t> </a:t>
            </a:r>
            <a:r>
              <a:rPr lang="it-IT" b="1" dirty="0" err="1"/>
              <a:t>two</a:t>
            </a:r>
            <a:r>
              <a:rPr lang="it-IT" b="1" dirty="0"/>
              <a:t> </a:t>
            </a:r>
            <a:r>
              <a:rPr lang="it-IT" b="1" dirty="0" err="1"/>
              <a:t>events</a:t>
            </a:r>
            <a:r>
              <a:rPr lang="it-IT" b="1" dirty="0"/>
              <a:t> </a:t>
            </a:r>
            <a:r>
              <a:rPr lang="it-IT" b="1" dirty="0" smtClean="0"/>
              <a:t>are time-</a:t>
            </a:r>
            <a:r>
              <a:rPr lang="it-IT" b="1" dirty="0" err="1" smtClean="0"/>
              <a:t>like</a:t>
            </a:r>
            <a:r>
              <a:rPr lang="it-IT" b="1" dirty="0" smtClean="0"/>
              <a:t> </a:t>
            </a:r>
            <a:r>
              <a:rPr lang="it-IT" b="1" dirty="0" err="1" smtClean="0"/>
              <a:t>separated</a:t>
            </a:r>
            <a:r>
              <a:rPr lang="it-IT" b="1" dirty="0" smtClean="0"/>
              <a:t>*</a:t>
            </a:r>
            <a:r>
              <a:rPr lang="it-IT" dirty="0" smtClean="0"/>
              <a:t>, </a:t>
            </a:r>
            <a:r>
              <a:rPr lang="it-IT" dirty="0" err="1"/>
              <a:t>their</a:t>
            </a:r>
            <a:r>
              <a:rPr lang="it-IT" dirty="0"/>
              <a:t> </a:t>
            </a:r>
            <a:r>
              <a:rPr lang="it-IT" dirty="0" err="1"/>
              <a:t>earlier</a:t>
            </a:r>
            <a:r>
              <a:rPr lang="it-IT" dirty="0"/>
              <a:t>/</a:t>
            </a:r>
            <a:r>
              <a:rPr lang="it-IT" dirty="0" err="1"/>
              <a:t>later</a:t>
            </a:r>
            <a:r>
              <a:rPr lang="it-IT" dirty="0"/>
              <a:t> relation </a:t>
            </a:r>
            <a:r>
              <a:rPr lang="it-IT" dirty="0" err="1"/>
              <a:t>is</a:t>
            </a:r>
            <a:r>
              <a:rPr lang="it-IT" dirty="0"/>
              <a:t> the </a:t>
            </a:r>
            <a:r>
              <a:rPr lang="it-IT" dirty="0" err="1"/>
              <a:t>same</a:t>
            </a:r>
            <a:r>
              <a:rPr lang="it-IT" dirty="0"/>
              <a:t> in </a:t>
            </a:r>
            <a:r>
              <a:rPr lang="it-IT" dirty="0" err="1"/>
              <a:t>all</a:t>
            </a:r>
            <a:r>
              <a:rPr lang="it-IT" dirty="0"/>
              <a:t> </a:t>
            </a:r>
            <a:r>
              <a:rPr lang="it-IT" dirty="0" err="1"/>
              <a:t>frames</a:t>
            </a:r>
            <a:r>
              <a:rPr lang="it-IT" dirty="0"/>
              <a:t> of </a:t>
            </a:r>
            <a:r>
              <a:rPr lang="it-IT" dirty="0" err="1" smtClean="0"/>
              <a:t>reference</a:t>
            </a:r>
            <a:endParaRPr lang="it-IT" dirty="0" smtClean="0"/>
          </a:p>
          <a:p>
            <a:r>
              <a:rPr lang="it-IT" dirty="0" smtClean="0"/>
              <a:t>*in </a:t>
            </a:r>
            <a:r>
              <a:rPr lang="it-IT" dirty="0" err="1" smtClean="0"/>
              <a:t>principle</a:t>
            </a:r>
            <a:r>
              <a:rPr lang="it-IT" dirty="0" smtClean="0"/>
              <a:t>, </a:t>
            </a:r>
            <a:r>
              <a:rPr lang="it-IT" dirty="0" err="1" smtClean="0"/>
              <a:t>given</a:t>
            </a:r>
            <a:r>
              <a:rPr lang="it-IT" dirty="0" smtClean="0"/>
              <a:t> </a:t>
            </a:r>
            <a:r>
              <a:rPr lang="it-IT" dirty="0" err="1" smtClean="0"/>
              <a:t>that</a:t>
            </a:r>
            <a:r>
              <a:rPr lang="it-IT" dirty="0" smtClean="0"/>
              <a:t> the </a:t>
            </a:r>
            <a:r>
              <a:rPr lang="it-IT" dirty="0" err="1" smtClean="0"/>
              <a:t>speed</a:t>
            </a:r>
            <a:r>
              <a:rPr lang="it-IT" dirty="0" smtClean="0"/>
              <a:t> of light </a:t>
            </a:r>
            <a:r>
              <a:rPr lang="it-IT" dirty="0" err="1" smtClean="0"/>
              <a:t>is</a:t>
            </a:r>
            <a:r>
              <a:rPr lang="it-IT" dirty="0" smtClean="0"/>
              <a:t> the maximum </a:t>
            </a:r>
            <a:r>
              <a:rPr lang="it-IT" dirty="0" err="1" smtClean="0"/>
              <a:t>speed</a:t>
            </a:r>
            <a:r>
              <a:rPr lang="it-IT" dirty="0" smtClean="0"/>
              <a:t>, </a:t>
            </a:r>
            <a:r>
              <a:rPr lang="it-IT" dirty="0" err="1" smtClean="0"/>
              <a:t>one</a:t>
            </a:r>
            <a:r>
              <a:rPr lang="it-IT" dirty="0" smtClean="0"/>
              <a:t> can </a:t>
            </a:r>
            <a:r>
              <a:rPr lang="it-IT" dirty="0" err="1" smtClean="0"/>
              <a:t>causally</a:t>
            </a:r>
            <a:r>
              <a:rPr lang="it-IT" dirty="0" smtClean="0"/>
              <a:t> </a:t>
            </a:r>
            <a:r>
              <a:rPr lang="it-IT" dirty="0" err="1" smtClean="0"/>
              <a:t>influence</a:t>
            </a:r>
            <a:r>
              <a:rPr lang="it-IT" dirty="0" smtClean="0"/>
              <a:t> the </a:t>
            </a:r>
            <a:r>
              <a:rPr lang="it-IT" dirty="0" err="1" smtClean="0"/>
              <a:t>other</a:t>
            </a:r>
            <a:r>
              <a:rPr lang="it-IT" dirty="0" smtClean="0"/>
              <a:t>.</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22</a:t>
            </a:fld>
            <a:endParaRPr lang="it-IT"/>
          </a:p>
        </p:txBody>
      </p:sp>
    </p:spTree>
    <p:extLst>
      <p:ext uri="{BB962C8B-B14F-4D97-AF65-F5344CB8AC3E}">
        <p14:creationId xmlns:p14="http://schemas.microsoft.com/office/powerpoint/2010/main" val="161962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Relatività e teoria B</a:t>
            </a:r>
            <a:endParaRPr lang="it-IT" dirty="0"/>
          </a:p>
        </p:txBody>
      </p:sp>
      <p:sp>
        <p:nvSpPr>
          <p:cNvPr id="3" name="Segnaposto contenuto 2"/>
          <p:cNvSpPr>
            <a:spLocks noGrp="1"/>
          </p:cNvSpPr>
          <p:nvPr>
            <p:ph idx="1"/>
          </p:nvPr>
        </p:nvSpPr>
        <p:spPr/>
        <p:txBody>
          <a:bodyPr>
            <a:normAutofit/>
          </a:bodyPr>
          <a:lstStyle/>
          <a:p>
            <a:pPr algn="just">
              <a:spcBef>
                <a:spcPct val="50000"/>
              </a:spcBef>
            </a:pPr>
            <a:r>
              <a:rPr lang="it-IT" dirty="0" smtClean="0"/>
              <a:t>Einstein alla sorella dell'amico Michele Besso, morto da poco: “Michele mi ha preceduto nel congedarsi da questo strano mondo. Questo non significa nulla … per noi che crediamo nella fisica, </a:t>
            </a:r>
            <a:r>
              <a:rPr lang="it-IT" dirty="0" smtClean="0">
                <a:solidFill>
                  <a:schemeClr val="accent2"/>
                </a:solidFill>
              </a:rPr>
              <a:t>la differenza tra passato presente e futuro è solo un’illusione</a:t>
            </a:r>
            <a:r>
              <a:rPr lang="it-IT" dirty="0" smtClean="0"/>
              <a:t>, per quanto testarda” (21 Maggio 1955)</a:t>
            </a:r>
          </a:p>
          <a:p>
            <a:pPr algn="just">
              <a:spcBef>
                <a:spcPct val="50000"/>
              </a:spcBef>
            </a:pPr>
            <a:r>
              <a:rPr lang="it-IT" dirty="0" smtClean="0"/>
              <a:t>Analogamente nella teoria B, la differenza nelle A-proprietà è soggettiva</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F3CD740-E4AB-465A-973B-3A152282ACA3}" type="slidenum">
              <a:rPr lang="it-IT" smtClean="0"/>
              <a:pPr/>
              <a:t>23</a:t>
            </a:fld>
            <a:endParaRPr lang="it-IT"/>
          </a:p>
        </p:txBody>
      </p:sp>
    </p:spTree>
    <p:extLst>
      <p:ext uri="{BB962C8B-B14F-4D97-AF65-F5344CB8AC3E}">
        <p14:creationId xmlns:p14="http://schemas.microsoft.com/office/powerpoint/2010/main" val="1320411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Williams 1951 on relativity theory</a:t>
            </a:r>
            <a:endParaRPr lang="it-IT"/>
          </a:p>
        </p:txBody>
      </p:sp>
      <p:sp>
        <p:nvSpPr>
          <p:cNvPr id="3" name="Segnaposto contenuto 2"/>
          <p:cNvSpPr>
            <a:spLocks noGrp="1"/>
          </p:cNvSpPr>
          <p:nvPr>
            <p:ph idx="1"/>
          </p:nvPr>
        </p:nvSpPr>
        <p:spPr/>
        <p:txBody>
          <a:bodyPr/>
          <a:lstStyle/>
          <a:p>
            <a:r>
              <a:rPr lang="it-IT" smtClean="0"/>
              <a:t>He says (p. 63) that "the theory of the manifold" (as he calls the B theory) is neutral with respect to relativity theory.</a:t>
            </a:r>
          </a:p>
          <a:p>
            <a:r>
              <a:rPr lang="it-IT" smtClean="0"/>
              <a:t>In a sense it is true, because one could accept it independently of relativity theory.</a:t>
            </a:r>
          </a:p>
          <a:p>
            <a:r>
              <a:rPr lang="it-IT" smtClean="0"/>
              <a:t>But undoubtedly relativity theory has been used to motivate the B theory (as is noted, e.g., in the little introduction to Williams' paper in the reprint in the collection by Hoy and Oaklander, </a:t>
            </a:r>
            <a:r>
              <a:rPr lang="it-IT" i="1" smtClean="0"/>
              <a:t>Metaphysics)</a:t>
            </a:r>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24</a:t>
            </a:fld>
            <a:endParaRPr lang="it-IT"/>
          </a:p>
        </p:txBody>
      </p:sp>
    </p:spTree>
    <p:extLst>
      <p:ext uri="{BB962C8B-B14F-4D97-AF65-F5344CB8AC3E}">
        <p14:creationId xmlns:p14="http://schemas.microsoft.com/office/powerpoint/2010/main" val="15774353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Old</a:t>
            </a:r>
            <a:r>
              <a:rPr lang="it-IT" dirty="0" smtClean="0"/>
              <a:t> B </a:t>
            </a:r>
            <a:r>
              <a:rPr lang="it-IT" dirty="0" err="1" smtClean="0"/>
              <a:t>theory</a:t>
            </a:r>
            <a:endParaRPr lang="it-IT" dirty="0"/>
          </a:p>
        </p:txBody>
      </p:sp>
      <p:sp>
        <p:nvSpPr>
          <p:cNvPr id="3" name="Segnaposto contenuto 2"/>
          <p:cNvSpPr>
            <a:spLocks noGrp="1"/>
          </p:cNvSpPr>
          <p:nvPr>
            <p:ph idx="1"/>
          </p:nvPr>
        </p:nvSpPr>
        <p:spPr/>
        <p:txBody>
          <a:bodyPr>
            <a:normAutofit fontScale="92500"/>
          </a:bodyPr>
          <a:lstStyle/>
          <a:p>
            <a:r>
              <a:rPr lang="it-IT" dirty="0" smtClean="0"/>
              <a:t>(1)</a:t>
            </a:r>
            <a:r>
              <a:rPr lang="it-IT" smtClean="0"/>
              <a:t>	Elisabeth II is seated on the throne;</a:t>
            </a:r>
            <a:endParaRPr lang="it-IT" dirty="0" smtClean="0"/>
          </a:p>
          <a:p>
            <a:r>
              <a:rPr lang="it-IT" dirty="0" smtClean="0"/>
              <a:t>(2)</a:t>
            </a:r>
            <a:r>
              <a:rPr lang="it-IT" smtClean="0"/>
              <a:t>	</a:t>
            </a:r>
            <a:r>
              <a:rPr lang="it-IT"/>
              <a:t> Elisabeth </a:t>
            </a:r>
            <a:r>
              <a:rPr lang="it-IT" smtClean="0"/>
              <a:t>II was seated </a:t>
            </a:r>
            <a:r>
              <a:rPr lang="it-IT"/>
              <a:t>on the throne;</a:t>
            </a:r>
            <a:r>
              <a:rPr lang="it-IT" dirty="0" smtClean="0"/>
              <a:t> </a:t>
            </a:r>
          </a:p>
          <a:p>
            <a:r>
              <a:rPr lang="it-IT" dirty="0" smtClean="0"/>
              <a:t>(3)</a:t>
            </a:r>
            <a:r>
              <a:rPr lang="it-IT" smtClean="0"/>
              <a:t>	</a:t>
            </a:r>
            <a:r>
              <a:rPr lang="it-IT"/>
              <a:t> Elisabeth </a:t>
            </a:r>
            <a:r>
              <a:rPr lang="it-IT" smtClean="0"/>
              <a:t>II will be </a:t>
            </a:r>
            <a:r>
              <a:rPr lang="it-IT"/>
              <a:t>seated on the throne.</a:t>
            </a:r>
            <a:endParaRPr lang="it-IT" dirty="0" smtClean="0"/>
          </a:p>
          <a:p>
            <a:r>
              <a:rPr lang="it-IT" smtClean="0"/>
              <a:t>No tensism. Why? If the tenses are not paraphrased away, the </a:t>
            </a:r>
            <a:r>
              <a:rPr lang="it-IT" b="1" smtClean="0"/>
              <a:t>truthmakers </a:t>
            </a:r>
            <a:r>
              <a:rPr lang="it-IT" smtClean="0"/>
              <a:t>for these sentences could be taken to involve A-properties:</a:t>
            </a:r>
          </a:p>
          <a:p>
            <a:r>
              <a:rPr lang="it-IT" smtClean="0"/>
              <a:t>(1a) /</a:t>
            </a:r>
            <a:r>
              <a:rPr lang="it-IT" i="1" smtClean="0"/>
              <a:t>e </a:t>
            </a:r>
            <a:r>
              <a:rPr lang="it-IT" smtClean="0"/>
              <a:t>is present\</a:t>
            </a:r>
          </a:p>
          <a:p>
            <a:r>
              <a:rPr lang="it-IT" smtClean="0"/>
              <a:t>(2a ) /</a:t>
            </a:r>
            <a:r>
              <a:rPr lang="it-IT" i="1" smtClean="0"/>
              <a:t>e </a:t>
            </a:r>
            <a:r>
              <a:rPr lang="it-IT" smtClean="0"/>
              <a:t>is past\</a:t>
            </a:r>
          </a:p>
          <a:p>
            <a:r>
              <a:rPr lang="it-IT" smtClean="0"/>
              <a:t>(3a) /</a:t>
            </a:r>
            <a:r>
              <a:rPr lang="it-IT" i="1" smtClean="0"/>
              <a:t>e </a:t>
            </a:r>
            <a:r>
              <a:rPr lang="it-IT" smtClean="0"/>
              <a:t>is future\</a:t>
            </a:r>
            <a:endParaRPr lang="it-IT" dirty="0" smtClean="0"/>
          </a:p>
          <a:p>
            <a:r>
              <a:rPr lang="it-IT"/>
              <a:t>T</a:t>
            </a:r>
            <a:r>
              <a:rPr lang="it-IT" smtClean="0"/>
              <a:t>his seems presupposed: language mirrors reality rather straightforwardly.</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25</a:t>
            </a:fld>
            <a:endParaRPr lang="it-IT"/>
          </a:p>
        </p:txBody>
      </p:sp>
    </p:spTree>
    <p:extLst>
      <p:ext uri="{BB962C8B-B14F-4D97-AF65-F5344CB8AC3E}">
        <p14:creationId xmlns:p14="http://schemas.microsoft.com/office/powerpoint/2010/main" val="32943345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Reduction of tensedness to tenselessness: the Old b-theory</a:t>
            </a:r>
            <a:endParaRPr lang="it-IT"/>
          </a:p>
        </p:txBody>
      </p:sp>
      <p:sp>
        <p:nvSpPr>
          <p:cNvPr id="3" name="Segnaposto contenuto 2"/>
          <p:cNvSpPr>
            <a:spLocks noGrp="1"/>
          </p:cNvSpPr>
          <p:nvPr>
            <p:ph idx="1"/>
          </p:nvPr>
        </p:nvSpPr>
        <p:spPr/>
        <p:txBody>
          <a:bodyPr/>
          <a:lstStyle/>
          <a:p>
            <a:r>
              <a:rPr lang="it-IT"/>
              <a:t>Date approach</a:t>
            </a:r>
          </a:p>
          <a:p>
            <a:r>
              <a:rPr lang="it-IT"/>
              <a:t>token-reflexive approach</a:t>
            </a:r>
          </a:p>
          <a:p>
            <a:r>
              <a:rPr lang="it-IT"/>
              <a:t>psychological approach</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26</a:t>
            </a:fld>
            <a:endParaRPr lang="it-IT"/>
          </a:p>
        </p:txBody>
      </p:sp>
    </p:spTree>
    <p:extLst>
      <p:ext uri="{BB962C8B-B14F-4D97-AF65-F5344CB8AC3E}">
        <p14:creationId xmlns:p14="http://schemas.microsoft.com/office/powerpoint/2010/main" val="20925849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Date approach</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Russell 1906, </a:t>
            </a:r>
            <a:r>
              <a:rPr lang="it-IT" dirty="0" err="1" smtClean="0"/>
              <a:t>Frege</a:t>
            </a:r>
            <a:r>
              <a:rPr lang="it-IT" dirty="0" smtClean="0"/>
              <a:t> 1918, </a:t>
            </a:r>
            <a:r>
              <a:rPr lang="it-IT" dirty="0" err="1" smtClean="0"/>
              <a:t>Goodman</a:t>
            </a:r>
            <a:r>
              <a:rPr lang="it-IT" dirty="0" smtClean="0"/>
              <a:t> 1951, Quine 1960, </a:t>
            </a:r>
            <a:r>
              <a:rPr lang="it-IT" dirty="0" err="1" smtClean="0"/>
              <a:t>Fisk</a:t>
            </a:r>
            <a:r>
              <a:rPr lang="it-IT" dirty="0" smtClean="0"/>
              <a:t> 1971</a:t>
            </a:r>
          </a:p>
          <a:p>
            <a:r>
              <a:rPr lang="it-IT" dirty="0"/>
              <a:t>(1)	</a:t>
            </a:r>
            <a:r>
              <a:rPr lang="it-IT" dirty="0" err="1"/>
              <a:t>Elisabeth</a:t>
            </a:r>
            <a:r>
              <a:rPr lang="it-IT" dirty="0"/>
              <a:t> II </a:t>
            </a:r>
            <a:r>
              <a:rPr lang="it-IT" dirty="0" err="1"/>
              <a:t>is</a:t>
            </a:r>
            <a:r>
              <a:rPr lang="it-IT" dirty="0"/>
              <a:t> </a:t>
            </a:r>
            <a:r>
              <a:rPr lang="it-IT" dirty="0" smtClean="0"/>
              <a:t>[</a:t>
            </a:r>
            <a:r>
              <a:rPr lang="it-IT" dirty="0" err="1" smtClean="0"/>
              <a:t>presently</a:t>
            </a:r>
            <a:r>
              <a:rPr lang="it-IT" dirty="0" smtClean="0"/>
              <a:t>] </a:t>
            </a:r>
            <a:r>
              <a:rPr lang="it-IT" dirty="0" err="1" smtClean="0"/>
              <a:t>seated</a:t>
            </a:r>
            <a:r>
              <a:rPr lang="it-IT" dirty="0" smtClean="0"/>
              <a:t> </a:t>
            </a:r>
            <a:r>
              <a:rPr lang="it-IT" dirty="0"/>
              <a:t>on the </a:t>
            </a:r>
            <a:r>
              <a:rPr lang="it-IT" dirty="0" err="1"/>
              <a:t>throne</a:t>
            </a:r>
            <a:r>
              <a:rPr lang="it-IT" dirty="0"/>
              <a:t>;</a:t>
            </a:r>
          </a:p>
          <a:p>
            <a:r>
              <a:rPr lang="it-IT" dirty="0"/>
              <a:t>(2)	 </a:t>
            </a:r>
            <a:r>
              <a:rPr lang="it-IT" dirty="0" err="1"/>
              <a:t>Elisabeth</a:t>
            </a:r>
            <a:r>
              <a:rPr lang="it-IT" dirty="0"/>
              <a:t> II </a:t>
            </a:r>
            <a:r>
              <a:rPr lang="it-IT" dirty="0" err="1"/>
              <a:t>was</a:t>
            </a:r>
            <a:r>
              <a:rPr lang="it-IT" dirty="0"/>
              <a:t> </a:t>
            </a:r>
            <a:r>
              <a:rPr lang="it-IT" dirty="0" err="1"/>
              <a:t>seated</a:t>
            </a:r>
            <a:r>
              <a:rPr lang="it-IT" dirty="0"/>
              <a:t> on the </a:t>
            </a:r>
            <a:r>
              <a:rPr lang="it-IT" dirty="0" err="1"/>
              <a:t>throne</a:t>
            </a:r>
            <a:r>
              <a:rPr lang="it-IT" dirty="0"/>
              <a:t>; </a:t>
            </a:r>
          </a:p>
          <a:p>
            <a:r>
              <a:rPr lang="it-IT" dirty="0"/>
              <a:t>(3)	 </a:t>
            </a:r>
            <a:r>
              <a:rPr lang="it-IT" dirty="0" err="1"/>
              <a:t>Elisabeth</a:t>
            </a:r>
            <a:r>
              <a:rPr lang="it-IT" dirty="0"/>
              <a:t> II </a:t>
            </a:r>
            <a:r>
              <a:rPr lang="it-IT" dirty="0" err="1"/>
              <a:t>will</a:t>
            </a:r>
            <a:r>
              <a:rPr lang="it-IT" dirty="0"/>
              <a:t> be </a:t>
            </a:r>
            <a:r>
              <a:rPr lang="it-IT" dirty="0" err="1"/>
              <a:t>seated</a:t>
            </a:r>
            <a:r>
              <a:rPr lang="it-IT" dirty="0"/>
              <a:t> on the </a:t>
            </a:r>
            <a:r>
              <a:rPr lang="it-IT" dirty="0" err="1"/>
              <a:t>throne</a:t>
            </a:r>
            <a:r>
              <a:rPr lang="it-IT" dirty="0"/>
              <a:t>.</a:t>
            </a:r>
          </a:p>
          <a:p>
            <a:r>
              <a:rPr lang="it-IT" dirty="0" err="1" smtClean="0"/>
              <a:t>Let's</a:t>
            </a:r>
            <a:r>
              <a:rPr lang="it-IT" dirty="0" smtClean="0"/>
              <a:t> suppose </a:t>
            </a:r>
            <a:r>
              <a:rPr lang="it-IT" dirty="0" err="1" smtClean="0"/>
              <a:t>they</a:t>
            </a:r>
            <a:r>
              <a:rPr lang="it-IT" dirty="0" smtClean="0"/>
              <a:t> are </a:t>
            </a:r>
            <a:r>
              <a:rPr lang="it-IT" dirty="0" err="1" smtClean="0"/>
              <a:t>uttered</a:t>
            </a:r>
            <a:r>
              <a:rPr lang="it-IT" dirty="0" smtClean="0"/>
              <a:t> on 23/1/2007 </a:t>
            </a:r>
            <a:r>
              <a:rPr lang="it-IT" dirty="0" err="1" smtClean="0"/>
              <a:t>at</a:t>
            </a:r>
            <a:r>
              <a:rPr lang="it-IT" dirty="0" smtClean="0"/>
              <a:t> 12. </a:t>
            </a:r>
            <a:r>
              <a:rPr lang="it-IT" dirty="0" err="1" smtClean="0"/>
              <a:t>If</a:t>
            </a:r>
            <a:r>
              <a:rPr lang="it-IT" dirty="0" smtClean="0"/>
              <a:t> so, </a:t>
            </a:r>
            <a:r>
              <a:rPr lang="it-IT" dirty="0" err="1" smtClean="0"/>
              <a:t>they</a:t>
            </a:r>
            <a:r>
              <a:rPr lang="it-IT" dirty="0" smtClean="0"/>
              <a:t> express the </a:t>
            </a:r>
            <a:r>
              <a:rPr lang="it-IT" dirty="0" err="1" smtClean="0"/>
              <a:t>propositions</a:t>
            </a:r>
            <a:r>
              <a:rPr lang="it-IT" dirty="0" smtClean="0"/>
              <a:t> </a:t>
            </a:r>
            <a:r>
              <a:rPr lang="it-IT" dirty="0" err="1" smtClean="0"/>
              <a:t>that</a:t>
            </a:r>
            <a:r>
              <a:rPr lang="it-IT" dirty="0" smtClean="0"/>
              <a:t> </a:t>
            </a:r>
            <a:r>
              <a:rPr lang="it-IT" dirty="0" err="1" smtClean="0"/>
              <a:t>we</a:t>
            </a:r>
            <a:r>
              <a:rPr lang="it-IT" dirty="0" smtClean="0"/>
              <a:t> could </a:t>
            </a:r>
            <a:r>
              <a:rPr lang="it-IT" dirty="0" err="1" smtClean="0"/>
              <a:t>have</a:t>
            </a:r>
            <a:r>
              <a:rPr lang="it-IT" dirty="0" smtClean="0"/>
              <a:t> </a:t>
            </a:r>
            <a:r>
              <a:rPr lang="it-IT" dirty="0" err="1" smtClean="0"/>
              <a:t>expressed</a:t>
            </a:r>
            <a:r>
              <a:rPr lang="it-IT" dirty="0" smtClean="0"/>
              <a:t> </a:t>
            </a:r>
            <a:r>
              <a:rPr lang="it-IT" dirty="0" err="1" smtClean="0"/>
              <a:t>thus</a:t>
            </a:r>
            <a:r>
              <a:rPr lang="it-IT" dirty="0" smtClean="0"/>
              <a:t>:</a:t>
            </a:r>
          </a:p>
          <a:p>
            <a:r>
              <a:rPr lang="it-IT" dirty="0"/>
              <a:t>(</a:t>
            </a:r>
            <a:r>
              <a:rPr lang="it-IT" dirty="0" smtClean="0"/>
              <a:t>1a)</a:t>
            </a:r>
            <a:r>
              <a:rPr lang="it-IT" dirty="0"/>
              <a:t>	 </a:t>
            </a:r>
            <a:r>
              <a:rPr lang="it-IT" dirty="0" err="1"/>
              <a:t>Elisabeth</a:t>
            </a:r>
            <a:r>
              <a:rPr lang="it-IT" dirty="0"/>
              <a:t> II </a:t>
            </a:r>
            <a:r>
              <a:rPr lang="it-IT" dirty="0" err="1"/>
              <a:t>is</a:t>
            </a:r>
            <a:r>
              <a:rPr lang="it-IT" dirty="0"/>
              <a:t> [</a:t>
            </a:r>
            <a:r>
              <a:rPr lang="it-IT" dirty="0" err="1" smtClean="0"/>
              <a:t>tenselessly</a:t>
            </a:r>
            <a:r>
              <a:rPr lang="it-IT" dirty="0" smtClean="0"/>
              <a:t>] </a:t>
            </a:r>
            <a:r>
              <a:rPr lang="it-IT" dirty="0" err="1" smtClean="0"/>
              <a:t>seated</a:t>
            </a:r>
            <a:r>
              <a:rPr lang="it-IT" dirty="0" smtClean="0"/>
              <a:t> on </a:t>
            </a:r>
            <a:r>
              <a:rPr lang="it-IT" dirty="0"/>
              <a:t>the </a:t>
            </a:r>
            <a:r>
              <a:rPr lang="it-IT" dirty="0" err="1" smtClean="0"/>
              <a:t>throne</a:t>
            </a:r>
            <a:r>
              <a:rPr lang="it-IT" dirty="0" smtClean="0"/>
              <a:t> </a:t>
            </a:r>
            <a:r>
              <a:rPr lang="it-IT" dirty="0" err="1"/>
              <a:t>at</a:t>
            </a:r>
            <a:r>
              <a:rPr lang="it-IT" dirty="0"/>
              <a:t> 12 </a:t>
            </a:r>
            <a:r>
              <a:rPr lang="it-IT" dirty="0" smtClean="0"/>
              <a:t>on 23/1/2007;</a:t>
            </a:r>
            <a:endParaRPr lang="it-IT" dirty="0"/>
          </a:p>
          <a:p>
            <a:r>
              <a:rPr lang="it-IT" dirty="0"/>
              <a:t>(</a:t>
            </a:r>
            <a:r>
              <a:rPr lang="it-IT" dirty="0" smtClean="0"/>
              <a:t>2a)</a:t>
            </a:r>
            <a:r>
              <a:rPr lang="it-IT" dirty="0"/>
              <a:t>	 </a:t>
            </a:r>
            <a:r>
              <a:rPr lang="it-IT" dirty="0" err="1"/>
              <a:t>Elisabeth</a:t>
            </a:r>
            <a:r>
              <a:rPr lang="it-IT" dirty="0"/>
              <a:t> II </a:t>
            </a:r>
            <a:r>
              <a:rPr lang="it-IT" dirty="0" err="1"/>
              <a:t>is</a:t>
            </a:r>
            <a:r>
              <a:rPr lang="it-IT" dirty="0"/>
              <a:t> </a:t>
            </a:r>
            <a:r>
              <a:rPr lang="it-IT" dirty="0" err="1"/>
              <a:t>seated</a:t>
            </a:r>
            <a:r>
              <a:rPr lang="it-IT" dirty="0"/>
              <a:t> on the </a:t>
            </a:r>
            <a:r>
              <a:rPr lang="it-IT" dirty="0" err="1"/>
              <a:t>throne</a:t>
            </a:r>
            <a:r>
              <a:rPr lang="it-IT" dirty="0"/>
              <a:t> </a:t>
            </a:r>
            <a:r>
              <a:rPr lang="it-IT" dirty="0" err="1" smtClean="0"/>
              <a:t>at</a:t>
            </a:r>
            <a:r>
              <a:rPr lang="it-IT" dirty="0" smtClean="0"/>
              <a:t> a </a:t>
            </a:r>
            <a:r>
              <a:rPr lang="it-IT" dirty="0"/>
              <a:t>moment </a:t>
            </a:r>
            <a:r>
              <a:rPr lang="it-IT" dirty="0" err="1"/>
              <a:t>that</a:t>
            </a:r>
            <a:r>
              <a:rPr lang="it-IT" dirty="0"/>
              <a:t> </a:t>
            </a:r>
            <a:r>
              <a:rPr lang="it-IT" dirty="0" err="1"/>
              <a:t>precedes</a:t>
            </a:r>
            <a:r>
              <a:rPr lang="it-IT" dirty="0"/>
              <a:t> 12 on 23/1/2007; </a:t>
            </a:r>
          </a:p>
          <a:p>
            <a:r>
              <a:rPr lang="it-IT" dirty="0"/>
              <a:t>(</a:t>
            </a:r>
            <a:r>
              <a:rPr lang="it-IT" dirty="0" smtClean="0"/>
              <a:t>3a)</a:t>
            </a:r>
            <a:r>
              <a:rPr lang="it-IT" dirty="0"/>
              <a:t>	 </a:t>
            </a:r>
            <a:r>
              <a:rPr lang="it-IT" dirty="0" err="1"/>
              <a:t>Elisabeth</a:t>
            </a:r>
            <a:r>
              <a:rPr lang="it-IT" dirty="0"/>
              <a:t> II </a:t>
            </a:r>
            <a:r>
              <a:rPr lang="it-IT" dirty="0" err="1"/>
              <a:t>is</a:t>
            </a:r>
            <a:r>
              <a:rPr lang="it-IT" dirty="0"/>
              <a:t> </a:t>
            </a:r>
            <a:r>
              <a:rPr lang="it-IT" dirty="0" err="1"/>
              <a:t>seated</a:t>
            </a:r>
            <a:r>
              <a:rPr lang="it-IT" dirty="0"/>
              <a:t> on the </a:t>
            </a:r>
            <a:r>
              <a:rPr lang="it-IT" dirty="0" err="1"/>
              <a:t>throne</a:t>
            </a:r>
            <a:r>
              <a:rPr lang="it-IT" dirty="0"/>
              <a:t> </a:t>
            </a:r>
            <a:r>
              <a:rPr lang="it-IT" dirty="0" err="1"/>
              <a:t>at</a:t>
            </a:r>
            <a:r>
              <a:rPr lang="it-IT" dirty="0"/>
              <a:t> a moment </a:t>
            </a:r>
            <a:r>
              <a:rPr lang="it-IT" dirty="0" err="1"/>
              <a:t>that</a:t>
            </a:r>
            <a:r>
              <a:rPr lang="it-IT" dirty="0"/>
              <a:t> </a:t>
            </a:r>
            <a:r>
              <a:rPr lang="it-IT" dirty="0" err="1" smtClean="0"/>
              <a:t>follows</a:t>
            </a:r>
            <a:r>
              <a:rPr lang="it-IT" dirty="0" smtClean="0"/>
              <a:t> 12 </a:t>
            </a:r>
            <a:r>
              <a:rPr lang="it-IT" dirty="0"/>
              <a:t>on 23/1/2007.</a:t>
            </a:r>
          </a:p>
          <a:p>
            <a:endParaRPr lang="it-IT" dirty="0" smtClean="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27</a:t>
            </a:fld>
            <a:endParaRPr lang="it-IT"/>
          </a:p>
        </p:txBody>
      </p:sp>
    </p:spTree>
    <p:extLst>
      <p:ext uri="{BB962C8B-B14F-4D97-AF65-F5344CB8AC3E}">
        <p14:creationId xmlns:p14="http://schemas.microsoft.com/office/powerpoint/2010/main" val="25816815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Token-reflexive approach</a:t>
            </a:r>
            <a:endParaRPr lang="it-IT" dirty="0"/>
          </a:p>
        </p:txBody>
      </p:sp>
      <p:sp>
        <p:nvSpPr>
          <p:cNvPr id="3" name="Segnaposto contenuto 2"/>
          <p:cNvSpPr>
            <a:spLocks noGrp="1"/>
          </p:cNvSpPr>
          <p:nvPr>
            <p:ph idx="1"/>
          </p:nvPr>
        </p:nvSpPr>
        <p:spPr/>
        <p:txBody>
          <a:bodyPr/>
          <a:lstStyle/>
          <a:p>
            <a:r>
              <a:rPr lang="it-IT" smtClean="0"/>
              <a:t>attributed to Russell </a:t>
            </a:r>
            <a:r>
              <a:rPr lang="it-IT" dirty="0" smtClean="0"/>
              <a:t>in </a:t>
            </a:r>
            <a:r>
              <a:rPr lang="it-IT" dirty="0" err="1" smtClean="0"/>
              <a:t>McTaggart</a:t>
            </a:r>
            <a:r>
              <a:rPr lang="it-IT" dirty="0" smtClean="0"/>
              <a:t> (1927), Reichenbach (</a:t>
            </a:r>
            <a:r>
              <a:rPr lang="it-IT" smtClean="0"/>
              <a:t>1947), Williams (1951, p. 59)</a:t>
            </a:r>
            <a:endParaRPr lang="it-IT" dirty="0" smtClean="0"/>
          </a:p>
          <a:p>
            <a:r>
              <a:rPr lang="it-IT" dirty="0" smtClean="0"/>
              <a:t>(2)</a:t>
            </a:r>
            <a:r>
              <a:rPr lang="it-IT" smtClean="0"/>
              <a:t>	</a:t>
            </a:r>
            <a:r>
              <a:rPr lang="it-IT"/>
              <a:t> Elisabeth II was seated on the </a:t>
            </a:r>
            <a:r>
              <a:rPr lang="it-IT" smtClean="0"/>
              <a:t>throne (</a:t>
            </a:r>
            <a:r>
              <a:rPr lang="it-IT"/>
              <a:t>uttered on 23/1/2007 at 12, </a:t>
            </a:r>
            <a:r>
              <a:rPr lang="it-IT" smtClean="0"/>
              <a:t>thus producing token </a:t>
            </a:r>
            <a:r>
              <a:rPr lang="it-IT" i="1" smtClean="0"/>
              <a:t>e</a:t>
            </a:r>
            <a:r>
              <a:rPr lang="it-IT" smtClean="0"/>
              <a:t>)</a:t>
            </a:r>
          </a:p>
          <a:p>
            <a:r>
              <a:rPr lang="it-IT"/>
              <a:t>(</a:t>
            </a:r>
            <a:r>
              <a:rPr lang="it-IT" smtClean="0"/>
              <a:t>2a) [Elisabeth </a:t>
            </a:r>
            <a:r>
              <a:rPr lang="it-IT"/>
              <a:t>II's being seated on the throne precedes the uttering of </a:t>
            </a:r>
            <a:r>
              <a:rPr lang="it-IT" i="1"/>
              <a:t>this </a:t>
            </a:r>
            <a:r>
              <a:rPr lang="it-IT" i="1" smtClean="0"/>
              <a:t>token</a:t>
            </a:r>
            <a:r>
              <a:rPr lang="it-IT" smtClean="0"/>
              <a:t>]</a:t>
            </a:r>
            <a:endParaRPr lang="it-IT" dirty="0" smtClean="0"/>
          </a:p>
          <a:p>
            <a:r>
              <a:rPr lang="it-IT" smtClean="0"/>
              <a:t>(2a') /Elisabeth II's being seated on the throne precedes the uttering of </a:t>
            </a:r>
            <a:r>
              <a:rPr lang="it-IT" i="1" smtClean="0"/>
              <a:t>e</a:t>
            </a:r>
            <a:r>
              <a:rPr lang="it-IT" dirty="0"/>
              <a:t>\</a:t>
            </a:r>
            <a:endParaRPr lang="it-IT" dirty="0" smtClean="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28</a:t>
            </a:fld>
            <a:endParaRPr lang="it-IT"/>
          </a:p>
        </p:txBody>
      </p:sp>
    </p:spTree>
    <p:extLst>
      <p:ext uri="{BB962C8B-B14F-4D97-AF65-F5344CB8AC3E}">
        <p14:creationId xmlns:p14="http://schemas.microsoft.com/office/powerpoint/2010/main" val="36121244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Psychological approach</a:t>
            </a:r>
            <a:endParaRPr lang="it-IT" dirty="0"/>
          </a:p>
        </p:txBody>
      </p:sp>
      <p:sp>
        <p:nvSpPr>
          <p:cNvPr id="3" name="Segnaposto contenuto 2"/>
          <p:cNvSpPr>
            <a:spLocks noGrp="1"/>
          </p:cNvSpPr>
          <p:nvPr>
            <p:ph idx="1"/>
          </p:nvPr>
        </p:nvSpPr>
        <p:spPr/>
        <p:txBody>
          <a:bodyPr/>
          <a:lstStyle/>
          <a:p>
            <a:r>
              <a:rPr lang="it-IT" dirty="0" smtClean="0"/>
              <a:t>Russell in </a:t>
            </a:r>
            <a:r>
              <a:rPr lang="it-IT" dirty="0" err="1" smtClean="0"/>
              <a:t>various</a:t>
            </a:r>
            <a:r>
              <a:rPr lang="it-IT" dirty="0" smtClean="0"/>
              <a:t> </a:t>
            </a:r>
            <a:r>
              <a:rPr lang="it-IT" dirty="0" err="1" smtClean="0"/>
              <a:t>writings</a:t>
            </a:r>
            <a:r>
              <a:rPr lang="it-IT" dirty="0" smtClean="0"/>
              <a:t> (e.g., 1915)</a:t>
            </a:r>
          </a:p>
          <a:p>
            <a:r>
              <a:rPr lang="it-IT" dirty="0" smtClean="0"/>
              <a:t>(2)	</a:t>
            </a:r>
            <a:r>
              <a:rPr lang="it-IT" dirty="0"/>
              <a:t> </a:t>
            </a:r>
            <a:r>
              <a:rPr lang="it-IT" dirty="0" err="1"/>
              <a:t>Elisabeth</a:t>
            </a:r>
            <a:r>
              <a:rPr lang="it-IT" dirty="0"/>
              <a:t> II </a:t>
            </a:r>
            <a:r>
              <a:rPr lang="it-IT" dirty="0" err="1"/>
              <a:t>was</a:t>
            </a:r>
            <a:r>
              <a:rPr lang="it-IT" dirty="0"/>
              <a:t> </a:t>
            </a:r>
            <a:r>
              <a:rPr lang="it-IT" dirty="0" err="1"/>
              <a:t>seated</a:t>
            </a:r>
            <a:r>
              <a:rPr lang="it-IT" dirty="0"/>
              <a:t> on the </a:t>
            </a:r>
            <a:r>
              <a:rPr lang="it-IT" dirty="0" err="1"/>
              <a:t>throne</a:t>
            </a:r>
            <a:r>
              <a:rPr lang="it-IT" dirty="0"/>
              <a:t> </a:t>
            </a:r>
            <a:r>
              <a:rPr lang="it-IT" dirty="0" smtClean="0"/>
              <a:t>(</a:t>
            </a:r>
            <a:r>
              <a:rPr lang="it-IT" dirty="0" err="1" smtClean="0"/>
              <a:t>uttered</a:t>
            </a:r>
            <a:r>
              <a:rPr lang="it-IT" dirty="0" smtClean="0"/>
              <a:t> </a:t>
            </a:r>
            <a:r>
              <a:rPr lang="it-IT" dirty="0"/>
              <a:t>on 23/1/2007 </a:t>
            </a:r>
            <a:r>
              <a:rPr lang="it-IT" dirty="0" err="1"/>
              <a:t>at</a:t>
            </a:r>
            <a:r>
              <a:rPr lang="it-IT" dirty="0"/>
              <a:t> 12, </a:t>
            </a:r>
            <a:r>
              <a:rPr lang="it-IT" dirty="0" smtClean="0"/>
              <a:t>by a </a:t>
            </a:r>
            <a:r>
              <a:rPr lang="it-IT" dirty="0" err="1" smtClean="0"/>
              <a:t>subject</a:t>
            </a:r>
            <a:r>
              <a:rPr lang="it-IT" dirty="0" smtClean="0"/>
              <a:t> with </a:t>
            </a:r>
            <a:r>
              <a:rPr lang="it-IT" dirty="0" err="1" smtClean="0"/>
              <a:t>sense-datum</a:t>
            </a:r>
            <a:r>
              <a:rPr lang="it-IT" dirty="0" smtClean="0"/>
              <a:t> </a:t>
            </a:r>
            <a:r>
              <a:rPr lang="it-IT" i="1" dirty="0" smtClean="0"/>
              <a:t>d </a:t>
            </a:r>
            <a:r>
              <a:rPr lang="it-IT" dirty="0" smtClean="0"/>
              <a:t>in </a:t>
            </a:r>
            <a:r>
              <a:rPr lang="it-IT" dirty="0" err="1" smtClean="0"/>
              <a:t>her</a:t>
            </a:r>
            <a:r>
              <a:rPr lang="it-IT" dirty="0" smtClean="0"/>
              <a:t> </a:t>
            </a:r>
            <a:r>
              <a:rPr lang="it-IT" dirty="0" err="1" smtClean="0"/>
              <a:t>mind</a:t>
            </a:r>
            <a:r>
              <a:rPr lang="it-IT" dirty="0" smtClean="0"/>
              <a:t>)</a:t>
            </a:r>
          </a:p>
          <a:p>
            <a:r>
              <a:rPr lang="it-IT" dirty="0" smtClean="0"/>
              <a:t>(2a) </a:t>
            </a:r>
            <a:r>
              <a:rPr lang="it-IT" dirty="0" err="1"/>
              <a:t>Elisabeth</a:t>
            </a:r>
            <a:r>
              <a:rPr lang="it-IT" dirty="0"/>
              <a:t> </a:t>
            </a:r>
            <a:r>
              <a:rPr lang="it-IT" dirty="0" err="1"/>
              <a:t>II's</a:t>
            </a:r>
            <a:r>
              <a:rPr lang="it-IT" dirty="0"/>
              <a:t> </a:t>
            </a:r>
            <a:r>
              <a:rPr lang="it-IT" dirty="0" err="1"/>
              <a:t>being</a:t>
            </a:r>
            <a:r>
              <a:rPr lang="it-IT" dirty="0"/>
              <a:t> </a:t>
            </a:r>
            <a:r>
              <a:rPr lang="it-IT" dirty="0" err="1"/>
              <a:t>seated</a:t>
            </a:r>
            <a:r>
              <a:rPr lang="it-IT" dirty="0"/>
              <a:t> on the </a:t>
            </a:r>
            <a:r>
              <a:rPr lang="it-IT" dirty="0" err="1"/>
              <a:t>throne</a:t>
            </a:r>
            <a:r>
              <a:rPr lang="it-IT" dirty="0"/>
              <a:t> </a:t>
            </a:r>
            <a:r>
              <a:rPr lang="it-IT" dirty="0" err="1"/>
              <a:t>precedes</a:t>
            </a:r>
            <a:r>
              <a:rPr lang="it-IT" dirty="0"/>
              <a:t> the </a:t>
            </a:r>
            <a:r>
              <a:rPr lang="it-IT" dirty="0" err="1" smtClean="0"/>
              <a:t>occurrence</a:t>
            </a:r>
            <a:r>
              <a:rPr lang="it-IT" dirty="0" smtClean="0"/>
              <a:t> of </a:t>
            </a:r>
            <a:r>
              <a:rPr lang="it-IT" i="1" dirty="0" smtClean="0"/>
              <a:t>d</a:t>
            </a:r>
          </a:p>
          <a:p>
            <a:r>
              <a:rPr lang="it-IT" dirty="0" err="1" smtClean="0"/>
              <a:t>speaker's</a:t>
            </a:r>
            <a:r>
              <a:rPr lang="it-IT" dirty="0" smtClean="0"/>
              <a:t> </a:t>
            </a:r>
            <a:r>
              <a:rPr lang="it-IT" dirty="0" err="1" smtClean="0"/>
              <a:t>meaning</a:t>
            </a:r>
            <a:r>
              <a:rPr lang="it-IT" dirty="0" smtClean="0"/>
              <a:t> </a:t>
            </a:r>
            <a:r>
              <a:rPr lang="it-IT" dirty="0" smtClean="0">
                <a:sym typeface="Symbol"/>
              </a:rPr>
              <a:t></a:t>
            </a:r>
            <a:r>
              <a:rPr lang="it-IT" dirty="0" smtClean="0"/>
              <a:t> </a:t>
            </a:r>
            <a:r>
              <a:rPr lang="it-IT" dirty="0" err="1" smtClean="0"/>
              <a:t>hearer's</a:t>
            </a:r>
            <a:r>
              <a:rPr lang="it-IT" dirty="0" smtClean="0"/>
              <a:t> </a:t>
            </a:r>
            <a:r>
              <a:rPr lang="it-IT" dirty="0" err="1" smtClean="0"/>
              <a:t>meaning</a:t>
            </a:r>
            <a:endParaRPr lang="it-IT" dirty="0" smtClean="0"/>
          </a:p>
          <a:p>
            <a:endParaRPr lang="it-IT" dirty="0" smtClean="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29</a:t>
            </a:fld>
            <a:endParaRPr lang="it-IT"/>
          </a:p>
        </p:txBody>
      </p:sp>
    </p:spTree>
    <p:extLst>
      <p:ext uri="{BB962C8B-B14F-4D97-AF65-F5344CB8AC3E}">
        <p14:creationId xmlns:p14="http://schemas.microsoft.com/office/powerpoint/2010/main" val="2598094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Chi va a </a:t>
            </a:r>
            <a:r>
              <a:rPr lang="it-IT" i="1" dirty="0" err="1"/>
              <a:t>futurità</a:t>
            </a:r>
            <a:r>
              <a:rPr lang="it-IT" dirty="0"/>
              <a:t> domani?</a:t>
            </a:r>
          </a:p>
          <a:p>
            <a:r>
              <a:rPr lang="it-IT" dirty="0"/>
              <a:t>Vi ricordo le tre lezioni di recupero, </a:t>
            </a:r>
            <a:r>
              <a:rPr lang="it-IT" dirty="0" smtClean="0"/>
              <a:t>lunedì 28 novembre </a:t>
            </a:r>
            <a:r>
              <a:rPr lang="it-IT" dirty="0"/>
              <a:t>ore </a:t>
            </a:r>
            <a:r>
              <a:rPr lang="it-IT" dirty="0" smtClean="0"/>
              <a:t>9-12, </a:t>
            </a:r>
            <a:r>
              <a:rPr lang="it-IT" dirty="0"/>
              <a:t>aula </a:t>
            </a:r>
            <a:r>
              <a:rPr lang="it-IT" dirty="0" smtClean="0"/>
              <a:t>E</a:t>
            </a:r>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a:t>
            </a:fld>
            <a:endParaRPr lang="it-IT"/>
          </a:p>
        </p:txBody>
      </p:sp>
    </p:spTree>
    <p:extLst>
      <p:ext uri="{BB962C8B-B14F-4D97-AF65-F5344CB8AC3E}">
        <p14:creationId xmlns:p14="http://schemas.microsoft.com/office/powerpoint/2010/main" val="20371229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The problem of cognitive value</a:t>
            </a:r>
            <a:endParaRPr lang="it-IT" dirty="0"/>
          </a:p>
        </p:txBody>
      </p:sp>
      <p:sp>
        <p:nvSpPr>
          <p:cNvPr id="3" name="Segnaposto contenuto 2"/>
          <p:cNvSpPr>
            <a:spLocks noGrp="1"/>
          </p:cNvSpPr>
          <p:nvPr>
            <p:ph idx="1"/>
          </p:nvPr>
        </p:nvSpPr>
        <p:spPr/>
        <p:txBody>
          <a:bodyPr/>
          <a:lstStyle/>
          <a:p>
            <a:r>
              <a:rPr lang="it-IT" dirty="0" smtClean="0"/>
              <a:t>Gale (1962)</a:t>
            </a:r>
          </a:p>
          <a:p>
            <a:r>
              <a:rPr lang="it-IT" dirty="0" smtClean="0"/>
              <a:t>(1)</a:t>
            </a:r>
            <a:r>
              <a:rPr lang="it-IT" smtClean="0"/>
              <a:t>	the enemy is approaching.</a:t>
            </a:r>
            <a:endParaRPr lang="it-IT" dirty="0" smtClean="0"/>
          </a:p>
          <a:p>
            <a:r>
              <a:rPr lang="it-IT" dirty="0" smtClean="0"/>
              <a:t>(1a</a:t>
            </a:r>
            <a:r>
              <a:rPr lang="it-IT" smtClean="0"/>
              <a:t>) </a:t>
            </a:r>
            <a:r>
              <a:rPr lang="it-IT"/>
              <a:t>the enemy is approaching </a:t>
            </a:r>
            <a:r>
              <a:rPr lang="it-IT" smtClean="0"/>
              <a:t>on July 23 2011 at noon</a:t>
            </a:r>
            <a:endParaRPr lang="it-IT" dirty="0" smtClean="0"/>
          </a:p>
          <a:p>
            <a:r>
              <a:rPr lang="it-IT" smtClean="0"/>
              <a:t>The proposition expressed by </a:t>
            </a:r>
            <a:r>
              <a:rPr lang="it-IT" dirty="0" smtClean="0"/>
              <a:t>(1a</a:t>
            </a:r>
            <a:r>
              <a:rPr lang="it-IT" smtClean="0"/>
              <a:t>) does not have the same cognitive value as the one expressed by (1) and thus the two sentences do not express the same proposition</a:t>
            </a:r>
            <a:endParaRPr lang="it-IT" dirty="0" smtClean="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30</a:t>
            </a:fld>
            <a:endParaRPr lang="it-IT"/>
          </a:p>
        </p:txBody>
      </p:sp>
    </p:spTree>
    <p:extLst>
      <p:ext uri="{BB962C8B-B14F-4D97-AF65-F5344CB8AC3E}">
        <p14:creationId xmlns:p14="http://schemas.microsoft.com/office/powerpoint/2010/main" val="36252597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New B theory</a:t>
            </a:r>
            <a:endParaRPr lang="it-IT" dirty="0"/>
          </a:p>
        </p:txBody>
      </p:sp>
      <p:sp>
        <p:nvSpPr>
          <p:cNvPr id="3" name="Segnaposto contenuto 2"/>
          <p:cNvSpPr>
            <a:spLocks noGrp="1"/>
          </p:cNvSpPr>
          <p:nvPr>
            <p:ph idx="1"/>
          </p:nvPr>
        </p:nvSpPr>
        <p:spPr/>
        <p:txBody>
          <a:bodyPr>
            <a:normAutofit fontScale="92500"/>
          </a:bodyPr>
          <a:lstStyle/>
          <a:p>
            <a:r>
              <a:rPr lang="it-IT" dirty="0" err="1" smtClean="0"/>
              <a:t>There</a:t>
            </a:r>
            <a:r>
              <a:rPr lang="it-IT" dirty="0" smtClean="0"/>
              <a:t> are </a:t>
            </a:r>
            <a:r>
              <a:rPr lang="it-IT" dirty="0" err="1" smtClean="0"/>
              <a:t>tensed</a:t>
            </a:r>
            <a:r>
              <a:rPr lang="it-IT" dirty="0" smtClean="0"/>
              <a:t> </a:t>
            </a:r>
            <a:r>
              <a:rPr lang="it-IT" dirty="0" err="1" smtClean="0"/>
              <a:t>propositions</a:t>
            </a:r>
            <a:r>
              <a:rPr lang="it-IT" dirty="0" smtClean="0"/>
              <a:t>, e.g. </a:t>
            </a:r>
            <a:r>
              <a:rPr lang="it-IT" dirty="0" err="1" smtClean="0"/>
              <a:t>that</a:t>
            </a:r>
            <a:r>
              <a:rPr lang="it-IT" dirty="0" smtClean="0"/>
              <a:t> the </a:t>
            </a:r>
            <a:r>
              <a:rPr lang="it-IT" dirty="0" err="1" smtClean="0"/>
              <a:t>enemy</a:t>
            </a:r>
            <a:r>
              <a:rPr lang="it-IT" dirty="0" smtClean="0"/>
              <a:t> </a:t>
            </a:r>
            <a:r>
              <a:rPr lang="it-IT" dirty="0" err="1" smtClean="0"/>
              <a:t>is</a:t>
            </a:r>
            <a:r>
              <a:rPr lang="it-IT" dirty="0" smtClean="0"/>
              <a:t> (</a:t>
            </a:r>
            <a:r>
              <a:rPr lang="it-IT" dirty="0" err="1" smtClean="0"/>
              <a:t>tensedly</a:t>
            </a:r>
            <a:r>
              <a:rPr lang="it-IT" dirty="0" smtClean="0"/>
              <a:t>, </a:t>
            </a:r>
            <a:r>
              <a:rPr lang="it-IT" dirty="0" err="1" smtClean="0"/>
              <a:t>presently</a:t>
            </a:r>
            <a:r>
              <a:rPr lang="it-IT" dirty="0" smtClean="0"/>
              <a:t>) </a:t>
            </a:r>
            <a:r>
              <a:rPr lang="it-IT" dirty="0" err="1" smtClean="0"/>
              <a:t>approaching</a:t>
            </a:r>
            <a:endParaRPr lang="it-IT" dirty="0" smtClean="0"/>
          </a:p>
          <a:p>
            <a:r>
              <a:rPr lang="it-IT" dirty="0" err="1" smtClean="0"/>
              <a:t>Yet</a:t>
            </a:r>
            <a:r>
              <a:rPr lang="it-IT" dirty="0" smtClean="0"/>
              <a:t> </a:t>
            </a:r>
            <a:r>
              <a:rPr lang="it-IT" dirty="0" err="1" smtClean="0"/>
              <a:t>there</a:t>
            </a:r>
            <a:r>
              <a:rPr lang="it-IT" dirty="0" smtClean="0"/>
              <a:t> are </a:t>
            </a:r>
            <a:r>
              <a:rPr lang="it-IT" dirty="0" err="1" smtClean="0"/>
              <a:t>not</a:t>
            </a:r>
            <a:r>
              <a:rPr lang="it-IT" dirty="0" smtClean="0"/>
              <a:t> in reality </a:t>
            </a:r>
            <a:r>
              <a:rPr lang="it-IT" dirty="0" err="1" smtClean="0"/>
              <a:t>tensed</a:t>
            </a:r>
            <a:r>
              <a:rPr lang="it-IT" dirty="0" smtClean="0"/>
              <a:t> </a:t>
            </a:r>
            <a:r>
              <a:rPr lang="it-IT" dirty="0" err="1" smtClean="0"/>
              <a:t>states</a:t>
            </a:r>
            <a:r>
              <a:rPr lang="it-IT" dirty="0" smtClean="0"/>
              <a:t> of </a:t>
            </a:r>
            <a:r>
              <a:rPr lang="it-IT" dirty="0" err="1" smtClean="0"/>
              <a:t>affairs</a:t>
            </a:r>
            <a:r>
              <a:rPr lang="it-IT" dirty="0" smtClean="0"/>
              <a:t> (Smart 1980, Mellor 1981, Oaklander 2004)</a:t>
            </a:r>
          </a:p>
          <a:p>
            <a:r>
              <a:rPr lang="it-IT" dirty="0" smtClean="0"/>
              <a:t>The </a:t>
            </a:r>
            <a:r>
              <a:rPr lang="it-IT" dirty="0" err="1" smtClean="0"/>
              <a:t>sentinel</a:t>
            </a:r>
            <a:r>
              <a:rPr lang="it-IT" dirty="0" smtClean="0"/>
              <a:t> </a:t>
            </a:r>
            <a:r>
              <a:rPr lang="it-IT" dirty="0" err="1" smtClean="0"/>
              <a:t>has</a:t>
            </a:r>
            <a:r>
              <a:rPr lang="it-IT" dirty="0" smtClean="0"/>
              <a:t> a </a:t>
            </a:r>
            <a:r>
              <a:rPr lang="it-IT" dirty="0" err="1" smtClean="0"/>
              <a:t>true</a:t>
            </a:r>
            <a:r>
              <a:rPr lang="it-IT" dirty="0" smtClean="0"/>
              <a:t> </a:t>
            </a:r>
            <a:r>
              <a:rPr lang="it-IT" dirty="0" err="1" smtClean="0"/>
              <a:t>belief</a:t>
            </a:r>
            <a:r>
              <a:rPr lang="it-IT" dirty="0" smtClean="0"/>
              <a:t> </a:t>
            </a:r>
            <a:r>
              <a:rPr lang="it-IT" dirty="0" err="1" smtClean="0"/>
              <a:t>IFF</a:t>
            </a:r>
            <a:r>
              <a:rPr lang="it-IT" dirty="0" smtClean="0"/>
              <a:t>, </a:t>
            </a:r>
            <a:r>
              <a:rPr lang="it-IT" dirty="0" err="1" smtClean="0"/>
              <a:t>at</a:t>
            </a:r>
            <a:r>
              <a:rPr lang="it-IT" dirty="0" smtClean="0"/>
              <a:t> the moment in </a:t>
            </a:r>
            <a:r>
              <a:rPr lang="it-IT" dirty="0" err="1" smtClean="0"/>
              <a:t>which</a:t>
            </a:r>
            <a:r>
              <a:rPr lang="it-IT" dirty="0" smtClean="0"/>
              <a:t> he </a:t>
            </a:r>
            <a:r>
              <a:rPr lang="it-IT" dirty="0" err="1" smtClean="0"/>
              <a:t>has</a:t>
            </a:r>
            <a:r>
              <a:rPr lang="it-IT" dirty="0" smtClean="0"/>
              <a:t> the </a:t>
            </a:r>
            <a:r>
              <a:rPr lang="it-IT" dirty="0" err="1" smtClean="0"/>
              <a:t>belief</a:t>
            </a:r>
            <a:r>
              <a:rPr lang="it-IT" dirty="0" smtClean="0"/>
              <a:t> </a:t>
            </a:r>
            <a:r>
              <a:rPr lang="it-IT" dirty="0" err="1" smtClean="0"/>
              <a:t>there</a:t>
            </a:r>
            <a:r>
              <a:rPr lang="it-IT" dirty="0" smtClean="0"/>
              <a:t> </a:t>
            </a:r>
            <a:r>
              <a:rPr lang="it-IT" dirty="0" err="1" smtClean="0"/>
              <a:t>occurs</a:t>
            </a:r>
            <a:r>
              <a:rPr lang="it-IT" dirty="0" smtClean="0"/>
              <a:t> the </a:t>
            </a:r>
            <a:r>
              <a:rPr lang="it-IT" dirty="0" err="1" smtClean="0"/>
              <a:t>tenseless</a:t>
            </a:r>
            <a:r>
              <a:rPr lang="it-IT" dirty="0" smtClean="0"/>
              <a:t> </a:t>
            </a:r>
            <a:r>
              <a:rPr lang="it-IT" dirty="0" err="1" smtClean="0"/>
              <a:t>fact</a:t>
            </a:r>
            <a:r>
              <a:rPr lang="it-IT" dirty="0" smtClean="0"/>
              <a:t> </a:t>
            </a:r>
            <a:r>
              <a:rPr lang="it-IT" dirty="0" err="1" smtClean="0"/>
              <a:t>consisting</a:t>
            </a:r>
            <a:r>
              <a:rPr lang="it-IT" dirty="0" smtClean="0"/>
              <a:t> of the </a:t>
            </a:r>
            <a:r>
              <a:rPr lang="it-IT" dirty="0" err="1" smtClean="0"/>
              <a:t>approaching</a:t>
            </a:r>
            <a:r>
              <a:rPr lang="it-IT" dirty="0" smtClean="0"/>
              <a:t> of the </a:t>
            </a:r>
            <a:r>
              <a:rPr lang="it-IT" dirty="0" err="1" smtClean="0"/>
              <a:t>enemy</a:t>
            </a:r>
            <a:r>
              <a:rPr lang="it-IT" dirty="0" smtClean="0"/>
              <a:t> .</a:t>
            </a:r>
          </a:p>
          <a:p>
            <a:r>
              <a:rPr lang="it-IT" dirty="0" err="1" smtClean="0"/>
              <a:t>It</a:t>
            </a:r>
            <a:r>
              <a:rPr lang="it-IT" dirty="0" smtClean="0"/>
              <a:t> </a:t>
            </a:r>
            <a:r>
              <a:rPr lang="it-IT" dirty="0" err="1" smtClean="0"/>
              <a:t>is</a:t>
            </a:r>
            <a:r>
              <a:rPr lang="it-IT" dirty="0" smtClean="0"/>
              <a:t> </a:t>
            </a:r>
            <a:r>
              <a:rPr lang="it-IT" dirty="0" err="1" smtClean="0"/>
              <a:t>admitted</a:t>
            </a:r>
            <a:r>
              <a:rPr lang="it-IT" dirty="0" smtClean="0"/>
              <a:t> </a:t>
            </a:r>
            <a:r>
              <a:rPr lang="it-IT" dirty="0" err="1" smtClean="0"/>
              <a:t>that</a:t>
            </a:r>
            <a:r>
              <a:rPr lang="it-IT" dirty="0" smtClean="0"/>
              <a:t> </a:t>
            </a:r>
            <a:r>
              <a:rPr lang="it-IT" dirty="0" err="1" smtClean="0"/>
              <a:t>these</a:t>
            </a:r>
            <a:r>
              <a:rPr lang="it-IT" dirty="0" smtClean="0"/>
              <a:t> </a:t>
            </a:r>
            <a:r>
              <a:rPr lang="it-IT" dirty="0" err="1" smtClean="0"/>
              <a:t>tensed</a:t>
            </a:r>
            <a:r>
              <a:rPr lang="it-IT" dirty="0" smtClean="0"/>
              <a:t> </a:t>
            </a:r>
            <a:r>
              <a:rPr lang="it-IT" dirty="0" err="1" smtClean="0"/>
              <a:t>propositions</a:t>
            </a:r>
            <a:r>
              <a:rPr lang="it-IT" dirty="0" smtClean="0"/>
              <a:t> are </a:t>
            </a:r>
            <a:r>
              <a:rPr lang="it-IT" dirty="0" err="1" smtClean="0"/>
              <a:t>subject</a:t>
            </a:r>
            <a:r>
              <a:rPr lang="it-IT" dirty="0" smtClean="0"/>
              <a:t> to </a:t>
            </a:r>
            <a:r>
              <a:rPr lang="it-IT" dirty="0" err="1" smtClean="0"/>
              <a:t>alethic</a:t>
            </a:r>
            <a:r>
              <a:rPr lang="it-IT" dirty="0" smtClean="0"/>
              <a:t> </a:t>
            </a:r>
            <a:r>
              <a:rPr lang="it-IT" dirty="0" err="1" smtClean="0"/>
              <a:t>change</a:t>
            </a:r>
            <a:endParaRPr lang="it-IT" dirty="0" smtClean="0"/>
          </a:p>
          <a:p>
            <a:r>
              <a:rPr lang="it-IT" dirty="0" err="1" smtClean="0"/>
              <a:t>Yet</a:t>
            </a:r>
            <a:r>
              <a:rPr lang="it-IT" dirty="0" smtClean="0"/>
              <a:t>, no </a:t>
            </a:r>
            <a:r>
              <a:rPr lang="it-IT" dirty="0" err="1" smtClean="0"/>
              <a:t>tensional</a:t>
            </a:r>
            <a:r>
              <a:rPr lang="it-IT" dirty="0" smtClean="0"/>
              <a:t> </a:t>
            </a:r>
            <a:r>
              <a:rPr lang="it-IT" dirty="0" err="1" smtClean="0"/>
              <a:t>change</a:t>
            </a:r>
            <a:r>
              <a:rPr lang="it-IT" dirty="0" smtClean="0"/>
              <a:t> (</a:t>
            </a:r>
            <a:r>
              <a:rPr lang="it-IT" dirty="0" err="1" smtClean="0"/>
              <a:t>passage</a:t>
            </a:r>
            <a:r>
              <a:rPr lang="it-IT" dirty="0" smtClean="0"/>
              <a:t> from the </a:t>
            </a:r>
            <a:r>
              <a:rPr lang="it-IT" dirty="0" err="1" smtClean="0"/>
              <a:t>presentness</a:t>
            </a:r>
            <a:r>
              <a:rPr lang="it-IT" dirty="0" smtClean="0"/>
              <a:t> of a </a:t>
            </a:r>
            <a:r>
              <a:rPr lang="it-IT" dirty="0" err="1" smtClean="0"/>
              <a:t>fact</a:t>
            </a:r>
            <a:r>
              <a:rPr lang="it-IT" dirty="0" smtClean="0"/>
              <a:t> to </a:t>
            </a:r>
            <a:r>
              <a:rPr lang="it-IT" dirty="0" err="1" smtClean="0"/>
              <a:t>its</a:t>
            </a:r>
            <a:r>
              <a:rPr lang="it-IT" dirty="0" smtClean="0"/>
              <a:t> </a:t>
            </a:r>
            <a:r>
              <a:rPr lang="it-IT" dirty="0" err="1" smtClean="0"/>
              <a:t>pastness</a:t>
            </a:r>
            <a:r>
              <a:rPr lang="it-IT" dirty="0" smtClean="0"/>
              <a:t> or non-</a:t>
            </a:r>
            <a:r>
              <a:rPr lang="it-IT" dirty="0" err="1" smtClean="0"/>
              <a:t>existence</a:t>
            </a:r>
            <a:r>
              <a:rPr lang="it-IT" dirty="0" smtClean="0"/>
              <a:t>): </a:t>
            </a:r>
            <a:r>
              <a:rPr lang="it-IT" dirty="0" err="1" smtClean="0"/>
              <a:t>we</a:t>
            </a:r>
            <a:r>
              <a:rPr lang="it-IT" dirty="0" smtClean="0"/>
              <a:t> </a:t>
            </a:r>
            <a:r>
              <a:rPr lang="it-IT" dirty="0" err="1" smtClean="0"/>
              <a:t>have</a:t>
            </a:r>
            <a:r>
              <a:rPr lang="it-IT" dirty="0" smtClean="0"/>
              <a:t> the </a:t>
            </a:r>
            <a:r>
              <a:rPr lang="it-IT" dirty="0" err="1" smtClean="0"/>
              <a:t>impression</a:t>
            </a:r>
            <a:r>
              <a:rPr lang="it-IT" dirty="0" smtClean="0"/>
              <a:t> </a:t>
            </a:r>
            <a:r>
              <a:rPr lang="it-IT" dirty="0" err="1" smtClean="0"/>
              <a:t>there</a:t>
            </a:r>
            <a:r>
              <a:rPr lang="it-IT" dirty="0" smtClean="0"/>
              <a:t> </a:t>
            </a:r>
            <a:r>
              <a:rPr lang="it-IT" dirty="0" err="1" smtClean="0"/>
              <a:t>is</a:t>
            </a:r>
            <a:r>
              <a:rPr lang="it-IT" dirty="0" smtClean="0"/>
              <a:t> </a:t>
            </a:r>
            <a:r>
              <a:rPr lang="it-IT" dirty="0" err="1" smtClean="0"/>
              <a:t>because</a:t>
            </a:r>
            <a:r>
              <a:rPr lang="it-IT" dirty="0" smtClean="0"/>
              <a:t> </a:t>
            </a:r>
            <a:r>
              <a:rPr lang="it-IT" dirty="0" err="1" smtClean="0"/>
              <a:t>our</a:t>
            </a:r>
            <a:r>
              <a:rPr lang="it-IT" dirty="0" smtClean="0"/>
              <a:t> </a:t>
            </a:r>
            <a:r>
              <a:rPr lang="it-IT" dirty="0" err="1" smtClean="0"/>
              <a:t>tensed</a:t>
            </a:r>
            <a:r>
              <a:rPr lang="it-IT" dirty="0" smtClean="0"/>
              <a:t> </a:t>
            </a:r>
            <a:r>
              <a:rPr lang="it-IT" dirty="0" err="1" smtClean="0"/>
              <a:t>beliefs</a:t>
            </a:r>
            <a:r>
              <a:rPr lang="it-IT" dirty="0" smtClean="0"/>
              <a:t> </a:t>
            </a:r>
            <a:r>
              <a:rPr lang="it-IT" dirty="0" err="1" smtClean="0"/>
              <a:t>keep</a:t>
            </a:r>
            <a:r>
              <a:rPr lang="it-IT" dirty="0" smtClean="0"/>
              <a:t> </a:t>
            </a:r>
            <a:r>
              <a:rPr lang="it-IT" dirty="0" err="1" smtClean="0"/>
              <a:t>changing</a:t>
            </a:r>
            <a:r>
              <a:rPr lang="it-IT" dirty="0" smtClean="0"/>
              <a:t> (</a:t>
            </a:r>
            <a:r>
              <a:rPr lang="it-IT" dirty="0" err="1" smtClean="0"/>
              <a:t>Mellor</a:t>
            </a:r>
            <a:r>
              <a:rPr lang="it-IT" dirty="0" smtClean="0"/>
              <a:t>)</a:t>
            </a:r>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31</a:t>
            </a:fld>
            <a:endParaRPr lang="it-IT"/>
          </a:p>
        </p:txBody>
      </p:sp>
    </p:spTree>
    <p:extLst>
      <p:ext uri="{BB962C8B-B14F-4D97-AF65-F5344CB8AC3E}">
        <p14:creationId xmlns:p14="http://schemas.microsoft.com/office/powerpoint/2010/main" val="22990644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token-reflexivity  and cognitive value: (do we need a new B theory?)</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(1/</a:t>
            </a:r>
            <a:r>
              <a:rPr lang="it-IT" dirty="0" err="1" smtClean="0"/>
              <a:t>tr</a:t>
            </a:r>
            <a:r>
              <a:rPr lang="it-IT" smtClean="0"/>
              <a:t>) the enemy's approaching is simultaneous with the utterance of this token</a:t>
            </a:r>
            <a:endParaRPr lang="it-IT" dirty="0" smtClean="0"/>
          </a:p>
          <a:p>
            <a:r>
              <a:rPr lang="it-IT" smtClean="0"/>
              <a:t>Q1: Has this the appropriate cognitive value?</a:t>
            </a:r>
            <a:endParaRPr lang="it-IT" dirty="0" smtClean="0"/>
          </a:p>
          <a:p>
            <a:r>
              <a:rPr lang="it-IT" dirty="0"/>
              <a:t>Q</a:t>
            </a:r>
            <a:r>
              <a:rPr lang="it-IT" smtClean="0"/>
              <a:t>2: </a:t>
            </a:r>
            <a:r>
              <a:rPr lang="it-IT"/>
              <a:t>A</a:t>
            </a:r>
            <a:r>
              <a:rPr lang="it-IT" smtClean="0"/>
              <a:t>re there other problems with token-reflexivity? </a:t>
            </a:r>
            <a:r>
              <a:rPr lang="it-IT" dirty="0" smtClean="0"/>
              <a:t>(Q. Smith, 1987, 1993)</a:t>
            </a:r>
          </a:p>
          <a:p>
            <a:r>
              <a:rPr lang="it-IT" smtClean="0"/>
              <a:t>Orilia and Oaklander (</a:t>
            </a:r>
            <a:r>
              <a:rPr lang="it-IT" i="1" smtClean="0"/>
              <a:t>Topoi </a:t>
            </a:r>
            <a:r>
              <a:rPr lang="it-IT" smtClean="0"/>
              <a:t>2015) reply yes to Q1 and no to </a:t>
            </a:r>
            <a:r>
              <a:rPr lang="it-IT"/>
              <a:t>Q</a:t>
            </a:r>
            <a:r>
              <a:rPr lang="it-IT" smtClean="0"/>
              <a:t>2 and thus repropose the old B theory in its token-reflexive version</a:t>
            </a:r>
          </a:p>
          <a:p>
            <a:r>
              <a:rPr lang="it-IT" smtClean="0"/>
              <a:t>According to Gale (</a:t>
            </a:r>
            <a:r>
              <a:rPr lang="it-IT" i="1" smtClean="0"/>
              <a:t>the language of time</a:t>
            </a:r>
            <a:r>
              <a:rPr lang="it-IT" smtClean="0"/>
              <a:t>, 1968)</a:t>
            </a:r>
            <a:r>
              <a:rPr lang="it-IT" i="1" smtClean="0"/>
              <a:t>,</a:t>
            </a:r>
            <a:r>
              <a:rPr lang="it-IT" smtClean="0"/>
              <a:t> token-reflexivity implies tensedness, since for Gale a sentence is tensed if its different tokens may have different truth values</a:t>
            </a:r>
          </a:p>
          <a:p>
            <a:r>
              <a:rPr lang="it-IT"/>
              <a:t>In my view the "is" of (1/tr) is tenseless. The sentence changes truth value by virtue of having different tokens expressing different </a:t>
            </a:r>
            <a:r>
              <a:rPr lang="it-IT" smtClean="0"/>
              <a:t>propositions (which do not change in truth value)</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32</a:t>
            </a:fld>
            <a:endParaRPr lang="it-IT"/>
          </a:p>
        </p:txBody>
      </p:sp>
    </p:spTree>
    <p:extLst>
      <p:ext uri="{BB962C8B-B14F-4D97-AF65-F5344CB8AC3E}">
        <p14:creationId xmlns:p14="http://schemas.microsoft.com/office/powerpoint/2010/main" val="17193034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comparison of tensedness, typical tenselessness and token-reflexivity</a:t>
            </a:r>
            <a:endParaRPr lang="it-IT"/>
          </a:p>
        </p:txBody>
      </p:sp>
      <p:sp>
        <p:nvSpPr>
          <p:cNvPr id="3" name="Segnaposto contenuto 2"/>
          <p:cNvSpPr>
            <a:spLocks noGrp="1"/>
          </p:cNvSpPr>
          <p:nvPr>
            <p:ph idx="1"/>
          </p:nvPr>
        </p:nvSpPr>
        <p:spPr/>
        <p:txBody>
          <a:bodyPr>
            <a:normAutofit fontScale="92500" lnSpcReduction="20000"/>
          </a:bodyPr>
          <a:lstStyle/>
          <a:p>
            <a:r>
              <a:rPr lang="it-IT" dirty="0" smtClean="0"/>
              <a:t>(1) the </a:t>
            </a:r>
            <a:r>
              <a:rPr lang="it-IT" dirty="0" err="1" smtClean="0"/>
              <a:t>enemy</a:t>
            </a:r>
            <a:r>
              <a:rPr lang="it-IT" dirty="0" smtClean="0"/>
              <a:t> </a:t>
            </a:r>
            <a:r>
              <a:rPr lang="it-IT" dirty="0" err="1" smtClean="0"/>
              <a:t>is</a:t>
            </a:r>
            <a:r>
              <a:rPr lang="it-IT" dirty="0" smtClean="0"/>
              <a:t> (</a:t>
            </a:r>
            <a:r>
              <a:rPr lang="it-IT" dirty="0" err="1" smtClean="0"/>
              <a:t>presently</a:t>
            </a:r>
            <a:r>
              <a:rPr lang="it-IT" dirty="0" smtClean="0"/>
              <a:t>) </a:t>
            </a:r>
            <a:r>
              <a:rPr lang="it-IT" dirty="0" err="1" smtClean="0"/>
              <a:t>approaching</a:t>
            </a:r>
            <a:endParaRPr lang="it-IT" dirty="0" smtClean="0"/>
          </a:p>
          <a:p>
            <a:r>
              <a:rPr lang="it-IT" dirty="0" smtClean="0"/>
              <a:t>(2) </a:t>
            </a:r>
            <a:r>
              <a:rPr lang="it-IT" dirty="0"/>
              <a:t>the </a:t>
            </a:r>
            <a:r>
              <a:rPr lang="it-IT" dirty="0" err="1"/>
              <a:t>enemy's</a:t>
            </a:r>
            <a:r>
              <a:rPr lang="it-IT" dirty="0"/>
              <a:t> </a:t>
            </a:r>
            <a:r>
              <a:rPr lang="it-IT" dirty="0" err="1"/>
              <a:t>approaching</a:t>
            </a:r>
            <a:r>
              <a:rPr lang="it-IT" dirty="0"/>
              <a:t> </a:t>
            </a:r>
            <a:r>
              <a:rPr lang="it-IT" dirty="0" err="1"/>
              <a:t>is</a:t>
            </a:r>
            <a:r>
              <a:rPr lang="it-IT" dirty="0"/>
              <a:t> (</a:t>
            </a:r>
            <a:r>
              <a:rPr lang="it-IT" dirty="0" err="1"/>
              <a:t>tenselessly</a:t>
            </a:r>
            <a:r>
              <a:rPr lang="it-IT" dirty="0"/>
              <a:t>) </a:t>
            </a:r>
            <a:r>
              <a:rPr lang="it-IT" dirty="0" err="1"/>
              <a:t>simultaneous</a:t>
            </a:r>
            <a:r>
              <a:rPr lang="it-IT" dirty="0"/>
              <a:t> with the </a:t>
            </a:r>
            <a:r>
              <a:rPr lang="it-IT" dirty="0" err="1"/>
              <a:t>utterance</a:t>
            </a:r>
            <a:r>
              <a:rPr lang="it-IT" dirty="0"/>
              <a:t> of </a:t>
            </a:r>
            <a:r>
              <a:rPr lang="it-IT" dirty="0" err="1"/>
              <a:t>this</a:t>
            </a:r>
            <a:r>
              <a:rPr lang="it-IT" dirty="0"/>
              <a:t> </a:t>
            </a:r>
            <a:r>
              <a:rPr lang="it-IT" dirty="0" err="1" smtClean="0"/>
              <a:t>token</a:t>
            </a:r>
            <a:endParaRPr lang="it-IT" dirty="0" smtClean="0"/>
          </a:p>
          <a:p>
            <a:r>
              <a:rPr lang="it-IT" dirty="0" smtClean="0"/>
              <a:t>(3) </a:t>
            </a:r>
            <a:r>
              <a:rPr lang="it-IT" dirty="0"/>
              <a:t>the </a:t>
            </a:r>
            <a:r>
              <a:rPr lang="it-IT" dirty="0" err="1"/>
              <a:t>enemy</a:t>
            </a:r>
            <a:r>
              <a:rPr lang="it-IT" dirty="0"/>
              <a:t> </a:t>
            </a:r>
            <a:r>
              <a:rPr lang="it-IT" dirty="0" err="1"/>
              <a:t>is</a:t>
            </a:r>
            <a:r>
              <a:rPr lang="it-IT" dirty="0"/>
              <a:t> </a:t>
            </a:r>
            <a:r>
              <a:rPr lang="it-IT" dirty="0" smtClean="0"/>
              <a:t>(</a:t>
            </a:r>
            <a:r>
              <a:rPr lang="it-IT" dirty="0" err="1" smtClean="0"/>
              <a:t>tenselessly</a:t>
            </a:r>
            <a:r>
              <a:rPr lang="it-IT" dirty="0" smtClean="0"/>
              <a:t>) </a:t>
            </a:r>
            <a:r>
              <a:rPr lang="it-IT" dirty="0" err="1" smtClean="0"/>
              <a:t>approaching</a:t>
            </a:r>
            <a:r>
              <a:rPr lang="it-IT" dirty="0" smtClean="0"/>
              <a:t> </a:t>
            </a:r>
            <a:r>
              <a:rPr lang="it-IT" dirty="0" err="1" smtClean="0"/>
              <a:t>at</a:t>
            </a:r>
            <a:r>
              <a:rPr lang="it-IT" dirty="0" smtClean="0"/>
              <a:t> t</a:t>
            </a:r>
          </a:p>
          <a:p>
            <a:r>
              <a:rPr lang="it-IT" dirty="0" err="1" smtClean="0"/>
              <a:t>Sentence</a:t>
            </a:r>
            <a:r>
              <a:rPr lang="it-IT" dirty="0" smtClean="0"/>
              <a:t> (1) </a:t>
            </a:r>
            <a:r>
              <a:rPr lang="it-IT" dirty="0" err="1" smtClean="0"/>
              <a:t>expresses</a:t>
            </a:r>
            <a:r>
              <a:rPr lang="it-IT" dirty="0" smtClean="0"/>
              <a:t> the </a:t>
            </a:r>
            <a:r>
              <a:rPr lang="it-IT" dirty="0" err="1" smtClean="0"/>
              <a:t>same</a:t>
            </a:r>
            <a:r>
              <a:rPr lang="it-IT" dirty="0" smtClean="0"/>
              <a:t> </a:t>
            </a:r>
            <a:r>
              <a:rPr lang="it-IT" dirty="0" err="1" smtClean="0"/>
              <a:t>proposition</a:t>
            </a:r>
            <a:r>
              <a:rPr lang="it-IT" dirty="0" smtClean="0"/>
              <a:t> </a:t>
            </a:r>
            <a:r>
              <a:rPr lang="it-IT" dirty="0" err="1" smtClean="0"/>
              <a:t>at</a:t>
            </a:r>
            <a:r>
              <a:rPr lang="it-IT" dirty="0" smtClean="0"/>
              <a:t> </a:t>
            </a:r>
            <a:r>
              <a:rPr lang="it-IT" dirty="0" err="1" smtClean="0"/>
              <a:t>different</a:t>
            </a:r>
            <a:r>
              <a:rPr lang="it-IT" dirty="0" smtClean="0"/>
              <a:t> </a:t>
            </a:r>
            <a:r>
              <a:rPr lang="it-IT" dirty="0" err="1" smtClean="0"/>
              <a:t>times</a:t>
            </a:r>
            <a:r>
              <a:rPr lang="it-IT" dirty="0" smtClean="0"/>
              <a:t>. </a:t>
            </a:r>
            <a:r>
              <a:rPr lang="it-IT" dirty="0" err="1" smtClean="0"/>
              <a:t>It</a:t>
            </a:r>
            <a:r>
              <a:rPr lang="it-IT" dirty="0" smtClean="0"/>
              <a:t> </a:t>
            </a:r>
            <a:r>
              <a:rPr lang="it-IT" dirty="0" err="1" smtClean="0"/>
              <a:t>is</a:t>
            </a:r>
            <a:r>
              <a:rPr lang="it-IT" dirty="0" smtClean="0"/>
              <a:t> </a:t>
            </a:r>
            <a:r>
              <a:rPr lang="it-IT" dirty="0" err="1" smtClean="0"/>
              <a:t>true</a:t>
            </a:r>
            <a:r>
              <a:rPr lang="it-IT" dirty="0" smtClean="0"/>
              <a:t> </a:t>
            </a:r>
            <a:r>
              <a:rPr lang="it-IT" dirty="0" err="1" smtClean="0"/>
              <a:t>at</a:t>
            </a:r>
            <a:r>
              <a:rPr lang="it-IT" dirty="0" smtClean="0"/>
              <a:t> a time </a:t>
            </a:r>
            <a:r>
              <a:rPr lang="it-IT" dirty="0" err="1" smtClean="0"/>
              <a:t>at</a:t>
            </a:r>
            <a:r>
              <a:rPr lang="it-IT" dirty="0" smtClean="0"/>
              <a:t> </a:t>
            </a:r>
            <a:r>
              <a:rPr lang="it-IT" dirty="0" err="1" smtClean="0"/>
              <a:t>which</a:t>
            </a:r>
            <a:r>
              <a:rPr lang="it-IT" dirty="0" smtClean="0"/>
              <a:t> </a:t>
            </a:r>
            <a:r>
              <a:rPr lang="it-IT" dirty="0" err="1" smtClean="0"/>
              <a:t>there</a:t>
            </a:r>
            <a:r>
              <a:rPr lang="it-IT" dirty="0" smtClean="0"/>
              <a:t> </a:t>
            </a:r>
            <a:r>
              <a:rPr lang="it-IT" dirty="0" err="1" smtClean="0"/>
              <a:t>is</a:t>
            </a:r>
            <a:r>
              <a:rPr lang="it-IT" dirty="0" smtClean="0"/>
              <a:t> the </a:t>
            </a:r>
            <a:r>
              <a:rPr lang="it-IT" dirty="0" err="1" smtClean="0"/>
              <a:t>event</a:t>
            </a:r>
            <a:r>
              <a:rPr lang="it-IT" dirty="0" smtClean="0"/>
              <a:t> of the </a:t>
            </a:r>
            <a:r>
              <a:rPr lang="it-IT" dirty="0" err="1" smtClean="0"/>
              <a:t>enemy's</a:t>
            </a:r>
            <a:r>
              <a:rPr lang="it-IT" dirty="0" smtClean="0"/>
              <a:t> </a:t>
            </a:r>
            <a:r>
              <a:rPr lang="it-IT" dirty="0" err="1" smtClean="0"/>
              <a:t>approaching</a:t>
            </a:r>
            <a:endParaRPr lang="it-IT" dirty="0" smtClean="0"/>
          </a:p>
          <a:p>
            <a:r>
              <a:rPr lang="it-IT" dirty="0" err="1" smtClean="0"/>
              <a:t>Sentence</a:t>
            </a:r>
            <a:r>
              <a:rPr lang="it-IT" dirty="0" smtClean="0"/>
              <a:t> (2) </a:t>
            </a:r>
            <a:r>
              <a:rPr lang="it-IT" dirty="0" err="1" smtClean="0"/>
              <a:t>expresses</a:t>
            </a:r>
            <a:r>
              <a:rPr lang="it-IT" dirty="0" smtClean="0"/>
              <a:t> a </a:t>
            </a:r>
            <a:r>
              <a:rPr lang="it-IT" dirty="0" err="1" smtClean="0"/>
              <a:t>different</a:t>
            </a:r>
            <a:r>
              <a:rPr lang="it-IT" dirty="0" smtClean="0"/>
              <a:t> </a:t>
            </a:r>
            <a:r>
              <a:rPr lang="it-IT" dirty="0" err="1" smtClean="0"/>
              <a:t>proposition</a:t>
            </a:r>
            <a:r>
              <a:rPr lang="it-IT" dirty="0" smtClean="0"/>
              <a:t> </a:t>
            </a:r>
            <a:r>
              <a:rPr lang="it-IT" dirty="0" err="1" smtClean="0"/>
              <a:t>any</a:t>
            </a:r>
            <a:r>
              <a:rPr lang="it-IT" dirty="0" smtClean="0"/>
              <a:t> time </a:t>
            </a:r>
            <a:r>
              <a:rPr lang="it-IT" dirty="0" err="1" smtClean="0"/>
              <a:t>it</a:t>
            </a:r>
            <a:r>
              <a:rPr lang="it-IT" dirty="0" smtClean="0"/>
              <a:t> </a:t>
            </a:r>
            <a:r>
              <a:rPr lang="it-IT" dirty="0" err="1" smtClean="0"/>
              <a:t>is</a:t>
            </a:r>
            <a:r>
              <a:rPr lang="it-IT" dirty="0" smtClean="0"/>
              <a:t> </a:t>
            </a:r>
            <a:r>
              <a:rPr lang="it-IT" dirty="0" err="1" smtClean="0"/>
              <a:t>uttered</a:t>
            </a:r>
            <a:r>
              <a:rPr lang="it-IT" dirty="0" smtClean="0"/>
              <a:t>; a </a:t>
            </a:r>
            <a:r>
              <a:rPr lang="it-IT" dirty="0" err="1" smtClean="0"/>
              <a:t>proposition</a:t>
            </a:r>
            <a:r>
              <a:rPr lang="it-IT" dirty="0" smtClean="0"/>
              <a:t> with the </a:t>
            </a:r>
            <a:r>
              <a:rPr lang="it-IT" dirty="0" err="1" smtClean="0"/>
              <a:t>uttered</a:t>
            </a:r>
            <a:r>
              <a:rPr lang="it-IT" dirty="0" smtClean="0"/>
              <a:t> </a:t>
            </a:r>
            <a:r>
              <a:rPr lang="it-IT" dirty="0" err="1" smtClean="0"/>
              <a:t>token</a:t>
            </a:r>
            <a:r>
              <a:rPr lang="it-IT" dirty="0" smtClean="0"/>
              <a:t> </a:t>
            </a:r>
            <a:r>
              <a:rPr lang="it-IT" dirty="0" err="1" smtClean="0"/>
              <a:t>as</a:t>
            </a:r>
            <a:r>
              <a:rPr lang="it-IT" dirty="0" smtClean="0"/>
              <a:t> </a:t>
            </a:r>
            <a:r>
              <a:rPr lang="it-IT" dirty="0" err="1" smtClean="0"/>
              <a:t>constituent</a:t>
            </a:r>
            <a:r>
              <a:rPr lang="it-IT" dirty="0" smtClean="0"/>
              <a:t>, </a:t>
            </a:r>
            <a:r>
              <a:rPr lang="it-IT" dirty="0" err="1" smtClean="0"/>
              <a:t>which</a:t>
            </a:r>
            <a:r>
              <a:rPr lang="it-IT" dirty="0" smtClean="0"/>
              <a:t> </a:t>
            </a:r>
            <a:r>
              <a:rPr lang="it-IT" dirty="0" err="1" smtClean="0"/>
              <a:t>is</a:t>
            </a:r>
            <a:r>
              <a:rPr lang="it-IT" dirty="0" smtClean="0"/>
              <a:t> </a:t>
            </a:r>
            <a:r>
              <a:rPr lang="it-IT" dirty="0" err="1" smtClean="0"/>
              <a:t>true</a:t>
            </a:r>
            <a:r>
              <a:rPr lang="it-IT" dirty="0" smtClean="0"/>
              <a:t> </a:t>
            </a:r>
            <a:r>
              <a:rPr lang="it-IT" dirty="0" err="1" smtClean="0"/>
              <a:t>iff</a:t>
            </a:r>
            <a:r>
              <a:rPr lang="it-IT" dirty="0" smtClean="0"/>
              <a:t> the </a:t>
            </a:r>
            <a:r>
              <a:rPr lang="it-IT" dirty="0" err="1" smtClean="0"/>
              <a:t>event</a:t>
            </a:r>
            <a:r>
              <a:rPr lang="it-IT" dirty="0" smtClean="0"/>
              <a:t> of the </a:t>
            </a:r>
            <a:r>
              <a:rPr lang="it-IT" dirty="0" err="1" smtClean="0"/>
              <a:t>utterance</a:t>
            </a:r>
            <a:r>
              <a:rPr lang="it-IT" dirty="0" smtClean="0"/>
              <a:t> of the </a:t>
            </a:r>
            <a:r>
              <a:rPr lang="it-IT" dirty="0" err="1" smtClean="0"/>
              <a:t>token</a:t>
            </a:r>
            <a:r>
              <a:rPr lang="it-IT" dirty="0" smtClean="0"/>
              <a:t> and the </a:t>
            </a:r>
            <a:r>
              <a:rPr lang="it-IT" dirty="0" err="1" smtClean="0"/>
              <a:t>event</a:t>
            </a:r>
            <a:r>
              <a:rPr lang="it-IT" dirty="0" smtClean="0"/>
              <a:t> of the </a:t>
            </a:r>
            <a:r>
              <a:rPr lang="it-IT" dirty="0" err="1" smtClean="0"/>
              <a:t>enemy's</a:t>
            </a:r>
            <a:r>
              <a:rPr lang="it-IT" dirty="0" smtClean="0"/>
              <a:t> </a:t>
            </a:r>
            <a:r>
              <a:rPr lang="it-IT" dirty="0" err="1" smtClean="0"/>
              <a:t>approaching</a:t>
            </a:r>
            <a:r>
              <a:rPr lang="it-IT" dirty="0" smtClean="0"/>
              <a:t> </a:t>
            </a:r>
            <a:r>
              <a:rPr lang="it-IT" dirty="0" err="1" smtClean="0"/>
              <a:t>both</a:t>
            </a:r>
            <a:r>
              <a:rPr lang="it-IT" dirty="0" smtClean="0"/>
              <a:t> </a:t>
            </a:r>
            <a:r>
              <a:rPr lang="it-IT" dirty="0" err="1" smtClean="0"/>
              <a:t>occur</a:t>
            </a:r>
            <a:endParaRPr lang="it-IT" dirty="0" smtClean="0"/>
          </a:p>
          <a:p>
            <a:r>
              <a:rPr lang="it-IT" dirty="0" err="1" smtClean="0"/>
              <a:t>Sentence</a:t>
            </a:r>
            <a:r>
              <a:rPr lang="it-IT" dirty="0" smtClean="0"/>
              <a:t> (3) </a:t>
            </a:r>
            <a:r>
              <a:rPr lang="it-IT" dirty="0" err="1" smtClean="0"/>
              <a:t>expresses</a:t>
            </a:r>
            <a:r>
              <a:rPr lang="it-IT" dirty="0" smtClean="0"/>
              <a:t> the </a:t>
            </a:r>
            <a:r>
              <a:rPr lang="it-IT" dirty="0" err="1" smtClean="0"/>
              <a:t>same</a:t>
            </a:r>
            <a:r>
              <a:rPr lang="it-IT" dirty="0" smtClean="0"/>
              <a:t> </a:t>
            </a:r>
            <a:r>
              <a:rPr lang="it-IT" dirty="0" err="1" smtClean="0"/>
              <a:t>proposition</a:t>
            </a:r>
            <a:r>
              <a:rPr lang="it-IT" dirty="0" smtClean="0"/>
              <a:t> </a:t>
            </a:r>
            <a:r>
              <a:rPr lang="it-IT" dirty="0" err="1" smtClean="0"/>
              <a:t>whenever</a:t>
            </a:r>
            <a:r>
              <a:rPr lang="it-IT" dirty="0" smtClean="0"/>
              <a:t> </a:t>
            </a:r>
            <a:r>
              <a:rPr lang="it-IT" dirty="0" err="1" smtClean="0"/>
              <a:t>uttered</a:t>
            </a:r>
            <a:r>
              <a:rPr lang="it-IT" dirty="0" smtClean="0"/>
              <a:t>, a </a:t>
            </a:r>
            <a:r>
              <a:rPr lang="it-IT" dirty="0" err="1" smtClean="0"/>
              <a:t>proposition</a:t>
            </a:r>
            <a:r>
              <a:rPr lang="it-IT" dirty="0" smtClean="0"/>
              <a:t> </a:t>
            </a:r>
            <a:r>
              <a:rPr lang="it-IT" dirty="0" err="1" smtClean="0"/>
              <a:t>that</a:t>
            </a:r>
            <a:r>
              <a:rPr lang="it-IT" dirty="0" smtClean="0"/>
              <a:t> </a:t>
            </a:r>
            <a:r>
              <a:rPr lang="it-IT" dirty="0" err="1" smtClean="0"/>
              <a:t>does</a:t>
            </a:r>
            <a:r>
              <a:rPr lang="it-IT" dirty="0" smtClean="0"/>
              <a:t> </a:t>
            </a:r>
            <a:r>
              <a:rPr lang="it-IT" dirty="0" err="1" smtClean="0"/>
              <a:t>not</a:t>
            </a:r>
            <a:r>
              <a:rPr lang="it-IT" dirty="0" smtClean="0"/>
              <a:t> </a:t>
            </a:r>
            <a:r>
              <a:rPr lang="it-IT" dirty="0" err="1" smtClean="0"/>
              <a:t>change</a:t>
            </a:r>
            <a:r>
              <a:rPr lang="it-IT" dirty="0" smtClean="0"/>
              <a:t> </a:t>
            </a:r>
            <a:r>
              <a:rPr lang="it-IT" dirty="0" err="1" smtClean="0"/>
              <a:t>truth</a:t>
            </a:r>
            <a:r>
              <a:rPr lang="it-IT" dirty="0" smtClean="0"/>
              <a:t> </a:t>
            </a:r>
            <a:r>
              <a:rPr lang="it-IT" dirty="0" err="1" smtClean="0"/>
              <a:t>value</a:t>
            </a:r>
            <a:r>
              <a:rPr lang="it-IT" dirty="0" smtClean="0"/>
              <a:t> (</a:t>
            </a:r>
            <a:r>
              <a:rPr lang="it-IT" dirty="0" err="1" smtClean="0"/>
              <a:t>if</a:t>
            </a:r>
            <a:r>
              <a:rPr lang="it-IT" dirty="0" smtClean="0"/>
              <a:t> </a:t>
            </a:r>
            <a:r>
              <a:rPr lang="it-IT" dirty="0"/>
              <a:t>t </a:t>
            </a:r>
            <a:r>
              <a:rPr lang="it-IT" dirty="0" err="1"/>
              <a:t>is</a:t>
            </a:r>
            <a:r>
              <a:rPr lang="it-IT" dirty="0"/>
              <a:t> </a:t>
            </a:r>
            <a:r>
              <a:rPr lang="it-IT" dirty="0" smtClean="0"/>
              <a:t>future, </a:t>
            </a:r>
            <a:r>
              <a:rPr lang="it-IT" dirty="0"/>
              <a:t>non-</a:t>
            </a:r>
            <a:r>
              <a:rPr lang="it-IT" dirty="0" err="1"/>
              <a:t>eternalists</a:t>
            </a:r>
            <a:r>
              <a:rPr lang="it-IT" dirty="0"/>
              <a:t> </a:t>
            </a:r>
            <a:r>
              <a:rPr lang="it-IT" dirty="0" err="1"/>
              <a:t>may</a:t>
            </a:r>
            <a:r>
              <a:rPr lang="it-IT" dirty="0"/>
              <a:t> </a:t>
            </a:r>
            <a:r>
              <a:rPr lang="it-IT" dirty="0" err="1"/>
              <a:t>dissent</a:t>
            </a:r>
            <a:r>
              <a:rPr lang="it-IT" dirty="0"/>
              <a:t> </a:t>
            </a:r>
            <a:r>
              <a:rPr lang="it-IT" dirty="0" err="1" smtClean="0"/>
              <a:t>here</a:t>
            </a:r>
            <a:r>
              <a:rPr lang="it-IT" dirty="0"/>
              <a:t>;</a:t>
            </a:r>
            <a:r>
              <a:rPr lang="it-IT" dirty="0" smtClean="0"/>
              <a:t> </a:t>
            </a:r>
            <a:r>
              <a:rPr lang="it-IT" dirty="0" err="1"/>
              <a:t>we</a:t>
            </a:r>
            <a:r>
              <a:rPr lang="it-IT" dirty="0"/>
              <a:t> </a:t>
            </a:r>
            <a:r>
              <a:rPr lang="it-IT" dirty="0" err="1"/>
              <a:t>shall</a:t>
            </a:r>
            <a:r>
              <a:rPr lang="it-IT" dirty="0"/>
              <a:t> go back to </a:t>
            </a:r>
            <a:r>
              <a:rPr lang="it-IT" dirty="0" err="1"/>
              <a:t>this</a:t>
            </a:r>
            <a:r>
              <a:rPr lang="it-IT" dirty="0" smtClean="0"/>
              <a:t>). </a:t>
            </a:r>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33</a:t>
            </a:fld>
            <a:endParaRPr lang="it-IT"/>
          </a:p>
        </p:txBody>
      </p:sp>
    </p:spTree>
    <p:extLst>
      <p:ext uri="{BB962C8B-B14F-4D97-AF65-F5344CB8AC3E}">
        <p14:creationId xmlns:p14="http://schemas.microsoft.com/office/powerpoint/2010/main" val="342963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The B-</a:t>
            </a:r>
            <a:r>
              <a:rPr lang="it-IT" dirty="0" err="1" smtClean="0"/>
              <a:t>theory</a:t>
            </a:r>
            <a:endParaRPr lang="it-IT" dirty="0"/>
          </a:p>
        </p:txBody>
      </p:sp>
      <p:sp>
        <p:nvSpPr>
          <p:cNvPr id="5" name="Segnaposto testo 4"/>
          <p:cNvSpPr>
            <a:spLocks noGrp="1"/>
          </p:cNvSpPr>
          <p:nvPr>
            <p:ph type="body" idx="1"/>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BA94F07-80D9-4030-9C74-968D398760DD}" type="slidenum">
              <a:rPr lang="it-IT" smtClean="0"/>
              <a:t>4</a:t>
            </a:fld>
            <a:endParaRPr lang="it-IT"/>
          </a:p>
        </p:txBody>
      </p:sp>
    </p:spTree>
    <p:extLst>
      <p:ext uri="{BB962C8B-B14F-4D97-AF65-F5344CB8AC3E}">
        <p14:creationId xmlns:p14="http://schemas.microsoft.com/office/powerpoint/2010/main" val="3251423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The B theory (a.k.a tenseless or static)</a:t>
            </a:r>
            <a:endParaRPr lang="it-IT" dirty="0"/>
          </a:p>
        </p:txBody>
      </p:sp>
      <p:sp>
        <p:nvSpPr>
          <p:cNvPr id="3" name="Segnaposto contenuto 2"/>
          <p:cNvSpPr>
            <a:spLocks noGrp="1"/>
          </p:cNvSpPr>
          <p:nvPr>
            <p:ph idx="1"/>
          </p:nvPr>
        </p:nvSpPr>
        <p:spPr/>
        <p:txBody>
          <a:bodyPr>
            <a:normAutofit/>
          </a:bodyPr>
          <a:lstStyle/>
          <a:p>
            <a:r>
              <a:rPr lang="it-IT" dirty="0" err="1" smtClean="0"/>
              <a:t>There</a:t>
            </a:r>
            <a:r>
              <a:rPr lang="it-IT" dirty="0" smtClean="0"/>
              <a:t> </a:t>
            </a:r>
            <a:r>
              <a:rPr lang="it-IT" dirty="0" err="1" smtClean="0"/>
              <a:t>is</a:t>
            </a:r>
            <a:r>
              <a:rPr lang="it-IT" dirty="0" smtClean="0"/>
              <a:t> no </a:t>
            </a:r>
            <a:r>
              <a:rPr lang="it-IT" dirty="0" err="1" smtClean="0"/>
              <a:t>objective</a:t>
            </a:r>
            <a:r>
              <a:rPr lang="it-IT" dirty="0" smtClean="0"/>
              <a:t> </a:t>
            </a:r>
            <a:r>
              <a:rPr lang="it-IT" dirty="0" err="1" smtClean="0"/>
              <a:t>presentness</a:t>
            </a:r>
            <a:endParaRPr lang="it-IT" dirty="0" smtClean="0"/>
          </a:p>
          <a:p>
            <a:r>
              <a:rPr lang="it-IT" dirty="0" smtClean="0"/>
              <a:t>More </a:t>
            </a:r>
            <a:r>
              <a:rPr lang="it-IT" dirty="0" err="1" smtClean="0"/>
              <a:t>generally</a:t>
            </a:r>
            <a:r>
              <a:rPr lang="it-IT" dirty="0" smtClean="0"/>
              <a:t>, no A-</a:t>
            </a:r>
            <a:r>
              <a:rPr lang="it-IT" dirty="0" err="1" smtClean="0"/>
              <a:t>properties</a:t>
            </a:r>
            <a:r>
              <a:rPr lang="it-IT" dirty="0" smtClean="0"/>
              <a:t> are </a:t>
            </a:r>
            <a:r>
              <a:rPr lang="it-IT" dirty="0" err="1" smtClean="0"/>
              <a:t>objectively</a:t>
            </a:r>
            <a:r>
              <a:rPr lang="it-IT" dirty="0" smtClean="0"/>
              <a:t> </a:t>
            </a:r>
            <a:r>
              <a:rPr lang="it-IT" dirty="0" err="1" smtClean="0"/>
              <a:t>exemplified</a:t>
            </a:r>
            <a:r>
              <a:rPr lang="it-IT" dirty="0" smtClean="0"/>
              <a:t>; </a:t>
            </a:r>
            <a:r>
              <a:rPr lang="it-IT" dirty="0" err="1" smtClean="0"/>
              <a:t>there</a:t>
            </a:r>
            <a:r>
              <a:rPr lang="it-IT" dirty="0" smtClean="0"/>
              <a:t> are no </a:t>
            </a:r>
            <a:r>
              <a:rPr lang="it-IT" dirty="0" err="1" smtClean="0"/>
              <a:t>tenses</a:t>
            </a:r>
            <a:r>
              <a:rPr lang="it-IT" dirty="0" smtClean="0"/>
              <a:t> in reality (</a:t>
            </a:r>
            <a:r>
              <a:rPr lang="it-IT" dirty="0" err="1" smtClean="0"/>
              <a:t>ontological</a:t>
            </a:r>
            <a:r>
              <a:rPr lang="it-IT" dirty="0" smtClean="0"/>
              <a:t> no-</a:t>
            </a:r>
            <a:r>
              <a:rPr lang="it-IT" dirty="0" err="1" smtClean="0"/>
              <a:t>tensism</a:t>
            </a:r>
            <a:r>
              <a:rPr lang="it-IT" dirty="0" smtClean="0"/>
              <a:t>); </a:t>
            </a:r>
            <a:r>
              <a:rPr lang="it-IT" dirty="0" err="1" smtClean="0"/>
              <a:t>thus</a:t>
            </a:r>
            <a:r>
              <a:rPr lang="it-IT" dirty="0" smtClean="0"/>
              <a:t> the </a:t>
            </a:r>
            <a:r>
              <a:rPr lang="it-IT" dirty="0" err="1" smtClean="0"/>
              <a:t>name</a:t>
            </a:r>
            <a:r>
              <a:rPr lang="it-IT" dirty="0" smtClean="0"/>
              <a:t> </a:t>
            </a:r>
            <a:r>
              <a:rPr lang="it-IT" i="1" dirty="0" err="1" smtClean="0"/>
              <a:t>tenseless</a:t>
            </a:r>
            <a:r>
              <a:rPr lang="it-IT" i="1" dirty="0" smtClean="0"/>
              <a:t> </a:t>
            </a:r>
            <a:r>
              <a:rPr lang="it-IT" i="1" dirty="0" err="1" smtClean="0"/>
              <a:t>theory</a:t>
            </a:r>
            <a:r>
              <a:rPr lang="it-IT" i="1" dirty="0" smtClean="0"/>
              <a:t> of time</a:t>
            </a:r>
          </a:p>
          <a:p>
            <a:r>
              <a:rPr lang="it-IT" dirty="0"/>
              <a:t>The </a:t>
            </a:r>
            <a:r>
              <a:rPr lang="it-IT" dirty="0" err="1"/>
              <a:t>old</a:t>
            </a:r>
            <a:r>
              <a:rPr lang="it-IT" dirty="0"/>
              <a:t> B </a:t>
            </a:r>
            <a:r>
              <a:rPr lang="it-IT" dirty="0" err="1"/>
              <a:t>theory</a:t>
            </a:r>
            <a:r>
              <a:rPr lang="it-IT" dirty="0"/>
              <a:t> </a:t>
            </a:r>
            <a:r>
              <a:rPr lang="it-IT" dirty="0" err="1"/>
              <a:t>also</a:t>
            </a:r>
            <a:r>
              <a:rPr lang="it-IT" dirty="0"/>
              <a:t> </a:t>
            </a:r>
            <a:r>
              <a:rPr lang="it-IT" dirty="0" err="1"/>
              <a:t>accepts</a:t>
            </a:r>
            <a:r>
              <a:rPr lang="it-IT" dirty="0"/>
              <a:t> </a:t>
            </a:r>
            <a:r>
              <a:rPr lang="it-IT" dirty="0" err="1"/>
              <a:t>semantic</a:t>
            </a:r>
            <a:r>
              <a:rPr lang="it-IT" dirty="0"/>
              <a:t> </a:t>
            </a:r>
            <a:r>
              <a:rPr lang="it-IT" dirty="0" smtClean="0"/>
              <a:t>no-</a:t>
            </a:r>
            <a:r>
              <a:rPr lang="it-IT" dirty="0" err="1" smtClean="0"/>
              <a:t>tensism</a:t>
            </a:r>
            <a:endParaRPr lang="it-IT" i="1" dirty="0" smtClean="0"/>
          </a:p>
          <a:p>
            <a:r>
              <a:rPr lang="it-IT" dirty="0" err="1" smtClean="0"/>
              <a:t>There</a:t>
            </a:r>
            <a:r>
              <a:rPr lang="it-IT" dirty="0" smtClean="0"/>
              <a:t> are </a:t>
            </a:r>
            <a:r>
              <a:rPr lang="it-IT" dirty="0" err="1" smtClean="0"/>
              <a:t>objective</a:t>
            </a:r>
            <a:r>
              <a:rPr lang="it-IT" dirty="0" smtClean="0"/>
              <a:t> B-</a:t>
            </a:r>
            <a:r>
              <a:rPr lang="it-IT" dirty="0" err="1" smtClean="0"/>
              <a:t>relational</a:t>
            </a:r>
            <a:r>
              <a:rPr lang="it-IT" dirty="0" smtClean="0"/>
              <a:t> </a:t>
            </a:r>
            <a:r>
              <a:rPr lang="it-IT" dirty="0" err="1" smtClean="0"/>
              <a:t>facts</a:t>
            </a:r>
            <a:endParaRPr lang="it-IT" dirty="0" smtClean="0"/>
          </a:p>
          <a:p>
            <a:r>
              <a:rPr lang="it-IT" dirty="0" smtClean="0"/>
              <a:t>Time </a:t>
            </a:r>
            <a:r>
              <a:rPr lang="it-IT" dirty="0" err="1" smtClean="0"/>
              <a:t>is</a:t>
            </a:r>
            <a:r>
              <a:rPr lang="it-IT" dirty="0" smtClean="0"/>
              <a:t> "</a:t>
            </a:r>
            <a:r>
              <a:rPr lang="it-IT" dirty="0" err="1" smtClean="0"/>
              <a:t>spatialized</a:t>
            </a:r>
            <a:r>
              <a:rPr lang="it-IT" dirty="0" smtClean="0"/>
              <a:t>": </a:t>
            </a:r>
            <a:r>
              <a:rPr lang="it-IT" dirty="0" err="1" smtClean="0"/>
              <a:t>analogy</a:t>
            </a:r>
            <a:r>
              <a:rPr lang="it-IT" dirty="0" smtClean="0"/>
              <a:t> </a:t>
            </a:r>
            <a:r>
              <a:rPr lang="it-IT" dirty="0" err="1" smtClean="0"/>
              <a:t>between</a:t>
            </a:r>
            <a:r>
              <a:rPr lang="it-IT" dirty="0" smtClean="0"/>
              <a:t> </a:t>
            </a:r>
            <a:r>
              <a:rPr lang="it-IT" dirty="0" err="1" smtClean="0"/>
              <a:t>here</a:t>
            </a:r>
            <a:r>
              <a:rPr lang="it-IT" dirty="0" smtClean="0"/>
              <a:t> (</a:t>
            </a:r>
            <a:r>
              <a:rPr lang="it-IT" dirty="0" err="1" smtClean="0"/>
              <a:t>near</a:t>
            </a:r>
            <a:r>
              <a:rPr lang="it-IT" dirty="0" smtClean="0"/>
              <a:t>) and </a:t>
            </a:r>
            <a:r>
              <a:rPr lang="it-IT" dirty="0" err="1" smtClean="0"/>
              <a:t>now</a:t>
            </a:r>
            <a:endParaRPr lang="it-IT" dirty="0" smtClean="0"/>
          </a:p>
          <a:p>
            <a:r>
              <a:rPr lang="it-IT" dirty="0" err="1" smtClean="0"/>
              <a:t>Eternalism</a:t>
            </a:r>
            <a:r>
              <a:rPr lang="it-IT" i="1" dirty="0" smtClean="0"/>
              <a:t> </a:t>
            </a:r>
            <a:r>
              <a:rPr lang="it-IT" dirty="0" err="1" smtClean="0"/>
              <a:t>is</a:t>
            </a:r>
            <a:r>
              <a:rPr lang="it-IT" dirty="0" smtClean="0"/>
              <a:t> </a:t>
            </a:r>
            <a:r>
              <a:rPr lang="it-IT" dirty="0" err="1" smtClean="0"/>
              <a:t>implied</a:t>
            </a:r>
            <a:r>
              <a:rPr lang="it-IT" dirty="0" smtClean="0"/>
              <a:t> </a:t>
            </a:r>
            <a:r>
              <a:rPr lang="it-IT" dirty="0" err="1" smtClean="0"/>
              <a:t>because</a:t>
            </a:r>
            <a:r>
              <a:rPr lang="it-IT" dirty="0" smtClean="0"/>
              <a:t> </a:t>
            </a:r>
            <a:r>
              <a:rPr lang="it-IT" dirty="0" err="1" smtClean="0"/>
              <a:t>all</a:t>
            </a:r>
            <a:r>
              <a:rPr lang="it-IT" dirty="0" smtClean="0"/>
              <a:t> </a:t>
            </a:r>
            <a:r>
              <a:rPr lang="it-IT" dirty="0" err="1" smtClean="0"/>
              <a:t>events</a:t>
            </a:r>
            <a:r>
              <a:rPr lang="it-IT" dirty="0" smtClean="0"/>
              <a:t> of </a:t>
            </a:r>
            <a:r>
              <a:rPr lang="it-IT" dirty="0" err="1" smtClean="0"/>
              <a:t>all</a:t>
            </a:r>
            <a:r>
              <a:rPr lang="it-IT" dirty="0" smtClean="0"/>
              <a:t> </a:t>
            </a:r>
            <a:r>
              <a:rPr lang="it-IT" dirty="0" err="1" smtClean="0"/>
              <a:t>times</a:t>
            </a:r>
            <a:r>
              <a:rPr lang="it-IT" dirty="0" smtClean="0"/>
              <a:t> are </a:t>
            </a:r>
            <a:r>
              <a:rPr lang="it-IT" dirty="0" err="1" smtClean="0"/>
              <a:t>equally</a:t>
            </a:r>
            <a:r>
              <a:rPr lang="it-IT" dirty="0" smtClean="0"/>
              <a:t> </a:t>
            </a:r>
            <a:r>
              <a:rPr lang="it-IT" dirty="0" err="1" smtClean="0"/>
              <a:t>real</a:t>
            </a:r>
            <a:r>
              <a:rPr lang="it-IT" dirty="0" smtClean="0"/>
              <a:t> ...</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5</a:t>
            </a:fld>
            <a:endParaRPr lang="it-IT"/>
          </a:p>
        </p:txBody>
      </p:sp>
    </p:spTree>
    <p:extLst>
      <p:ext uri="{BB962C8B-B14F-4D97-AF65-F5344CB8AC3E}">
        <p14:creationId xmlns:p14="http://schemas.microsoft.com/office/powerpoint/2010/main" val="3648770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B-eternalism</a:t>
            </a:r>
            <a:endParaRPr lang="it-IT"/>
          </a:p>
        </p:txBody>
      </p:sp>
      <p:sp>
        <p:nvSpPr>
          <p:cNvPr id="3" name="Segnaposto contenuto 2"/>
          <p:cNvSpPr>
            <a:spLocks noGrp="1"/>
          </p:cNvSpPr>
          <p:nvPr>
            <p:ph idx="1"/>
          </p:nvPr>
        </p:nvSpPr>
        <p:spPr/>
        <p:txBody>
          <a:bodyPr>
            <a:normAutofit/>
          </a:bodyPr>
          <a:lstStyle/>
          <a:p>
            <a:r>
              <a:rPr lang="it-IT" smtClean="0"/>
              <a:t>"</a:t>
            </a:r>
            <a:r>
              <a:rPr lang="it-IT"/>
              <a:t>what was but has ceased, or what will be but has not begun, nevertheless </a:t>
            </a:r>
            <a:r>
              <a:rPr lang="it-IT" b="1" smtClean="0"/>
              <a:t>is </a:t>
            </a:r>
            <a:r>
              <a:rPr lang="it-IT" smtClean="0"/>
              <a:t>[tenselessly]" </a:t>
            </a:r>
            <a:r>
              <a:rPr lang="it-IT"/>
              <a:t>(Williams 1951, p.  57</a:t>
            </a:r>
            <a:r>
              <a:rPr lang="it-IT" smtClean="0"/>
              <a:t>)</a:t>
            </a:r>
          </a:p>
          <a:p>
            <a:r>
              <a:rPr lang="it-IT" smtClean="0"/>
              <a:t>The tenses however are not to be taken at face value</a:t>
            </a:r>
          </a:p>
          <a:p>
            <a:r>
              <a:rPr lang="it-IT" smtClean="0"/>
              <a:t>William 1951, p. 59: " 'the present' ... simultaneous with the uttering of the phrase"</a:t>
            </a:r>
          </a:p>
          <a:p>
            <a:r>
              <a:rPr lang="it-IT" smtClean="0"/>
              <a:t>In contrast, in A-Eternalism what was has pastness and what will be has futurity</a:t>
            </a:r>
            <a:endParaRPr lang="it-IT"/>
          </a:p>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6</a:t>
            </a:fld>
            <a:endParaRPr lang="it-IT"/>
          </a:p>
        </p:txBody>
      </p:sp>
    </p:spTree>
    <p:extLst>
      <p:ext uri="{BB962C8B-B14F-4D97-AF65-F5344CB8AC3E}">
        <p14:creationId xmlns:p14="http://schemas.microsoft.com/office/powerpoint/2010/main" val="3026255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Supporters of the B theory</a:t>
            </a:r>
            <a:endParaRPr lang="it-IT" dirty="0"/>
          </a:p>
        </p:txBody>
      </p:sp>
      <p:sp>
        <p:nvSpPr>
          <p:cNvPr id="3" name="Segnaposto contenuto 2"/>
          <p:cNvSpPr>
            <a:spLocks noGrp="1"/>
          </p:cNvSpPr>
          <p:nvPr>
            <p:ph idx="1"/>
          </p:nvPr>
        </p:nvSpPr>
        <p:spPr/>
        <p:txBody>
          <a:bodyPr>
            <a:normAutofit/>
          </a:bodyPr>
          <a:lstStyle/>
          <a:p>
            <a:r>
              <a:rPr lang="it-IT" dirty="0" err="1" smtClean="0"/>
              <a:t>Many</a:t>
            </a:r>
            <a:r>
              <a:rPr lang="it-IT" dirty="0" smtClean="0"/>
              <a:t> </a:t>
            </a:r>
            <a:r>
              <a:rPr lang="it-IT" dirty="0" err="1" smtClean="0"/>
              <a:t>important</a:t>
            </a:r>
            <a:r>
              <a:rPr lang="it-IT" dirty="0" smtClean="0"/>
              <a:t> </a:t>
            </a:r>
            <a:r>
              <a:rPr lang="it-IT" dirty="0" err="1" smtClean="0"/>
              <a:t>philosophers</a:t>
            </a:r>
            <a:r>
              <a:rPr lang="it-IT" dirty="0" smtClean="0"/>
              <a:t> </a:t>
            </a:r>
            <a:r>
              <a:rPr lang="it-IT" dirty="0" err="1" smtClean="0"/>
              <a:t>have</a:t>
            </a:r>
            <a:r>
              <a:rPr lang="it-IT" dirty="0" smtClean="0"/>
              <a:t> </a:t>
            </a:r>
            <a:r>
              <a:rPr lang="it-IT" dirty="0" err="1" smtClean="0"/>
              <a:t>supported</a:t>
            </a:r>
            <a:r>
              <a:rPr lang="it-IT" dirty="0" smtClean="0"/>
              <a:t> </a:t>
            </a:r>
            <a:r>
              <a:rPr lang="it-IT" dirty="0" err="1" smtClean="0"/>
              <a:t>it</a:t>
            </a:r>
            <a:r>
              <a:rPr lang="it-IT" dirty="0" smtClean="0"/>
              <a:t> last </a:t>
            </a:r>
            <a:r>
              <a:rPr lang="it-IT" dirty="0" err="1" smtClean="0"/>
              <a:t>century</a:t>
            </a:r>
            <a:r>
              <a:rPr lang="it-IT" dirty="0" smtClean="0"/>
              <a:t>, e.g., </a:t>
            </a:r>
            <a:r>
              <a:rPr lang="it-IT" dirty="0" err="1" smtClean="0"/>
              <a:t>Bergmann</a:t>
            </a:r>
            <a:r>
              <a:rPr lang="it-IT" dirty="0" smtClean="0"/>
              <a:t> (1960, pp. 237-38), Broad (1921), </a:t>
            </a:r>
            <a:r>
              <a:rPr lang="it-IT" dirty="0" err="1" smtClean="0"/>
              <a:t>Goodman</a:t>
            </a:r>
            <a:r>
              <a:rPr lang="it-IT" dirty="0" smtClean="0"/>
              <a:t> (1951, </a:t>
            </a:r>
            <a:r>
              <a:rPr lang="it-IT" dirty="0" err="1" smtClean="0"/>
              <a:t>Ch</a:t>
            </a:r>
            <a:r>
              <a:rPr lang="it-IT" dirty="0" smtClean="0"/>
              <a:t>. 11), Quine (1960, § 36), Reichenbach (1947, §§ 50-51). </a:t>
            </a:r>
          </a:p>
          <a:p>
            <a:r>
              <a:rPr lang="it-IT" dirty="0" smtClean="0"/>
              <a:t>D.C. Williams' "the </a:t>
            </a:r>
            <a:r>
              <a:rPr lang="it-IT" dirty="0" err="1" smtClean="0"/>
              <a:t>myth</a:t>
            </a:r>
            <a:r>
              <a:rPr lang="it-IT" dirty="0" smtClean="0"/>
              <a:t> of </a:t>
            </a:r>
            <a:r>
              <a:rPr lang="it-IT" dirty="0" err="1" smtClean="0"/>
              <a:t>passage</a:t>
            </a:r>
            <a:r>
              <a:rPr lang="it-IT" dirty="0" smtClean="0"/>
              <a:t>" (1951) </a:t>
            </a:r>
            <a:r>
              <a:rPr lang="it-IT" dirty="0" err="1" smtClean="0"/>
              <a:t>is</a:t>
            </a:r>
            <a:r>
              <a:rPr lang="it-IT" dirty="0" smtClean="0"/>
              <a:t> a </a:t>
            </a:r>
            <a:r>
              <a:rPr lang="it-IT" dirty="0" err="1" smtClean="0"/>
              <a:t>well-known</a:t>
            </a:r>
            <a:r>
              <a:rPr lang="it-IT" dirty="0" smtClean="0"/>
              <a:t> defense of the B </a:t>
            </a:r>
            <a:r>
              <a:rPr lang="it-IT" dirty="0" err="1" smtClean="0"/>
              <a:t>theory</a:t>
            </a:r>
            <a:r>
              <a:rPr lang="it-IT" dirty="0" smtClean="0"/>
              <a:t>.</a:t>
            </a:r>
          </a:p>
          <a:p>
            <a:r>
              <a:rPr lang="it-IT" dirty="0" err="1" smtClean="0"/>
              <a:t>Among</a:t>
            </a:r>
            <a:r>
              <a:rPr lang="it-IT" dirty="0" smtClean="0"/>
              <a:t> the </a:t>
            </a:r>
            <a:r>
              <a:rPr lang="it-IT" dirty="0" err="1" smtClean="0"/>
              <a:t>many</a:t>
            </a:r>
            <a:r>
              <a:rPr lang="it-IT" dirty="0" smtClean="0"/>
              <a:t> </a:t>
            </a:r>
            <a:r>
              <a:rPr lang="it-IT" dirty="0" err="1" smtClean="0"/>
              <a:t>current</a:t>
            </a:r>
            <a:r>
              <a:rPr lang="it-IT" dirty="0" smtClean="0"/>
              <a:t> supporters of the B </a:t>
            </a:r>
            <a:r>
              <a:rPr lang="it-IT" dirty="0" err="1" smtClean="0"/>
              <a:t>theory</a:t>
            </a:r>
            <a:r>
              <a:rPr lang="it-IT" dirty="0" smtClean="0"/>
              <a:t>, </a:t>
            </a:r>
            <a:r>
              <a:rPr lang="it-IT" dirty="0" err="1" smtClean="0"/>
              <a:t>there</a:t>
            </a:r>
            <a:r>
              <a:rPr lang="it-IT" dirty="0" smtClean="0"/>
              <a:t> are, e.g., Dorato (1997), Le </a:t>
            </a:r>
            <a:r>
              <a:rPr lang="it-IT" dirty="0" err="1" smtClean="0"/>
              <a:t>Poidevin</a:t>
            </a:r>
            <a:r>
              <a:rPr lang="it-IT" dirty="0" smtClean="0"/>
              <a:t> (1991), Oaklander (</a:t>
            </a:r>
            <a:r>
              <a:rPr lang="it-IT" dirty="0" err="1" smtClean="0"/>
              <a:t>Ph.D</a:t>
            </a:r>
            <a:r>
              <a:rPr lang="it-IT" dirty="0" smtClean="0"/>
              <a:t>. </a:t>
            </a:r>
            <a:r>
              <a:rPr lang="it-IT" dirty="0" err="1" smtClean="0"/>
              <a:t>thesis</a:t>
            </a:r>
            <a:r>
              <a:rPr lang="it-IT" dirty="0" smtClean="0"/>
              <a:t> in the 60's, 2004), </a:t>
            </a:r>
            <a:r>
              <a:rPr lang="it-IT" dirty="0" err="1" smtClean="0"/>
              <a:t>Mellor</a:t>
            </a:r>
            <a:r>
              <a:rPr lang="it-IT" dirty="0" smtClean="0"/>
              <a:t> (1981, 1998)</a:t>
            </a:r>
            <a:endParaRPr lang="it-IT" dirty="0"/>
          </a:p>
        </p:txBody>
      </p:sp>
      <p:pic>
        <p:nvPicPr>
          <p:cNvPr id="4" name="Immagine 3" descr="http://t3.gstatic.com/images?q=tbn:ANd9GcQh3M8ZMinR8H58R8WRhmvhOQSFt277BArywGuYET5H1W45Tv13"/>
          <p:cNvPicPr/>
          <p:nvPr/>
        </p:nvPicPr>
        <p:blipFill>
          <a:blip r:embed="rId3" cstate="print"/>
          <a:srcRect/>
          <a:stretch>
            <a:fillRect/>
          </a:stretch>
        </p:blipFill>
        <p:spPr bwMode="auto">
          <a:xfrm>
            <a:off x="8063133" y="274115"/>
            <a:ext cx="1296144" cy="1080120"/>
          </a:xfrm>
          <a:prstGeom prst="rect">
            <a:avLst/>
          </a:prstGeom>
          <a:noFill/>
          <a:ln w="9525">
            <a:noFill/>
            <a:miter lim="800000"/>
            <a:headEnd/>
            <a:tailEnd/>
          </a:ln>
        </p:spPr>
      </p:pic>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BA94F07-80D9-4030-9C74-968D398760DD}" type="slidenum">
              <a:rPr lang="it-IT" smtClean="0"/>
              <a:t>7</a:t>
            </a:fld>
            <a:endParaRPr lang="it-IT"/>
          </a:p>
        </p:txBody>
      </p:sp>
    </p:spTree>
    <p:extLst>
      <p:ext uri="{BB962C8B-B14F-4D97-AF65-F5344CB8AC3E}">
        <p14:creationId xmlns:p14="http://schemas.microsoft.com/office/powerpoint/2010/main" val="1015118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Hugh </a:t>
            </a:r>
            <a:r>
              <a:rPr lang="it-IT" dirty="0" err="1"/>
              <a:t>Mellor</a:t>
            </a:r>
            <a:r>
              <a:rPr lang="it-IT" dirty="0"/>
              <a:t> </a:t>
            </a:r>
            <a:r>
              <a:rPr lang="it-IT" dirty="0" err="1" smtClean="0"/>
              <a:t>acting</a:t>
            </a:r>
            <a:r>
              <a:rPr lang="it-IT" dirty="0" smtClean="0"/>
              <a:t> </a:t>
            </a:r>
            <a:r>
              <a:rPr lang="en-US" i="1" dirty="0"/>
              <a:t>(as </a:t>
            </a:r>
            <a:r>
              <a:rPr lang="en-US" i="1" dirty="0" err="1"/>
              <a:t>Dr</a:t>
            </a:r>
            <a:r>
              <a:rPr lang="en-US" i="1" dirty="0"/>
              <a:t> </a:t>
            </a:r>
            <a:r>
              <a:rPr lang="en-US" i="1" dirty="0" err="1"/>
              <a:t>Cukrowicz</a:t>
            </a:r>
            <a:r>
              <a:rPr lang="en-US" i="1" dirty="0"/>
              <a:t>)</a:t>
            </a:r>
            <a:r>
              <a:rPr lang="it-IT" dirty="0" smtClean="0"/>
              <a:t> in </a:t>
            </a:r>
            <a:r>
              <a:rPr lang="en-US" dirty="0" smtClean="0"/>
              <a:t>SUDDENLY LAST SUMMER </a:t>
            </a:r>
            <a:endParaRPr lang="it-IT" dirty="0"/>
          </a:p>
        </p:txBody>
      </p:sp>
      <p:pic>
        <p:nvPicPr>
          <p:cNvPr id="1026" name="Picture 2" descr="C:\Users\utente\Desktop\hm_ss.jpg"/>
          <p:cNvPicPr>
            <a:picLocks noGrp="1" noChangeAspect="1" noChangeArrowheads="1"/>
          </p:cNvPicPr>
          <p:nvPr>
            <p:ph idx="1"/>
          </p:nvPr>
        </p:nvPicPr>
        <p:blipFill>
          <a:blip r:embed="rId3" cstate="print"/>
          <a:srcRect/>
          <a:stretch>
            <a:fillRect/>
          </a:stretch>
        </p:blipFill>
        <p:spPr bwMode="auto">
          <a:xfrm>
            <a:off x="3719736" y="2060848"/>
            <a:ext cx="4554674" cy="3888432"/>
          </a:xfrm>
          <a:prstGeom prst="rect">
            <a:avLst/>
          </a:prstGeom>
          <a:noFill/>
        </p:spPr>
      </p:pic>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BA94F07-80D9-4030-9C74-968D398760DD}" type="slidenum">
              <a:rPr lang="it-IT" smtClean="0"/>
              <a:t>8</a:t>
            </a:fld>
            <a:endParaRPr lang="it-IT"/>
          </a:p>
        </p:txBody>
      </p:sp>
    </p:spTree>
    <p:extLst>
      <p:ext uri="{BB962C8B-B14F-4D97-AF65-F5344CB8AC3E}">
        <p14:creationId xmlns:p14="http://schemas.microsoft.com/office/powerpoint/2010/main" val="20693473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Recommended readings</a:t>
            </a:r>
            <a:endParaRPr lang="it-IT"/>
          </a:p>
        </p:txBody>
      </p:sp>
      <p:sp>
        <p:nvSpPr>
          <p:cNvPr id="3" name="Segnaposto contenuto 2"/>
          <p:cNvSpPr>
            <a:spLocks noGrp="1"/>
          </p:cNvSpPr>
          <p:nvPr>
            <p:ph idx="1"/>
          </p:nvPr>
        </p:nvSpPr>
        <p:spPr/>
        <p:txBody>
          <a:bodyPr/>
          <a:lstStyle/>
          <a:p>
            <a:r>
              <a:rPr lang="en-US" dirty="0"/>
              <a:t>Ch. </a:t>
            </a:r>
            <a:r>
              <a:rPr lang="en-US" dirty="0" smtClean="0"/>
              <a:t>11</a:t>
            </a:r>
            <a:r>
              <a:rPr lang="it-IT" dirty="0" smtClean="0"/>
              <a:t> of  </a:t>
            </a:r>
            <a:r>
              <a:rPr lang="en-US" dirty="0" smtClean="0"/>
              <a:t>Sider,  2011, </a:t>
            </a:r>
            <a:r>
              <a:rPr lang="en-US" i="1" dirty="0" smtClean="0"/>
              <a:t>Writing </a:t>
            </a:r>
            <a:r>
              <a:rPr lang="en-US" i="1" dirty="0"/>
              <a:t>the book of the </a:t>
            </a:r>
            <a:r>
              <a:rPr lang="en-US" i="1" dirty="0" smtClean="0"/>
              <a:t>world</a:t>
            </a:r>
            <a:r>
              <a:rPr lang="en-US" dirty="0" smtClean="0"/>
              <a:t>,</a:t>
            </a:r>
          </a:p>
          <a:p>
            <a:r>
              <a:rPr lang="it-IT" i="1" dirty="0"/>
              <a:t> </a:t>
            </a:r>
            <a:r>
              <a:rPr lang="it-IT" dirty="0" err="1" smtClean="0"/>
              <a:t>Ch</a:t>
            </a:r>
            <a:r>
              <a:rPr lang="it-IT" dirty="0"/>
              <a:t>. </a:t>
            </a:r>
            <a:r>
              <a:rPr lang="it-IT" dirty="0" smtClean="0"/>
              <a:t>3 of </a:t>
            </a:r>
            <a:r>
              <a:rPr lang="it-IT" dirty="0" err="1" smtClean="0"/>
              <a:t>Dainton</a:t>
            </a:r>
            <a:r>
              <a:rPr lang="it-IT" dirty="0"/>
              <a:t>, </a:t>
            </a:r>
            <a:r>
              <a:rPr lang="it-IT" dirty="0" smtClean="0"/>
              <a:t>2010, </a:t>
            </a:r>
            <a:r>
              <a:rPr lang="it-IT" i="1" dirty="0" smtClean="0"/>
              <a:t>Time and </a:t>
            </a:r>
            <a:r>
              <a:rPr lang="it-IT" i="1" dirty="0" err="1" smtClean="0"/>
              <a:t>space</a:t>
            </a:r>
            <a:endParaRPr lang="it-IT" i="1" dirty="0" smtClean="0"/>
          </a:p>
          <a:p>
            <a:r>
              <a:rPr lang="en-US" i="1" cap="all" dirty="0" smtClean="0"/>
              <a:t> </a:t>
            </a:r>
            <a:r>
              <a:rPr lang="en-US" dirty="0" smtClean="0"/>
              <a:t>Williams,</a:t>
            </a:r>
            <a:r>
              <a:rPr lang="en-US" i="1" dirty="0" smtClean="0"/>
              <a:t> </a:t>
            </a:r>
            <a:r>
              <a:rPr lang="en-US" cap="all" dirty="0" smtClean="0"/>
              <a:t>D</a:t>
            </a:r>
            <a:r>
              <a:rPr lang="en-US" cap="all" dirty="0"/>
              <a:t>. C.</a:t>
            </a:r>
            <a:r>
              <a:rPr lang="en-US" dirty="0"/>
              <a:t> (1951), </a:t>
            </a:r>
            <a:r>
              <a:rPr lang="en-US" i="1" dirty="0" smtClean="0"/>
              <a:t>"</a:t>
            </a:r>
            <a:r>
              <a:rPr lang="en-US" dirty="0" smtClean="0"/>
              <a:t>The </a:t>
            </a:r>
            <a:r>
              <a:rPr lang="en-US" dirty="0"/>
              <a:t>Myth of </a:t>
            </a:r>
            <a:r>
              <a:rPr lang="en-US" dirty="0" smtClean="0"/>
              <a:t>Passage"</a:t>
            </a:r>
            <a:r>
              <a:rPr lang="en-US" i="1" dirty="0" smtClean="0"/>
              <a:t>, </a:t>
            </a:r>
            <a:r>
              <a:rPr lang="en-US" i="1" dirty="0"/>
              <a:t>Journal of Philosophy, </a:t>
            </a:r>
            <a:r>
              <a:rPr lang="en-US" dirty="0"/>
              <a:t>48, pp. 457-472.</a:t>
            </a:r>
            <a:endParaRPr lang="it-IT" dirty="0"/>
          </a:p>
          <a:p>
            <a:pPr lvl="0"/>
            <a:r>
              <a:rPr lang="en-US" dirty="0"/>
              <a:t>Putnam, H. 1967 “Time and </a:t>
            </a:r>
            <a:r>
              <a:rPr lang="en-US" dirty="0" smtClean="0"/>
              <a:t>Physical </a:t>
            </a:r>
            <a:r>
              <a:rPr lang="en-US" dirty="0"/>
              <a:t>Geometry,” </a:t>
            </a:r>
            <a:r>
              <a:rPr lang="en-US" i="1" dirty="0"/>
              <a:t>Journal of Philosophy</a:t>
            </a:r>
            <a:r>
              <a:rPr lang="en-US" dirty="0"/>
              <a:t>, 64, 73-80 (</a:t>
            </a:r>
            <a:r>
              <a:rPr lang="en-US" dirty="0" err="1"/>
              <a:t>repr</a:t>
            </a:r>
            <a:r>
              <a:rPr lang="en-US" dirty="0"/>
              <a:t>. in Vol. I of collected papers)</a:t>
            </a:r>
            <a:endParaRPr lang="it-IT" dirty="0"/>
          </a:p>
          <a:p>
            <a:endParaRPr lang="it-IT" dirty="0"/>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BA94F07-80D9-4030-9C74-968D398760DD}" type="slidenum">
              <a:rPr lang="it-IT" smtClean="0"/>
              <a:t>9</a:t>
            </a:fld>
            <a:endParaRPr lang="it-IT"/>
          </a:p>
        </p:txBody>
      </p:sp>
    </p:spTree>
    <p:extLst>
      <p:ext uri="{BB962C8B-B14F-4D97-AF65-F5344CB8AC3E}">
        <p14:creationId xmlns:p14="http://schemas.microsoft.com/office/powerpoint/2010/main" val="290603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2591</Words>
  <Application>Microsoft Office PowerPoint</Application>
  <PresentationFormat>Widescreen</PresentationFormat>
  <Paragraphs>192</Paragraphs>
  <Slides>33</Slides>
  <Notes>15</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33</vt:i4>
      </vt:variant>
    </vt:vector>
  </HeadingPairs>
  <TitlesOfParts>
    <vt:vector size="38" baseType="lpstr">
      <vt:lpstr>Arial</vt:lpstr>
      <vt:lpstr>Calibri</vt:lpstr>
      <vt:lpstr>Calibri Light</vt:lpstr>
      <vt:lpstr>Symbol</vt:lpstr>
      <vt:lpstr>Tema di Office</vt:lpstr>
      <vt:lpstr>Analytic Ontology 22-23</vt:lpstr>
      <vt:lpstr>Presentazione standard di PowerPoint</vt:lpstr>
      <vt:lpstr>Presentazione standard di PowerPoint</vt:lpstr>
      <vt:lpstr>The B-theory</vt:lpstr>
      <vt:lpstr>The B theory (a.k.a tenseless or static)</vt:lpstr>
      <vt:lpstr>B-eternalism</vt:lpstr>
      <vt:lpstr>Supporters of the B theory</vt:lpstr>
      <vt:lpstr>Hugh Mellor acting (as Dr Cukrowicz) in SUDDENLY LAST SUMMER </vt:lpstr>
      <vt:lpstr>Recommended readings</vt:lpstr>
      <vt:lpstr>Kinds of change (review)</vt:lpstr>
      <vt:lpstr>No absolute change, no becoming</vt:lpstr>
      <vt:lpstr>No tensional change (no time passage)</vt:lpstr>
      <vt:lpstr>qualitative change?</vt:lpstr>
      <vt:lpstr>Presentazione standard di PowerPoint</vt:lpstr>
      <vt:lpstr>Alethic change?</vt:lpstr>
      <vt:lpstr>Arguments for the B theory</vt:lpstr>
      <vt:lpstr>Lo zio Alberto</vt:lpstr>
      <vt:lpstr>Tempo relativo ad un sistema di riferimento</vt:lpstr>
      <vt:lpstr>Tempo relativo ad un sistema di riferimento (ii)</vt:lpstr>
      <vt:lpstr>Rallentamento del tempo</vt:lpstr>
      <vt:lpstr>Conferme empiriche</vt:lpstr>
      <vt:lpstr>relativity of simultaneity =&gt; no objective present</vt:lpstr>
      <vt:lpstr>Relatività e teoria B</vt:lpstr>
      <vt:lpstr>Williams 1951 on relativity theory</vt:lpstr>
      <vt:lpstr>Old B theory</vt:lpstr>
      <vt:lpstr>Reduction of tensedness to tenselessness: the Old b-theory</vt:lpstr>
      <vt:lpstr>Date approach</vt:lpstr>
      <vt:lpstr>Token-reflexive approach</vt:lpstr>
      <vt:lpstr>Psychological approach</vt:lpstr>
      <vt:lpstr>The problem of cognitive value</vt:lpstr>
      <vt:lpstr>New B theory</vt:lpstr>
      <vt:lpstr>token-reflexivity  and cognitive value: (do we need a new B theory?)</vt:lpstr>
      <vt:lpstr>comparison of tensedness, typical tenselessness and token-reflexivity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Analytic Ontology 22-23</dc:title>
  <dc:creator>Francesco Orilia</dc:creator>
  <cp:lastModifiedBy>Francesco Orilia</cp:lastModifiedBy>
  <cp:revision>29</cp:revision>
  <dcterms:created xsi:type="dcterms:W3CDTF">2022-11-19T18:04:17Z</dcterms:created>
  <dcterms:modified xsi:type="dcterms:W3CDTF">2022-11-26T10:39:59Z</dcterms:modified>
</cp:coreProperties>
</file>