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734C9-95A8-45A7-8A10-D80101ED546A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FC164-A596-4353-BF16-1EC8B76E9E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628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8109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39097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7464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45980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45090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C932E-A707-4925-8473-BC2B76A50D98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75435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C932E-A707-4925-8473-BC2B76A50D98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6365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C932E-A707-4925-8473-BC2B76A50D98}" type="slidenum">
              <a:rPr lang="it-IT" smtClean="0"/>
              <a:pPr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862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486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0602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2754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5613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6692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mtClean="0"/>
              <a:t>Lewis in On the plurality of words</a:t>
            </a:r>
          </a:p>
          <a:p>
            <a:r>
              <a:rPr lang="it-IT" smtClean="0"/>
              <a:t>Quine in </a:t>
            </a:r>
            <a:r>
              <a:rPr lang="it-IT" i="1" smtClean="0"/>
              <a:t>From a logical point of view, </a:t>
            </a:r>
            <a:r>
              <a:rPr lang="it-IT" smtClean="0"/>
              <a:t>"id., ost, hyp" (Varzi anthology) and W&amp;O?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mtClean="0"/>
              <a:t>for the origin of  "genidentity" see Orilia 2002, p. 202, n. 4</a:t>
            </a:r>
          </a:p>
          <a:p>
            <a:r>
              <a:rPr lang="it-IT" smtClean="0"/>
              <a:t>for the origin of  "genidentity" see Orilia 2002, p. 202, n. 4</a:t>
            </a:r>
          </a:p>
          <a:p>
            <a:r>
              <a:rPr lang="it-IT" smtClean="0"/>
              <a:t>Lewis in On the plurality of worlds</a:t>
            </a:r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A2AE5-A399-41EA-ABA8-36485EA665E6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09470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312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2238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154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711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89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111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847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695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75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753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342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6851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76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A3856-CFE5-46B8-9355-84C5DB5DAD99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5326D-A976-4392-BF14-D5A8AE297E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77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Ontology</a:t>
            </a:r>
            <a:r>
              <a:rPr lang="it-IT" dirty="0" smtClean="0"/>
              <a:t> 22-23</a:t>
            </a:r>
            <a:endParaRPr lang="it-IT" dirty="0"/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Lezioni </a:t>
            </a:r>
            <a:r>
              <a:rPr lang="it-IT" dirty="0" smtClean="0"/>
              <a:t>22-24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2504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Relatività e teoria 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Se due </a:t>
            </a:r>
            <a:r>
              <a:rPr lang="it-IT" smtClean="0"/>
              <a:t>eventi sono nei miei </a:t>
            </a:r>
            <a:r>
              <a:rPr lang="it-IT" dirty="0" smtClean="0"/>
              <a:t>coni di luce, il loro ordine temporale è lo stesso per qualsiasi osservatore.</a:t>
            </a:r>
          </a:p>
          <a:p>
            <a:r>
              <a:rPr lang="it-IT" dirty="0" smtClean="0"/>
              <a:t>Quindi , per chiunque:</a:t>
            </a:r>
          </a:p>
          <a:p>
            <a:r>
              <a:rPr lang="it-IT" dirty="0" smtClean="0"/>
              <a:t>partenza fotoni da Sirio che mi raggiungono mentre inizio a cantare &gt; emissione del fischio del treno che mi raggiunge mentre inizio a cantare &gt; io che inizio a cantare a lume di candela &gt; Anna che apre il martini &gt; Anna che beve il martini</a:t>
            </a:r>
          </a:p>
          <a:p>
            <a:r>
              <a:rPr lang="it-IT" dirty="0" smtClean="0"/>
              <a:t>Questo piace molto ai teorici B. Ma ...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150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spedizione da Andromeda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Se un evento è all'esterno dei </a:t>
            </a:r>
            <a:r>
              <a:rPr lang="it-IT" smtClean="0"/>
              <a:t>miei "coni di luce", </a:t>
            </a:r>
            <a:r>
              <a:rPr lang="it-IT" dirty="0" smtClean="0"/>
              <a:t>la collocazione temporale che gli assegno è diversa da quella che gli assegnano altri osservatori</a:t>
            </a:r>
          </a:p>
          <a:p>
            <a:r>
              <a:rPr lang="it-IT" dirty="0" smtClean="0"/>
              <a:t>Supponiamo che io e Anna camminiamo l'uno verso l'altra e ci incrociamo (abbiamo velocità relative differenti)</a:t>
            </a:r>
          </a:p>
          <a:p>
            <a:r>
              <a:rPr lang="it-IT" dirty="0" smtClean="0"/>
              <a:t> Nella galassia di Andromeda (km 20 000 </a:t>
            </a:r>
            <a:r>
              <a:rPr lang="it-IT" dirty="0" err="1" smtClean="0"/>
              <a:t>000</a:t>
            </a:r>
            <a:r>
              <a:rPr lang="it-IT" dirty="0" smtClean="0"/>
              <a:t> </a:t>
            </a:r>
            <a:r>
              <a:rPr lang="it-IT" dirty="0" err="1" smtClean="0"/>
              <a:t>000</a:t>
            </a:r>
            <a:r>
              <a:rPr lang="it-IT" dirty="0" smtClean="0"/>
              <a:t> </a:t>
            </a:r>
            <a:r>
              <a:rPr lang="it-IT" dirty="0" err="1" smtClean="0"/>
              <a:t>000</a:t>
            </a:r>
            <a:r>
              <a:rPr lang="it-IT" dirty="0" smtClean="0"/>
              <a:t> </a:t>
            </a:r>
            <a:r>
              <a:rPr lang="it-IT" dirty="0" err="1" smtClean="0"/>
              <a:t>000</a:t>
            </a:r>
            <a:r>
              <a:rPr lang="it-IT" dirty="0" smtClean="0"/>
              <a:t> </a:t>
            </a:r>
            <a:r>
              <a:rPr lang="it-IT" dirty="0" err="1" smtClean="0"/>
              <a:t>000</a:t>
            </a:r>
            <a:r>
              <a:rPr lang="it-IT" dirty="0" smtClean="0"/>
              <a:t> dalla Terra), parte una spedizione verso la Terra.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05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La spedizione da </a:t>
            </a:r>
            <a:r>
              <a:rPr lang="it-IT" smtClean="0"/>
              <a:t>Andromeda (ii)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Per me la spedizione è già partita</a:t>
            </a:r>
          </a:p>
          <a:p>
            <a:r>
              <a:rPr lang="it-IT" dirty="0" smtClean="0"/>
              <a:t>partenza da Andromeda &lt; incontro tra me e Anna</a:t>
            </a:r>
          </a:p>
          <a:p>
            <a:r>
              <a:rPr lang="it-IT" dirty="0" smtClean="0"/>
              <a:t>Per Anna deve ancora partire</a:t>
            </a:r>
          </a:p>
          <a:p>
            <a:r>
              <a:rPr lang="it-IT" dirty="0" smtClean="0"/>
              <a:t>incontro tra me e Anna &lt; partenza da Andromeda </a:t>
            </a:r>
          </a:p>
          <a:p>
            <a:r>
              <a:rPr lang="it-IT" smtClean="0"/>
              <a:t>Ma </a:t>
            </a:r>
            <a:r>
              <a:rPr lang="it-IT" dirty="0" smtClean="0"/>
              <a:t>per la teoria B, la realtà oggettiva del tempo consiste nell'ordinamento degli eventi in base a </a:t>
            </a:r>
            <a:r>
              <a:rPr lang="it-IT" smtClean="0"/>
              <a:t>prima/dopo </a:t>
            </a:r>
            <a:r>
              <a:rPr lang="it-IT"/>
              <a:t> </a:t>
            </a:r>
            <a:r>
              <a:rPr lang="it-IT" smtClean="0"/>
              <a:t>e Einstein </a:t>
            </a:r>
            <a:r>
              <a:rPr lang="it-IT" dirty="0" smtClean="0"/>
              <a:t>non consente questo in senso assoluto</a:t>
            </a:r>
          </a:p>
          <a:p>
            <a:r>
              <a:rPr lang="it-IT" dirty="0" smtClean="0"/>
              <a:t>Einstein sembra favorire la tesi (idealista) dell'irrealtà del tempo 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120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Rovelli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Rovelli (</a:t>
            </a:r>
            <a:r>
              <a:rPr lang="it-IT" i="1"/>
              <a:t>L'ordine del tempo</a:t>
            </a:r>
            <a:r>
              <a:rPr lang="it-IT"/>
              <a:t>, 2017, p. 96, criticando il B-eternismo): "il fatto che non possiamo ordinare l'universo come un'unica successione ordinata di tempi non significa che nulla cambia. Significa che i cambiamenti non sono ordinati lungo un'unica successione ordinata: la struttura temporale del mondo è più complessa di una semplice successione lineare di istanti. Non per questo non esiste o è un'illusione"</a:t>
            </a:r>
          </a:p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72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4-dimensionalism</a:t>
            </a:r>
            <a:r>
              <a:rPr lang="it-IT"/>
              <a:t> </a:t>
            </a:r>
            <a:r>
              <a:rPr lang="it-IT" smtClean="0"/>
              <a:t>and the B-theory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44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Approaches to persistence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mtClean="0"/>
              <a:t>3-dimensionalism</a:t>
            </a:r>
            <a:endParaRPr lang="it-IT"/>
          </a:p>
          <a:p>
            <a:pPr lvl="1"/>
            <a:r>
              <a:rPr lang="it-IT" smtClean="0"/>
              <a:t>cum endurantism (cum </a:t>
            </a:r>
            <a:r>
              <a:rPr lang="it-IT"/>
              <a:t>genuine </a:t>
            </a:r>
            <a:r>
              <a:rPr lang="it-IT" smtClean="0"/>
              <a:t>identity</a:t>
            </a:r>
            <a:r>
              <a:rPr lang="it-IT"/>
              <a:t>) (Strawson, </a:t>
            </a:r>
            <a:r>
              <a:rPr lang="it-IT" b="1"/>
              <a:t>Wiggins, Lowe</a:t>
            </a:r>
            <a:r>
              <a:rPr lang="it-IT" smtClean="0"/>
              <a:t>)</a:t>
            </a:r>
            <a:endParaRPr lang="it-IT"/>
          </a:p>
          <a:p>
            <a:pPr lvl="1"/>
            <a:r>
              <a:rPr lang="it-IT"/>
              <a:t>cum sequentialism (conventionalism</a:t>
            </a:r>
            <a:r>
              <a:rPr lang="it-IT" smtClean="0"/>
              <a:t>) (Chisholm in "identity through time")</a:t>
            </a:r>
            <a:endParaRPr lang="it-IT"/>
          </a:p>
          <a:p>
            <a:r>
              <a:rPr lang="it-IT" smtClean="0"/>
              <a:t>4-dimensionalism</a:t>
            </a:r>
            <a:endParaRPr lang="it-IT"/>
          </a:p>
          <a:p>
            <a:pPr lvl="1"/>
            <a:r>
              <a:rPr lang="it-IT" smtClean="0"/>
              <a:t>cum perdurantism (cum </a:t>
            </a:r>
            <a:r>
              <a:rPr lang="it-IT"/>
              <a:t>"genidentity") (objects as mereological sums of stages) </a:t>
            </a:r>
            <a:r>
              <a:rPr lang="it-IT" smtClean="0"/>
              <a:t>(Quine, Lewis</a:t>
            </a:r>
            <a:r>
              <a:rPr lang="it-IT"/>
              <a:t>)</a:t>
            </a:r>
            <a:endParaRPr lang="it-IT" smtClean="0"/>
          </a:p>
          <a:p>
            <a:pPr lvl="1"/>
            <a:r>
              <a:rPr lang="it-IT" smtClean="0"/>
              <a:t>cum </a:t>
            </a:r>
            <a:r>
              <a:rPr lang="it-IT"/>
              <a:t>sequentialism (conventionalism</a:t>
            </a:r>
            <a:r>
              <a:rPr lang="it-IT" smtClean="0"/>
              <a:t>) (</a:t>
            </a:r>
            <a:r>
              <a:rPr lang="it-IT" b="1" smtClean="0"/>
              <a:t>Chisholm in "Problems of identity"; Sider's </a:t>
            </a:r>
            <a:r>
              <a:rPr lang="it-IT" b="1"/>
              <a:t>stage view</a:t>
            </a:r>
            <a:r>
              <a:rPr lang="it-IT"/>
              <a:t>; Katherine Hawley (sep entry on temporal parts) </a:t>
            </a:r>
            <a:endParaRPr lang="it-IT" smtClean="0"/>
          </a:p>
          <a:p>
            <a:r>
              <a:rPr lang="it-IT" smtClean="0"/>
              <a:t>I </a:t>
            </a:r>
            <a:r>
              <a:rPr lang="it-IT"/>
              <a:t>am using "sequentialism" as in Varzi, </a:t>
            </a:r>
            <a:r>
              <a:rPr lang="it-IT" i="1"/>
              <a:t>Parole, Oggetti, Eventi </a:t>
            </a:r>
            <a:r>
              <a:rPr lang="it-IT"/>
              <a:t>(2001, pp. 126-131</a:t>
            </a:r>
            <a:r>
              <a:rPr lang="it-IT" smtClean="0"/>
              <a:t>)</a:t>
            </a:r>
            <a:endParaRPr lang="it-IT"/>
          </a:p>
          <a:p>
            <a:r>
              <a:rPr lang="it-IT" smtClean="0"/>
              <a:t>(Quasi-)Nihilism</a:t>
            </a:r>
            <a:r>
              <a:rPr lang="it-IT"/>
              <a:t>: there are </a:t>
            </a:r>
            <a:r>
              <a:rPr lang="it-IT" smtClean="0"/>
              <a:t>no composite objects (except persons and pehaps other living beings (</a:t>
            </a:r>
            <a:r>
              <a:rPr lang="it-IT"/>
              <a:t>Van </a:t>
            </a:r>
            <a:r>
              <a:rPr lang="it-IT" smtClean="0"/>
              <a:t>Inwagen, </a:t>
            </a:r>
            <a:r>
              <a:rPr lang="it-IT" i="1" smtClean="0"/>
              <a:t>Material beings</a:t>
            </a:r>
            <a:r>
              <a:rPr lang="it-IT" smtClean="0"/>
              <a:t>; Merricks, </a:t>
            </a:r>
            <a:r>
              <a:rPr lang="it-IT" i="1" smtClean="0"/>
              <a:t>Objects and persons</a:t>
            </a:r>
            <a:r>
              <a:rPr lang="it-IT" smtClean="0"/>
              <a:t>)</a:t>
            </a:r>
            <a:endParaRPr lang="it-IT"/>
          </a:p>
        </p:txBody>
      </p:sp>
      <p:pic>
        <p:nvPicPr>
          <p:cNvPr id="4" name="Audio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731625" y="6397625"/>
            <a:ext cx="244475" cy="244475"/>
          </a:xfrm>
          <a:prstGeom prst="rect">
            <a:avLst/>
          </a:prstGeom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266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37"/>
    </mc:Choice>
    <mc:Fallback xmlns="">
      <p:transition spd="slow" advTm="28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Block </a:t>
            </a:r>
            <a:r>
              <a:rPr lang="it-IT" dirty="0" err="1" smtClean="0"/>
              <a:t>theory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The B theory is often thus called</a:t>
            </a:r>
          </a:p>
          <a:p>
            <a:r>
              <a:rPr lang="it-IT" smtClean="0"/>
              <a:t>But in A-eternalism as well there is a "big block" containing all events and thus various "temporal worms"</a:t>
            </a:r>
            <a:endParaRPr lang="it-IT" dirty="0" smtClean="0"/>
          </a:p>
          <a:p>
            <a:r>
              <a:rPr lang="it-IT" smtClean="0"/>
              <a:t>What is there in the big block?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16</a:t>
            </a:fld>
            <a:endParaRPr lang="it-IT"/>
          </a:p>
        </p:txBody>
      </p:sp>
      <p:pic>
        <p:nvPicPr>
          <p:cNvPr id="6" name="Picture 3" descr="C:\Users\utente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454" y="3005967"/>
            <a:ext cx="3557356" cy="26642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335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17</a:t>
            </a:fld>
            <a:endParaRPr lang="it-IT"/>
          </a:p>
        </p:txBody>
      </p:sp>
      <p:pic>
        <p:nvPicPr>
          <p:cNvPr id="3074" name="Picture 2" descr="C:\Users\utente\Desktop\dinosauro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359696" y="332657"/>
            <a:ext cx="1847850" cy="1385887"/>
          </a:xfrm>
          <a:prstGeom prst="rect">
            <a:avLst/>
          </a:prstGeom>
          <a:noFill/>
        </p:spPr>
      </p:pic>
      <p:pic>
        <p:nvPicPr>
          <p:cNvPr id="3075" name="Picture 3" descr="C:\Users\utente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19536" y="260648"/>
            <a:ext cx="936104" cy="936104"/>
          </a:xfrm>
          <a:prstGeom prst="rect">
            <a:avLst/>
          </a:prstGeom>
          <a:noFill/>
        </p:spPr>
      </p:pic>
      <p:pic>
        <p:nvPicPr>
          <p:cNvPr id="3076" name="Picture 4" descr="C:\Users\utente\Desktop\images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00624" y="1600349"/>
            <a:ext cx="2088232" cy="2282486"/>
          </a:xfrm>
          <a:prstGeom prst="rect">
            <a:avLst/>
          </a:prstGeom>
          <a:noFill/>
        </p:spPr>
      </p:pic>
      <p:pic>
        <p:nvPicPr>
          <p:cNvPr id="3078" name="Picture 6" descr="C:\Users\utente\Desktop\images (1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56387" y="475655"/>
            <a:ext cx="5187895" cy="3096344"/>
          </a:xfrm>
          <a:prstGeom prst="rect">
            <a:avLst/>
          </a:prstGeom>
          <a:noFill/>
        </p:spPr>
      </p:pic>
      <p:pic>
        <p:nvPicPr>
          <p:cNvPr id="3079" name="Picture 7" descr="C:\Users\utente\Desktop\download (1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23992" y="4149080"/>
            <a:ext cx="2240280" cy="13106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425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18</a:t>
            </a:fld>
            <a:endParaRPr lang="it-IT"/>
          </a:p>
        </p:txBody>
      </p:sp>
      <p:pic>
        <p:nvPicPr>
          <p:cNvPr id="4" name="Picture 4" descr="C:\Users\utente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672" y="476672"/>
            <a:ext cx="5544616" cy="60603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363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But also Socrates who drinks hemlock, and ...</a:t>
            </a:r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19</a:t>
            </a:fld>
            <a:endParaRPr lang="it-IT"/>
          </a:p>
        </p:txBody>
      </p:sp>
      <p:pic>
        <p:nvPicPr>
          <p:cNvPr id="5122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3632" y="1556793"/>
            <a:ext cx="6408712" cy="44148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996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Lezioni 22-24</a:t>
            </a:r>
          </a:p>
          <a:p>
            <a:r>
              <a:rPr lang="it-IT" smtClean="0"/>
              <a:t>28/11/22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18125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How many I are there?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20</a:t>
            </a:fld>
            <a:endParaRPr lang="it-IT"/>
          </a:p>
        </p:txBody>
      </p:sp>
      <p:pic>
        <p:nvPicPr>
          <p:cNvPr id="6147" name="Picture 3" descr="C:\Users\utente\Pictures\greg e francesco 2011_06_25\IMG_5672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84232" y="3933056"/>
            <a:ext cx="1188132" cy="1584176"/>
          </a:xfrm>
          <a:prstGeom prst="rect">
            <a:avLst/>
          </a:prstGeom>
          <a:noFill/>
        </p:spPr>
      </p:pic>
      <p:pic>
        <p:nvPicPr>
          <p:cNvPr id="6148" name="Picture 4" descr="C:\Users\utente\Pictures\Urbino Conference 2009\IMG_9475-Orilia-Dell'Utri-CONTINUITY-DISCRETENES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3872" y="2564904"/>
            <a:ext cx="2700300" cy="1800200"/>
          </a:xfrm>
          <a:prstGeom prst="rect">
            <a:avLst/>
          </a:prstGeom>
          <a:noFill/>
        </p:spPr>
      </p:pic>
      <p:pic>
        <p:nvPicPr>
          <p:cNvPr id="6149" name="Picture 5" descr="C:\Users\utente\Desktop\imag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71625" y="2376702"/>
            <a:ext cx="2466975" cy="1847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1040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Are we temporal worms?</a:t>
            </a: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smtClean="0"/>
              <a:t>Is each of us a temporal worm with both spatial and temporal parts?</a:t>
            </a:r>
            <a:endParaRPr lang="it-IT" dirty="0"/>
          </a:p>
        </p:txBody>
      </p:sp>
      <p:sp>
        <p:nvSpPr>
          <p:cNvPr id="9" name="Segnaposto testo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21</a:t>
            </a:fld>
            <a:endParaRPr lang="it-IT"/>
          </a:p>
        </p:txBody>
      </p:sp>
      <p:pic>
        <p:nvPicPr>
          <p:cNvPr id="7171" name="Picture 3" descr="C:\Users\utente\Desktop\images (1)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2024" y="2924944"/>
            <a:ext cx="3557356" cy="26642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0851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Eternalism without 4-dimensionalism?</a:t>
            </a:r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Mellor (1998, p. XII, and ch. 8) says yes</a:t>
            </a:r>
          </a:p>
          <a:p>
            <a:r>
              <a:rPr lang="it-IT" smtClean="0"/>
              <a:t>I think however that Merricks (1995) is right when he argues that the answer must be NO (some </a:t>
            </a:r>
            <a:r>
              <a:rPr lang="it-IT"/>
              <a:t>eternalists have argued that this is an advantage; see Loux, 2006, ch. 6)</a:t>
            </a:r>
          </a:p>
          <a:p>
            <a:r>
              <a:rPr lang="it-IT" smtClean="0"/>
              <a:t>But </a:t>
            </a:r>
            <a:r>
              <a:rPr lang="it-IT"/>
              <a:t>see "multilocationism" in Costa (JP, 2017):  3-D objects having multiple time locations. In this way the eternalist may be perhaps be said to buy endurantism</a:t>
            </a:r>
            <a:r>
              <a:rPr lang="it-IT" smtClean="0"/>
              <a:t>.</a:t>
            </a:r>
            <a:endParaRPr lang="it-IT"/>
          </a:p>
          <a:p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262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From Costa 2017</a:t>
            </a:r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88064" y="3128444"/>
            <a:ext cx="4881871" cy="1745700"/>
          </a:xfrm>
          <a:prstGeom prst="rect">
            <a:avLst/>
          </a:prstGeom>
        </p:spPr>
      </p:pic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Figure 2. Multilocationism and unilocationism. A three-dimensional </a:t>
            </a:r>
            <a:r>
              <a:rPr lang="en-US" smtClean="0"/>
              <a:t>entity occupies </a:t>
            </a:r>
            <a:r>
              <a:rPr lang="en-US"/>
              <a:t>a four-dimensional region by being multilocated through </a:t>
            </a:r>
            <a:r>
              <a:rPr lang="en-US" smtClean="0"/>
              <a:t>it, while </a:t>
            </a:r>
            <a:r>
              <a:rPr lang="en-US"/>
              <a:t>a four-dimensional entity occupies it by being exactly located at it.</a:t>
            </a:r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897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No open future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41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Fixed past and open future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Intuitively, the past is fixed, we cannot change it</a:t>
            </a:r>
          </a:p>
          <a:p>
            <a:r>
              <a:rPr lang="it-IT" smtClean="0"/>
              <a:t>In contrast, the future is open, and we contribute to bringing it about</a:t>
            </a:r>
          </a:p>
          <a:p>
            <a:r>
              <a:rPr lang="it-IT" smtClean="0"/>
              <a:t>Yet, eternalism seems to lead to logical fatalism, which seems incompatible with the open future</a:t>
            </a:r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011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smtClean="0"/>
              <a:t>"prefixed" propositions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neutrally dated proposition: Garibaldi says </a:t>
            </a:r>
            <a:r>
              <a:rPr lang="it-IT" dirty="0" smtClean="0"/>
              <a:t>"obbedisco</a:t>
            </a:r>
            <a:r>
              <a:rPr lang="it-IT" smtClean="0"/>
              <a:t>" </a:t>
            </a:r>
            <a:r>
              <a:rPr lang="it-IT"/>
              <a:t>at </a:t>
            </a:r>
            <a:r>
              <a:rPr lang="it-IT" smtClean="0"/>
              <a:t>8:30 a.m. 26/10/1860.</a:t>
            </a:r>
          </a:p>
          <a:p>
            <a:r>
              <a:rPr lang="it-IT" smtClean="0"/>
              <a:t>In brief: </a:t>
            </a:r>
            <a:r>
              <a:rPr lang="it-IT" dirty="0" smtClean="0"/>
              <a:t>@(m, G)</a:t>
            </a:r>
          </a:p>
          <a:p>
            <a:r>
              <a:rPr lang="it-IT" smtClean="0"/>
              <a:t>G is the "internal" (undated) proposition</a:t>
            </a:r>
            <a:endParaRPr lang="it-IT" dirty="0" smtClean="0"/>
          </a:p>
          <a:p>
            <a:r>
              <a:rPr lang="it-IT" smtClean="0"/>
              <a:t>m is the date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7B5E-1D47-4CC7-9E28-D6F352D0D03F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557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prefixed </a:t>
            </a:r>
            <a:r>
              <a:rPr lang="it-IT" smtClean="0"/>
              <a:t>propositions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A </a:t>
            </a:r>
            <a:r>
              <a:rPr lang="it-IT" b="1"/>
              <a:t>prefixed</a:t>
            </a:r>
            <a:r>
              <a:rPr lang="it-IT"/>
              <a:t> </a:t>
            </a:r>
            <a:r>
              <a:rPr lang="it-IT" smtClean="0"/>
              <a:t>proposition is a true proposition of the type</a:t>
            </a:r>
            <a:endParaRPr lang="it-IT"/>
          </a:p>
          <a:p>
            <a:pPr lvl="1">
              <a:buNone/>
            </a:pPr>
            <a:r>
              <a:rPr lang="it-IT" smtClean="0"/>
              <a:t>                    @(t, P),</a:t>
            </a:r>
          </a:p>
          <a:p>
            <a:pPr>
              <a:buNone/>
            </a:pPr>
            <a:r>
              <a:rPr lang="it-IT" smtClean="0"/>
              <a:t>     such that there is a time t' &lt; t, such that</a:t>
            </a:r>
          </a:p>
          <a:p>
            <a:pPr>
              <a:buNone/>
            </a:pPr>
            <a:r>
              <a:rPr lang="it-IT" smtClean="0"/>
              <a:t>                   @(t', @(t, P))</a:t>
            </a:r>
          </a:p>
          <a:p>
            <a:pPr>
              <a:buNone/>
            </a:pPr>
            <a:r>
              <a:rPr lang="it-IT" smtClean="0"/>
              <a:t>    is also true.</a:t>
            </a:r>
          </a:p>
          <a:p>
            <a:pPr>
              <a:buNone/>
            </a:pPr>
            <a:r>
              <a:rPr lang="it-IT" smtClean="0"/>
              <a:t>We may say that @(t, P) is future-dated if t is a future time</a:t>
            </a:r>
          </a:p>
          <a:p>
            <a:pPr>
              <a:buNone/>
            </a:pPr>
            <a:endParaRPr lang="it-IT" smtClean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7B5E-1D47-4CC7-9E28-D6F352D0D03F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361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Open future vs logical fatalism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We can then define the thesis of the </a:t>
            </a:r>
            <a:r>
              <a:rPr lang="en-GB" i="1"/>
              <a:t>open future</a:t>
            </a:r>
            <a:r>
              <a:rPr lang="en-GB"/>
              <a:t> as the claim that, for at least some future-dated proposition @(t, P), where P is atomic and undated, neither @(t, P), nor its internal negation @(t, </a:t>
            </a:r>
            <a:r>
              <a:rPr lang="en-GB">
                <a:sym typeface="Symbol" panose="05050102010706020507" pitchFamily="18" charset="2"/>
              </a:rPr>
              <a:t></a:t>
            </a:r>
            <a:r>
              <a:rPr lang="en-GB"/>
              <a:t>P), is </a:t>
            </a:r>
            <a:r>
              <a:rPr lang="en-GB" smtClean="0"/>
              <a:t>prefixed.</a:t>
            </a:r>
          </a:p>
          <a:p>
            <a:r>
              <a:rPr lang="en-GB" smtClean="0"/>
              <a:t>Logical fatalism (as I define it) is the denial of the thesis of the open future 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186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Eternalism =&gt; logical fatalism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Consider a dated proposition @(t, P), with P atomic, </a:t>
            </a:r>
            <a:r>
              <a:rPr lang="en-GB" dirty="0" smtClean="0"/>
              <a:t>i.e. </a:t>
            </a:r>
            <a:r>
              <a:rPr lang="en-GB" dirty="0"/>
              <a:t>a proposition of the sort that can be made true by an appropriate event, such as the proposition that on August 21, </a:t>
            </a:r>
            <a:r>
              <a:rPr lang="en-GB" dirty="0" smtClean="0"/>
              <a:t>2020 </a:t>
            </a:r>
            <a:r>
              <a:rPr lang="en-GB" dirty="0"/>
              <a:t>at noon John is kissing Mary. </a:t>
            </a:r>
            <a:endParaRPr lang="en-GB" dirty="0" smtClean="0"/>
          </a:p>
          <a:p>
            <a:r>
              <a:rPr lang="en-GB" dirty="0" smtClean="0"/>
              <a:t>Given </a:t>
            </a:r>
            <a:r>
              <a:rPr lang="en-GB" dirty="0" err="1"/>
              <a:t>eternalism</a:t>
            </a:r>
            <a:r>
              <a:rPr lang="en-GB" dirty="0"/>
              <a:t>, all past and future events are real just as much as the present </a:t>
            </a:r>
            <a:r>
              <a:rPr lang="en-GB" dirty="0" smtClean="0"/>
              <a:t>ones.</a:t>
            </a:r>
          </a:p>
          <a:p>
            <a:r>
              <a:rPr lang="en-GB" dirty="0" smtClean="0"/>
              <a:t>Hence</a:t>
            </a:r>
            <a:r>
              <a:rPr lang="en-GB" dirty="0"/>
              <a:t>, even if t is not the present moment, there are nevertheless all the events of time t. Among them, either </a:t>
            </a:r>
            <a:r>
              <a:rPr lang="en-GB" b="1" dirty="0"/>
              <a:t>there is</a:t>
            </a:r>
            <a:r>
              <a:rPr lang="en-GB" dirty="0"/>
              <a:t>, </a:t>
            </a:r>
            <a:r>
              <a:rPr lang="en-GB" dirty="0">
                <a:solidFill>
                  <a:srgbClr val="FF0000"/>
                </a:solidFill>
              </a:rPr>
              <a:t>or </a:t>
            </a:r>
            <a:r>
              <a:rPr lang="en-GB" b="1" dirty="0"/>
              <a:t>there isn’t</a:t>
            </a:r>
            <a:r>
              <a:rPr lang="en-GB" dirty="0"/>
              <a:t>, an event </a:t>
            </a:r>
            <a:r>
              <a:rPr lang="en-GB" b="1" dirty="0"/>
              <a:t>p</a:t>
            </a:r>
            <a:r>
              <a:rPr lang="en-GB" dirty="0"/>
              <a:t> that works as </a:t>
            </a:r>
            <a:r>
              <a:rPr lang="en-GB" dirty="0" err="1"/>
              <a:t>truthmaker</a:t>
            </a:r>
            <a:r>
              <a:rPr lang="en-GB" dirty="0"/>
              <a:t> of @(t, P</a:t>
            </a:r>
            <a:r>
              <a:rPr lang="en-GB" dirty="0" smtClean="0"/>
              <a:t>), which leads to fatalism</a:t>
            </a:r>
          </a:p>
          <a:p>
            <a:r>
              <a:rPr lang="en-US" dirty="0" smtClean="0"/>
              <a:t>Let's consider both options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747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Eternalist problems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412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John kisses Mary at t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This event p is part of reality </a:t>
            </a:r>
            <a:r>
              <a:rPr lang="en-US" i="1" smtClean="0"/>
              <a:t>tout court</a:t>
            </a:r>
            <a:r>
              <a:rPr lang="en-US" smtClean="0"/>
              <a:t> and it is thus real from the point of view of t just as much as it is real from the point of view of any previous moment t’.</a:t>
            </a:r>
          </a:p>
          <a:p>
            <a:r>
              <a:rPr lang="en-US" smtClean="0"/>
              <a:t>Hence, p can be considered not only a truthmaker for </a:t>
            </a:r>
            <a:r>
              <a:rPr lang="en-GB" smtClean="0"/>
              <a:t>@(t, P), but also a truthmaker for @(t’, @(t, P)).</a:t>
            </a:r>
            <a:endParaRPr lang="it-IT" smtClean="0"/>
          </a:p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smtClean="0"/>
              <a:t>t': John and Mary have never met</a:t>
            </a:r>
          </a:p>
          <a:p>
            <a:r>
              <a:rPr lang="it-IT" smtClean="0"/>
              <a:t>t: John kisses mary</a:t>
            </a:r>
          </a:p>
          <a:p>
            <a:endParaRPr lang="it-IT"/>
          </a:p>
          <a:p>
            <a:r>
              <a:rPr lang="it-IT" smtClean="0"/>
              <a:t>t': at t John kisses Mary</a:t>
            </a:r>
            <a:endParaRPr lang="it-IT"/>
          </a:p>
        </p:txBody>
      </p:sp>
      <p:cxnSp>
        <p:nvCxnSpPr>
          <p:cNvPr id="7" name="Connettore 2 6"/>
          <p:cNvCxnSpPr/>
          <p:nvPr/>
        </p:nvCxnSpPr>
        <p:spPr>
          <a:xfrm>
            <a:off x="8061767" y="3304572"/>
            <a:ext cx="11575" cy="37039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290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John does  not kiss Mary at t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/>
              <a:t>the events of t constitute a totality which, by lacking a truthmaker for @(t, P), functions as truthmaker for @(t, </a:t>
            </a:r>
            <a:r>
              <a:rPr lang="en-GB">
                <a:sym typeface="Symbol" panose="05050102010706020507" pitchFamily="18" charset="2"/>
              </a:rPr>
              <a:t></a:t>
            </a:r>
            <a:r>
              <a:rPr lang="en-GB"/>
              <a:t>P). </a:t>
            </a:r>
            <a:endParaRPr lang="en-GB" smtClean="0"/>
          </a:p>
          <a:p>
            <a:r>
              <a:rPr lang="en-GB" smtClean="0"/>
              <a:t>this </a:t>
            </a:r>
            <a:r>
              <a:rPr lang="en-GB"/>
              <a:t>totality is real from the point of view of t just as much as it is real from the point of view of t’, and thus is also a truthmaker for @(t’, @(t, </a:t>
            </a:r>
            <a:r>
              <a:rPr lang="en-GB">
                <a:sym typeface="Symbol" panose="05050102010706020507" pitchFamily="18" charset="2"/>
              </a:rPr>
              <a:t></a:t>
            </a:r>
            <a:r>
              <a:rPr lang="en-GB"/>
              <a:t>P</a:t>
            </a:r>
            <a:r>
              <a:rPr lang="en-GB" smtClean="0"/>
              <a:t>)).</a:t>
            </a:r>
          </a:p>
          <a:p>
            <a:r>
              <a:rPr lang="en-GB" smtClean="0"/>
              <a:t>See Orilia 2016 for details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mtClean="0"/>
              <a:t>t': John and Mary have never met</a:t>
            </a:r>
          </a:p>
          <a:p>
            <a:r>
              <a:rPr lang="it-IT" smtClean="0"/>
              <a:t>t: many events but no John-kisses-Mary event among them</a:t>
            </a:r>
          </a:p>
          <a:p>
            <a:endParaRPr lang="it-IT" smtClean="0"/>
          </a:p>
          <a:p>
            <a:r>
              <a:rPr lang="it-IT" smtClean="0"/>
              <a:t>t': at t John does NOT kiss Mary</a:t>
            </a:r>
            <a:endParaRPr lang="it-IT"/>
          </a:p>
        </p:txBody>
      </p:sp>
      <p:cxnSp>
        <p:nvCxnSpPr>
          <p:cNvPr id="5" name="Connettore 2 4"/>
          <p:cNvCxnSpPr/>
          <p:nvPr/>
        </p:nvCxnSpPr>
        <p:spPr>
          <a:xfrm>
            <a:off x="8536329" y="3478192"/>
            <a:ext cx="11575" cy="37039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944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Eternalism and libertarian free will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Compatibilism: I am free (inasmuch as my volitions cause my actions) even though I could not have done (willed) otherwise</a:t>
            </a:r>
          </a:p>
          <a:p>
            <a:r>
              <a:rPr lang="it-IT" smtClean="0"/>
              <a:t>Libertarianism: I am free only if I could have done (willed) otherwise</a:t>
            </a:r>
          </a:p>
          <a:p>
            <a:r>
              <a:rPr lang="it-IT" smtClean="0"/>
              <a:t>There </a:t>
            </a:r>
            <a:r>
              <a:rPr lang="it-IT"/>
              <a:t>is a sense of </a:t>
            </a:r>
            <a:r>
              <a:rPr lang="it-IT" b="1"/>
              <a:t>necessity </a:t>
            </a:r>
            <a:r>
              <a:rPr lang="it-IT"/>
              <a:t>that has to do </a:t>
            </a:r>
            <a:r>
              <a:rPr lang="it-IT" smtClean="0"/>
              <a:t>with prefixation: if </a:t>
            </a:r>
            <a:r>
              <a:rPr lang="it-IT"/>
              <a:t>a dated </a:t>
            </a:r>
            <a:r>
              <a:rPr lang="it-IT" smtClean="0"/>
              <a:t>proposition @(t, P) is prefixed, true at a date t'&lt;t, then it is necessary at t'. It is impossible at t' that P fails to be true at t.</a:t>
            </a:r>
          </a:p>
          <a:p>
            <a:r>
              <a:rPr lang="it-IT" smtClean="0"/>
              <a:t>If so, eternalism is incompatible with libertarian free will</a:t>
            </a:r>
          </a:p>
          <a:p>
            <a:r>
              <a:rPr lang="it-IT" smtClean="0"/>
              <a:t>Let us see this with an example ... 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618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the Garibaldi example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Given</a:t>
            </a:r>
            <a:r>
              <a:rPr lang="it-IT" dirty="0" smtClean="0"/>
              <a:t> </a:t>
            </a:r>
            <a:r>
              <a:rPr lang="it-IT" dirty="0" err="1" smtClean="0"/>
              <a:t>eternalism</a:t>
            </a:r>
            <a:r>
              <a:rPr lang="it-IT" dirty="0" smtClean="0"/>
              <a:t>, @(</a:t>
            </a:r>
            <a:r>
              <a:rPr lang="it-IT" dirty="0"/>
              <a:t>m, </a:t>
            </a:r>
            <a:r>
              <a:rPr lang="it-IT" dirty="0" smtClean="0"/>
              <a:t>G)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/>
              <a:t>true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 time m' </a:t>
            </a:r>
            <a:r>
              <a:rPr lang="it-IT" dirty="0" smtClean="0"/>
              <a:t>&lt; m:</a:t>
            </a:r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@(m', @(</a:t>
            </a:r>
            <a:r>
              <a:rPr lang="it-IT" dirty="0"/>
              <a:t>m, G</a:t>
            </a:r>
            <a:r>
              <a:rPr lang="it-IT" dirty="0" smtClean="0"/>
              <a:t>)).</a:t>
            </a:r>
            <a:endParaRPr lang="it-IT" dirty="0"/>
          </a:p>
          <a:p>
            <a:pPr>
              <a:buNone/>
            </a:pPr>
            <a:r>
              <a:rPr lang="it-IT" dirty="0" smtClean="0"/>
              <a:t>  </a:t>
            </a:r>
            <a:r>
              <a:rPr lang="it-IT" dirty="0" err="1" smtClean="0"/>
              <a:t>Then</a:t>
            </a:r>
            <a:r>
              <a:rPr lang="it-IT" dirty="0" smtClean="0"/>
              <a:t>, @(m, G)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prefixed</a:t>
            </a:r>
            <a:endParaRPr lang="it-IT" dirty="0" smtClean="0"/>
          </a:p>
          <a:p>
            <a:r>
              <a:rPr lang="it-IT" dirty="0" err="1"/>
              <a:t>Hence</a:t>
            </a:r>
            <a:r>
              <a:rPr lang="it-IT" dirty="0"/>
              <a:t>, @(m, </a:t>
            </a:r>
            <a:r>
              <a:rPr lang="it-IT" dirty="0" smtClean="0">
                <a:sym typeface="Symbol" panose="05050102010706020507" pitchFamily="18" charset="2"/>
              </a:rPr>
              <a:t></a:t>
            </a:r>
            <a:r>
              <a:rPr lang="it-IT" dirty="0" smtClean="0"/>
              <a:t>G</a:t>
            </a:r>
            <a:r>
              <a:rPr lang="it-IT" dirty="0"/>
              <a:t>)</a:t>
            </a:r>
            <a:r>
              <a:rPr lang="it-IT" dirty="0" smtClean="0"/>
              <a:t> could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true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m'.</a:t>
            </a:r>
          </a:p>
          <a:p>
            <a:r>
              <a:rPr lang="it-IT" dirty="0" err="1" smtClean="0"/>
              <a:t>Hence</a:t>
            </a:r>
            <a:r>
              <a:rPr lang="it-IT" dirty="0" smtClean="0"/>
              <a:t>, </a:t>
            </a:r>
            <a:r>
              <a:rPr lang="it-IT" dirty="0" err="1" smtClean="0"/>
              <a:t>it</a:t>
            </a:r>
            <a:r>
              <a:rPr lang="it-IT" dirty="0" smtClean="0"/>
              <a:t> could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the case </a:t>
            </a:r>
            <a:r>
              <a:rPr lang="it-IT" dirty="0" err="1" smtClean="0"/>
              <a:t>that</a:t>
            </a:r>
            <a:r>
              <a:rPr lang="it-IT" dirty="0" smtClean="0"/>
              <a:t> Garibaldi </a:t>
            </a:r>
            <a:r>
              <a:rPr lang="it-IT" dirty="0" err="1" smtClean="0"/>
              <a:t>did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say</a:t>
            </a:r>
            <a:r>
              <a:rPr lang="it-IT" dirty="0" smtClean="0"/>
              <a:t> "obbedisco" </a:t>
            </a:r>
            <a:r>
              <a:rPr lang="it-IT" dirty="0" err="1" smtClean="0"/>
              <a:t>at</a:t>
            </a:r>
            <a:r>
              <a:rPr lang="it-IT" dirty="0" smtClean="0"/>
              <a:t> time m.</a:t>
            </a:r>
          </a:p>
          <a:p>
            <a:r>
              <a:rPr lang="it-IT" dirty="0" err="1" smtClean="0"/>
              <a:t>Hence</a:t>
            </a:r>
            <a:r>
              <a:rPr lang="it-IT" dirty="0" smtClean="0"/>
              <a:t>, Garibaldi could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done</a:t>
            </a:r>
            <a:r>
              <a:rPr lang="it-IT" dirty="0" smtClean="0"/>
              <a:t> (</a:t>
            </a:r>
            <a:r>
              <a:rPr lang="it-IT" dirty="0" err="1" smtClean="0"/>
              <a:t>willed</a:t>
            </a:r>
            <a:r>
              <a:rPr lang="it-IT" dirty="0" smtClean="0"/>
              <a:t>) </a:t>
            </a:r>
            <a:r>
              <a:rPr lang="it-IT" dirty="0" err="1" smtClean="0"/>
              <a:t>otherwise</a:t>
            </a:r>
            <a:r>
              <a:rPr lang="it-IT" dirty="0" smtClean="0"/>
              <a:t>, </a:t>
            </a:r>
            <a:r>
              <a:rPr lang="it-IT" dirty="0" err="1" smtClean="0"/>
              <a:t>when</a:t>
            </a:r>
            <a:r>
              <a:rPr lang="it-IT" dirty="0" smtClean="0"/>
              <a:t> he </a:t>
            </a:r>
            <a:r>
              <a:rPr lang="it-IT" dirty="0" err="1" smtClean="0"/>
              <a:t>decided</a:t>
            </a:r>
            <a:r>
              <a:rPr lang="it-IT" dirty="0" smtClean="0"/>
              <a:t> to </a:t>
            </a:r>
            <a:r>
              <a:rPr lang="it-IT" dirty="0" err="1" smtClean="0"/>
              <a:t>say</a:t>
            </a:r>
            <a:r>
              <a:rPr lang="it-IT" dirty="0" smtClean="0"/>
              <a:t> "obbedisco"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7B5E-1D47-4CC7-9E28-D6F352D0D03F}" type="slidenum">
              <a:rPr lang="it-IT" smtClean="0"/>
              <a:pPr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453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Preliminary list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Relativity theory: taken to favor B-eternalism and to go against A-eternalism and A-theory in general. Yet, </a:t>
            </a:r>
            <a:r>
              <a:rPr lang="it-IT"/>
              <a:t>according to relativity </a:t>
            </a:r>
            <a:r>
              <a:rPr lang="it-IT" smtClean="0"/>
              <a:t>theory, there is no univocal B-relational ordering</a:t>
            </a:r>
          </a:p>
          <a:p>
            <a:r>
              <a:rPr lang="it-IT" smtClean="0"/>
              <a:t>Perdurantism: eternalism (and more generally no-presentism) seems committed to </a:t>
            </a:r>
            <a:r>
              <a:rPr lang="it-IT"/>
              <a:t>perdurantism (although not everybody agrees; see forthcoming slides for references), </a:t>
            </a:r>
            <a:r>
              <a:rPr lang="it-IT" smtClean="0"/>
              <a:t>and perdurantism is not </a:t>
            </a:r>
            <a:r>
              <a:rPr lang="it-IT"/>
              <a:t>in line with common sense </a:t>
            </a:r>
          </a:p>
          <a:p>
            <a:r>
              <a:rPr lang="it-IT" smtClean="0"/>
              <a:t>No open future: eternalism seems to imply logical fatalism</a:t>
            </a:r>
          </a:p>
          <a:p>
            <a:r>
              <a:rPr lang="it-IT" smtClean="0"/>
              <a:t>No libertarian free will: this seems to follow from logical fatalism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128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mtClean="0"/>
              <a:t>A Problem from relativity</a:t>
            </a:r>
            <a:endParaRPr lang="it-IT"/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142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 'earlier than</a:t>
            </a:r>
            <a:r>
              <a:rPr lang="it-IT" smtClean="0"/>
              <a:t>' is not univocal </a:t>
            </a:r>
            <a:r>
              <a:rPr lang="it-IT"/>
              <a:t/>
            </a:r>
            <a:br>
              <a:rPr lang="it-IT"/>
            </a:b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 smtClean="0"/>
              <a:t>relativity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problematic</a:t>
            </a:r>
            <a:r>
              <a:rPr lang="it-IT" dirty="0" smtClean="0"/>
              <a:t> for the B </a:t>
            </a:r>
            <a:r>
              <a:rPr lang="it-IT" dirty="0" err="1" smtClean="0"/>
              <a:t>theory</a:t>
            </a:r>
            <a:r>
              <a:rPr lang="it-IT" dirty="0" smtClean="0"/>
              <a:t> </a:t>
            </a:r>
            <a:r>
              <a:rPr lang="it-IT" dirty="0" err="1" smtClean="0"/>
              <a:t>because</a:t>
            </a:r>
            <a:r>
              <a:rPr lang="it-IT" dirty="0" smtClean="0"/>
              <a:t> </a:t>
            </a:r>
            <a:r>
              <a:rPr lang="it-IT" dirty="0" err="1"/>
              <a:t>space-like</a:t>
            </a:r>
            <a:r>
              <a:rPr lang="it-IT" dirty="0"/>
              <a:t> </a:t>
            </a:r>
            <a:r>
              <a:rPr lang="it-IT" dirty="0" err="1"/>
              <a:t>separated</a:t>
            </a:r>
            <a:r>
              <a:rPr lang="it-IT" dirty="0"/>
              <a:t> </a:t>
            </a:r>
            <a:r>
              <a:rPr lang="it-IT" dirty="0" err="1"/>
              <a:t>events</a:t>
            </a:r>
            <a:r>
              <a:rPr lang="it-IT" dirty="0"/>
              <a:t> are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univocally</a:t>
            </a:r>
            <a:r>
              <a:rPr lang="it-IT" dirty="0" smtClean="0"/>
              <a:t> </a:t>
            </a:r>
            <a:r>
              <a:rPr lang="it-IT" dirty="0" err="1"/>
              <a:t>ordered</a:t>
            </a:r>
            <a:r>
              <a:rPr lang="it-IT" dirty="0"/>
              <a:t> by '</a:t>
            </a:r>
            <a:r>
              <a:rPr lang="it-IT" dirty="0" err="1"/>
              <a:t>earlier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' </a:t>
            </a:r>
            <a:endParaRPr lang="it-IT" dirty="0" smtClean="0"/>
          </a:p>
          <a:p>
            <a:r>
              <a:rPr lang="it-IT" dirty="0" err="1" smtClean="0"/>
              <a:t>Only</a:t>
            </a:r>
            <a:r>
              <a:rPr lang="it-IT" dirty="0" smtClean="0"/>
              <a:t> time-</a:t>
            </a:r>
            <a:r>
              <a:rPr lang="it-IT" dirty="0" err="1" smtClean="0"/>
              <a:t>like</a:t>
            </a:r>
            <a:r>
              <a:rPr lang="it-IT" dirty="0" smtClean="0"/>
              <a:t> </a:t>
            </a:r>
            <a:r>
              <a:rPr lang="it-IT" dirty="0" err="1" smtClean="0"/>
              <a:t>separated</a:t>
            </a:r>
            <a:r>
              <a:rPr lang="it-IT" dirty="0" smtClean="0"/>
              <a:t> </a:t>
            </a:r>
            <a:r>
              <a:rPr lang="it-IT" dirty="0" err="1" smtClean="0"/>
              <a:t>events</a:t>
            </a:r>
            <a:r>
              <a:rPr lang="it-IT" dirty="0" smtClean="0"/>
              <a:t> are </a:t>
            </a:r>
            <a:r>
              <a:rPr lang="it-IT" dirty="0" err="1"/>
              <a:t>univocally</a:t>
            </a:r>
            <a:r>
              <a:rPr lang="it-IT" dirty="0"/>
              <a:t> </a:t>
            </a:r>
            <a:r>
              <a:rPr lang="it-IT" dirty="0" err="1"/>
              <a:t>ordered</a:t>
            </a:r>
            <a:r>
              <a:rPr lang="it-IT" dirty="0"/>
              <a:t> by '</a:t>
            </a:r>
            <a:r>
              <a:rPr lang="it-IT" dirty="0" err="1"/>
              <a:t>earlier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' </a:t>
            </a:r>
          </a:p>
          <a:p>
            <a:r>
              <a:rPr lang="it-IT" dirty="0" smtClean="0"/>
              <a:t>The time-</a:t>
            </a:r>
            <a:r>
              <a:rPr lang="it-IT" dirty="0" err="1" smtClean="0"/>
              <a:t>like</a:t>
            </a:r>
            <a:r>
              <a:rPr lang="it-IT" dirty="0" smtClean="0"/>
              <a:t> </a:t>
            </a:r>
            <a:r>
              <a:rPr lang="it-IT" dirty="0" err="1"/>
              <a:t>separated</a:t>
            </a:r>
            <a:r>
              <a:rPr lang="it-IT" dirty="0"/>
              <a:t> </a:t>
            </a:r>
            <a:r>
              <a:rPr lang="it-IT" dirty="0" err="1" smtClean="0"/>
              <a:t>events</a:t>
            </a:r>
            <a:r>
              <a:rPr lang="it-IT" dirty="0" smtClean="0"/>
              <a:t> are the </a:t>
            </a:r>
            <a:r>
              <a:rPr lang="it-IT" dirty="0" err="1"/>
              <a:t>events</a:t>
            </a:r>
            <a:r>
              <a:rPr lang="it-IT" dirty="0"/>
              <a:t> in the </a:t>
            </a:r>
            <a:r>
              <a:rPr lang="it-IT" dirty="0" err="1"/>
              <a:t>past</a:t>
            </a:r>
            <a:r>
              <a:rPr lang="it-IT" dirty="0"/>
              <a:t> and future light </a:t>
            </a:r>
            <a:r>
              <a:rPr lang="it-IT" dirty="0" err="1"/>
              <a:t>cones</a:t>
            </a:r>
            <a:r>
              <a:rPr lang="it-IT" dirty="0"/>
              <a:t> of a </a:t>
            </a:r>
            <a:r>
              <a:rPr lang="it-IT" dirty="0" err="1"/>
              <a:t>given</a:t>
            </a:r>
            <a:r>
              <a:rPr lang="it-IT" dirty="0"/>
              <a:t> </a:t>
            </a:r>
            <a:r>
              <a:rPr lang="it-IT" dirty="0" err="1"/>
              <a:t>event</a:t>
            </a:r>
            <a:r>
              <a:rPr lang="it-IT" dirty="0"/>
              <a:t> e; </a:t>
            </a:r>
            <a:r>
              <a:rPr lang="it-IT" dirty="0" err="1"/>
              <a:t>intuitively</a:t>
            </a:r>
            <a:r>
              <a:rPr lang="it-IT" dirty="0"/>
              <a:t>, the </a:t>
            </a:r>
            <a:r>
              <a:rPr lang="it-IT" dirty="0" err="1"/>
              <a:t>events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could be </a:t>
            </a:r>
            <a:r>
              <a:rPr lang="it-IT" dirty="0" err="1"/>
              <a:t>causally</a:t>
            </a:r>
            <a:r>
              <a:rPr lang="it-IT" dirty="0"/>
              <a:t> </a:t>
            </a:r>
            <a:r>
              <a:rPr lang="it-IT" dirty="0" err="1"/>
              <a:t>influenced</a:t>
            </a:r>
            <a:r>
              <a:rPr lang="it-IT" dirty="0"/>
              <a:t> by e, </a:t>
            </a:r>
            <a:r>
              <a:rPr lang="it-IT" dirty="0" err="1"/>
              <a:t>given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dirty="0" err="1"/>
              <a:t>speed</a:t>
            </a:r>
            <a:r>
              <a:rPr lang="it-IT" dirty="0"/>
              <a:t> of light </a:t>
            </a:r>
            <a:r>
              <a:rPr lang="it-IT" dirty="0" err="1"/>
              <a:t>is</a:t>
            </a:r>
            <a:r>
              <a:rPr lang="it-IT" dirty="0"/>
              <a:t> the maximum </a:t>
            </a:r>
            <a:r>
              <a:rPr lang="it-IT" dirty="0" err="1" smtClean="0"/>
              <a:t>velocity</a:t>
            </a:r>
            <a:endParaRPr lang="it-IT" dirty="0"/>
          </a:p>
          <a:p>
            <a:r>
              <a:rPr lang="it-IT" dirty="0" smtClean="0"/>
              <a:t> (the </a:t>
            </a:r>
            <a:r>
              <a:rPr lang="it-IT" dirty="0" err="1" smtClean="0"/>
              <a:t>space</a:t>
            </a:r>
            <a:r>
              <a:rPr lang="it-IT" dirty="0" smtClean="0"/>
              <a:t>-time </a:t>
            </a:r>
            <a:r>
              <a:rPr lang="it-IT" dirty="0" err="1" smtClean="0"/>
              <a:t>distance</a:t>
            </a:r>
            <a:r>
              <a:rPr lang="it-IT" dirty="0" smtClean="0"/>
              <a:t> </a:t>
            </a:r>
            <a:r>
              <a:rPr lang="it-IT" dirty="0" err="1" smtClean="0"/>
              <a:t>between</a:t>
            </a:r>
            <a:r>
              <a:rPr lang="it-IT" dirty="0" smtClean="0"/>
              <a:t> </a:t>
            </a:r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 smtClean="0"/>
              <a:t>events</a:t>
            </a:r>
            <a:r>
              <a:rPr lang="it-IT" dirty="0" smtClean="0"/>
              <a:t> in </a:t>
            </a:r>
            <a:r>
              <a:rPr lang="it-IT" dirty="0" err="1" smtClean="0"/>
              <a:t>Minkowski</a:t>
            </a:r>
            <a:r>
              <a:rPr lang="it-IT" dirty="0" smtClean="0"/>
              <a:t> </a:t>
            </a:r>
            <a:r>
              <a:rPr lang="it-IT" dirty="0" err="1" smtClean="0"/>
              <a:t>space</a:t>
            </a:r>
            <a:r>
              <a:rPr lang="it-IT" dirty="0" smtClean="0"/>
              <a:t>-time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objective</a:t>
            </a:r>
            <a:r>
              <a:rPr lang="it-IT" dirty="0" smtClean="0"/>
              <a:t>, </a:t>
            </a:r>
            <a:r>
              <a:rPr lang="it-IT" dirty="0" err="1" smtClean="0"/>
              <a:t>independent</a:t>
            </a:r>
            <a:r>
              <a:rPr lang="it-IT" dirty="0" smtClean="0"/>
              <a:t> from </a:t>
            </a:r>
            <a:r>
              <a:rPr lang="it-IT" dirty="0" err="1" smtClean="0"/>
              <a:t>any</a:t>
            </a:r>
            <a:r>
              <a:rPr lang="it-IT" dirty="0" smtClean="0"/>
              <a:t> frame of </a:t>
            </a:r>
            <a:r>
              <a:rPr lang="it-IT" dirty="0" err="1" smtClean="0"/>
              <a:t>reference</a:t>
            </a:r>
            <a:r>
              <a:rPr lang="it-IT" dirty="0" smtClean="0"/>
              <a:t>)</a:t>
            </a:r>
          </a:p>
          <a:p>
            <a:r>
              <a:rPr lang="it-IT" dirty="0" err="1"/>
              <a:t>Invasion</a:t>
            </a:r>
            <a:r>
              <a:rPr lang="it-IT" dirty="0"/>
              <a:t> from Andromeda </a:t>
            </a:r>
            <a:r>
              <a:rPr lang="it-IT" dirty="0" err="1"/>
              <a:t>example</a:t>
            </a:r>
            <a:r>
              <a:rPr lang="it-IT" dirty="0"/>
              <a:t> (</a:t>
            </a:r>
            <a:r>
              <a:rPr lang="it-IT" dirty="0" err="1"/>
              <a:t>Penrose</a:t>
            </a:r>
            <a:r>
              <a:rPr lang="it-IT" dirty="0"/>
              <a:t>, </a:t>
            </a:r>
            <a:r>
              <a:rPr lang="it-IT" i="1" dirty="0"/>
              <a:t>The </a:t>
            </a:r>
            <a:r>
              <a:rPr lang="it-IT" i="1" dirty="0" err="1"/>
              <a:t>emperor's</a:t>
            </a:r>
            <a:r>
              <a:rPr lang="it-IT" i="1" dirty="0"/>
              <a:t> new </a:t>
            </a:r>
            <a:r>
              <a:rPr lang="it-IT" i="1" dirty="0" err="1"/>
              <a:t>mind</a:t>
            </a:r>
            <a:r>
              <a:rPr lang="it-IT" dirty="0"/>
              <a:t>, p. </a:t>
            </a:r>
            <a:r>
              <a:rPr lang="it-IT" dirty="0" smtClean="0"/>
              <a:t>261) ... 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94F07-80D9-4030-9C74-968D398760DD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060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Coni di luce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7</a:t>
            </a:fld>
            <a:endParaRPr lang="it-IT"/>
          </a:p>
        </p:txBody>
      </p:sp>
      <p:pic>
        <p:nvPicPr>
          <p:cNvPr id="10242" name="Picture 2" descr="C:\Users\utente\Desktop\download (1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5681" y="1628800"/>
            <a:ext cx="5156399" cy="43924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0660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Cono di luce </a:t>
            </a:r>
            <a:r>
              <a:rPr lang="it-IT" b="1" dirty="0" smtClean="0">
                <a:solidFill>
                  <a:srgbClr val="FF0000"/>
                </a:solidFill>
              </a:rPr>
              <a:t>passato: io, Sirio e il treno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</a:t>
            </a:r>
            <a:r>
              <a:rPr lang="it-IT" smtClean="0"/>
              <a:t>mio (hic et nunc) cono </a:t>
            </a:r>
            <a:r>
              <a:rPr lang="it-IT" dirty="0" smtClean="0"/>
              <a:t>di luce passato contiene tutti gli eventi che in linea di </a:t>
            </a:r>
            <a:r>
              <a:rPr lang="it-IT" smtClean="0"/>
              <a:t>principio potrebbero avermi influenzato o mi hanno influenzato considerando </a:t>
            </a:r>
            <a:r>
              <a:rPr lang="it-IT" dirty="0" smtClean="0"/>
              <a:t>che la velocità della luce è insuperabile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Inizio a cantare "valzer per un amore" al lume di una candela mentre vedo la stella Sirio e sento il fischio di un treno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La partenza da Sirio dei fotoni che hanno raggiunto il mio occhio è nel limite estremo del mio cono di luce passato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Dentro questo cono di luce c'è l'emissione del fischio </a:t>
            </a:r>
            <a:r>
              <a:rPr lang="it-IT" b="1" smtClean="0">
                <a:solidFill>
                  <a:srgbClr val="FF0000"/>
                </a:solidFill>
              </a:rPr>
              <a:t>del treno (emissione che possiamo considerare successiva alla partenza dei fotoni, se il treno è sufficientemente vicino a me)</a:t>
            </a: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745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Cono di luce </a:t>
            </a:r>
            <a:r>
              <a:rPr lang="it-IT" b="1" dirty="0" smtClean="0">
                <a:solidFill>
                  <a:srgbClr val="00B050"/>
                </a:solidFill>
              </a:rPr>
              <a:t>futuro: io e Anna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mio cono di luce futuro contiene tutti gli eventi che in linea di principio </a:t>
            </a:r>
            <a:r>
              <a:rPr lang="it-IT" smtClean="0"/>
              <a:t>potrei influenzare, o influenzo, </a:t>
            </a:r>
            <a:r>
              <a:rPr lang="it-IT" dirty="0" smtClean="0"/>
              <a:t>considerando che la velocità della luce è insuperabile.</a:t>
            </a:r>
          </a:p>
          <a:p>
            <a:r>
              <a:rPr lang="it-IT" b="1" dirty="0" smtClean="0">
                <a:solidFill>
                  <a:srgbClr val="00B050"/>
                </a:solidFill>
              </a:rPr>
              <a:t>i fotoni emessi dalla candela raggiungono Anna mentre apre una bottiglia di martini: Anna che apre la bottiglia è nel limite estremo del mio cono di luce futuro (potrei stare con lei mentre compie quell'azione se mi mettessi in viaggio alla velocità della luce)</a:t>
            </a:r>
          </a:p>
          <a:p>
            <a:r>
              <a:rPr lang="it-IT" b="1" dirty="0" smtClean="0">
                <a:solidFill>
                  <a:srgbClr val="00B050"/>
                </a:solidFill>
              </a:rPr>
              <a:t>il mio canto raggiunge Anna mentre beve </a:t>
            </a:r>
            <a:r>
              <a:rPr lang="it-IT" b="1" smtClean="0">
                <a:solidFill>
                  <a:srgbClr val="00B050"/>
                </a:solidFill>
              </a:rPr>
              <a:t>il martini (dopo aver aperto la bottiglia). </a:t>
            </a:r>
            <a:r>
              <a:rPr lang="it-IT" b="1" dirty="0" smtClean="0">
                <a:solidFill>
                  <a:srgbClr val="00B050"/>
                </a:solidFill>
              </a:rPr>
              <a:t>Anna che beve è all'interno del mio cono di luce futuro (potrei stare con lei mentre compie quell'azione se mi mettessi in viaggio alla velocità del suono)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077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2012</Words>
  <Application>Microsoft Office PowerPoint</Application>
  <PresentationFormat>Widescreen</PresentationFormat>
  <Paragraphs>174</Paragraphs>
  <Slides>33</Slides>
  <Notes>16</Notes>
  <HiddenSlides>0</HiddenSlides>
  <MMClips>1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Symbol</vt:lpstr>
      <vt:lpstr>Tema di Office</vt:lpstr>
      <vt:lpstr>Ontology 22-23</vt:lpstr>
      <vt:lpstr>Presentazione standard di PowerPoint</vt:lpstr>
      <vt:lpstr>Eternalist problems</vt:lpstr>
      <vt:lpstr>Preliminary list</vt:lpstr>
      <vt:lpstr>A Problem from relativity</vt:lpstr>
      <vt:lpstr> 'earlier than' is not univocal  </vt:lpstr>
      <vt:lpstr>Coni di luce</vt:lpstr>
      <vt:lpstr>Cono di luce passato: io, Sirio e il treno</vt:lpstr>
      <vt:lpstr>Cono di luce futuro: io e Anna</vt:lpstr>
      <vt:lpstr>Relatività e teoria B</vt:lpstr>
      <vt:lpstr>La spedizione da Andromeda</vt:lpstr>
      <vt:lpstr>La spedizione da Andromeda (ii)</vt:lpstr>
      <vt:lpstr>Rovelli</vt:lpstr>
      <vt:lpstr>4-dimensionalism and the B-theory</vt:lpstr>
      <vt:lpstr>Approaches to persistence</vt:lpstr>
      <vt:lpstr>The Block theory</vt:lpstr>
      <vt:lpstr>Presentazione standard di PowerPoint</vt:lpstr>
      <vt:lpstr>Presentazione standard di PowerPoint</vt:lpstr>
      <vt:lpstr>But also Socrates who drinks hemlock, and ...</vt:lpstr>
      <vt:lpstr>How many I are there?</vt:lpstr>
      <vt:lpstr>Are we temporal worms?</vt:lpstr>
      <vt:lpstr>Eternalism without 4-dimensionalism?</vt:lpstr>
      <vt:lpstr>From Costa 2017</vt:lpstr>
      <vt:lpstr>No open future</vt:lpstr>
      <vt:lpstr>Fixed past and open future</vt:lpstr>
      <vt:lpstr>"prefixed" propositions </vt:lpstr>
      <vt:lpstr>prefixed propositions </vt:lpstr>
      <vt:lpstr>Open future vs logical fatalism</vt:lpstr>
      <vt:lpstr>Eternalism =&gt; logical fatalism</vt:lpstr>
      <vt:lpstr>John kisses Mary at t</vt:lpstr>
      <vt:lpstr>John does  not kiss Mary at t</vt:lpstr>
      <vt:lpstr>Eternalism and libertarian free will</vt:lpstr>
      <vt:lpstr>the Garibaldi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Ontology 22-23</dc:title>
  <dc:creator>Francesco Orilia</dc:creator>
  <cp:lastModifiedBy>Francesco Orilia</cp:lastModifiedBy>
  <cp:revision>1</cp:revision>
  <dcterms:created xsi:type="dcterms:W3CDTF">2022-11-28T14:32:05Z</dcterms:created>
  <dcterms:modified xsi:type="dcterms:W3CDTF">2022-11-28T14:33:14Z</dcterms:modified>
</cp:coreProperties>
</file>