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334" r:id="rId2"/>
    <p:sldId id="333" r:id="rId3"/>
    <p:sldId id="335" r:id="rId4"/>
    <p:sldId id="288" r:id="rId5"/>
    <p:sldId id="289" r:id="rId6"/>
    <p:sldId id="290" r:id="rId7"/>
    <p:sldId id="291" r:id="rId8"/>
    <p:sldId id="292" r:id="rId9"/>
    <p:sldId id="293" r:id="rId10"/>
    <p:sldId id="294" r:id="rId11"/>
    <p:sldId id="295" r:id="rId12"/>
    <p:sldId id="296" r:id="rId13"/>
    <p:sldId id="297" r:id="rId14"/>
    <p:sldId id="359" r:id="rId15"/>
    <p:sldId id="298" r:id="rId16"/>
    <p:sldId id="299" r:id="rId17"/>
    <p:sldId id="300" r:id="rId18"/>
    <p:sldId id="301" r:id="rId19"/>
    <p:sldId id="302" r:id="rId20"/>
    <p:sldId id="303" r:id="rId21"/>
    <p:sldId id="304" r:id="rId22"/>
    <p:sldId id="305" r:id="rId23"/>
    <p:sldId id="306" r:id="rId24"/>
    <p:sldId id="307" r:id="rId25"/>
    <p:sldId id="308" r:id="rId26"/>
    <p:sldId id="309" r:id="rId27"/>
    <p:sldId id="310" r:id="rId28"/>
    <p:sldId id="312" r:id="rId29"/>
    <p:sldId id="311" r:id="rId30"/>
    <p:sldId id="332" r:id="rId31"/>
    <p:sldId id="313" r:id="rId32"/>
    <p:sldId id="314" r:id="rId33"/>
    <p:sldId id="315" r:id="rId34"/>
    <p:sldId id="316" r:id="rId35"/>
    <p:sldId id="317" r:id="rId36"/>
    <p:sldId id="320" r:id="rId37"/>
    <p:sldId id="318" r:id="rId38"/>
    <p:sldId id="321" r:id="rId39"/>
    <p:sldId id="322" r:id="rId40"/>
    <p:sldId id="323" r:id="rId41"/>
    <p:sldId id="324" r:id="rId42"/>
    <p:sldId id="325" r:id="rId43"/>
    <p:sldId id="326" r:id="rId44"/>
    <p:sldId id="327" r:id="rId45"/>
    <p:sldId id="328" r:id="rId46"/>
    <p:sldId id="336" r:id="rId4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ax="3360" units="cm"/>
          <inkml:channel name="Y" type="integer" max="1872" units="cm"/>
          <inkml:channel name="T" type="integer" max="2.14748E9" units="dev"/>
        </inkml:traceFormat>
        <inkml:channelProperties>
          <inkml:channelProperty channel="X" name="resolution" value="114.28571" units="1/cm"/>
          <inkml:channelProperty channel="Y" name="resolution" value="112.77109" units="1/cm"/>
          <inkml:channelProperty channel="T" name="resolution" value="1" units="1/dev"/>
        </inkml:channelProperties>
      </inkml:inkSource>
      <inkml:timestamp xml:id="ts0" timeString="2018-11-02T14:28:23.690"/>
    </inkml:context>
    <inkml:brush xml:id="br0">
      <inkml:brushProperty name="width" value="0.16667" units="cm"/>
      <inkml:brushProperty name="height" value="0.16667" units="cm"/>
      <inkml:brushProperty name="fitToCurve" value="1"/>
    </inkml:brush>
  </inkml:definitions>
  <inkml:trace contextRef="#ctx0" brushRef="#br0">0 1561 0,'0'0'0,"0"0"0,0 0 0,76 77 0,-76-77 15,0 0 1,16 16-16,-16-16 16,0 0-16,15 0 15,0 0 1,1 0-16,-1 0 16,0 0-16,1 0 15,-1 0-15,0 0 16,0 0-1,1 0-15,-1-16 16,0 1-16,1-1 16,-1 1-1,0-1-15,1 1 16,14 0-16,-14-1 16,14 1-1,1-1-15,-1 1 16,1-1-16,0-15 15,-1 16-15,1-1 16,-16 1 0,16-1-16,-16 1 15,16 0-15,-16-1 16,0 1 0,16-1-16,0 1 15,-16-1-15,16 1 16,-16-1-1,15 1-15,1-1 16,0 1-16,-16 0 16,16-1-16,-1 1 15,-14-1 1,14 1-16,1-1 16,-1 1-16,1-1 15,0 1 1,-1-1-16,1 1 15,0-1-15,-1 1 16,1 0 0,-16-1-16,16 1 15,-1-1-15,1-15 16,0 16 0,-16-1-16,16-15 15,-1 1-15,-15 14 16,16-15-1,-16 16-15,1-1 16,14-15-16,-14 16 16,14-16-16,1 15 15,-16 1 1,16-16-16,-1 16 16,1-1-16,0 1 15,-1-1 1,1 1-16,0-1 15,-1 1-15,1-1 16,-16 1 0,16 0-16,-1-1 15,1 1-15,0-1 16,-16 1 0,15-1-16,-14 1 15,14-1-15,1 1 16,-16-1-16,16 1 15,0 0 1,-1-1-16,1 1 16,-1-1-16,1 1 15,15-16 1,-15 15-16,15-15 16,-16 16-16,16-1 15,-15 1 1,-1 0-16,1-1 15,0 1-15,-16-1 16,0 16-16,-15 0 16,16 0-1,-16 0-15,0 0 16,0 0-16,0 0 16,0 0-1,0-15-15,0 15 16,0 0-16</inkml:trace>
</inkml:ink>
</file>

<file path=ppt/ink/ink10.xml><?xml version="1.0" encoding="utf-8"?>
<inkml:ink xmlns:inkml="http://www.w3.org/2003/InkML">
  <inkml:definitions>
    <inkml:context xml:id="ctx0">
      <inkml:inkSource xml:id="inkSrc0">
        <inkml:traceFormat>
          <inkml:channel name="X" type="integer" max="3360" units="cm"/>
          <inkml:channel name="Y" type="integer" max="1872" units="cm"/>
          <inkml:channel name="T" type="integer" max="2.14748E9" units="dev"/>
        </inkml:traceFormat>
        <inkml:channelProperties>
          <inkml:channelProperty channel="X" name="resolution" value="114.28571" units="1/cm"/>
          <inkml:channelProperty channel="Y" name="resolution" value="112.77109" units="1/cm"/>
          <inkml:channelProperty channel="T" name="resolution" value="1" units="1/dev"/>
        </inkml:channelProperties>
      </inkml:inkSource>
      <inkml:timestamp xml:id="ts0" timeString="2018-11-02T14:29:03.001"/>
    </inkml:context>
    <inkml:brush xml:id="br0">
      <inkml:brushProperty name="width" value="0.16667" units="cm"/>
      <inkml:brushProperty name="height" value="0.16667" units="cm"/>
      <inkml:brushProperty name="fitToCurve" value="1"/>
    </inkml:brush>
  </inkml:definitions>
  <inkml:trace contextRef="#ctx0" brushRef="#br0">0 773 0,'0'0'15,"0"0"-15,0 0 16,0 0-1,15-16-15,1 1 16,-1-1 0,0 1-16,1-1 15,-1 1-15,0-16 16,0 0 0,1 0-16,-1 0 15,-15 16-15,15-16 16,1 0-16,-1 0 15,0 0 1,-15 16-16,0-16 16,0 15-16,0 1 15,0-16 1,16 0-16,-16 15 16,15-14-16,-15-1 15,0 0-15,15 15 16,1-15-1,-16 16-15,15-1 16,0-14-16,-15 14 16,0 1-1,0-16-15,0 31 16</inkml:trace>
</inkml:ink>
</file>

<file path=ppt/ink/ink11.xml><?xml version="1.0" encoding="utf-8"?>
<inkml:ink xmlns:inkml="http://www.w3.org/2003/InkML">
  <inkml:definitions>
    <inkml:context xml:id="ctx0">
      <inkml:inkSource xml:id="inkSrc0">
        <inkml:traceFormat>
          <inkml:channel name="X" type="integer" max="3360" units="cm"/>
          <inkml:channel name="Y" type="integer" max="1872" units="cm"/>
          <inkml:channel name="T" type="integer" max="2.14748E9" units="dev"/>
        </inkml:traceFormat>
        <inkml:channelProperties>
          <inkml:channelProperty channel="X" name="resolution" value="114.28571" units="1/cm"/>
          <inkml:channelProperty channel="Y" name="resolution" value="112.77109" units="1/cm"/>
          <inkml:channelProperty channel="T" name="resolution" value="1" units="1/dev"/>
        </inkml:channelProperties>
      </inkml:inkSource>
      <inkml:timestamp xml:id="ts0" timeString="2018-11-02T14:29:41.215"/>
    </inkml:context>
    <inkml:brush xml:id="br0">
      <inkml:brushProperty name="width" value="0.16667" units="cm"/>
      <inkml:brushProperty name="height" value="0.16667" units="cm"/>
      <inkml:brushProperty name="fitToCurve" value="1"/>
    </inkml:brush>
  </inkml:definitions>
  <inkml:trace contextRef="#ctx0" brushRef="#br0">0 1268 0,'0'0'0,"0"0"15,0 0-15,0 0 16,0 0-16,0 0 15,0 0 1,0 0-16,0 0 16,0 0-16,0 0 15,0 0-15,0 0 16,0 0 0,15 0-16,1 0 15,-1-15-15,15-1 16,-14 1-1,14-1-15,1 1 16,0-1-16,-1 1 16,1-1-1,0 1-15,14-16 16,1 0-16,0 0 16,-15 16-1,15-16-15,-16 15 16,16-15-16,-15 16 15,0-16-15,-1 0 16,16 0 0,0 0-16,0 0 15,0 16-15,-15-1 16,-1 1 0,16-1-16,0 1 15,-15 0-15,-1-1 16,1 1-1,15-16-15,0 0 16,-16 15-16,1 1 16,0-1-1,15-14-15,-16 14 16,16-15-16,-15 16 16,15-16-1,-16 15-15,1 1 16,0-1-16,-1 1 15,1 0-15,-1-16 16,1 15 0,0 1-16,-1-1 15,1 1-15,-16-1 16,16-15 0,-16 16-16,16-1 15,-16 1-15,0 0 16,1-1-1,-1 1-15,0-1 16,1 1-16,-1-1 16,0 1-1,1-1-15,-1 1 16,0-1-16,-15 16 16,0 0-16,0 0 15,0 0 1,0 0-16,0 0 15,0 0-15,0 0 16,0 0 0</inkml:trace>
</inkml:ink>
</file>

<file path=ppt/ink/ink12.xml><?xml version="1.0" encoding="utf-8"?>
<inkml:ink xmlns:inkml="http://www.w3.org/2003/InkML">
  <inkml:definitions>
    <inkml:context xml:id="ctx0">
      <inkml:inkSource xml:id="inkSrc0">
        <inkml:traceFormat>
          <inkml:channel name="X" type="integer" max="3360" units="cm"/>
          <inkml:channel name="Y" type="integer" max="1872" units="cm"/>
          <inkml:channel name="T" type="integer" max="2.14748E9" units="dev"/>
        </inkml:traceFormat>
        <inkml:channelProperties>
          <inkml:channelProperty channel="X" name="resolution" value="114.28571" units="1/cm"/>
          <inkml:channelProperty channel="Y" name="resolution" value="112.77109" units="1/cm"/>
          <inkml:channelProperty channel="T" name="resolution" value="1" units="1/dev"/>
        </inkml:channelProperties>
      </inkml:inkSource>
      <inkml:timestamp xml:id="ts0" timeString="2018-11-02T14:29:23.671"/>
    </inkml:context>
    <inkml:brush xml:id="br0">
      <inkml:brushProperty name="width" value="0.16667" units="cm"/>
      <inkml:brushProperty name="height" value="0.16667" units="cm"/>
      <inkml:brushProperty name="fitToCurve" value="1"/>
    </inkml:brush>
  </inkml:definitions>
  <inkml:trace contextRef="#ctx0" brushRef="#br0">352-15 0,'0'0'0,"0"0"16,0 0-16,0 0 16,0 0-1,0 0-15,0 0 16,0 0-16,0 0 16,0 0-1,0 0-15,0 0 16,0 0-16,0 0 15,0 0 1,0 0-16,0 0 16,0 0-16,0 0 15,0 0 1,0 0-16,15-15 16,-15 15-16,15-16 15,1 1 1,14-1-16,1 1 15,0-1-15,-16 1 16,0-1-16,0 1 16,1 15-1,-1-16-15,0 1 16,16 0-16,-16 15 16,16-16-1,-16 1-15,1 15 16,-1-16-16,0 16 15,0 0 1,1 0-16,-1 0 16,0 0-16,-15 0 15,0 0-15,16-15 16,-16 15 0,0 0-16,0 0 15,0 0-15,15 0 16,-15 0-1,0 0-15,0 0 16,0 0-16,0 0 16,0 0-1,0 0-15,0 0 16,0 0-16,0 0 16,0 0-1,0 0-15,0 0 16</inkml:trace>
</inkml:ink>
</file>

<file path=ppt/ink/ink13.xml><?xml version="1.0" encoding="utf-8"?>
<inkml:ink xmlns:inkml="http://www.w3.org/2003/InkML">
  <inkml:definitions>
    <inkml:context xml:id="ctx0">
      <inkml:inkSource xml:id="inkSrc0">
        <inkml:traceFormat>
          <inkml:channel name="X" type="integer" max="3360" units="cm"/>
          <inkml:channel name="Y" type="integer" max="1872" units="cm"/>
          <inkml:channel name="T" type="integer" max="2.14748E9" units="dev"/>
        </inkml:traceFormat>
        <inkml:channelProperties>
          <inkml:channelProperty channel="X" name="resolution" value="114.28571" units="1/cm"/>
          <inkml:channelProperty channel="Y" name="resolution" value="112.77109" units="1/cm"/>
          <inkml:channelProperty channel="T" name="resolution" value="1" units="1/dev"/>
        </inkml:channelProperties>
      </inkml:inkSource>
      <inkml:timestamp xml:id="ts0" timeString="2018-11-02T14:29:22.105"/>
    </inkml:context>
    <inkml:brush xml:id="br0">
      <inkml:brushProperty name="width" value="0.16667" units="cm"/>
      <inkml:brushProperty name="height" value="0.16667" units="cm"/>
      <inkml:brushProperty name="fitToCurve" value="1"/>
    </inkml:brush>
  </inkml:definitions>
  <inkml:trace contextRef="#ctx0" brushRef="#br0">122 0 0,'0'0'16,"0"0"-16,0 0 16,0 0-1,0 0-15,0 0 16,0 0-16,0 0 16,0 0-1,0 0-15,0 0 16,0 0-16,0 0 15,0 0-15,0 0 16,0 0 0,0 0-16,0 0 15,0 0-15,0 16 16,0-1 0,0 1-16,0-1 15,0 1-15,0-1 16,0 1-1,0-1-15,0 16 16,0 0-16,0 0 16,0 0-1,0 0-15,0 0 16,0 0-16,-15-16 16,15 0-16,0 16 15,0-15 1,-16-1-16,16 1 15,0-1-15,0 1 16,0-1 0,0 1-16,0-1 15,0-15-15,0 0 16,0 15 0,0-15-16,0 16 15,0-16-15,0 15 16,0-15-1,0 16-15,0-16 16,0 0-16,0 15 16,0-15-16,0 0 15,0 0 1,0 16-16,0-16 16,-15 15-16,15-15 15,0 0 1,0 0-16,0 16 15,0-16-15,0 0 16,0 0 0,-15 15-16,15-15 15,0 0-15,0 0 16,0 0 0,-15 16-16,15-16 15,0 0-15,0 0 16,0 0-16,0 0 15,0 0 1,-16 0-16,-14 0 16,30 0-16</inkml:trace>
</inkml:ink>
</file>

<file path=ppt/ink/ink14.xml><?xml version="1.0" encoding="utf-8"?>
<inkml:ink xmlns:inkml="http://www.w3.org/2003/InkML">
  <inkml:definitions>
    <inkml:context xml:id="ctx0">
      <inkml:inkSource xml:id="inkSrc0">
        <inkml:traceFormat>
          <inkml:channel name="X" type="integer" max="3360" units="cm"/>
          <inkml:channel name="Y" type="integer" max="1872" units="cm"/>
          <inkml:channel name="T" type="integer" max="2.14748E9" units="dev"/>
        </inkml:traceFormat>
        <inkml:channelProperties>
          <inkml:channelProperty channel="X" name="resolution" value="114.28571" units="1/cm"/>
          <inkml:channelProperty channel="Y" name="resolution" value="112.77109" units="1/cm"/>
          <inkml:channelProperty channel="T" name="resolution" value="1" units="1/dev"/>
        </inkml:channelProperties>
      </inkml:inkSource>
      <inkml:timestamp xml:id="ts0" timeString="2018-11-02T14:29:44.469"/>
    </inkml:context>
    <inkml:brush xml:id="br0">
      <inkml:brushProperty name="width" value="0.16667" units="cm"/>
      <inkml:brushProperty name="height" value="0.16667" units="cm"/>
      <inkml:brushProperty name="fitToCurve" value="1"/>
    </inkml:brush>
  </inkml:definitions>
  <inkml:trace contextRef="#ctx0" brushRef="#br0">17 0 0,'0'0'16,"0"0"-16,0 0 15,0 0 1,0 0-16,0 0 15,0 0-15,0 0 16,0 0 0,0 0-16,0 0 15,0 0-15,0 0 16,0 0 0,0 0-16,0 0 15,-16 15-15,16-15 16,0 0-16,0 16 15,0-16 1,0 15-16,0-15 16,0 16-16,0-16 15,0 0 1,0 0-16,0 15 16,0 1-16,0-1 15,0 0 1,0 1-16,0-1 15,0 1-15,0-1 16,0 1 0,0-1-16,0 16 15,0-15-15,0 15 16,16-16-16,-16 16 16,15 0-1,-15 0-15,15-16 16,1 16-16,-1-15 15,0 14 1,1 1-16,-1 0 16,0 0-16,0 0 15,-15 0 1,16-15-16,-16-1 16,15 16-16,-15-16 15,15 1 1,-15-1-16,0 1 15,0-1-15,16 1 16,-16-1-16,0 1 16,15-1-1,-15 0-15,15 1 16,1-1-16,-16 1 16,15-1-1,-15-15-15,15 16 16,1-1-16,-16 1 15,15-1 1,-15 1-16,15-1 16,-15 0-16,15 1 15,-15-1 1,0 1-16,16-1 16,-16 1-16,0-1 15,0-15-15,0 16 16,0-16-1,0 0-15,0 15 16,0-15-16,0 0 16,0 16-1,0-1-15,0-15 16,0 0-16,0 16 16,0-16-1,0 15-15,0-15 16,0 15-16,0 1 15,0-16 1,0 0-16,0 0 16</inkml:trace>
</inkml:ink>
</file>

<file path=ppt/ink/ink15.xml><?xml version="1.0" encoding="utf-8"?>
<inkml:ink xmlns:inkml="http://www.w3.org/2003/InkML">
  <inkml:definitions>
    <inkml:context xml:id="ctx0">
      <inkml:inkSource xml:id="inkSrc0">
        <inkml:traceFormat>
          <inkml:channel name="X" type="integer" max="3360" units="cm"/>
          <inkml:channel name="Y" type="integer" max="1872" units="cm"/>
          <inkml:channel name="T" type="integer" max="2.14748E9" units="dev"/>
        </inkml:traceFormat>
        <inkml:channelProperties>
          <inkml:channelProperty channel="X" name="resolution" value="114.28571" units="1/cm"/>
          <inkml:channelProperty channel="Y" name="resolution" value="112.77109" units="1/cm"/>
          <inkml:channelProperty channel="T" name="resolution" value="1" units="1/dev"/>
        </inkml:channelProperties>
      </inkml:inkSource>
      <inkml:timestamp xml:id="ts0" timeString="2018-11-02T14:29:46.326"/>
    </inkml:context>
    <inkml:brush xml:id="br0">
      <inkml:brushProperty name="width" value="0.16667" units="cm"/>
      <inkml:brushProperty name="height" value="0.16667" units="cm"/>
      <inkml:brushProperty name="fitToCurve" value="1"/>
    </inkml:brush>
  </inkml:definitions>
  <inkml:trace contextRef="#ctx0" brushRef="#br0">0 0 0,'0'0'0,"0"0"16,0 0-16,0 0 16,0 0-1,0 0-15,0 0 16,0 0-16,0 0 16,0 0-1,0 15-15,0 1 16,0-1-16,0 16 15,0 0 1,0-15-16,0-1 16,0 0-16,0 1 15,0-1 1,0 1-16,0-1 16,0 1-16,0-1 15,0 1-15,0 15 16,0-16-1,0 16-15,0-16 16,0 16-16,0-15 16,0 15-1,0 0-15,0-1 16,0 1-16,0 0 16,0 0-1,0 0-15,0 0 16,0 0-16,0 0 15,0-16 1,0 16-16,0 0 16,0-15-16,0 15 15,0-16-15,0 16 16,0-16 0,0 16-16,0-15 15,0 15-15,0-16 16,0 1-1,0-16-15,0 0 16</inkml:trace>
</inkml:ink>
</file>

<file path=ppt/ink/ink16.xml><?xml version="1.0" encoding="utf-8"?>
<inkml:ink xmlns:inkml="http://www.w3.org/2003/InkML">
  <inkml:definitions>
    <inkml:context xml:id="ctx0">
      <inkml:inkSource xml:id="inkSrc0">
        <inkml:traceFormat>
          <inkml:channel name="X" type="integer" max="3360" units="cm"/>
          <inkml:channel name="Y" type="integer" max="1872" units="cm"/>
          <inkml:channel name="T" type="integer" max="2.14748E9" units="dev"/>
        </inkml:traceFormat>
        <inkml:channelProperties>
          <inkml:channelProperty channel="X" name="resolution" value="114.28571" units="1/cm"/>
          <inkml:channelProperty channel="Y" name="resolution" value="112.77109" units="1/cm"/>
          <inkml:channelProperty channel="T" name="resolution" value="1" units="1/dev"/>
        </inkml:channelProperties>
      </inkml:inkSource>
      <inkml:timestamp xml:id="ts0" timeString="2018-11-02T14:29:47.423"/>
    </inkml:context>
    <inkml:brush xml:id="br0">
      <inkml:brushProperty name="width" value="0.16667" units="cm"/>
      <inkml:brushProperty name="height" value="0.16667" units="cm"/>
      <inkml:brushProperty name="fitToCurve" value="1"/>
    </inkml:brush>
  </inkml:definitions>
  <inkml:trace contextRef="#ctx0" brushRef="#br0">0 0 0,'0'0'0,"0"0"16,0 0 0,0 0-16,0 0 15,0 0-15,15 0 16,1 0 0,14 15-16,-14-15 15,14 16-15,1-1 16,-16 0-16,16 1 15,-1-16 1,1 15-16,0 1 16,-1-1-16,1 1 15,-1-16 1,1 15-16,0 1 16,-1-16-16,1 15 15,0 1 1,-1-16-16,1 15 15,-16 0-15,0 1 16,16-1 0,-16 1-16,1-1 15,-1 1-15,0-1 16,1-15-16,-16 0 16,0 0-1,0 0-15,0 0 16</inkml:trace>
</inkml:ink>
</file>

<file path=ppt/ink/ink2.xml><?xml version="1.0" encoding="utf-8"?>
<inkml:ink xmlns:inkml="http://www.w3.org/2003/InkML">
  <inkml:definitions>
    <inkml:context xml:id="ctx0">
      <inkml:inkSource xml:id="inkSrc0">
        <inkml:traceFormat>
          <inkml:channel name="X" type="integer" max="3360" units="cm"/>
          <inkml:channel name="Y" type="integer" max="1872" units="cm"/>
          <inkml:channel name="T" type="integer" max="2.14748E9" units="dev"/>
        </inkml:traceFormat>
        <inkml:channelProperties>
          <inkml:channelProperty channel="X" name="resolution" value="114.28571" units="1/cm"/>
          <inkml:channelProperty channel="Y" name="resolution" value="112.77109" units="1/cm"/>
          <inkml:channelProperty channel="T" name="resolution" value="1" units="1/dev"/>
        </inkml:channelProperties>
      </inkml:inkSource>
      <inkml:timestamp xml:id="ts0" timeString="2018-11-02T14:28:26.818"/>
    </inkml:context>
    <inkml:brush xml:id="br0">
      <inkml:brushProperty name="width" value="0.16667" units="cm"/>
      <inkml:brushProperty name="height" value="0.16667" units="cm"/>
      <inkml:brushProperty name="fitToCurve" value="1"/>
    </inkml:brush>
  </inkml:definitions>
  <inkml:trace contextRef="#ctx0" brushRef="#br0">0 0 0,'0'0'15,"0"0"-15,0 0 16,0 0-16,0 0 16,0 0-1,0 0-15,0 0 16,16 0-16,-1 0 16,-15 0-1,15 0-15,0 0 16,-15 0-16,0 0 15,16 15 1,-16-15-16,15 16 16,0-1-16,1-15 15,-1 16 1,0-16-16,1 15 16,-16-15-16,15 0 15,0 16 1,-15-16-16,16 15 15,-1 1-15,-15-16 16,15 15 0,1-15-16,-1 15 15,0 1-15,0-1 16,1 1-16,-1-16 16,0 15-1,1 1-15,-1-1 16,0-15-16,1 16 15,-1-16 1,0 15-16,1 1 16,-1-16-16,0 15 15,0 1-15,1-16 16,-1 15 0,0 0-16,1 1 15,-1-16 1,0 15-16,1 1 15,-1-1-15,16 1 16,-16-1-16,0 1 16,16-1-1,-16 1-15,16-1 16,-1 0-16,-14 1 16,14-1-1,-14 1-15,-1-1 16,16 1-16,-16-1 15,0 1 1,16-1-16,-16 1 16,16-16-16,-1 15 15,1-15-15,0 15 16,-1 1 0,1-1-16,-1 1 15,16-1-15,-15 1 16,0-1-1,-1 1-15,1-1 16,-1 1-16,1-1 16,0 1-1,-1-1-15,1 0 16,-16 1-16,16-1 16,-16 1-1,16-1-15,-1 1 16,1-1-16,0 1 15,-16-1-15,16 1 16,-16-1 0,16 0-16,-16 1 15,0-16-15,16 15 16,-16 1 0,16-1-16,-1-15 15,1 16-15,0-1 16,15 1-1,-1-1-15,-14 1 16,15-1-16,0 1 16,-15-1-1,-1 0-15,16 16 16,-15-15-16,-1-1 16,1 1-16,0-1 15,-1 1 1,1-1-16,-1 1 15,1-1-15,0 0 16,15 16 0,-16-15-16,16 15 15,-15-16-15,-1 1 16,1-1 0,0 1-16,-1-1 15,1 0-15,-16 1 16,1-1-1,-1 1-15,0-16 16,16 15-16,-16-15 16,16 16-16,-16-1 15,16-15 1,-16 16-16,16-16 16,-16 15-16,15 1 15,-14-1 1,14-15-16,-14 16 15,-1-1-15,0 0 16,1-15 0,-1 16-16,0-16 15,1 0-15,-1 15 16,0-15 0,1 0-16,-1 0 15,-15 0-15,15-15 16,16-16-1,-31 31-15</inkml:trace>
</inkml:ink>
</file>

<file path=ppt/ink/ink3.xml><?xml version="1.0" encoding="utf-8"?>
<inkml:ink xmlns:inkml="http://www.w3.org/2003/InkML">
  <inkml:definitions>
    <inkml:context xml:id="ctx0">
      <inkml:inkSource xml:id="inkSrc0">
        <inkml:traceFormat>
          <inkml:channel name="X" type="integer" max="3360" units="cm"/>
          <inkml:channel name="Y" type="integer" max="1872" units="cm"/>
          <inkml:channel name="T" type="integer" max="2.14748E9" units="dev"/>
        </inkml:traceFormat>
        <inkml:channelProperties>
          <inkml:channelProperty channel="X" name="resolution" value="114.28571" units="1/cm"/>
          <inkml:channelProperty channel="Y" name="resolution" value="112.77109" units="1/cm"/>
          <inkml:channelProperty channel="T" name="resolution" value="1" units="1/dev"/>
        </inkml:channelProperties>
      </inkml:inkSource>
      <inkml:timestamp xml:id="ts0" timeString="2018-11-02T14:28:31.781"/>
    </inkml:context>
    <inkml:brush xml:id="br0">
      <inkml:brushProperty name="width" value="0.16667" units="cm"/>
      <inkml:brushProperty name="height" value="0.16667" units="cm"/>
      <inkml:brushProperty name="fitToCurve" value="1"/>
    </inkml:brush>
  </inkml:definitions>
  <inkml:trace contextRef="#ctx0" brushRef="#br0">0 16 0,'0'0'0,"0"0"15,0 0-15,0 0 16,0 0-16,0-16 16,0 16-1</inkml:trace>
</inkml:ink>
</file>

<file path=ppt/ink/ink4.xml><?xml version="1.0" encoding="utf-8"?>
<inkml:ink xmlns:inkml="http://www.w3.org/2003/InkML">
  <inkml:definitions>
    <inkml:context xml:id="ctx0">
      <inkml:inkSource xml:id="inkSrc0">
        <inkml:traceFormat>
          <inkml:channel name="X" type="integer" max="3360" units="cm"/>
          <inkml:channel name="Y" type="integer" max="1872" units="cm"/>
          <inkml:channel name="T" type="integer" max="2.14748E9" units="dev"/>
        </inkml:traceFormat>
        <inkml:channelProperties>
          <inkml:channelProperty channel="X" name="resolution" value="114.28571" units="1/cm"/>
          <inkml:channelProperty channel="Y" name="resolution" value="112.77109" units="1/cm"/>
          <inkml:channelProperty channel="T" name="resolution" value="1" units="1/dev"/>
        </inkml:channelProperties>
      </inkml:inkSource>
      <inkml:timestamp xml:id="ts0" timeString="2018-11-02T14:28:32.350"/>
    </inkml:context>
    <inkml:brush xml:id="br0">
      <inkml:brushProperty name="width" value="0.16667" units="cm"/>
      <inkml:brushProperty name="height" value="0.16667" units="cm"/>
      <inkml:brushProperty name="fitToCurve" value="1"/>
    </inkml:brush>
  </inkml:definitions>
  <inkml:trace contextRef="#ctx0" brushRef="#br0">0 1360 0,'0'0'0,"0"0"15,0 0-15,15-15 16,0-1 0,1 1-16,14-1 15,-14 1-15,14-16 16,-15 0-1,16-15-15,-16 15 16,1 0-16,-1 0 16,0-15-16,-15 15 15,16-16 1,-1 1-16,0 0 16,1 15-16,-1 0 15,0 0 1,1 0-16,-1 0 15,0 0-15,0 0 16,16-15 0,0 0-16,-1-1 15,1 1-15,0-1 16,-1 16 0,1 1-16,-1-1 15,1 0-15,0 0 16,-16 0-16,16 0 15,-16 0 1,0 16-16,1-1 16,-1 1-16,0-1 15,0 1 1,1-1-16,-16 1 16,15-1-16,0 1 15,-15 15 1,0 0-16,0 0 15,0 0-15,0-15 16,16-1 0,-16 16-16</inkml:trace>
</inkml:ink>
</file>

<file path=ppt/ink/ink5.xml><?xml version="1.0" encoding="utf-8"?>
<inkml:ink xmlns:inkml="http://www.w3.org/2003/InkML">
  <inkml:definitions>
    <inkml:context xml:id="ctx0">
      <inkml:inkSource xml:id="inkSrc0">
        <inkml:traceFormat>
          <inkml:channel name="X" type="integer" max="3360" units="cm"/>
          <inkml:channel name="Y" type="integer" max="1872" units="cm"/>
          <inkml:channel name="T" type="integer" max="2.14748E9" units="dev"/>
        </inkml:traceFormat>
        <inkml:channelProperties>
          <inkml:channelProperty channel="X" name="resolution" value="114.28571" units="1/cm"/>
          <inkml:channelProperty channel="Y" name="resolution" value="112.77109" units="1/cm"/>
          <inkml:channelProperty channel="T" name="resolution" value="1" units="1/dev"/>
        </inkml:channelProperties>
      </inkml:inkSource>
      <inkml:timestamp xml:id="ts0" timeString="2018-11-02T14:28:35.086"/>
    </inkml:context>
    <inkml:brush xml:id="br0">
      <inkml:brushProperty name="width" value="0.16667" units="cm"/>
      <inkml:brushProperty name="height" value="0.16667" units="cm"/>
      <inkml:brushProperty name="fitToCurve" value="1"/>
    </inkml:brush>
  </inkml:definitions>
  <inkml:trace contextRef="#ctx0" brushRef="#br0">0 1236 0,'0'0'0,"0"0"16,0 0-16,0 0 15,0 0 1,0 0-16,0 0 16,0 0-16,0 0 15,0 0 1,0 0-16,0 0 15,0 0-15,0 0 16,0 0 0,16 0-16,-1 0 15,0 0-15,1 0 16,-1-15 0,0-1-16,1 1 15,-1-1-15,0 1 16,0 0-1,1-1-15,-1 1 16,0-1-16,1 1 16,-1-1-16,0 1 15,16-16 1,-16 15-16,1-15 16,-1 1-16,0-1 15,1 15 1,-1 1-16,0-1 15,0-15-15,1 16 16,-1-16 0,0 16-16,1-16 15,-1 0-15,0 0 16,1 0 0,-1 15-16,0-15 15,1 1-15,-1 14 16,0-15-16,0 16 15,1-1 1,-1 1-16,0-1 16,1 1-16,-1-1 15,0 1 1,1 0-16,-1-1 16,0-15-16,1 0 15,-1 16 1,0-1-16,1 1 15,-1-1-15,0 1 16,0 0 0,1-1-16,-16 1 15,15-1-15,0 1 16,-15-1-16,16 1 16,-16-1-1,0 1-15,0-1 16,0-15-16,0 1 15,0-1 1,0 31-16</inkml:trace>
</inkml:ink>
</file>

<file path=ppt/ink/ink6.xml><?xml version="1.0" encoding="utf-8"?>
<inkml:ink xmlns:inkml="http://www.w3.org/2003/InkML">
  <inkml:definitions>
    <inkml:context xml:id="ctx0">
      <inkml:inkSource xml:id="inkSrc0">
        <inkml:traceFormat>
          <inkml:channel name="X" type="integer" max="3360" units="cm"/>
          <inkml:channel name="Y" type="integer" max="1872" units="cm"/>
          <inkml:channel name="T" type="integer" max="2.14748E9" units="dev"/>
        </inkml:traceFormat>
        <inkml:channelProperties>
          <inkml:channelProperty channel="X" name="resolution" value="114.28571" units="1/cm"/>
          <inkml:channelProperty channel="Y" name="resolution" value="112.77109" units="1/cm"/>
          <inkml:channelProperty channel="T" name="resolution" value="1" units="1/dev"/>
        </inkml:channelProperties>
      </inkml:inkSource>
      <inkml:timestamp xml:id="ts0" timeString="2018-11-02T14:28:37.392"/>
    </inkml:context>
    <inkml:brush xml:id="br0">
      <inkml:brushProperty name="width" value="0.16667" units="cm"/>
      <inkml:brushProperty name="height" value="0.16667" units="cm"/>
      <inkml:brushProperty name="fitToCurve" value="1"/>
    </inkml:brush>
  </inkml:definitions>
  <inkml:trace contextRef="#ctx0" brushRef="#br0">0 0 0,'0'0'16,"0"0"-16,0 0 16,0 0-1,0 0-15,0 0 16,0 0-16,0 0 16,0 0-1,0 0-15,16 16 16,-1-1-16,0 0 15,0 1 1,1-1-16,-1 1 16,0-1-16,1 1 15,-1-1-15,0 1 16,1-1 0,-1 1-16,0-1 15,1 0-15,-1 1 16,16-1-1,-1 1-15,1-1 16,-1 16-16,1-15 16,-16 15-1,1-16-15,-1 1 16,16-1-16,-1 16 16,1 0-1,-1 0-15,1-16 16,0 16-16,-1 0 15,1 0 1,0 0-16,-1 0 16,1 0-16,-1-16 15,1 1-15,0 15 16,-1-16 0,-14 0-16,-1 16 15,0 0-15,0-15 16,1-1-1,-1 1-15,0-1 16,16 1-16,-16-1 16,16 0-1,-16 1-15,1-1 16,-1 1-16,0-1 16,16 1-1,-1-1-15,-14 1 16,14-1-16,1 1 15,-16-1-15,1 0 16,14 1 0,1 15-16,-1 0 15,1-16-15,0 16 16,-1 0 0,1 0-16,0 0 15,-16 0-15,16 0 16,-1 0-1,1 15-15,-1-15 16,1 0-16,0 0 16,-1 0-1,1 0-15,-1 0 16,-14-1-16,-1 1 16,16 0-16,-16 0 15,0 0 1,1 0-16,14 0 15,1 0-15,0 0 16,-1 0 0,1 15-16,-1 0 15,1 1-15,0-1 16,-1 1 0,1-17-16,-16 1 15,0 0-15,1 0 16,14 0-1,1 0-15,0 0 16,-1 0-16,1 0 16,0 0-16,-16 0 15,0 0 1,-15-31-16,0 0 16</inkml:trace>
</inkml:ink>
</file>

<file path=ppt/ink/ink7.xml><?xml version="1.0" encoding="utf-8"?>
<inkml:ink xmlns:inkml="http://www.w3.org/2003/InkML">
  <inkml:definitions>
    <inkml:context xml:id="ctx0">
      <inkml:inkSource xml:id="inkSrc0">
        <inkml:traceFormat>
          <inkml:channel name="X" type="integer" max="3360" units="cm"/>
          <inkml:channel name="Y" type="integer" max="1872" units="cm"/>
          <inkml:channel name="T" type="integer" max="2.14748E9" units="dev"/>
        </inkml:traceFormat>
        <inkml:channelProperties>
          <inkml:channelProperty channel="X" name="resolution" value="114.28571" units="1/cm"/>
          <inkml:channelProperty channel="Y" name="resolution" value="112.77109" units="1/cm"/>
          <inkml:channelProperty channel="T" name="resolution" value="1" units="1/dev"/>
        </inkml:channelProperties>
      </inkml:inkSource>
      <inkml:timestamp xml:id="ts0" timeString="2018-11-02T14:28:39.950"/>
    </inkml:context>
    <inkml:brush xml:id="br0">
      <inkml:brushProperty name="width" value="0.16667" units="cm"/>
      <inkml:brushProperty name="height" value="0.16667" units="cm"/>
      <inkml:brushProperty name="fitToCurve" value="1"/>
    </inkml:brush>
  </inkml:definitions>
  <inkml:trace contextRef="#ctx0" brushRef="#br0">0 0 0,'0'0'0,"0"0"16,0 0-16,0 0 15,0 0-15,0 0 16,0 0-1,0 0-15,0 0 16,0 31-16,0 15 16,15 31-1,0 16-15,1-16 16,14 16-16,1 15 16,-16-15-1,1-31-15,-16-16 16,0-30-16,-16-1 15,16-15 1</inkml:trace>
</inkml:ink>
</file>

<file path=ppt/ink/ink8.xml><?xml version="1.0" encoding="utf-8"?>
<inkml:ink xmlns:inkml="http://www.w3.org/2003/InkML">
  <inkml:definitions>
    <inkml:context xml:id="ctx0">
      <inkml:inkSource xml:id="inkSrc0">
        <inkml:traceFormat>
          <inkml:channel name="X" type="integer" max="3360" units="cm"/>
          <inkml:channel name="Y" type="integer" max="1872" units="cm"/>
          <inkml:channel name="T" type="integer" max="2.14748E9" units="dev"/>
        </inkml:traceFormat>
        <inkml:channelProperties>
          <inkml:channelProperty channel="X" name="resolution" value="114.28571" units="1/cm"/>
          <inkml:channelProperty channel="Y" name="resolution" value="112.77109" units="1/cm"/>
          <inkml:channelProperty channel="T" name="resolution" value="1" units="1/dev"/>
        </inkml:channelProperties>
      </inkml:inkSource>
      <inkml:timestamp xml:id="ts0" timeString="2018-11-02T14:28:39.254"/>
    </inkml:context>
    <inkml:brush xml:id="br0">
      <inkml:brushProperty name="width" value="0.16667" units="cm"/>
      <inkml:brushProperty name="height" value="0.16667" units="cm"/>
      <inkml:brushProperty name="fitToCurve" value="1"/>
    </inkml:brush>
  </inkml:definitions>
  <inkml:trace contextRef="#ctx0" brushRef="#br0">0 727 0,'0'0'15,"0"0"1,0 0-16,0 0 16,0 0-16,0 0 15,0 0 1,0 0-16,0 0 16,0 0-16,0 0 15,0 0 1,15-16-16,0 1 15,16-1-15,15-14 16,0 14-16,15-15 16,0 0-1,16 0-15,-16 0 16,16-15-16,-1 0 16,-15 15-1,16 0-15,-1-15 16,-30 15-16,0 0 15,0 0 1,0 0-16,0 0 16,0 0-16,0-15 15,76-32-15,-122 78 16</inkml:trace>
</inkml:ink>
</file>

<file path=ppt/ink/ink9.xml><?xml version="1.0" encoding="utf-8"?>
<inkml:ink xmlns:inkml="http://www.w3.org/2003/InkML">
  <inkml:definitions>
    <inkml:context xml:id="ctx0">
      <inkml:inkSource xml:id="inkSrc0">
        <inkml:traceFormat>
          <inkml:channel name="X" type="integer" max="3360" units="cm"/>
          <inkml:channel name="Y" type="integer" max="1872" units="cm"/>
          <inkml:channel name="T" type="integer" max="2.14748E9" units="dev"/>
        </inkml:traceFormat>
        <inkml:channelProperties>
          <inkml:channelProperty channel="X" name="resolution" value="114.28571" units="1/cm"/>
          <inkml:channelProperty channel="Y" name="resolution" value="112.77109" units="1/cm"/>
          <inkml:channelProperty channel="T" name="resolution" value="1" units="1/dev"/>
        </inkml:channelProperties>
      </inkml:inkSource>
      <inkml:timestamp xml:id="ts0" timeString="2018-11-02T14:29:01.799"/>
    </inkml:context>
    <inkml:brush xml:id="br0">
      <inkml:brushProperty name="width" value="0.16667" units="cm"/>
      <inkml:brushProperty name="height" value="0.16667" units="cm"/>
      <inkml:brushProperty name="fitToCurve" value="1"/>
    </inkml:brush>
  </inkml:definitions>
  <inkml:trace contextRef="#ctx0" brushRef="#br0">0 0 0,'0'0'0,"0"0"15,0 0 1,0 0-16,0 0 16,0 16-1,0-1-15,0 0 16,0-15-16,0 0 16,0 16-16,15-1 15,-15-15 1,15 16-16,-15-16 15,16 15-15,-16-15 16,15 16 0,0-1-16,1 1 15,-1-1-15,0 1 16,16-1 0,-16-15-16,16 15 15,-1 1-15,1-1 16,0 1-16,-1-1 15,1 1 1,-1-1-16,1 1 16,0-1-16,-1 1 15,1-1 1,0 1-16,-16-16 16,0 0-16,16 0 15,-1 15 1,-14-15-16,14 0 15,1 0-15,0 15 16,-1-15 0,-14 0-16,-1 0 15,15 0-15,-14 0 16,-1 0 0,0 16-16,1-1 15,-1-15-15,16 0 16,-1 16-16,1-1 15,-16-15 1,1 16-16,-1-1 16,15-15-16,1 16 15,-16-16 1,1 15-16,-1 1 16,0-1-16,1-15 15,-1 15 1,0 1-16,1-1 15,-1 1-15,0-16 16,0 15-16,1-15 16,-1 0-1,0 0-15,1 16 16,-16-16-16,0 0 16,0 0-1,0 0-15,0 0 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D53A0E-2227-4CC5-8A61-D6E4DC2EB4CE}" type="datetimeFigureOut">
              <a:rPr lang="it-IT" smtClean="0"/>
              <a:t>03/12/2022</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42E009-1E4B-4892-B0F2-0D45526C5F1C}" type="slidenum">
              <a:rPr lang="it-IT" smtClean="0"/>
              <a:t>‹N›</a:t>
            </a:fld>
            <a:endParaRPr lang="it-IT"/>
          </a:p>
        </p:txBody>
      </p:sp>
    </p:spTree>
    <p:extLst>
      <p:ext uri="{BB962C8B-B14F-4D97-AF65-F5344CB8AC3E}">
        <p14:creationId xmlns:p14="http://schemas.microsoft.com/office/powerpoint/2010/main" val="1735915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2984570C-B019-4A2F-A9A4-BECDE1B2C9AA}" type="slidenum">
              <a:rPr lang="it-IT" smtClean="0"/>
              <a:pPr/>
              <a:t>7</a:t>
            </a:fld>
            <a:endParaRPr lang="it-IT"/>
          </a:p>
        </p:txBody>
      </p:sp>
    </p:spTree>
    <p:extLst>
      <p:ext uri="{BB962C8B-B14F-4D97-AF65-F5344CB8AC3E}">
        <p14:creationId xmlns:p14="http://schemas.microsoft.com/office/powerpoint/2010/main" val="3412492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smtClean="0"/>
          </a:p>
        </p:txBody>
      </p:sp>
      <p:sp>
        <p:nvSpPr>
          <p:cNvPr id="29700"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D2F6E5A-16DB-40DE-8D0F-DE6C0631AEDC}" type="slidenum">
              <a:rPr lang="it-IT" altLang="it-IT">
                <a:latin typeface="Calibri" panose="020F0502020204030204" pitchFamily="34" charset="0"/>
              </a:rPr>
              <a:pPr eaLnBrk="1" hangingPunct="1"/>
              <a:t>31</a:t>
            </a:fld>
            <a:endParaRPr lang="it-IT" altLang="it-IT">
              <a:latin typeface="Calibri" panose="020F0502020204030204" pitchFamily="34" charset="0"/>
            </a:endParaRPr>
          </a:p>
        </p:txBody>
      </p:sp>
    </p:spTree>
    <p:extLst>
      <p:ext uri="{BB962C8B-B14F-4D97-AF65-F5344CB8AC3E}">
        <p14:creationId xmlns:p14="http://schemas.microsoft.com/office/powerpoint/2010/main" val="3816449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2984570C-B019-4A2F-A9A4-BECDE1B2C9AA}" type="slidenum">
              <a:rPr lang="it-IT" smtClean="0"/>
              <a:pPr/>
              <a:t>32</a:t>
            </a:fld>
            <a:endParaRPr lang="it-IT"/>
          </a:p>
        </p:txBody>
      </p:sp>
    </p:spTree>
    <p:extLst>
      <p:ext uri="{BB962C8B-B14F-4D97-AF65-F5344CB8AC3E}">
        <p14:creationId xmlns:p14="http://schemas.microsoft.com/office/powerpoint/2010/main" val="8373780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2984570C-B019-4A2F-A9A4-BECDE1B2C9AA}" type="slidenum">
              <a:rPr lang="it-IT" smtClean="0"/>
              <a:pPr/>
              <a:t>33</a:t>
            </a:fld>
            <a:endParaRPr lang="it-IT"/>
          </a:p>
        </p:txBody>
      </p:sp>
    </p:spTree>
    <p:extLst>
      <p:ext uri="{BB962C8B-B14F-4D97-AF65-F5344CB8AC3E}">
        <p14:creationId xmlns:p14="http://schemas.microsoft.com/office/powerpoint/2010/main" val="25271097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2984570C-B019-4A2F-A9A4-BECDE1B2C9AA}" type="slidenum">
              <a:rPr lang="it-IT" smtClean="0"/>
              <a:pPr/>
              <a:t>35</a:t>
            </a:fld>
            <a:endParaRPr lang="it-IT"/>
          </a:p>
        </p:txBody>
      </p:sp>
    </p:spTree>
    <p:extLst>
      <p:ext uri="{BB962C8B-B14F-4D97-AF65-F5344CB8AC3E}">
        <p14:creationId xmlns:p14="http://schemas.microsoft.com/office/powerpoint/2010/main" val="22696492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182FAAEC-F117-4C77-BCD7-97FEA3D6FE76}" type="slidenum">
              <a:rPr lang="it-IT" smtClean="0"/>
              <a:pPr/>
              <a:t>38</a:t>
            </a:fld>
            <a:endParaRPr lang="it-IT"/>
          </a:p>
        </p:txBody>
      </p:sp>
    </p:spTree>
    <p:extLst>
      <p:ext uri="{BB962C8B-B14F-4D97-AF65-F5344CB8AC3E}">
        <p14:creationId xmlns:p14="http://schemas.microsoft.com/office/powerpoint/2010/main" val="765158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smtClean="0"/>
          </a:p>
        </p:txBody>
      </p:sp>
      <p:sp>
        <p:nvSpPr>
          <p:cNvPr id="20484"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46720B0-F332-4CDE-8D0C-62E31E7361CF}" type="slidenum">
              <a:rPr lang="it-IT" altLang="it-IT">
                <a:latin typeface="Calibri" panose="020F0502020204030204" pitchFamily="34" charset="0"/>
              </a:rPr>
              <a:pPr eaLnBrk="1" hangingPunct="1"/>
              <a:t>8</a:t>
            </a:fld>
            <a:endParaRPr lang="it-IT" altLang="it-IT">
              <a:latin typeface="Calibri" panose="020F0502020204030204" pitchFamily="34" charset="0"/>
            </a:endParaRPr>
          </a:p>
        </p:txBody>
      </p:sp>
    </p:spTree>
    <p:extLst>
      <p:ext uri="{BB962C8B-B14F-4D97-AF65-F5344CB8AC3E}">
        <p14:creationId xmlns:p14="http://schemas.microsoft.com/office/powerpoint/2010/main" val="2118009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smtClean="0"/>
          </a:p>
        </p:txBody>
      </p:sp>
      <p:sp>
        <p:nvSpPr>
          <p:cNvPr id="21508"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C345A4B-ED43-469C-856D-DD0FD71AF60F}" type="slidenum">
              <a:rPr lang="it-IT" altLang="it-IT">
                <a:latin typeface="Calibri" panose="020F0502020204030204" pitchFamily="34" charset="0"/>
              </a:rPr>
              <a:pPr eaLnBrk="1" hangingPunct="1"/>
              <a:t>9</a:t>
            </a:fld>
            <a:endParaRPr lang="it-IT" altLang="it-IT">
              <a:latin typeface="Calibri" panose="020F0502020204030204" pitchFamily="34" charset="0"/>
            </a:endParaRPr>
          </a:p>
        </p:txBody>
      </p:sp>
    </p:spTree>
    <p:extLst>
      <p:ext uri="{BB962C8B-B14F-4D97-AF65-F5344CB8AC3E}">
        <p14:creationId xmlns:p14="http://schemas.microsoft.com/office/powerpoint/2010/main" val="27830803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smtClean="0"/>
          </a:p>
        </p:txBody>
      </p:sp>
      <p:sp>
        <p:nvSpPr>
          <p:cNvPr id="22532"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330FA1F-5DC3-4397-B6DA-EF408245AB2C}" type="slidenum">
              <a:rPr lang="it-IT" altLang="it-IT">
                <a:latin typeface="Calibri" panose="020F0502020204030204" pitchFamily="34" charset="0"/>
              </a:rPr>
              <a:pPr eaLnBrk="1" hangingPunct="1"/>
              <a:t>10</a:t>
            </a:fld>
            <a:endParaRPr lang="it-IT" altLang="it-IT">
              <a:latin typeface="Calibri" panose="020F0502020204030204" pitchFamily="34" charset="0"/>
            </a:endParaRPr>
          </a:p>
        </p:txBody>
      </p:sp>
    </p:spTree>
    <p:extLst>
      <p:ext uri="{BB962C8B-B14F-4D97-AF65-F5344CB8AC3E}">
        <p14:creationId xmlns:p14="http://schemas.microsoft.com/office/powerpoint/2010/main" val="9663067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smtClean="0"/>
          </a:p>
        </p:txBody>
      </p:sp>
      <p:sp>
        <p:nvSpPr>
          <p:cNvPr id="23556"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161523B-6B32-4624-8421-5548800993FD}" type="slidenum">
              <a:rPr lang="it-IT" altLang="it-IT">
                <a:latin typeface="Calibri" panose="020F0502020204030204" pitchFamily="34" charset="0"/>
              </a:rPr>
              <a:pPr eaLnBrk="1" hangingPunct="1"/>
              <a:t>11</a:t>
            </a:fld>
            <a:endParaRPr lang="it-IT" altLang="it-IT">
              <a:latin typeface="Calibri" panose="020F0502020204030204" pitchFamily="34" charset="0"/>
            </a:endParaRPr>
          </a:p>
        </p:txBody>
      </p:sp>
    </p:spTree>
    <p:extLst>
      <p:ext uri="{BB962C8B-B14F-4D97-AF65-F5344CB8AC3E}">
        <p14:creationId xmlns:p14="http://schemas.microsoft.com/office/powerpoint/2010/main" val="29036330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smtClean="0"/>
          </a:p>
        </p:txBody>
      </p:sp>
      <p:sp>
        <p:nvSpPr>
          <p:cNvPr id="24580"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FB7FE20-EEFF-4D33-8138-58ED8E40515E}" type="slidenum">
              <a:rPr lang="it-IT" altLang="it-IT">
                <a:latin typeface="Calibri" panose="020F0502020204030204" pitchFamily="34" charset="0"/>
              </a:rPr>
              <a:pPr eaLnBrk="1" hangingPunct="1"/>
              <a:t>22</a:t>
            </a:fld>
            <a:endParaRPr lang="it-IT" altLang="it-IT">
              <a:latin typeface="Calibri" panose="020F0502020204030204" pitchFamily="34" charset="0"/>
            </a:endParaRPr>
          </a:p>
        </p:txBody>
      </p:sp>
    </p:spTree>
    <p:extLst>
      <p:ext uri="{BB962C8B-B14F-4D97-AF65-F5344CB8AC3E}">
        <p14:creationId xmlns:p14="http://schemas.microsoft.com/office/powerpoint/2010/main" val="22913315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smtClean="0"/>
          </a:p>
        </p:txBody>
      </p:sp>
      <p:sp>
        <p:nvSpPr>
          <p:cNvPr id="27652"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5DD164F-66F7-4629-8397-82A3F2C6D1EC}" type="slidenum">
              <a:rPr lang="it-IT" altLang="it-IT">
                <a:latin typeface="Calibri" panose="020F0502020204030204" pitchFamily="34" charset="0"/>
              </a:rPr>
              <a:pPr eaLnBrk="1" hangingPunct="1"/>
              <a:t>23</a:t>
            </a:fld>
            <a:endParaRPr lang="it-IT" altLang="it-IT">
              <a:latin typeface="Calibri" panose="020F0502020204030204" pitchFamily="34" charset="0"/>
            </a:endParaRPr>
          </a:p>
        </p:txBody>
      </p:sp>
    </p:spTree>
    <p:extLst>
      <p:ext uri="{BB962C8B-B14F-4D97-AF65-F5344CB8AC3E}">
        <p14:creationId xmlns:p14="http://schemas.microsoft.com/office/powerpoint/2010/main" val="20055700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smtClean="0"/>
          </a:p>
        </p:txBody>
      </p:sp>
      <p:sp>
        <p:nvSpPr>
          <p:cNvPr id="28676"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5009166-E012-446F-83F6-2F4BE707734C}" type="slidenum">
              <a:rPr lang="it-IT" altLang="it-IT">
                <a:latin typeface="Calibri" panose="020F0502020204030204" pitchFamily="34" charset="0"/>
              </a:rPr>
              <a:pPr eaLnBrk="1" hangingPunct="1"/>
              <a:t>27</a:t>
            </a:fld>
            <a:endParaRPr lang="it-IT" altLang="it-IT">
              <a:latin typeface="Calibri" panose="020F0502020204030204" pitchFamily="34" charset="0"/>
            </a:endParaRPr>
          </a:p>
        </p:txBody>
      </p:sp>
    </p:spTree>
    <p:extLst>
      <p:ext uri="{BB962C8B-B14F-4D97-AF65-F5344CB8AC3E}">
        <p14:creationId xmlns:p14="http://schemas.microsoft.com/office/powerpoint/2010/main" val="7862331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t-IT" altLang="it-IT" smtClean="0"/>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B011C85-6928-4858-8093-85FCAE998B30}" type="slidenum">
              <a:rPr lang="it-IT" altLang="it-IT">
                <a:latin typeface="Calibri" panose="020F0502020204030204" pitchFamily="34" charset="0"/>
              </a:rPr>
              <a:pPr eaLnBrk="1" hangingPunct="1"/>
              <a:t>28</a:t>
            </a:fld>
            <a:endParaRPr lang="it-IT" altLang="it-IT">
              <a:latin typeface="Calibri" panose="020F0502020204030204" pitchFamily="34" charset="0"/>
            </a:endParaRPr>
          </a:p>
        </p:txBody>
      </p:sp>
    </p:spTree>
    <p:extLst>
      <p:ext uri="{BB962C8B-B14F-4D97-AF65-F5344CB8AC3E}">
        <p14:creationId xmlns:p14="http://schemas.microsoft.com/office/powerpoint/2010/main" val="952401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17C742F6-CD9A-4B98-9CCF-34A4A03013F3}" type="datetimeFigureOut">
              <a:rPr lang="it-IT" smtClean="0"/>
              <a:t>03/12/2022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8DA3A2E-097C-4BE3-94C6-3EAB00C67A34}" type="slidenum">
              <a:rPr lang="it-IT" smtClean="0"/>
              <a:t>‹N›</a:t>
            </a:fld>
            <a:endParaRPr lang="it-IT"/>
          </a:p>
        </p:txBody>
      </p:sp>
    </p:spTree>
    <p:extLst>
      <p:ext uri="{BB962C8B-B14F-4D97-AF65-F5344CB8AC3E}">
        <p14:creationId xmlns:p14="http://schemas.microsoft.com/office/powerpoint/2010/main" val="1830484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7C742F6-CD9A-4B98-9CCF-34A4A03013F3}" type="datetimeFigureOut">
              <a:rPr lang="it-IT" smtClean="0"/>
              <a:t>03/12/2022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8DA3A2E-097C-4BE3-94C6-3EAB00C67A34}" type="slidenum">
              <a:rPr lang="it-IT" smtClean="0"/>
              <a:t>‹N›</a:t>
            </a:fld>
            <a:endParaRPr lang="it-IT"/>
          </a:p>
        </p:txBody>
      </p:sp>
    </p:spTree>
    <p:extLst>
      <p:ext uri="{BB962C8B-B14F-4D97-AF65-F5344CB8AC3E}">
        <p14:creationId xmlns:p14="http://schemas.microsoft.com/office/powerpoint/2010/main" val="763606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7C742F6-CD9A-4B98-9CCF-34A4A03013F3}" type="datetimeFigureOut">
              <a:rPr lang="it-IT" smtClean="0"/>
              <a:t>03/12/2022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8DA3A2E-097C-4BE3-94C6-3EAB00C67A34}" type="slidenum">
              <a:rPr lang="it-IT" smtClean="0"/>
              <a:t>‹N›</a:t>
            </a:fld>
            <a:endParaRPr lang="it-IT"/>
          </a:p>
        </p:txBody>
      </p:sp>
    </p:spTree>
    <p:extLst>
      <p:ext uri="{BB962C8B-B14F-4D97-AF65-F5344CB8AC3E}">
        <p14:creationId xmlns:p14="http://schemas.microsoft.com/office/powerpoint/2010/main" val="4032942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7C742F6-CD9A-4B98-9CCF-34A4A03013F3}" type="datetimeFigureOut">
              <a:rPr lang="it-IT" smtClean="0"/>
              <a:t>03/12/2022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8DA3A2E-097C-4BE3-94C6-3EAB00C67A34}" type="slidenum">
              <a:rPr lang="it-IT" smtClean="0"/>
              <a:t>‹N›</a:t>
            </a:fld>
            <a:endParaRPr lang="it-IT"/>
          </a:p>
        </p:txBody>
      </p:sp>
    </p:spTree>
    <p:extLst>
      <p:ext uri="{BB962C8B-B14F-4D97-AF65-F5344CB8AC3E}">
        <p14:creationId xmlns:p14="http://schemas.microsoft.com/office/powerpoint/2010/main" val="2421977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17C742F6-CD9A-4B98-9CCF-34A4A03013F3}" type="datetimeFigureOut">
              <a:rPr lang="it-IT" smtClean="0"/>
              <a:t>03/12/2022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8DA3A2E-097C-4BE3-94C6-3EAB00C67A34}" type="slidenum">
              <a:rPr lang="it-IT" smtClean="0"/>
              <a:t>‹N›</a:t>
            </a:fld>
            <a:endParaRPr lang="it-IT"/>
          </a:p>
        </p:txBody>
      </p:sp>
    </p:spTree>
    <p:extLst>
      <p:ext uri="{BB962C8B-B14F-4D97-AF65-F5344CB8AC3E}">
        <p14:creationId xmlns:p14="http://schemas.microsoft.com/office/powerpoint/2010/main" val="2435618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17C742F6-CD9A-4B98-9CCF-34A4A03013F3}" type="datetimeFigureOut">
              <a:rPr lang="it-IT" smtClean="0"/>
              <a:t>03/12/2022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8DA3A2E-097C-4BE3-94C6-3EAB00C67A34}" type="slidenum">
              <a:rPr lang="it-IT" smtClean="0"/>
              <a:t>‹N›</a:t>
            </a:fld>
            <a:endParaRPr lang="it-IT"/>
          </a:p>
        </p:txBody>
      </p:sp>
    </p:spTree>
    <p:extLst>
      <p:ext uri="{BB962C8B-B14F-4D97-AF65-F5344CB8AC3E}">
        <p14:creationId xmlns:p14="http://schemas.microsoft.com/office/powerpoint/2010/main" val="4254975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17C742F6-CD9A-4B98-9CCF-34A4A03013F3}" type="datetimeFigureOut">
              <a:rPr lang="it-IT" smtClean="0"/>
              <a:t>03/12/2022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78DA3A2E-097C-4BE3-94C6-3EAB00C67A34}" type="slidenum">
              <a:rPr lang="it-IT" smtClean="0"/>
              <a:t>‹N›</a:t>
            </a:fld>
            <a:endParaRPr lang="it-IT"/>
          </a:p>
        </p:txBody>
      </p:sp>
    </p:spTree>
    <p:extLst>
      <p:ext uri="{BB962C8B-B14F-4D97-AF65-F5344CB8AC3E}">
        <p14:creationId xmlns:p14="http://schemas.microsoft.com/office/powerpoint/2010/main" val="1932748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17C742F6-CD9A-4B98-9CCF-34A4A03013F3}" type="datetimeFigureOut">
              <a:rPr lang="it-IT" smtClean="0"/>
              <a:t>03/12/2022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78DA3A2E-097C-4BE3-94C6-3EAB00C67A34}" type="slidenum">
              <a:rPr lang="it-IT" smtClean="0"/>
              <a:t>‹N›</a:t>
            </a:fld>
            <a:endParaRPr lang="it-IT"/>
          </a:p>
        </p:txBody>
      </p:sp>
    </p:spTree>
    <p:extLst>
      <p:ext uri="{BB962C8B-B14F-4D97-AF65-F5344CB8AC3E}">
        <p14:creationId xmlns:p14="http://schemas.microsoft.com/office/powerpoint/2010/main" val="1329186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17C742F6-CD9A-4B98-9CCF-34A4A03013F3}" type="datetimeFigureOut">
              <a:rPr lang="it-IT" smtClean="0"/>
              <a:t>03/12/2022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78DA3A2E-097C-4BE3-94C6-3EAB00C67A34}" type="slidenum">
              <a:rPr lang="it-IT" smtClean="0"/>
              <a:t>‹N›</a:t>
            </a:fld>
            <a:endParaRPr lang="it-IT"/>
          </a:p>
        </p:txBody>
      </p:sp>
    </p:spTree>
    <p:extLst>
      <p:ext uri="{BB962C8B-B14F-4D97-AF65-F5344CB8AC3E}">
        <p14:creationId xmlns:p14="http://schemas.microsoft.com/office/powerpoint/2010/main" val="86548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17C742F6-CD9A-4B98-9CCF-34A4A03013F3}" type="datetimeFigureOut">
              <a:rPr lang="it-IT" smtClean="0"/>
              <a:t>03/12/2022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8DA3A2E-097C-4BE3-94C6-3EAB00C67A34}" type="slidenum">
              <a:rPr lang="it-IT" smtClean="0"/>
              <a:t>‹N›</a:t>
            </a:fld>
            <a:endParaRPr lang="it-IT"/>
          </a:p>
        </p:txBody>
      </p:sp>
    </p:spTree>
    <p:extLst>
      <p:ext uri="{BB962C8B-B14F-4D97-AF65-F5344CB8AC3E}">
        <p14:creationId xmlns:p14="http://schemas.microsoft.com/office/powerpoint/2010/main" val="2243226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17C742F6-CD9A-4B98-9CCF-34A4A03013F3}" type="datetimeFigureOut">
              <a:rPr lang="it-IT" smtClean="0"/>
              <a:t>03/12/2022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8DA3A2E-097C-4BE3-94C6-3EAB00C67A34}" type="slidenum">
              <a:rPr lang="it-IT" smtClean="0"/>
              <a:t>‹N›</a:t>
            </a:fld>
            <a:endParaRPr lang="it-IT"/>
          </a:p>
        </p:txBody>
      </p:sp>
    </p:spTree>
    <p:extLst>
      <p:ext uri="{BB962C8B-B14F-4D97-AF65-F5344CB8AC3E}">
        <p14:creationId xmlns:p14="http://schemas.microsoft.com/office/powerpoint/2010/main" val="828430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C742F6-CD9A-4B98-9CCF-34A4A03013F3}" type="datetimeFigureOut">
              <a:rPr lang="it-IT" smtClean="0"/>
              <a:t>03/12/2022</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DA3A2E-097C-4BE3-94C6-3EAB00C67A34}" type="slidenum">
              <a:rPr lang="it-IT" smtClean="0"/>
              <a:t>‹N›</a:t>
            </a:fld>
            <a:endParaRPr lang="it-IT"/>
          </a:p>
        </p:txBody>
      </p:sp>
    </p:spTree>
    <p:extLst>
      <p:ext uri="{BB962C8B-B14F-4D97-AF65-F5344CB8AC3E}">
        <p14:creationId xmlns:p14="http://schemas.microsoft.com/office/powerpoint/2010/main" val="3732678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8" Type="http://schemas.openxmlformats.org/officeDocument/2006/relationships/image" Target="NULL"/><Relationship Id="rId13" Type="http://schemas.openxmlformats.org/officeDocument/2006/relationships/customXml" Target="../ink/ink6.xml"/><Relationship Id="rId18" Type="http://schemas.openxmlformats.org/officeDocument/2006/relationships/image" Target="NULL"/><Relationship Id="rId26" Type="http://schemas.openxmlformats.org/officeDocument/2006/relationships/image" Target="NULL"/><Relationship Id="rId3" Type="http://schemas.openxmlformats.org/officeDocument/2006/relationships/customXml" Target="../ink/ink1.xml"/><Relationship Id="rId21" Type="http://schemas.openxmlformats.org/officeDocument/2006/relationships/customXml" Target="../ink/ink10.xml"/><Relationship Id="rId34" Type="http://schemas.openxmlformats.org/officeDocument/2006/relationships/image" Target="NULL"/><Relationship Id="rId7" Type="http://schemas.openxmlformats.org/officeDocument/2006/relationships/customXml" Target="../ink/ink3.xml"/><Relationship Id="rId12" Type="http://schemas.openxmlformats.org/officeDocument/2006/relationships/image" Target="NULL"/><Relationship Id="rId17" Type="http://schemas.openxmlformats.org/officeDocument/2006/relationships/customXml" Target="../ink/ink8.xml"/><Relationship Id="rId25" Type="http://schemas.openxmlformats.org/officeDocument/2006/relationships/customXml" Target="../ink/ink12.xml"/><Relationship Id="rId33" Type="http://schemas.openxmlformats.org/officeDocument/2006/relationships/customXml" Target="../ink/ink16.xml"/><Relationship Id="rId2" Type="http://schemas.openxmlformats.org/officeDocument/2006/relationships/notesSlide" Target="../notesSlides/notesSlide12.xml"/><Relationship Id="rId16" Type="http://schemas.openxmlformats.org/officeDocument/2006/relationships/image" Target="NULL"/><Relationship Id="rId20" Type="http://schemas.openxmlformats.org/officeDocument/2006/relationships/image" Target="NULL"/><Relationship Id="rId29" Type="http://schemas.openxmlformats.org/officeDocument/2006/relationships/customXml" Target="../ink/ink14.xml"/><Relationship Id="rId1" Type="http://schemas.openxmlformats.org/officeDocument/2006/relationships/slideLayout" Target="../slideLayouts/slideLayout4.xml"/><Relationship Id="rId6" Type="http://schemas.openxmlformats.org/officeDocument/2006/relationships/image" Target="NULL"/><Relationship Id="rId11" Type="http://schemas.openxmlformats.org/officeDocument/2006/relationships/customXml" Target="../ink/ink5.xml"/><Relationship Id="rId24" Type="http://schemas.openxmlformats.org/officeDocument/2006/relationships/image" Target="NULL"/><Relationship Id="rId32" Type="http://schemas.openxmlformats.org/officeDocument/2006/relationships/image" Target="NULL"/><Relationship Id="rId5" Type="http://schemas.openxmlformats.org/officeDocument/2006/relationships/customXml" Target="../ink/ink2.xml"/><Relationship Id="rId15" Type="http://schemas.openxmlformats.org/officeDocument/2006/relationships/customXml" Target="../ink/ink7.xml"/><Relationship Id="rId23" Type="http://schemas.openxmlformats.org/officeDocument/2006/relationships/customXml" Target="../ink/ink11.xml"/><Relationship Id="rId28" Type="http://schemas.openxmlformats.org/officeDocument/2006/relationships/image" Target="NULL"/><Relationship Id="rId10" Type="http://schemas.openxmlformats.org/officeDocument/2006/relationships/image" Target="NULL"/><Relationship Id="rId19" Type="http://schemas.openxmlformats.org/officeDocument/2006/relationships/customXml" Target="../ink/ink9.xml"/><Relationship Id="rId31" Type="http://schemas.openxmlformats.org/officeDocument/2006/relationships/customXml" Target="../ink/ink15.xml"/><Relationship Id="rId4" Type="http://schemas.openxmlformats.org/officeDocument/2006/relationships/image" Target="NULL"/><Relationship Id="rId9" Type="http://schemas.openxmlformats.org/officeDocument/2006/relationships/customXml" Target="../ink/ink4.xml"/><Relationship Id="rId14" Type="http://schemas.openxmlformats.org/officeDocument/2006/relationships/image" Target="NULL"/><Relationship Id="rId22" Type="http://schemas.openxmlformats.org/officeDocument/2006/relationships/image" Target="NULL"/><Relationship Id="rId27" Type="http://schemas.openxmlformats.org/officeDocument/2006/relationships/customXml" Target="../ink/ink13.xml"/><Relationship Id="rId30" Type="http://schemas.openxmlformats.org/officeDocument/2006/relationships/image" Target="NUL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www.scielo.br/scielo.php?pid=S0100-60452016000400225&amp;script=sci_abstract&amp;tlng=e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ctrTitle"/>
          </p:nvPr>
        </p:nvSpPr>
        <p:spPr/>
        <p:txBody>
          <a:bodyPr/>
          <a:lstStyle/>
          <a:p>
            <a:r>
              <a:rPr lang="it-IT" dirty="0" err="1" smtClean="0"/>
              <a:t>Ontology</a:t>
            </a:r>
            <a:r>
              <a:rPr lang="it-IT" dirty="0" smtClean="0"/>
              <a:t> 22-23</a:t>
            </a:r>
            <a:endParaRPr lang="it-IT" dirty="0"/>
          </a:p>
        </p:txBody>
      </p:sp>
      <p:sp>
        <p:nvSpPr>
          <p:cNvPr id="5" name="Sottotitolo 4"/>
          <p:cNvSpPr>
            <a:spLocks noGrp="1"/>
          </p:cNvSpPr>
          <p:nvPr>
            <p:ph type="subTitle" idx="1"/>
          </p:nvPr>
        </p:nvSpPr>
        <p:spPr/>
        <p:txBody>
          <a:bodyPr/>
          <a:lstStyle/>
          <a:p>
            <a:r>
              <a:rPr lang="it-IT" dirty="0" smtClean="0"/>
              <a:t>Lezioni 25-27</a:t>
            </a:r>
            <a:endParaRPr lang="it-IT" dirty="0"/>
          </a:p>
        </p:txBody>
      </p:sp>
    </p:spTree>
    <p:extLst>
      <p:ext uri="{BB962C8B-B14F-4D97-AF65-F5344CB8AC3E}">
        <p14:creationId xmlns:p14="http://schemas.microsoft.com/office/powerpoint/2010/main" val="33061685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olo 1"/>
          <p:cNvSpPr>
            <a:spLocks noGrp="1"/>
          </p:cNvSpPr>
          <p:nvPr>
            <p:ph type="title"/>
          </p:nvPr>
        </p:nvSpPr>
        <p:spPr/>
        <p:txBody>
          <a:bodyPr/>
          <a:lstStyle/>
          <a:p>
            <a:pPr eaLnBrk="1" hangingPunct="1"/>
            <a:r>
              <a:rPr lang="it-IT" altLang="it-IT" smtClean="0"/>
              <a:t>Main features</a:t>
            </a:r>
          </a:p>
        </p:txBody>
      </p:sp>
      <p:sp>
        <p:nvSpPr>
          <p:cNvPr id="3" name="Segnaposto contenuto 2"/>
          <p:cNvSpPr>
            <a:spLocks noGrp="1"/>
          </p:cNvSpPr>
          <p:nvPr>
            <p:ph idx="1"/>
          </p:nvPr>
        </p:nvSpPr>
        <p:spPr/>
        <p:txBody>
          <a:bodyPr rtlCol="0">
            <a:normAutofit fontScale="92500"/>
          </a:bodyPr>
          <a:lstStyle/>
          <a:p>
            <a:pPr>
              <a:defRPr/>
            </a:pPr>
            <a:r>
              <a:rPr lang="it-IT"/>
              <a:t>O</a:t>
            </a:r>
            <a:r>
              <a:rPr lang="it-IT" smtClean="0"/>
              <a:t>bjective presentness</a:t>
            </a:r>
          </a:p>
          <a:p>
            <a:pPr>
              <a:defRPr/>
            </a:pPr>
            <a:r>
              <a:rPr lang="it-IT" smtClean="0"/>
              <a:t>Semantic tensism (extreme version: radical tensism, i.e. no tenselessness)</a:t>
            </a:r>
            <a:endParaRPr lang="it-IT" dirty="0" smtClean="0"/>
          </a:p>
          <a:p>
            <a:pPr>
              <a:defRPr/>
            </a:pPr>
            <a:r>
              <a:rPr lang="it-IT"/>
              <a:t>O</a:t>
            </a:r>
            <a:r>
              <a:rPr lang="it-IT" smtClean="0"/>
              <a:t>ntological tensism (tensed facts); hence the name "</a:t>
            </a:r>
            <a:r>
              <a:rPr lang="it-IT" i="1" smtClean="0"/>
              <a:t>tensed </a:t>
            </a:r>
            <a:r>
              <a:rPr lang="it-IT" smtClean="0"/>
              <a:t>theory of time"</a:t>
            </a:r>
          </a:p>
          <a:p>
            <a:pPr>
              <a:defRPr/>
            </a:pPr>
            <a:r>
              <a:rPr lang="it-IT"/>
              <a:t>T</a:t>
            </a:r>
            <a:r>
              <a:rPr lang="it-IT" smtClean="0"/>
              <a:t>ensional change (time passage, change in A-properties); </a:t>
            </a:r>
            <a:r>
              <a:rPr lang="it-IT"/>
              <a:t>hence the name </a:t>
            </a:r>
            <a:r>
              <a:rPr lang="it-IT" i="1" smtClean="0"/>
              <a:t>dynamic </a:t>
            </a:r>
            <a:r>
              <a:rPr lang="it-IT" smtClean="0"/>
              <a:t>theory of time (NB: this is not an obvious point in presentism)</a:t>
            </a:r>
            <a:endParaRPr lang="it-IT" dirty="0" smtClean="0"/>
          </a:p>
          <a:p>
            <a:pPr>
              <a:defRPr/>
            </a:pPr>
            <a:r>
              <a:rPr lang="it-IT" smtClean="0"/>
              <a:t>Example: any event simultaneous to Mennea's winning step in the 200 meters final race at the Olimpic games in 1980 is objectively past, whereas any event simultaneous with my saying these words is objectively present, even though it soon will lose presentness and will be past</a:t>
            </a:r>
            <a:endParaRPr lang="it-IT" dirty="0" smtClean="0"/>
          </a:p>
        </p:txBody>
      </p:sp>
      <p:sp>
        <p:nvSpPr>
          <p:cNvPr id="2" name="Segnaposto piè di pagina 1"/>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ABA94F07-80D9-4030-9C74-968D398760DD}" type="slidenum">
              <a:rPr lang="it-IT" smtClean="0"/>
              <a:t>10</a:t>
            </a:fld>
            <a:endParaRPr lang="it-IT"/>
          </a:p>
        </p:txBody>
      </p:sp>
    </p:spTree>
    <p:extLst>
      <p:ext uri="{BB962C8B-B14F-4D97-AF65-F5344CB8AC3E}">
        <p14:creationId xmlns:p14="http://schemas.microsoft.com/office/powerpoint/2010/main" val="19943537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p:cNvSpPr>
            <a:spLocks noGrp="1"/>
          </p:cNvSpPr>
          <p:nvPr>
            <p:ph type="title"/>
          </p:nvPr>
        </p:nvSpPr>
        <p:spPr/>
        <p:txBody>
          <a:bodyPr/>
          <a:lstStyle/>
          <a:p>
            <a:pPr eaLnBrk="1" hangingPunct="1"/>
            <a:r>
              <a:rPr lang="it-IT" altLang="it-IT" smtClean="0"/>
              <a:t>Important (main?) motivation for the A theory:  common sense</a:t>
            </a:r>
          </a:p>
        </p:txBody>
      </p:sp>
      <p:sp>
        <p:nvSpPr>
          <p:cNvPr id="3" name="Segnaposto contenuto 2"/>
          <p:cNvSpPr>
            <a:spLocks noGrp="1"/>
          </p:cNvSpPr>
          <p:nvPr>
            <p:ph idx="1"/>
          </p:nvPr>
        </p:nvSpPr>
        <p:spPr/>
        <p:txBody>
          <a:bodyPr rtlCol="0">
            <a:normAutofit lnSpcReduction="10000"/>
          </a:bodyPr>
          <a:lstStyle/>
          <a:p>
            <a:r>
              <a:rPr lang="en-US" smtClean="0"/>
              <a:t>(</a:t>
            </a:r>
            <a:r>
              <a:rPr lang="en-US"/>
              <a:t>DC) A theory in line with commonsense </a:t>
            </a:r>
            <a:r>
              <a:rPr lang="it-IT"/>
              <a:t>(and </a:t>
            </a:r>
            <a:r>
              <a:rPr lang="it-IT">
                <a:solidFill>
                  <a:srgbClr val="FF0000"/>
                </a:solidFill>
              </a:rPr>
              <a:t>ordinary language</a:t>
            </a:r>
            <a:r>
              <a:rPr lang="it-IT"/>
              <a:t>) enjoys prima facie </a:t>
            </a:r>
            <a:r>
              <a:rPr lang="it-IT" i="1"/>
              <a:t>Default Credibility</a:t>
            </a:r>
            <a:r>
              <a:rPr lang="it-IT"/>
              <a:t>, which can however be trumped by philosophical analysis/scientific inquiry that appears to prove it wrong and leads to an alternative theory.</a:t>
            </a:r>
            <a:endParaRPr lang="en-US"/>
          </a:p>
          <a:p>
            <a:r>
              <a:rPr lang="it-IT"/>
              <a:t>(IPG) </a:t>
            </a:r>
            <a:r>
              <a:rPr lang="it-IT" i="1"/>
              <a:t>Innocent until proven guilty</a:t>
            </a:r>
            <a:r>
              <a:rPr lang="it-IT"/>
              <a:t>. The theory most in line with common sense should be accepted at least until philosophical analysis/scientific inquiry proves it wrong and an alternative theory can replace it.</a:t>
            </a:r>
          </a:p>
          <a:p>
            <a:r>
              <a:rPr lang="it-IT"/>
              <a:t>(CL) Coherence of a theory with commonsense </a:t>
            </a:r>
            <a:r>
              <a:rPr lang="it-IT">
                <a:solidFill>
                  <a:srgbClr val="FF0000"/>
                </a:solidFill>
              </a:rPr>
              <a:t>admits of degrees </a:t>
            </a:r>
            <a:r>
              <a:rPr lang="it-IT"/>
              <a:t>and the </a:t>
            </a:r>
            <a:r>
              <a:rPr lang="it-IT" i="1"/>
              <a:t>coherence level </a:t>
            </a:r>
            <a:r>
              <a:rPr lang="it-IT"/>
              <a:t>offers a criterion for theory choice; defeasible, subject to the results of philosophical analysis/scientific inquiry.</a:t>
            </a:r>
          </a:p>
          <a:p>
            <a:pPr>
              <a:defRPr/>
            </a:pPr>
            <a:endParaRPr lang="it-IT" dirty="0" smtClean="0"/>
          </a:p>
        </p:txBody>
      </p:sp>
      <p:sp>
        <p:nvSpPr>
          <p:cNvPr id="2" name="Segnaposto piè di pagina 1"/>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ABA94F07-80D9-4030-9C74-968D398760DD}" type="slidenum">
              <a:rPr lang="it-IT" smtClean="0"/>
              <a:t>11</a:t>
            </a:fld>
            <a:endParaRPr lang="it-IT"/>
          </a:p>
        </p:txBody>
      </p:sp>
    </p:spTree>
    <p:extLst>
      <p:ext uri="{BB962C8B-B14F-4D97-AF65-F5344CB8AC3E}">
        <p14:creationId xmlns:p14="http://schemas.microsoft.com/office/powerpoint/2010/main" val="27502304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Common sense and tense</a:t>
            </a:r>
            <a:endParaRPr lang="it-IT"/>
          </a:p>
        </p:txBody>
      </p:sp>
      <p:sp>
        <p:nvSpPr>
          <p:cNvPr id="3" name="Segnaposto contenuto 2"/>
          <p:cNvSpPr>
            <a:spLocks noGrp="1"/>
          </p:cNvSpPr>
          <p:nvPr>
            <p:ph idx="1"/>
          </p:nvPr>
        </p:nvSpPr>
        <p:spPr/>
        <p:txBody>
          <a:bodyPr>
            <a:normAutofit fontScale="92500" lnSpcReduction="10000"/>
          </a:bodyPr>
          <a:lstStyle/>
          <a:p>
            <a:r>
              <a:rPr lang="it-IT" dirty="0" err="1" smtClean="0"/>
              <a:t>If</a:t>
            </a:r>
            <a:r>
              <a:rPr lang="it-IT" dirty="0" smtClean="0"/>
              <a:t> </a:t>
            </a:r>
            <a:r>
              <a:rPr lang="it-IT" dirty="0" err="1" smtClean="0"/>
              <a:t>we</a:t>
            </a:r>
            <a:r>
              <a:rPr lang="it-IT" dirty="0" smtClean="0"/>
              <a:t> </a:t>
            </a:r>
            <a:r>
              <a:rPr lang="it-IT" dirty="0" err="1" smtClean="0"/>
              <a:t>apply</a:t>
            </a:r>
            <a:r>
              <a:rPr lang="it-IT" dirty="0" smtClean="0"/>
              <a:t> </a:t>
            </a:r>
            <a:r>
              <a:rPr lang="it-IT" dirty="0" err="1" smtClean="0"/>
              <a:t>critical</a:t>
            </a:r>
            <a:r>
              <a:rPr lang="it-IT" dirty="0" smtClean="0"/>
              <a:t> </a:t>
            </a:r>
            <a:r>
              <a:rPr lang="it-IT" dirty="0" err="1" smtClean="0"/>
              <a:t>commonsensism</a:t>
            </a:r>
            <a:r>
              <a:rPr lang="it-IT" dirty="0" smtClean="0"/>
              <a:t> </a:t>
            </a:r>
            <a:r>
              <a:rPr lang="it-IT" dirty="0" smtClean="0">
                <a:solidFill>
                  <a:srgbClr val="FF0000"/>
                </a:solidFill>
              </a:rPr>
              <a:t>with </a:t>
            </a:r>
            <a:r>
              <a:rPr lang="it-IT" dirty="0" err="1" smtClean="0">
                <a:solidFill>
                  <a:srgbClr val="FF0000"/>
                </a:solidFill>
              </a:rPr>
              <a:t>emphasis</a:t>
            </a:r>
            <a:r>
              <a:rPr lang="it-IT" dirty="0" smtClean="0">
                <a:solidFill>
                  <a:srgbClr val="FF0000"/>
                </a:solidFill>
              </a:rPr>
              <a:t> on </a:t>
            </a:r>
            <a:r>
              <a:rPr lang="it-IT" dirty="0" err="1" smtClean="0">
                <a:solidFill>
                  <a:srgbClr val="FF0000"/>
                </a:solidFill>
              </a:rPr>
              <a:t>ordinary</a:t>
            </a:r>
            <a:r>
              <a:rPr lang="it-IT" dirty="0" smtClean="0">
                <a:solidFill>
                  <a:srgbClr val="FF0000"/>
                </a:solidFill>
              </a:rPr>
              <a:t> </a:t>
            </a:r>
            <a:r>
              <a:rPr lang="it-IT" dirty="0" err="1" smtClean="0">
                <a:solidFill>
                  <a:srgbClr val="FF0000"/>
                </a:solidFill>
              </a:rPr>
              <a:t>language</a:t>
            </a:r>
            <a:r>
              <a:rPr lang="it-IT" dirty="0" smtClean="0">
                <a:solidFill>
                  <a:srgbClr val="FF0000"/>
                </a:solidFill>
              </a:rPr>
              <a:t> </a:t>
            </a:r>
            <a:r>
              <a:rPr lang="it-IT" dirty="0" smtClean="0"/>
              <a:t>to </a:t>
            </a:r>
            <a:r>
              <a:rPr lang="it-IT" dirty="0" err="1" smtClean="0"/>
              <a:t>temporal</a:t>
            </a:r>
            <a:r>
              <a:rPr lang="it-IT" dirty="0" smtClean="0"/>
              <a:t> </a:t>
            </a:r>
            <a:r>
              <a:rPr lang="it-IT" dirty="0" err="1" smtClean="0"/>
              <a:t>ontology</a:t>
            </a:r>
            <a:r>
              <a:rPr lang="it-IT" dirty="0" smtClean="0"/>
              <a:t>, </a:t>
            </a:r>
            <a:r>
              <a:rPr lang="it-IT" dirty="0" err="1" smtClean="0"/>
              <a:t>it</a:t>
            </a:r>
            <a:r>
              <a:rPr lang="it-IT" dirty="0" smtClean="0"/>
              <a:t> </a:t>
            </a:r>
            <a:r>
              <a:rPr lang="it-IT" dirty="0" err="1" smtClean="0"/>
              <a:t>seems</a:t>
            </a:r>
            <a:r>
              <a:rPr lang="it-IT" dirty="0" smtClean="0"/>
              <a:t> </a:t>
            </a:r>
            <a:r>
              <a:rPr lang="it-IT" dirty="0" err="1" smtClean="0"/>
              <a:t>reasonable</a:t>
            </a:r>
            <a:r>
              <a:rPr lang="it-IT" dirty="0" smtClean="0"/>
              <a:t> to </a:t>
            </a:r>
            <a:r>
              <a:rPr lang="it-IT" dirty="0" err="1" smtClean="0"/>
              <a:t>attribute</a:t>
            </a:r>
            <a:r>
              <a:rPr lang="it-IT" dirty="0" smtClean="0"/>
              <a:t> an </a:t>
            </a:r>
            <a:r>
              <a:rPr lang="it-IT" dirty="0" err="1" smtClean="0"/>
              <a:t>ontological</a:t>
            </a:r>
            <a:r>
              <a:rPr lang="it-IT" dirty="0" smtClean="0"/>
              <a:t> </a:t>
            </a:r>
            <a:r>
              <a:rPr lang="it-IT" dirty="0" err="1" smtClean="0"/>
              <a:t>role</a:t>
            </a:r>
            <a:r>
              <a:rPr lang="it-IT" dirty="0" smtClean="0"/>
              <a:t> to </a:t>
            </a:r>
            <a:r>
              <a:rPr lang="it-IT" dirty="0" err="1" smtClean="0"/>
              <a:t>tenses</a:t>
            </a:r>
            <a:r>
              <a:rPr lang="it-IT" dirty="0" smtClean="0"/>
              <a:t>, </a:t>
            </a:r>
            <a:r>
              <a:rPr lang="it-IT" dirty="0" err="1" smtClean="0"/>
              <a:t>since</a:t>
            </a:r>
            <a:r>
              <a:rPr lang="it-IT" dirty="0" smtClean="0"/>
              <a:t> </a:t>
            </a:r>
            <a:r>
              <a:rPr lang="it-IT" dirty="0" err="1" smtClean="0"/>
              <a:t>their</a:t>
            </a:r>
            <a:r>
              <a:rPr lang="it-IT" dirty="0" smtClean="0"/>
              <a:t> use </a:t>
            </a:r>
            <a:r>
              <a:rPr lang="it-IT" dirty="0" err="1" smtClean="0"/>
              <a:t>is</a:t>
            </a:r>
            <a:r>
              <a:rPr lang="it-IT" dirty="0" smtClean="0"/>
              <a:t> so pervasive.</a:t>
            </a:r>
          </a:p>
          <a:p>
            <a:r>
              <a:rPr lang="it-IT" dirty="0" err="1" smtClean="0"/>
              <a:t>Thus</a:t>
            </a:r>
            <a:r>
              <a:rPr lang="it-IT" dirty="0" smtClean="0"/>
              <a:t>, </a:t>
            </a:r>
            <a:r>
              <a:rPr lang="it-IT" dirty="0" err="1" smtClean="0"/>
              <a:t>it</a:t>
            </a:r>
            <a:r>
              <a:rPr lang="it-IT" dirty="0" smtClean="0"/>
              <a:t> </a:t>
            </a:r>
            <a:r>
              <a:rPr lang="it-IT" dirty="0" err="1" smtClean="0"/>
              <a:t>is</a:t>
            </a:r>
            <a:r>
              <a:rPr lang="it-IT" dirty="0" smtClean="0"/>
              <a:t> prima </a:t>
            </a:r>
            <a:r>
              <a:rPr lang="it-IT" dirty="0" err="1" smtClean="0"/>
              <a:t>facie</a:t>
            </a:r>
            <a:r>
              <a:rPr lang="it-IT" dirty="0" smtClean="0"/>
              <a:t> </a:t>
            </a:r>
            <a:r>
              <a:rPr lang="it-IT" dirty="0" err="1" smtClean="0"/>
              <a:t>preferable</a:t>
            </a:r>
            <a:r>
              <a:rPr lang="it-IT" dirty="0" smtClean="0"/>
              <a:t> to assume </a:t>
            </a:r>
            <a:r>
              <a:rPr lang="it-IT" dirty="0" err="1" smtClean="0"/>
              <a:t>that</a:t>
            </a:r>
            <a:r>
              <a:rPr lang="it-IT" dirty="0" smtClean="0"/>
              <a:t> </a:t>
            </a:r>
            <a:r>
              <a:rPr lang="it-IT" dirty="0" err="1" smtClean="0"/>
              <a:t>they</a:t>
            </a:r>
            <a:r>
              <a:rPr lang="it-IT" dirty="0" smtClean="0"/>
              <a:t> are </a:t>
            </a:r>
            <a:r>
              <a:rPr lang="it-IT" dirty="0" err="1" smtClean="0"/>
              <a:t>not</a:t>
            </a:r>
            <a:r>
              <a:rPr lang="it-IT" dirty="0" smtClean="0"/>
              <a:t> a </a:t>
            </a:r>
            <a:r>
              <a:rPr lang="it-IT" dirty="0" err="1" smtClean="0"/>
              <a:t>surface</a:t>
            </a:r>
            <a:r>
              <a:rPr lang="it-IT" dirty="0" smtClean="0"/>
              <a:t> </a:t>
            </a:r>
            <a:r>
              <a:rPr lang="it-IT" dirty="0" err="1" smtClean="0"/>
              <a:t>grammatical</a:t>
            </a:r>
            <a:r>
              <a:rPr lang="it-IT" dirty="0" smtClean="0"/>
              <a:t> </a:t>
            </a:r>
            <a:r>
              <a:rPr lang="it-IT" dirty="0" err="1" smtClean="0"/>
              <a:t>phenomenon</a:t>
            </a:r>
            <a:r>
              <a:rPr lang="it-IT" dirty="0" smtClean="0"/>
              <a:t>, </a:t>
            </a:r>
            <a:r>
              <a:rPr lang="it-IT" dirty="0" err="1" smtClean="0"/>
              <a:t>which</a:t>
            </a:r>
            <a:r>
              <a:rPr lang="it-IT" dirty="0" smtClean="0"/>
              <a:t> </a:t>
            </a:r>
            <a:r>
              <a:rPr lang="it-IT" dirty="0" err="1" smtClean="0"/>
              <a:t>we</a:t>
            </a:r>
            <a:r>
              <a:rPr lang="it-IT" dirty="0" smtClean="0"/>
              <a:t> could </a:t>
            </a:r>
            <a:r>
              <a:rPr lang="it-IT" dirty="0" err="1" smtClean="0"/>
              <a:t>renounce</a:t>
            </a:r>
            <a:r>
              <a:rPr lang="it-IT" dirty="0" smtClean="0"/>
              <a:t> in </a:t>
            </a:r>
            <a:r>
              <a:rPr lang="it-IT" dirty="0" err="1" smtClean="0"/>
              <a:t>describing</a:t>
            </a:r>
            <a:r>
              <a:rPr lang="it-IT" dirty="0" smtClean="0"/>
              <a:t> reality. </a:t>
            </a:r>
            <a:r>
              <a:rPr lang="it-IT" dirty="0" err="1" smtClean="0"/>
              <a:t>Rather</a:t>
            </a:r>
            <a:r>
              <a:rPr lang="it-IT" dirty="0" smtClean="0"/>
              <a:t>, </a:t>
            </a:r>
            <a:r>
              <a:rPr lang="it-IT" dirty="0" err="1" smtClean="0"/>
              <a:t>we</a:t>
            </a:r>
            <a:r>
              <a:rPr lang="it-IT" dirty="0" smtClean="0"/>
              <a:t> </a:t>
            </a:r>
            <a:r>
              <a:rPr lang="it-IT" dirty="0" err="1" smtClean="0"/>
              <a:t>may</a:t>
            </a:r>
            <a:r>
              <a:rPr lang="it-IT" dirty="0" smtClean="0"/>
              <a:t> </a:t>
            </a:r>
            <a:r>
              <a:rPr lang="it-IT" dirty="0" err="1" smtClean="0"/>
              <a:t>say</a:t>
            </a:r>
            <a:r>
              <a:rPr lang="it-IT" dirty="0" smtClean="0"/>
              <a:t> </a:t>
            </a:r>
            <a:r>
              <a:rPr lang="it-IT" dirty="0" err="1" smtClean="0"/>
              <a:t>that</a:t>
            </a:r>
            <a:r>
              <a:rPr lang="it-IT" dirty="0" smtClean="0"/>
              <a:t> </a:t>
            </a:r>
            <a:r>
              <a:rPr lang="it-IT" dirty="0" err="1" smtClean="0"/>
              <a:t>tensed</a:t>
            </a:r>
            <a:r>
              <a:rPr lang="it-IT" dirty="0" smtClean="0"/>
              <a:t> </a:t>
            </a:r>
            <a:r>
              <a:rPr lang="it-IT" dirty="0" err="1" smtClean="0"/>
              <a:t>propositionswitness</a:t>
            </a:r>
            <a:r>
              <a:rPr lang="it-IT" dirty="0" smtClean="0"/>
              <a:t> the </a:t>
            </a:r>
            <a:r>
              <a:rPr lang="it-IT" dirty="0" err="1" smtClean="0"/>
              <a:t>existence</a:t>
            </a:r>
            <a:r>
              <a:rPr lang="it-IT" dirty="0" smtClean="0"/>
              <a:t> of </a:t>
            </a:r>
            <a:r>
              <a:rPr lang="it-IT" dirty="0" err="1" smtClean="0"/>
              <a:t>tensed</a:t>
            </a:r>
            <a:r>
              <a:rPr lang="it-IT" dirty="0" smtClean="0"/>
              <a:t> </a:t>
            </a:r>
            <a:r>
              <a:rPr lang="it-IT" dirty="0" err="1" smtClean="0"/>
              <a:t>events</a:t>
            </a:r>
            <a:r>
              <a:rPr lang="it-IT" dirty="0" smtClean="0"/>
              <a:t> and </a:t>
            </a:r>
            <a:r>
              <a:rPr lang="it-IT" dirty="0" err="1" smtClean="0"/>
              <a:t>thus</a:t>
            </a:r>
            <a:r>
              <a:rPr lang="it-IT" dirty="0" smtClean="0"/>
              <a:t> </a:t>
            </a:r>
            <a:r>
              <a:rPr lang="it-IT" dirty="0" err="1" smtClean="0"/>
              <a:t>that</a:t>
            </a:r>
            <a:r>
              <a:rPr lang="it-IT" dirty="0" smtClean="0"/>
              <a:t> reality </a:t>
            </a:r>
            <a:r>
              <a:rPr lang="it-IT" dirty="0" err="1" smtClean="0"/>
              <a:t>is</a:t>
            </a:r>
            <a:r>
              <a:rPr lang="it-IT" dirty="0" smtClean="0"/>
              <a:t> </a:t>
            </a:r>
            <a:r>
              <a:rPr lang="it-IT" dirty="0" err="1" smtClean="0"/>
              <a:t>tensed</a:t>
            </a:r>
            <a:endParaRPr lang="it-IT" dirty="0" smtClean="0"/>
          </a:p>
          <a:p>
            <a:r>
              <a:rPr lang="it-IT" dirty="0" err="1" smtClean="0"/>
              <a:t>This</a:t>
            </a:r>
            <a:r>
              <a:rPr lang="it-IT" dirty="0" smtClean="0"/>
              <a:t> </a:t>
            </a:r>
            <a:r>
              <a:rPr lang="it-IT" dirty="0" err="1" smtClean="0"/>
              <a:t>is</a:t>
            </a:r>
            <a:r>
              <a:rPr lang="it-IT" dirty="0" smtClean="0"/>
              <a:t> in line with the </a:t>
            </a:r>
            <a:r>
              <a:rPr lang="it-IT" dirty="0" err="1" smtClean="0"/>
              <a:t>semantic</a:t>
            </a:r>
            <a:r>
              <a:rPr lang="it-IT" dirty="0" smtClean="0"/>
              <a:t> and </a:t>
            </a:r>
            <a:r>
              <a:rPr lang="it-IT" dirty="0" err="1" smtClean="0"/>
              <a:t>ontological</a:t>
            </a:r>
            <a:r>
              <a:rPr lang="it-IT" dirty="0" smtClean="0"/>
              <a:t> </a:t>
            </a:r>
            <a:r>
              <a:rPr lang="it-IT" dirty="0" err="1" smtClean="0"/>
              <a:t>tensism</a:t>
            </a:r>
            <a:r>
              <a:rPr lang="it-IT" dirty="0" smtClean="0"/>
              <a:t> of the A </a:t>
            </a:r>
            <a:r>
              <a:rPr lang="it-IT" dirty="0" err="1" smtClean="0"/>
              <a:t>theory</a:t>
            </a:r>
            <a:r>
              <a:rPr lang="it-IT" dirty="0" smtClean="0"/>
              <a:t>.</a:t>
            </a:r>
            <a:endParaRPr lang="it-IT" dirty="0"/>
          </a:p>
          <a:p>
            <a:r>
              <a:rPr lang="it-IT" dirty="0" err="1" smtClean="0"/>
              <a:t>However</a:t>
            </a:r>
            <a:r>
              <a:rPr lang="it-IT" dirty="0" smtClean="0"/>
              <a:t>, </a:t>
            </a:r>
            <a:r>
              <a:rPr lang="it-IT" dirty="0" err="1" smtClean="0"/>
              <a:t>not</a:t>
            </a:r>
            <a:r>
              <a:rPr lang="it-IT" dirty="0" smtClean="0"/>
              <a:t> </a:t>
            </a:r>
            <a:r>
              <a:rPr lang="it-IT" dirty="0" err="1" smtClean="0"/>
              <a:t>all</a:t>
            </a:r>
            <a:r>
              <a:rPr lang="it-IT" dirty="0" smtClean="0"/>
              <a:t> </a:t>
            </a:r>
            <a:r>
              <a:rPr lang="it-IT" dirty="0" err="1" smtClean="0"/>
              <a:t>versions</a:t>
            </a:r>
            <a:r>
              <a:rPr lang="it-IT" dirty="0" smtClean="0"/>
              <a:t> of the A </a:t>
            </a:r>
            <a:r>
              <a:rPr lang="it-IT" dirty="0" err="1" smtClean="0"/>
              <a:t>theory</a:t>
            </a:r>
            <a:r>
              <a:rPr lang="it-IT" dirty="0" smtClean="0"/>
              <a:t> are </a:t>
            </a:r>
            <a:r>
              <a:rPr lang="it-IT" dirty="0" err="1" smtClean="0"/>
              <a:t>equally</a:t>
            </a:r>
            <a:r>
              <a:rPr lang="it-IT" dirty="0" smtClean="0"/>
              <a:t> </a:t>
            </a:r>
            <a:r>
              <a:rPr lang="it-IT" dirty="0" err="1" smtClean="0"/>
              <a:t>satisfactory</a:t>
            </a:r>
            <a:r>
              <a:rPr lang="it-IT" dirty="0" smtClean="0"/>
              <a:t> from </a:t>
            </a:r>
            <a:r>
              <a:rPr lang="it-IT" dirty="0" err="1" smtClean="0"/>
              <a:t>this</a:t>
            </a:r>
            <a:r>
              <a:rPr lang="it-IT" dirty="0" smtClean="0"/>
              <a:t> </a:t>
            </a:r>
            <a:r>
              <a:rPr lang="it-IT" dirty="0" err="1" smtClean="0"/>
              <a:t>point</a:t>
            </a:r>
            <a:r>
              <a:rPr lang="it-IT" dirty="0" smtClean="0"/>
              <a:t> of </a:t>
            </a:r>
            <a:r>
              <a:rPr lang="it-IT" dirty="0" err="1" smtClean="0"/>
              <a:t>view</a:t>
            </a:r>
            <a:r>
              <a:rPr lang="it-IT" dirty="0" smtClean="0"/>
              <a:t>, or </a:t>
            </a:r>
            <a:r>
              <a:rPr lang="it-IT" dirty="0" err="1" smtClean="0"/>
              <a:t>at</a:t>
            </a:r>
            <a:r>
              <a:rPr lang="it-IT" dirty="0" smtClean="0"/>
              <a:t> </a:t>
            </a:r>
            <a:r>
              <a:rPr lang="it-IT" dirty="0" err="1" smtClean="0"/>
              <a:t>least</a:t>
            </a:r>
            <a:r>
              <a:rPr lang="it-IT" dirty="0" smtClean="0"/>
              <a:t> </a:t>
            </a:r>
            <a:r>
              <a:rPr lang="it-IT" dirty="0" err="1" smtClean="0"/>
              <a:t>they</a:t>
            </a:r>
            <a:r>
              <a:rPr lang="it-IT" dirty="0" smtClean="0"/>
              <a:t> </a:t>
            </a:r>
            <a:r>
              <a:rPr lang="it-IT" dirty="0" err="1" smtClean="0"/>
              <a:t>may</a:t>
            </a:r>
            <a:r>
              <a:rPr lang="it-IT" dirty="0" smtClean="0"/>
              <a:t> score </a:t>
            </a:r>
            <a:r>
              <a:rPr lang="it-IT" dirty="0" err="1" smtClean="0"/>
              <a:t>differently</a:t>
            </a:r>
            <a:r>
              <a:rPr lang="it-IT" dirty="0" smtClean="0"/>
              <a:t>, </a:t>
            </a:r>
            <a:r>
              <a:rPr lang="it-IT" dirty="0" err="1" smtClean="0"/>
              <a:t>depending</a:t>
            </a:r>
            <a:r>
              <a:rPr lang="it-IT" dirty="0" smtClean="0"/>
              <a:t> on </a:t>
            </a:r>
            <a:r>
              <a:rPr lang="it-IT" dirty="0" err="1" smtClean="0"/>
              <a:t>different</a:t>
            </a:r>
            <a:r>
              <a:rPr lang="it-IT" dirty="0" smtClean="0"/>
              <a:t> </a:t>
            </a:r>
            <a:r>
              <a:rPr lang="it-IT" dirty="0" err="1" smtClean="0"/>
              <a:t>aspects</a:t>
            </a:r>
            <a:r>
              <a:rPr lang="it-IT" dirty="0" smtClean="0"/>
              <a:t> of common </a:t>
            </a:r>
            <a:r>
              <a:rPr lang="it-IT" dirty="0" err="1"/>
              <a:t>sense</a:t>
            </a:r>
            <a:r>
              <a:rPr lang="it-IT" dirty="0"/>
              <a:t> (</a:t>
            </a:r>
            <a:r>
              <a:rPr lang="it-IT" dirty="0" err="1">
                <a:solidFill>
                  <a:srgbClr val="FF0000"/>
                </a:solidFill>
              </a:rPr>
              <a:t>Coherence</a:t>
            </a:r>
            <a:r>
              <a:rPr lang="it-IT" dirty="0">
                <a:solidFill>
                  <a:srgbClr val="FF0000"/>
                </a:solidFill>
              </a:rPr>
              <a:t> of a </a:t>
            </a:r>
            <a:r>
              <a:rPr lang="it-IT" dirty="0" err="1">
                <a:solidFill>
                  <a:srgbClr val="FF0000"/>
                </a:solidFill>
              </a:rPr>
              <a:t>theory</a:t>
            </a:r>
            <a:r>
              <a:rPr lang="it-IT" dirty="0">
                <a:solidFill>
                  <a:srgbClr val="FF0000"/>
                </a:solidFill>
              </a:rPr>
              <a:t> with </a:t>
            </a:r>
            <a:r>
              <a:rPr lang="it-IT" dirty="0" err="1">
                <a:solidFill>
                  <a:srgbClr val="FF0000"/>
                </a:solidFill>
              </a:rPr>
              <a:t>commonsense</a:t>
            </a:r>
            <a:r>
              <a:rPr lang="it-IT" dirty="0">
                <a:solidFill>
                  <a:srgbClr val="FF0000"/>
                </a:solidFill>
              </a:rPr>
              <a:t> </a:t>
            </a:r>
            <a:r>
              <a:rPr lang="it-IT" dirty="0" err="1">
                <a:solidFill>
                  <a:srgbClr val="FF0000"/>
                </a:solidFill>
              </a:rPr>
              <a:t>admits</a:t>
            </a:r>
            <a:r>
              <a:rPr lang="it-IT" dirty="0">
                <a:solidFill>
                  <a:srgbClr val="FF0000"/>
                </a:solidFill>
              </a:rPr>
              <a:t> of </a:t>
            </a:r>
            <a:r>
              <a:rPr lang="it-IT" dirty="0" err="1">
                <a:solidFill>
                  <a:srgbClr val="FF0000"/>
                </a:solidFill>
              </a:rPr>
              <a:t>degrees</a:t>
            </a:r>
            <a:r>
              <a:rPr lang="it-IT" dirty="0"/>
              <a:t> )</a:t>
            </a:r>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12</a:t>
            </a:fld>
            <a:endParaRPr lang="it-IT"/>
          </a:p>
        </p:txBody>
      </p:sp>
    </p:spTree>
    <p:extLst>
      <p:ext uri="{BB962C8B-B14F-4D97-AF65-F5344CB8AC3E}">
        <p14:creationId xmlns:p14="http://schemas.microsoft.com/office/powerpoint/2010/main" val="35075066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Important (main problem): Relativity theory</a:t>
            </a:r>
            <a:endParaRPr lang="it-IT"/>
          </a:p>
        </p:txBody>
      </p:sp>
      <p:sp>
        <p:nvSpPr>
          <p:cNvPr id="3" name="Segnaposto contenuto 2"/>
          <p:cNvSpPr>
            <a:spLocks noGrp="1"/>
          </p:cNvSpPr>
          <p:nvPr>
            <p:ph idx="1"/>
          </p:nvPr>
        </p:nvSpPr>
        <p:spPr/>
        <p:txBody>
          <a:bodyPr>
            <a:normAutofit/>
          </a:bodyPr>
          <a:lstStyle/>
          <a:p>
            <a:r>
              <a:rPr lang="it-IT" smtClean="0"/>
              <a:t>According to relativity theory there is no objective simultaneity but only simultaneity relative to a frame of reference</a:t>
            </a:r>
          </a:p>
          <a:p>
            <a:r>
              <a:rPr lang="it-IT" smtClean="0"/>
              <a:t>if whatever is simultaneous to a present event is present, there is no objective presentness</a:t>
            </a:r>
          </a:p>
          <a:p>
            <a:r>
              <a:rPr lang="it-IT" smtClean="0"/>
              <a:t>If presentness is the dividing line between past and future, there is no objective past and future, but only past and future relative to a frame of reference</a:t>
            </a:r>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13</a:t>
            </a:fld>
            <a:endParaRPr lang="it-IT"/>
          </a:p>
        </p:txBody>
      </p:sp>
    </p:spTree>
    <p:extLst>
      <p:ext uri="{BB962C8B-B14F-4D97-AF65-F5344CB8AC3E}">
        <p14:creationId xmlns:p14="http://schemas.microsoft.com/office/powerpoint/2010/main" val="4867007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smtClean="0"/>
              <a:t>Lezioni 26-27</a:t>
            </a:r>
          </a:p>
          <a:p>
            <a:r>
              <a:rPr lang="it-IT" smtClean="0"/>
              <a:t>2/12</a:t>
            </a:r>
            <a:endParaRPr lang="it-IT" dirty="0"/>
          </a:p>
        </p:txBody>
      </p:sp>
    </p:spTree>
    <p:extLst>
      <p:ext uri="{BB962C8B-B14F-4D97-AF65-F5344CB8AC3E}">
        <p14:creationId xmlns:p14="http://schemas.microsoft.com/office/powerpoint/2010/main" val="28823058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p:txBody>
          <a:bodyPr/>
          <a:lstStyle/>
          <a:p>
            <a:r>
              <a:rPr lang="it-IT" dirty="0" smtClean="0"/>
              <a:t>Radical </a:t>
            </a:r>
            <a:r>
              <a:rPr lang="it-IT" dirty="0" err="1" smtClean="0"/>
              <a:t>tensism</a:t>
            </a:r>
            <a:r>
              <a:rPr lang="it-IT" dirty="0" smtClean="0"/>
              <a:t> (no </a:t>
            </a:r>
            <a:r>
              <a:rPr lang="it-IT" dirty="0" err="1" smtClean="0"/>
              <a:t>tenselessness</a:t>
            </a:r>
            <a:r>
              <a:rPr lang="it-IT" dirty="0" smtClean="0"/>
              <a:t>)</a:t>
            </a:r>
            <a:endParaRPr lang="it-IT" dirty="0"/>
          </a:p>
        </p:txBody>
      </p:sp>
      <p:sp>
        <p:nvSpPr>
          <p:cNvPr id="7" name="Segnaposto testo 6"/>
          <p:cNvSpPr>
            <a:spLocks noGrp="1"/>
          </p:cNvSpPr>
          <p:nvPr>
            <p:ph type="body" idx="1"/>
          </p:nvPr>
        </p:nvSpPr>
        <p:spPr/>
        <p:txBody>
          <a:bodyPr/>
          <a:lstStyle/>
          <a:p>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15</a:t>
            </a:fld>
            <a:endParaRPr lang="it-IT"/>
          </a:p>
        </p:txBody>
      </p:sp>
    </p:spTree>
    <p:extLst>
      <p:ext uri="{BB962C8B-B14F-4D97-AF65-F5344CB8AC3E}">
        <p14:creationId xmlns:p14="http://schemas.microsoft.com/office/powerpoint/2010/main" val="15668664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p:txBody>
          <a:bodyPr/>
          <a:lstStyle/>
          <a:p>
            <a:endParaRPr lang="it-IT"/>
          </a:p>
        </p:txBody>
      </p:sp>
      <p:sp>
        <p:nvSpPr>
          <p:cNvPr id="7" name="Segnaposto contenuto 6"/>
          <p:cNvSpPr>
            <a:spLocks noGrp="1"/>
          </p:cNvSpPr>
          <p:nvPr>
            <p:ph idx="1"/>
          </p:nvPr>
        </p:nvSpPr>
        <p:spPr/>
        <p:txBody>
          <a:bodyPr/>
          <a:lstStyle/>
          <a:p>
            <a:r>
              <a:rPr lang="it-IT" dirty="0" err="1" smtClean="0"/>
              <a:t>This</a:t>
            </a:r>
            <a:r>
              <a:rPr lang="it-IT" dirty="0" smtClean="0"/>
              <a:t> </a:t>
            </a:r>
            <a:r>
              <a:rPr lang="it-IT" dirty="0" err="1" smtClean="0"/>
              <a:t>is</a:t>
            </a:r>
            <a:r>
              <a:rPr lang="it-IT" dirty="0" smtClean="0"/>
              <a:t> a position </a:t>
            </a:r>
            <a:r>
              <a:rPr lang="it-IT" dirty="0" err="1" smtClean="0"/>
              <a:t>specularly</a:t>
            </a:r>
            <a:r>
              <a:rPr lang="it-IT" dirty="0" smtClean="0"/>
              <a:t> opposite </a:t>
            </a:r>
            <a:r>
              <a:rPr lang="it-IT" dirty="0" err="1" smtClean="0"/>
              <a:t>ot</a:t>
            </a:r>
            <a:r>
              <a:rPr lang="it-IT" dirty="0" smtClean="0"/>
              <a:t> the </a:t>
            </a:r>
            <a:r>
              <a:rPr lang="it-IT" dirty="0" err="1" smtClean="0"/>
              <a:t>old</a:t>
            </a:r>
            <a:r>
              <a:rPr lang="it-IT" dirty="0" smtClean="0"/>
              <a:t> B-</a:t>
            </a:r>
            <a:r>
              <a:rPr lang="it-IT" dirty="0" err="1" smtClean="0"/>
              <a:t>theory</a:t>
            </a:r>
            <a:r>
              <a:rPr lang="it-IT" dirty="0" smtClean="0"/>
              <a:t> </a:t>
            </a:r>
          </a:p>
          <a:p>
            <a:r>
              <a:rPr lang="it-IT" dirty="0" err="1" smtClean="0"/>
              <a:t>We</a:t>
            </a:r>
            <a:r>
              <a:rPr lang="it-IT" dirty="0" smtClean="0"/>
              <a:t> </a:t>
            </a:r>
            <a:r>
              <a:rPr lang="it-IT" dirty="0" err="1" smtClean="0"/>
              <a:t>find</a:t>
            </a:r>
            <a:r>
              <a:rPr lang="it-IT" dirty="0" smtClean="0"/>
              <a:t> </a:t>
            </a:r>
            <a:r>
              <a:rPr lang="it-IT" dirty="0" err="1" smtClean="0"/>
              <a:t>it</a:t>
            </a:r>
            <a:r>
              <a:rPr lang="it-IT" dirty="0" smtClean="0"/>
              <a:t> in </a:t>
            </a:r>
            <a:r>
              <a:rPr lang="it-IT" dirty="0" err="1" smtClean="0"/>
              <a:t>Prior</a:t>
            </a:r>
            <a:endParaRPr lang="it-IT" dirty="0" smtClean="0"/>
          </a:p>
          <a:p>
            <a:r>
              <a:rPr lang="it-IT" dirty="0" err="1" smtClean="0"/>
              <a:t>it</a:t>
            </a:r>
            <a:r>
              <a:rPr lang="it-IT" dirty="0" smtClean="0"/>
              <a:t> </a:t>
            </a:r>
            <a:r>
              <a:rPr lang="it-IT" dirty="0" err="1" smtClean="0"/>
              <a:t>is</a:t>
            </a:r>
            <a:r>
              <a:rPr lang="it-IT" dirty="0" smtClean="0"/>
              <a:t> a position </a:t>
            </a:r>
            <a:r>
              <a:rPr lang="it-IT" dirty="0" err="1" smtClean="0"/>
              <a:t>we</a:t>
            </a:r>
            <a:r>
              <a:rPr lang="it-IT" dirty="0" smtClean="0"/>
              <a:t> </a:t>
            </a:r>
            <a:r>
              <a:rPr lang="it-IT" dirty="0" err="1" smtClean="0"/>
              <a:t>should</a:t>
            </a:r>
            <a:r>
              <a:rPr lang="it-IT" dirty="0" smtClean="0"/>
              <a:t> </a:t>
            </a:r>
            <a:r>
              <a:rPr lang="it-IT" dirty="0" err="1" smtClean="0"/>
              <a:t>avoid</a:t>
            </a:r>
            <a:r>
              <a:rPr lang="it-IT" dirty="0" smtClean="0"/>
              <a:t> just </a:t>
            </a:r>
            <a:r>
              <a:rPr lang="it-IT" dirty="0" err="1" smtClean="0"/>
              <a:t>like</a:t>
            </a:r>
            <a:r>
              <a:rPr lang="it-IT" dirty="0" smtClean="0"/>
              <a:t> the </a:t>
            </a:r>
            <a:r>
              <a:rPr lang="it-IT" dirty="0" err="1" smtClean="0"/>
              <a:t>old</a:t>
            </a:r>
            <a:r>
              <a:rPr lang="it-IT" dirty="0" smtClean="0"/>
              <a:t> B-</a:t>
            </a:r>
            <a:r>
              <a:rPr lang="it-IT" dirty="0" err="1" smtClean="0"/>
              <a:t>theory</a:t>
            </a:r>
            <a:r>
              <a:rPr lang="it-IT" dirty="0" smtClean="0"/>
              <a:t>, </a:t>
            </a:r>
            <a:r>
              <a:rPr lang="it-IT" dirty="0" err="1" smtClean="0"/>
              <a:t>if</a:t>
            </a:r>
            <a:r>
              <a:rPr lang="it-IT" dirty="0" smtClean="0"/>
              <a:t> </a:t>
            </a:r>
            <a:r>
              <a:rPr lang="it-IT" dirty="0" err="1" smtClean="0"/>
              <a:t>we</a:t>
            </a:r>
            <a:r>
              <a:rPr lang="it-IT" dirty="0" smtClean="0"/>
              <a:t> </a:t>
            </a:r>
            <a:r>
              <a:rPr lang="it-IT" dirty="0" err="1" smtClean="0"/>
              <a:t>want</a:t>
            </a:r>
            <a:r>
              <a:rPr lang="it-IT" dirty="0" smtClean="0"/>
              <a:t> to </a:t>
            </a:r>
            <a:r>
              <a:rPr lang="it-IT" dirty="0" err="1" smtClean="0"/>
              <a:t>have</a:t>
            </a:r>
            <a:r>
              <a:rPr lang="it-IT" dirty="0" smtClean="0"/>
              <a:t> a </a:t>
            </a:r>
            <a:r>
              <a:rPr lang="it-IT" dirty="0" err="1" smtClean="0"/>
              <a:t>neutral</a:t>
            </a:r>
            <a:r>
              <a:rPr lang="it-IT" dirty="0" smtClean="0"/>
              <a:t> </a:t>
            </a:r>
            <a:r>
              <a:rPr lang="it-IT" dirty="0" err="1" smtClean="0"/>
              <a:t>language</a:t>
            </a:r>
            <a:r>
              <a:rPr lang="it-IT" dirty="0" smtClean="0"/>
              <a:t>, with </a:t>
            </a:r>
            <a:r>
              <a:rPr lang="it-IT" dirty="0" err="1" smtClean="0"/>
              <a:t>both</a:t>
            </a:r>
            <a:r>
              <a:rPr lang="it-IT" dirty="0" smtClean="0"/>
              <a:t> </a:t>
            </a:r>
            <a:r>
              <a:rPr lang="it-IT" dirty="0" err="1" smtClean="0"/>
              <a:t>tensedness</a:t>
            </a:r>
            <a:r>
              <a:rPr lang="it-IT" dirty="0" smtClean="0"/>
              <a:t> and </a:t>
            </a:r>
            <a:r>
              <a:rPr lang="it-IT" dirty="0" err="1" smtClean="0"/>
              <a:t>tenselessness</a:t>
            </a:r>
            <a:r>
              <a:rPr lang="it-IT" dirty="0" smtClean="0"/>
              <a:t>, so </a:t>
            </a:r>
            <a:r>
              <a:rPr lang="it-IT" dirty="0" err="1" smtClean="0"/>
              <a:t>as</a:t>
            </a:r>
            <a:r>
              <a:rPr lang="it-IT" dirty="0" smtClean="0"/>
              <a:t> to </a:t>
            </a:r>
            <a:r>
              <a:rPr lang="it-IT" dirty="0" err="1" smtClean="0"/>
              <a:t>avoid</a:t>
            </a:r>
            <a:r>
              <a:rPr lang="it-IT" dirty="0" smtClean="0"/>
              <a:t> </a:t>
            </a:r>
            <a:r>
              <a:rPr lang="it-IT" dirty="0" err="1" smtClean="0"/>
              <a:t>deflationism</a:t>
            </a: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16</a:t>
            </a:fld>
            <a:endParaRPr lang="it-IT"/>
          </a:p>
        </p:txBody>
      </p:sp>
    </p:spTree>
    <p:extLst>
      <p:ext uri="{BB962C8B-B14F-4D97-AF65-F5344CB8AC3E}">
        <p14:creationId xmlns:p14="http://schemas.microsoft.com/office/powerpoint/2010/main" val="13005175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a:t>Prior's </a:t>
            </a:r>
            <a:r>
              <a:rPr lang="en-US" smtClean="0"/>
              <a:t>analysis</a:t>
            </a:r>
            <a:r>
              <a:rPr lang="en-US"/>
              <a:t> </a:t>
            </a:r>
            <a:r>
              <a:rPr lang="en-US" smtClean="0"/>
              <a:t>of tensed sentences via temporal (tense) operators</a:t>
            </a:r>
            <a:endParaRPr lang="it-IT"/>
          </a:p>
        </p:txBody>
      </p:sp>
      <p:sp>
        <p:nvSpPr>
          <p:cNvPr id="3" name="Segnaposto contenuto 2"/>
          <p:cNvSpPr>
            <a:spLocks noGrp="1"/>
          </p:cNvSpPr>
          <p:nvPr>
            <p:ph idx="1"/>
          </p:nvPr>
        </p:nvSpPr>
        <p:spPr/>
        <p:txBody>
          <a:bodyPr>
            <a:normAutofit/>
          </a:bodyPr>
          <a:lstStyle/>
          <a:p>
            <a:r>
              <a:rPr lang="it-IT" smtClean="0"/>
              <a:t>Present tense is primitive</a:t>
            </a:r>
          </a:p>
          <a:p>
            <a:r>
              <a:rPr lang="it-IT" smtClean="0"/>
              <a:t>(1) John </a:t>
            </a:r>
            <a:r>
              <a:rPr lang="it-IT"/>
              <a:t>is seated</a:t>
            </a:r>
          </a:p>
          <a:p>
            <a:r>
              <a:rPr lang="it-IT" smtClean="0"/>
              <a:t>(1a) Sj</a:t>
            </a:r>
          </a:p>
          <a:p>
            <a:r>
              <a:rPr lang="it-IT" smtClean="0"/>
              <a:t>Past and future tensed are obtained by prefixing (metric) temporal operators</a:t>
            </a:r>
          </a:p>
          <a:p>
            <a:r>
              <a:rPr lang="en-US" b="1" smtClean="0"/>
              <a:t>P</a:t>
            </a:r>
            <a:r>
              <a:rPr lang="en-US" smtClean="0"/>
              <a:t> Sj</a:t>
            </a:r>
            <a:endParaRPr lang="it-IT"/>
          </a:p>
          <a:p>
            <a:r>
              <a:rPr lang="en-US" b="1" smtClean="0"/>
              <a:t>F</a:t>
            </a:r>
            <a:r>
              <a:rPr lang="en-US" smtClean="0"/>
              <a:t> Sj </a:t>
            </a:r>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17</a:t>
            </a:fld>
            <a:endParaRPr lang="it-IT"/>
          </a:p>
        </p:txBody>
      </p:sp>
    </p:spTree>
    <p:extLst>
      <p:ext uri="{BB962C8B-B14F-4D97-AF65-F5344CB8AC3E}">
        <p14:creationId xmlns:p14="http://schemas.microsoft.com/office/powerpoint/2010/main" val="20389994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The operators </a:t>
            </a:r>
            <a:r>
              <a:rPr lang="it-IT" b="1" smtClean="0"/>
              <a:t>G</a:t>
            </a:r>
            <a:r>
              <a:rPr lang="it-IT" smtClean="0"/>
              <a:t> and </a:t>
            </a:r>
            <a:r>
              <a:rPr lang="it-IT" b="1" smtClean="0"/>
              <a:t>H</a:t>
            </a:r>
            <a:endParaRPr lang="it-IT" b="1"/>
          </a:p>
        </p:txBody>
      </p:sp>
      <p:sp>
        <p:nvSpPr>
          <p:cNvPr id="3" name="Segnaposto contenuto 2"/>
          <p:cNvSpPr>
            <a:spLocks noGrp="1"/>
          </p:cNvSpPr>
          <p:nvPr>
            <p:ph idx="1"/>
          </p:nvPr>
        </p:nvSpPr>
        <p:spPr/>
        <p:txBody>
          <a:bodyPr>
            <a:normAutofit/>
          </a:bodyPr>
          <a:lstStyle/>
          <a:p>
            <a:r>
              <a:rPr lang="it-IT" dirty="0" err="1" smtClean="0"/>
              <a:t>Prior</a:t>
            </a:r>
            <a:r>
              <a:rPr lang="it-IT" dirty="0" smtClean="0"/>
              <a:t> </a:t>
            </a:r>
            <a:r>
              <a:rPr lang="it-IT" dirty="0" err="1" smtClean="0"/>
              <a:t>alss</a:t>
            </a:r>
            <a:r>
              <a:rPr lang="it-IT" dirty="0" smtClean="0"/>
              <a:t> </a:t>
            </a:r>
            <a:r>
              <a:rPr lang="it-IT" dirty="0" err="1" smtClean="0"/>
              <a:t>uses</a:t>
            </a:r>
            <a:r>
              <a:rPr lang="it-IT" dirty="0" smtClean="0"/>
              <a:t> </a:t>
            </a:r>
            <a:r>
              <a:rPr lang="it-IT" dirty="0" err="1" smtClean="0"/>
              <a:t>these</a:t>
            </a:r>
            <a:r>
              <a:rPr lang="it-IT" dirty="0" smtClean="0"/>
              <a:t> </a:t>
            </a:r>
            <a:r>
              <a:rPr lang="it-IT" dirty="0" err="1" smtClean="0"/>
              <a:t>operators</a:t>
            </a:r>
            <a:r>
              <a:rPr lang="it-IT" dirty="0" smtClean="0"/>
              <a:t>:</a:t>
            </a:r>
          </a:p>
          <a:p>
            <a:r>
              <a:rPr lang="it-IT" b="1" dirty="0" err="1" smtClean="0"/>
              <a:t>H</a:t>
            </a:r>
            <a:r>
              <a:rPr lang="it-IT" dirty="0" err="1" smtClean="0"/>
              <a:t>p</a:t>
            </a:r>
            <a:r>
              <a:rPr lang="it-IT" dirty="0" smtClean="0"/>
              <a:t> = </a:t>
            </a:r>
            <a:r>
              <a:rPr lang="it-IT" dirty="0" err="1" smtClean="0"/>
              <a:t>it</a:t>
            </a:r>
            <a:r>
              <a:rPr lang="it-IT" dirty="0" smtClean="0"/>
              <a:t> </a:t>
            </a:r>
            <a:r>
              <a:rPr lang="it-IT" dirty="0" err="1" smtClean="0"/>
              <a:t>has</a:t>
            </a:r>
            <a:r>
              <a:rPr lang="it-IT" dirty="0" smtClean="0"/>
              <a:t> </a:t>
            </a:r>
            <a:r>
              <a:rPr lang="it-IT" dirty="0" err="1" smtClean="0"/>
              <a:t>always</a:t>
            </a:r>
            <a:r>
              <a:rPr lang="it-IT" dirty="0" smtClean="0"/>
              <a:t> </a:t>
            </a:r>
            <a:r>
              <a:rPr lang="it-IT" dirty="0" err="1" smtClean="0"/>
              <a:t>been</a:t>
            </a:r>
            <a:r>
              <a:rPr lang="it-IT" dirty="0" smtClean="0"/>
              <a:t> the case </a:t>
            </a:r>
            <a:r>
              <a:rPr lang="it-IT" dirty="0" err="1" smtClean="0"/>
              <a:t>that</a:t>
            </a:r>
            <a:r>
              <a:rPr lang="it-IT" dirty="0" smtClean="0"/>
              <a:t> p</a:t>
            </a:r>
          </a:p>
          <a:p>
            <a:r>
              <a:rPr lang="it-IT" b="1" dirty="0" err="1" smtClean="0"/>
              <a:t>G</a:t>
            </a:r>
            <a:r>
              <a:rPr lang="it-IT" dirty="0" err="1" smtClean="0"/>
              <a:t>p</a:t>
            </a:r>
            <a:r>
              <a:rPr lang="it-IT" dirty="0" smtClean="0"/>
              <a:t> = </a:t>
            </a:r>
            <a:r>
              <a:rPr lang="it-IT" dirty="0" err="1" smtClean="0"/>
              <a:t>it</a:t>
            </a:r>
            <a:r>
              <a:rPr lang="it-IT" dirty="0" smtClean="0"/>
              <a:t> </a:t>
            </a:r>
            <a:r>
              <a:rPr lang="it-IT" dirty="0" err="1" smtClean="0"/>
              <a:t>will</a:t>
            </a:r>
            <a:r>
              <a:rPr lang="it-IT" dirty="0" smtClean="0"/>
              <a:t> </a:t>
            </a:r>
            <a:r>
              <a:rPr lang="it-IT" dirty="0" err="1" smtClean="0"/>
              <a:t>always</a:t>
            </a:r>
            <a:r>
              <a:rPr lang="it-IT" dirty="0" smtClean="0"/>
              <a:t> be the case </a:t>
            </a:r>
            <a:r>
              <a:rPr lang="it-IT" dirty="0" err="1" smtClean="0"/>
              <a:t>that</a:t>
            </a:r>
            <a:r>
              <a:rPr lang="it-IT" dirty="0" smtClean="0"/>
              <a:t> p</a:t>
            </a:r>
          </a:p>
          <a:p>
            <a:r>
              <a:rPr lang="it-IT" dirty="0" smtClean="0"/>
              <a:t>Note </a:t>
            </a:r>
            <a:r>
              <a:rPr lang="it-IT" dirty="0" err="1" smtClean="0"/>
              <a:t>these</a:t>
            </a:r>
            <a:r>
              <a:rPr lang="it-IT" dirty="0" smtClean="0"/>
              <a:t> </a:t>
            </a:r>
            <a:r>
              <a:rPr lang="it-IT" dirty="0" err="1" smtClean="0"/>
              <a:t>equivalences</a:t>
            </a:r>
            <a:r>
              <a:rPr lang="it-IT" dirty="0" smtClean="0"/>
              <a:t> (</a:t>
            </a:r>
            <a:r>
              <a:rPr lang="it-IT" dirty="0" err="1" smtClean="0"/>
              <a:t>which</a:t>
            </a:r>
            <a:r>
              <a:rPr lang="it-IT" dirty="0" smtClean="0"/>
              <a:t> </a:t>
            </a:r>
            <a:r>
              <a:rPr lang="it-IT" dirty="0" err="1" smtClean="0"/>
              <a:t>allow</a:t>
            </a:r>
            <a:r>
              <a:rPr lang="it-IT" dirty="0" smtClean="0"/>
              <a:t> for </a:t>
            </a:r>
            <a:r>
              <a:rPr lang="it-IT" dirty="0" err="1" smtClean="0"/>
              <a:t>interdefinability</a:t>
            </a:r>
            <a:r>
              <a:rPr lang="it-IT" dirty="0" smtClean="0"/>
              <a:t>):</a:t>
            </a:r>
          </a:p>
          <a:p>
            <a:r>
              <a:rPr lang="it-IT" b="1" dirty="0" err="1" smtClean="0"/>
              <a:t>P</a:t>
            </a:r>
            <a:r>
              <a:rPr lang="it-IT" dirty="0" err="1" smtClean="0"/>
              <a:t>p</a:t>
            </a:r>
            <a:r>
              <a:rPr lang="el-GR" dirty="0" smtClean="0"/>
              <a:t>≡</a:t>
            </a:r>
            <a:r>
              <a:rPr lang="el-GR" dirty="0"/>
              <a:t>¬</a:t>
            </a:r>
            <a:r>
              <a:rPr lang="it-IT" b="1" dirty="0" err="1" smtClean="0"/>
              <a:t>H</a:t>
            </a:r>
            <a:r>
              <a:rPr lang="it-IT" dirty="0" err="1" smtClean="0"/>
              <a:t>¬p</a:t>
            </a:r>
            <a:endParaRPr lang="it-IT" dirty="0" smtClean="0"/>
          </a:p>
          <a:p>
            <a:r>
              <a:rPr lang="it-IT" b="1" dirty="0"/>
              <a:t>F</a:t>
            </a:r>
            <a:r>
              <a:rPr lang="el-GR" dirty="0"/>
              <a:t>φ≡¬</a:t>
            </a:r>
            <a:r>
              <a:rPr lang="it-IT" b="1" dirty="0" err="1" smtClean="0"/>
              <a:t>G</a:t>
            </a:r>
            <a:r>
              <a:rPr lang="it-IT" dirty="0" err="1" smtClean="0"/>
              <a:t>¬p</a:t>
            </a:r>
            <a:endParaRPr lang="it-IT" dirty="0"/>
          </a:p>
          <a:p>
            <a:r>
              <a:rPr lang="it-IT" b="1" dirty="0" err="1" smtClean="0"/>
              <a:t>H</a:t>
            </a:r>
            <a:r>
              <a:rPr lang="it-IT" dirty="0" err="1"/>
              <a:t>p</a:t>
            </a:r>
            <a:r>
              <a:rPr lang="el-GR" dirty="0" smtClean="0"/>
              <a:t>≡</a:t>
            </a:r>
            <a:r>
              <a:rPr lang="el-GR" dirty="0"/>
              <a:t>¬</a:t>
            </a:r>
            <a:r>
              <a:rPr lang="it-IT" b="1" dirty="0" err="1" smtClean="0"/>
              <a:t>P</a:t>
            </a:r>
            <a:r>
              <a:rPr lang="it-IT" dirty="0" err="1" smtClean="0"/>
              <a:t>¬p</a:t>
            </a:r>
            <a:endParaRPr lang="it-IT" dirty="0" smtClean="0"/>
          </a:p>
          <a:p>
            <a:r>
              <a:rPr lang="it-IT" b="1" dirty="0" err="1" smtClean="0"/>
              <a:t>G</a:t>
            </a:r>
            <a:r>
              <a:rPr lang="it-IT" dirty="0" err="1" smtClean="0"/>
              <a:t>p</a:t>
            </a:r>
            <a:r>
              <a:rPr lang="el-GR" dirty="0" smtClean="0"/>
              <a:t>≡</a:t>
            </a:r>
            <a:r>
              <a:rPr lang="el-GR" dirty="0"/>
              <a:t>¬</a:t>
            </a:r>
            <a:r>
              <a:rPr lang="it-IT" b="1" dirty="0" err="1" smtClean="0"/>
              <a:t>F</a:t>
            </a:r>
            <a:r>
              <a:rPr lang="it-IT" dirty="0" err="1" smtClean="0"/>
              <a:t>¬p</a:t>
            </a: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18</a:t>
            </a:fld>
            <a:endParaRPr lang="it-IT"/>
          </a:p>
        </p:txBody>
      </p:sp>
    </p:spTree>
    <p:extLst>
      <p:ext uri="{BB962C8B-B14F-4D97-AF65-F5344CB8AC3E}">
        <p14:creationId xmlns:p14="http://schemas.microsoft.com/office/powerpoint/2010/main" val="34889588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Advantage of this analysis</a:t>
            </a:r>
            <a:endParaRPr lang="it-IT"/>
          </a:p>
        </p:txBody>
      </p:sp>
      <p:sp>
        <p:nvSpPr>
          <p:cNvPr id="3" name="Segnaposto contenuto 2"/>
          <p:cNvSpPr>
            <a:spLocks noGrp="1"/>
          </p:cNvSpPr>
          <p:nvPr>
            <p:ph idx="1"/>
          </p:nvPr>
        </p:nvSpPr>
        <p:spPr/>
        <p:txBody>
          <a:bodyPr/>
          <a:lstStyle/>
          <a:p>
            <a:r>
              <a:rPr lang="it-IT" smtClean="0"/>
              <a:t>(1) An American will land on Mars</a:t>
            </a:r>
          </a:p>
          <a:p>
            <a:r>
              <a:rPr lang="it-IT"/>
              <a:t>We can disambiguate</a:t>
            </a:r>
            <a:r>
              <a:rPr lang="it-IT" smtClean="0"/>
              <a:t>:</a:t>
            </a:r>
          </a:p>
          <a:p>
            <a:r>
              <a:rPr lang="it-IT" smtClean="0"/>
              <a:t>(1a) </a:t>
            </a:r>
            <a:r>
              <a:rPr lang="it-IT" smtClean="0">
                <a:sym typeface="Symbol" panose="05050102010706020507" pitchFamily="18" charset="2"/>
              </a:rPr>
              <a:t>x (Ax &amp; </a:t>
            </a:r>
            <a:r>
              <a:rPr lang="en-US" b="1" smtClean="0"/>
              <a:t>F</a:t>
            </a:r>
            <a:r>
              <a:rPr lang="en-US" smtClean="0"/>
              <a:t> L(x, m) )</a:t>
            </a:r>
          </a:p>
          <a:p>
            <a:r>
              <a:rPr lang="it-IT"/>
              <a:t>(</a:t>
            </a:r>
            <a:r>
              <a:rPr lang="it-IT" smtClean="0"/>
              <a:t>1b) </a:t>
            </a:r>
            <a:r>
              <a:rPr lang="en-US" b="1" smtClean="0"/>
              <a:t>F</a:t>
            </a:r>
            <a:r>
              <a:rPr lang="en-US" smtClean="0"/>
              <a:t> </a:t>
            </a:r>
            <a:r>
              <a:rPr lang="it-IT">
                <a:sym typeface="Symbol" panose="05050102010706020507" pitchFamily="18" charset="2"/>
              </a:rPr>
              <a:t>x (Ax &amp; </a:t>
            </a:r>
            <a:r>
              <a:rPr lang="en-US" smtClean="0"/>
              <a:t>L(x</a:t>
            </a:r>
            <a:r>
              <a:rPr lang="en-US"/>
              <a:t>, m) </a:t>
            </a:r>
            <a:r>
              <a:rPr lang="en-US" smtClean="0"/>
              <a:t>)</a:t>
            </a:r>
            <a:endParaRPr lang="en-US"/>
          </a:p>
          <a:p>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19</a:t>
            </a:fld>
            <a:endParaRPr lang="it-IT"/>
          </a:p>
        </p:txBody>
      </p:sp>
    </p:spTree>
    <p:extLst>
      <p:ext uri="{BB962C8B-B14F-4D97-AF65-F5344CB8AC3E}">
        <p14:creationId xmlns:p14="http://schemas.microsoft.com/office/powerpoint/2010/main" val="24498470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smtClean="0"/>
              <a:t>Lezione 25</a:t>
            </a:r>
          </a:p>
          <a:p>
            <a:r>
              <a:rPr lang="it-IT" smtClean="0"/>
              <a:t>1/12/22</a:t>
            </a:r>
            <a:endParaRPr lang="it-IT"/>
          </a:p>
        </p:txBody>
      </p:sp>
    </p:spTree>
    <p:extLst>
      <p:ext uri="{BB962C8B-B14F-4D97-AF65-F5344CB8AC3E}">
        <p14:creationId xmlns:p14="http://schemas.microsoft.com/office/powerpoint/2010/main" val="33224820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Metric tensed sentences</a:t>
            </a:r>
            <a:endParaRPr lang="it-IT"/>
          </a:p>
        </p:txBody>
      </p:sp>
      <p:sp>
        <p:nvSpPr>
          <p:cNvPr id="3" name="Segnaposto contenuto 2"/>
          <p:cNvSpPr>
            <a:spLocks noGrp="1"/>
          </p:cNvSpPr>
          <p:nvPr>
            <p:ph idx="1"/>
          </p:nvPr>
        </p:nvSpPr>
        <p:spPr/>
        <p:txBody>
          <a:bodyPr/>
          <a:lstStyle/>
          <a:p>
            <a:r>
              <a:rPr lang="en-US"/>
              <a:t>(1) three minutes ago John was tired;</a:t>
            </a:r>
            <a:endParaRPr lang="it-IT"/>
          </a:p>
          <a:p>
            <a:r>
              <a:rPr lang="en-US"/>
              <a:t>(2) John will be tired in three minutes</a:t>
            </a:r>
            <a:r>
              <a:rPr lang="en-US" smtClean="0"/>
              <a:t>.</a:t>
            </a:r>
          </a:p>
          <a:p>
            <a:r>
              <a:rPr lang="en-US" smtClean="0"/>
              <a:t>Prior uses metrical tense operators:</a:t>
            </a:r>
          </a:p>
          <a:p>
            <a:r>
              <a:rPr lang="en-US" smtClean="0"/>
              <a:t>(1a) </a:t>
            </a:r>
            <a:r>
              <a:rPr lang="en-US" b="1"/>
              <a:t>P</a:t>
            </a:r>
            <a:r>
              <a:rPr lang="en-US" baseline="-25000"/>
              <a:t>3 minutes ago </a:t>
            </a:r>
            <a:r>
              <a:rPr lang="en-US" smtClean="0"/>
              <a:t>Sj</a:t>
            </a:r>
          </a:p>
          <a:p>
            <a:r>
              <a:rPr lang="en-US" smtClean="0"/>
              <a:t>(1b) </a:t>
            </a:r>
            <a:r>
              <a:rPr lang="en-US" b="1"/>
              <a:t>F</a:t>
            </a:r>
            <a:r>
              <a:rPr lang="en-US" baseline="-25000"/>
              <a:t>in 3 minutes </a:t>
            </a:r>
            <a:r>
              <a:rPr lang="en-US"/>
              <a:t>Sj </a:t>
            </a:r>
          </a:p>
          <a:p>
            <a:pPr marL="0" indent="0">
              <a:buNone/>
            </a:pPr>
            <a:endParaRPr lang="en-US" smtClean="0"/>
          </a:p>
          <a:p>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20</a:t>
            </a:fld>
            <a:endParaRPr lang="it-IT"/>
          </a:p>
        </p:txBody>
      </p:sp>
    </p:spTree>
    <p:extLst>
      <p:ext uri="{BB962C8B-B14F-4D97-AF65-F5344CB8AC3E}">
        <p14:creationId xmlns:p14="http://schemas.microsoft.com/office/powerpoint/2010/main" val="37972327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tensed dated sentences</a:t>
            </a:r>
            <a:endParaRPr lang="it-IT"/>
          </a:p>
        </p:txBody>
      </p:sp>
      <p:sp>
        <p:nvSpPr>
          <p:cNvPr id="3" name="Segnaposto contenuto 2"/>
          <p:cNvSpPr>
            <a:spLocks noGrp="1"/>
          </p:cNvSpPr>
          <p:nvPr>
            <p:ph idx="1"/>
          </p:nvPr>
        </p:nvSpPr>
        <p:spPr/>
        <p:txBody>
          <a:bodyPr>
            <a:normAutofit fontScale="77500" lnSpcReduction="20000"/>
          </a:bodyPr>
          <a:lstStyle/>
          <a:p>
            <a:r>
              <a:rPr lang="en-US" dirty="0"/>
              <a:t>(1) John </a:t>
            </a:r>
            <a:r>
              <a:rPr lang="en-US" dirty="0" smtClean="0"/>
              <a:t>was tossing </a:t>
            </a:r>
            <a:r>
              <a:rPr lang="en-US" dirty="0"/>
              <a:t>at </a:t>
            </a:r>
            <a:r>
              <a:rPr lang="en-US" dirty="0" smtClean="0"/>
              <a:t>the first </a:t>
            </a:r>
            <a:r>
              <a:rPr lang="en-US" dirty="0"/>
              <a:t>moment of January 1, 2019 A.D.</a:t>
            </a:r>
            <a:endParaRPr lang="it-IT" dirty="0"/>
          </a:p>
          <a:p>
            <a:r>
              <a:rPr lang="it-IT" dirty="0"/>
              <a:t>Assume O </a:t>
            </a:r>
            <a:r>
              <a:rPr lang="it-IT" dirty="0" err="1"/>
              <a:t>is</a:t>
            </a:r>
            <a:r>
              <a:rPr lang="it-IT" dirty="0"/>
              <a:t> a </a:t>
            </a:r>
            <a:r>
              <a:rPr lang="it-IT" dirty="0" err="1"/>
              <a:t>proposition</a:t>
            </a:r>
            <a:r>
              <a:rPr lang="it-IT" dirty="0"/>
              <a:t> for the "</a:t>
            </a:r>
            <a:r>
              <a:rPr lang="it-IT" dirty="0" err="1"/>
              <a:t>origin</a:t>
            </a:r>
            <a:r>
              <a:rPr lang="it-IT" dirty="0"/>
              <a:t> </a:t>
            </a:r>
            <a:r>
              <a:rPr lang="it-IT" dirty="0" err="1"/>
              <a:t>event</a:t>
            </a:r>
            <a:r>
              <a:rPr lang="it-IT" dirty="0"/>
              <a:t>" in the </a:t>
            </a:r>
            <a:r>
              <a:rPr lang="it-IT" dirty="0" err="1"/>
              <a:t>dating</a:t>
            </a:r>
            <a:r>
              <a:rPr lang="it-IT" dirty="0"/>
              <a:t> </a:t>
            </a:r>
            <a:r>
              <a:rPr lang="it-IT" dirty="0" err="1"/>
              <a:t>system</a:t>
            </a:r>
            <a:r>
              <a:rPr lang="it-IT" dirty="0"/>
              <a:t> (</a:t>
            </a:r>
            <a:r>
              <a:rPr lang="it-IT" dirty="0" err="1"/>
              <a:t>that</a:t>
            </a:r>
            <a:r>
              <a:rPr lang="it-IT" dirty="0"/>
              <a:t> </a:t>
            </a:r>
            <a:r>
              <a:rPr lang="it-IT" dirty="0" err="1"/>
              <a:t>JC</a:t>
            </a:r>
            <a:r>
              <a:rPr lang="it-IT" dirty="0"/>
              <a:t> </a:t>
            </a:r>
            <a:r>
              <a:rPr lang="it-IT" dirty="0" err="1"/>
              <a:t>is</a:t>
            </a:r>
            <a:r>
              <a:rPr lang="it-IT" dirty="0"/>
              <a:t> </a:t>
            </a:r>
            <a:r>
              <a:rPr lang="it-IT" dirty="0" err="1"/>
              <a:t>born</a:t>
            </a:r>
            <a:r>
              <a:rPr lang="it-IT" dirty="0" smtClean="0"/>
              <a:t>)</a:t>
            </a:r>
          </a:p>
          <a:p>
            <a:r>
              <a:rPr lang="it-IT" dirty="0" smtClean="0"/>
              <a:t>(1a) </a:t>
            </a:r>
            <a:r>
              <a:rPr lang="en-US" b="1" dirty="0" smtClean="0"/>
              <a:t>P</a:t>
            </a:r>
            <a:r>
              <a:rPr lang="en-US" dirty="0" smtClean="0"/>
              <a:t>(</a:t>
            </a:r>
            <a:r>
              <a:rPr lang="en-US" b="1" dirty="0" smtClean="0"/>
              <a:t>P</a:t>
            </a:r>
            <a:r>
              <a:rPr lang="en-US" baseline="-25000" dirty="0" smtClean="0"/>
              <a:t>2019 </a:t>
            </a:r>
            <a:r>
              <a:rPr lang="en-US" baseline="-25000" dirty="0"/>
              <a:t>years ago </a:t>
            </a:r>
            <a:r>
              <a:rPr lang="it-IT" dirty="0"/>
              <a:t>O &amp; </a:t>
            </a:r>
            <a:r>
              <a:rPr lang="it-IT" dirty="0" err="1"/>
              <a:t>Tj</a:t>
            </a:r>
            <a:r>
              <a:rPr lang="it-IT" dirty="0" smtClean="0"/>
              <a:t>)</a:t>
            </a:r>
            <a:endParaRPr lang="it-IT" dirty="0"/>
          </a:p>
          <a:p>
            <a:r>
              <a:rPr lang="it-IT" dirty="0" err="1"/>
              <a:t>See</a:t>
            </a:r>
            <a:r>
              <a:rPr lang="it-IT" dirty="0"/>
              <a:t> </a:t>
            </a:r>
            <a:r>
              <a:rPr lang="it-IT" dirty="0" err="1"/>
              <a:t>Prior</a:t>
            </a:r>
            <a:r>
              <a:rPr lang="it-IT" dirty="0"/>
              <a:t> 1967, p. </a:t>
            </a:r>
            <a:r>
              <a:rPr lang="it-IT" dirty="0" smtClean="0"/>
              <a:t>104</a:t>
            </a:r>
          </a:p>
          <a:p>
            <a:r>
              <a:rPr lang="it-IT" dirty="0" smtClean="0"/>
              <a:t>(2) </a:t>
            </a:r>
            <a:r>
              <a:rPr lang="en-US" dirty="0" smtClean="0"/>
              <a:t>Cicero </a:t>
            </a:r>
            <a:r>
              <a:rPr lang="en-US" dirty="0"/>
              <a:t>was </a:t>
            </a:r>
            <a:r>
              <a:rPr lang="en-US" dirty="0" smtClean="0"/>
              <a:t>sleeping </a:t>
            </a:r>
            <a:r>
              <a:rPr lang="en-US" dirty="0"/>
              <a:t>at </a:t>
            </a:r>
            <a:r>
              <a:rPr lang="en-US" dirty="0" smtClean="0"/>
              <a:t>the first </a:t>
            </a:r>
            <a:r>
              <a:rPr lang="en-US" dirty="0"/>
              <a:t>moment of January 1, </a:t>
            </a:r>
            <a:r>
              <a:rPr lang="en-US" dirty="0" smtClean="0"/>
              <a:t>40 </a:t>
            </a:r>
            <a:r>
              <a:rPr lang="it-IT" dirty="0" smtClean="0"/>
              <a:t>B.C.</a:t>
            </a:r>
          </a:p>
          <a:p>
            <a:r>
              <a:rPr lang="it-IT" dirty="0" smtClean="0"/>
              <a:t>(2a</a:t>
            </a:r>
            <a:r>
              <a:rPr lang="it-IT" dirty="0"/>
              <a:t>) </a:t>
            </a:r>
            <a:r>
              <a:rPr lang="en-US" b="1" dirty="0" smtClean="0"/>
              <a:t>P</a:t>
            </a:r>
            <a:r>
              <a:rPr lang="en-US" dirty="0" smtClean="0"/>
              <a:t>(</a:t>
            </a:r>
            <a:r>
              <a:rPr lang="en-US" b="1" dirty="0" smtClean="0"/>
              <a:t>F</a:t>
            </a:r>
            <a:r>
              <a:rPr lang="en-US" baseline="-25000" dirty="0" smtClean="0"/>
              <a:t>in</a:t>
            </a:r>
            <a:r>
              <a:rPr lang="en-US" dirty="0" smtClean="0"/>
              <a:t> </a:t>
            </a:r>
            <a:r>
              <a:rPr lang="en-US" baseline="-25000" dirty="0" smtClean="0"/>
              <a:t>40 years</a:t>
            </a:r>
            <a:r>
              <a:rPr lang="it-IT" dirty="0" smtClean="0"/>
              <a:t>O </a:t>
            </a:r>
            <a:r>
              <a:rPr lang="it-IT" dirty="0"/>
              <a:t>&amp; </a:t>
            </a:r>
            <a:r>
              <a:rPr lang="it-IT" dirty="0" smtClean="0"/>
              <a:t>Sc)</a:t>
            </a:r>
          </a:p>
          <a:p>
            <a:r>
              <a:rPr lang="it-IT" dirty="0" smtClean="0"/>
              <a:t>I </a:t>
            </a:r>
            <a:r>
              <a:rPr lang="it-IT" dirty="0" err="1" smtClean="0"/>
              <a:t>think</a:t>
            </a:r>
            <a:r>
              <a:rPr lang="it-IT" dirty="0" smtClean="0"/>
              <a:t> </a:t>
            </a:r>
            <a:r>
              <a:rPr lang="it-IT" dirty="0" err="1" smtClean="0"/>
              <a:t>it</a:t>
            </a:r>
            <a:r>
              <a:rPr lang="it-IT" dirty="0" smtClean="0"/>
              <a:t> </a:t>
            </a:r>
            <a:r>
              <a:rPr lang="it-IT" dirty="0" err="1" smtClean="0"/>
              <a:t>is</a:t>
            </a:r>
            <a:r>
              <a:rPr lang="it-IT" dirty="0" smtClean="0"/>
              <a:t> </a:t>
            </a:r>
            <a:r>
              <a:rPr lang="it-IT" dirty="0" err="1" smtClean="0"/>
              <a:t>problematic</a:t>
            </a:r>
            <a:r>
              <a:rPr lang="it-IT" dirty="0" smtClean="0"/>
              <a:t> </a:t>
            </a:r>
            <a:r>
              <a:rPr lang="it-IT" dirty="0" err="1" smtClean="0"/>
              <a:t>since</a:t>
            </a:r>
            <a:r>
              <a:rPr lang="it-IT" dirty="0" smtClean="0"/>
              <a:t> </a:t>
            </a:r>
            <a:r>
              <a:rPr lang="it-IT" dirty="0" err="1" smtClean="0"/>
              <a:t>it</a:t>
            </a:r>
            <a:r>
              <a:rPr lang="it-IT" dirty="0" smtClean="0"/>
              <a:t> </a:t>
            </a:r>
            <a:r>
              <a:rPr lang="it-IT" dirty="0" err="1" smtClean="0"/>
              <a:t>seems</a:t>
            </a:r>
            <a:r>
              <a:rPr lang="it-IT" dirty="0" smtClean="0"/>
              <a:t> to assume </a:t>
            </a:r>
            <a:r>
              <a:rPr lang="it-IT" dirty="0" err="1" smtClean="0"/>
              <a:t>that</a:t>
            </a:r>
            <a:r>
              <a:rPr lang="it-IT" dirty="0" smtClean="0"/>
              <a:t> </a:t>
            </a:r>
            <a:r>
              <a:rPr lang="it-IT" dirty="0" err="1" smtClean="0"/>
              <a:t>it</a:t>
            </a:r>
            <a:r>
              <a:rPr lang="it-IT" dirty="0" smtClean="0"/>
              <a:t> </a:t>
            </a:r>
            <a:r>
              <a:rPr lang="it-IT" dirty="0" err="1" smtClean="0"/>
              <a:t>was</a:t>
            </a:r>
            <a:r>
              <a:rPr lang="it-IT" dirty="0" smtClean="0"/>
              <a:t> </a:t>
            </a:r>
            <a:r>
              <a:rPr lang="it-IT" dirty="0" err="1" smtClean="0"/>
              <a:t>already</a:t>
            </a:r>
            <a:r>
              <a:rPr lang="it-IT" dirty="0" smtClean="0"/>
              <a:t> </a:t>
            </a:r>
            <a:r>
              <a:rPr lang="it-IT" dirty="0" err="1" smtClean="0"/>
              <a:t>true</a:t>
            </a:r>
            <a:r>
              <a:rPr lang="it-IT" dirty="0" smtClean="0"/>
              <a:t> </a:t>
            </a:r>
            <a:r>
              <a:rPr lang="it-IT" dirty="0" err="1" smtClean="0"/>
              <a:t>that</a:t>
            </a:r>
            <a:r>
              <a:rPr lang="it-IT" dirty="0" smtClean="0"/>
              <a:t> </a:t>
            </a:r>
            <a:r>
              <a:rPr lang="it-IT" dirty="0" err="1" smtClean="0"/>
              <a:t>JC</a:t>
            </a:r>
            <a:r>
              <a:rPr lang="it-IT" dirty="0" smtClean="0"/>
              <a:t> </a:t>
            </a:r>
            <a:r>
              <a:rPr lang="it-IT" dirty="0" err="1" smtClean="0"/>
              <a:t>would</a:t>
            </a:r>
            <a:r>
              <a:rPr lang="it-IT" dirty="0" smtClean="0"/>
              <a:t> </a:t>
            </a:r>
            <a:r>
              <a:rPr lang="it-IT" dirty="0" err="1" smtClean="0"/>
              <a:t>have</a:t>
            </a:r>
            <a:r>
              <a:rPr lang="it-IT" dirty="0" smtClean="0"/>
              <a:t> </a:t>
            </a:r>
            <a:r>
              <a:rPr lang="it-IT" dirty="0" err="1" smtClean="0"/>
              <a:t>been</a:t>
            </a:r>
            <a:r>
              <a:rPr lang="it-IT" dirty="0" smtClean="0"/>
              <a:t> </a:t>
            </a:r>
            <a:r>
              <a:rPr lang="it-IT" dirty="0" err="1" smtClean="0"/>
              <a:t>born</a:t>
            </a:r>
            <a:r>
              <a:rPr lang="it-IT" dirty="0" smtClean="0"/>
              <a:t> </a:t>
            </a:r>
            <a:r>
              <a:rPr lang="it-IT" dirty="0" err="1" smtClean="0"/>
              <a:t>at</a:t>
            </a:r>
            <a:r>
              <a:rPr lang="it-IT" dirty="0" smtClean="0"/>
              <a:t> the time in </a:t>
            </a:r>
            <a:r>
              <a:rPr lang="it-IT" dirty="0" err="1" smtClean="0"/>
              <a:t>which</a:t>
            </a:r>
            <a:r>
              <a:rPr lang="it-IT" dirty="0" smtClean="0"/>
              <a:t> he </a:t>
            </a:r>
            <a:r>
              <a:rPr lang="it-IT" dirty="0" err="1" smtClean="0"/>
              <a:t>was</a:t>
            </a:r>
            <a:r>
              <a:rPr lang="it-IT" dirty="0" smtClean="0"/>
              <a:t> in </a:t>
            </a:r>
            <a:r>
              <a:rPr lang="it-IT" err="1" smtClean="0"/>
              <a:t>fact</a:t>
            </a:r>
            <a:r>
              <a:rPr lang="it-IT" smtClean="0"/>
              <a:t> born</a:t>
            </a:r>
          </a:p>
          <a:p>
            <a:r>
              <a:rPr lang="it-IT" smtClean="0"/>
              <a:t>Alternative: dates stand for "world-propositions" that were are or will be true. Then (1) is understood as</a:t>
            </a:r>
          </a:p>
          <a:p>
            <a:r>
              <a:rPr lang="it-IT" smtClean="0"/>
              <a:t>(1b) </a:t>
            </a:r>
            <a:r>
              <a:rPr lang="it-IT" b="1" smtClean="0"/>
              <a:t>P</a:t>
            </a:r>
            <a:r>
              <a:rPr lang="it-IT" smtClean="0"/>
              <a:t>w &amp; w entails Tj</a:t>
            </a:r>
          </a:p>
          <a:p>
            <a:r>
              <a:rPr lang="it-IT" smtClean="0"/>
              <a:t>Problem: which world propositions will be true? Is it determined?</a:t>
            </a:r>
            <a:endParaRPr lang="it-IT" dirty="0"/>
          </a:p>
          <a:p>
            <a:endParaRPr lang="it-IT" dirty="0"/>
          </a:p>
          <a:p>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21</a:t>
            </a:fld>
            <a:endParaRPr lang="it-IT"/>
          </a:p>
        </p:txBody>
      </p:sp>
    </p:spTree>
    <p:extLst>
      <p:ext uri="{BB962C8B-B14F-4D97-AF65-F5344CB8AC3E}">
        <p14:creationId xmlns:p14="http://schemas.microsoft.com/office/powerpoint/2010/main" val="36810203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normAutofit/>
          </a:bodyPr>
          <a:lstStyle/>
          <a:p>
            <a:pPr>
              <a:defRPr/>
            </a:pPr>
            <a:r>
              <a:rPr lang="it-IT" smtClean="0"/>
              <a:t>Reduction of B-relational sentences</a:t>
            </a:r>
            <a:endParaRPr lang="it-IT" dirty="0" smtClean="0"/>
          </a:p>
        </p:txBody>
      </p:sp>
      <p:sp>
        <p:nvSpPr>
          <p:cNvPr id="3" name="Segnaposto contenuto 2"/>
          <p:cNvSpPr>
            <a:spLocks noGrp="1"/>
          </p:cNvSpPr>
          <p:nvPr>
            <p:ph idx="1"/>
          </p:nvPr>
        </p:nvSpPr>
        <p:spPr/>
        <p:txBody>
          <a:bodyPr rtlCol="0">
            <a:normAutofit/>
          </a:bodyPr>
          <a:lstStyle/>
          <a:p>
            <a:pPr>
              <a:defRPr/>
            </a:pPr>
            <a:r>
              <a:rPr lang="it-IT" smtClean="0"/>
              <a:t>(1</a:t>
            </a:r>
            <a:r>
              <a:rPr lang="it-IT" dirty="0" smtClean="0"/>
              <a:t>)	</a:t>
            </a:r>
            <a:r>
              <a:rPr lang="it-IT" i="1" smtClean="0"/>
              <a:t>P</a:t>
            </a:r>
            <a:r>
              <a:rPr lang="it-IT" smtClean="0"/>
              <a:t> is before </a:t>
            </a:r>
            <a:r>
              <a:rPr lang="it-IT" i="1" smtClean="0"/>
              <a:t>Q</a:t>
            </a:r>
            <a:endParaRPr lang="it-IT" dirty="0" smtClean="0"/>
          </a:p>
          <a:p>
            <a:pPr>
              <a:defRPr/>
            </a:pPr>
            <a:r>
              <a:rPr lang="en-US" b="1" smtClean="0"/>
              <a:t>P</a:t>
            </a:r>
            <a:r>
              <a:rPr lang="en-US" smtClean="0"/>
              <a:t>(</a:t>
            </a:r>
            <a:r>
              <a:rPr lang="en-US" i="1" smtClean="0"/>
              <a:t>Q</a:t>
            </a:r>
            <a:r>
              <a:rPr lang="en-US" smtClean="0"/>
              <a:t> &amp; </a:t>
            </a:r>
            <a:r>
              <a:rPr lang="en-US" b="1" dirty="0" smtClean="0"/>
              <a:t>P</a:t>
            </a:r>
            <a:r>
              <a:rPr lang="en-US" i="1" dirty="0" smtClean="0"/>
              <a:t>P</a:t>
            </a:r>
            <a:r>
              <a:rPr lang="en-US" dirty="0" smtClean="0"/>
              <a:t>) </a:t>
            </a:r>
            <a:r>
              <a:rPr lang="en-US" dirty="0" smtClean="0">
                <a:sym typeface="Symbol"/>
              </a:rPr>
              <a:t></a:t>
            </a:r>
            <a:r>
              <a:rPr lang="en-US" dirty="0" smtClean="0"/>
              <a:t> (</a:t>
            </a:r>
            <a:r>
              <a:rPr lang="en-US" i="1" smtClean="0"/>
              <a:t>Q</a:t>
            </a:r>
            <a:r>
              <a:rPr lang="en-US" smtClean="0"/>
              <a:t>  </a:t>
            </a:r>
            <a:r>
              <a:rPr lang="en-US" dirty="0" smtClean="0"/>
              <a:t>&amp; </a:t>
            </a:r>
            <a:r>
              <a:rPr lang="en-US" b="1" dirty="0" smtClean="0"/>
              <a:t>P</a:t>
            </a:r>
            <a:r>
              <a:rPr lang="en-US" i="1" dirty="0" smtClean="0"/>
              <a:t>P</a:t>
            </a:r>
            <a:r>
              <a:rPr lang="en-US" dirty="0" smtClean="0"/>
              <a:t>) </a:t>
            </a:r>
            <a:r>
              <a:rPr lang="en-US" dirty="0" smtClean="0">
                <a:sym typeface="Symbol"/>
              </a:rPr>
              <a:t></a:t>
            </a:r>
            <a:r>
              <a:rPr lang="en-US" dirty="0" smtClean="0"/>
              <a:t> </a:t>
            </a:r>
            <a:r>
              <a:rPr lang="en-US" b="1" smtClean="0"/>
              <a:t>F</a:t>
            </a:r>
            <a:r>
              <a:rPr lang="en-US" smtClean="0"/>
              <a:t>(</a:t>
            </a:r>
            <a:r>
              <a:rPr lang="en-US" i="1" smtClean="0"/>
              <a:t>Q</a:t>
            </a:r>
            <a:r>
              <a:rPr lang="en-US" smtClean="0"/>
              <a:t>  </a:t>
            </a:r>
            <a:r>
              <a:rPr lang="en-US" dirty="0" smtClean="0"/>
              <a:t>&amp; </a:t>
            </a:r>
            <a:r>
              <a:rPr lang="en-US" b="1" dirty="0" smtClean="0"/>
              <a:t>P</a:t>
            </a:r>
            <a:r>
              <a:rPr lang="en-US" i="1" dirty="0" smtClean="0"/>
              <a:t>P</a:t>
            </a:r>
            <a:r>
              <a:rPr lang="en-US" dirty="0" smtClean="0"/>
              <a:t>)</a:t>
            </a:r>
            <a:endParaRPr lang="it-IT" dirty="0" smtClean="0"/>
          </a:p>
          <a:p>
            <a:pPr>
              <a:defRPr/>
            </a:pPr>
            <a:r>
              <a:rPr lang="it-IT" dirty="0" smtClean="0"/>
              <a:t>(2)	</a:t>
            </a:r>
            <a:r>
              <a:rPr lang="it-IT" i="1" smtClean="0"/>
              <a:t>P</a:t>
            </a:r>
            <a:r>
              <a:rPr lang="it-IT" smtClean="0"/>
              <a:t> is simultaneous with </a:t>
            </a:r>
            <a:r>
              <a:rPr lang="it-IT" i="1" smtClean="0"/>
              <a:t>Q </a:t>
            </a:r>
            <a:r>
              <a:rPr lang="it-IT" smtClean="0"/>
              <a:t>[i.e., </a:t>
            </a:r>
            <a:r>
              <a:rPr lang="it-IT" i="1" smtClean="0"/>
              <a:t>P</a:t>
            </a:r>
            <a:r>
              <a:rPr lang="it-IT" smtClean="0"/>
              <a:t> while </a:t>
            </a:r>
            <a:r>
              <a:rPr lang="it-IT" i="1" smtClean="0"/>
              <a:t>Q</a:t>
            </a:r>
            <a:r>
              <a:rPr lang="it-IT" smtClean="0"/>
              <a:t>]</a:t>
            </a:r>
            <a:endParaRPr lang="it-IT" i="1" dirty="0" smtClean="0"/>
          </a:p>
          <a:p>
            <a:pPr>
              <a:defRPr/>
            </a:pPr>
            <a:r>
              <a:rPr lang="it-IT" b="1" dirty="0" smtClean="0"/>
              <a:t>P</a:t>
            </a:r>
            <a:r>
              <a:rPr lang="it-IT" dirty="0" smtClean="0"/>
              <a:t>(</a:t>
            </a:r>
            <a:r>
              <a:rPr lang="it-IT" i="1" dirty="0" err="1" smtClean="0"/>
              <a:t>P</a:t>
            </a:r>
            <a:r>
              <a:rPr lang="it-IT" dirty="0" smtClean="0"/>
              <a:t> &amp; </a:t>
            </a:r>
            <a:r>
              <a:rPr lang="it-IT" i="1" dirty="0" smtClean="0"/>
              <a:t>Q</a:t>
            </a:r>
            <a:r>
              <a:rPr lang="it-IT" dirty="0" smtClean="0"/>
              <a:t>) </a:t>
            </a:r>
            <a:r>
              <a:rPr lang="en-US" dirty="0" smtClean="0">
                <a:sym typeface="Symbol"/>
              </a:rPr>
              <a:t></a:t>
            </a:r>
            <a:r>
              <a:rPr lang="it-IT" dirty="0" smtClean="0"/>
              <a:t> (</a:t>
            </a:r>
            <a:r>
              <a:rPr lang="it-IT" i="1" dirty="0" smtClean="0"/>
              <a:t>P</a:t>
            </a:r>
            <a:r>
              <a:rPr lang="it-IT" dirty="0" smtClean="0"/>
              <a:t> &amp; </a:t>
            </a:r>
            <a:r>
              <a:rPr lang="it-IT" i="1" dirty="0" smtClean="0"/>
              <a:t>Q</a:t>
            </a:r>
            <a:r>
              <a:rPr lang="it-IT" dirty="0" smtClean="0"/>
              <a:t>) </a:t>
            </a:r>
            <a:r>
              <a:rPr lang="en-US" dirty="0" smtClean="0">
                <a:sym typeface="Symbol"/>
              </a:rPr>
              <a:t></a:t>
            </a:r>
            <a:r>
              <a:rPr lang="en-US" dirty="0" smtClean="0"/>
              <a:t> </a:t>
            </a:r>
            <a:r>
              <a:rPr lang="it-IT" b="1" dirty="0" smtClean="0"/>
              <a:t>F</a:t>
            </a:r>
            <a:r>
              <a:rPr lang="it-IT" dirty="0" smtClean="0"/>
              <a:t>(</a:t>
            </a:r>
            <a:r>
              <a:rPr lang="it-IT" i="1" dirty="0" smtClean="0"/>
              <a:t>P</a:t>
            </a:r>
            <a:r>
              <a:rPr lang="it-IT" dirty="0" smtClean="0"/>
              <a:t> &amp; </a:t>
            </a:r>
            <a:r>
              <a:rPr lang="it-IT" i="1" smtClean="0"/>
              <a:t>Q</a:t>
            </a:r>
            <a:r>
              <a:rPr lang="it-IT" smtClean="0"/>
              <a:t>)</a:t>
            </a:r>
          </a:p>
          <a:p>
            <a:pPr>
              <a:defRPr/>
            </a:pPr>
            <a:r>
              <a:rPr lang="it-IT" smtClean="0"/>
              <a:t>(see </a:t>
            </a:r>
            <a:r>
              <a:rPr lang="en-US" smtClean="0"/>
              <a:t>Prior 1967</a:t>
            </a:r>
            <a:r>
              <a:rPr lang="en-US"/>
              <a:t>, p. </a:t>
            </a:r>
            <a:r>
              <a:rPr lang="en-US" smtClean="0"/>
              <a:t>4, 41, where however the analysis of (2) is not explicit)</a:t>
            </a:r>
            <a:endParaRPr lang="it-IT" dirty="0" smtClean="0"/>
          </a:p>
          <a:p>
            <a:pPr marL="0" indent="0">
              <a:buNone/>
              <a:defRPr/>
            </a:pPr>
            <a:endParaRPr lang="it-IT" dirty="0" smtClean="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22</a:t>
            </a:fld>
            <a:endParaRPr lang="it-IT"/>
          </a:p>
        </p:txBody>
      </p:sp>
    </p:spTree>
    <p:extLst>
      <p:ext uri="{BB962C8B-B14F-4D97-AF65-F5344CB8AC3E}">
        <p14:creationId xmlns:p14="http://schemas.microsoft.com/office/powerpoint/2010/main" val="40013592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normAutofit/>
          </a:bodyPr>
          <a:lstStyle/>
          <a:p>
            <a:pPr>
              <a:defRPr/>
            </a:pPr>
            <a:r>
              <a:rPr lang="it-IT" smtClean="0"/>
              <a:t>A concrete example</a:t>
            </a:r>
            <a:endParaRPr lang="it-IT" dirty="0" smtClean="0"/>
          </a:p>
        </p:txBody>
      </p:sp>
      <p:sp>
        <p:nvSpPr>
          <p:cNvPr id="3" name="Segnaposto contenuto 2"/>
          <p:cNvSpPr>
            <a:spLocks noGrp="1"/>
          </p:cNvSpPr>
          <p:nvPr>
            <p:ph idx="1"/>
          </p:nvPr>
        </p:nvSpPr>
        <p:spPr/>
        <p:txBody>
          <a:bodyPr rtlCol="0">
            <a:normAutofit/>
          </a:bodyPr>
          <a:lstStyle/>
          <a:p>
            <a:pPr>
              <a:defRPr/>
            </a:pPr>
            <a:r>
              <a:rPr lang="it-IT" dirty="0" smtClean="0"/>
              <a:t>(1)	the </a:t>
            </a:r>
            <a:r>
              <a:rPr lang="it-IT" dirty="0" err="1" smtClean="0"/>
              <a:t>battle</a:t>
            </a:r>
            <a:r>
              <a:rPr lang="it-IT" dirty="0" smtClean="0"/>
              <a:t> of Marathon </a:t>
            </a:r>
            <a:r>
              <a:rPr lang="it-IT" dirty="0" err="1" smtClean="0"/>
              <a:t>precedes</a:t>
            </a:r>
            <a:r>
              <a:rPr lang="it-IT" dirty="0" smtClean="0"/>
              <a:t> the </a:t>
            </a:r>
            <a:r>
              <a:rPr lang="it-IT" dirty="0" err="1" smtClean="0"/>
              <a:t>battle</a:t>
            </a:r>
            <a:r>
              <a:rPr lang="it-IT" dirty="0" smtClean="0"/>
              <a:t> of Waterloo</a:t>
            </a:r>
          </a:p>
          <a:p>
            <a:pPr>
              <a:defRPr/>
            </a:pPr>
            <a:r>
              <a:rPr lang="it-IT" dirty="0" smtClean="0"/>
              <a:t>M</a:t>
            </a:r>
            <a:r>
              <a:rPr lang="it-IT" i="1" dirty="0" smtClean="0"/>
              <a:t> = </a:t>
            </a:r>
            <a:r>
              <a:rPr lang="it-IT" dirty="0" smtClean="0"/>
              <a:t>[Marathon </a:t>
            </a:r>
            <a:r>
              <a:rPr lang="it-IT" dirty="0" err="1" smtClean="0"/>
              <a:t>is</a:t>
            </a:r>
            <a:r>
              <a:rPr lang="it-IT" baseline="-25000" dirty="0" err="1" smtClean="0">
                <a:solidFill>
                  <a:srgbClr val="FF0000"/>
                </a:solidFill>
              </a:rPr>
              <a:t>presently</a:t>
            </a:r>
            <a:r>
              <a:rPr lang="it-IT" dirty="0" smtClean="0"/>
              <a:t> hosting a </a:t>
            </a:r>
            <a:r>
              <a:rPr lang="it-IT" dirty="0" err="1" smtClean="0"/>
              <a:t>battle</a:t>
            </a:r>
            <a:r>
              <a:rPr lang="it-IT" dirty="0" smtClean="0"/>
              <a:t>]</a:t>
            </a:r>
          </a:p>
          <a:p>
            <a:pPr>
              <a:defRPr/>
            </a:pPr>
            <a:r>
              <a:rPr lang="it-IT" dirty="0" smtClean="0"/>
              <a:t>W =  [Waterloo </a:t>
            </a:r>
            <a:r>
              <a:rPr lang="it-IT" dirty="0" err="1" smtClean="0"/>
              <a:t>is</a:t>
            </a:r>
            <a:r>
              <a:rPr lang="it-IT" baseline="-25000" dirty="0" err="1">
                <a:solidFill>
                  <a:srgbClr val="FF0000"/>
                </a:solidFill>
              </a:rPr>
              <a:t>presently</a:t>
            </a:r>
            <a:r>
              <a:rPr lang="it-IT" dirty="0" smtClean="0"/>
              <a:t> </a:t>
            </a:r>
            <a:r>
              <a:rPr lang="it-IT" dirty="0"/>
              <a:t>hosting a </a:t>
            </a:r>
            <a:r>
              <a:rPr lang="it-IT" dirty="0" err="1"/>
              <a:t>battle</a:t>
            </a:r>
            <a:r>
              <a:rPr lang="it-IT" dirty="0"/>
              <a:t>]</a:t>
            </a:r>
            <a:endParaRPr lang="it-IT" dirty="0" smtClean="0"/>
          </a:p>
          <a:p>
            <a:pPr>
              <a:defRPr/>
            </a:pPr>
            <a:r>
              <a:rPr lang="it-IT" dirty="0" smtClean="0"/>
              <a:t> </a:t>
            </a:r>
            <a:r>
              <a:rPr lang="en-US" b="1" dirty="0" smtClean="0"/>
              <a:t> P</a:t>
            </a:r>
            <a:r>
              <a:rPr lang="en-US" dirty="0" smtClean="0"/>
              <a:t>(</a:t>
            </a:r>
            <a:r>
              <a:rPr lang="en-US" i="1" dirty="0" smtClean="0"/>
              <a:t>W</a:t>
            </a:r>
            <a:r>
              <a:rPr lang="en-US" dirty="0" smtClean="0"/>
              <a:t> &amp; </a:t>
            </a:r>
            <a:r>
              <a:rPr lang="en-US" b="1" dirty="0" smtClean="0"/>
              <a:t>P</a:t>
            </a:r>
            <a:r>
              <a:rPr lang="en-US" i="1" dirty="0" smtClean="0"/>
              <a:t>M</a:t>
            </a:r>
            <a:r>
              <a:rPr lang="en-US" dirty="0" smtClean="0"/>
              <a:t>) </a:t>
            </a:r>
            <a:r>
              <a:rPr lang="en-US" dirty="0" smtClean="0">
                <a:sym typeface="Symbol"/>
              </a:rPr>
              <a:t></a:t>
            </a:r>
            <a:r>
              <a:rPr lang="en-US" dirty="0" smtClean="0"/>
              <a:t> (</a:t>
            </a:r>
            <a:r>
              <a:rPr lang="en-US" i="1" dirty="0" smtClean="0"/>
              <a:t>W</a:t>
            </a:r>
            <a:r>
              <a:rPr lang="en-US" dirty="0" smtClean="0"/>
              <a:t> &amp; </a:t>
            </a:r>
            <a:r>
              <a:rPr lang="en-US" b="1" dirty="0" smtClean="0"/>
              <a:t>P</a:t>
            </a:r>
            <a:r>
              <a:rPr lang="en-US" i="1" dirty="0" smtClean="0"/>
              <a:t>M</a:t>
            </a:r>
            <a:r>
              <a:rPr lang="en-US" dirty="0" smtClean="0"/>
              <a:t>) </a:t>
            </a:r>
            <a:r>
              <a:rPr lang="en-US" dirty="0" smtClean="0">
                <a:sym typeface="Symbol"/>
              </a:rPr>
              <a:t></a:t>
            </a:r>
            <a:r>
              <a:rPr lang="en-US" dirty="0" smtClean="0"/>
              <a:t> </a:t>
            </a:r>
            <a:r>
              <a:rPr lang="en-US" b="1" dirty="0" smtClean="0"/>
              <a:t>F</a:t>
            </a:r>
            <a:r>
              <a:rPr lang="en-US" dirty="0" smtClean="0"/>
              <a:t>(</a:t>
            </a:r>
            <a:r>
              <a:rPr lang="en-US" i="1" dirty="0" smtClean="0"/>
              <a:t>W</a:t>
            </a:r>
            <a:r>
              <a:rPr lang="en-US" dirty="0" smtClean="0"/>
              <a:t> &amp; </a:t>
            </a:r>
            <a:r>
              <a:rPr lang="en-US" b="1" dirty="0" smtClean="0"/>
              <a:t>P</a:t>
            </a:r>
            <a:r>
              <a:rPr lang="en-US" i="1" dirty="0" smtClean="0"/>
              <a:t>M</a:t>
            </a:r>
            <a:r>
              <a:rPr lang="en-US" dirty="0" smtClean="0"/>
              <a:t>)</a:t>
            </a:r>
          </a:p>
          <a:p>
            <a:pPr>
              <a:defRPr/>
            </a:pPr>
            <a:r>
              <a:rPr lang="it-IT" dirty="0" smtClean="0"/>
              <a:t>Note </a:t>
            </a:r>
            <a:r>
              <a:rPr lang="it-IT" dirty="0" err="1" smtClean="0"/>
              <a:t>that</a:t>
            </a:r>
            <a:r>
              <a:rPr lang="it-IT" dirty="0" smtClean="0"/>
              <a:t> </a:t>
            </a:r>
            <a:r>
              <a:rPr lang="it-IT" dirty="0" err="1" smtClean="0"/>
              <a:t>instead</a:t>
            </a:r>
            <a:r>
              <a:rPr lang="it-IT" dirty="0" smtClean="0"/>
              <a:t> of a </a:t>
            </a:r>
            <a:r>
              <a:rPr lang="it-IT" dirty="0" err="1" smtClean="0"/>
              <a:t>singular</a:t>
            </a:r>
            <a:r>
              <a:rPr lang="it-IT" dirty="0" smtClean="0"/>
              <a:t> </a:t>
            </a:r>
            <a:r>
              <a:rPr lang="it-IT" dirty="0" err="1" smtClean="0"/>
              <a:t>term</a:t>
            </a:r>
            <a:r>
              <a:rPr lang="it-IT" dirty="0" smtClean="0"/>
              <a:t> for an </a:t>
            </a:r>
            <a:r>
              <a:rPr lang="it-IT" dirty="0" err="1" smtClean="0"/>
              <a:t>event</a:t>
            </a:r>
            <a:r>
              <a:rPr lang="it-IT" dirty="0" smtClean="0"/>
              <a:t>, </a:t>
            </a:r>
            <a:r>
              <a:rPr lang="it-IT" dirty="0" err="1" smtClean="0"/>
              <a:t>we</a:t>
            </a:r>
            <a:r>
              <a:rPr lang="it-IT" dirty="0" smtClean="0"/>
              <a:t> </a:t>
            </a:r>
            <a:r>
              <a:rPr lang="it-IT" dirty="0" err="1" smtClean="0"/>
              <a:t>have</a:t>
            </a:r>
            <a:r>
              <a:rPr lang="it-IT" dirty="0" smtClean="0"/>
              <a:t> a </a:t>
            </a:r>
            <a:r>
              <a:rPr lang="it-IT" dirty="0" err="1" smtClean="0"/>
              <a:t>sentence</a:t>
            </a:r>
            <a:r>
              <a:rPr lang="it-IT" dirty="0" smtClean="0"/>
              <a:t> </a:t>
            </a:r>
            <a:r>
              <a:rPr lang="it-IT" dirty="0" err="1" smtClean="0"/>
              <a:t>expressing</a:t>
            </a:r>
            <a:r>
              <a:rPr lang="it-IT" dirty="0" smtClean="0"/>
              <a:t> a </a:t>
            </a:r>
            <a:r>
              <a:rPr lang="it-IT" dirty="0" err="1" smtClean="0"/>
              <a:t>proposition</a:t>
            </a:r>
            <a:r>
              <a:rPr lang="it-IT" dirty="0" smtClean="0"/>
              <a:t>.</a:t>
            </a:r>
          </a:p>
          <a:p>
            <a:pPr>
              <a:defRPr/>
            </a:pPr>
            <a:r>
              <a:rPr lang="it-IT" dirty="0" smtClean="0"/>
              <a:t>(</a:t>
            </a:r>
            <a:r>
              <a:rPr lang="it-IT" dirty="0" err="1" smtClean="0"/>
              <a:t>This</a:t>
            </a:r>
            <a:r>
              <a:rPr lang="it-IT" dirty="0" smtClean="0"/>
              <a:t> </a:t>
            </a:r>
            <a:r>
              <a:rPr lang="it-IT" dirty="0" err="1" smtClean="0"/>
              <a:t>may</a:t>
            </a:r>
            <a:r>
              <a:rPr lang="it-IT" dirty="0" smtClean="0"/>
              <a:t> be the right way to go for </a:t>
            </a:r>
            <a:r>
              <a:rPr lang="it-IT" dirty="0" err="1" smtClean="0"/>
              <a:t>presentism</a:t>
            </a:r>
            <a:r>
              <a:rPr lang="it-IT" dirty="0" smtClean="0"/>
              <a:t>: </a:t>
            </a:r>
            <a:r>
              <a:rPr lang="it-IT" dirty="0" err="1" smtClean="0"/>
              <a:t>such</a:t>
            </a:r>
            <a:r>
              <a:rPr lang="it-IT" dirty="0" smtClean="0"/>
              <a:t> </a:t>
            </a:r>
            <a:r>
              <a:rPr lang="it-IT" dirty="0" err="1" smtClean="0"/>
              <a:t>singular</a:t>
            </a:r>
            <a:r>
              <a:rPr lang="it-IT" dirty="0" smtClean="0"/>
              <a:t> </a:t>
            </a:r>
            <a:r>
              <a:rPr lang="it-IT" dirty="0" err="1" smtClean="0"/>
              <a:t>terms</a:t>
            </a:r>
            <a:r>
              <a:rPr lang="it-IT" dirty="0" smtClean="0"/>
              <a:t> stand for </a:t>
            </a:r>
            <a:r>
              <a:rPr lang="it-IT" i="1" dirty="0" err="1" smtClean="0"/>
              <a:t>virtual</a:t>
            </a:r>
            <a:r>
              <a:rPr lang="it-IT" i="1" dirty="0" smtClean="0"/>
              <a:t> </a:t>
            </a:r>
            <a:r>
              <a:rPr lang="it-IT" dirty="0" smtClean="0"/>
              <a:t> </a:t>
            </a:r>
            <a:r>
              <a:rPr lang="it-IT" dirty="0" err="1" smtClean="0"/>
              <a:t>events</a:t>
            </a:r>
            <a:r>
              <a:rPr lang="it-IT" dirty="0" smtClean="0"/>
              <a:t> (i.e., </a:t>
            </a:r>
            <a:r>
              <a:rPr lang="it-IT" dirty="0" err="1" smtClean="0"/>
              <a:t>propositions</a:t>
            </a:r>
            <a:r>
              <a:rPr lang="it-IT" dirty="0" smtClean="0"/>
              <a:t>))</a:t>
            </a:r>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23</a:t>
            </a:fld>
            <a:endParaRPr lang="it-IT"/>
          </a:p>
        </p:txBody>
      </p:sp>
    </p:spTree>
    <p:extLst>
      <p:ext uri="{BB962C8B-B14F-4D97-AF65-F5344CB8AC3E}">
        <p14:creationId xmlns:p14="http://schemas.microsoft.com/office/powerpoint/2010/main" val="6607392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mtClean="0"/>
              <a:t>abstracta sentences</a:t>
            </a:r>
            <a:endParaRPr lang="it-IT" dirty="0"/>
          </a:p>
        </p:txBody>
      </p:sp>
      <p:sp>
        <p:nvSpPr>
          <p:cNvPr id="3" name="Segnaposto contenuto 2"/>
          <p:cNvSpPr>
            <a:spLocks noGrp="1"/>
          </p:cNvSpPr>
          <p:nvPr>
            <p:ph idx="1"/>
          </p:nvPr>
        </p:nvSpPr>
        <p:spPr/>
        <p:txBody>
          <a:bodyPr/>
          <a:lstStyle/>
          <a:p>
            <a:pPr>
              <a:defRPr/>
            </a:pPr>
            <a:r>
              <a:rPr lang="it-IT" smtClean="0"/>
              <a:t>(1)</a:t>
            </a:r>
            <a:r>
              <a:rPr lang="it-IT" dirty="0"/>
              <a:t>	</a:t>
            </a:r>
            <a:r>
              <a:rPr lang="it-IT"/>
              <a:t>2 </a:t>
            </a:r>
            <a:r>
              <a:rPr lang="it-IT" smtClean="0"/>
              <a:t>is a prime number</a:t>
            </a:r>
            <a:endParaRPr lang="it-IT" dirty="0"/>
          </a:p>
          <a:p>
            <a:pPr>
              <a:defRPr/>
            </a:pPr>
            <a:r>
              <a:rPr lang="it-IT" smtClean="0"/>
              <a:t>(1a) Necessarily, always, </a:t>
            </a:r>
            <a:r>
              <a:rPr lang="it-IT"/>
              <a:t>2 </a:t>
            </a:r>
            <a:r>
              <a:rPr lang="it-IT" smtClean="0"/>
              <a:t>is</a:t>
            </a:r>
            <a:r>
              <a:rPr lang="it-IT" baseline="-25000">
                <a:solidFill>
                  <a:srgbClr val="FF0000"/>
                </a:solidFill>
              </a:rPr>
              <a:t>presently</a:t>
            </a:r>
            <a:r>
              <a:rPr lang="it-IT" smtClean="0"/>
              <a:t> a prime number</a:t>
            </a:r>
          </a:p>
          <a:p>
            <a:pPr algn="just">
              <a:defRPr/>
            </a:pPr>
            <a:r>
              <a:rPr lang="it-IT" smtClean="0"/>
              <a:t>always A = (</a:t>
            </a:r>
            <a:r>
              <a:rPr lang="it-IT" smtClean="0">
                <a:sym typeface="Symbol" panose="05050102010706020507" pitchFamily="18" charset="2"/>
              </a:rPr>
              <a:t>PAST </a:t>
            </a:r>
            <a:r>
              <a:rPr lang="it-IT">
                <a:sym typeface="Symbol" panose="05050102010706020507" pitchFamily="18" charset="2"/>
              </a:rPr>
              <a:t> </a:t>
            </a:r>
            <a:r>
              <a:rPr lang="it-IT" smtClean="0">
                <a:sym typeface="Symbol" panose="05050102010706020507" pitchFamily="18" charset="2"/>
              </a:rPr>
              <a:t>A) &amp; A &amp; </a:t>
            </a:r>
            <a:r>
              <a:rPr lang="it-IT"/>
              <a:t>(</a:t>
            </a:r>
            <a:r>
              <a:rPr lang="it-IT" smtClean="0">
                <a:sym typeface="Symbol" panose="05050102010706020507" pitchFamily="18" charset="2"/>
              </a:rPr>
              <a:t>FUTURE </a:t>
            </a:r>
            <a:r>
              <a:rPr lang="it-IT">
                <a:sym typeface="Symbol" panose="05050102010706020507" pitchFamily="18" charset="2"/>
              </a:rPr>
              <a:t> A) </a:t>
            </a:r>
            <a:endParaRPr lang="it-IT" smtClean="0">
              <a:sym typeface="Symbol" panose="05050102010706020507" pitchFamily="18" charset="2"/>
            </a:endParaRPr>
          </a:p>
          <a:p>
            <a:pPr algn="just">
              <a:defRPr/>
            </a:pPr>
            <a:r>
              <a:rPr lang="it-IT" smtClean="0">
                <a:sym typeface="Symbol" panose="05050102010706020507" pitchFamily="18" charset="2"/>
              </a:rPr>
              <a:t>sometime A = </a:t>
            </a:r>
            <a:r>
              <a:rPr lang="it-IT" smtClean="0"/>
              <a:t>(</a:t>
            </a:r>
            <a:r>
              <a:rPr lang="it-IT" smtClean="0">
                <a:sym typeface="Symbol" panose="05050102010706020507" pitchFamily="18" charset="2"/>
              </a:rPr>
              <a:t>PAST A</a:t>
            </a:r>
            <a:r>
              <a:rPr lang="it-IT">
                <a:sym typeface="Symbol" panose="05050102010706020507" pitchFamily="18" charset="2"/>
              </a:rPr>
              <a:t>) </a:t>
            </a:r>
            <a:r>
              <a:rPr lang="it-IT" smtClean="0">
                <a:sym typeface="Symbol" panose="05050102010706020507" pitchFamily="18" charset="2"/>
              </a:rPr>
              <a:t>v </a:t>
            </a:r>
            <a:r>
              <a:rPr lang="it-IT">
                <a:sym typeface="Symbol" panose="05050102010706020507" pitchFamily="18" charset="2"/>
              </a:rPr>
              <a:t>A </a:t>
            </a:r>
            <a:r>
              <a:rPr lang="it-IT" smtClean="0">
                <a:sym typeface="Symbol" panose="05050102010706020507" pitchFamily="18" charset="2"/>
              </a:rPr>
              <a:t>v </a:t>
            </a:r>
            <a:r>
              <a:rPr lang="it-IT" smtClean="0"/>
              <a:t>(</a:t>
            </a:r>
            <a:r>
              <a:rPr lang="it-IT" smtClean="0">
                <a:sym typeface="Symbol" panose="05050102010706020507" pitchFamily="18" charset="2"/>
              </a:rPr>
              <a:t>FUTURE A</a:t>
            </a:r>
            <a:r>
              <a:rPr lang="it-IT">
                <a:sym typeface="Symbol" panose="05050102010706020507" pitchFamily="18" charset="2"/>
              </a:rPr>
              <a:t>) </a:t>
            </a:r>
            <a:endParaRPr lang="it-IT" smtClean="0">
              <a:sym typeface="Symbol" panose="05050102010706020507" pitchFamily="18" charset="2"/>
            </a:endParaRPr>
          </a:p>
          <a:p>
            <a:pPr algn="just">
              <a:defRPr/>
            </a:pPr>
            <a:r>
              <a:rPr lang="it-IT" smtClean="0">
                <a:sym typeface="Symbol" panose="05050102010706020507" pitchFamily="18" charset="2"/>
              </a:rPr>
              <a:t>Suggested by Prior at various places</a:t>
            </a: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24</a:t>
            </a:fld>
            <a:endParaRPr lang="it-IT"/>
          </a:p>
        </p:txBody>
      </p:sp>
    </p:spTree>
    <p:extLst>
      <p:ext uri="{BB962C8B-B14F-4D97-AF65-F5344CB8AC3E}">
        <p14:creationId xmlns:p14="http://schemas.microsoft.com/office/powerpoint/2010/main" val="40106809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Neutrally dated sentences</a:t>
            </a:r>
            <a:endParaRPr lang="it-IT"/>
          </a:p>
        </p:txBody>
      </p:sp>
      <p:sp>
        <p:nvSpPr>
          <p:cNvPr id="3" name="Segnaposto contenuto 2"/>
          <p:cNvSpPr>
            <a:spLocks noGrp="1"/>
          </p:cNvSpPr>
          <p:nvPr>
            <p:ph idx="1"/>
          </p:nvPr>
        </p:nvSpPr>
        <p:spPr/>
        <p:txBody>
          <a:bodyPr/>
          <a:lstStyle/>
          <a:p>
            <a:r>
              <a:rPr lang="en-US" dirty="0" smtClean="0"/>
              <a:t>(1) John is (</a:t>
            </a:r>
            <a:r>
              <a:rPr lang="en-US" dirty="0" err="1" smtClean="0"/>
              <a:t>tenselessly</a:t>
            </a:r>
            <a:r>
              <a:rPr lang="en-US" dirty="0"/>
              <a:t>) </a:t>
            </a:r>
            <a:r>
              <a:rPr lang="en-US" dirty="0" smtClean="0"/>
              <a:t>tossing at the first moment of January 1, 2019 A.D.</a:t>
            </a:r>
            <a:endParaRPr lang="it-IT" dirty="0"/>
          </a:p>
          <a:p>
            <a:r>
              <a:rPr lang="it-IT" dirty="0" smtClean="0"/>
              <a:t>Assume O </a:t>
            </a:r>
            <a:r>
              <a:rPr lang="it-IT" dirty="0" err="1" smtClean="0"/>
              <a:t>is</a:t>
            </a:r>
            <a:r>
              <a:rPr lang="it-IT" dirty="0" smtClean="0"/>
              <a:t> a </a:t>
            </a:r>
            <a:r>
              <a:rPr lang="it-IT" dirty="0" err="1" smtClean="0"/>
              <a:t>proposition</a:t>
            </a:r>
            <a:r>
              <a:rPr lang="it-IT" dirty="0" smtClean="0"/>
              <a:t> for the "</a:t>
            </a:r>
            <a:r>
              <a:rPr lang="it-IT" dirty="0" err="1" smtClean="0"/>
              <a:t>origin</a:t>
            </a:r>
            <a:r>
              <a:rPr lang="it-IT" dirty="0" smtClean="0"/>
              <a:t> </a:t>
            </a:r>
            <a:r>
              <a:rPr lang="it-IT" dirty="0" err="1" smtClean="0"/>
              <a:t>event</a:t>
            </a:r>
            <a:r>
              <a:rPr lang="it-IT" dirty="0" smtClean="0"/>
              <a:t>" in the </a:t>
            </a:r>
            <a:r>
              <a:rPr lang="it-IT" dirty="0" err="1" smtClean="0"/>
              <a:t>dating</a:t>
            </a:r>
            <a:r>
              <a:rPr lang="it-IT" dirty="0" smtClean="0"/>
              <a:t> </a:t>
            </a:r>
            <a:r>
              <a:rPr lang="it-IT" dirty="0" err="1" smtClean="0"/>
              <a:t>system</a:t>
            </a:r>
            <a:r>
              <a:rPr lang="it-IT" dirty="0" smtClean="0"/>
              <a:t> (</a:t>
            </a:r>
            <a:r>
              <a:rPr lang="it-IT" dirty="0" err="1" smtClean="0"/>
              <a:t>that</a:t>
            </a:r>
            <a:r>
              <a:rPr lang="it-IT" dirty="0" smtClean="0"/>
              <a:t> </a:t>
            </a:r>
            <a:r>
              <a:rPr lang="it-IT" dirty="0" err="1" smtClean="0"/>
              <a:t>JC</a:t>
            </a:r>
            <a:r>
              <a:rPr lang="it-IT" dirty="0" smtClean="0"/>
              <a:t> </a:t>
            </a:r>
            <a:r>
              <a:rPr lang="it-IT" dirty="0" err="1" smtClean="0"/>
              <a:t>is</a:t>
            </a:r>
            <a:r>
              <a:rPr lang="it-IT" dirty="0" smtClean="0"/>
              <a:t> </a:t>
            </a:r>
            <a:r>
              <a:rPr lang="it-IT" dirty="0" err="1" smtClean="0"/>
              <a:t>born</a:t>
            </a:r>
            <a:r>
              <a:rPr lang="it-IT" dirty="0" smtClean="0"/>
              <a:t>)</a:t>
            </a:r>
          </a:p>
          <a:p>
            <a:r>
              <a:rPr lang="en-US" b="1" dirty="0" smtClean="0"/>
              <a:t>P</a:t>
            </a:r>
            <a:r>
              <a:rPr lang="en-US" dirty="0" smtClean="0"/>
              <a:t>(</a:t>
            </a:r>
            <a:r>
              <a:rPr lang="en-US" b="1" dirty="0" smtClean="0"/>
              <a:t>P</a:t>
            </a:r>
            <a:r>
              <a:rPr lang="en-US" baseline="-25000" dirty="0" smtClean="0"/>
              <a:t>2019 years </a:t>
            </a:r>
            <a:r>
              <a:rPr lang="en-US" baseline="-25000" dirty="0"/>
              <a:t>ago </a:t>
            </a:r>
            <a:r>
              <a:rPr lang="it-IT" dirty="0" smtClean="0"/>
              <a:t>O &amp; </a:t>
            </a:r>
            <a:r>
              <a:rPr lang="it-IT" dirty="0" err="1" smtClean="0"/>
              <a:t>Tj</a:t>
            </a:r>
            <a:r>
              <a:rPr lang="it-IT" dirty="0" smtClean="0"/>
              <a:t>) v </a:t>
            </a:r>
            <a:r>
              <a:rPr lang="en-US" dirty="0"/>
              <a:t>(</a:t>
            </a:r>
            <a:r>
              <a:rPr lang="en-US" b="1" dirty="0"/>
              <a:t>P</a:t>
            </a:r>
            <a:r>
              <a:rPr lang="en-US" baseline="-25000" dirty="0"/>
              <a:t>2019 years ago </a:t>
            </a:r>
            <a:r>
              <a:rPr lang="it-IT" dirty="0" smtClean="0"/>
              <a:t>O </a:t>
            </a:r>
            <a:r>
              <a:rPr lang="it-IT" dirty="0"/>
              <a:t>&amp; </a:t>
            </a:r>
            <a:r>
              <a:rPr lang="it-IT" dirty="0" err="1" smtClean="0"/>
              <a:t>Tj</a:t>
            </a:r>
            <a:r>
              <a:rPr lang="it-IT" dirty="0" smtClean="0"/>
              <a:t>) v </a:t>
            </a:r>
            <a:r>
              <a:rPr lang="it-IT" b="1" dirty="0" smtClean="0"/>
              <a:t>F</a:t>
            </a:r>
            <a:r>
              <a:rPr lang="en-US" dirty="0" smtClean="0"/>
              <a:t>(</a:t>
            </a:r>
            <a:r>
              <a:rPr lang="en-US" b="1" dirty="0" smtClean="0"/>
              <a:t>P</a:t>
            </a:r>
            <a:r>
              <a:rPr lang="en-US" baseline="-25000" dirty="0" smtClean="0"/>
              <a:t>2019 </a:t>
            </a:r>
            <a:r>
              <a:rPr lang="en-US" baseline="-25000" dirty="0"/>
              <a:t>years ago </a:t>
            </a:r>
            <a:r>
              <a:rPr lang="it-IT" dirty="0" smtClean="0"/>
              <a:t>O </a:t>
            </a:r>
            <a:r>
              <a:rPr lang="it-IT" dirty="0"/>
              <a:t>&amp; </a:t>
            </a:r>
            <a:r>
              <a:rPr lang="it-IT" dirty="0" err="1" smtClean="0"/>
              <a:t>Tj</a:t>
            </a:r>
            <a:r>
              <a:rPr lang="it-IT" dirty="0" smtClean="0"/>
              <a:t>) </a:t>
            </a:r>
          </a:p>
          <a:p>
            <a:r>
              <a:rPr lang="it-IT" dirty="0" err="1"/>
              <a:t>See</a:t>
            </a:r>
            <a:r>
              <a:rPr lang="it-IT" dirty="0"/>
              <a:t> </a:t>
            </a:r>
            <a:r>
              <a:rPr lang="it-IT" dirty="0" err="1"/>
              <a:t>Prior</a:t>
            </a:r>
            <a:r>
              <a:rPr lang="it-IT" dirty="0"/>
              <a:t> 1967, p. </a:t>
            </a:r>
            <a:r>
              <a:rPr lang="it-IT" dirty="0" smtClean="0"/>
              <a:t>104</a:t>
            </a:r>
          </a:p>
          <a:p>
            <a:r>
              <a:rPr lang="it-IT" dirty="0" smtClean="0"/>
              <a:t>Here </a:t>
            </a:r>
            <a:r>
              <a:rPr lang="it-IT" dirty="0" err="1" smtClean="0"/>
              <a:t>we</a:t>
            </a:r>
            <a:r>
              <a:rPr lang="it-IT" dirty="0" smtClean="0"/>
              <a:t> </a:t>
            </a:r>
            <a:r>
              <a:rPr lang="it-IT" dirty="0" err="1" smtClean="0"/>
              <a:t>see</a:t>
            </a:r>
            <a:r>
              <a:rPr lang="it-IT" dirty="0" smtClean="0"/>
              <a:t> the </a:t>
            </a:r>
            <a:r>
              <a:rPr lang="it-IT" dirty="0" err="1" smtClean="0"/>
              <a:t>analysis</a:t>
            </a:r>
            <a:r>
              <a:rPr lang="it-IT" dirty="0" smtClean="0"/>
              <a:t> of </a:t>
            </a:r>
            <a:r>
              <a:rPr lang="it-IT" dirty="0" err="1" smtClean="0"/>
              <a:t>tenselessness</a:t>
            </a:r>
            <a:r>
              <a:rPr lang="it-IT" dirty="0" smtClean="0"/>
              <a:t> in </a:t>
            </a:r>
            <a:r>
              <a:rPr lang="it-IT" dirty="0" err="1" smtClean="0"/>
              <a:t>terms</a:t>
            </a:r>
            <a:r>
              <a:rPr lang="it-IT" dirty="0" smtClean="0"/>
              <a:t> of </a:t>
            </a:r>
            <a:r>
              <a:rPr lang="it-IT" dirty="0" err="1" smtClean="0"/>
              <a:t>tensedness</a:t>
            </a:r>
            <a:r>
              <a:rPr lang="it-IT" dirty="0" smtClean="0"/>
              <a:t> </a:t>
            </a:r>
            <a:r>
              <a:rPr lang="it-IT" dirty="0" err="1" smtClean="0"/>
              <a:t>advocated</a:t>
            </a:r>
            <a:r>
              <a:rPr lang="it-IT" dirty="0" smtClean="0"/>
              <a:t> by the </a:t>
            </a:r>
            <a:r>
              <a:rPr lang="it-IT" dirty="0" err="1" smtClean="0"/>
              <a:t>deflationists</a:t>
            </a: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25</a:t>
            </a:fld>
            <a:endParaRPr lang="it-IT"/>
          </a:p>
        </p:txBody>
      </p:sp>
    </p:spTree>
    <p:extLst>
      <p:ext uri="{BB962C8B-B14F-4D97-AF65-F5344CB8AC3E}">
        <p14:creationId xmlns:p14="http://schemas.microsoft.com/office/powerpoint/2010/main" val="4659978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smtClean="0"/>
              <a:t>A-eternalism </a:t>
            </a:r>
            <a:r>
              <a:rPr lang="it-IT"/>
              <a:t>and pastism</a:t>
            </a:r>
            <a:br>
              <a:rPr lang="it-IT"/>
            </a:br>
            <a:endParaRPr lang="it-IT"/>
          </a:p>
        </p:txBody>
      </p:sp>
      <p:sp>
        <p:nvSpPr>
          <p:cNvPr id="3" name="Segnaposto contenuto 2"/>
          <p:cNvSpPr>
            <a:spLocks noGrp="1"/>
          </p:cNvSpPr>
          <p:nvPr>
            <p:ph type="body" idx="1"/>
          </p:nvPr>
        </p:nvSpPr>
        <p:spPr/>
        <p:txBody>
          <a:bodyPr/>
          <a:lstStyle/>
          <a:p>
            <a:endParaRPr lang="it-IT"/>
          </a:p>
        </p:txBody>
      </p:sp>
      <p:sp>
        <p:nvSpPr>
          <p:cNvPr id="2" name="Segnaposto piè di pagina 1"/>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26</a:t>
            </a:fld>
            <a:endParaRPr lang="it-IT"/>
          </a:p>
        </p:txBody>
      </p:sp>
    </p:spTree>
    <p:extLst>
      <p:ext uri="{BB962C8B-B14F-4D97-AF65-F5344CB8AC3E}">
        <p14:creationId xmlns:p14="http://schemas.microsoft.com/office/powerpoint/2010/main" val="174758998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olo 1"/>
          <p:cNvSpPr>
            <a:spLocks noGrp="1"/>
          </p:cNvSpPr>
          <p:nvPr>
            <p:ph type="title"/>
          </p:nvPr>
        </p:nvSpPr>
        <p:spPr/>
        <p:txBody>
          <a:bodyPr/>
          <a:lstStyle/>
          <a:p>
            <a:pPr eaLnBrk="1" hangingPunct="1"/>
            <a:r>
              <a:rPr lang="it-IT" altLang="it-IT" smtClean="0"/>
              <a:t>A-eternalism</a:t>
            </a:r>
          </a:p>
        </p:txBody>
      </p:sp>
      <p:sp>
        <p:nvSpPr>
          <p:cNvPr id="3" name="Segnaposto contenuto 2"/>
          <p:cNvSpPr>
            <a:spLocks noGrp="1"/>
          </p:cNvSpPr>
          <p:nvPr>
            <p:ph sz="half" idx="1"/>
          </p:nvPr>
        </p:nvSpPr>
        <p:spPr/>
        <p:txBody>
          <a:bodyPr rtlCol="0">
            <a:normAutofit fontScale="92500"/>
          </a:bodyPr>
          <a:lstStyle/>
          <a:p>
            <a:pPr>
              <a:defRPr/>
            </a:pPr>
            <a:r>
              <a:rPr lang="it-IT" dirty="0" err="1" smtClean="0"/>
              <a:t>past</a:t>
            </a:r>
            <a:r>
              <a:rPr lang="it-IT" dirty="0" smtClean="0"/>
              <a:t>, </a:t>
            </a:r>
            <a:r>
              <a:rPr lang="it-IT" dirty="0" err="1" smtClean="0"/>
              <a:t>present</a:t>
            </a:r>
            <a:r>
              <a:rPr lang="it-IT" dirty="0" smtClean="0"/>
              <a:t> and future are </a:t>
            </a:r>
            <a:r>
              <a:rPr lang="it-IT" dirty="0" err="1" smtClean="0"/>
              <a:t>all</a:t>
            </a:r>
            <a:r>
              <a:rPr lang="it-IT" dirty="0" smtClean="0"/>
              <a:t> (</a:t>
            </a:r>
            <a:r>
              <a:rPr lang="it-IT" dirty="0" err="1" smtClean="0"/>
              <a:t>equally</a:t>
            </a:r>
            <a:r>
              <a:rPr lang="it-IT" dirty="0" smtClean="0"/>
              <a:t>) </a:t>
            </a:r>
            <a:r>
              <a:rPr lang="it-IT" dirty="0" err="1" smtClean="0"/>
              <a:t>real</a:t>
            </a:r>
            <a:endParaRPr lang="it-IT" dirty="0" smtClean="0"/>
          </a:p>
          <a:p>
            <a:pPr>
              <a:defRPr/>
            </a:pPr>
            <a:r>
              <a:rPr lang="it-IT" dirty="0" smtClean="0"/>
              <a:t>the </a:t>
            </a:r>
            <a:r>
              <a:rPr lang="it-IT" dirty="0" err="1" smtClean="0"/>
              <a:t>same</a:t>
            </a:r>
            <a:r>
              <a:rPr lang="it-IT" dirty="0" smtClean="0"/>
              <a:t> </a:t>
            </a:r>
            <a:r>
              <a:rPr lang="it-IT" dirty="0" err="1" smtClean="0"/>
              <a:t>event</a:t>
            </a:r>
            <a:r>
              <a:rPr lang="it-IT" dirty="0" smtClean="0"/>
              <a:t> </a:t>
            </a:r>
            <a:r>
              <a:rPr lang="it-IT" dirty="0" err="1" smtClean="0"/>
              <a:t>may</a:t>
            </a:r>
            <a:r>
              <a:rPr lang="it-IT" dirty="0" smtClean="0"/>
              <a:t> </a:t>
            </a:r>
            <a:r>
              <a:rPr lang="it-IT" dirty="0" err="1" smtClean="0"/>
              <a:t>have</a:t>
            </a:r>
            <a:r>
              <a:rPr lang="it-IT" dirty="0" smtClean="0"/>
              <a:t> </a:t>
            </a:r>
            <a:r>
              <a:rPr lang="it-IT" dirty="0" err="1" smtClean="0"/>
              <a:t>different</a:t>
            </a:r>
            <a:r>
              <a:rPr lang="it-IT" dirty="0" smtClean="0"/>
              <a:t> A-</a:t>
            </a:r>
            <a:r>
              <a:rPr lang="it-IT" dirty="0" err="1" smtClean="0"/>
              <a:t>properties</a:t>
            </a:r>
            <a:r>
              <a:rPr lang="it-IT" dirty="0" smtClean="0"/>
              <a:t> </a:t>
            </a:r>
            <a:r>
              <a:rPr lang="it-IT" dirty="0" err="1" smtClean="0"/>
              <a:t>at</a:t>
            </a:r>
            <a:r>
              <a:rPr lang="it-IT" dirty="0" smtClean="0"/>
              <a:t> </a:t>
            </a:r>
            <a:r>
              <a:rPr lang="it-IT" dirty="0" err="1" smtClean="0"/>
              <a:t>different</a:t>
            </a:r>
            <a:r>
              <a:rPr lang="it-IT" dirty="0" smtClean="0"/>
              <a:t> </a:t>
            </a:r>
            <a:r>
              <a:rPr lang="it-IT" dirty="0" err="1" smtClean="0"/>
              <a:t>times</a:t>
            </a:r>
            <a:r>
              <a:rPr lang="it-IT" dirty="0" smtClean="0"/>
              <a:t> (</a:t>
            </a:r>
            <a:r>
              <a:rPr lang="it-IT" dirty="0" err="1" smtClean="0"/>
              <a:t>tensional</a:t>
            </a:r>
            <a:r>
              <a:rPr lang="it-IT" dirty="0" smtClean="0"/>
              <a:t> </a:t>
            </a:r>
            <a:r>
              <a:rPr lang="it-IT" dirty="0" err="1" smtClean="0"/>
              <a:t>change</a:t>
            </a:r>
            <a:r>
              <a:rPr lang="it-IT" dirty="0" smtClean="0"/>
              <a:t>)</a:t>
            </a:r>
          </a:p>
          <a:p>
            <a:pPr>
              <a:defRPr/>
            </a:pPr>
            <a:r>
              <a:rPr lang="it-IT" dirty="0" err="1" smtClean="0"/>
              <a:t>As</a:t>
            </a:r>
            <a:r>
              <a:rPr lang="it-IT" dirty="0" smtClean="0"/>
              <a:t> some </a:t>
            </a:r>
            <a:r>
              <a:rPr lang="it-IT" dirty="0" err="1" smtClean="0"/>
              <a:t>events</a:t>
            </a:r>
            <a:r>
              <a:rPr lang="it-IT" dirty="0" smtClean="0"/>
              <a:t> from future </a:t>
            </a:r>
            <a:r>
              <a:rPr lang="it-IT" dirty="0" err="1" smtClean="0"/>
              <a:t>become</a:t>
            </a:r>
            <a:r>
              <a:rPr lang="it-IT" dirty="0" smtClean="0"/>
              <a:t> </a:t>
            </a:r>
            <a:r>
              <a:rPr lang="it-IT" dirty="0" err="1" smtClean="0"/>
              <a:t>present</a:t>
            </a:r>
            <a:r>
              <a:rPr lang="it-IT" dirty="0" smtClean="0"/>
              <a:t>, </a:t>
            </a:r>
            <a:r>
              <a:rPr lang="it-IT" dirty="0" err="1" smtClean="0"/>
              <a:t>others</a:t>
            </a:r>
            <a:r>
              <a:rPr lang="it-IT" dirty="0" smtClean="0"/>
              <a:t> </a:t>
            </a:r>
            <a:r>
              <a:rPr lang="it-IT" dirty="0" err="1" smtClean="0"/>
              <a:t>change</a:t>
            </a:r>
            <a:r>
              <a:rPr lang="it-IT" dirty="0" smtClean="0"/>
              <a:t> from </a:t>
            </a:r>
            <a:r>
              <a:rPr lang="it-IT" dirty="0" err="1" smtClean="0"/>
              <a:t>present</a:t>
            </a:r>
            <a:r>
              <a:rPr lang="it-IT" dirty="0" smtClean="0"/>
              <a:t> to </a:t>
            </a:r>
            <a:r>
              <a:rPr lang="it-IT" dirty="0" err="1" smtClean="0"/>
              <a:t>past</a:t>
            </a:r>
            <a:r>
              <a:rPr lang="it-IT" dirty="0" smtClean="0"/>
              <a:t>.</a:t>
            </a:r>
          </a:p>
          <a:p>
            <a:pPr>
              <a:defRPr/>
            </a:pPr>
            <a:r>
              <a:rPr lang="it-IT" dirty="0" smtClean="0"/>
              <a:t>More </a:t>
            </a:r>
            <a:r>
              <a:rPr lang="it-IT" dirty="0" err="1" smtClean="0"/>
              <a:t>precisely</a:t>
            </a:r>
            <a:r>
              <a:rPr lang="it-IT" dirty="0" smtClean="0"/>
              <a:t>, </a:t>
            </a:r>
            <a:r>
              <a:rPr lang="it-IT" dirty="0" err="1" smtClean="0"/>
              <a:t>there</a:t>
            </a:r>
            <a:r>
              <a:rPr lang="it-IT" dirty="0" smtClean="0"/>
              <a:t> are </a:t>
            </a:r>
            <a:r>
              <a:rPr lang="it-IT" dirty="0" err="1" smtClean="0"/>
              <a:t>changes</a:t>
            </a:r>
            <a:r>
              <a:rPr lang="it-IT" dirty="0" smtClean="0"/>
              <a:t> in </a:t>
            </a:r>
            <a:r>
              <a:rPr lang="it-IT" dirty="0" err="1" smtClean="0"/>
              <a:t>degrees</a:t>
            </a:r>
            <a:r>
              <a:rPr lang="it-IT" dirty="0" smtClean="0"/>
              <a:t> of </a:t>
            </a:r>
            <a:r>
              <a:rPr lang="it-IT" dirty="0" err="1" smtClean="0"/>
              <a:t>pastness</a:t>
            </a:r>
            <a:r>
              <a:rPr lang="it-IT" dirty="0" smtClean="0"/>
              <a:t> and </a:t>
            </a:r>
            <a:r>
              <a:rPr lang="it-IT" dirty="0" err="1" smtClean="0"/>
              <a:t>futurity</a:t>
            </a:r>
            <a:endParaRPr lang="it-IT" dirty="0" smtClean="0"/>
          </a:p>
        </p:txBody>
      </p:sp>
      <p:sp>
        <p:nvSpPr>
          <p:cNvPr id="5" name="Segnaposto contenuto 4"/>
          <p:cNvSpPr>
            <a:spLocks noGrp="1"/>
          </p:cNvSpPr>
          <p:nvPr>
            <p:ph sz="half" idx="2"/>
          </p:nvPr>
        </p:nvSpPr>
        <p:spPr/>
        <p:txBody>
          <a:bodyPr>
            <a:normAutofit fontScale="92500"/>
          </a:bodyPr>
          <a:lstStyle/>
          <a:p>
            <a:endParaRPr lang="it-IT" dirty="0"/>
          </a:p>
        </p:txBody>
      </p:sp>
      <p:sp>
        <p:nvSpPr>
          <p:cNvPr id="2" name="Segnaposto piè di pagina 1"/>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ABA94F07-80D9-4030-9C74-968D398760DD}" type="slidenum">
              <a:rPr lang="it-IT" smtClean="0"/>
              <a:t>27</a:t>
            </a:fld>
            <a:endParaRPr lang="it-IT"/>
          </a:p>
        </p:txBody>
      </p:sp>
      <p:sp>
        <p:nvSpPr>
          <p:cNvPr id="7" name="Rettangolo 6"/>
          <p:cNvSpPr/>
          <p:nvPr/>
        </p:nvSpPr>
        <p:spPr>
          <a:xfrm>
            <a:off x="6605228" y="2007582"/>
            <a:ext cx="2502196" cy="926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8" name="Freccia in su 7"/>
          <p:cNvSpPr/>
          <p:nvPr/>
        </p:nvSpPr>
        <p:spPr>
          <a:xfrm>
            <a:off x="7566664" y="3001741"/>
            <a:ext cx="576064" cy="64807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Ovale 8"/>
          <p:cNvSpPr/>
          <p:nvPr/>
        </p:nvSpPr>
        <p:spPr>
          <a:xfrm>
            <a:off x="6882588" y="3649813"/>
            <a:ext cx="1944216" cy="13681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smtClean="0"/>
              <a:t>NOW</a:t>
            </a:r>
            <a:endParaRPr lang="it-IT" dirty="0"/>
          </a:p>
        </p:txBody>
      </p:sp>
      <p:cxnSp>
        <p:nvCxnSpPr>
          <p:cNvPr id="10" name="Connettore diritto 9"/>
          <p:cNvCxnSpPr/>
          <p:nvPr/>
        </p:nvCxnSpPr>
        <p:spPr>
          <a:xfrm>
            <a:off x="7885184" y="2007582"/>
            <a:ext cx="0" cy="927211"/>
          </a:xfrm>
          <a:prstGeom prst="line">
            <a:avLst/>
          </a:prstGeom>
          <a:ln w="7620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42015826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olo 1"/>
          <p:cNvSpPr>
            <a:spLocks noGrp="1"/>
          </p:cNvSpPr>
          <p:nvPr>
            <p:ph type="title"/>
          </p:nvPr>
        </p:nvSpPr>
        <p:spPr/>
        <p:txBody>
          <a:bodyPr/>
          <a:lstStyle/>
          <a:p>
            <a:r>
              <a:rPr lang="it-IT" altLang="it-IT" smtClean="0"/>
              <a:t>Two metaphors for A-eternalism</a:t>
            </a:r>
          </a:p>
        </p:txBody>
      </p:sp>
      <p:sp>
        <p:nvSpPr>
          <p:cNvPr id="2" name="Segnaposto contenuto 1"/>
          <p:cNvSpPr>
            <a:spLocks noGrp="1"/>
          </p:cNvSpPr>
          <p:nvPr>
            <p:ph sz="half" idx="1"/>
          </p:nvPr>
        </p:nvSpPr>
        <p:spPr/>
        <p:txBody>
          <a:bodyPr>
            <a:normAutofit fontScale="92500"/>
          </a:bodyPr>
          <a:lstStyle/>
          <a:p>
            <a:r>
              <a:rPr lang="it-IT" altLang="it-IT"/>
              <a:t>Moving </a:t>
            </a:r>
            <a:r>
              <a:rPr lang="it-IT" altLang="it-IT" smtClean="0"/>
              <a:t>spotlight (Broad 1923)</a:t>
            </a:r>
            <a:endParaRPr lang="it-IT" altLang="it-IT"/>
          </a:p>
          <a:p>
            <a:r>
              <a:rPr lang="it-IT" altLang="it-IT"/>
              <a:t>The river of </a:t>
            </a:r>
            <a:r>
              <a:rPr lang="it-IT" altLang="it-IT" smtClean="0"/>
              <a:t>time (Smart 1949)</a:t>
            </a:r>
          </a:p>
          <a:p>
            <a:r>
              <a:rPr lang="it-IT" altLang="it-IT" smtClean="0"/>
              <a:t>(neither Broad nor Smart accept it)</a:t>
            </a:r>
          </a:p>
          <a:p>
            <a:r>
              <a:rPr lang="it-IT" altLang="it-IT" smtClean="0"/>
              <a:t>Discussed and rejected by McTaggart</a:t>
            </a:r>
          </a:p>
          <a:p>
            <a:r>
              <a:rPr lang="it-IT" altLang="it-IT"/>
              <a:t>D</a:t>
            </a:r>
            <a:r>
              <a:rPr lang="it-IT" altLang="it-IT" smtClean="0"/>
              <a:t>efended by Quentin Smith (1993, 2002), Cameron (</a:t>
            </a:r>
            <a:r>
              <a:rPr lang="it-IT" altLang="it-IT" i="1" smtClean="0"/>
              <a:t>The moving spotlight</a:t>
            </a:r>
            <a:r>
              <a:rPr lang="it-IT" altLang="it-IT" smtClean="0"/>
              <a:t>, 2015), Deasy ("The moving Spotlight theory", Phil. Studies, 2015)</a:t>
            </a:r>
            <a:endParaRPr lang="it-IT" altLang="it-IT"/>
          </a:p>
          <a:p>
            <a:endParaRPr lang="it-IT"/>
          </a:p>
        </p:txBody>
      </p:sp>
      <p:sp>
        <p:nvSpPr>
          <p:cNvPr id="16388" name="Segnaposto contenuto 2"/>
          <p:cNvSpPr>
            <a:spLocks noGrp="1"/>
          </p:cNvSpPr>
          <p:nvPr>
            <p:ph sz="half" idx="2"/>
          </p:nvPr>
        </p:nvSpPr>
        <p:spPr/>
        <p:txBody>
          <a:bodyPr>
            <a:normAutofit fontScale="92500"/>
          </a:bodyPr>
          <a:lstStyle/>
          <a:p>
            <a:pPr eaLnBrk="1" hangingPunct="1"/>
            <a:endParaRPr lang="it-IT" altLang="it-IT" smtClean="0"/>
          </a:p>
          <a:p>
            <a:endParaRPr lang="it-IT" altLang="it-IT" smtClean="0"/>
          </a:p>
        </p:txBody>
      </p:sp>
      <p:pic>
        <p:nvPicPr>
          <p:cNvPr id="16390" name="Picture 2" descr="C:\Users\utente\river of time.jpg"/>
          <p:cNvPicPr>
            <a:picLocks noGrp="1" noChangeAspect="1" noChangeArrowheads="1"/>
          </p:cNvPicPr>
          <p:nvPr>
            <p:ph sz="quarter" idx="4294967295"/>
          </p:nvPr>
        </p:nvPicPr>
        <p:blipFill>
          <a:blip r:embed="rId3">
            <a:extLst>
              <a:ext uri="{28A0092B-C50C-407E-A947-70E740481C1C}">
                <a14:useLocalDpi xmlns:a14="http://schemas.microsoft.com/office/drawing/2010/main" val="0"/>
              </a:ext>
            </a:extLst>
          </a:blip>
          <a:srcRect/>
          <a:stretch>
            <a:fillRect/>
          </a:stretch>
        </p:blipFill>
        <p:spPr>
          <a:xfrm>
            <a:off x="7205542" y="3846835"/>
            <a:ext cx="2951242" cy="1987755"/>
          </a:xfrm>
          <a:noFill/>
        </p:spPr>
      </p:pic>
      <p:pic>
        <p:nvPicPr>
          <p:cNvPr id="16391" name="Picture 3" descr="C:\Users\utente\Desktop\torch.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74229" y="1580708"/>
            <a:ext cx="2875826" cy="1923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ABA94F07-80D9-4030-9C74-968D398760DD}" type="slidenum">
              <a:rPr lang="it-IT" smtClean="0"/>
              <a:t>28</a:t>
            </a:fld>
            <a:endParaRPr lang="it-IT"/>
          </a:p>
        </p:txBody>
      </p:sp>
    </p:spTree>
    <p:extLst>
      <p:ext uri="{BB962C8B-B14F-4D97-AF65-F5344CB8AC3E}">
        <p14:creationId xmlns:p14="http://schemas.microsoft.com/office/powerpoint/2010/main" val="197732295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kinds</a:t>
            </a:r>
            <a:r>
              <a:rPr lang="it-IT" dirty="0" smtClean="0"/>
              <a:t> of </a:t>
            </a:r>
            <a:r>
              <a:rPr lang="it-IT" dirty="0" err="1" smtClean="0"/>
              <a:t>change</a:t>
            </a:r>
            <a:r>
              <a:rPr lang="it-IT" dirty="0" smtClean="0"/>
              <a:t> in A-</a:t>
            </a:r>
            <a:r>
              <a:rPr lang="it-IT" dirty="0" err="1" smtClean="0"/>
              <a:t>eternalism</a:t>
            </a:r>
            <a:endParaRPr lang="it-IT" dirty="0"/>
          </a:p>
        </p:txBody>
      </p:sp>
      <p:sp>
        <p:nvSpPr>
          <p:cNvPr id="3" name="Segnaposto contenuto 2"/>
          <p:cNvSpPr>
            <a:spLocks noGrp="1"/>
          </p:cNvSpPr>
          <p:nvPr>
            <p:ph idx="1"/>
          </p:nvPr>
        </p:nvSpPr>
        <p:spPr/>
        <p:txBody>
          <a:bodyPr>
            <a:normAutofit/>
          </a:bodyPr>
          <a:lstStyle/>
          <a:p>
            <a:pPr>
              <a:defRPr/>
            </a:pPr>
            <a:r>
              <a:rPr lang="it-IT" dirty="0" smtClean="0"/>
              <a:t>The </a:t>
            </a:r>
            <a:r>
              <a:rPr lang="it-IT" dirty="0" err="1"/>
              <a:t>same</a:t>
            </a:r>
            <a:r>
              <a:rPr lang="it-IT" dirty="0"/>
              <a:t> </a:t>
            </a:r>
            <a:r>
              <a:rPr lang="it-IT" dirty="0" err="1"/>
              <a:t>event</a:t>
            </a:r>
            <a:r>
              <a:rPr lang="it-IT" dirty="0"/>
              <a:t> </a:t>
            </a:r>
            <a:r>
              <a:rPr lang="it-IT" dirty="0" err="1"/>
              <a:t>may</a:t>
            </a:r>
            <a:r>
              <a:rPr lang="it-IT" dirty="0"/>
              <a:t> </a:t>
            </a:r>
            <a:r>
              <a:rPr lang="it-IT" dirty="0" err="1"/>
              <a:t>have</a:t>
            </a:r>
            <a:r>
              <a:rPr lang="it-IT" dirty="0"/>
              <a:t> </a:t>
            </a:r>
            <a:r>
              <a:rPr lang="it-IT" dirty="0" err="1"/>
              <a:t>different</a:t>
            </a:r>
            <a:r>
              <a:rPr lang="it-IT" dirty="0"/>
              <a:t> A-</a:t>
            </a:r>
            <a:r>
              <a:rPr lang="it-IT" dirty="0" err="1"/>
              <a:t>properties</a:t>
            </a:r>
            <a:r>
              <a:rPr lang="it-IT" dirty="0"/>
              <a:t> </a:t>
            </a:r>
            <a:r>
              <a:rPr lang="it-IT" dirty="0" err="1"/>
              <a:t>at</a:t>
            </a:r>
            <a:r>
              <a:rPr lang="it-IT" dirty="0"/>
              <a:t> </a:t>
            </a:r>
            <a:r>
              <a:rPr lang="it-IT" dirty="0" err="1"/>
              <a:t>different</a:t>
            </a:r>
            <a:r>
              <a:rPr lang="it-IT" dirty="0"/>
              <a:t> </a:t>
            </a:r>
            <a:r>
              <a:rPr lang="it-IT" dirty="0" err="1"/>
              <a:t>times</a:t>
            </a:r>
            <a:r>
              <a:rPr lang="it-IT" dirty="0"/>
              <a:t> (</a:t>
            </a:r>
            <a:r>
              <a:rPr lang="it-IT" dirty="0" err="1"/>
              <a:t>tensional</a:t>
            </a:r>
            <a:r>
              <a:rPr lang="it-IT" dirty="0"/>
              <a:t> </a:t>
            </a:r>
            <a:r>
              <a:rPr lang="it-IT" dirty="0" err="1"/>
              <a:t>change</a:t>
            </a:r>
            <a:r>
              <a:rPr lang="it-IT" dirty="0" smtClean="0"/>
              <a:t>)</a:t>
            </a:r>
          </a:p>
          <a:p>
            <a:pPr>
              <a:defRPr/>
            </a:pPr>
            <a:r>
              <a:rPr lang="it-IT" dirty="0" smtClean="0"/>
              <a:t>Absolute </a:t>
            </a:r>
            <a:r>
              <a:rPr lang="it-IT" dirty="0" err="1"/>
              <a:t>becoming</a:t>
            </a:r>
            <a:r>
              <a:rPr lang="it-IT" dirty="0"/>
              <a:t>: </a:t>
            </a:r>
            <a:r>
              <a:rPr lang="it-IT" dirty="0" err="1"/>
              <a:t>ONLY</a:t>
            </a:r>
            <a:r>
              <a:rPr lang="it-IT" dirty="0"/>
              <a:t> for "A-</a:t>
            </a:r>
            <a:r>
              <a:rPr lang="it-IT" dirty="0" err="1"/>
              <a:t>facts</a:t>
            </a:r>
            <a:r>
              <a:rPr lang="it-IT" dirty="0"/>
              <a:t>" </a:t>
            </a:r>
            <a:r>
              <a:rPr lang="it-IT" dirty="0" err="1"/>
              <a:t>such</a:t>
            </a:r>
            <a:r>
              <a:rPr lang="it-IT" dirty="0"/>
              <a:t> </a:t>
            </a:r>
            <a:r>
              <a:rPr lang="it-IT" dirty="0" err="1"/>
              <a:t>as</a:t>
            </a:r>
            <a:r>
              <a:rPr lang="it-IT" dirty="0"/>
              <a:t> the </a:t>
            </a:r>
            <a:r>
              <a:rPr lang="it-IT" dirty="0" err="1"/>
              <a:t>being</a:t>
            </a:r>
            <a:r>
              <a:rPr lang="it-IT" dirty="0"/>
              <a:t> </a:t>
            </a:r>
            <a:r>
              <a:rPr lang="it-IT" dirty="0" err="1"/>
              <a:t>past</a:t>
            </a:r>
            <a:r>
              <a:rPr lang="it-IT" dirty="0"/>
              <a:t>, </a:t>
            </a:r>
            <a:r>
              <a:rPr lang="it-IT" dirty="0" err="1"/>
              <a:t>present</a:t>
            </a:r>
            <a:r>
              <a:rPr lang="it-IT" dirty="0"/>
              <a:t> or future of </a:t>
            </a:r>
            <a:r>
              <a:rPr lang="it-IT" dirty="0" err="1"/>
              <a:t>events</a:t>
            </a:r>
            <a:r>
              <a:rPr lang="it-IT" dirty="0"/>
              <a:t>. For </a:t>
            </a:r>
            <a:r>
              <a:rPr lang="it-IT" dirty="0" err="1"/>
              <a:t>instance</a:t>
            </a:r>
            <a:r>
              <a:rPr lang="it-IT" dirty="0"/>
              <a:t>, </a:t>
            </a:r>
            <a:r>
              <a:rPr lang="it-IT" dirty="0" err="1"/>
              <a:t>Armstrong's</a:t>
            </a:r>
            <a:r>
              <a:rPr lang="it-IT" dirty="0"/>
              <a:t> </a:t>
            </a:r>
            <a:r>
              <a:rPr lang="it-IT" dirty="0" err="1"/>
              <a:t>landing</a:t>
            </a:r>
            <a:r>
              <a:rPr lang="it-IT" dirty="0"/>
              <a:t> on the </a:t>
            </a:r>
            <a:r>
              <a:rPr lang="it-IT" dirty="0" err="1"/>
              <a:t>moon</a:t>
            </a:r>
            <a:r>
              <a:rPr lang="it-IT" dirty="0"/>
              <a:t> </a:t>
            </a:r>
            <a:r>
              <a:rPr lang="it-IT" dirty="0" err="1"/>
              <a:t>is</a:t>
            </a:r>
            <a:r>
              <a:rPr lang="it-IT" dirty="0"/>
              <a:t> </a:t>
            </a:r>
            <a:r>
              <a:rPr lang="it-IT" dirty="0" err="1"/>
              <a:t>tenselessly</a:t>
            </a:r>
            <a:r>
              <a:rPr lang="it-IT" dirty="0"/>
              <a:t> ("</a:t>
            </a:r>
            <a:r>
              <a:rPr lang="it-IT" dirty="0" err="1"/>
              <a:t>eternally</a:t>
            </a:r>
            <a:r>
              <a:rPr lang="it-IT" dirty="0"/>
              <a:t>") part of reality. </a:t>
            </a:r>
            <a:r>
              <a:rPr lang="it-IT" dirty="0" err="1"/>
              <a:t>Yet</a:t>
            </a:r>
            <a:r>
              <a:rPr lang="it-IT" dirty="0"/>
              <a:t>, </a:t>
            </a:r>
            <a:r>
              <a:rPr lang="it-IT" dirty="0" err="1"/>
              <a:t>its</a:t>
            </a:r>
            <a:r>
              <a:rPr lang="it-IT" dirty="0"/>
              <a:t> </a:t>
            </a:r>
            <a:r>
              <a:rPr lang="it-IT" dirty="0" err="1"/>
              <a:t>pastness</a:t>
            </a:r>
            <a:r>
              <a:rPr lang="it-IT" dirty="0"/>
              <a:t> </a:t>
            </a:r>
            <a:r>
              <a:rPr lang="it-IT" dirty="0" err="1"/>
              <a:t>came</a:t>
            </a:r>
            <a:r>
              <a:rPr lang="it-IT" dirty="0"/>
              <a:t> to </a:t>
            </a:r>
            <a:r>
              <a:rPr lang="it-IT" dirty="0" err="1"/>
              <a:t>exist</a:t>
            </a:r>
            <a:r>
              <a:rPr lang="it-IT" dirty="0"/>
              <a:t> </a:t>
            </a:r>
            <a:r>
              <a:rPr lang="it-IT" dirty="0" err="1"/>
              <a:t>after</a:t>
            </a:r>
            <a:r>
              <a:rPr lang="it-IT" dirty="0"/>
              <a:t> </a:t>
            </a:r>
            <a:r>
              <a:rPr lang="it-IT" dirty="0" err="1"/>
              <a:t>that</a:t>
            </a:r>
            <a:r>
              <a:rPr lang="it-IT" dirty="0"/>
              <a:t> </a:t>
            </a:r>
            <a:r>
              <a:rPr lang="it-IT" dirty="0" err="1"/>
              <a:t>its</a:t>
            </a:r>
            <a:r>
              <a:rPr lang="it-IT" dirty="0"/>
              <a:t> </a:t>
            </a:r>
            <a:r>
              <a:rPr lang="it-IT" dirty="0" err="1"/>
              <a:t>presentness</a:t>
            </a:r>
            <a:r>
              <a:rPr lang="it-IT" dirty="0"/>
              <a:t> </a:t>
            </a:r>
            <a:r>
              <a:rPr lang="it-IT" dirty="0" err="1"/>
              <a:t>ceased</a:t>
            </a:r>
            <a:r>
              <a:rPr lang="it-IT" dirty="0"/>
              <a:t> to </a:t>
            </a:r>
            <a:r>
              <a:rPr lang="it-IT" dirty="0" err="1"/>
              <a:t>exist</a:t>
            </a:r>
            <a:r>
              <a:rPr lang="it-IT" dirty="0"/>
              <a:t>, </a:t>
            </a:r>
            <a:r>
              <a:rPr lang="it-IT" dirty="0" err="1"/>
              <a:t>which</a:t>
            </a:r>
            <a:r>
              <a:rPr lang="it-IT" dirty="0"/>
              <a:t> in turn </a:t>
            </a:r>
            <a:r>
              <a:rPr lang="it-IT" dirty="0" err="1"/>
              <a:t>came</a:t>
            </a:r>
            <a:r>
              <a:rPr lang="it-IT" dirty="0"/>
              <a:t> to </a:t>
            </a:r>
            <a:r>
              <a:rPr lang="it-IT" dirty="0" err="1"/>
              <a:t>exist</a:t>
            </a:r>
            <a:r>
              <a:rPr lang="it-IT" dirty="0"/>
              <a:t> </a:t>
            </a:r>
            <a:r>
              <a:rPr lang="it-IT" dirty="0" err="1"/>
              <a:t>after</a:t>
            </a:r>
            <a:r>
              <a:rPr lang="it-IT" dirty="0"/>
              <a:t> </a:t>
            </a:r>
            <a:r>
              <a:rPr lang="it-IT" dirty="0" err="1"/>
              <a:t>its</a:t>
            </a:r>
            <a:r>
              <a:rPr lang="it-IT" dirty="0"/>
              <a:t> </a:t>
            </a:r>
            <a:r>
              <a:rPr lang="it-IT" dirty="0" err="1"/>
              <a:t>futurity</a:t>
            </a:r>
            <a:r>
              <a:rPr lang="it-IT" dirty="0"/>
              <a:t> </a:t>
            </a:r>
            <a:r>
              <a:rPr lang="it-IT" dirty="0" err="1"/>
              <a:t>ceased</a:t>
            </a:r>
            <a:r>
              <a:rPr lang="it-IT" dirty="0"/>
              <a:t> to </a:t>
            </a:r>
            <a:r>
              <a:rPr lang="it-IT" dirty="0" err="1"/>
              <a:t>exist</a:t>
            </a:r>
            <a:r>
              <a:rPr lang="it-IT" dirty="0"/>
              <a:t>.</a:t>
            </a:r>
          </a:p>
          <a:p>
            <a:pPr>
              <a:defRPr/>
            </a:pPr>
            <a:r>
              <a:rPr lang="it-IT" dirty="0" err="1"/>
              <a:t>Alethic</a:t>
            </a:r>
            <a:r>
              <a:rPr lang="it-IT" dirty="0"/>
              <a:t> </a:t>
            </a:r>
            <a:r>
              <a:rPr lang="it-IT" dirty="0" err="1"/>
              <a:t>change</a:t>
            </a:r>
            <a:r>
              <a:rPr lang="it-IT" dirty="0"/>
              <a:t>: [Armstrong </a:t>
            </a:r>
            <a:r>
              <a:rPr lang="it-IT" dirty="0" err="1"/>
              <a:t>lands</a:t>
            </a:r>
            <a:r>
              <a:rPr lang="it-IT" dirty="0"/>
              <a:t> on the </a:t>
            </a:r>
            <a:r>
              <a:rPr lang="it-IT" dirty="0" err="1"/>
              <a:t>moon</a:t>
            </a:r>
            <a:r>
              <a:rPr lang="it-IT" dirty="0"/>
              <a:t>] </a:t>
            </a:r>
            <a:r>
              <a:rPr lang="it-IT" dirty="0" err="1"/>
              <a:t>was</a:t>
            </a:r>
            <a:r>
              <a:rPr lang="it-IT" dirty="0"/>
              <a:t> </a:t>
            </a:r>
            <a:r>
              <a:rPr lang="it-IT" dirty="0" err="1"/>
              <a:t>true</a:t>
            </a:r>
            <a:r>
              <a:rPr lang="it-IT" dirty="0"/>
              <a:t> and </a:t>
            </a:r>
            <a:r>
              <a:rPr lang="it-IT" dirty="0" err="1"/>
              <a:t>is</a:t>
            </a:r>
            <a:r>
              <a:rPr lang="it-IT" dirty="0"/>
              <a:t> </a:t>
            </a:r>
            <a:r>
              <a:rPr lang="it-IT" dirty="0" err="1"/>
              <a:t>now</a:t>
            </a:r>
            <a:r>
              <a:rPr lang="it-IT" dirty="0"/>
              <a:t> false; [Armstrong </a:t>
            </a:r>
            <a:r>
              <a:rPr lang="it-IT" dirty="0" err="1"/>
              <a:t>landed</a:t>
            </a:r>
            <a:r>
              <a:rPr lang="it-IT" dirty="0"/>
              <a:t> on the </a:t>
            </a:r>
            <a:r>
              <a:rPr lang="it-IT" dirty="0" err="1"/>
              <a:t>moon</a:t>
            </a:r>
            <a:r>
              <a:rPr lang="it-IT" dirty="0"/>
              <a:t>] </a:t>
            </a:r>
            <a:r>
              <a:rPr lang="it-IT" dirty="0" err="1"/>
              <a:t>was</a:t>
            </a:r>
            <a:r>
              <a:rPr lang="it-IT" dirty="0"/>
              <a:t> false and </a:t>
            </a:r>
            <a:r>
              <a:rPr lang="it-IT" dirty="0" err="1"/>
              <a:t>is</a:t>
            </a:r>
            <a:r>
              <a:rPr lang="it-IT" dirty="0"/>
              <a:t> </a:t>
            </a:r>
            <a:r>
              <a:rPr lang="it-IT" dirty="0" err="1"/>
              <a:t>now</a:t>
            </a:r>
            <a:r>
              <a:rPr lang="it-IT" dirty="0"/>
              <a:t> </a:t>
            </a:r>
            <a:r>
              <a:rPr lang="it-IT" dirty="0" err="1"/>
              <a:t>true</a:t>
            </a:r>
            <a:r>
              <a:rPr lang="it-IT" dirty="0"/>
              <a:t>.</a:t>
            </a:r>
          </a:p>
          <a:p>
            <a:pPr>
              <a:defRPr/>
            </a:pPr>
            <a:r>
              <a:rPr lang="it-IT" dirty="0" smtClean="0"/>
              <a:t>Qualitative </a:t>
            </a:r>
            <a:r>
              <a:rPr lang="it-IT" dirty="0" err="1"/>
              <a:t>change</a:t>
            </a:r>
            <a:r>
              <a:rPr lang="it-IT" dirty="0"/>
              <a:t>: </a:t>
            </a:r>
            <a:r>
              <a:rPr lang="it-IT" dirty="0" smtClean="0"/>
              <a:t>4-dimensionalism (</a:t>
            </a:r>
            <a:r>
              <a:rPr lang="it-IT" dirty="0" err="1" smtClean="0"/>
              <a:t>at</a:t>
            </a:r>
            <a:r>
              <a:rPr lang="it-IT" dirty="0" smtClean="0"/>
              <a:t> </a:t>
            </a:r>
            <a:r>
              <a:rPr lang="it-IT" dirty="0" err="1" smtClean="0"/>
              <a:t>least</a:t>
            </a:r>
            <a:r>
              <a:rPr lang="it-IT" dirty="0" smtClean="0"/>
              <a:t> </a:t>
            </a:r>
            <a:r>
              <a:rPr lang="it-IT" dirty="0" err="1" smtClean="0"/>
              <a:t>as</a:t>
            </a:r>
            <a:r>
              <a:rPr lang="it-IT" dirty="0" smtClean="0"/>
              <a:t> default position)</a:t>
            </a:r>
            <a:endParaRPr lang="it-IT" dirty="0"/>
          </a:p>
          <a:p>
            <a:pPr marL="0" indent="0">
              <a:buNone/>
            </a:pP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29</a:t>
            </a:fld>
            <a:endParaRPr lang="it-IT"/>
          </a:p>
        </p:txBody>
      </p:sp>
    </p:spTree>
    <p:extLst>
      <p:ext uri="{BB962C8B-B14F-4D97-AF65-F5344CB8AC3E}">
        <p14:creationId xmlns:p14="http://schemas.microsoft.com/office/powerpoint/2010/main" val="8208896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Programma</a:t>
            </a:r>
            <a:endParaRPr lang="it-IT" dirty="0"/>
          </a:p>
        </p:txBody>
      </p:sp>
      <p:sp>
        <p:nvSpPr>
          <p:cNvPr id="3" name="Segnaposto contenuto 2"/>
          <p:cNvSpPr>
            <a:spLocks noGrp="1"/>
          </p:cNvSpPr>
          <p:nvPr>
            <p:ph idx="1"/>
          </p:nvPr>
        </p:nvSpPr>
        <p:spPr/>
        <p:txBody>
          <a:bodyPr/>
          <a:lstStyle/>
          <a:p>
            <a:r>
              <a:rPr lang="it-IT" dirty="0" smtClean="0"/>
              <a:t>Lezioni 25-27: A-</a:t>
            </a:r>
            <a:r>
              <a:rPr lang="it-IT" dirty="0" err="1" smtClean="0"/>
              <a:t>theory</a:t>
            </a:r>
            <a:r>
              <a:rPr lang="it-IT" dirty="0" smtClean="0"/>
              <a:t>, </a:t>
            </a:r>
            <a:r>
              <a:rPr lang="it-IT" dirty="0" err="1" smtClean="0"/>
              <a:t>presentism</a:t>
            </a:r>
            <a:r>
              <a:rPr lang="it-IT" dirty="0" smtClean="0"/>
              <a:t>, defense of </a:t>
            </a:r>
            <a:r>
              <a:rPr lang="it-IT" dirty="0" err="1" smtClean="0"/>
              <a:t>presentism</a:t>
            </a:r>
            <a:endParaRPr lang="it-IT" dirty="0" smtClean="0"/>
          </a:p>
          <a:p>
            <a:r>
              <a:rPr lang="it-IT" dirty="0" smtClean="0"/>
              <a:t>Lezione 28, 15 dicembre: presentazione di Saulo su </a:t>
            </a:r>
            <a:r>
              <a:rPr lang="it-IT" dirty="0" err="1" smtClean="0"/>
              <a:t>Frege</a:t>
            </a:r>
            <a:r>
              <a:rPr lang="it-IT" dirty="0" smtClean="0"/>
              <a:t>, «</a:t>
            </a:r>
            <a:r>
              <a:rPr lang="it-IT" dirty="0" err="1" smtClean="0"/>
              <a:t>Thought</a:t>
            </a:r>
            <a:r>
              <a:rPr lang="it-IT" dirty="0" smtClean="0"/>
              <a:t>» </a:t>
            </a:r>
            <a:endParaRPr lang="it-IT" dirty="0"/>
          </a:p>
          <a:p>
            <a:r>
              <a:rPr lang="it-IT" dirty="0" smtClean="0"/>
              <a:t>Lezioni 29-30, 16 Dicembre: </a:t>
            </a:r>
            <a:r>
              <a:rPr lang="it-IT" dirty="0" err="1" smtClean="0"/>
              <a:t>identity</a:t>
            </a:r>
            <a:r>
              <a:rPr lang="it-IT" dirty="0" smtClean="0"/>
              <a:t> </a:t>
            </a:r>
            <a:r>
              <a:rPr lang="it-IT" dirty="0" err="1"/>
              <a:t>through</a:t>
            </a:r>
            <a:r>
              <a:rPr lang="it-IT" dirty="0"/>
              <a:t> </a:t>
            </a:r>
            <a:r>
              <a:rPr lang="it-IT" dirty="0" smtClean="0"/>
              <a:t>time/presentazioni di Pietro </a:t>
            </a:r>
            <a:r>
              <a:rPr lang="it-IT" dirty="0" err="1" smtClean="0"/>
              <a:t>Megni</a:t>
            </a:r>
            <a:r>
              <a:rPr lang="it-IT" dirty="0" smtClean="0"/>
              <a:t>, Sabrina Conforti?</a:t>
            </a:r>
            <a:endParaRPr lang="it-IT" dirty="0"/>
          </a:p>
          <a:p>
            <a:endParaRPr lang="it-IT" dirty="0"/>
          </a:p>
        </p:txBody>
      </p:sp>
    </p:spTree>
    <p:extLst>
      <p:ext uri="{BB962C8B-B14F-4D97-AF65-F5344CB8AC3E}">
        <p14:creationId xmlns:p14="http://schemas.microsoft.com/office/powerpoint/2010/main" val="37132544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Focus on </a:t>
            </a:r>
            <a:r>
              <a:rPr lang="it-IT" dirty="0" err="1" smtClean="0"/>
              <a:t>absolute</a:t>
            </a:r>
            <a:r>
              <a:rPr lang="it-IT" dirty="0" smtClean="0"/>
              <a:t> </a:t>
            </a:r>
            <a:r>
              <a:rPr lang="it-IT" dirty="0" err="1" smtClean="0"/>
              <a:t>becoming</a:t>
            </a:r>
            <a:r>
              <a:rPr lang="it-IT" dirty="0" smtClean="0"/>
              <a:t> for A-</a:t>
            </a:r>
            <a:r>
              <a:rPr lang="it-IT" dirty="0" err="1" smtClean="0"/>
              <a:t>facts</a:t>
            </a:r>
            <a:endParaRPr lang="it-IT" dirty="0"/>
          </a:p>
        </p:txBody>
      </p:sp>
      <p:sp>
        <p:nvSpPr>
          <p:cNvPr id="3" name="Segnaposto contenuto 2"/>
          <p:cNvSpPr>
            <a:spLocks noGrp="1"/>
          </p:cNvSpPr>
          <p:nvPr>
            <p:ph idx="1"/>
          </p:nvPr>
        </p:nvSpPr>
        <p:spPr/>
        <p:txBody>
          <a:bodyPr>
            <a:normAutofit fontScale="92500" lnSpcReduction="10000"/>
          </a:bodyPr>
          <a:lstStyle/>
          <a:p>
            <a:r>
              <a:rPr lang="it-IT" dirty="0" err="1" smtClean="0"/>
              <a:t>Consider</a:t>
            </a:r>
            <a:r>
              <a:rPr lang="it-IT" dirty="0" smtClean="0"/>
              <a:t> reality </a:t>
            </a:r>
            <a:r>
              <a:rPr lang="it-IT" dirty="0" err="1" smtClean="0"/>
              <a:t>at</a:t>
            </a:r>
            <a:r>
              <a:rPr lang="it-IT" dirty="0" smtClean="0"/>
              <a:t> the time t of the </a:t>
            </a:r>
            <a:r>
              <a:rPr lang="it-IT" dirty="0" err="1" smtClean="0"/>
              <a:t>event</a:t>
            </a:r>
            <a:r>
              <a:rPr lang="it-IT" dirty="0" smtClean="0"/>
              <a:t> e of </a:t>
            </a:r>
            <a:r>
              <a:rPr lang="it-IT" dirty="0" err="1" smtClean="0"/>
              <a:t>Socrates</a:t>
            </a:r>
            <a:r>
              <a:rPr lang="it-IT" dirty="0" smtClean="0"/>
              <a:t>’ </a:t>
            </a:r>
            <a:r>
              <a:rPr lang="it-IT" dirty="0" err="1" smtClean="0"/>
              <a:t>drinking</a:t>
            </a:r>
            <a:r>
              <a:rPr lang="it-IT" dirty="0" smtClean="0"/>
              <a:t> </a:t>
            </a:r>
            <a:r>
              <a:rPr lang="it-IT" dirty="0" err="1" smtClean="0"/>
              <a:t>hemlock</a:t>
            </a:r>
            <a:r>
              <a:rPr lang="it-IT" dirty="0" smtClean="0"/>
              <a:t>, and </a:t>
            </a:r>
            <a:r>
              <a:rPr lang="it-IT" dirty="0" err="1" smtClean="0"/>
              <a:t>at</a:t>
            </a:r>
            <a:r>
              <a:rPr lang="it-IT" dirty="0" smtClean="0"/>
              <a:t> the time t’ </a:t>
            </a:r>
            <a:r>
              <a:rPr lang="it-IT" dirty="0"/>
              <a:t>of the </a:t>
            </a:r>
            <a:r>
              <a:rPr lang="it-IT" dirty="0" err="1"/>
              <a:t>event</a:t>
            </a:r>
            <a:r>
              <a:rPr lang="it-IT" dirty="0"/>
              <a:t> </a:t>
            </a:r>
            <a:r>
              <a:rPr lang="it-IT" dirty="0" err="1" smtClean="0"/>
              <a:t>e’</a:t>
            </a:r>
            <a:r>
              <a:rPr lang="it-IT" dirty="0" smtClean="0"/>
              <a:t> of </a:t>
            </a:r>
            <a:r>
              <a:rPr lang="it-IT" dirty="0" err="1" smtClean="0"/>
              <a:t>Socrates</a:t>
            </a:r>
            <a:r>
              <a:rPr lang="it-IT" dirty="0" smtClean="0"/>
              <a:t>’ </a:t>
            </a:r>
            <a:r>
              <a:rPr lang="it-IT" dirty="0" err="1" smtClean="0"/>
              <a:t>death</a:t>
            </a:r>
            <a:endParaRPr lang="it-IT" dirty="0" smtClean="0"/>
          </a:p>
          <a:p>
            <a:r>
              <a:rPr lang="it-IT" dirty="0" err="1" smtClean="0"/>
              <a:t>event</a:t>
            </a:r>
            <a:r>
              <a:rPr lang="it-IT" dirty="0" smtClean="0"/>
              <a:t> e </a:t>
            </a:r>
            <a:r>
              <a:rPr lang="it-IT" dirty="0" err="1" smtClean="0"/>
              <a:t>is</a:t>
            </a:r>
            <a:r>
              <a:rPr lang="it-IT" dirty="0" smtClean="0"/>
              <a:t> </a:t>
            </a:r>
            <a:r>
              <a:rPr lang="it-IT" dirty="0" err="1" smtClean="0"/>
              <a:t>located</a:t>
            </a:r>
            <a:r>
              <a:rPr lang="it-IT" dirty="0" smtClean="0"/>
              <a:t> </a:t>
            </a:r>
            <a:r>
              <a:rPr lang="it-IT" dirty="0" err="1" smtClean="0"/>
              <a:t>at</a:t>
            </a:r>
            <a:r>
              <a:rPr lang="it-IT" dirty="0" smtClean="0"/>
              <a:t> time t</a:t>
            </a:r>
          </a:p>
          <a:p>
            <a:r>
              <a:rPr lang="it-IT" dirty="0" err="1" smtClean="0"/>
              <a:t>event</a:t>
            </a:r>
            <a:r>
              <a:rPr lang="it-IT" dirty="0" smtClean="0"/>
              <a:t> </a:t>
            </a:r>
            <a:r>
              <a:rPr lang="it-IT" dirty="0" err="1" smtClean="0"/>
              <a:t>e’</a:t>
            </a:r>
            <a:r>
              <a:rPr lang="it-IT" dirty="0" smtClean="0"/>
              <a:t> </a:t>
            </a:r>
            <a:r>
              <a:rPr lang="it-IT" dirty="0" err="1" smtClean="0"/>
              <a:t>is</a:t>
            </a:r>
            <a:r>
              <a:rPr lang="it-IT" dirty="0" smtClean="0"/>
              <a:t> </a:t>
            </a:r>
            <a:r>
              <a:rPr lang="it-IT" dirty="0" err="1" smtClean="0"/>
              <a:t>located</a:t>
            </a:r>
            <a:r>
              <a:rPr lang="it-IT" dirty="0" smtClean="0"/>
              <a:t> </a:t>
            </a:r>
            <a:r>
              <a:rPr lang="it-IT" dirty="0" err="1" smtClean="0"/>
              <a:t>at</a:t>
            </a:r>
            <a:r>
              <a:rPr lang="it-IT" dirty="0" smtClean="0"/>
              <a:t> time t’</a:t>
            </a:r>
          </a:p>
          <a:p>
            <a:r>
              <a:rPr lang="it-IT" dirty="0" err="1" smtClean="0"/>
              <a:t>When</a:t>
            </a:r>
            <a:r>
              <a:rPr lang="it-IT" dirty="0" smtClean="0"/>
              <a:t> t </a:t>
            </a:r>
            <a:r>
              <a:rPr lang="it-IT" dirty="0" err="1" smtClean="0"/>
              <a:t>is</a:t>
            </a:r>
            <a:r>
              <a:rPr lang="it-IT" dirty="0" smtClean="0"/>
              <a:t> </a:t>
            </a:r>
            <a:r>
              <a:rPr lang="it-IT" dirty="0" err="1" smtClean="0"/>
              <a:t>present</a:t>
            </a:r>
            <a:r>
              <a:rPr lang="it-IT" dirty="0" smtClean="0"/>
              <a:t>, </a:t>
            </a:r>
            <a:r>
              <a:rPr lang="it-IT" dirty="0" err="1" smtClean="0"/>
              <a:t>there</a:t>
            </a:r>
            <a:r>
              <a:rPr lang="it-IT" dirty="0" smtClean="0"/>
              <a:t> </a:t>
            </a:r>
            <a:r>
              <a:rPr lang="it-IT" dirty="0" err="1" smtClean="0"/>
              <a:t>exist</a:t>
            </a:r>
            <a:r>
              <a:rPr lang="it-IT" dirty="0" smtClean="0"/>
              <a:t>, </a:t>
            </a:r>
            <a:r>
              <a:rPr lang="it-IT" dirty="0" err="1" smtClean="0"/>
              <a:t>located</a:t>
            </a:r>
            <a:r>
              <a:rPr lang="it-IT" dirty="0" smtClean="0"/>
              <a:t> </a:t>
            </a:r>
            <a:r>
              <a:rPr lang="it-IT" dirty="0" err="1" smtClean="0"/>
              <a:t>at</a:t>
            </a:r>
            <a:r>
              <a:rPr lang="it-IT" dirty="0" smtClean="0"/>
              <a:t> t, the </a:t>
            </a:r>
            <a:r>
              <a:rPr lang="it-IT" dirty="0" err="1" smtClean="0"/>
              <a:t>events</a:t>
            </a:r>
            <a:r>
              <a:rPr lang="it-IT" dirty="0" smtClean="0"/>
              <a:t> /</a:t>
            </a:r>
            <a:r>
              <a:rPr lang="it-IT" dirty="0" err="1" smtClean="0"/>
              <a:t>present</a:t>
            </a:r>
            <a:r>
              <a:rPr lang="it-IT" dirty="0" smtClean="0"/>
              <a:t>(e)\ and the </a:t>
            </a:r>
            <a:r>
              <a:rPr lang="it-IT" dirty="0" err="1" smtClean="0"/>
              <a:t>events</a:t>
            </a:r>
            <a:r>
              <a:rPr lang="it-IT" dirty="0" smtClean="0"/>
              <a:t> /future(</a:t>
            </a:r>
            <a:r>
              <a:rPr lang="it-IT" dirty="0" err="1" smtClean="0"/>
              <a:t>e’</a:t>
            </a:r>
            <a:r>
              <a:rPr lang="it-IT" dirty="0" smtClean="0"/>
              <a:t>)\; </a:t>
            </a:r>
            <a:r>
              <a:rPr lang="it-IT" dirty="0" err="1" smtClean="0"/>
              <a:t>events</a:t>
            </a:r>
            <a:r>
              <a:rPr lang="it-IT" dirty="0" smtClean="0"/>
              <a:t> </a:t>
            </a:r>
            <a:r>
              <a:rPr lang="it-IT" dirty="0" err="1" smtClean="0"/>
              <a:t>such</a:t>
            </a:r>
            <a:r>
              <a:rPr lang="it-IT" dirty="0" smtClean="0"/>
              <a:t> </a:t>
            </a:r>
            <a:r>
              <a:rPr lang="it-IT" dirty="0" err="1" smtClean="0"/>
              <a:t>as</a:t>
            </a:r>
            <a:r>
              <a:rPr lang="it-IT" dirty="0" smtClean="0"/>
              <a:t> /</a:t>
            </a:r>
            <a:r>
              <a:rPr lang="it-IT" dirty="0" err="1" smtClean="0"/>
              <a:t>past</a:t>
            </a:r>
            <a:r>
              <a:rPr lang="it-IT" dirty="0" smtClean="0"/>
              <a:t>(e)\ or /</a:t>
            </a:r>
            <a:r>
              <a:rPr lang="it-IT" dirty="0" err="1" smtClean="0"/>
              <a:t>present</a:t>
            </a:r>
            <a:r>
              <a:rPr lang="it-IT" dirty="0" smtClean="0"/>
              <a:t>(</a:t>
            </a:r>
            <a:r>
              <a:rPr lang="it-IT" dirty="0" err="1" smtClean="0"/>
              <a:t>e’</a:t>
            </a:r>
            <a:r>
              <a:rPr lang="it-IT" dirty="0" smtClean="0"/>
              <a:t>)\ DO </a:t>
            </a:r>
            <a:r>
              <a:rPr lang="it-IT" dirty="0" err="1" smtClean="0"/>
              <a:t>NOT</a:t>
            </a:r>
            <a:r>
              <a:rPr lang="it-IT" dirty="0" smtClean="0"/>
              <a:t> </a:t>
            </a:r>
            <a:r>
              <a:rPr lang="it-IT" dirty="0" err="1" smtClean="0"/>
              <a:t>EXIST</a:t>
            </a:r>
            <a:r>
              <a:rPr lang="it-IT" dirty="0" smtClean="0"/>
              <a:t>, are </a:t>
            </a:r>
            <a:r>
              <a:rPr lang="it-IT" dirty="0" err="1" smtClean="0"/>
              <a:t>not</a:t>
            </a:r>
            <a:r>
              <a:rPr lang="it-IT" dirty="0" smtClean="0"/>
              <a:t> part of reality</a:t>
            </a:r>
          </a:p>
          <a:p>
            <a:r>
              <a:rPr lang="it-IT" dirty="0" err="1" smtClean="0"/>
              <a:t>When</a:t>
            </a:r>
            <a:r>
              <a:rPr lang="it-IT" dirty="0" smtClean="0"/>
              <a:t> t’ </a:t>
            </a:r>
            <a:r>
              <a:rPr lang="it-IT" dirty="0" err="1" smtClean="0"/>
              <a:t>is</a:t>
            </a:r>
            <a:r>
              <a:rPr lang="it-IT" dirty="0" smtClean="0"/>
              <a:t> </a:t>
            </a:r>
            <a:r>
              <a:rPr lang="it-IT" dirty="0" err="1" smtClean="0"/>
              <a:t>present</a:t>
            </a:r>
            <a:r>
              <a:rPr lang="it-IT" dirty="0" smtClean="0"/>
              <a:t>, </a:t>
            </a:r>
            <a:r>
              <a:rPr lang="it-IT" dirty="0" err="1"/>
              <a:t>there</a:t>
            </a:r>
            <a:r>
              <a:rPr lang="it-IT" dirty="0"/>
              <a:t> </a:t>
            </a:r>
            <a:r>
              <a:rPr lang="it-IT" dirty="0" err="1"/>
              <a:t>exist</a:t>
            </a:r>
            <a:r>
              <a:rPr lang="it-IT" dirty="0"/>
              <a:t>, </a:t>
            </a:r>
            <a:r>
              <a:rPr lang="it-IT" dirty="0" err="1"/>
              <a:t>located</a:t>
            </a:r>
            <a:r>
              <a:rPr lang="it-IT" dirty="0"/>
              <a:t> </a:t>
            </a:r>
            <a:r>
              <a:rPr lang="it-IT" dirty="0" err="1"/>
              <a:t>at</a:t>
            </a:r>
            <a:r>
              <a:rPr lang="it-IT" dirty="0"/>
              <a:t> </a:t>
            </a:r>
            <a:r>
              <a:rPr lang="it-IT" dirty="0" smtClean="0"/>
              <a:t>t’, </a:t>
            </a:r>
            <a:r>
              <a:rPr lang="it-IT" dirty="0"/>
              <a:t>the </a:t>
            </a:r>
            <a:r>
              <a:rPr lang="it-IT" dirty="0" err="1"/>
              <a:t>events</a:t>
            </a:r>
            <a:r>
              <a:rPr lang="it-IT" dirty="0"/>
              <a:t> </a:t>
            </a:r>
            <a:r>
              <a:rPr lang="it-IT" dirty="0" smtClean="0"/>
              <a:t>/</a:t>
            </a:r>
            <a:r>
              <a:rPr lang="it-IT" dirty="0" err="1"/>
              <a:t>past</a:t>
            </a:r>
            <a:r>
              <a:rPr lang="it-IT" dirty="0"/>
              <a:t>(e)\ </a:t>
            </a:r>
            <a:r>
              <a:rPr lang="it-IT" dirty="0" smtClean="0"/>
              <a:t>and </a:t>
            </a:r>
            <a:r>
              <a:rPr lang="it-IT" dirty="0"/>
              <a:t>/</a:t>
            </a:r>
            <a:r>
              <a:rPr lang="it-IT" dirty="0" err="1"/>
              <a:t>present</a:t>
            </a:r>
            <a:r>
              <a:rPr lang="it-IT" dirty="0"/>
              <a:t>(</a:t>
            </a:r>
            <a:r>
              <a:rPr lang="it-IT" dirty="0" err="1"/>
              <a:t>e’</a:t>
            </a:r>
            <a:r>
              <a:rPr lang="it-IT" dirty="0"/>
              <a:t>)\ </a:t>
            </a:r>
            <a:endParaRPr lang="it-IT" dirty="0" smtClean="0"/>
          </a:p>
          <a:p>
            <a:r>
              <a:rPr lang="it-IT" dirty="0" err="1" smtClean="0"/>
              <a:t>We</a:t>
            </a:r>
            <a:r>
              <a:rPr lang="it-IT" dirty="0" smtClean="0"/>
              <a:t> </a:t>
            </a:r>
            <a:r>
              <a:rPr lang="it-IT" dirty="0" err="1" smtClean="0"/>
              <a:t>should</a:t>
            </a:r>
            <a:r>
              <a:rPr lang="it-IT" dirty="0" smtClean="0"/>
              <a:t> </a:t>
            </a:r>
            <a:r>
              <a:rPr lang="it-IT" dirty="0" err="1" smtClean="0"/>
              <a:t>NOT</a:t>
            </a:r>
            <a:r>
              <a:rPr lang="it-IT" dirty="0" smtClean="0"/>
              <a:t> </a:t>
            </a:r>
            <a:r>
              <a:rPr lang="it-IT" dirty="0" err="1" smtClean="0"/>
              <a:t>say</a:t>
            </a:r>
            <a:r>
              <a:rPr lang="it-IT" dirty="0" smtClean="0"/>
              <a:t> </a:t>
            </a:r>
            <a:r>
              <a:rPr lang="it-IT" dirty="0" err="1" smtClean="0"/>
              <a:t>that</a:t>
            </a:r>
            <a:r>
              <a:rPr lang="it-IT" dirty="0" smtClean="0"/>
              <a:t> </a:t>
            </a:r>
            <a:r>
              <a:rPr lang="it-IT" dirty="0" err="1" smtClean="0"/>
              <a:t>when</a:t>
            </a:r>
            <a:r>
              <a:rPr lang="it-IT" dirty="0" smtClean="0"/>
              <a:t> </a:t>
            </a:r>
            <a:r>
              <a:rPr lang="it-IT" dirty="0"/>
              <a:t>t </a:t>
            </a:r>
            <a:r>
              <a:rPr lang="it-IT" dirty="0" err="1"/>
              <a:t>is</a:t>
            </a:r>
            <a:r>
              <a:rPr lang="it-IT" dirty="0"/>
              <a:t> </a:t>
            </a:r>
            <a:r>
              <a:rPr lang="it-IT" dirty="0" err="1"/>
              <a:t>present</a:t>
            </a:r>
            <a:r>
              <a:rPr lang="it-IT" dirty="0"/>
              <a:t>, </a:t>
            </a:r>
            <a:r>
              <a:rPr lang="it-IT" dirty="0" err="1"/>
              <a:t>there</a:t>
            </a:r>
            <a:r>
              <a:rPr lang="it-IT" dirty="0"/>
              <a:t> </a:t>
            </a:r>
            <a:r>
              <a:rPr lang="it-IT" dirty="0" err="1" smtClean="0"/>
              <a:t>exist</a:t>
            </a:r>
            <a:r>
              <a:rPr lang="it-IT" dirty="0" smtClean="0"/>
              <a:t>, </a:t>
            </a:r>
            <a:r>
              <a:rPr lang="it-IT" dirty="0" err="1" smtClean="0"/>
              <a:t>located</a:t>
            </a:r>
            <a:r>
              <a:rPr lang="it-IT" dirty="0" smtClean="0"/>
              <a:t> </a:t>
            </a:r>
            <a:r>
              <a:rPr lang="it-IT" dirty="0" err="1" smtClean="0"/>
              <a:t>at</a:t>
            </a:r>
            <a:r>
              <a:rPr lang="it-IT" dirty="0" smtClean="0"/>
              <a:t> t’ </a:t>
            </a:r>
            <a:r>
              <a:rPr lang="it-IT" dirty="0" err="1"/>
              <a:t>events</a:t>
            </a:r>
            <a:r>
              <a:rPr lang="it-IT" dirty="0"/>
              <a:t> </a:t>
            </a:r>
            <a:r>
              <a:rPr lang="it-IT" dirty="0" err="1"/>
              <a:t>such</a:t>
            </a:r>
            <a:r>
              <a:rPr lang="it-IT" dirty="0"/>
              <a:t> </a:t>
            </a:r>
            <a:r>
              <a:rPr lang="it-IT" dirty="0" err="1"/>
              <a:t>as</a:t>
            </a:r>
            <a:r>
              <a:rPr lang="it-IT" dirty="0"/>
              <a:t> /</a:t>
            </a:r>
            <a:r>
              <a:rPr lang="it-IT" dirty="0" err="1"/>
              <a:t>past</a:t>
            </a:r>
            <a:r>
              <a:rPr lang="it-IT" dirty="0"/>
              <a:t>(e)\ or /</a:t>
            </a:r>
            <a:r>
              <a:rPr lang="it-IT" dirty="0" err="1"/>
              <a:t>present</a:t>
            </a:r>
            <a:r>
              <a:rPr lang="it-IT" dirty="0"/>
              <a:t>(</a:t>
            </a:r>
            <a:r>
              <a:rPr lang="it-IT" dirty="0" err="1"/>
              <a:t>e’</a:t>
            </a:r>
            <a:r>
              <a:rPr lang="it-IT" dirty="0"/>
              <a:t>)\ </a:t>
            </a:r>
          </a:p>
        </p:txBody>
      </p:sp>
    </p:spTree>
    <p:extLst>
      <p:ext uri="{BB962C8B-B14F-4D97-AF65-F5344CB8AC3E}">
        <p14:creationId xmlns:p14="http://schemas.microsoft.com/office/powerpoint/2010/main" val="176102609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olo 1"/>
          <p:cNvSpPr>
            <a:spLocks noGrp="1"/>
          </p:cNvSpPr>
          <p:nvPr>
            <p:ph type="title"/>
          </p:nvPr>
        </p:nvSpPr>
        <p:spPr/>
        <p:txBody>
          <a:bodyPr/>
          <a:lstStyle/>
          <a:p>
            <a:pPr eaLnBrk="1" hangingPunct="1"/>
            <a:r>
              <a:rPr lang="it-IT" altLang="it-IT" smtClean="0"/>
              <a:t>Pastism</a:t>
            </a:r>
          </a:p>
        </p:txBody>
      </p:sp>
      <p:sp>
        <p:nvSpPr>
          <p:cNvPr id="15363" name="Segnaposto contenuto 2"/>
          <p:cNvSpPr>
            <a:spLocks noGrp="1"/>
          </p:cNvSpPr>
          <p:nvPr>
            <p:ph idx="1"/>
          </p:nvPr>
        </p:nvSpPr>
        <p:spPr/>
        <p:txBody>
          <a:bodyPr>
            <a:normAutofit lnSpcReduction="10000"/>
          </a:bodyPr>
          <a:lstStyle/>
          <a:p>
            <a:pPr eaLnBrk="1" hangingPunct="1">
              <a:buFont typeface="Arial" charset="0"/>
              <a:buChar char="•"/>
              <a:defRPr/>
            </a:pPr>
            <a:r>
              <a:rPr lang="it-IT" dirty="0" err="1" smtClean="0"/>
              <a:t>There</a:t>
            </a:r>
            <a:r>
              <a:rPr lang="it-IT" dirty="0" smtClean="0"/>
              <a:t> are </a:t>
            </a:r>
            <a:r>
              <a:rPr lang="it-IT" dirty="0" err="1" smtClean="0"/>
              <a:t>only</a:t>
            </a:r>
            <a:r>
              <a:rPr lang="it-IT" dirty="0" smtClean="0"/>
              <a:t> the </a:t>
            </a:r>
            <a:r>
              <a:rPr lang="it-IT" dirty="0" err="1" smtClean="0"/>
              <a:t>past</a:t>
            </a:r>
            <a:r>
              <a:rPr lang="it-IT" dirty="0" smtClean="0"/>
              <a:t> and the </a:t>
            </a:r>
            <a:r>
              <a:rPr lang="it-IT" dirty="0" err="1" smtClean="0"/>
              <a:t>present</a:t>
            </a:r>
            <a:r>
              <a:rPr lang="it-IT" dirty="0" smtClean="0"/>
              <a:t>, </a:t>
            </a:r>
            <a:r>
              <a:rPr lang="it-IT" dirty="0" err="1" smtClean="0"/>
              <a:t>not</a:t>
            </a:r>
            <a:r>
              <a:rPr lang="it-IT" dirty="0" smtClean="0"/>
              <a:t> the future (</a:t>
            </a:r>
            <a:r>
              <a:rPr lang="it-IT" dirty="0" err="1" smtClean="0"/>
              <a:t>if</a:t>
            </a:r>
            <a:r>
              <a:rPr lang="it-IT" dirty="0" smtClean="0"/>
              <a:t> </a:t>
            </a:r>
            <a:r>
              <a:rPr lang="it-IT" dirty="0" err="1" smtClean="0"/>
              <a:t>not</a:t>
            </a:r>
            <a:r>
              <a:rPr lang="it-IT" dirty="0" smtClean="0"/>
              <a:t> </a:t>
            </a:r>
            <a:r>
              <a:rPr lang="it-IT" dirty="0" err="1" smtClean="0"/>
              <a:t>potentially</a:t>
            </a:r>
            <a:r>
              <a:rPr lang="it-IT" dirty="0" smtClean="0"/>
              <a:t>)</a:t>
            </a:r>
          </a:p>
          <a:p>
            <a:pPr>
              <a:buFont typeface="Arial" charset="0"/>
              <a:buChar char="•"/>
              <a:defRPr/>
            </a:pPr>
            <a:r>
              <a:rPr lang="it-IT" dirty="0" smtClean="0"/>
              <a:t>the</a:t>
            </a:r>
            <a:r>
              <a:rPr lang="it-IT" i="1" dirty="0" smtClean="0"/>
              <a:t> </a:t>
            </a:r>
            <a:r>
              <a:rPr lang="it-IT" i="1" dirty="0" err="1" smtClean="0"/>
              <a:t>Growing</a:t>
            </a:r>
            <a:r>
              <a:rPr lang="it-IT" i="1" dirty="0" smtClean="0"/>
              <a:t> </a:t>
            </a:r>
            <a:r>
              <a:rPr lang="it-IT" i="1" dirty="0" err="1" smtClean="0"/>
              <a:t>block</a:t>
            </a:r>
            <a:r>
              <a:rPr lang="it-IT" i="1" dirty="0" smtClean="0"/>
              <a:t> </a:t>
            </a:r>
            <a:r>
              <a:rPr lang="it-IT" i="1" dirty="0" err="1" smtClean="0"/>
              <a:t>theory</a:t>
            </a:r>
            <a:r>
              <a:rPr lang="it-IT" i="1" dirty="0" smtClean="0"/>
              <a:t> (</a:t>
            </a:r>
            <a:r>
              <a:rPr lang="it-IT" i="1" dirty="0" err="1" smtClean="0"/>
              <a:t>GB</a:t>
            </a:r>
            <a:r>
              <a:rPr lang="it-IT" i="1" dirty="0" smtClean="0"/>
              <a:t>): </a:t>
            </a:r>
            <a:r>
              <a:rPr lang="it-IT" dirty="0" smtClean="0"/>
              <a:t>No </a:t>
            </a:r>
            <a:r>
              <a:rPr lang="it-IT" dirty="0"/>
              <a:t>future </a:t>
            </a:r>
            <a:r>
              <a:rPr lang="it-IT" dirty="0" err="1"/>
              <a:t>at</a:t>
            </a:r>
            <a:r>
              <a:rPr lang="it-IT" dirty="0"/>
              <a:t> </a:t>
            </a:r>
            <a:r>
              <a:rPr lang="it-IT" dirty="0" err="1"/>
              <a:t>all</a:t>
            </a:r>
            <a:endParaRPr lang="it-IT" dirty="0"/>
          </a:p>
          <a:p>
            <a:pPr lvl="1">
              <a:buFont typeface="Arial" charset="0"/>
              <a:buChar char="•"/>
              <a:defRPr/>
            </a:pPr>
            <a:r>
              <a:rPr lang="it-IT" dirty="0" err="1"/>
              <a:t>i</a:t>
            </a:r>
            <a:r>
              <a:rPr lang="it-IT" dirty="0" err="1" smtClean="0"/>
              <a:t>ntroduced</a:t>
            </a:r>
            <a:r>
              <a:rPr lang="it-IT" dirty="0" smtClean="0"/>
              <a:t> and </a:t>
            </a:r>
            <a:r>
              <a:rPr lang="it-IT" dirty="0" err="1" smtClean="0"/>
              <a:t>defended</a:t>
            </a:r>
            <a:r>
              <a:rPr lang="it-IT" dirty="0" smtClean="0"/>
              <a:t> by </a:t>
            </a:r>
            <a:r>
              <a:rPr lang="it-IT" dirty="0" err="1" smtClean="0"/>
              <a:t>Broad</a:t>
            </a:r>
            <a:r>
              <a:rPr lang="it-IT" dirty="0" smtClean="0"/>
              <a:t> (1923). </a:t>
            </a:r>
            <a:r>
              <a:rPr lang="it-IT" dirty="0" err="1" smtClean="0"/>
              <a:t>It</a:t>
            </a:r>
            <a:r>
              <a:rPr lang="it-IT" dirty="0" smtClean="0"/>
              <a:t> </a:t>
            </a:r>
            <a:r>
              <a:rPr lang="it-IT" dirty="0" err="1" smtClean="0"/>
              <a:t>is</a:t>
            </a:r>
            <a:r>
              <a:rPr lang="it-IT" dirty="0" smtClean="0"/>
              <a:t> </a:t>
            </a:r>
            <a:r>
              <a:rPr lang="it-IT" dirty="0" err="1" smtClean="0"/>
              <a:t>also</a:t>
            </a:r>
            <a:r>
              <a:rPr lang="it-IT" dirty="0" smtClean="0"/>
              <a:t> </a:t>
            </a:r>
            <a:r>
              <a:rPr lang="it-IT" dirty="0" err="1" smtClean="0"/>
              <a:t>typically</a:t>
            </a:r>
            <a:r>
              <a:rPr lang="it-IT" dirty="0" smtClean="0"/>
              <a:t> </a:t>
            </a:r>
            <a:r>
              <a:rPr lang="it-IT" dirty="0" err="1" smtClean="0"/>
              <a:t>attributed</a:t>
            </a:r>
            <a:r>
              <a:rPr lang="it-IT" dirty="0" smtClean="0"/>
              <a:t> to </a:t>
            </a:r>
            <a:r>
              <a:rPr lang="it-IT" dirty="0" err="1" smtClean="0"/>
              <a:t>Tooley</a:t>
            </a:r>
            <a:r>
              <a:rPr lang="it-IT" dirty="0" smtClean="0"/>
              <a:t> (1997) [???]. </a:t>
            </a:r>
            <a:r>
              <a:rPr lang="it-IT" dirty="0"/>
              <a:t>New supporters: </a:t>
            </a:r>
            <a:r>
              <a:rPr lang="it-IT" dirty="0" err="1"/>
              <a:t>Correia</a:t>
            </a:r>
            <a:r>
              <a:rPr lang="it-IT" dirty="0"/>
              <a:t> &amp; </a:t>
            </a:r>
            <a:r>
              <a:rPr lang="it-IT" dirty="0" err="1"/>
              <a:t>Rosenkranz</a:t>
            </a:r>
            <a:r>
              <a:rPr lang="it-IT" dirty="0"/>
              <a:t>, </a:t>
            </a:r>
            <a:r>
              <a:rPr lang="it-IT" dirty="0" smtClean="0"/>
              <a:t>2013</a:t>
            </a:r>
            <a:r>
              <a:rPr lang="it-IT" dirty="0"/>
              <a:t>; </a:t>
            </a:r>
            <a:r>
              <a:rPr lang="it-IT" dirty="0" err="1" smtClean="0"/>
              <a:t>Forbes</a:t>
            </a:r>
            <a:r>
              <a:rPr lang="it-IT" dirty="0" smtClean="0"/>
              <a:t>, 2015 </a:t>
            </a:r>
            <a:r>
              <a:rPr lang="en-US" dirty="0"/>
              <a:t>The Growing Block’s past problems. Philosophical </a:t>
            </a:r>
            <a:r>
              <a:rPr lang="en-US" dirty="0" smtClean="0"/>
              <a:t>Studies</a:t>
            </a:r>
          </a:p>
          <a:p>
            <a:pPr lvl="1">
              <a:buFont typeface="Arial" charset="0"/>
              <a:buChar char="•"/>
              <a:defRPr/>
            </a:pPr>
            <a:r>
              <a:rPr lang="it-IT" dirty="0"/>
              <a:t>https://www.kent.ac.uk/philosophy/people/1686/forbes-graeme-a</a:t>
            </a:r>
            <a:endParaRPr lang="it-IT" dirty="0" smtClean="0"/>
          </a:p>
          <a:p>
            <a:pPr lvl="1">
              <a:buFont typeface="Arial" charset="0"/>
              <a:buChar char="•"/>
              <a:defRPr/>
            </a:pPr>
            <a:r>
              <a:rPr lang="it-IT" dirty="0" err="1" smtClean="0"/>
              <a:t>Bigelow</a:t>
            </a:r>
            <a:r>
              <a:rPr lang="it-IT" dirty="0" smtClean="0"/>
              <a:t> in "</a:t>
            </a:r>
            <a:r>
              <a:rPr lang="it-IT" dirty="0" err="1" smtClean="0"/>
              <a:t>Presentism</a:t>
            </a:r>
            <a:r>
              <a:rPr lang="it-IT" dirty="0" smtClean="0"/>
              <a:t> and </a:t>
            </a:r>
            <a:r>
              <a:rPr lang="it-IT" dirty="0" err="1" smtClean="0"/>
              <a:t>properties</a:t>
            </a:r>
            <a:r>
              <a:rPr lang="it-IT" dirty="0" smtClean="0"/>
              <a:t>" </a:t>
            </a:r>
            <a:r>
              <a:rPr lang="it-IT" dirty="0" err="1" smtClean="0"/>
              <a:t>attributes</a:t>
            </a:r>
            <a:r>
              <a:rPr lang="it-IT" dirty="0" smtClean="0"/>
              <a:t> </a:t>
            </a:r>
            <a:r>
              <a:rPr lang="it-IT" dirty="0" err="1" smtClean="0"/>
              <a:t>it</a:t>
            </a:r>
            <a:r>
              <a:rPr lang="it-IT" dirty="0" smtClean="0"/>
              <a:t> to </a:t>
            </a:r>
            <a:r>
              <a:rPr lang="it-IT" dirty="0" err="1" smtClean="0"/>
              <a:t>Bergson</a:t>
            </a:r>
            <a:r>
              <a:rPr lang="it-IT" dirty="0" smtClean="0"/>
              <a:t> (p. 130 in Oaklander and </a:t>
            </a:r>
            <a:r>
              <a:rPr lang="it-IT" dirty="0" err="1"/>
              <a:t>M</a:t>
            </a:r>
            <a:r>
              <a:rPr lang="it-IT" dirty="0" err="1" smtClean="0"/>
              <a:t>agalaes</a:t>
            </a:r>
            <a:r>
              <a:rPr lang="it-IT" dirty="0" smtClean="0"/>
              <a:t>)</a:t>
            </a:r>
            <a:endParaRPr lang="it-IT" dirty="0"/>
          </a:p>
          <a:p>
            <a:pPr>
              <a:buFont typeface="Arial" charset="0"/>
              <a:buChar char="•"/>
              <a:defRPr/>
            </a:pPr>
            <a:r>
              <a:rPr lang="it-IT" dirty="0" smtClean="0"/>
              <a:t>The </a:t>
            </a:r>
            <a:r>
              <a:rPr lang="it-IT" i="1" dirty="0" smtClean="0"/>
              <a:t>Branching future </a:t>
            </a:r>
            <a:r>
              <a:rPr lang="it-IT" i="1" dirty="0" err="1" smtClean="0"/>
              <a:t>theory</a:t>
            </a:r>
            <a:r>
              <a:rPr lang="it-IT" i="1" dirty="0" smtClean="0"/>
              <a:t> (</a:t>
            </a:r>
            <a:r>
              <a:rPr lang="it-IT" i="1" dirty="0" err="1" smtClean="0"/>
              <a:t>BF</a:t>
            </a:r>
            <a:r>
              <a:rPr lang="it-IT" i="1" dirty="0" smtClean="0"/>
              <a:t>): </a:t>
            </a:r>
            <a:r>
              <a:rPr lang="it-IT" dirty="0" smtClean="0"/>
              <a:t>alternative </a:t>
            </a:r>
            <a:r>
              <a:rPr lang="it-IT" dirty="0" err="1"/>
              <a:t>potential</a:t>
            </a:r>
            <a:r>
              <a:rPr lang="it-IT" dirty="0"/>
              <a:t> </a:t>
            </a:r>
            <a:r>
              <a:rPr lang="it-IT" dirty="0" err="1"/>
              <a:t>futures</a:t>
            </a:r>
            <a:r>
              <a:rPr lang="it-IT" dirty="0"/>
              <a:t>.</a:t>
            </a:r>
          </a:p>
          <a:p>
            <a:pPr lvl="1">
              <a:buFont typeface="Arial" charset="0"/>
              <a:buChar char="•"/>
              <a:defRPr/>
            </a:pPr>
            <a:r>
              <a:rPr lang="it-IT" dirty="0" err="1" smtClean="0"/>
              <a:t>proposed</a:t>
            </a:r>
            <a:r>
              <a:rPr lang="it-IT" dirty="0" smtClean="0"/>
              <a:t> by </a:t>
            </a:r>
            <a:r>
              <a:rPr lang="it-IT" dirty="0" err="1" smtClean="0"/>
              <a:t>McCall</a:t>
            </a:r>
            <a:r>
              <a:rPr lang="it-IT" dirty="0" smtClean="0"/>
              <a:t> (1994). </a:t>
            </a:r>
          </a:p>
        </p:txBody>
      </p:sp>
      <p:sp>
        <p:nvSpPr>
          <p:cNvPr id="2" name="Segnaposto piè di pagina 1"/>
          <p:cNvSpPr>
            <a:spLocks noGrp="1"/>
          </p:cNvSpPr>
          <p:nvPr>
            <p:ph type="ftr" sz="quarter" idx="11"/>
          </p:nvPr>
        </p:nvSpPr>
        <p:spPr/>
        <p:txBody>
          <a:bodyPr/>
          <a:lstStyle/>
          <a:p>
            <a:endParaRPr lang="it-IT"/>
          </a:p>
        </p:txBody>
      </p:sp>
      <p:sp>
        <p:nvSpPr>
          <p:cNvPr id="3" name="Segnaposto numero diapositiva 2"/>
          <p:cNvSpPr>
            <a:spLocks noGrp="1"/>
          </p:cNvSpPr>
          <p:nvPr>
            <p:ph type="sldNum" sz="quarter" idx="12"/>
          </p:nvPr>
        </p:nvSpPr>
        <p:spPr/>
        <p:txBody>
          <a:bodyPr/>
          <a:lstStyle/>
          <a:p>
            <a:fld id="{ABA94F07-80D9-4030-9C74-968D398760DD}" type="slidenum">
              <a:rPr lang="it-IT" smtClean="0"/>
              <a:t>31</a:t>
            </a:fld>
            <a:endParaRPr lang="it-IT"/>
          </a:p>
        </p:txBody>
      </p:sp>
    </p:spTree>
    <p:extLst>
      <p:ext uri="{BB962C8B-B14F-4D97-AF65-F5344CB8AC3E}">
        <p14:creationId xmlns:p14="http://schemas.microsoft.com/office/powerpoint/2010/main" val="86617349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mtClean="0"/>
              <a:t>Pastism: growing block</a:t>
            </a:r>
            <a:endParaRPr lang="it-IT" dirty="0"/>
          </a:p>
        </p:txBody>
      </p:sp>
      <p:sp>
        <p:nvSpPr>
          <p:cNvPr id="6" name="Segnaposto contenuto 5"/>
          <p:cNvSpPr>
            <a:spLocks noGrp="1"/>
          </p:cNvSpPr>
          <p:nvPr>
            <p:ph sz="half" idx="1"/>
          </p:nvPr>
        </p:nvSpPr>
        <p:spPr/>
        <p:txBody>
          <a:bodyPr>
            <a:normAutofit/>
          </a:bodyPr>
          <a:lstStyle/>
          <a:p>
            <a:pPr>
              <a:buFont typeface="Arial" charset="0"/>
              <a:buChar char="•"/>
              <a:defRPr/>
            </a:pPr>
            <a:r>
              <a:rPr lang="it-IT"/>
              <a:t>There is tensional change at least for the passage from present to past and in degrees of </a:t>
            </a:r>
            <a:r>
              <a:rPr lang="it-IT" smtClean="0"/>
              <a:t>pastness.</a:t>
            </a:r>
            <a:endParaRPr lang="it-IT"/>
          </a:p>
          <a:p>
            <a:pPr>
              <a:buFont typeface="Arial" charset="0"/>
              <a:buChar char="•"/>
              <a:defRPr/>
            </a:pPr>
            <a:r>
              <a:rPr lang="it-IT"/>
              <a:t>Absolute becoming:  in GB new objects can come to be but cannot cease to exist</a:t>
            </a:r>
            <a:r>
              <a:rPr lang="it-IT" smtClean="0"/>
              <a:t>.</a:t>
            </a:r>
          </a:p>
          <a:p>
            <a:pPr>
              <a:buFont typeface="Arial" charset="0"/>
              <a:buChar char="•"/>
              <a:defRPr/>
            </a:pPr>
            <a:r>
              <a:rPr lang="it-IT" smtClean="0"/>
              <a:t>qualitative change: 4-dimensionalism cum growing temporal slices (default)</a:t>
            </a:r>
          </a:p>
        </p:txBody>
      </p:sp>
      <p:sp>
        <p:nvSpPr>
          <p:cNvPr id="10" name="Segnaposto contenuto 9"/>
          <p:cNvSpPr>
            <a:spLocks noGrp="1"/>
          </p:cNvSpPr>
          <p:nvPr>
            <p:ph sz="half" idx="2"/>
          </p:nvPr>
        </p:nvSpPr>
        <p:spPr/>
        <p:txBody>
          <a:bodyPr>
            <a:normAutofit/>
          </a:bodyPr>
          <a:lstStyle/>
          <a:p>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0F3CD740-E4AB-465A-973B-3A152282ACA3}" type="slidenum">
              <a:rPr lang="it-IT" smtClean="0"/>
              <a:pPr/>
              <a:t>32</a:t>
            </a:fld>
            <a:endParaRPr lang="it-IT"/>
          </a:p>
        </p:txBody>
      </p:sp>
      <p:sp>
        <p:nvSpPr>
          <p:cNvPr id="7" name="Rettangolo 6"/>
          <p:cNvSpPr/>
          <p:nvPr/>
        </p:nvSpPr>
        <p:spPr>
          <a:xfrm>
            <a:off x="6312686" y="1870075"/>
            <a:ext cx="2520280"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smtClean="0"/>
              <a:t>PAST</a:t>
            </a:r>
            <a:endParaRPr lang="it-IT" dirty="0"/>
          </a:p>
        </p:txBody>
      </p:sp>
      <p:sp>
        <p:nvSpPr>
          <p:cNvPr id="8" name="Freccia in su 7"/>
          <p:cNvSpPr/>
          <p:nvPr/>
        </p:nvSpPr>
        <p:spPr>
          <a:xfrm>
            <a:off x="8545488" y="2950195"/>
            <a:ext cx="576064" cy="64807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Ovale 8"/>
          <p:cNvSpPr/>
          <p:nvPr/>
        </p:nvSpPr>
        <p:spPr>
          <a:xfrm>
            <a:off x="7860858" y="3598267"/>
            <a:ext cx="1944216" cy="13681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mtClean="0"/>
              <a:t>NOW</a:t>
            </a:r>
            <a:endParaRPr lang="it-IT" dirty="0"/>
          </a:p>
        </p:txBody>
      </p:sp>
    </p:spTree>
    <p:extLst>
      <p:ext uri="{BB962C8B-B14F-4D97-AF65-F5344CB8AC3E}">
        <p14:creationId xmlns:p14="http://schemas.microsoft.com/office/powerpoint/2010/main" val="212593835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mtClean="0"/>
              <a:t>Pastism: branching future</a:t>
            </a:r>
            <a:endParaRPr lang="it-IT" dirty="0"/>
          </a:p>
        </p:txBody>
      </p:sp>
      <p:sp>
        <p:nvSpPr>
          <p:cNvPr id="6" name="Segnaposto contenuto 5"/>
          <p:cNvSpPr>
            <a:spLocks noGrp="1"/>
          </p:cNvSpPr>
          <p:nvPr>
            <p:ph sz="half" idx="1"/>
          </p:nvPr>
        </p:nvSpPr>
        <p:spPr/>
        <p:txBody>
          <a:bodyPr>
            <a:normAutofit fontScale="85000" lnSpcReduction="20000"/>
          </a:bodyPr>
          <a:lstStyle/>
          <a:p>
            <a:r>
              <a:rPr lang="it-IT" smtClean="0"/>
              <a:t>present: the last point of the trunk before the branching</a:t>
            </a:r>
          </a:p>
          <a:p>
            <a:r>
              <a:rPr lang="it-IT" smtClean="0"/>
              <a:t>As </a:t>
            </a:r>
            <a:r>
              <a:rPr lang="it-IT"/>
              <a:t>time goes by and a certain set of events becomes </a:t>
            </a:r>
            <a:r>
              <a:rPr lang="it-IT" smtClean="0"/>
              <a:t>present, the trunk grows and all </a:t>
            </a:r>
            <a:r>
              <a:rPr lang="it-IT"/>
              <a:t>the alternatives at that moment are cut </a:t>
            </a:r>
            <a:r>
              <a:rPr lang="it-IT" smtClean="0"/>
              <a:t>off.</a:t>
            </a:r>
          </a:p>
          <a:p>
            <a:r>
              <a:rPr lang="it-IT" smtClean="0"/>
              <a:t>The </a:t>
            </a:r>
            <a:r>
              <a:rPr lang="it-IT"/>
              <a:t>alternative potential events are NOT propositions.  For instance, there is the proposition [the earth doubles its diameter (in the year 2100)], but there is no corresponding potential event (since physically impossible</a:t>
            </a:r>
            <a:r>
              <a:rPr lang="it-IT" smtClean="0"/>
              <a:t>)</a:t>
            </a:r>
          </a:p>
          <a:p>
            <a:r>
              <a:rPr lang="it-IT"/>
              <a:t>Is the passage from potential to actual a real coming to be? Is the cutting off of unrealized options a ceasing to be</a:t>
            </a:r>
            <a:r>
              <a:rPr lang="it-IT" smtClean="0"/>
              <a:t>?</a:t>
            </a:r>
            <a:endParaRPr lang="it-IT"/>
          </a:p>
          <a:p>
            <a:endParaRPr lang="it-IT"/>
          </a:p>
        </p:txBody>
      </p:sp>
      <p:sp>
        <p:nvSpPr>
          <p:cNvPr id="10" name="Segnaposto contenuto 9"/>
          <p:cNvSpPr>
            <a:spLocks noGrp="1"/>
          </p:cNvSpPr>
          <p:nvPr>
            <p:ph sz="half" idx="2"/>
          </p:nvPr>
        </p:nvSpPr>
        <p:spPr/>
        <p:txBody>
          <a:bodyPr>
            <a:normAutofit fontScale="85000" lnSpcReduction="20000"/>
          </a:bodyPr>
          <a:lstStyle/>
          <a:p>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0F3CD740-E4AB-465A-973B-3A152282ACA3}" type="slidenum">
              <a:rPr lang="it-IT" smtClean="0"/>
              <a:pPr/>
              <a:t>33</a:t>
            </a:fld>
            <a:endParaRPr lang="it-IT"/>
          </a:p>
        </p:txBody>
      </p:sp>
      <p:sp>
        <p:nvSpPr>
          <p:cNvPr id="7" name="Rettangolo 6"/>
          <p:cNvSpPr/>
          <p:nvPr/>
        </p:nvSpPr>
        <p:spPr>
          <a:xfrm>
            <a:off x="6489812" y="2871285"/>
            <a:ext cx="2520280"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mtClean="0"/>
              <a:t>PASt</a:t>
            </a:r>
            <a:endParaRPr lang="it-IT" dirty="0"/>
          </a:p>
        </p:txBody>
      </p:sp>
      <p:sp>
        <p:nvSpPr>
          <p:cNvPr id="8" name="Freccia in su 7"/>
          <p:cNvSpPr/>
          <p:nvPr/>
        </p:nvSpPr>
        <p:spPr>
          <a:xfrm>
            <a:off x="8722060" y="3951405"/>
            <a:ext cx="576064" cy="64807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Ovale 8"/>
          <p:cNvSpPr/>
          <p:nvPr/>
        </p:nvSpPr>
        <p:spPr>
          <a:xfrm>
            <a:off x="8037984" y="4599477"/>
            <a:ext cx="1944216" cy="13681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mtClean="0"/>
              <a:t>NOW</a:t>
            </a:r>
            <a:endParaRPr lang="it-IT" dirty="0"/>
          </a:p>
        </p:txBody>
      </p:sp>
      <mc:AlternateContent xmlns:mc="http://schemas.openxmlformats.org/markup-compatibility/2006" xmlns:p14="http://schemas.microsoft.com/office/powerpoint/2010/main">
        <mc:Choice Requires="p14">
          <p:contentPart p14:bwMode="auto" r:id="rId3">
            <p14:nvContentPartPr>
              <p14:cNvPr id="11" name="Input penna 10"/>
              <p14:cNvContentPartPr/>
              <p14:nvPr/>
            </p14:nvContentPartPr>
            <p14:xfrm>
              <a:off x="9082622" y="2401619"/>
              <a:ext cx="1025640" cy="597960"/>
            </p14:xfrm>
          </p:contentPart>
        </mc:Choice>
        <mc:Fallback xmlns="">
          <p:pic>
            <p:nvPicPr>
              <p:cNvPr id="11" name="Input penna 10"/>
              <p:cNvPicPr/>
              <p:nvPr/>
            </p:nvPicPr>
            <p:blipFill>
              <a:blip r:embed="rId4"/>
              <a:stretch>
                <a:fillRect/>
              </a:stretch>
            </p:blipFill>
            <p:spPr>
              <a:xfrm>
                <a:off x="9052742" y="2371739"/>
                <a:ext cx="1085400" cy="65772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3" name="Input penna 12"/>
              <p14:cNvContentPartPr/>
              <p14:nvPr/>
            </p14:nvContentPartPr>
            <p14:xfrm>
              <a:off x="9054902" y="3169499"/>
              <a:ext cx="1235160" cy="662400"/>
            </p14:xfrm>
          </p:contentPart>
        </mc:Choice>
        <mc:Fallback xmlns="">
          <p:pic>
            <p:nvPicPr>
              <p:cNvPr id="13" name="Input penna 12"/>
              <p:cNvPicPr/>
              <p:nvPr/>
            </p:nvPicPr>
            <p:blipFill>
              <a:blip r:embed="rId6"/>
              <a:stretch>
                <a:fillRect/>
              </a:stretch>
            </p:blipFill>
            <p:spPr>
              <a:xfrm>
                <a:off x="9025022" y="3139619"/>
                <a:ext cx="1294920" cy="72216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6" name="Input penna 15"/>
              <p14:cNvContentPartPr/>
              <p14:nvPr/>
            </p14:nvContentPartPr>
            <p14:xfrm>
              <a:off x="9021782" y="2857739"/>
              <a:ext cx="360" cy="6120"/>
            </p14:xfrm>
          </p:contentPart>
        </mc:Choice>
        <mc:Fallback xmlns="">
          <p:pic>
            <p:nvPicPr>
              <p:cNvPr id="16" name="Input penna 15"/>
              <p:cNvPicPr/>
              <p:nvPr/>
            </p:nvPicPr>
            <p:blipFill>
              <a:blip r:embed="rId8"/>
              <a:stretch>
                <a:fillRect/>
              </a:stretch>
            </p:blipFill>
            <p:spPr>
              <a:xfrm>
                <a:off x="8991902" y="2827859"/>
                <a:ext cx="60120" cy="6588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7" name="Input penna 16"/>
              <p14:cNvContentPartPr/>
              <p14:nvPr/>
            </p14:nvContentPartPr>
            <p14:xfrm>
              <a:off x="9187382" y="2162219"/>
              <a:ext cx="320040" cy="489960"/>
            </p14:xfrm>
          </p:contentPart>
        </mc:Choice>
        <mc:Fallback xmlns="">
          <p:pic>
            <p:nvPicPr>
              <p:cNvPr id="17" name="Input penna 16"/>
              <p:cNvPicPr/>
              <p:nvPr/>
            </p:nvPicPr>
            <p:blipFill>
              <a:blip r:embed="rId10"/>
              <a:stretch>
                <a:fillRect/>
              </a:stretch>
            </p:blipFill>
            <p:spPr>
              <a:xfrm>
                <a:off x="9157502" y="2132339"/>
                <a:ext cx="379800" cy="54972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9" name="Input penna 18"/>
              <p14:cNvContentPartPr/>
              <p14:nvPr/>
            </p14:nvContentPartPr>
            <p14:xfrm>
              <a:off x="9021782" y="2412779"/>
              <a:ext cx="327240" cy="445320"/>
            </p14:xfrm>
          </p:contentPart>
        </mc:Choice>
        <mc:Fallback xmlns="">
          <p:pic>
            <p:nvPicPr>
              <p:cNvPr id="19" name="Input penna 18"/>
              <p:cNvPicPr/>
              <p:nvPr/>
            </p:nvPicPr>
            <p:blipFill>
              <a:blip r:embed="rId12"/>
              <a:stretch>
                <a:fillRect/>
              </a:stretch>
            </p:blipFill>
            <p:spPr>
              <a:xfrm>
                <a:off x="8991902" y="2382899"/>
                <a:ext cx="387000" cy="50508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21" name="Input penna 20"/>
              <p14:cNvContentPartPr/>
              <p14:nvPr/>
            </p14:nvContentPartPr>
            <p14:xfrm>
              <a:off x="9054902" y="3670259"/>
              <a:ext cx="904320" cy="929880"/>
            </p14:xfrm>
          </p:contentPart>
        </mc:Choice>
        <mc:Fallback xmlns="">
          <p:pic>
            <p:nvPicPr>
              <p:cNvPr id="21" name="Input penna 20"/>
              <p:cNvPicPr/>
              <p:nvPr/>
            </p:nvPicPr>
            <p:blipFill>
              <a:blip r:embed="rId14"/>
              <a:stretch>
                <a:fillRect/>
              </a:stretch>
            </p:blipFill>
            <p:spPr>
              <a:xfrm>
                <a:off x="9025022" y="3640379"/>
                <a:ext cx="964080" cy="98964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23" name="Input penna 22"/>
              <p14:cNvContentPartPr/>
              <p14:nvPr/>
            </p14:nvContentPartPr>
            <p14:xfrm>
              <a:off x="9545582" y="3436619"/>
              <a:ext cx="50400" cy="272880"/>
            </p14:xfrm>
          </p:contentPart>
        </mc:Choice>
        <mc:Fallback xmlns="">
          <p:pic>
            <p:nvPicPr>
              <p:cNvPr id="23" name="Input penna 22"/>
              <p:cNvPicPr/>
              <p:nvPr/>
            </p:nvPicPr>
            <p:blipFill>
              <a:blip r:embed="rId16"/>
              <a:stretch>
                <a:fillRect/>
              </a:stretch>
            </p:blipFill>
            <p:spPr>
              <a:xfrm>
                <a:off x="9515702" y="3406739"/>
                <a:ext cx="110160" cy="33264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24" name="Input penna 23"/>
              <p14:cNvContentPartPr/>
              <p14:nvPr/>
            </p14:nvContentPartPr>
            <p14:xfrm>
              <a:off x="9523622" y="3174899"/>
              <a:ext cx="441000" cy="262080"/>
            </p14:xfrm>
          </p:contentPart>
        </mc:Choice>
        <mc:Fallback xmlns="">
          <p:pic>
            <p:nvPicPr>
              <p:cNvPr id="24" name="Input penna 23"/>
              <p:cNvPicPr/>
              <p:nvPr/>
            </p:nvPicPr>
            <p:blipFill>
              <a:blip r:embed="rId18"/>
              <a:stretch>
                <a:fillRect/>
              </a:stretch>
            </p:blipFill>
            <p:spPr>
              <a:xfrm>
                <a:off x="9493742" y="3145019"/>
                <a:ext cx="500760" cy="32184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33" name="Input penna 32"/>
              <p14:cNvContentPartPr/>
              <p14:nvPr/>
            </p14:nvContentPartPr>
            <p14:xfrm>
              <a:off x="9738542" y="2685299"/>
              <a:ext cx="479880" cy="239760"/>
            </p14:xfrm>
          </p:contentPart>
        </mc:Choice>
        <mc:Fallback xmlns="">
          <p:pic>
            <p:nvPicPr>
              <p:cNvPr id="33" name="Input penna 32"/>
              <p:cNvPicPr/>
              <p:nvPr/>
            </p:nvPicPr>
            <p:blipFill>
              <a:blip r:embed="rId20"/>
              <a:stretch>
                <a:fillRect/>
              </a:stretch>
            </p:blipFill>
            <p:spPr>
              <a:xfrm>
                <a:off x="9708662" y="2655419"/>
                <a:ext cx="539640" cy="29952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47" name="Input penna 46"/>
              <p14:cNvContentPartPr/>
              <p14:nvPr/>
            </p14:nvContentPartPr>
            <p14:xfrm>
              <a:off x="9672302" y="2340419"/>
              <a:ext cx="110520" cy="278640"/>
            </p14:xfrm>
          </p:contentPart>
        </mc:Choice>
        <mc:Fallback xmlns="">
          <p:pic>
            <p:nvPicPr>
              <p:cNvPr id="47" name="Input penna 46"/>
              <p:cNvPicPr/>
              <p:nvPr/>
            </p:nvPicPr>
            <p:blipFill>
              <a:blip r:embed="rId22"/>
              <a:stretch>
                <a:fillRect/>
              </a:stretch>
            </p:blipFill>
            <p:spPr>
              <a:xfrm>
                <a:off x="9642422" y="2310539"/>
                <a:ext cx="170280" cy="33840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48" name="Input penna 47"/>
              <p14:cNvContentPartPr/>
              <p14:nvPr/>
            </p14:nvContentPartPr>
            <p14:xfrm>
              <a:off x="10008542" y="3163739"/>
              <a:ext cx="733320" cy="456840"/>
            </p14:xfrm>
          </p:contentPart>
        </mc:Choice>
        <mc:Fallback xmlns="">
          <p:pic>
            <p:nvPicPr>
              <p:cNvPr id="48" name="Input penna 47"/>
              <p:cNvPicPr/>
              <p:nvPr/>
            </p:nvPicPr>
            <p:blipFill>
              <a:blip r:embed="rId24"/>
              <a:stretch>
                <a:fillRect/>
              </a:stretch>
            </p:blipFill>
            <p:spPr>
              <a:xfrm>
                <a:off x="9978662" y="3133859"/>
                <a:ext cx="793080" cy="51660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49" name="Input penna 48"/>
              <p14:cNvContentPartPr/>
              <p14:nvPr/>
            </p14:nvContentPartPr>
            <p14:xfrm>
              <a:off x="9738542" y="4115579"/>
              <a:ext cx="165600" cy="89280"/>
            </p14:xfrm>
          </p:contentPart>
        </mc:Choice>
        <mc:Fallback xmlns="">
          <p:pic>
            <p:nvPicPr>
              <p:cNvPr id="49" name="Input penna 48"/>
              <p:cNvPicPr/>
              <p:nvPr/>
            </p:nvPicPr>
            <p:blipFill>
              <a:blip r:embed="rId26"/>
              <a:stretch>
                <a:fillRect/>
              </a:stretch>
            </p:blipFill>
            <p:spPr>
              <a:xfrm>
                <a:off x="9708662" y="4085699"/>
                <a:ext cx="225360" cy="149040"/>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50" name="Input penna 49"/>
              <p14:cNvContentPartPr/>
              <p14:nvPr/>
            </p14:nvContentPartPr>
            <p14:xfrm>
              <a:off x="9611822" y="4209899"/>
              <a:ext cx="45720" cy="245520"/>
            </p14:xfrm>
          </p:contentPart>
        </mc:Choice>
        <mc:Fallback xmlns="">
          <p:pic>
            <p:nvPicPr>
              <p:cNvPr id="50" name="Input penna 49"/>
              <p:cNvPicPr/>
              <p:nvPr/>
            </p:nvPicPr>
            <p:blipFill>
              <a:blip r:embed="rId28"/>
              <a:stretch>
                <a:fillRect/>
              </a:stretch>
            </p:blipFill>
            <p:spPr>
              <a:xfrm>
                <a:off x="9581942" y="4180019"/>
                <a:ext cx="105480" cy="305280"/>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52" name="Input penna 51"/>
              <p14:cNvContentPartPr/>
              <p14:nvPr/>
            </p14:nvContentPartPr>
            <p14:xfrm>
              <a:off x="10068662" y="3703739"/>
              <a:ext cx="134280" cy="451080"/>
            </p14:xfrm>
          </p:contentPart>
        </mc:Choice>
        <mc:Fallback xmlns="">
          <p:pic>
            <p:nvPicPr>
              <p:cNvPr id="52" name="Input penna 51"/>
              <p:cNvPicPr/>
              <p:nvPr/>
            </p:nvPicPr>
            <p:blipFill>
              <a:blip r:embed="rId30"/>
              <a:stretch>
                <a:fillRect/>
              </a:stretch>
            </p:blipFill>
            <p:spPr>
              <a:xfrm>
                <a:off x="10038782" y="3673859"/>
                <a:ext cx="194040" cy="510840"/>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54" name="Input penna 53"/>
              <p14:cNvContentPartPr/>
              <p14:nvPr/>
            </p14:nvContentPartPr>
            <p14:xfrm>
              <a:off x="10598222" y="2913539"/>
              <a:ext cx="360" cy="362160"/>
            </p14:xfrm>
          </p:contentPart>
        </mc:Choice>
        <mc:Fallback xmlns="">
          <p:pic>
            <p:nvPicPr>
              <p:cNvPr id="54" name="Input penna 53"/>
              <p:cNvPicPr/>
              <p:nvPr/>
            </p:nvPicPr>
            <p:blipFill>
              <a:blip r:embed="rId32"/>
              <a:stretch>
                <a:fillRect/>
              </a:stretch>
            </p:blipFill>
            <p:spPr>
              <a:xfrm>
                <a:off x="10568342" y="2883659"/>
                <a:ext cx="60120" cy="421920"/>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56" name="Input penna 55"/>
              <p14:cNvContentPartPr/>
              <p14:nvPr/>
            </p14:nvContentPartPr>
            <p14:xfrm>
              <a:off x="10631342" y="3336539"/>
              <a:ext cx="259560" cy="117000"/>
            </p14:xfrm>
          </p:contentPart>
        </mc:Choice>
        <mc:Fallback xmlns="">
          <p:pic>
            <p:nvPicPr>
              <p:cNvPr id="56" name="Input penna 55"/>
              <p:cNvPicPr/>
              <p:nvPr/>
            </p:nvPicPr>
            <p:blipFill>
              <a:blip r:embed="rId34"/>
              <a:stretch>
                <a:fillRect/>
              </a:stretch>
            </p:blipFill>
            <p:spPr>
              <a:xfrm>
                <a:off x="10601462" y="3306659"/>
                <a:ext cx="319320" cy="176760"/>
              </a:xfrm>
              <a:prstGeom prst="rect">
                <a:avLst/>
              </a:prstGeom>
            </p:spPr>
          </p:pic>
        </mc:Fallback>
      </mc:AlternateContent>
    </p:spTree>
    <p:extLst>
      <p:ext uri="{BB962C8B-B14F-4D97-AF65-F5344CB8AC3E}">
        <p14:creationId xmlns:p14="http://schemas.microsoft.com/office/powerpoint/2010/main" val="101182607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smtClean="0"/>
              <a:t>Presentism</a:t>
            </a:r>
            <a:endParaRPr lang="it-IT"/>
          </a:p>
        </p:txBody>
      </p:sp>
      <p:sp>
        <p:nvSpPr>
          <p:cNvPr id="3" name="Segnaposto contenuto 2"/>
          <p:cNvSpPr>
            <a:spLocks noGrp="1"/>
          </p:cNvSpPr>
          <p:nvPr>
            <p:ph type="body" idx="1"/>
          </p:nvPr>
        </p:nvSpPr>
        <p:spPr/>
        <p:txBody>
          <a:bodyPr/>
          <a:lstStyle/>
          <a:p>
            <a:endParaRPr lang="it-IT"/>
          </a:p>
        </p:txBody>
      </p:sp>
      <p:sp>
        <p:nvSpPr>
          <p:cNvPr id="2" name="Segnaposto piè di pagina 1"/>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34</a:t>
            </a:fld>
            <a:endParaRPr lang="it-IT"/>
          </a:p>
        </p:txBody>
      </p:sp>
    </p:spTree>
    <p:extLst>
      <p:ext uri="{BB962C8B-B14F-4D97-AF65-F5344CB8AC3E}">
        <p14:creationId xmlns:p14="http://schemas.microsoft.com/office/powerpoint/2010/main" val="396677889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mtClean="0"/>
              <a:t>Presentism, main features</a:t>
            </a:r>
            <a:endParaRPr lang="it-IT" dirty="0"/>
          </a:p>
        </p:txBody>
      </p:sp>
      <p:sp>
        <p:nvSpPr>
          <p:cNvPr id="6" name="Segnaposto contenuto 5"/>
          <p:cNvSpPr>
            <a:spLocks noGrp="1"/>
          </p:cNvSpPr>
          <p:nvPr>
            <p:ph sz="half" idx="1"/>
          </p:nvPr>
        </p:nvSpPr>
        <p:spPr/>
        <p:txBody>
          <a:bodyPr>
            <a:normAutofit fontScale="92500" lnSpcReduction="10000"/>
          </a:bodyPr>
          <a:lstStyle/>
          <a:p>
            <a:r>
              <a:rPr lang="it-IT" dirty="0" err="1" smtClean="0"/>
              <a:t>Only</a:t>
            </a:r>
            <a:r>
              <a:rPr lang="it-IT" dirty="0" smtClean="0"/>
              <a:t> </a:t>
            </a:r>
            <a:r>
              <a:rPr lang="it-IT" dirty="0" err="1" smtClean="0"/>
              <a:t>what</a:t>
            </a:r>
            <a:r>
              <a:rPr lang="it-IT" dirty="0" smtClean="0"/>
              <a:t> </a:t>
            </a:r>
            <a:r>
              <a:rPr lang="it-IT" dirty="0" err="1" smtClean="0"/>
              <a:t>is</a:t>
            </a:r>
            <a:r>
              <a:rPr lang="it-IT" dirty="0" smtClean="0"/>
              <a:t> </a:t>
            </a:r>
            <a:r>
              <a:rPr lang="it-IT" dirty="0" err="1" smtClean="0"/>
              <a:t>present</a:t>
            </a:r>
            <a:r>
              <a:rPr lang="it-IT" dirty="0" smtClean="0"/>
              <a:t> </a:t>
            </a:r>
            <a:r>
              <a:rPr lang="it-IT" dirty="0" err="1" smtClean="0"/>
              <a:t>exist</a:t>
            </a:r>
            <a:r>
              <a:rPr lang="it-IT" dirty="0" smtClean="0"/>
              <a:t> [</a:t>
            </a:r>
            <a:r>
              <a:rPr lang="it-IT" dirty="0" err="1" smtClean="0"/>
              <a:t>equivalent</a:t>
            </a:r>
            <a:r>
              <a:rPr lang="it-IT" dirty="0" smtClean="0"/>
              <a:t> </a:t>
            </a:r>
            <a:r>
              <a:rPr lang="it-IT" dirty="0" err="1" smtClean="0"/>
              <a:t>formulations</a:t>
            </a:r>
            <a:r>
              <a:rPr lang="it-IT" dirty="0" smtClean="0"/>
              <a:t> in the </a:t>
            </a:r>
            <a:r>
              <a:rPr lang="it-IT" dirty="0" err="1" smtClean="0"/>
              <a:t>next</a:t>
            </a:r>
            <a:r>
              <a:rPr lang="it-IT" dirty="0" smtClean="0"/>
              <a:t> slide]</a:t>
            </a:r>
          </a:p>
          <a:p>
            <a:r>
              <a:rPr lang="it-IT" dirty="0"/>
              <a:t>A</a:t>
            </a:r>
            <a:r>
              <a:rPr lang="it-IT" dirty="0" smtClean="0"/>
              <a:t>bsolute </a:t>
            </a:r>
            <a:r>
              <a:rPr lang="it-IT" dirty="0" err="1" smtClean="0"/>
              <a:t>becoming</a:t>
            </a:r>
            <a:r>
              <a:rPr lang="it-IT" dirty="0" smtClean="0"/>
              <a:t>: </a:t>
            </a:r>
            <a:r>
              <a:rPr lang="it-IT" dirty="0" err="1" smtClean="0"/>
              <a:t>what</a:t>
            </a:r>
            <a:r>
              <a:rPr lang="it-IT" dirty="0" smtClean="0"/>
              <a:t> </a:t>
            </a:r>
            <a:r>
              <a:rPr lang="it-IT" dirty="0" err="1"/>
              <a:t>is</a:t>
            </a:r>
            <a:r>
              <a:rPr lang="it-IT" dirty="0"/>
              <a:t> </a:t>
            </a:r>
            <a:r>
              <a:rPr lang="it-IT" dirty="0" err="1"/>
              <a:t>present</a:t>
            </a:r>
            <a:r>
              <a:rPr lang="it-IT" dirty="0"/>
              <a:t> </a:t>
            </a:r>
            <a:r>
              <a:rPr lang="it-IT" dirty="0" err="1"/>
              <a:t>change</a:t>
            </a:r>
            <a:r>
              <a:rPr lang="it-IT" dirty="0"/>
              <a:t> </a:t>
            </a:r>
            <a:endParaRPr lang="it-IT" dirty="0" smtClean="0"/>
          </a:p>
          <a:p>
            <a:r>
              <a:rPr lang="it-IT" altLang="it-IT" dirty="0"/>
              <a:t>Qualitative </a:t>
            </a:r>
            <a:r>
              <a:rPr lang="it-IT" altLang="it-IT" dirty="0" err="1"/>
              <a:t>change</a:t>
            </a:r>
            <a:r>
              <a:rPr lang="it-IT" altLang="it-IT" dirty="0"/>
              <a:t>: 3-dimensionalism, </a:t>
            </a:r>
            <a:r>
              <a:rPr lang="it-IT" altLang="it-IT" dirty="0" smtClean="0"/>
              <a:t>endurance</a:t>
            </a:r>
            <a:endParaRPr lang="it-IT" dirty="0" smtClean="0"/>
          </a:p>
          <a:p>
            <a:r>
              <a:rPr lang="it-IT" dirty="0" err="1"/>
              <a:t>Alethic</a:t>
            </a:r>
            <a:r>
              <a:rPr lang="it-IT" dirty="0"/>
              <a:t> </a:t>
            </a:r>
            <a:r>
              <a:rPr lang="it-IT" dirty="0" err="1" smtClean="0"/>
              <a:t>change</a:t>
            </a:r>
            <a:endParaRPr lang="it-IT" dirty="0" smtClean="0"/>
          </a:p>
          <a:p>
            <a:r>
              <a:rPr lang="it-IT" dirty="0" err="1"/>
              <a:t>Tensional</a:t>
            </a:r>
            <a:r>
              <a:rPr lang="it-IT" dirty="0"/>
              <a:t> </a:t>
            </a:r>
            <a:r>
              <a:rPr lang="it-IT" dirty="0" err="1" smtClean="0"/>
              <a:t>change</a:t>
            </a:r>
            <a:r>
              <a:rPr lang="it-IT" dirty="0" smtClean="0"/>
              <a:t> (</a:t>
            </a:r>
            <a:r>
              <a:rPr lang="it-IT" dirty="0" err="1" smtClean="0"/>
              <a:t>change</a:t>
            </a:r>
            <a:r>
              <a:rPr lang="it-IT" dirty="0" smtClean="0"/>
              <a:t> of A-</a:t>
            </a:r>
            <a:r>
              <a:rPr lang="it-IT" dirty="0" err="1" smtClean="0"/>
              <a:t>properties</a:t>
            </a:r>
            <a:r>
              <a:rPr lang="it-IT" dirty="0" smtClean="0"/>
              <a:t>): </a:t>
            </a:r>
            <a:r>
              <a:rPr lang="it-IT" dirty="0" err="1" smtClean="0"/>
              <a:t>there</a:t>
            </a:r>
            <a:r>
              <a:rPr lang="it-IT" dirty="0" smtClean="0"/>
              <a:t> are </a:t>
            </a:r>
            <a:r>
              <a:rPr lang="it-IT" dirty="0" err="1" smtClean="0"/>
              <a:t>complications</a:t>
            </a:r>
            <a:r>
              <a:rPr lang="it-IT" dirty="0" smtClean="0"/>
              <a:t>, </a:t>
            </a:r>
            <a:r>
              <a:rPr lang="it-IT" dirty="0" err="1" smtClean="0"/>
              <a:t>we</a:t>
            </a:r>
            <a:r>
              <a:rPr lang="it-IT" dirty="0" smtClean="0"/>
              <a:t> </a:t>
            </a:r>
            <a:r>
              <a:rPr lang="it-IT" dirty="0" err="1" smtClean="0"/>
              <a:t>shall</a:t>
            </a:r>
            <a:r>
              <a:rPr lang="it-IT" dirty="0" smtClean="0"/>
              <a:t> </a:t>
            </a:r>
            <a:r>
              <a:rPr lang="it-IT" dirty="0" err="1" smtClean="0"/>
              <a:t>see</a:t>
            </a:r>
            <a:r>
              <a:rPr lang="it-IT" dirty="0" smtClean="0"/>
              <a:t> …</a:t>
            </a:r>
          </a:p>
        </p:txBody>
      </p:sp>
      <p:sp>
        <p:nvSpPr>
          <p:cNvPr id="7" name="Segnaposto contenuto 6"/>
          <p:cNvSpPr>
            <a:spLocks noGrp="1"/>
          </p:cNvSpPr>
          <p:nvPr>
            <p:ph sz="half" idx="2"/>
          </p:nvPr>
        </p:nvSpPr>
        <p:spPr/>
        <p:txBody>
          <a:bodyPr>
            <a:normAutofit fontScale="92500" lnSpcReduction="10000"/>
          </a:bodyPr>
          <a:lstStyle/>
          <a:p>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0F3CD740-E4AB-465A-973B-3A152282ACA3}" type="slidenum">
              <a:rPr lang="it-IT" smtClean="0"/>
              <a:pPr/>
              <a:t>35</a:t>
            </a:fld>
            <a:endParaRPr lang="it-IT"/>
          </a:p>
        </p:txBody>
      </p:sp>
      <p:sp>
        <p:nvSpPr>
          <p:cNvPr id="8" name="Freccia in su 7"/>
          <p:cNvSpPr/>
          <p:nvPr/>
        </p:nvSpPr>
        <p:spPr>
          <a:xfrm>
            <a:off x="8679981" y="3566357"/>
            <a:ext cx="576064" cy="64807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Ovale 8"/>
          <p:cNvSpPr/>
          <p:nvPr/>
        </p:nvSpPr>
        <p:spPr>
          <a:xfrm>
            <a:off x="7995905" y="4214429"/>
            <a:ext cx="1944216" cy="13681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ORA</a:t>
            </a:r>
          </a:p>
        </p:txBody>
      </p:sp>
      <p:cxnSp>
        <p:nvCxnSpPr>
          <p:cNvPr id="11" name="Connettore 1 10"/>
          <p:cNvCxnSpPr/>
          <p:nvPr/>
        </p:nvCxnSpPr>
        <p:spPr>
          <a:xfrm>
            <a:off x="8952664" y="2660151"/>
            <a:ext cx="0" cy="720080"/>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2284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Equivalent formulations of presentism</a:t>
            </a:r>
            <a:endParaRPr lang="it-IT" dirty="0"/>
          </a:p>
        </p:txBody>
      </p:sp>
      <p:sp>
        <p:nvSpPr>
          <p:cNvPr id="3" name="Segnaposto contenuto 2"/>
          <p:cNvSpPr>
            <a:spLocks noGrp="1"/>
          </p:cNvSpPr>
          <p:nvPr>
            <p:ph idx="1"/>
          </p:nvPr>
        </p:nvSpPr>
        <p:spPr/>
        <p:txBody>
          <a:bodyPr/>
          <a:lstStyle/>
          <a:p>
            <a:r>
              <a:rPr lang="it-IT" smtClean="0"/>
              <a:t>(Necessarily, always) only what is present exists</a:t>
            </a:r>
            <a:endParaRPr lang="it-IT" dirty="0" smtClean="0"/>
          </a:p>
          <a:p>
            <a:r>
              <a:rPr lang="it-IT" smtClean="0"/>
              <a:t>There are (exist) only present entities</a:t>
            </a:r>
            <a:endParaRPr lang="it-IT" dirty="0" smtClean="0"/>
          </a:p>
          <a:p>
            <a:r>
              <a:rPr lang="it-IT" smtClean="0"/>
              <a:t>Whatever exists is present</a:t>
            </a:r>
            <a:endParaRPr lang="it-IT" dirty="0" smtClean="0"/>
          </a:p>
          <a:p>
            <a:r>
              <a:rPr lang="it-IT" smtClean="0"/>
              <a:t>For every x, if  x esists, then x is present</a:t>
            </a:r>
            <a:endParaRPr lang="it-IT" dirty="0" smtClean="0"/>
          </a:p>
          <a:p>
            <a:r>
              <a:rPr lang="it-IT" smtClean="0"/>
              <a:t>Everything is present</a:t>
            </a:r>
          </a:p>
          <a:p>
            <a:r>
              <a:rPr lang="it-IT"/>
              <a:t>For every x, </a:t>
            </a:r>
            <a:r>
              <a:rPr lang="it-IT" smtClean="0"/>
              <a:t>x </a:t>
            </a:r>
            <a:r>
              <a:rPr lang="it-IT"/>
              <a:t>is present</a:t>
            </a:r>
          </a:p>
          <a:p>
            <a:endParaRPr lang="it-IT" smtClean="0"/>
          </a:p>
          <a:p>
            <a:endParaRPr lang="it-IT" dirty="0" smtClean="0"/>
          </a:p>
          <a:p>
            <a:endParaRPr lang="it-IT" dirty="0" smtClean="0"/>
          </a:p>
          <a:p>
            <a:endParaRPr lang="it-IT" dirty="0" smtClean="0"/>
          </a:p>
          <a:p>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36</a:t>
            </a:fld>
            <a:endParaRPr lang="it-IT"/>
          </a:p>
        </p:txBody>
      </p:sp>
    </p:spTree>
    <p:extLst>
      <p:ext uri="{BB962C8B-B14F-4D97-AF65-F5344CB8AC3E}">
        <p14:creationId xmlns:p14="http://schemas.microsoft.com/office/powerpoint/2010/main" val="301330774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p:txBody>
          <a:bodyPr/>
          <a:lstStyle/>
          <a:p>
            <a:r>
              <a:rPr lang="it-IT" smtClean="0"/>
              <a:t>Tensional change in  presentism</a:t>
            </a:r>
            <a:endParaRPr lang="it-IT"/>
          </a:p>
        </p:txBody>
      </p:sp>
      <p:sp>
        <p:nvSpPr>
          <p:cNvPr id="6" name="Segnaposto contenuto 5"/>
          <p:cNvSpPr>
            <a:spLocks noGrp="1"/>
          </p:cNvSpPr>
          <p:nvPr>
            <p:ph idx="1"/>
          </p:nvPr>
        </p:nvSpPr>
        <p:spPr/>
        <p:txBody>
          <a:bodyPr>
            <a:normAutofit fontScale="92500" lnSpcReduction="20000"/>
          </a:bodyPr>
          <a:lstStyle/>
          <a:p>
            <a:r>
              <a:rPr lang="it-IT" dirty="0" err="1"/>
              <a:t>Tensional</a:t>
            </a:r>
            <a:r>
              <a:rPr lang="it-IT" dirty="0"/>
              <a:t> </a:t>
            </a:r>
            <a:r>
              <a:rPr lang="it-IT" dirty="0" err="1"/>
              <a:t>change</a:t>
            </a:r>
            <a:r>
              <a:rPr lang="it-IT" dirty="0"/>
              <a:t> </a:t>
            </a:r>
            <a:r>
              <a:rPr lang="it-IT" dirty="0" err="1" smtClean="0"/>
              <a:t>is</a:t>
            </a:r>
            <a:r>
              <a:rPr lang="it-IT" dirty="0" smtClean="0"/>
              <a:t> </a:t>
            </a:r>
            <a:r>
              <a:rPr lang="it-IT" dirty="0" err="1" smtClean="0"/>
              <a:t>change</a:t>
            </a:r>
            <a:r>
              <a:rPr lang="it-IT" dirty="0" smtClean="0"/>
              <a:t> </a:t>
            </a:r>
            <a:r>
              <a:rPr lang="it-IT" dirty="0"/>
              <a:t>of </a:t>
            </a:r>
            <a:r>
              <a:rPr lang="it-IT" dirty="0" smtClean="0"/>
              <a:t>A-</a:t>
            </a:r>
            <a:r>
              <a:rPr lang="it-IT" dirty="0" err="1" smtClean="0"/>
              <a:t>properties</a:t>
            </a:r>
            <a:endParaRPr lang="it-IT" dirty="0"/>
          </a:p>
          <a:p>
            <a:r>
              <a:rPr lang="it-IT" dirty="0" smtClean="0"/>
              <a:t> </a:t>
            </a:r>
            <a:r>
              <a:rPr lang="it-IT" dirty="0" err="1"/>
              <a:t>I</a:t>
            </a:r>
            <a:r>
              <a:rPr lang="it-IT" dirty="0" err="1" smtClean="0"/>
              <a:t>t</a:t>
            </a:r>
            <a:r>
              <a:rPr lang="it-IT" dirty="0" smtClean="0"/>
              <a:t> </a:t>
            </a:r>
            <a:r>
              <a:rPr lang="it-IT" dirty="0" err="1" smtClean="0"/>
              <a:t>may</a:t>
            </a:r>
            <a:r>
              <a:rPr lang="it-IT" dirty="0" smtClean="0"/>
              <a:t> </a:t>
            </a:r>
            <a:r>
              <a:rPr lang="it-IT" dirty="0" err="1" smtClean="0"/>
              <a:t>seem</a:t>
            </a:r>
            <a:r>
              <a:rPr lang="it-IT" dirty="0" smtClean="0"/>
              <a:t> </a:t>
            </a:r>
            <a:r>
              <a:rPr lang="it-IT" dirty="0" err="1" smtClean="0"/>
              <a:t>that</a:t>
            </a:r>
            <a:r>
              <a:rPr lang="it-IT" dirty="0" smtClean="0"/>
              <a:t>, </a:t>
            </a:r>
            <a:r>
              <a:rPr lang="it-IT" dirty="0" err="1" smtClean="0"/>
              <a:t>stricly</a:t>
            </a:r>
            <a:r>
              <a:rPr lang="it-IT" dirty="0" smtClean="0"/>
              <a:t> </a:t>
            </a:r>
            <a:r>
              <a:rPr lang="it-IT" dirty="0" err="1" smtClean="0"/>
              <a:t>speaking</a:t>
            </a:r>
            <a:r>
              <a:rPr lang="it-IT" dirty="0" smtClean="0"/>
              <a:t>, </a:t>
            </a:r>
            <a:r>
              <a:rPr lang="it-IT" dirty="0" err="1"/>
              <a:t>there</a:t>
            </a:r>
            <a:r>
              <a:rPr lang="it-IT" dirty="0"/>
              <a:t> </a:t>
            </a:r>
            <a:r>
              <a:rPr lang="it-IT" dirty="0" err="1"/>
              <a:t>is</a:t>
            </a:r>
            <a:r>
              <a:rPr lang="it-IT" dirty="0"/>
              <a:t> none, </a:t>
            </a:r>
            <a:r>
              <a:rPr lang="it-IT" dirty="0" err="1"/>
              <a:t>since</a:t>
            </a:r>
            <a:r>
              <a:rPr lang="it-IT" dirty="0"/>
              <a:t> the </a:t>
            </a:r>
            <a:r>
              <a:rPr lang="it-IT" dirty="0" err="1"/>
              <a:t>only</a:t>
            </a:r>
            <a:r>
              <a:rPr lang="it-IT" dirty="0"/>
              <a:t> A-</a:t>
            </a:r>
            <a:r>
              <a:rPr lang="it-IT" dirty="0" err="1"/>
              <a:t>facts</a:t>
            </a:r>
            <a:r>
              <a:rPr lang="it-IT" dirty="0"/>
              <a:t> are the </a:t>
            </a:r>
            <a:r>
              <a:rPr lang="it-IT" dirty="0" err="1"/>
              <a:t>being</a:t>
            </a:r>
            <a:r>
              <a:rPr lang="it-IT" dirty="0"/>
              <a:t> </a:t>
            </a:r>
            <a:r>
              <a:rPr lang="it-IT" dirty="0" err="1"/>
              <a:t>present</a:t>
            </a:r>
            <a:r>
              <a:rPr lang="it-IT" dirty="0"/>
              <a:t> of </a:t>
            </a:r>
            <a:r>
              <a:rPr lang="it-IT" dirty="0" err="1"/>
              <a:t>present</a:t>
            </a:r>
            <a:r>
              <a:rPr lang="it-IT" dirty="0"/>
              <a:t> </a:t>
            </a:r>
            <a:r>
              <a:rPr lang="it-IT" dirty="0" err="1"/>
              <a:t>events</a:t>
            </a:r>
            <a:r>
              <a:rPr lang="it-IT" dirty="0"/>
              <a:t> and of the </a:t>
            </a:r>
            <a:r>
              <a:rPr lang="it-IT" dirty="0" err="1"/>
              <a:t>present</a:t>
            </a:r>
            <a:r>
              <a:rPr lang="it-IT" dirty="0"/>
              <a:t> </a:t>
            </a:r>
            <a:r>
              <a:rPr lang="it-IT" dirty="0" smtClean="0"/>
              <a:t>moment.</a:t>
            </a:r>
          </a:p>
          <a:p>
            <a:r>
              <a:rPr lang="it-IT" altLang="it-IT" dirty="0" err="1" smtClean="0"/>
              <a:t>However</a:t>
            </a:r>
            <a:r>
              <a:rPr lang="it-IT" altLang="it-IT" dirty="0" smtClean="0"/>
              <a:t>, </a:t>
            </a:r>
            <a:r>
              <a:rPr lang="it-IT" altLang="it-IT" dirty="0" err="1" smtClean="0"/>
              <a:t>if</a:t>
            </a:r>
            <a:r>
              <a:rPr lang="it-IT" altLang="it-IT" dirty="0" smtClean="0"/>
              <a:t> </a:t>
            </a:r>
            <a:r>
              <a:rPr lang="it-IT" altLang="it-IT" dirty="0" err="1" smtClean="0"/>
              <a:t>we</a:t>
            </a:r>
            <a:r>
              <a:rPr lang="it-IT" altLang="it-IT" dirty="0" smtClean="0"/>
              <a:t> </a:t>
            </a:r>
            <a:r>
              <a:rPr lang="it-IT" altLang="it-IT" dirty="0" err="1" smtClean="0"/>
              <a:t>admit</a:t>
            </a:r>
            <a:r>
              <a:rPr lang="it-IT" altLang="it-IT" dirty="0" smtClean="0"/>
              <a:t> (</a:t>
            </a:r>
            <a:r>
              <a:rPr lang="it-IT" altLang="it-IT" dirty="0" err="1" smtClean="0"/>
              <a:t>as</a:t>
            </a:r>
            <a:r>
              <a:rPr lang="it-IT" altLang="it-IT" dirty="0" smtClean="0"/>
              <a:t> I </a:t>
            </a:r>
            <a:r>
              <a:rPr lang="it-IT" altLang="it-IT" dirty="0" err="1" smtClean="0"/>
              <a:t>think</a:t>
            </a:r>
            <a:r>
              <a:rPr lang="it-IT" altLang="it-IT" dirty="0" smtClean="0"/>
              <a:t> </a:t>
            </a:r>
            <a:r>
              <a:rPr lang="it-IT" altLang="it-IT" dirty="0" err="1" smtClean="0"/>
              <a:t>we</a:t>
            </a:r>
            <a:r>
              <a:rPr lang="it-IT" altLang="it-IT" dirty="0" smtClean="0"/>
              <a:t> </a:t>
            </a:r>
            <a:r>
              <a:rPr lang="it-IT" altLang="it-IT" dirty="0" err="1" smtClean="0"/>
              <a:t>should</a:t>
            </a:r>
            <a:r>
              <a:rPr lang="it-IT" altLang="it-IT" dirty="0" smtClean="0"/>
              <a:t>), </a:t>
            </a:r>
            <a:r>
              <a:rPr lang="it-IT" altLang="it-IT" dirty="0" err="1" smtClean="0"/>
              <a:t>past</a:t>
            </a:r>
            <a:r>
              <a:rPr lang="it-IT" altLang="it-IT" dirty="0" smtClean="0"/>
              <a:t> and future (</a:t>
            </a:r>
            <a:r>
              <a:rPr lang="it-IT" altLang="it-IT" dirty="0" err="1" smtClean="0"/>
              <a:t>empty</a:t>
            </a:r>
            <a:r>
              <a:rPr lang="it-IT" altLang="it-IT" dirty="0" smtClean="0"/>
              <a:t>) </a:t>
            </a:r>
            <a:r>
              <a:rPr lang="it-IT" altLang="it-IT" dirty="0" err="1" smtClean="0"/>
              <a:t>times</a:t>
            </a:r>
            <a:r>
              <a:rPr lang="it-IT" altLang="it-IT" dirty="0" smtClean="0"/>
              <a:t>, </a:t>
            </a:r>
            <a:r>
              <a:rPr lang="it-IT" altLang="it-IT" dirty="0" err="1" smtClean="0"/>
              <a:t>we</a:t>
            </a:r>
            <a:r>
              <a:rPr lang="it-IT" altLang="it-IT" dirty="0" smtClean="0"/>
              <a:t> </a:t>
            </a:r>
            <a:r>
              <a:rPr lang="it-IT" altLang="it-IT" dirty="0" err="1" smtClean="0"/>
              <a:t>have</a:t>
            </a:r>
            <a:r>
              <a:rPr lang="it-IT" altLang="it-IT" dirty="0" smtClean="0"/>
              <a:t> </a:t>
            </a:r>
            <a:r>
              <a:rPr lang="it-IT" altLang="it-IT" dirty="0" err="1" smtClean="0"/>
              <a:t>tensional</a:t>
            </a:r>
            <a:r>
              <a:rPr lang="it-IT" altLang="it-IT" dirty="0" smtClean="0"/>
              <a:t> </a:t>
            </a:r>
            <a:r>
              <a:rPr lang="it-IT" altLang="it-IT" dirty="0" err="1" smtClean="0"/>
              <a:t>change</a:t>
            </a:r>
            <a:r>
              <a:rPr lang="it-IT" altLang="it-IT" dirty="0" smtClean="0"/>
              <a:t> for </a:t>
            </a:r>
            <a:r>
              <a:rPr lang="it-IT" altLang="it-IT" dirty="0" err="1" smtClean="0"/>
              <a:t>times</a:t>
            </a:r>
            <a:endParaRPr lang="it-IT" altLang="it-IT" dirty="0" smtClean="0"/>
          </a:p>
          <a:p>
            <a:r>
              <a:rPr lang="it-IT" altLang="it-IT" dirty="0" err="1" smtClean="0"/>
              <a:t>As</a:t>
            </a:r>
            <a:r>
              <a:rPr lang="it-IT" altLang="it-IT" dirty="0" smtClean="0"/>
              <a:t> </a:t>
            </a:r>
            <a:r>
              <a:rPr lang="it-IT" altLang="it-IT" dirty="0" err="1" smtClean="0"/>
              <a:t>regards</a:t>
            </a:r>
            <a:r>
              <a:rPr lang="it-IT" altLang="it-IT" dirty="0" smtClean="0"/>
              <a:t> </a:t>
            </a:r>
            <a:r>
              <a:rPr lang="it-IT" altLang="it-IT" dirty="0" err="1" smtClean="0"/>
              <a:t>events</a:t>
            </a:r>
            <a:r>
              <a:rPr lang="it-IT" altLang="it-IT" dirty="0" smtClean="0"/>
              <a:t>, </a:t>
            </a:r>
            <a:r>
              <a:rPr lang="it-IT" altLang="it-IT" dirty="0" err="1" smtClean="0"/>
              <a:t>there</a:t>
            </a:r>
            <a:r>
              <a:rPr lang="it-IT" altLang="it-IT" dirty="0" smtClean="0"/>
              <a:t> </a:t>
            </a:r>
            <a:r>
              <a:rPr lang="it-IT" altLang="it-IT" dirty="0" err="1" smtClean="0"/>
              <a:t>aren’t</a:t>
            </a:r>
            <a:r>
              <a:rPr lang="it-IT" altLang="it-IT" dirty="0" smtClean="0"/>
              <a:t> </a:t>
            </a:r>
            <a:r>
              <a:rPr lang="it-IT" altLang="it-IT" dirty="0" err="1" smtClean="0"/>
              <a:t>events</a:t>
            </a:r>
            <a:r>
              <a:rPr lang="it-IT" altLang="it-IT" dirty="0" smtClean="0"/>
              <a:t> </a:t>
            </a:r>
            <a:r>
              <a:rPr lang="it-IT" altLang="it-IT" dirty="0" err="1" smtClean="0"/>
              <a:t>becoming</a:t>
            </a:r>
            <a:r>
              <a:rPr lang="it-IT" altLang="it-IT" dirty="0" smtClean="0"/>
              <a:t> </a:t>
            </a:r>
            <a:r>
              <a:rPr lang="it-IT" altLang="it-IT" dirty="0" err="1" smtClean="0"/>
              <a:t>less</a:t>
            </a:r>
            <a:r>
              <a:rPr lang="it-IT" altLang="it-IT" dirty="0" smtClean="0"/>
              <a:t> and </a:t>
            </a:r>
            <a:r>
              <a:rPr lang="it-IT" altLang="it-IT" dirty="0" err="1" smtClean="0"/>
              <a:t>less</a:t>
            </a:r>
            <a:r>
              <a:rPr lang="it-IT" altLang="it-IT" dirty="0" smtClean="0"/>
              <a:t> future, or more and more </a:t>
            </a:r>
            <a:r>
              <a:rPr lang="it-IT" altLang="it-IT" dirty="0" err="1" smtClean="0"/>
              <a:t>past</a:t>
            </a:r>
            <a:r>
              <a:rPr lang="it-IT" altLang="it-IT" dirty="0" smtClean="0"/>
              <a:t>; </a:t>
            </a:r>
            <a:r>
              <a:rPr lang="it-IT" altLang="it-IT" dirty="0" err="1"/>
              <a:t>t</a:t>
            </a:r>
            <a:r>
              <a:rPr lang="it-IT" altLang="it-IT" dirty="0" err="1" smtClean="0"/>
              <a:t>here</a:t>
            </a:r>
            <a:r>
              <a:rPr lang="it-IT" altLang="it-IT" dirty="0" smtClean="0"/>
              <a:t> </a:t>
            </a:r>
            <a:r>
              <a:rPr lang="it-IT" altLang="it-IT" dirty="0" err="1"/>
              <a:t>is</a:t>
            </a:r>
            <a:r>
              <a:rPr lang="it-IT" altLang="it-IT" dirty="0"/>
              <a:t> </a:t>
            </a:r>
            <a:r>
              <a:rPr lang="it-IT" altLang="it-IT" dirty="0" err="1"/>
              <a:t>only</a:t>
            </a:r>
            <a:r>
              <a:rPr lang="it-IT" altLang="it-IT" dirty="0"/>
              <a:t> the </a:t>
            </a:r>
            <a:r>
              <a:rPr lang="it-IT" altLang="it-IT" dirty="0" err="1"/>
              <a:t>acquiring</a:t>
            </a:r>
            <a:r>
              <a:rPr lang="it-IT" altLang="it-IT" dirty="0"/>
              <a:t> </a:t>
            </a:r>
            <a:r>
              <a:rPr lang="it-IT" altLang="it-IT" dirty="0" err="1"/>
              <a:t>presentness</a:t>
            </a:r>
            <a:r>
              <a:rPr lang="it-IT" altLang="it-IT" dirty="0"/>
              <a:t> of </a:t>
            </a:r>
            <a:r>
              <a:rPr lang="it-IT" altLang="it-IT" dirty="0" err="1"/>
              <a:t>events</a:t>
            </a:r>
            <a:r>
              <a:rPr lang="it-IT" altLang="it-IT" dirty="0"/>
              <a:t>, </a:t>
            </a:r>
            <a:r>
              <a:rPr lang="it-IT" altLang="it-IT" dirty="0" err="1"/>
              <a:t>which</a:t>
            </a:r>
            <a:r>
              <a:rPr lang="it-IT" altLang="it-IT" dirty="0"/>
              <a:t> </a:t>
            </a:r>
            <a:r>
              <a:rPr lang="it-IT" altLang="it-IT" dirty="0" err="1"/>
              <a:t>coincides</a:t>
            </a:r>
            <a:r>
              <a:rPr lang="it-IT" altLang="it-IT" dirty="0"/>
              <a:t> with </a:t>
            </a:r>
            <a:r>
              <a:rPr lang="it-IT" altLang="it-IT" dirty="0" err="1"/>
              <a:t>their</a:t>
            </a:r>
            <a:r>
              <a:rPr lang="it-IT" altLang="it-IT" dirty="0"/>
              <a:t> </a:t>
            </a:r>
            <a:r>
              <a:rPr lang="it-IT" altLang="it-IT" dirty="0" err="1"/>
              <a:t>coming</a:t>
            </a:r>
            <a:r>
              <a:rPr lang="it-IT" altLang="it-IT" dirty="0"/>
              <a:t> to </a:t>
            </a:r>
            <a:r>
              <a:rPr lang="it-IT" altLang="it-IT" dirty="0" err="1"/>
              <a:t>exist</a:t>
            </a:r>
            <a:r>
              <a:rPr lang="it-IT" altLang="it-IT" dirty="0"/>
              <a:t>, and </a:t>
            </a:r>
            <a:r>
              <a:rPr lang="it-IT" altLang="it-IT" dirty="0" err="1"/>
              <a:t>their</a:t>
            </a:r>
            <a:r>
              <a:rPr lang="it-IT" altLang="it-IT" dirty="0"/>
              <a:t> </a:t>
            </a:r>
            <a:r>
              <a:rPr lang="it-IT" altLang="it-IT" dirty="0" err="1"/>
              <a:t>losing</a:t>
            </a:r>
            <a:r>
              <a:rPr lang="it-IT" altLang="it-IT" dirty="0"/>
              <a:t> </a:t>
            </a:r>
            <a:r>
              <a:rPr lang="it-IT" altLang="it-IT" dirty="0" err="1"/>
              <a:t>presentness</a:t>
            </a:r>
            <a:r>
              <a:rPr lang="it-IT" altLang="it-IT" dirty="0"/>
              <a:t>, </a:t>
            </a:r>
            <a:r>
              <a:rPr lang="it-IT" altLang="it-IT" dirty="0" err="1"/>
              <a:t>which</a:t>
            </a:r>
            <a:r>
              <a:rPr lang="it-IT" altLang="it-IT" dirty="0"/>
              <a:t> </a:t>
            </a:r>
            <a:r>
              <a:rPr lang="it-IT" altLang="it-IT" dirty="0" err="1"/>
              <a:t>is</a:t>
            </a:r>
            <a:r>
              <a:rPr lang="it-IT" altLang="it-IT" dirty="0"/>
              <a:t> </a:t>
            </a:r>
            <a:r>
              <a:rPr lang="it-IT" altLang="it-IT" dirty="0" err="1"/>
              <a:t>their</a:t>
            </a:r>
            <a:r>
              <a:rPr lang="it-IT" altLang="it-IT" dirty="0"/>
              <a:t> </a:t>
            </a:r>
            <a:r>
              <a:rPr lang="it-IT" altLang="it-IT" dirty="0" err="1"/>
              <a:t>ceasing</a:t>
            </a:r>
            <a:r>
              <a:rPr lang="it-IT" altLang="it-IT" dirty="0"/>
              <a:t> to </a:t>
            </a:r>
            <a:r>
              <a:rPr lang="it-IT" altLang="it-IT" dirty="0" smtClean="0"/>
              <a:t>be.</a:t>
            </a:r>
          </a:p>
          <a:p>
            <a:r>
              <a:rPr lang="it-IT" altLang="it-IT" dirty="0" err="1" smtClean="0"/>
              <a:t>However</a:t>
            </a:r>
            <a:r>
              <a:rPr lang="it-IT" altLang="it-IT" dirty="0" smtClean="0"/>
              <a:t>, </a:t>
            </a:r>
            <a:r>
              <a:rPr lang="it-IT" altLang="it-IT" dirty="0" err="1" smtClean="0"/>
              <a:t>propositions</a:t>
            </a:r>
            <a:r>
              <a:rPr lang="it-IT" altLang="it-IT" dirty="0" smtClean="0"/>
              <a:t> can go </a:t>
            </a:r>
            <a:r>
              <a:rPr lang="it-IT" altLang="it-IT" dirty="0" err="1" smtClean="0"/>
              <a:t>proxy</a:t>
            </a:r>
            <a:r>
              <a:rPr lang="it-IT" altLang="it-IT" dirty="0" smtClean="0"/>
              <a:t> for </a:t>
            </a:r>
            <a:r>
              <a:rPr lang="it-IT" altLang="it-IT" dirty="0" err="1" smtClean="0"/>
              <a:t>events</a:t>
            </a:r>
            <a:r>
              <a:rPr lang="it-IT" altLang="it-IT" dirty="0" smtClean="0"/>
              <a:t>, and for </a:t>
            </a:r>
            <a:r>
              <a:rPr lang="it-IT" altLang="it-IT" dirty="0" err="1" smtClean="0"/>
              <a:t>them</a:t>
            </a:r>
            <a:r>
              <a:rPr lang="it-IT" altLang="it-IT" dirty="0" smtClean="0"/>
              <a:t> </a:t>
            </a:r>
            <a:r>
              <a:rPr lang="it-IT" altLang="it-IT" dirty="0" err="1" smtClean="0"/>
              <a:t>we</a:t>
            </a:r>
            <a:r>
              <a:rPr lang="it-IT" altLang="it-IT" dirty="0" smtClean="0"/>
              <a:t> can </a:t>
            </a:r>
            <a:r>
              <a:rPr lang="it-IT" altLang="it-IT" dirty="0" err="1" smtClean="0"/>
              <a:t>have</a:t>
            </a:r>
            <a:r>
              <a:rPr lang="it-IT" altLang="it-IT" dirty="0" smtClean="0"/>
              <a:t> </a:t>
            </a:r>
            <a:r>
              <a:rPr lang="it-IT" altLang="it-IT" dirty="0" err="1" smtClean="0"/>
              <a:t>something</a:t>
            </a:r>
            <a:r>
              <a:rPr lang="it-IT" altLang="it-IT" dirty="0" smtClean="0"/>
              <a:t> </a:t>
            </a:r>
            <a:r>
              <a:rPr lang="it-IT" altLang="it-IT" dirty="0" err="1" smtClean="0"/>
              <a:t>analogous</a:t>
            </a:r>
            <a:r>
              <a:rPr lang="it-IT" altLang="it-IT" dirty="0" smtClean="0"/>
              <a:t> </a:t>
            </a:r>
            <a:r>
              <a:rPr lang="it-IT" altLang="it-IT" dirty="0"/>
              <a:t>to </a:t>
            </a:r>
            <a:r>
              <a:rPr lang="it-IT" altLang="it-IT" dirty="0" err="1"/>
              <a:t>becoming</a:t>
            </a:r>
            <a:r>
              <a:rPr lang="it-IT" altLang="it-IT" dirty="0"/>
              <a:t> </a:t>
            </a:r>
            <a:r>
              <a:rPr lang="it-IT" altLang="it-IT" dirty="0" err="1"/>
              <a:t>less</a:t>
            </a:r>
            <a:r>
              <a:rPr lang="it-IT" altLang="it-IT" dirty="0"/>
              <a:t> and </a:t>
            </a:r>
            <a:r>
              <a:rPr lang="it-IT" altLang="it-IT" dirty="0" err="1"/>
              <a:t>less</a:t>
            </a:r>
            <a:r>
              <a:rPr lang="it-IT" altLang="it-IT" dirty="0"/>
              <a:t> future, or more and more </a:t>
            </a:r>
            <a:r>
              <a:rPr lang="it-IT" altLang="it-IT" dirty="0" err="1" smtClean="0"/>
              <a:t>past</a:t>
            </a:r>
            <a:r>
              <a:rPr lang="it-IT" altLang="it-IT" dirty="0" smtClean="0"/>
              <a:t>. For </a:t>
            </a:r>
            <a:r>
              <a:rPr lang="it-IT" altLang="it-IT" dirty="0" err="1" smtClean="0"/>
              <a:t>example</a:t>
            </a:r>
            <a:r>
              <a:rPr lang="it-IT" altLang="it-IT" dirty="0" smtClean="0"/>
              <a:t> [I </a:t>
            </a:r>
            <a:r>
              <a:rPr lang="it-IT" altLang="it-IT" dirty="0" err="1" smtClean="0"/>
              <a:t>am</a:t>
            </a:r>
            <a:r>
              <a:rPr lang="it-IT" altLang="it-IT" dirty="0" smtClean="0"/>
              <a:t> </a:t>
            </a:r>
            <a:r>
              <a:rPr lang="it-IT" altLang="it-IT" dirty="0" err="1" smtClean="0"/>
              <a:t>lecturing</a:t>
            </a:r>
            <a:r>
              <a:rPr lang="it-IT" altLang="it-IT" dirty="0" smtClean="0"/>
              <a:t>] </a:t>
            </a:r>
            <a:r>
              <a:rPr lang="it-IT" altLang="it-IT" dirty="0" err="1" smtClean="0"/>
              <a:t>will</a:t>
            </a:r>
            <a:r>
              <a:rPr lang="it-IT" altLang="it-IT" dirty="0" smtClean="0"/>
              <a:t> </a:t>
            </a:r>
            <a:r>
              <a:rPr lang="it-IT" altLang="it-IT" dirty="0" err="1" smtClean="0"/>
              <a:t>have</a:t>
            </a:r>
            <a:r>
              <a:rPr lang="it-IT" altLang="it-IT" dirty="0" smtClean="0"/>
              <a:t> the </a:t>
            </a:r>
            <a:r>
              <a:rPr lang="it-IT" altLang="it-IT" dirty="0" err="1" smtClean="0"/>
              <a:t>property</a:t>
            </a:r>
            <a:r>
              <a:rPr lang="it-IT" altLang="it-IT" dirty="0" smtClean="0"/>
              <a:t> ‘</a:t>
            </a:r>
            <a:r>
              <a:rPr lang="it-IT" altLang="it-IT" dirty="0" err="1" smtClean="0"/>
              <a:t>was</a:t>
            </a:r>
            <a:r>
              <a:rPr lang="it-IT" altLang="it-IT" dirty="0" smtClean="0"/>
              <a:t> </a:t>
            </a:r>
            <a:r>
              <a:rPr lang="it-IT" altLang="it-IT" dirty="0" err="1" smtClean="0"/>
              <a:t>true</a:t>
            </a:r>
            <a:r>
              <a:rPr lang="it-IT" altLang="it-IT" dirty="0" smtClean="0"/>
              <a:t> 30 minutes ago’, </a:t>
            </a:r>
            <a:r>
              <a:rPr lang="it-IT" altLang="it-IT" dirty="0" err="1" smtClean="0"/>
              <a:t>then</a:t>
            </a:r>
            <a:r>
              <a:rPr lang="it-IT" altLang="it-IT" dirty="0" smtClean="0"/>
              <a:t> the </a:t>
            </a:r>
            <a:r>
              <a:rPr lang="it-IT" altLang="it-IT" dirty="0" err="1" smtClean="0"/>
              <a:t>property</a:t>
            </a:r>
            <a:r>
              <a:rPr lang="it-IT" altLang="it-IT" dirty="0" smtClean="0"/>
              <a:t> ‘</a:t>
            </a:r>
            <a:r>
              <a:rPr lang="it-IT" altLang="it-IT" dirty="0" err="1" smtClean="0"/>
              <a:t>was</a:t>
            </a:r>
            <a:r>
              <a:rPr lang="it-IT" altLang="it-IT" dirty="0" smtClean="0"/>
              <a:t> </a:t>
            </a:r>
            <a:r>
              <a:rPr lang="it-IT" altLang="it-IT" dirty="0" err="1" smtClean="0"/>
              <a:t>true</a:t>
            </a:r>
            <a:r>
              <a:rPr lang="it-IT" altLang="it-IT" dirty="0" smtClean="0"/>
              <a:t> 31 minutes ago’, etc.</a:t>
            </a:r>
            <a:endParaRPr lang="it-IT" altLang="it-IT" dirty="0"/>
          </a:p>
          <a:p>
            <a:endParaRPr lang="it-IT" dirty="0"/>
          </a:p>
        </p:txBody>
      </p:sp>
      <p:sp>
        <p:nvSpPr>
          <p:cNvPr id="2" name="Segnaposto piè di pagina 1"/>
          <p:cNvSpPr>
            <a:spLocks noGrp="1"/>
          </p:cNvSpPr>
          <p:nvPr>
            <p:ph type="ftr" sz="quarter" idx="11"/>
          </p:nvPr>
        </p:nvSpPr>
        <p:spPr/>
        <p:txBody>
          <a:bodyPr/>
          <a:lstStyle/>
          <a:p>
            <a:endParaRPr lang="it-IT"/>
          </a:p>
        </p:txBody>
      </p:sp>
      <p:sp>
        <p:nvSpPr>
          <p:cNvPr id="3" name="Segnaposto numero diapositiva 2"/>
          <p:cNvSpPr>
            <a:spLocks noGrp="1"/>
          </p:cNvSpPr>
          <p:nvPr>
            <p:ph type="sldNum" sz="quarter" idx="12"/>
          </p:nvPr>
        </p:nvSpPr>
        <p:spPr/>
        <p:txBody>
          <a:bodyPr/>
          <a:lstStyle/>
          <a:p>
            <a:fld id="{ABA94F07-80D9-4030-9C74-968D398760DD}" type="slidenum">
              <a:rPr lang="it-IT" smtClean="0"/>
              <a:t>37</a:t>
            </a:fld>
            <a:endParaRPr lang="it-IT"/>
          </a:p>
        </p:txBody>
      </p:sp>
    </p:spTree>
    <p:extLst>
      <p:ext uri="{BB962C8B-B14F-4D97-AF65-F5344CB8AC3E}">
        <p14:creationId xmlns:p14="http://schemas.microsoft.com/office/powerpoint/2010/main" val="312099645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The advantages of presentism</a:t>
            </a:r>
            <a:endParaRPr lang="it-IT" dirty="0"/>
          </a:p>
        </p:txBody>
      </p:sp>
      <p:sp>
        <p:nvSpPr>
          <p:cNvPr id="3" name="Segnaposto contenuto 2"/>
          <p:cNvSpPr>
            <a:spLocks noGrp="1"/>
          </p:cNvSpPr>
          <p:nvPr>
            <p:ph idx="1"/>
          </p:nvPr>
        </p:nvSpPr>
        <p:spPr/>
        <p:txBody>
          <a:bodyPr>
            <a:normAutofit fontScale="85000" lnSpcReduction="20000"/>
          </a:bodyPr>
          <a:lstStyle/>
          <a:p>
            <a:r>
              <a:rPr lang="it-IT" dirty="0" err="1" smtClean="0"/>
              <a:t>Ontological</a:t>
            </a:r>
            <a:r>
              <a:rPr lang="it-IT" dirty="0" smtClean="0"/>
              <a:t> economy</a:t>
            </a:r>
          </a:p>
          <a:p>
            <a:r>
              <a:rPr lang="it-IT" dirty="0" err="1" smtClean="0"/>
              <a:t>Coherence</a:t>
            </a:r>
            <a:r>
              <a:rPr lang="it-IT" dirty="0" smtClean="0"/>
              <a:t> with </a:t>
            </a:r>
            <a:r>
              <a:rPr lang="it-IT" dirty="0" err="1" smtClean="0"/>
              <a:t>commmon</a:t>
            </a:r>
            <a:r>
              <a:rPr lang="it-IT" dirty="0" smtClean="0"/>
              <a:t> </a:t>
            </a:r>
            <a:r>
              <a:rPr lang="it-IT" dirty="0" err="1" smtClean="0"/>
              <a:t>sense</a:t>
            </a:r>
            <a:endParaRPr lang="it-IT" dirty="0" smtClean="0"/>
          </a:p>
          <a:p>
            <a:r>
              <a:rPr lang="it-IT" dirty="0" smtClean="0"/>
              <a:t>3-dimensionalism (</a:t>
            </a:r>
            <a:r>
              <a:rPr lang="it-IT" dirty="0" err="1" smtClean="0"/>
              <a:t>Endurantism</a:t>
            </a:r>
            <a:r>
              <a:rPr lang="it-IT" dirty="0" smtClean="0"/>
              <a:t> </a:t>
            </a:r>
            <a:r>
              <a:rPr lang="it-IT" dirty="0"/>
              <a:t>) </a:t>
            </a:r>
            <a:r>
              <a:rPr lang="it-IT" dirty="0" smtClean="0"/>
              <a:t>and qualitative </a:t>
            </a:r>
            <a:r>
              <a:rPr lang="it-IT" dirty="0" err="1" smtClean="0"/>
              <a:t>change</a:t>
            </a:r>
            <a:r>
              <a:rPr lang="it-IT" dirty="0" smtClean="0"/>
              <a:t>: the </a:t>
            </a:r>
            <a:r>
              <a:rPr lang="it-IT" dirty="0" err="1" smtClean="0"/>
              <a:t>apple</a:t>
            </a:r>
            <a:r>
              <a:rPr lang="it-IT" dirty="0" smtClean="0"/>
              <a:t> </a:t>
            </a:r>
            <a:r>
              <a:rPr lang="it-IT" i="1" dirty="0" err="1" smtClean="0"/>
              <a:t>was</a:t>
            </a:r>
            <a:r>
              <a:rPr lang="it-IT" dirty="0" smtClean="0"/>
              <a:t> </a:t>
            </a:r>
            <a:r>
              <a:rPr lang="it-IT" dirty="0" err="1" smtClean="0"/>
              <a:t>unripe</a:t>
            </a:r>
            <a:r>
              <a:rPr lang="it-IT" dirty="0" smtClean="0"/>
              <a:t> and </a:t>
            </a:r>
            <a:r>
              <a:rPr lang="it-IT" dirty="0" err="1" smtClean="0"/>
              <a:t>it</a:t>
            </a:r>
            <a:r>
              <a:rPr lang="it-IT" dirty="0" smtClean="0"/>
              <a:t> (</a:t>
            </a:r>
            <a:r>
              <a:rPr lang="it-IT" i="1" dirty="0" smtClean="0"/>
              <a:t>the </a:t>
            </a:r>
            <a:r>
              <a:rPr lang="it-IT" i="1" dirty="0" err="1" smtClean="0"/>
              <a:t>same</a:t>
            </a:r>
            <a:r>
              <a:rPr lang="it-IT" i="1" dirty="0" smtClean="0"/>
              <a:t> </a:t>
            </a:r>
            <a:r>
              <a:rPr lang="it-IT" i="1" dirty="0" err="1" smtClean="0"/>
              <a:t>apple</a:t>
            </a:r>
            <a:r>
              <a:rPr lang="it-IT" dirty="0" smtClean="0"/>
              <a:t>) </a:t>
            </a:r>
            <a:r>
              <a:rPr lang="it-IT" dirty="0" err="1" smtClean="0"/>
              <a:t>is</a:t>
            </a:r>
            <a:r>
              <a:rPr lang="it-IT" dirty="0" smtClean="0"/>
              <a:t> (</a:t>
            </a:r>
            <a:r>
              <a:rPr lang="it-IT" dirty="0" err="1" smtClean="0"/>
              <a:t>now</a:t>
            </a:r>
            <a:r>
              <a:rPr lang="it-IT" dirty="0" smtClean="0"/>
              <a:t>) ripe</a:t>
            </a:r>
          </a:p>
          <a:p>
            <a:r>
              <a:rPr lang="it-IT" dirty="0" smtClean="0"/>
              <a:t>No </a:t>
            </a:r>
            <a:r>
              <a:rPr lang="it-IT" dirty="0" err="1" smtClean="0"/>
              <a:t>paradox</a:t>
            </a:r>
            <a:r>
              <a:rPr lang="it-IT" dirty="0" smtClean="0"/>
              <a:t> </a:t>
            </a:r>
            <a:r>
              <a:rPr lang="it-IT" dirty="0" err="1" smtClean="0"/>
              <a:t>such</a:t>
            </a:r>
            <a:r>
              <a:rPr lang="it-IT" dirty="0" smtClean="0"/>
              <a:t> </a:t>
            </a:r>
            <a:r>
              <a:rPr lang="it-IT" dirty="0" err="1" smtClean="0"/>
              <a:t>as</a:t>
            </a:r>
            <a:r>
              <a:rPr lang="it-IT" dirty="0" smtClean="0"/>
              <a:t> </a:t>
            </a:r>
            <a:r>
              <a:rPr lang="it-IT" dirty="0" err="1" smtClean="0"/>
              <a:t>that</a:t>
            </a:r>
            <a:r>
              <a:rPr lang="it-IT" dirty="0" smtClean="0"/>
              <a:t> of Borges meeting </a:t>
            </a:r>
            <a:r>
              <a:rPr lang="it-IT" dirty="0" err="1" smtClean="0"/>
              <a:t>his</a:t>
            </a:r>
            <a:r>
              <a:rPr lang="it-IT" dirty="0" smtClean="0"/>
              <a:t> future self; «</a:t>
            </a:r>
            <a:r>
              <a:rPr lang="it-IT" dirty="0"/>
              <a:t>L’altro», </a:t>
            </a:r>
            <a:r>
              <a:rPr lang="it-IT" dirty="0" smtClean="0"/>
              <a:t>in </a:t>
            </a:r>
            <a:r>
              <a:rPr lang="it-IT" i="1" dirty="0"/>
              <a:t>Il libro di </a:t>
            </a:r>
            <a:r>
              <a:rPr lang="it-IT" i="1" dirty="0" smtClean="0"/>
              <a:t>sabbia</a:t>
            </a:r>
            <a:endParaRPr lang="it-IT" dirty="0" smtClean="0"/>
          </a:p>
          <a:p>
            <a:r>
              <a:rPr lang="it-IT" dirty="0" smtClean="0"/>
              <a:t>Absolute </a:t>
            </a:r>
            <a:r>
              <a:rPr lang="it-IT" dirty="0" err="1" smtClean="0"/>
              <a:t>becoming</a:t>
            </a:r>
            <a:endParaRPr lang="it-IT" dirty="0" smtClean="0"/>
          </a:p>
          <a:p>
            <a:r>
              <a:rPr lang="it-IT" dirty="0" err="1" smtClean="0"/>
              <a:t>Bourne</a:t>
            </a:r>
            <a:r>
              <a:rPr lang="it-IT" dirty="0" smtClean="0"/>
              <a:t> (2006, p. 23: I </a:t>
            </a:r>
            <a:r>
              <a:rPr lang="it-IT" dirty="0" err="1" smtClean="0"/>
              <a:t>know</a:t>
            </a:r>
            <a:r>
              <a:rPr lang="it-IT" dirty="0" smtClean="0"/>
              <a:t> I </a:t>
            </a:r>
            <a:r>
              <a:rPr lang="it-IT" dirty="0" err="1" smtClean="0"/>
              <a:t>am</a:t>
            </a:r>
            <a:r>
              <a:rPr lang="it-IT" dirty="0" smtClean="0"/>
              <a:t> in the </a:t>
            </a:r>
            <a:r>
              <a:rPr lang="it-IT" dirty="0" err="1" smtClean="0"/>
              <a:t>present</a:t>
            </a:r>
            <a:r>
              <a:rPr lang="it-IT" dirty="0" smtClean="0"/>
              <a:t>, </a:t>
            </a:r>
            <a:r>
              <a:rPr lang="it-IT" dirty="0" err="1" smtClean="0"/>
              <a:t>but</a:t>
            </a:r>
            <a:r>
              <a:rPr lang="it-IT" dirty="0" smtClean="0"/>
              <a:t> </a:t>
            </a:r>
            <a:r>
              <a:rPr lang="it-IT" dirty="0" err="1" smtClean="0"/>
              <a:t>how</a:t>
            </a:r>
            <a:r>
              <a:rPr lang="it-IT" dirty="0" smtClean="0"/>
              <a:t> can I </a:t>
            </a:r>
            <a:r>
              <a:rPr lang="it-IT" dirty="0" err="1" smtClean="0"/>
              <a:t>know</a:t>
            </a:r>
            <a:r>
              <a:rPr lang="it-IT" dirty="0" smtClean="0"/>
              <a:t> </a:t>
            </a:r>
            <a:r>
              <a:rPr lang="it-IT" dirty="0" err="1" smtClean="0"/>
              <a:t>it</a:t>
            </a:r>
            <a:r>
              <a:rPr lang="it-IT" dirty="0" smtClean="0"/>
              <a:t> </a:t>
            </a:r>
            <a:r>
              <a:rPr lang="it-IT" dirty="0" err="1" smtClean="0"/>
              <a:t>if</a:t>
            </a:r>
            <a:r>
              <a:rPr lang="it-IT" dirty="0" smtClean="0"/>
              <a:t> </a:t>
            </a:r>
            <a:r>
              <a:rPr lang="it-IT" dirty="0" err="1" smtClean="0"/>
              <a:t>presentism</a:t>
            </a:r>
            <a:r>
              <a:rPr lang="it-IT" dirty="0" smtClean="0"/>
              <a:t> </a:t>
            </a:r>
            <a:r>
              <a:rPr lang="it-IT" dirty="0" err="1" smtClean="0"/>
              <a:t>is</a:t>
            </a:r>
            <a:r>
              <a:rPr lang="it-IT" dirty="0" smtClean="0"/>
              <a:t> false? (</a:t>
            </a:r>
            <a:r>
              <a:rPr lang="it-IT" dirty="0" err="1" smtClean="0"/>
              <a:t>see</a:t>
            </a:r>
            <a:r>
              <a:rPr lang="it-IT" dirty="0" smtClean="0"/>
              <a:t> Cameron, </a:t>
            </a:r>
            <a:r>
              <a:rPr lang="it-IT" i="1" dirty="0" smtClean="0"/>
              <a:t>The </a:t>
            </a:r>
            <a:r>
              <a:rPr lang="it-IT" i="1" dirty="0" err="1" smtClean="0"/>
              <a:t>moving</a:t>
            </a:r>
            <a:r>
              <a:rPr lang="it-IT" i="1" dirty="0" smtClean="0"/>
              <a:t> </a:t>
            </a:r>
            <a:r>
              <a:rPr lang="it-IT" i="1" dirty="0" err="1" smtClean="0"/>
              <a:t>spotlight</a:t>
            </a:r>
            <a:r>
              <a:rPr lang="it-IT" dirty="0" smtClean="0"/>
              <a:t>, p. 23, for a </a:t>
            </a:r>
            <a:r>
              <a:rPr lang="it-IT" dirty="0" err="1" smtClean="0"/>
              <a:t>reply</a:t>
            </a:r>
            <a:r>
              <a:rPr lang="it-IT" dirty="0" smtClean="0"/>
              <a:t>)</a:t>
            </a:r>
          </a:p>
          <a:p>
            <a:r>
              <a:rPr lang="it-IT" dirty="0" err="1" smtClean="0"/>
              <a:t>Thank</a:t>
            </a:r>
            <a:r>
              <a:rPr lang="it-IT" dirty="0" smtClean="0"/>
              <a:t> </a:t>
            </a:r>
            <a:r>
              <a:rPr lang="it-IT" dirty="0" err="1" smtClean="0"/>
              <a:t>goodness</a:t>
            </a:r>
            <a:r>
              <a:rPr lang="it-IT" dirty="0" smtClean="0"/>
              <a:t>, </a:t>
            </a:r>
            <a:r>
              <a:rPr lang="it-IT" dirty="0" err="1" smtClean="0"/>
              <a:t>that's</a:t>
            </a:r>
            <a:r>
              <a:rPr lang="it-IT" dirty="0" smtClean="0"/>
              <a:t> over! (</a:t>
            </a:r>
            <a:r>
              <a:rPr lang="it-IT" dirty="0" err="1" smtClean="0"/>
              <a:t>Prior</a:t>
            </a:r>
            <a:r>
              <a:rPr lang="it-IT" dirty="0" smtClean="0"/>
              <a:t> 1959; </a:t>
            </a:r>
            <a:r>
              <a:rPr lang="it-IT" dirty="0" err="1" smtClean="0"/>
              <a:t>many</a:t>
            </a:r>
            <a:r>
              <a:rPr lang="it-IT" dirty="0" smtClean="0"/>
              <a:t> </a:t>
            </a:r>
            <a:r>
              <a:rPr lang="it-IT" dirty="0" err="1" smtClean="0"/>
              <a:t>replies</a:t>
            </a:r>
            <a:r>
              <a:rPr lang="it-IT" dirty="0" smtClean="0"/>
              <a:t>)</a:t>
            </a:r>
            <a:endParaRPr lang="it-IT" dirty="0"/>
          </a:p>
          <a:p>
            <a:r>
              <a:rPr lang="it-IT" dirty="0" smtClean="0"/>
              <a:t>Open future</a:t>
            </a:r>
          </a:p>
          <a:p>
            <a:r>
              <a:rPr lang="it-IT" dirty="0" err="1"/>
              <a:t>Orilia's</a:t>
            </a:r>
            <a:r>
              <a:rPr lang="it-IT" dirty="0"/>
              <a:t> </a:t>
            </a:r>
            <a:r>
              <a:rPr lang="it-IT" dirty="0" err="1" smtClean="0"/>
              <a:t>argument</a:t>
            </a:r>
            <a:r>
              <a:rPr lang="it-IT" dirty="0" smtClean="0"/>
              <a:t> for the moral </a:t>
            </a:r>
            <a:r>
              <a:rPr lang="it-IT" dirty="0" err="1" smtClean="0"/>
              <a:t>desirability</a:t>
            </a:r>
            <a:r>
              <a:rPr lang="it-IT" dirty="0" smtClean="0"/>
              <a:t> of </a:t>
            </a:r>
            <a:r>
              <a:rPr lang="it-IT" dirty="0" err="1" smtClean="0"/>
              <a:t>presentism</a:t>
            </a:r>
            <a:r>
              <a:rPr lang="it-IT" dirty="0" smtClean="0"/>
              <a:t> (</a:t>
            </a:r>
            <a:r>
              <a:rPr lang="it-IT" dirty="0" err="1" smtClean="0"/>
              <a:t>next</a:t>
            </a:r>
            <a:r>
              <a:rPr lang="it-IT" dirty="0" smtClean="0"/>
              <a:t> </a:t>
            </a:r>
            <a:r>
              <a:rPr lang="it-IT" dirty="0" err="1" smtClean="0"/>
              <a:t>few</a:t>
            </a:r>
            <a:r>
              <a:rPr lang="it-IT" dirty="0" smtClean="0"/>
              <a:t> </a:t>
            </a:r>
            <a:r>
              <a:rPr lang="it-IT" dirty="0" err="1" smtClean="0"/>
              <a:t>slides</a:t>
            </a:r>
            <a:r>
              <a:rPr lang="it-IT" dirty="0" smtClean="0"/>
              <a:t>)</a:t>
            </a:r>
            <a:endParaRPr lang="it-IT" dirty="0"/>
          </a:p>
          <a:p>
            <a:pPr marL="0" indent="0">
              <a:buNone/>
            </a:pPr>
            <a:endParaRPr lang="it-IT" dirty="0" smtClean="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38</a:t>
            </a:fld>
            <a:endParaRPr lang="it-IT"/>
          </a:p>
        </p:txBody>
      </p:sp>
    </p:spTree>
    <p:extLst>
      <p:ext uri="{BB962C8B-B14F-4D97-AF65-F5344CB8AC3E}">
        <p14:creationId xmlns:p14="http://schemas.microsoft.com/office/powerpoint/2010/main" val="294535638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lstStyle/>
          <a:p>
            <a:r>
              <a:rPr lang="it-IT"/>
              <a:t>The evil argument for the moral desirability of </a:t>
            </a:r>
            <a:r>
              <a:rPr lang="it-IT" smtClean="0"/>
              <a:t>presentism</a:t>
            </a:r>
          </a:p>
          <a:p>
            <a:r>
              <a:rPr lang="it-IT" smtClean="0"/>
              <a:t>See </a:t>
            </a:r>
            <a:r>
              <a:rPr lang="en-GB"/>
              <a:t>Orilia, F. (2016). “On the Existential Side of the Eternalism-Presentism debate.” </a:t>
            </a:r>
            <a:r>
              <a:rPr lang="en-GB" i="1"/>
              <a:t>Manuscrito </a:t>
            </a:r>
            <a:r>
              <a:rPr lang="en-GB"/>
              <a:t>39: 225-254.</a:t>
            </a:r>
            <a:r>
              <a:rPr lang="it-IT" smtClean="0"/>
              <a:t> </a:t>
            </a:r>
          </a:p>
          <a:p>
            <a:r>
              <a:rPr lang="it-IT">
                <a:hlinkClick r:id="rId2"/>
              </a:rPr>
              <a:t>http://www.scielo.br/scielo.php?pid=S0100-60452016000400225&amp;script=sci_abstract&amp;tlng=en</a:t>
            </a:r>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7ADB6DA-3662-4E91-80B5-61D47DEE524C}" type="slidenum">
              <a:rPr lang="it-IT" smtClean="0"/>
              <a:t>39</a:t>
            </a:fld>
            <a:endParaRPr lang="it-IT"/>
          </a:p>
        </p:txBody>
      </p:sp>
    </p:spTree>
    <p:extLst>
      <p:ext uri="{BB962C8B-B14F-4D97-AF65-F5344CB8AC3E}">
        <p14:creationId xmlns:p14="http://schemas.microsoft.com/office/powerpoint/2010/main" val="39976107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 </a:t>
            </a:r>
            <a:r>
              <a:rPr lang="it-IT" dirty="0" err="1" smtClean="0"/>
              <a:t>logical</a:t>
            </a:r>
            <a:r>
              <a:rPr lang="it-IT" dirty="0" smtClean="0"/>
              <a:t> </a:t>
            </a:r>
            <a:r>
              <a:rPr lang="it-IT" dirty="0" err="1" smtClean="0"/>
              <a:t>advantage</a:t>
            </a:r>
            <a:r>
              <a:rPr lang="it-IT" dirty="0" smtClean="0"/>
              <a:t> for </a:t>
            </a:r>
            <a:r>
              <a:rPr lang="it-IT" dirty="0" err="1" smtClean="0"/>
              <a:t>eternalism</a:t>
            </a:r>
            <a:r>
              <a:rPr lang="it-IT" dirty="0" smtClean="0"/>
              <a:t>?</a:t>
            </a:r>
            <a:endParaRPr lang="it-IT" dirty="0"/>
          </a:p>
        </p:txBody>
      </p:sp>
      <p:sp>
        <p:nvSpPr>
          <p:cNvPr id="3" name="Segnaposto contenuto 2"/>
          <p:cNvSpPr>
            <a:spLocks noGrp="1"/>
          </p:cNvSpPr>
          <p:nvPr>
            <p:ph idx="1"/>
          </p:nvPr>
        </p:nvSpPr>
        <p:spPr/>
        <p:txBody>
          <a:bodyPr/>
          <a:lstStyle/>
          <a:p>
            <a:r>
              <a:rPr lang="it-IT" smtClean="0"/>
              <a:t>Logical fatalism seems to be clearly compatible with classical logic: no problem with the excluded middle</a:t>
            </a:r>
          </a:p>
          <a:p>
            <a:r>
              <a:rPr lang="it-IT" smtClean="0"/>
              <a:t>Must a theory, e.g. presentism or pastism, which avoids logical fatalism, sacrifice CL?</a:t>
            </a:r>
          </a:p>
          <a:p>
            <a:r>
              <a:rPr lang="it-IT" smtClean="0"/>
              <a:t>Is sacrificing CL a bad news?</a:t>
            </a:r>
          </a:p>
          <a:p>
            <a:r>
              <a:rPr lang="it-IT" smtClean="0"/>
              <a:t>We shall consider this in the discussion of presentism</a:t>
            </a:r>
            <a:endParaRPr lang="it-IT"/>
          </a:p>
        </p:txBody>
      </p:sp>
      <p:sp>
        <p:nvSpPr>
          <p:cNvPr id="4" name="Segnaposto piè di pagina 3"/>
          <p:cNvSpPr>
            <a:spLocks noGrp="1"/>
          </p:cNvSpPr>
          <p:nvPr>
            <p:ph type="ftr" sz="quarter" idx="11"/>
          </p:nvPr>
        </p:nvSpPr>
        <p:spPr/>
        <p:txBody>
          <a:bodyPr/>
          <a:lstStyle/>
          <a:p>
            <a:endParaRPr lang="it-IT" dirty="0"/>
          </a:p>
        </p:txBody>
      </p:sp>
      <p:sp>
        <p:nvSpPr>
          <p:cNvPr id="5" name="Segnaposto numero diapositiva 4"/>
          <p:cNvSpPr>
            <a:spLocks noGrp="1"/>
          </p:cNvSpPr>
          <p:nvPr>
            <p:ph type="sldNum" sz="quarter" idx="12"/>
          </p:nvPr>
        </p:nvSpPr>
        <p:spPr/>
        <p:txBody>
          <a:bodyPr/>
          <a:lstStyle/>
          <a:p>
            <a:fld id="{ABA94F07-80D9-4030-9C74-968D398760DD}" type="slidenum">
              <a:rPr lang="it-IT" smtClean="0"/>
              <a:t>4</a:t>
            </a:fld>
            <a:endParaRPr lang="it-IT"/>
          </a:p>
        </p:txBody>
      </p:sp>
    </p:spTree>
    <p:extLst>
      <p:ext uri="{BB962C8B-B14F-4D97-AF65-F5344CB8AC3E}">
        <p14:creationId xmlns:p14="http://schemas.microsoft.com/office/powerpoint/2010/main" val="52572665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i="1" smtClean="0"/>
              <a:t>the pro-presentist </a:t>
            </a:r>
            <a:r>
              <a:rPr lang="en-US" i="1" dirty="0"/>
              <a:t>annihilation argument</a:t>
            </a:r>
            <a:r>
              <a:rPr lang="en-US" dirty="0"/>
              <a:t> </a:t>
            </a:r>
            <a:r>
              <a:rPr lang="it-IT" dirty="0"/>
              <a:t/>
            </a:r>
            <a:br>
              <a:rPr lang="it-IT" dirty="0"/>
            </a:br>
            <a:endParaRPr lang="it-IT" dirty="0"/>
          </a:p>
        </p:txBody>
      </p:sp>
      <p:sp>
        <p:nvSpPr>
          <p:cNvPr id="3" name="Segnaposto contenuto 2"/>
          <p:cNvSpPr>
            <a:spLocks noGrp="1"/>
          </p:cNvSpPr>
          <p:nvPr>
            <p:ph idx="1"/>
          </p:nvPr>
        </p:nvSpPr>
        <p:spPr/>
        <p:txBody>
          <a:bodyPr>
            <a:normAutofit/>
          </a:bodyPr>
          <a:lstStyle/>
          <a:p>
            <a:r>
              <a:rPr lang="en-US" dirty="0" smtClean="0"/>
              <a:t>(</a:t>
            </a:r>
            <a:r>
              <a:rPr lang="en-US" dirty="0"/>
              <a:t>P1)	Absence of sorrow is existentially preferable to occurrence of sorrow</a:t>
            </a:r>
            <a:r>
              <a:rPr lang="en-US" dirty="0" smtClean="0"/>
              <a:t>.</a:t>
            </a:r>
            <a:endParaRPr lang="it-IT" dirty="0"/>
          </a:p>
          <a:p>
            <a:r>
              <a:rPr lang="en-US" dirty="0"/>
              <a:t>(P2)	If there were past sorrowful events, then: (</a:t>
            </a:r>
            <a:r>
              <a:rPr lang="en-US" dirty="0" err="1"/>
              <a:t>i</a:t>
            </a:r>
            <a:r>
              <a:rPr lang="en-US" dirty="0"/>
              <a:t>) they are part of reality, if the world is </a:t>
            </a:r>
            <a:r>
              <a:rPr lang="en-US" dirty="0" err="1"/>
              <a:t>eternalist</a:t>
            </a:r>
            <a:r>
              <a:rPr lang="en-US" dirty="0"/>
              <a:t>; (ii) they are not, if the world is </a:t>
            </a:r>
            <a:r>
              <a:rPr lang="en-US" dirty="0" err="1"/>
              <a:t>presentist</a:t>
            </a:r>
            <a:r>
              <a:rPr lang="en-US" dirty="0" smtClean="0"/>
              <a:t>.</a:t>
            </a:r>
          </a:p>
          <a:p>
            <a:r>
              <a:rPr lang="en-US" dirty="0"/>
              <a:t>(P3)	There were sorrowful events. </a:t>
            </a:r>
            <a:endParaRPr lang="it-IT" dirty="0"/>
          </a:p>
          <a:p>
            <a:r>
              <a:rPr lang="en-US" dirty="0"/>
              <a:t>Hence</a:t>
            </a:r>
            <a:r>
              <a:rPr lang="en-US" dirty="0" smtClean="0"/>
              <a:t>,</a:t>
            </a:r>
            <a:endParaRPr lang="it-IT" dirty="0"/>
          </a:p>
          <a:p>
            <a:r>
              <a:rPr lang="en-US" dirty="0"/>
              <a:t>(PC)	a </a:t>
            </a:r>
            <a:r>
              <a:rPr lang="en-US" dirty="0" err="1"/>
              <a:t>presentist</a:t>
            </a:r>
            <a:r>
              <a:rPr lang="en-US" dirty="0"/>
              <a:t> world is existentially preferable to an </a:t>
            </a:r>
            <a:r>
              <a:rPr lang="en-US" dirty="0" err="1"/>
              <a:t>eternalist</a:t>
            </a:r>
            <a:r>
              <a:rPr lang="en-US" dirty="0"/>
              <a:t> world.</a:t>
            </a:r>
            <a:endParaRPr lang="it-IT" dirty="0"/>
          </a:p>
          <a:p>
            <a:endParaRPr lang="it-IT" dirty="0"/>
          </a:p>
          <a:p>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7ADB6DA-3662-4E91-80B5-61D47DEE524C}" type="slidenum">
              <a:rPr lang="it-IT" smtClean="0"/>
              <a:t>40</a:t>
            </a:fld>
            <a:endParaRPr lang="it-IT"/>
          </a:p>
        </p:txBody>
      </p:sp>
    </p:spTree>
    <p:extLst>
      <p:ext uri="{BB962C8B-B14F-4D97-AF65-F5344CB8AC3E}">
        <p14:creationId xmlns:p14="http://schemas.microsoft.com/office/powerpoint/2010/main" val="70806108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i="1" dirty="0"/>
              <a:t>the</a:t>
            </a:r>
            <a:r>
              <a:rPr lang="en-US" dirty="0"/>
              <a:t> </a:t>
            </a:r>
            <a:r>
              <a:rPr lang="en-US" i="1" dirty="0"/>
              <a:t>pro-</a:t>
            </a:r>
            <a:r>
              <a:rPr lang="en-US" i="1" dirty="0" err="1"/>
              <a:t>eternalist</a:t>
            </a:r>
            <a:r>
              <a:rPr lang="en-US" i="1" dirty="0"/>
              <a:t> preservation argument</a:t>
            </a:r>
            <a:r>
              <a:rPr lang="it-IT" dirty="0"/>
              <a:t/>
            </a:r>
            <a:br>
              <a:rPr lang="it-IT" dirty="0"/>
            </a:br>
            <a:endParaRPr lang="it-IT" dirty="0"/>
          </a:p>
        </p:txBody>
      </p:sp>
      <p:sp>
        <p:nvSpPr>
          <p:cNvPr id="3" name="Segnaposto contenuto 2"/>
          <p:cNvSpPr>
            <a:spLocks noGrp="1"/>
          </p:cNvSpPr>
          <p:nvPr>
            <p:ph idx="1"/>
          </p:nvPr>
        </p:nvSpPr>
        <p:spPr/>
        <p:txBody>
          <a:bodyPr>
            <a:normAutofit/>
          </a:bodyPr>
          <a:lstStyle/>
          <a:p>
            <a:pPr marL="0" indent="0">
              <a:buNone/>
            </a:pPr>
            <a:endParaRPr lang="it-IT" dirty="0"/>
          </a:p>
          <a:p>
            <a:r>
              <a:rPr lang="en-US" dirty="0"/>
              <a:t>(E1)	Occurrence of joy is existentially preferable to absence of joy</a:t>
            </a:r>
            <a:r>
              <a:rPr lang="en-US" dirty="0" smtClean="0"/>
              <a:t>.</a:t>
            </a:r>
            <a:endParaRPr lang="it-IT" dirty="0"/>
          </a:p>
          <a:p>
            <a:r>
              <a:rPr lang="en-US" dirty="0"/>
              <a:t>(E2)	If there were past joyful events, then: (</a:t>
            </a:r>
            <a:r>
              <a:rPr lang="en-US" dirty="0" err="1"/>
              <a:t>i</a:t>
            </a:r>
            <a:r>
              <a:rPr lang="en-US" dirty="0"/>
              <a:t>) they are part of reality, if the world is </a:t>
            </a:r>
            <a:r>
              <a:rPr lang="en-US" dirty="0" err="1"/>
              <a:t>eternalist</a:t>
            </a:r>
            <a:r>
              <a:rPr lang="en-US" dirty="0"/>
              <a:t>; (ii) they are not, if the world is </a:t>
            </a:r>
            <a:r>
              <a:rPr lang="en-US" dirty="0" err="1"/>
              <a:t>presentist</a:t>
            </a:r>
            <a:r>
              <a:rPr lang="en-US" dirty="0" smtClean="0"/>
              <a:t>.</a:t>
            </a:r>
            <a:endParaRPr lang="it-IT" dirty="0"/>
          </a:p>
          <a:p>
            <a:r>
              <a:rPr lang="en-US" dirty="0"/>
              <a:t>(E3)	There were joyful events. </a:t>
            </a:r>
            <a:endParaRPr lang="it-IT" dirty="0"/>
          </a:p>
          <a:p>
            <a:r>
              <a:rPr lang="en-US" dirty="0"/>
              <a:t>Hence, </a:t>
            </a:r>
            <a:endParaRPr lang="it-IT" dirty="0"/>
          </a:p>
          <a:p>
            <a:r>
              <a:rPr lang="en-US" dirty="0"/>
              <a:t>(EC)	An </a:t>
            </a:r>
            <a:r>
              <a:rPr lang="en-US" dirty="0" err="1"/>
              <a:t>eternalist</a:t>
            </a:r>
            <a:r>
              <a:rPr lang="en-US" dirty="0"/>
              <a:t> world is existentially preferable to a </a:t>
            </a:r>
            <a:r>
              <a:rPr lang="en-US" dirty="0" err="1"/>
              <a:t>presentist</a:t>
            </a:r>
            <a:r>
              <a:rPr lang="en-US" dirty="0"/>
              <a:t> world.</a:t>
            </a:r>
            <a:endParaRPr lang="it-IT" dirty="0"/>
          </a:p>
          <a:p>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7ADB6DA-3662-4E91-80B5-61D47DEE524C}" type="slidenum">
              <a:rPr lang="it-IT" smtClean="0"/>
              <a:t>41</a:t>
            </a:fld>
            <a:endParaRPr lang="it-IT"/>
          </a:p>
        </p:txBody>
      </p:sp>
    </p:spTree>
    <p:extLst>
      <p:ext uri="{BB962C8B-B14F-4D97-AF65-F5344CB8AC3E}">
        <p14:creationId xmlns:p14="http://schemas.microsoft.com/office/powerpoint/2010/main" val="222790506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smtClean="0"/>
              <a:t>Are these arguments equally powerful?</a:t>
            </a:r>
          </a:p>
          <a:p>
            <a:r>
              <a:rPr lang="it-IT" smtClean="0"/>
              <a:t>Or can we choose?</a:t>
            </a:r>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42</a:t>
            </a:fld>
            <a:endParaRPr lang="it-IT"/>
          </a:p>
        </p:txBody>
      </p:sp>
    </p:spTree>
    <p:extLst>
      <p:ext uri="{BB962C8B-B14F-4D97-AF65-F5344CB8AC3E}">
        <p14:creationId xmlns:p14="http://schemas.microsoft.com/office/powerpoint/2010/main" val="17846704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The </a:t>
            </a:r>
            <a:r>
              <a:rPr lang="it-IT" err="1" smtClean="0"/>
              <a:t>powerful</a:t>
            </a:r>
            <a:r>
              <a:rPr lang="it-IT" smtClean="0"/>
              <a:t> demon analogy</a:t>
            </a:r>
            <a:endParaRPr lang="it-IT" dirty="0"/>
          </a:p>
        </p:txBody>
      </p:sp>
      <p:sp>
        <p:nvSpPr>
          <p:cNvPr id="3" name="Segnaposto contenuto 2"/>
          <p:cNvSpPr>
            <a:spLocks noGrp="1"/>
          </p:cNvSpPr>
          <p:nvPr>
            <p:ph idx="1"/>
          </p:nvPr>
        </p:nvSpPr>
        <p:spPr/>
        <p:txBody>
          <a:bodyPr>
            <a:normAutofit/>
          </a:bodyPr>
          <a:lstStyle/>
          <a:p>
            <a:r>
              <a:rPr lang="en-US" dirty="0"/>
              <a:t>Imagine that a powerful and eccentric demon will flip a coin with this </a:t>
            </a:r>
            <a:r>
              <a:rPr lang="en-US"/>
              <a:t>intention</a:t>
            </a:r>
            <a:r>
              <a:rPr lang="en-US" smtClean="0"/>
              <a:t>:</a:t>
            </a:r>
          </a:p>
          <a:p>
            <a:r>
              <a:rPr lang="en-US" smtClean="0"/>
              <a:t> </a:t>
            </a:r>
            <a:r>
              <a:rPr lang="en-US" dirty="0"/>
              <a:t>if the outcome is</a:t>
            </a:r>
            <a:r>
              <a:rPr lang="en-US" b="1" dirty="0"/>
              <a:t> cross</a:t>
            </a:r>
            <a:r>
              <a:rPr lang="en-US" dirty="0"/>
              <a:t>, he will bring about that a number of people will enjoy an extraordinarily pleasant experience and that someone will suffer excruciating pain</a:t>
            </a:r>
            <a:r>
              <a:rPr lang="en-US"/>
              <a:t>; </a:t>
            </a:r>
            <a:endParaRPr lang="en-US" smtClean="0"/>
          </a:p>
          <a:p>
            <a:r>
              <a:rPr lang="en-US" smtClean="0"/>
              <a:t>if </a:t>
            </a:r>
            <a:r>
              <a:rPr lang="en-US" dirty="0"/>
              <a:t>the outcome is</a:t>
            </a:r>
            <a:r>
              <a:rPr lang="en-US" b="1" dirty="0"/>
              <a:t> head</a:t>
            </a:r>
            <a:r>
              <a:rPr lang="en-US" dirty="0"/>
              <a:t>, he will do </a:t>
            </a:r>
            <a:r>
              <a:rPr lang="en-US"/>
              <a:t>nothing</a:t>
            </a:r>
            <a:r>
              <a:rPr lang="en-US" smtClean="0"/>
              <a:t>.</a:t>
            </a:r>
          </a:p>
          <a:p>
            <a:r>
              <a:rPr lang="en-US" smtClean="0"/>
              <a:t>Do you hope for cross or head?</a:t>
            </a: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7ADB6DA-3662-4E91-80B5-61D47DEE524C}" type="slidenum">
              <a:rPr lang="it-IT" smtClean="0"/>
              <a:t>43</a:t>
            </a:fld>
            <a:endParaRPr lang="it-IT"/>
          </a:p>
        </p:txBody>
      </p:sp>
    </p:spTree>
    <p:extLst>
      <p:ext uri="{BB962C8B-B14F-4D97-AF65-F5344CB8AC3E}">
        <p14:creationId xmlns:p14="http://schemas.microsoft.com/office/powerpoint/2010/main" val="112931280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a:t>Perhaps a utilitarian could insist that, if the quantity of pleasure brought about by the pleasant experiences is sufficiently high, the world is better off with them, despite the simultaneous existence of the pain</a:t>
            </a:r>
            <a:r>
              <a:rPr lang="en-US" smtClean="0"/>
              <a:t>.</a:t>
            </a:r>
          </a:p>
          <a:p>
            <a:r>
              <a:rPr lang="en-US" smtClean="0"/>
              <a:t> </a:t>
            </a:r>
            <a:r>
              <a:rPr lang="en-US"/>
              <a:t>But this seems cruel and thus presumably most of us would hope that the outcome is head: it is preferable not to have an unfortunate fellow in excruciating pain, even though nobody will enjoy the extraordinarily pleasant </a:t>
            </a:r>
            <a:r>
              <a:rPr lang="en-US" smtClean="0"/>
              <a:t>experience.</a:t>
            </a:r>
          </a:p>
          <a:p>
            <a:r>
              <a:rPr lang="en-US" smtClean="0"/>
              <a:t>Analogously, ... </a:t>
            </a:r>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44</a:t>
            </a:fld>
            <a:endParaRPr lang="it-IT"/>
          </a:p>
        </p:txBody>
      </p:sp>
    </p:spTree>
    <p:extLst>
      <p:ext uri="{BB962C8B-B14F-4D97-AF65-F5344CB8AC3E}">
        <p14:creationId xmlns:p14="http://schemas.microsoft.com/office/powerpoint/2010/main" val="240571661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A presentist world is better than an eternalist world</a:t>
            </a:r>
            <a:endParaRPr lang="it-IT"/>
          </a:p>
        </p:txBody>
      </p:sp>
      <p:sp>
        <p:nvSpPr>
          <p:cNvPr id="3" name="Segnaposto contenuto 2"/>
          <p:cNvSpPr>
            <a:spLocks noGrp="1"/>
          </p:cNvSpPr>
          <p:nvPr>
            <p:ph idx="1"/>
          </p:nvPr>
        </p:nvSpPr>
        <p:spPr/>
        <p:txBody>
          <a:bodyPr/>
          <a:lstStyle/>
          <a:p>
            <a:r>
              <a:rPr lang="en-US" dirty="0"/>
              <a:t>we should seemingly prefer a world in which all past sorrowful events are no part of reality, even if this means that all past joyful events are similarly erased</a:t>
            </a:r>
            <a:r>
              <a:rPr lang="en-US" dirty="0" smtClean="0"/>
              <a:t>.</a:t>
            </a:r>
          </a:p>
          <a:p>
            <a:r>
              <a:rPr lang="en-US" dirty="0" smtClean="0"/>
              <a:t>Possible objections?</a:t>
            </a:r>
          </a:p>
          <a:p>
            <a:r>
              <a:rPr lang="en-US" dirty="0" smtClean="0"/>
              <a:t>Analogous argument against modal realism?</a:t>
            </a:r>
          </a:p>
          <a:p>
            <a:r>
              <a:rPr lang="en-US" dirty="0" smtClean="0"/>
              <a:t>Can we leap from 'ought' to 'is'?</a:t>
            </a:r>
          </a:p>
          <a:p>
            <a:pPr marL="0" indent="0">
              <a:buNone/>
            </a:pPr>
            <a:endParaRPr lang="it-IT" dirty="0"/>
          </a:p>
          <a:p>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45</a:t>
            </a:fld>
            <a:endParaRPr lang="it-IT"/>
          </a:p>
        </p:txBody>
      </p:sp>
    </p:spTree>
    <p:extLst>
      <p:ext uri="{BB962C8B-B14F-4D97-AF65-F5344CB8AC3E}">
        <p14:creationId xmlns:p14="http://schemas.microsoft.com/office/powerpoint/2010/main" val="155922718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Graziani’s</a:t>
            </a:r>
            <a:r>
              <a:rPr lang="it-IT" dirty="0" smtClean="0"/>
              <a:t> </a:t>
            </a:r>
            <a:r>
              <a:rPr lang="it-IT" dirty="0" err="1" smtClean="0"/>
              <a:t>reply</a:t>
            </a:r>
            <a:r>
              <a:rPr lang="it-IT" dirty="0" smtClean="0"/>
              <a:t> to the moral </a:t>
            </a:r>
            <a:r>
              <a:rPr lang="it-IT" dirty="0" err="1" smtClean="0"/>
              <a:t>argument</a:t>
            </a:r>
            <a:endParaRPr lang="it-IT" dirty="0"/>
          </a:p>
        </p:txBody>
      </p:sp>
      <p:sp>
        <p:nvSpPr>
          <p:cNvPr id="3" name="Segnaposto contenuto 2"/>
          <p:cNvSpPr>
            <a:spLocks noGrp="1"/>
          </p:cNvSpPr>
          <p:nvPr>
            <p:ph idx="1"/>
          </p:nvPr>
        </p:nvSpPr>
        <p:spPr/>
        <p:txBody>
          <a:bodyPr>
            <a:normAutofit/>
          </a:bodyPr>
          <a:lstStyle/>
          <a:p>
            <a:r>
              <a:rPr lang="it-IT" dirty="0" smtClean="0"/>
              <a:t>«</a:t>
            </a:r>
            <a:r>
              <a:rPr lang="it-IT" dirty="0" err="1" smtClean="0"/>
              <a:t>Presentism</a:t>
            </a:r>
            <a:r>
              <a:rPr lang="it-IT" dirty="0" smtClean="0"/>
              <a:t> and the </a:t>
            </a:r>
            <a:r>
              <a:rPr lang="it-IT" dirty="0" err="1" smtClean="0"/>
              <a:t>pain</a:t>
            </a:r>
            <a:r>
              <a:rPr lang="it-IT" dirty="0" smtClean="0"/>
              <a:t> of te </a:t>
            </a:r>
            <a:r>
              <a:rPr lang="it-IT" dirty="0" err="1" smtClean="0"/>
              <a:t>past</a:t>
            </a:r>
            <a:r>
              <a:rPr lang="it-IT" dirty="0" smtClean="0"/>
              <a:t>: a </a:t>
            </a:r>
            <a:r>
              <a:rPr lang="it-IT" dirty="0" err="1" smtClean="0"/>
              <a:t>reply</a:t>
            </a:r>
            <a:r>
              <a:rPr lang="it-IT" dirty="0" smtClean="0"/>
              <a:t> to Orilia», </a:t>
            </a:r>
            <a:r>
              <a:rPr lang="it-IT" i="1" dirty="0" smtClean="0"/>
              <a:t>Philosophical </a:t>
            </a:r>
            <a:r>
              <a:rPr lang="it-IT" i="1" dirty="0" err="1" smtClean="0"/>
              <a:t>Inquiries</a:t>
            </a:r>
            <a:r>
              <a:rPr lang="it-IT" dirty="0" smtClean="0"/>
              <a:t>, 2021</a:t>
            </a:r>
          </a:p>
          <a:p>
            <a:r>
              <a:rPr lang="it-IT" dirty="0" smtClean="0"/>
              <a:t>Will be </a:t>
            </a:r>
            <a:r>
              <a:rPr lang="it-IT" dirty="0" err="1" smtClean="0"/>
              <a:t>discussed</a:t>
            </a:r>
            <a:r>
              <a:rPr lang="it-IT" dirty="0" smtClean="0"/>
              <a:t> </a:t>
            </a:r>
            <a:r>
              <a:rPr lang="it-IT" dirty="0" err="1" smtClean="0"/>
              <a:t>after</a:t>
            </a:r>
            <a:r>
              <a:rPr lang="it-IT" dirty="0" smtClean="0"/>
              <a:t> the break</a:t>
            </a:r>
          </a:p>
        </p:txBody>
      </p:sp>
    </p:spTree>
    <p:extLst>
      <p:ext uri="{BB962C8B-B14F-4D97-AF65-F5344CB8AC3E}">
        <p14:creationId xmlns:p14="http://schemas.microsoft.com/office/powerpoint/2010/main" val="35976802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A-theory</a:t>
            </a:r>
            <a:endParaRPr lang="it-IT"/>
          </a:p>
        </p:txBody>
      </p:sp>
      <p:sp>
        <p:nvSpPr>
          <p:cNvPr id="4" name="Segnaposto testo 3"/>
          <p:cNvSpPr>
            <a:spLocks noGrp="1"/>
          </p:cNvSpPr>
          <p:nvPr>
            <p:ph type="body" idx="1"/>
          </p:nvPr>
        </p:nvSpPr>
        <p:spPr/>
        <p:txBody>
          <a:bodyPr/>
          <a:lstStyle/>
          <a:p>
            <a:endParaRPr lang="it-IT"/>
          </a:p>
        </p:txBody>
      </p:sp>
      <p:sp>
        <p:nvSpPr>
          <p:cNvPr id="3" name="Segnaposto piè di pagina 2"/>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5</a:t>
            </a:fld>
            <a:endParaRPr lang="it-IT"/>
          </a:p>
        </p:txBody>
      </p:sp>
    </p:spTree>
    <p:extLst>
      <p:ext uri="{BB962C8B-B14F-4D97-AF65-F5344CB8AC3E}">
        <p14:creationId xmlns:p14="http://schemas.microsoft.com/office/powerpoint/2010/main" val="34899441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A versus B</a:t>
            </a:r>
            <a:endParaRPr lang="it-IT"/>
          </a:p>
        </p:txBody>
      </p:sp>
      <p:sp>
        <p:nvSpPr>
          <p:cNvPr id="3" name="Segnaposto contenuto 2"/>
          <p:cNvSpPr>
            <a:spLocks noGrp="1"/>
          </p:cNvSpPr>
          <p:nvPr>
            <p:ph idx="1"/>
          </p:nvPr>
        </p:nvSpPr>
        <p:spPr/>
        <p:txBody>
          <a:bodyPr/>
          <a:lstStyle/>
          <a:p>
            <a:r>
              <a:rPr lang="it-IT" smtClean="0"/>
              <a:t>Dominant position: B theory (Russell, Reichenbach, Broad, Grünbaum, Putnam, ...)</a:t>
            </a:r>
          </a:p>
          <a:p>
            <a:r>
              <a:rPr lang="it-IT" smtClean="0"/>
              <a:t>Alternatives: A theory (presentism, pastism, A-eternalism, ...) (Prior, Broad, ...)</a:t>
            </a:r>
          </a:p>
          <a:p>
            <a:r>
              <a:rPr lang="it-IT" smtClean="0"/>
              <a:t>M. Dorato, </a:t>
            </a:r>
            <a:r>
              <a:rPr lang="it-IT" i="1" smtClean="0"/>
              <a:t>Che cos'è il tempo</a:t>
            </a:r>
            <a:r>
              <a:rPr lang="it-IT" smtClean="0"/>
              <a:t>, Carocci, 2013</a:t>
            </a:r>
          </a:p>
          <a:p>
            <a:r>
              <a:rPr lang="it-IT" smtClean="0"/>
              <a:t>F. Orilia, </a:t>
            </a:r>
            <a:r>
              <a:rPr lang="it-IT" i="1" smtClean="0"/>
              <a:t>Filosofia del tempo</a:t>
            </a:r>
            <a:r>
              <a:rPr lang="it-IT" smtClean="0"/>
              <a:t>, Carocci</a:t>
            </a:r>
            <a:r>
              <a:rPr lang="it-IT"/>
              <a:t>, </a:t>
            </a:r>
            <a:r>
              <a:rPr lang="it-IT" smtClean="0"/>
              <a:t>2012</a:t>
            </a:r>
            <a:endParaRPr lang="it-IT"/>
          </a:p>
          <a:p>
            <a:endParaRPr lang="it-IT" smtClean="0"/>
          </a:p>
          <a:p>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0F3CD740-E4AB-465A-973B-3A152282ACA3}" type="slidenum">
              <a:rPr lang="it-IT" smtClean="0"/>
              <a:pPr/>
              <a:t>6</a:t>
            </a:fld>
            <a:endParaRPr lang="it-IT"/>
          </a:p>
        </p:txBody>
      </p:sp>
    </p:spTree>
    <p:extLst>
      <p:ext uri="{BB962C8B-B14F-4D97-AF65-F5344CB8AC3E}">
        <p14:creationId xmlns:p14="http://schemas.microsoft.com/office/powerpoint/2010/main" val="31595657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olo 8"/>
          <p:cNvSpPr>
            <a:spLocks noGrp="1"/>
          </p:cNvSpPr>
          <p:nvPr>
            <p:ph type="title"/>
          </p:nvPr>
        </p:nvSpPr>
        <p:spPr/>
        <p:txBody>
          <a:bodyPr/>
          <a:lstStyle/>
          <a:p>
            <a:r>
              <a:rPr lang="it-IT" smtClean="0"/>
              <a:t>A-theory: gross characterization</a:t>
            </a:r>
            <a:endParaRPr lang="it-IT" dirty="0"/>
          </a:p>
        </p:txBody>
      </p:sp>
      <p:sp>
        <p:nvSpPr>
          <p:cNvPr id="10" name="Segnaposto contenuto 9"/>
          <p:cNvSpPr>
            <a:spLocks noGrp="1"/>
          </p:cNvSpPr>
          <p:nvPr>
            <p:ph idx="1"/>
          </p:nvPr>
        </p:nvSpPr>
        <p:spPr/>
        <p:txBody>
          <a:bodyPr/>
          <a:lstStyle/>
          <a:p>
            <a:r>
              <a:rPr lang="it-IT" smtClean="0"/>
              <a:t>Priority to A-properties</a:t>
            </a:r>
            <a:endParaRPr lang="it-IT" dirty="0" smtClean="0"/>
          </a:p>
          <a:p>
            <a:r>
              <a:rPr lang="it-IT" smtClean="0"/>
              <a:t>Objective (mind-independent) distinction between past, present and future</a:t>
            </a:r>
            <a:endParaRPr lang="it-IT" dirty="0"/>
          </a:p>
        </p:txBody>
      </p:sp>
      <p:sp>
        <p:nvSpPr>
          <p:cNvPr id="7" name="Segnaposto piè di pagina 6"/>
          <p:cNvSpPr>
            <a:spLocks noGrp="1"/>
          </p:cNvSpPr>
          <p:nvPr>
            <p:ph type="ftr" sz="quarter" idx="11"/>
          </p:nvPr>
        </p:nvSpPr>
        <p:spPr/>
        <p:txBody>
          <a:bodyPr/>
          <a:lstStyle/>
          <a:p>
            <a:endParaRPr lang="it-IT"/>
          </a:p>
        </p:txBody>
      </p:sp>
      <p:sp>
        <p:nvSpPr>
          <p:cNvPr id="8" name="Segnaposto numero diapositiva 7"/>
          <p:cNvSpPr>
            <a:spLocks noGrp="1"/>
          </p:cNvSpPr>
          <p:nvPr>
            <p:ph type="sldNum" sz="quarter" idx="12"/>
          </p:nvPr>
        </p:nvSpPr>
        <p:spPr/>
        <p:txBody>
          <a:bodyPr/>
          <a:lstStyle/>
          <a:p>
            <a:fld id="{0F3CD740-E4AB-465A-973B-3A152282ACA3}" type="slidenum">
              <a:rPr lang="it-IT" smtClean="0"/>
              <a:pPr/>
              <a:t>7</a:t>
            </a:fld>
            <a:endParaRPr lang="it-IT"/>
          </a:p>
        </p:txBody>
      </p:sp>
    </p:spTree>
    <p:extLst>
      <p:ext uri="{BB962C8B-B14F-4D97-AF65-F5344CB8AC3E}">
        <p14:creationId xmlns:p14="http://schemas.microsoft.com/office/powerpoint/2010/main" val="11951247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pPr eaLnBrk="1" hangingPunct="1"/>
            <a:r>
              <a:rPr lang="it-IT" altLang="it-IT" smtClean="0"/>
              <a:t>A-theory in a song ...</a:t>
            </a:r>
            <a:endParaRPr lang="it-IT" altLang="it-IT" dirty="0" smtClean="0"/>
          </a:p>
        </p:txBody>
      </p:sp>
      <p:sp>
        <p:nvSpPr>
          <p:cNvPr id="5123" name="Segnaposto contenuto 2"/>
          <p:cNvSpPr>
            <a:spLocks noGrp="1"/>
          </p:cNvSpPr>
          <p:nvPr>
            <p:ph sz="half" idx="1"/>
          </p:nvPr>
        </p:nvSpPr>
        <p:spPr/>
        <p:txBody>
          <a:bodyPr/>
          <a:lstStyle/>
          <a:p>
            <a:pPr eaLnBrk="1" hangingPunct="1"/>
            <a:r>
              <a:rPr lang="it-IT" altLang="it-IT" smtClean="0">
                <a:solidFill>
                  <a:srgbClr val="FF0000"/>
                </a:solidFill>
              </a:rPr>
              <a:t>Vola il tempo </a:t>
            </a:r>
            <a:r>
              <a:rPr lang="it-IT" altLang="it-IT" smtClean="0"/>
              <a:t>lo sai che vola e va, </a:t>
            </a:r>
            <a:r>
              <a:rPr lang="it-IT" altLang="it-IT" b="1" smtClean="0"/>
              <a:t>forse non ce ne accorgiamo </a:t>
            </a:r>
            <a:r>
              <a:rPr lang="it-IT" altLang="it-IT" smtClean="0"/>
              <a:t>[sic], ...</a:t>
            </a:r>
          </a:p>
          <a:p>
            <a:pPr eaLnBrk="1" hangingPunct="1"/>
            <a:r>
              <a:rPr lang="it-IT" altLang="it-IT" smtClean="0"/>
              <a:t>(Fabrizio De André, </a:t>
            </a:r>
            <a:r>
              <a:rPr lang="it-IT" altLang="it-IT" i="1" smtClean="0"/>
              <a:t>Valzer per un amore</a:t>
            </a:r>
            <a:r>
              <a:rPr lang="it-IT" altLang="it-IT" smtClean="0"/>
              <a:t>)</a:t>
            </a:r>
          </a:p>
        </p:txBody>
      </p:sp>
      <p:pic>
        <p:nvPicPr>
          <p:cNvPr id="5124" name="Picture 2" descr="C:\Users\utente\Desktop\fabrizio-de-andre.jpg"/>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6172200" y="2378076"/>
            <a:ext cx="4038600" cy="2970213"/>
          </a:xfrm>
          <a:noFill/>
        </p:spPr>
      </p:pic>
      <p:sp>
        <p:nvSpPr>
          <p:cNvPr id="2" name="Segnaposto piè di pagina 1"/>
          <p:cNvSpPr>
            <a:spLocks noGrp="1"/>
          </p:cNvSpPr>
          <p:nvPr>
            <p:ph type="ftr" sz="quarter" idx="11"/>
          </p:nvPr>
        </p:nvSpPr>
        <p:spPr/>
        <p:txBody>
          <a:bodyPr/>
          <a:lstStyle/>
          <a:p>
            <a:endParaRPr lang="it-IT"/>
          </a:p>
        </p:txBody>
      </p:sp>
      <p:sp>
        <p:nvSpPr>
          <p:cNvPr id="3" name="Segnaposto numero diapositiva 2"/>
          <p:cNvSpPr>
            <a:spLocks noGrp="1"/>
          </p:cNvSpPr>
          <p:nvPr>
            <p:ph type="sldNum" sz="quarter" idx="12"/>
          </p:nvPr>
        </p:nvSpPr>
        <p:spPr/>
        <p:txBody>
          <a:bodyPr/>
          <a:lstStyle/>
          <a:p>
            <a:fld id="{ABA94F07-80D9-4030-9C74-968D398760DD}" type="slidenum">
              <a:rPr lang="it-IT" smtClean="0"/>
              <a:t>8</a:t>
            </a:fld>
            <a:endParaRPr lang="it-IT"/>
          </a:p>
        </p:txBody>
      </p:sp>
    </p:spTree>
    <p:extLst>
      <p:ext uri="{BB962C8B-B14F-4D97-AF65-F5344CB8AC3E}">
        <p14:creationId xmlns:p14="http://schemas.microsoft.com/office/powerpoint/2010/main" val="37480972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olo 1"/>
          <p:cNvSpPr>
            <a:spLocks noGrp="1"/>
          </p:cNvSpPr>
          <p:nvPr>
            <p:ph type="title"/>
          </p:nvPr>
        </p:nvSpPr>
        <p:spPr/>
        <p:txBody>
          <a:bodyPr/>
          <a:lstStyle/>
          <a:p>
            <a:pPr eaLnBrk="1" hangingPunct="1"/>
            <a:r>
              <a:rPr lang="it-IT" altLang="it-IT" smtClean="0"/>
              <a:t>and presentism (in the same song)</a:t>
            </a:r>
          </a:p>
        </p:txBody>
      </p:sp>
      <p:sp>
        <p:nvSpPr>
          <p:cNvPr id="6147" name="Segnaposto testo 3"/>
          <p:cNvSpPr>
            <a:spLocks noGrp="1"/>
          </p:cNvSpPr>
          <p:nvPr>
            <p:ph type="body" idx="1"/>
          </p:nvPr>
        </p:nvSpPr>
        <p:spPr/>
        <p:txBody>
          <a:bodyPr/>
          <a:lstStyle/>
          <a:p>
            <a:pPr eaLnBrk="1" hangingPunct="1"/>
            <a:endParaRPr lang="it-IT" altLang="it-IT" smtClean="0"/>
          </a:p>
        </p:txBody>
      </p:sp>
      <p:sp>
        <p:nvSpPr>
          <p:cNvPr id="6148" name="Segnaposto contenuto 2"/>
          <p:cNvSpPr>
            <a:spLocks noGrp="1"/>
          </p:cNvSpPr>
          <p:nvPr>
            <p:ph sz="half" idx="2"/>
          </p:nvPr>
        </p:nvSpPr>
        <p:spPr/>
        <p:txBody>
          <a:bodyPr/>
          <a:lstStyle/>
          <a:p>
            <a:pPr eaLnBrk="1" hangingPunct="1"/>
            <a:r>
              <a:rPr lang="it-IT" altLang="it-IT" smtClean="0"/>
              <a:t>"... più ancora del tempo che se va, siamo noi che </a:t>
            </a:r>
            <a:r>
              <a:rPr lang="it-IT" altLang="it-IT" smtClean="0">
                <a:solidFill>
                  <a:srgbClr val="FF0000"/>
                </a:solidFill>
              </a:rPr>
              <a:t>ce ne andiamo</a:t>
            </a:r>
            <a:r>
              <a:rPr lang="it-IT" altLang="it-IT" smtClean="0"/>
              <a:t>"</a:t>
            </a:r>
          </a:p>
        </p:txBody>
      </p:sp>
      <p:sp>
        <p:nvSpPr>
          <p:cNvPr id="6149" name="Segnaposto testo 4"/>
          <p:cNvSpPr>
            <a:spLocks noGrp="1"/>
          </p:cNvSpPr>
          <p:nvPr>
            <p:ph type="body" sz="quarter" idx="3"/>
          </p:nvPr>
        </p:nvSpPr>
        <p:spPr/>
        <p:txBody>
          <a:bodyPr/>
          <a:lstStyle/>
          <a:p>
            <a:pPr eaLnBrk="1" hangingPunct="1"/>
            <a:endParaRPr lang="it-IT" altLang="it-IT" smtClean="0"/>
          </a:p>
        </p:txBody>
      </p:sp>
      <p:pic>
        <p:nvPicPr>
          <p:cNvPr id="6150" name="Picture 3" descr="C:\Users\utente\Pictures\IMMAGINI INTERNET\images.jpg"/>
          <p:cNvPicPr>
            <a:picLocks noGrp="1" noChangeAspect="1" noChangeArrowheads="1"/>
          </p:cNvPicPr>
          <p:nvPr>
            <p:ph sz="quarter" idx="4"/>
          </p:nvPr>
        </p:nvPicPr>
        <p:blipFill>
          <a:blip r:embed="rId3">
            <a:extLst>
              <a:ext uri="{28A0092B-C50C-407E-A947-70E740481C1C}">
                <a14:useLocalDpi xmlns:a14="http://schemas.microsoft.com/office/drawing/2010/main" val="0"/>
              </a:ext>
            </a:extLst>
          </a:blip>
          <a:srcRect/>
          <a:stretch>
            <a:fillRect/>
          </a:stretch>
        </p:blipFill>
        <p:spPr>
          <a:xfrm>
            <a:off x="6410326" y="1916114"/>
            <a:ext cx="2854325" cy="3582987"/>
          </a:xfrm>
          <a:noFill/>
        </p:spPr>
      </p:pic>
      <p:sp>
        <p:nvSpPr>
          <p:cNvPr id="2" name="Segnaposto piè di pagina 1"/>
          <p:cNvSpPr>
            <a:spLocks noGrp="1"/>
          </p:cNvSpPr>
          <p:nvPr>
            <p:ph type="ftr" sz="quarter" idx="11"/>
          </p:nvPr>
        </p:nvSpPr>
        <p:spPr/>
        <p:txBody>
          <a:bodyPr/>
          <a:lstStyle/>
          <a:p>
            <a:endParaRPr lang="it-IT"/>
          </a:p>
        </p:txBody>
      </p:sp>
      <p:sp>
        <p:nvSpPr>
          <p:cNvPr id="3" name="Segnaposto numero diapositiva 2"/>
          <p:cNvSpPr>
            <a:spLocks noGrp="1"/>
          </p:cNvSpPr>
          <p:nvPr>
            <p:ph type="sldNum" sz="quarter" idx="12"/>
          </p:nvPr>
        </p:nvSpPr>
        <p:spPr/>
        <p:txBody>
          <a:bodyPr/>
          <a:lstStyle/>
          <a:p>
            <a:fld id="{ABA94F07-80D9-4030-9C74-968D398760DD}" type="slidenum">
              <a:rPr lang="it-IT" smtClean="0"/>
              <a:t>9</a:t>
            </a:fld>
            <a:endParaRPr lang="it-IT"/>
          </a:p>
        </p:txBody>
      </p:sp>
    </p:spTree>
    <p:extLst>
      <p:ext uri="{BB962C8B-B14F-4D97-AF65-F5344CB8AC3E}">
        <p14:creationId xmlns:p14="http://schemas.microsoft.com/office/powerpoint/2010/main" val="362141200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TotalTime>
  <Words>2992</Words>
  <Application>Microsoft Office PowerPoint</Application>
  <PresentationFormat>Widescreen</PresentationFormat>
  <Paragraphs>283</Paragraphs>
  <Slides>46</Slides>
  <Notes>14</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46</vt:i4>
      </vt:variant>
    </vt:vector>
  </HeadingPairs>
  <TitlesOfParts>
    <vt:vector size="51" baseType="lpstr">
      <vt:lpstr>Arial</vt:lpstr>
      <vt:lpstr>Calibri</vt:lpstr>
      <vt:lpstr>Calibri Light</vt:lpstr>
      <vt:lpstr>Symbol</vt:lpstr>
      <vt:lpstr>Tema di Office</vt:lpstr>
      <vt:lpstr>Ontology 22-23</vt:lpstr>
      <vt:lpstr>Presentazione standard di PowerPoint</vt:lpstr>
      <vt:lpstr>Programma</vt:lpstr>
      <vt:lpstr>A logical advantage for eternalism?</vt:lpstr>
      <vt:lpstr>A-theory</vt:lpstr>
      <vt:lpstr>A versus B</vt:lpstr>
      <vt:lpstr>A-theory: gross characterization</vt:lpstr>
      <vt:lpstr>A-theory in a song ...</vt:lpstr>
      <vt:lpstr>and presentism (in the same song)</vt:lpstr>
      <vt:lpstr>Main features</vt:lpstr>
      <vt:lpstr>Important (main?) motivation for the A theory:  common sense</vt:lpstr>
      <vt:lpstr>Common sense and tense</vt:lpstr>
      <vt:lpstr>Important (main problem): Relativity theory</vt:lpstr>
      <vt:lpstr>Presentazione standard di PowerPoint</vt:lpstr>
      <vt:lpstr>Radical tensism (no tenselessness)</vt:lpstr>
      <vt:lpstr>Presentazione standard di PowerPoint</vt:lpstr>
      <vt:lpstr>Prior's analysis of tensed sentences via temporal (tense) operators</vt:lpstr>
      <vt:lpstr>The operators G and H</vt:lpstr>
      <vt:lpstr>Advantage of this analysis</vt:lpstr>
      <vt:lpstr>Metric tensed sentences</vt:lpstr>
      <vt:lpstr>tensed dated sentences</vt:lpstr>
      <vt:lpstr>Reduction of B-relational sentences</vt:lpstr>
      <vt:lpstr>A concrete example</vt:lpstr>
      <vt:lpstr>abstracta sentences</vt:lpstr>
      <vt:lpstr>Neutrally dated sentences</vt:lpstr>
      <vt:lpstr>A-eternalism and pastism </vt:lpstr>
      <vt:lpstr>A-eternalism</vt:lpstr>
      <vt:lpstr>Two metaphors for A-eternalism</vt:lpstr>
      <vt:lpstr>kinds of change in A-eternalism</vt:lpstr>
      <vt:lpstr>Focus on absolute becoming for A-facts</vt:lpstr>
      <vt:lpstr>Pastism</vt:lpstr>
      <vt:lpstr>Pastism: growing block</vt:lpstr>
      <vt:lpstr>Pastism: branching future</vt:lpstr>
      <vt:lpstr>Presentism</vt:lpstr>
      <vt:lpstr>Presentism, main features</vt:lpstr>
      <vt:lpstr>Equivalent formulations of presentism</vt:lpstr>
      <vt:lpstr>Tensional change in  presentism</vt:lpstr>
      <vt:lpstr>The advantages of presentism</vt:lpstr>
      <vt:lpstr>Presentazione standard di PowerPoint</vt:lpstr>
      <vt:lpstr>the pro-presentist annihilation argument  </vt:lpstr>
      <vt:lpstr>the pro-eternalist preservation argument </vt:lpstr>
      <vt:lpstr>Presentazione standard di PowerPoint</vt:lpstr>
      <vt:lpstr>The powerful demon analogy</vt:lpstr>
      <vt:lpstr>Presentazione standard di PowerPoint</vt:lpstr>
      <vt:lpstr>A presentist world is better than an eternalist world</vt:lpstr>
      <vt:lpstr>Graziani’s reply to the moral argument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Ontology 22-23</dc:title>
  <dc:creator>Francesco Orilia</dc:creator>
  <cp:lastModifiedBy>Francesco Orilia</cp:lastModifiedBy>
  <cp:revision>35</cp:revision>
  <dcterms:created xsi:type="dcterms:W3CDTF">2022-11-26T10:39:00Z</dcterms:created>
  <dcterms:modified xsi:type="dcterms:W3CDTF">2022-12-03T06:14:04Z</dcterms:modified>
</cp:coreProperties>
</file>