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2"/>
  </p:notesMasterIdLst>
  <p:sldIdLst>
    <p:sldId id="256" r:id="rId2"/>
    <p:sldId id="278" r:id="rId3"/>
    <p:sldId id="280" r:id="rId4"/>
    <p:sldId id="287" r:id="rId5"/>
    <p:sldId id="288" r:id="rId6"/>
    <p:sldId id="289" r:id="rId7"/>
    <p:sldId id="290" r:id="rId8"/>
    <p:sldId id="291" r:id="rId9"/>
    <p:sldId id="292" r:id="rId10"/>
    <p:sldId id="293" r:id="rId11"/>
    <p:sldId id="294" r:id="rId12"/>
    <p:sldId id="283" r:id="rId13"/>
    <p:sldId id="284" r:id="rId14"/>
    <p:sldId id="285" r:id="rId15"/>
    <p:sldId id="286" r:id="rId16"/>
    <p:sldId id="258" r:id="rId17"/>
    <p:sldId id="259" r:id="rId18"/>
    <p:sldId id="260" r:id="rId19"/>
    <p:sldId id="261" r:id="rId20"/>
    <p:sldId id="262" r:id="rId21"/>
    <p:sldId id="263" r:id="rId22"/>
    <p:sldId id="264" r:id="rId23"/>
    <p:sldId id="265" r:id="rId24"/>
    <p:sldId id="267" r:id="rId25"/>
    <p:sldId id="266" r:id="rId26"/>
    <p:sldId id="268" r:id="rId27"/>
    <p:sldId id="269" r:id="rId28"/>
    <p:sldId id="270" r:id="rId29"/>
    <p:sldId id="271" r:id="rId30"/>
    <p:sldId id="272" r:id="rId31"/>
    <p:sldId id="273" r:id="rId32"/>
    <p:sldId id="274" r:id="rId33"/>
    <p:sldId id="282" r:id="rId34"/>
    <p:sldId id="295" r:id="rId35"/>
    <p:sldId id="296" r:id="rId36"/>
    <p:sldId id="297" r:id="rId37"/>
    <p:sldId id="298" r:id="rId38"/>
    <p:sldId id="299" r:id="rId39"/>
    <p:sldId id="300" r:id="rId40"/>
    <p:sldId id="301" r:id="rId41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2-12-16T10:22:59.233"/>
    </inkml:context>
    <inkml:brush xml:id="br0">
      <inkml:brushProperty name="width" value="0.1" units="cm"/>
      <inkml:brushProperty name="height" value="0.1" units="cm"/>
      <inkml:brushProperty name="fitToCurve" value="1"/>
    </inkml:brush>
  </inkml:definitions>
  <inkml:trace contextRef="#ctx0" brushRef="#br0">74 0 1076 0,'-11'22'361'15,"1"2"-350"-15,12 2-4 0,6 10 4 16,-2 9-2-16,11 17 3 16,-7 8 1-16,3 18 3 15,3 6 2-15,-5 6 2 16,3 2 1-16,-3 5 1 16,-1 1 0-16,3 10 6 15,-9 1 3-15,3 2 6 16,-4 0 3-16,-5-1 1 15,4 6-1-15,6 3-4 16,-3-2-4-16,6 5-11 16,-2 0-5-16,-4 4-5 15,3-2 1-15,-8-9 5 16,-2-7 0-16,-4-5-1 16,-3 4-2-16,4 5-8 15,-6 1 0-15,-1-2-2 16,0-5-2-16,-3 2 1 15,4 3 0-15,-5-2-1 0,0 1 1 16,-7-9 1-16,7 1 1 16,3 1 2-16,5-38 1 15,0 0 1-15,0 55 0 16,-5 9 2-16,2-25 1 16,6-21 0-16,-1-2-2 15,-2-2-4-15,5 0-1 0,-2-5-2 16,5-1 0-16,5 3-1 15,-8-3 2-15,1-3 3 16,2-2 4-16,0-15 4 16,2-5 0-16,4-12 0 15,-4-6-4-15,-1-9-2 16,1-5-2-16,-2-2-3 16,3-3-1-16,5-4-1 15,-3 1 0-15,3-4-2 16,-4-6-1-16,1-8-76 15,-5-14-108-15,-11-29 120 16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2-12-16T10:23:24.589"/>
    </inkml:context>
    <inkml:brush xml:id="br0">
      <inkml:brushProperty name="width" value="0.1" units="cm"/>
      <inkml:brushProperty name="height" value="0.1" units="cm"/>
      <inkml:brushProperty name="fitToCurve" value="1"/>
    </inkml:brush>
  </inkml:definitions>
  <inkml:trace contextRef="#ctx0" brushRef="#br0">51 0 724 0,'-10'11'278'0,"-2"0"-182"0,-28 47-74 16,46-34-1-16,0 17-9 15,7 10-4-15,3 24 8 16,-2 4 3-16,9 15 7 16,-4 5 2-16,-3 2-7 15,1 4-2-15,-10 6-6 16,1 2-1-16,-5 7 1 16,-3-6 3-16,0-4 7 15,-3 3 8-15,-1 7 12 16,3 2 6-16,1 6 8 15,-3-2 3-15,0-12-2 16,-7 4-3-16,2-2-13 16,2-44-8-1,1 0-16-15,-3 47-5 0,3 7-7 16,4-27-4-16,1-23 0 16,0-1-1-16,0-2 0 15,1 0 1-15,-2-6-1 16,-4 3 0-16,2-1 1 15,-4 3-1-15,2 12 1 0,5-1-1 16,2 9 0-16,9 0-1 16,7-7 0-16,7 4-2 15,10-3 1-15,-6-2 0 16,7 6 1-16,-8-6 3 16,-9 0 0-16,1-2 1 0,-8-6-1 15,3 1 1-15,0-11-1 16,-2-2 0-16,1-3 0 15,0-2 0-15,-6-2 2 16,2-4 1-16,-7-9 1 16,0-1 1-16,0-9-1 15,0-4 0-15,2 0-2 16,-3-3-1-16,4-3-2 16,-1 3-2-16,1-9-3 15,4-2-8-15,-1-13-212 16,4-3 165-16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2-12-16T10:23:29.254"/>
    </inkml:context>
    <inkml:brush xml:id="br0">
      <inkml:brushProperty name="width" value="0.1" units="cm"/>
      <inkml:brushProperty name="height" value="0.1" units="cm"/>
      <inkml:brushProperty name="fitToCurve" value="1"/>
    </inkml:brush>
  </inkml:definitions>
  <inkml:trace contextRef="#ctx0" brushRef="#br0">2276 135 1232 0,'-32'58'460'0,"0"7"-357"16,6 13-30-16,20 25-56 16,6 12 1-16,11 11-10 15,-3-3-3-15,-2-14-4 0,-2-3-1 16,-4-22-8-1,0-8-9-15,-4-17-38 0,-2-36-32 16,0-1-160-16,-5-5 160 16</inkml:trace>
  <inkml:trace contextRef="#ctx0" brushRef="#br0" timeOffset="392.074">2956 285 1270 0,'-34'132'447'0,"4"24"-403"0,6 7-17 15,-13 15-3-15,-7 4-17 16,-10-9-7-16,-4-2-2 15,1-20-9-15,1-17-7 16,8-13-39-16,2-16-33 16,8-27-106-16,3-8-96 15,14-27 184-15</inkml:trace>
  <inkml:trace contextRef="#ctx0" brushRef="#br0" timeOffset="895.0201">2959 1452 1596 0,'-2'23'572'16,"-1"-1"-439"-16,22-6-133 0,8-2-8 15,10 4 8-15,3 4-1 16,-7 7 1-16,-6 9 0 16,-9 10 2-16,1 7 0 15,-6 6 1-15,-7 3 1 16,-6-1-1-16,-10-1 1 15,-9 4-2-15,-5-1 0 16,-8 0 0-16,4 4 0 16,-1-2 0-16,2 0 0 15,6 1-1-15,-1-1 0 0,9-10-1 16,9-4 0-16,2-15 0 16,7-11-1-16,12-8-1 15,-1-8 0-15,24-9 1 16,8-7 0-16,11-14 1 15,12-6 0-15,1-9 0 16,6-1-1-16,8-3-28 16,-5-10-38-16,4 0-145 15,-14-6 136-15</inkml:trace>
  <inkml:trace contextRef="#ctx0" brushRef="#br0" timeOffset="-29025.6011">-3614 791 1241 0,'-22'31'436'0,"6"-15"-382"0,13-5-34 16,19-11-9-16,6-13-6 16,15-14-4-16,2-10 1 15,9-28 2-15,5-7-1 16,1-15 1-16,-5-7 1 15,-7 1 0-15,-7-1 0 16,-3 0 9-16,3-1 6 16,0 3 5-16,-7 2 2 0,-4 15-7 15,-6 12-4-15,-7 18-4 16,-3 13 3-16,-5 18 10 16,-3 4 10-16,-3 12 3 15,-2 12-4-15,-8 26-15 16,2 16-10-16,2 41-5 15,2 16 1-15,7 21 3 16,-5 9-1-16,5 2 2 16,0-1-2-16,0-14-1 15,0-6-1-15,0-27 0 16,-4-14 0-16,-1-22 1 16,2-10-1-16,-2-19-1 15,-1-7 0-15,-2-12-14 16,1-5-31-16,-1-7-85 15,3-5-76-15,2-19 119 16</inkml:trace>
  <inkml:trace contextRef="#ctx0" brushRef="#br0" timeOffset="-28592.7946">-1741-913 1222 0,'-16'43'469'0,"0"8"-323"16,-3 10-81-16,6 23-47 16,-9-12 2-1,0 1-8-15,-32 83-5 0,-36 46-2 16,-2-7-1-16,3-12 0 16,-4 5-1-16,12-10 0 15,2-6-1-15,4-16 0 16,5-12-1-16,-2-20 1 15,-1-6 0-15,7-13 0 0,6-10 0 16,12-15-1-16,10-5 1 16,3-16-2-16,1-12-11 15,6-13-74-15,-1-7-68 16,7-19 93-16</inkml:trace>
  <inkml:trace contextRef="#ctx0" brushRef="#br0" timeOffset="-28064.9647">-1778 350 1334 0,'26'-3'501'0,"9"-5"-380"16,16-8-72-16,3-5 0 15,-8 6-30-15,-6 0-11 16,-16 14-4-16,-7 5 1 15,-12 15 1-15,-5 9 1 16,-14 15-1-16,-10 8 0 16,-17 19-1-16,-10 8-1 0,-10 14 2 15,-6 5 2 1,4-1 4-16,4 1 4 0,14-10-1 16,15 1-2-16,15-15-8 15,15-3-3-15,16-11-3 16,5-9 0-16,22-12 8 15,8-16 10-15,14-17 11 16,13-10 2-16,4-12-5 16,0-9-9-16,9-14-9 15,-8-1-3-15,-8-13-8 16,-2-2-34-16,-20-4-177 16,-2-6 150-16</inkml:trace>
  <inkml:trace contextRef="#ctx0" brushRef="#br0" timeOffset="-2753.2295">1013 0 974 0,'-19'27'370'0,"4"0"-237"15,9 11-79-15,-7 21-23 16,-6 18 1-16,-14 29-18 16,-17 15-5-16,-15 32-5 15,-2 8 0-15,-8 17-2 16,2 4 0-16,4-10 1 0,-2-3-1 16,10-27 1-1,-1-20-1-15,8-18-2 0,14-9 0 16,-8-20-9-16,13-5-14 15,2-17-61-15,-10-7-43 16,14-11-132-16,-4-8 157 16</inkml:trace>
  <inkml:trace contextRef="#ctx0" brushRef="#br0" timeOffset="-3166.7742">275 231 808 0,'-20'13'333'0,"4"12"-176"16,-7 7-59-16,14 19-40 15,-4 8-7-15,3 22-29 16,3 7-8-16,-6 13-5 15,2 9 3-15,-7 3 8 16,9 5 2-16,-3-6 1 16,-5-4-5-16,3-14-7 15,-9-13-3-15,3-19-1 16,0-12-2-16,5-20-1 16,-1-9-2-16,3-5-16 15,0-5-41-15,4-11-149 16,1-2-169-16,1-12 228 0</inkml:trace>
  <inkml:trace contextRef="#ctx0" brushRef="#br0" timeOffset="-2229.4659">675 1406 1241 0,'-11'27'441'0,"-5"-9"-359"16,16-4-78-16,21-1-8 0,4 3 2 16,15 1 2-1,0 4 0-15,-4 6 1 0,-2 2 0 16,-15 10 1-16,3 3 1 16,-1 9 1-16,-4 8 0 15,-7 4 1-15,-15-18 1 31,4-23 2-31,-1 1-1 0,-33 61 1 0,-8-4-2 16,-22-1-2-16,3-21 0 16,3 4-1-16,0 1 2 15,19 0 16-15,6-3 6 0,17-14 3 16,12-1 1-16,15-16-12 16,14-4 3-16,20-6 10 15,10-9 1-15,24-17-1 16,8-9-8-16,12-17-11 15,0-10-3-15,-1-6-4 16,-4-9-1-16,-2-1-3 16,4 0-5-16,-6-1-120 15,1 6 91-15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2-12-16T10:23:28.599"/>
    </inkml:context>
    <inkml:brush xml:id="br0">
      <inkml:brushProperty name="width" value="0.1" units="cm"/>
      <inkml:brushProperty name="height" value="0.1" units="cm"/>
      <inkml:brushProperty name="fitToCurve" value="1"/>
    </inkml:brush>
  </inkml:definitions>
  <inkml:trace contextRef="#ctx0" brushRef="#br0">-6 0 795 0,'0'39'285'15,"1"-1"-227"-15,6 6-52 0,4 14-5 16,0 5-1-16,2 28 0 16,-4 14 0-16,4 29 0 15,1 13 1-15,-1 5 0 16,1 11 2-16,-4 1 8 15,-4 0 3-15,1 10 10 16,-3-1 4-16,1 9 13 16,-2-1 14-16,-3-1 19 15,-1-5 6-15,-1-19 0 16,4-9-10-16,6-7-14 16,8-3-7-16,6 3-15 15,0 7-8-15,-3-2-14 16,4 6-5-16,4 16-4 15,-7-44 0 1,1-1-2-16,24 116 1 0,4 39 0 16,-9-30 0-16,-16-40 2 0,-5-10 2 15,-13-17 2-15,5-1 1 16,-3-7 11-16,0-2 12 16,-1-4 15-16,-2-15 1 15,-5-30-13-15,-2-24-29 16,-6-43-115-16,0-25-293 15,-2-61 269-15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2-12-16T10:23:31.108"/>
    </inkml:context>
    <inkml:brush xml:id="br0">
      <inkml:brushProperty name="width" value="0.1" units="cm"/>
      <inkml:brushProperty name="height" value="0.1" units="cm"/>
      <inkml:brushProperty name="fitToCurve" value="1"/>
    </inkml:brush>
  </inkml:definitions>
  <inkml:trace contextRef="#ctx0" brushRef="#br0">0 0 1491 0,'38'156'516'0,"-22"-69"-455"16,15 17-38-16,10 14-3 16,5-5-3-16,-8-10-16 15,-11-9-4-15,-6-16-38 16,-10-4-37-16,-6-25-159 15,-5-14-234-15,-27-35 304 16</inkml:trace>
  <inkml:trace contextRef="#ctx0" brushRef="#br0" timeOffset="354.3211">1148-309 1411 0,'-8'98'530'15,"5"-48"-396"-15,0 1-50 0,-21 188-20 16,-4 8-27-16,-19 28-27 16,-7-76-3-16,-8-21-3 15,3-4-1-15,0-40-3 16,10-16-5-16,7-29-37 16,-1-14-25-16,7-15-68 15,-1-10-47-15,1-22-148 16,4-4 206-16</inkml:trace>
  <inkml:trace contextRef="#ctx0" brushRef="#br0" timeOffset="777.8284">1437 347 1566 0,'52'-59'525'0,"28"-6"-518"15,9-2-7-15,3 22-1 16,-6 15-2-16,-22 27 3 16,-10 9 1-16,-17 26 6 15,-7 9 3-15,-11 23 10 16,-9 6 3-16,-15 15 6 15,-14 1-1-15,-15 4-4 16,-5 4-1-16,-8 0-1 16,6 3 3-16,9-1 0 15,8-7-1-15,8-11-5 16,5-9-3-16,11-20-6 16,8-8-2-16,18-14-5 15,9-6-1-15,8-13-1 16,9-8 0-16,4-14-1 15,1-5 0-15,1-5-3 16,-6-2-21-16,-2 4-75 16,-1-8-71-16,-8 9 100 15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62.13592" units="1/cm"/>
          <inkml:channelProperty channel="Y" name="resolution" value="62.42775" units="1/cm"/>
          <inkml:channelProperty channel="T" name="resolution" value="1" units="1/dev"/>
        </inkml:channelProperties>
      </inkml:inkSource>
      <inkml:timestamp xml:id="ts0" timeString="2022-12-16T10:24:10.250"/>
    </inkml:context>
    <inkml:brush xml:id="br0">
      <inkml:brushProperty name="width" value="0.4" units="cm"/>
      <inkml:brushProperty name="height" value="0.8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464 1932 0,'26'0'218,"0"0"-186,-26-25-1,0-1-15,0 0 15,0 1 0,-26 25-31,-25-26 16,25-25-16,-25 25 15,25 0-15,-25 1 16,-1-27-16,1-50 16,0-27-16,-26 1 15,51 51-15,26-25 0,0-27 16,0 27-16,0 50 15,0 27-15,0-27 16,0 1-16,0 25 16,0 1-1,0-1 1,0 0 0,0 1 15,0-1 0,0 0 0,0 1 16,0-1 16,0 0-16,0-25-16,0 25-16,0 1 1,0-1 31,26 26-16,-1-25 16,1-1-47,-26 0 16,26 26-16,-1 0 15,27-25-15,-27 25 16,1-52-16,0 52 0,-1-25 31,1 25-15,0 0-16,-1 0 15,1 0 1,0 0 0,-1-26 31,27 0-32,-1 26-15,26-25 0,-26-1 16,-25 26-16,25 0 15,-25 0-15,-1 0 16,27 0 15,-27 0-15,1 0 15,0 0 16,-1 0-16,1 0 1,0 0-1,-26 26-31,0-1 0,0 1 15,0 0 1,0 25-16,0-25 16,0-1-1,0 1-15,0 0 16,25 25-16,27 77 0,-27 26 16,-25 51-16,52-25 15,-52 25-15,0-51 16,0-77-16,0 0 15,0-51-15,0-1 16,0 1-16,0 0 0,0-1 16,-26-25 140,-25 26-156,-1 25 16,-50 1-16,-52 127 0,-51 52 15,102-51-15,52-103 16,25-52-16,26 1 15,0 0-15,0-1 16,-26-25 140,1 0-124,25-77 61,0 26-93,0 25 16,0-25-16,0 25 16,25 26-16,-25-25 15,0-1 1,0 0-1,0 1 1,0-27 15,0 27-15,0-27 15,0 27-31,0-180 16,26 25-16,102-77 15,-102 129-15,0-26 16,-1 52-16,-25 50 0,26 27 16,-26-1-1,0 0 1,25 1 31,-25 50 31,0 1-78,0 0 16,0-1-16,0 1 31,0-77 16,0-26-47,0 51 0,0 0 15,-25 78 63,-1 76-62,1-77-16,-1 26 16,0 0-16,-25 0 15,25-26-15,1-51 16,-1 26-16,26 0 16,0-1-16,-26 27 0,26-27 15,0 1 1,-25-26 140,-1 0-140,26 26-1,-26-1 1,26 1-16,-25 0 16,25-1-16,-26 1 31,26 0 0,0-1 203,0 27-234,0-27 16,0 1-16,0 0 250,-26-26-250,26 25 47,0 27-31,-25-27 15,25 1-16,0 0-15,0-1 32,-26-25-1,26 26-15,0-1-1,0 1 1,0 25-1,-26-25 1,26 0 0,-25-26-16,25 25 0,0 1 15,0 0 1,0-1 31,0 1-16,-26-26 0,26 51 1,-51-51-1,51 26-16,-26 0 17,26-1-1,0 1 31,0 0 17,-26-26-64,26 25 63,0 1 32,0 25-17,0-25 17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D43243-7C64-4232-904B-57085B7A0EA9}" type="datetimeFigureOut">
              <a:rPr lang="it-IT" smtClean="0"/>
              <a:t>17/12/2022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79CB7C-55C0-4C2E-8494-176C7DE6DB8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523078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C0BEEE-5415-474C-AA74-6BFD5D41021B}" type="slidenum">
              <a:rPr lang="it-IT" smtClean="0"/>
              <a:pPr/>
              <a:t>18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65003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C0BEEE-5415-474C-AA74-6BFD5D41021B}" type="slidenum">
              <a:rPr lang="it-IT" smtClean="0"/>
              <a:pPr/>
              <a:t>19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547502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C0BEEE-5415-474C-AA74-6BFD5D41021B}" type="slidenum">
              <a:rPr lang="it-IT" smtClean="0"/>
              <a:pPr/>
              <a:t>22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288917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C0BEEE-5415-474C-AA74-6BFD5D41021B}" type="slidenum">
              <a:rPr lang="it-IT" smtClean="0"/>
              <a:pPr/>
              <a:t>23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231438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it-IT" altLang="it-IT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AF7CDB0-07B0-4749-8FB3-6882BA4076FF}" type="slidenum">
              <a:rPr lang="it-IT" altLang="it-IT">
                <a:latin typeface="Calibri" panose="020F0502020204030204" pitchFamily="34" charset="0"/>
              </a:rPr>
              <a:pPr eaLnBrk="1" hangingPunct="1"/>
              <a:t>30</a:t>
            </a:fld>
            <a:endParaRPr lang="it-IT" altLang="it-IT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44327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it-IT" altLang="it-IT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3BA8D2D7-9CAA-490D-A923-C0EB294287C4}" type="slidenum">
              <a:rPr lang="it-IT" altLang="it-IT">
                <a:latin typeface="Calibri" panose="020F0502020204030204" pitchFamily="34" charset="0"/>
              </a:rPr>
              <a:pPr eaLnBrk="1" hangingPunct="1"/>
              <a:t>31</a:t>
            </a:fld>
            <a:endParaRPr lang="it-IT" altLang="it-IT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14872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it-IT" altLang="it-IT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AE64264-E4B2-406E-84D8-27D0D678F40D}" type="slidenum">
              <a:rPr lang="it-IT" altLang="it-IT">
                <a:latin typeface="Calibri" panose="020F0502020204030204" pitchFamily="34" charset="0"/>
              </a:rPr>
              <a:pPr eaLnBrk="1" hangingPunct="1"/>
              <a:t>32</a:t>
            </a:fld>
            <a:endParaRPr lang="it-IT" altLang="it-IT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23326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0796E-170A-4793-89C7-51B331703632}" type="datetimeFigureOut">
              <a:rPr lang="it-IT" smtClean="0"/>
              <a:t>17/12/2022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59E59-8C6B-4835-84C4-974B05FD08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60250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0796E-170A-4793-89C7-51B331703632}" type="datetimeFigureOut">
              <a:rPr lang="it-IT" smtClean="0"/>
              <a:t>17/12/2022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59E59-8C6B-4835-84C4-974B05FD08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453145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0796E-170A-4793-89C7-51B331703632}" type="datetimeFigureOut">
              <a:rPr lang="it-IT" smtClean="0"/>
              <a:t>17/12/2022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59E59-8C6B-4835-84C4-974B05FD08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0248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0796E-170A-4793-89C7-51B331703632}" type="datetimeFigureOut">
              <a:rPr lang="it-IT" smtClean="0"/>
              <a:t>17/12/2022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59E59-8C6B-4835-84C4-974B05FD08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41335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0796E-170A-4793-89C7-51B331703632}" type="datetimeFigureOut">
              <a:rPr lang="it-IT" smtClean="0"/>
              <a:t>17/12/2022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59E59-8C6B-4835-84C4-974B05FD08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18883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0796E-170A-4793-89C7-51B331703632}" type="datetimeFigureOut">
              <a:rPr lang="it-IT" smtClean="0"/>
              <a:t>17/12/2022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59E59-8C6B-4835-84C4-974B05FD08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86101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0796E-170A-4793-89C7-51B331703632}" type="datetimeFigureOut">
              <a:rPr lang="it-IT" smtClean="0"/>
              <a:t>17/12/2022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59E59-8C6B-4835-84C4-974B05FD08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2493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0796E-170A-4793-89C7-51B331703632}" type="datetimeFigureOut">
              <a:rPr lang="it-IT" smtClean="0"/>
              <a:t>17/12/2022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59E59-8C6B-4835-84C4-974B05FD08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99345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0796E-170A-4793-89C7-51B331703632}" type="datetimeFigureOut">
              <a:rPr lang="it-IT" smtClean="0"/>
              <a:t>17/12/2022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59E59-8C6B-4835-84C4-974B05FD08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97142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0796E-170A-4793-89C7-51B331703632}" type="datetimeFigureOut">
              <a:rPr lang="it-IT" smtClean="0"/>
              <a:t>17/12/2022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59E59-8C6B-4835-84C4-974B05FD08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265470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0796E-170A-4793-89C7-51B331703632}" type="datetimeFigureOut">
              <a:rPr lang="it-IT" smtClean="0"/>
              <a:t>17/12/2022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59E59-8C6B-4835-84C4-974B05FD08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127086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60796E-170A-4793-89C7-51B331703632}" type="datetimeFigureOut">
              <a:rPr lang="it-IT" smtClean="0"/>
              <a:t>17/12/2022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759E59-8C6B-4835-84C4-974B05FD08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34671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customXml" Target="../ink/ink4.xml"/><Relationship Id="rId13" Type="http://schemas.openxmlformats.org/officeDocument/2006/relationships/image" Target="../media/image6.emf"/><Relationship Id="rId3" Type="http://schemas.openxmlformats.org/officeDocument/2006/relationships/image" Target="../media/image1.emf"/><Relationship Id="rId7" Type="http://schemas.openxmlformats.org/officeDocument/2006/relationships/image" Target="../media/image3.emf"/><Relationship Id="rId12" Type="http://schemas.openxmlformats.org/officeDocument/2006/relationships/customXml" Target="../ink/ink6.xml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3.xml"/><Relationship Id="rId11" Type="http://schemas.openxmlformats.org/officeDocument/2006/relationships/image" Target="../media/image5.emf"/><Relationship Id="rId5" Type="http://schemas.openxmlformats.org/officeDocument/2006/relationships/image" Target="../media/image2.emf"/><Relationship Id="rId10" Type="http://schemas.openxmlformats.org/officeDocument/2006/relationships/customXml" Target="../ink/ink5.xml"/><Relationship Id="rId4" Type="http://schemas.openxmlformats.org/officeDocument/2006/relationships/customXml" Target="../ink/ink2.xml"/><Relationship Id="rId9" Type="http://schemas.openxmlformats.org/officeDocument/2006/relationships/image" Target="../media/image4.e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err="1" smtClean="0"/>
              <a:t>Ontology</a:t>
            </a:r>
            <a:r>
              <a:rPr lang="it-IT" dirty="0" smtClean="0"/>
              <a:t> 22-23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smtClean="0"/>
              <a:t>Lezioni 28-30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7509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DE1C731-9B4D-9E47-CD94-A246100617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914400"/>
            <a:ext cx="9601200" cy="4953000"/>
          </a:xfrm>
        </p:spPr>
        <p:txBody>
          <a:bodyPr>
            <a:normAutofit/>
          </a:bodyPr>
          <a:lstStyle/>
          <a:p>
            <a:r>
              <a:rPr lang="it-IT" sz="2600" dirty="0"/>
              <a:t>«I pensieri possono essere veri senza venir afferrati da qualcuno che pensi, e anche così non sono del tutto privi di attualità, se perlomeno c’è la possibilità che vengano afferrati e, grazie a ciò, resi attivi.»</a:t>
            </a:r>
          </a:p>
          <a:p>
            <a:endParaRPr lang="it-IT" sz="2600" dirty="0"/>
          </a:p>
          <a:p>
            <a:r>
              <a:rPr lang="it-IT" sz="2600" dirty="0"/>
              <a:t>Dove possiamo situare la teoria fregeana del pensiero?</a:t>
            </a:r>
          </a:p>
          <a:p>
            <a:endParaRPr lang="it-IT" sz="2600" dirty="0"/>
          </a:p>
          <a:p>
            <a:r>
              <a:rPr lang="it-IT" sz="2600" dirty="0"/>
              <a:t>Proprietà (A) o relazioni(B)? </a:t>
            </a:r>
          </a:p>
          <a:p>
            <a:endParaRPr lang="it-IT" sz="2600" dirty="0"/>
          </a:p>
          <a:p>
            <a:r>
              <a:rPr lang="it-IT" sz="2600" dirty="0"/>
              <a:t>Il B-</a:t>
            </a:r>
            <a:r>
              <a:rPr lang="it-IT" sz="2600" dirty="0" err="1"/>
              <a:t>eternismo</a:t>
            </a:r>
            <a:r>
              <a:rPr lang="it-IT" sz="2600" dirty="0"/>
              <a:t>.</a:t>
            </a:r>
          </a:p>
          <a:p>
            <a:endParaRPr lang="it-IT" sz="2600" dirty="0"/>
          </a:p>
          <a:p>
            <a:endParaRPr lang="it-IT" sz="2600" dirty="0"/>
          </a:p>
          <a:p>
            <a:endParaRPr lang="it-IT" sz="2600" dirty="0"/>
          </a:p>
          <a:p>
            <a:endParaRPr lang="it-IT" sz="2600" dirty="0"/>
          </a:p>
          <a:p>
            <a:endParaRPr lang="it-IT" sz="2600" dirty="0"/>
          </a:p>
          <a:p>
            <a:endParaRPr lang="it-IT" sz="2600" dirty="0"/>
          </a:p>
        </p:txBody>
      </p:sp>
    </p:spTree>
    <p:extLst>
      <p:ext uri="{BB962C8B-B14F-4D97-AF65-F5344CB8AC3E}">
        <p14:creationId xmlns:p14="http://schemas.microsoft.com/office/powerpoint/2010/main" val="1572402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79D12B2-9FAD-0892-0CAA-3D681AB6E9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Riferimenti bibliografici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19B7B75-FACC-EC59-B272-2A283C715F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1434662"/>
            <a:ext cx="10547131" cy="5234152"/>
          </a:xfrm>
        </p:spPr>
        <p:txBody>
          <a:bodyPr>
            <a:normAutofit fontScale="92500" lnSpcReduction="20000"/>
          </a:bodyPr>
          <a:lstStyle/>
          <a:p>
            <a:r>
              <a:rPr lang="it-IT" b="1" dirty="0"/>
              <a:t>Graziani, Ernesto. Ontologia temporale e senso comune. Tesi di dottorato. Università di Macerata, 2017.</a:t>
            </a:r>
          </a:p>
          <a:p>
            <a:endParaRPr lang="it-IT" dirty="0"/>
          </a:p>
          <a:p>
            <a:r>
              <a:rPr lang="it-IT" dirty="0">
                <a:latin typeface="Franklin Gothic Medium" panose="020B0603020102020204" pitchFamily="34" charset="0"/>
              </a:rPr>
              <a:t>Martins, Saulo G.</a:t>
            </a:r>
            <a:r>
              <a:rPr lang="it-IT" sz="1800" dirty="0">
                <a:effectLst/>
                <a:latin typeface="Franklin Gothic Medium" panose="020B0603020102020204" pitchFamily="34" charset="0"/>
              </a:rPr>
              <a:t> A </a:t>
            </a:r>
            <a:r>
              <a:rPr lang="it-IT" sz="1800" dirty="0" err="1">
                <a:effectLst/>
                <a:latin typeface="Franklin Gothic Medium" panose="020B0603020102020204" pitchFamily="34" charset="0"/>
              </a:rPr>
              <a:t>divisão</a:t>
            </a:r>
            <a:r>
              <a:rPr lang="it-IT" sz="1800" dirty="0">
                <a:effectLst/>
                <a:latin typeface="Franklin Gothic Medium" panose="020B0603020102020204" pitchFamily="34" charset="0"/>
              </a:rPr>
              <a:t> do </a:t>
            </a:r>
            <a:r>
              <a:rPr lang="it-IT" sz="1800" dirty="0" err="1">
                <a:effectLst/>
                <a:latin typeface="Franklin Gothic Medium" panose="020B0603020102020204" pitchFamily="34" charset="0"/>
              </a:rPr>
              <a:t>conteúdo</a:t>
            </a:r>
            <a:r>
              <a:rPr lang="it-IT" sz="1800" dirty="0">
                <a:effectLst/>
                <a:latin typeface="Franklin Gothic Medium" panose="020B0603020102020204" pitchFamily="34" charset="0"/>
              </a:rPr>
              <a:t> </a:t>
            </a:r>
            <a:r>
              <a:rPr lang="it-IT" sz="1800" dirty="0" err="1">
                <a:effectLst/>
                <a:latin typeface="Franklin Gothic Medium" panose="020B0603020102020204" pitchFamily="34" charset="0"/>
              </a:rPr>
              <a:t>semântico</a:t>
            </a:r>
            <a:r>
              <a:rPr lang="it-IT" sz="1800" dirty="0">
                <a:effectLst/>
                <a:latin typeface="Franklin Gothic Medium" panose="020B0603020102020204" pitchFamily="34" charset="0"/>
              </a:rPr>
              <a:t> da </a:t>
            </a:r>
            <a:r>
              <a:rPr lang="it-IT" sz="1800" dirty="0" err="1">
                <a:effectLst/>
                <a:latin typeface="Franklin Gothic Medium" panose="020B0603020102020204" pitchFamily="34" charset="0"/>
              </a:rPr>
              <a:t>proposição</a:t>
            </a:r>
            <a:r>
              <a:rPr lang="it-IT" sz="1800" dirty="0">
                <a:effectLst/>
                <a:latin typeface="Franklin Gothic Medium" panose="020B0603020102020204" pitchFamily="34" charset="0"/>
              </a:rPr>
              <a:t> em </a:t>
            </a:r>
            <a:r>
              <a:rPr lang="it-IT" sz="1800" dirty="0" err="1">
                <a:effectLst/>
                <a:latin typeface="Franklin Gothic Medium" panose="020B0603020102020204" pitchFamily="34" charset="0"/>
              </a:rPr>
              <a:t>sentido</a:t>
            </a:r>
            <a:r>
              <a:rPr lang="it-IT" sz="1800" dirty="0">
                <a:effectLst/>
                <a:latin typeface="Franklin Gothic Medium" panose="020B0603020102020204" pitchFamily="34" charset="0"/>
              </a:rPr>
              <a:t> e </a:t>
            </a:r>
            <a:r>
              <a:rPr lang="it-IT" sz="1800" dirty="0" err="1">
                <a:effectLst/>
                <a:latin typeface="Franklin Gothic Medium" panose="020B0603020102020204" pitchFamily="34" charset="0"/>
              </a:rPr>
              <a:t>referência</a:t>
            </a:r>
            <a:r>
              <a:rPr lang="it-IT" sz="1800" dirty="0">
                <a:effectLst/>
                <a:latin typeface="Franklin Gothic Medium" panose="020B0603020102020204" pitchFamily="34" charset="0"/>
              </a:rPr>
              <a:t> por </a:t>
            </a:r>
            <a:r>
              <a:rPr lang="it-IT" sz="1800" dirty="0" err="1">
                <a:latin typeface="Franklin Gothic Medium" panose="020B0603020102020204" pitchFamily="34" charset="0"/>
              </a:rPr>
              <a:t>Frege.</a:t>
            </a:r>
            <a:r>
              <a:rPr lang="it-IT" dirty="0" err="1">
                <a:latin typeface="Franklin Gothic Medium" panose="020B0603020102020204" pitchFamily="34" charset="0"/>
              </a:rPr>
              <a:t>Monografia</a:t>
            </a:r>
            <a:r>
              <a:rPr lang="it-IT" dirty="0">
                <a:latin typeface="Franklin Gothic Medium" panose="020B0603020102020204" pitchFamily="34" charset="0"/>
              </a:rPr>
              <a:t>. </a:t>
            </a:r>
            <a:r>
              <a:rPr lang="it-IT" dirty="0" err="1">
                <a:latin typeface="Franklin Gothic Medium" panose="020B0603020102020204" pitchFamily="34" charset="0"/>
              </a:rPr>
              <a:t>Faculdade</a:t>
            </a:r>
            <a:r>
              <a:rPr lang="it-IT" dirty="0">
                <a:latin typeface="Franklin Gothic Medium" panose="020B0603020102020204" pitchFamily="34" charset="0"/>
              </a:rPr>
              <a:t> Vicentina de filosofia e teologia, Curitiba, 2017.</a:t>
            </a:r>
          </a:p>
          <a:p>
            <a:endParaRPr lang="it-IT" dirty="0"/>
          </a:p>
          <a:p>
            <a:r>
              <a:rPr lang="it-IT" b="1" dirty="0" err="1"/>
              <a:t>Orilia</a:t>
            </a:r>
            <a:r>
              <a:rPr lang="it-IT" b="1" dirty="0"/>
              <a:t>, Francesco. Appunti delle lezioni del corso di </a:t>
            </a:r>
            <a:r>
              <a:rPr lang="it-IT" b="1" dirty="0" err="1"/>
              <a:t>Ontoly</a:t>
            </a:r>
            <a:r>
              <a:rPr lang="it-IT" b="1" dirty="0"/>
              <a:t> </a:t>
            </a:r>
            <a:r>
              <a:rPr lang="it-IT" b="1" dirty="0" err="1"/>
              <a:t>Analict</a:t>
            </a:r>
            <a:r>
              <a:rPr lang="it-IT" b="1" dirty="0"/>
              <a:t>. Macerata, 2022;</a:t>
            </a:r>
          </a:p>
          <a:p>
            <a:endParaRPr lang="it-IT" b="1" dirty="0"/>
          </a:p>
          <a:p>
            <a:r>
              <a:rPr lang="it-IT" b="1" dirty="0" err="1"/>
              <a:t>Orilia</a:t>
            </a:r>
            <a:r>
              <a:rPr lang="it-IT" b="1" dirty="0"/>
              <a:t>, Francesco. Il tempo: una riflessione filosofica. In: Enciclopedia Treccani (on-line).</a:t>
            </a:r>
          </a:p>
          <a:p>
            <a:endParaRPr lang="it-IT" b="1" dirty="0"/>
          </a:p>
          <a:p>
            <a:r>
              <a:rPr lang="it-IT" b="1" dirty="0"/>
              <a:t>Von </a:t>
            </a:r>
            <a:r>
              <a:rPr lang="it-IT" b="1" dirty="0" err="1"/>
              <a:t>Zuben</a:t>
            </a:r>
            <a:r>
              <a:rPr lang="it-IT" b="1" dirty="0"/>
              <a:t>, </a:t>
            </a:r>
            <a:r>
              <a:rPr lang="it-IT" b="1" dirty="0" err="1"/>
              <a:t>Aluisio</a:t>
            </a:r>
            <a:r>
              <a:rPr lang="it-IT" b="1" dirty="0"/>
              <a:t>. </a:t>
            </a:r>
            <a:r>
              <a:rPr lang="it-IT" sz="1800" b="1" dirty="0">
                <a:effectLst/>
                <a:latin typeface="Arial" panose="020B0604020202020204" pitchFamily="34" charset="0"/>
              </a:rPr>
              <a:t>LEIBNIZ, FREGE E O </a:t>
            </a:r>
            <a:r>
              <a:rPr lang="it-IT" sz="1800" b="1" dirty="0">
                <a:effectLst/>
                <a:latin typeface="Arial,Italic"/>
              </a:rPr>
              <a:t>TRACTATUS </a:t>
            </a:r>
            <a:r>
              <a:rPr lang="it-IT" sz="1800" b="1" dirty="0">
                <a:effectLst/>
                <a:latin typeface="Arial" panose="020B0604020202020204" pitchFamily="34" charset="0"/>
              </a:rPr>
              <a:t>DE WITTGENSTEIN:</a:t>
            </a:r>
            <a:br>
              <a:rPr lang="it-IT" sz="1800" b="1" dirty="0">
                <a:effectLst/>
                <a:latin typeface="Arial" panose="020B0604020202020204" pitchFamily="34" charset="0"/>
              </a:rPr>
            </a:br>
            <a:r>
              <a:rPr lang="it-IT" sz="1800" b="1" dirty="0">
                <a:effectLst/>
                <a:latin typeface="Arial" panose="020B0604020202020204" pitchFamily="34" charset="0"/>
              </a:rPr>
              <a:t>DA DIFICULDADE DE NOTAÇÃO À TRANSCENDENTALIDADE DA LÓGICA. </a:t>
            </a:r>
            <a:r>
              <a:rPr lang="it-IT" sz="1800" b="1" dirty="0">
                <a:latin typeface="Arial" panose="020B0604020202020204" pitchFamily="34" charset="0"/>
              </a:rPr>
              <a:t>PUPR, 2018.</a:t>
            </a:r>
            <a:endParaRPr lang="it-IT" b="1" dirty="0"/>
          </a:p>
          <a:p>
            <a:endParaRPr lang="it-IT" b="1" dirty="0"/>
          </a:p>
          <a:p>
            <a:pPr marL="0" indent="0">
              <a:buNone/>
            </a:pPr>
            <a:endParaRPr lang="it-IT" dirty="0"/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98456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16/12/22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6798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Back to the open future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err="1" smtClean="0">
                <a:solidFill>
                  <a:srgbClr val="FF0000"/>
                </a:solidFill>
              </a:rPr>
              <a:t>Peircean</a:t>
            </a:r>
            <a:r>
              <a:rPr lang="en-US" b="1" dirty="0" smtClean="0">
                <a:solidFill>
                  <a:srgbClr val="FF0000"/>
                </a:solidFill>
              </a:rPr>
              <a:t> system</a:t>
            </a:r>
            <a:endParaRPr lang="it-IT" dirty="0">
              <a:solidFill>
                <a:srgbClr val="FF0000"/>
              </a:solidFill>
            </a:endParaRPr>
          </a:p>
          <a:p>
            <a:r>
              <a:rPr lang="en-US" b="1" dirty="0" smtClean="0"/>
              <a:t>future </a:t>
            </a:r>
            <a:r>
              <a:rPr lang="en-US" b="1" dirty="0"/>
              <a:t>excluded </a:t>
            </a:r>
            <a:r>
              <a:rPr lang="en-US" b="1" dirty="0" smtClean="0"/>
              <a:t>middle </a:t>
            </a:r>
          </a:p>
          <a:p>
            <a:r>
              <a:rPr lang="en-US" dirty="0" smtClean="0"/>
              <a:t>                                       F(x)q </a:t>
            </a:r>
            <a:r>
              <a:rPr lang="en-US" dirty="0"/>
              <a:t>∨ F(x)∼</a:t>
            </a:r>
            <a:r>
              <a:rPr lang="en-US" dirty="0" smtClean="0"/>
              <a:t>q</a:t>
            </a:r>
            <a:endParaRPr lang="en-US" b="1" dirty="0"/>
          </a:p>
          <a:p>
            <a:r>
              <a:rPr lang="en-US" dirty="0" smtClean="0"/>
              <a:t>is </a:t>
            </a:r>
            <a:r>
              <a:rPr lang="en-US" dirty="0"/>
              <a:t>not </a:t>
            </a:r>
            <a:r>
              <a:rPr lang="en-US" dirty="0" smtClean="0"/>
              <a:t>valid. Both </a:t>
            </a:r>
            <a:r>
              <a:rPr lang="en-US" dirty="0" err="1" smtClean="0"/>
              <a:t>disjuncts</a:t>
            </a:r>
            <a:r>
              <a:rPr lang="en-US" dirty="0" smtClean="0"/>
              <a:t> are false when q is a future contingent</a:t>
            </a:r>
          </a:p>
          <a:p>
            <a:r>
              <a:rPr lang="en-US" dirty="0" smtClean="0"/>
              <a:t>But </a:t>
            </a:r>
            <a:r>
              <a:rPr lang="en-US" b="1" dirty="0"/>
              <a:t>excluded </a:t>
            </a:r>
            <a:r>
              <a:rPr lang="en-US" b="1" dirty="0" smtClean="0"/>
              <a:t>middle</a:t>
            </a:r>
            <a:endParaRPr lang="en-US" b="1" dirty="0"/>
          </a:p>
          <a:p>
            <a:r>
              <a:rPr lang="en-US" dirty="0" smtClean="0"/>
              <a:t>                             F(x)q </a:t>
            </a:r>
            <a:r>
              <a:rPr lang="en-US" dirty="0"/>
              <a:t>∨ ∼ </a:t>
            </a:r>
            <a:r>
              <a:rPr lang="en-US" dirty="0" smtClean="0"/>
              <a:t>F(x)q</a:t>
            </a:r>
          </a:p>
          <a:p>
            <a:r>
              <a:rPr lang="en-US" dirty="0"/>
              <a:t>is </a:t>
            </a:r>
            <a:r>
              <a:rPr lang="en-US" dirty="0" smtClean="0"/>
              <a:t>valid (the negated </a:t>
            </a:r>
            <a:r>
              <a:rPr lang="en-US" dirty="0" err="1" smtClean="0"/>
              <a:t>disjunct</a:t>
            </a:r>
            <a:r>
              <a:rPr lang="en-US" dirty="0" smtClean="0"/>
              <a:t> is true)</a:t>
            </a:r>
          </a:p>
          <a:p>
            <a:r>
              <a:rPr lang="en-US" dirty="0"/>
              <a:t>t</a:t>
            </a:r>
            <a:r>
              <a:rPr lang="en-US" dirty="0" smtClean="0"/>
              <a:t>he </a:t>
            </a:r>
            <a:r>
              <a:rPr lang="en-US" dirty="0"/>
              <a:t>formula</a:t>
            </a:r>
            <a:endParaRPr lang="it-IT" dirty="0"/>
          </a:p>
          <a:p>
            <a:r>
              <a:rPr lang="en-US" dirty="0" smtClean="0"/>
              <a:t>                    </a:t>
            </a:r>
            <a:r>
              <a:rPr lang="en-US" dirty="0" err="1" smtClean="0"/>
              <a:t>q</a:t>
            </a:r>
            <a:r>
              <a:rPr lang="en-US" dirty="0" err="1"/>
              <a:t>⊃P</a:t>
            </a:r>
            <a:r>
              <a:rPr lang="en-US" dirty="0"/>
              <a:t>(z)F(z)q          </a:t>
            </a:r>
            <a:endParaRPr lang="it-IT" dirty="0"/>
          </a:p>
          <a:p>
            <a:r>
              <a:rPr lang="en-US" dirty="0"/>
              <a:t>is not </a:t>
            </a:r>
            <a:r>
              <a:rPr lang="en-US" dirty="0" smtClean="0"/>
              <a:t>valid</a:t>
            </a:r>
            <a:r>
              <a:rPr lang="en-US" dirty="0"/>
              <a:t>.</a:t>
            </a:r>
            <a:endParaRPr lang="it-IT" dirty="0"/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85166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err="1">
                <a:solidFill>
                  <a:srgbClr val="FF0000"/>
                </a:solidFill>
              </a:rPr>
              <a:t>Łukasiewicz</a:t>
            </a:r>
            <a:endParaRPr lang="it-IT" b="1" dirty="0">
              <a:solidFill>
                <a:srgbClr val="FF0000"/>
              </a:solidFill>
            </a:endParaRPr>
          </a:p>
          <a:p>
            <a:r>
              <a:rPr lang="en-US" b="1" dirty="0"/>
              <a:t>future excluded middle </a:t>
            </a:r>
          </a:p>
          <a:p>
            <a:r>
              <a:rPr lang="en-US" dirty="0"/>
              <a:t>                                       F(x)q ∨ F(x)∼q</a:t>
            </a:r>
            <a:endParaRPr lang="en-US" b="1" dirty="0"/>
          </a:p>
          <a:p>
            <a:r>
              <a:rPr lang="en-US" dirty="0"/>
              <a:t>is not valid. Both </a:t>
            </a:r>
            <a:r>
              <a:rPr lang="en-US" dirty="0" err="1"/>
              <a:t>disjuncts</a:t>
            </a:r>
            <a:r>
              <a:rPr lang="en-US" dirty="0"/>
              <a:t> are </a:t>
            </a:r>
            <a:r>
              <a:rPr lang="en-US" dirty="0" smtClean="0"/>
              <a:t>1/2 </a:t>
            </a:r>
            <a:r>
              <a:rPr lang="en-US" dirty="0"/>
              <a:t>when q is a future contingent</a:t>
            </a:r>
          </a:p>
          <a:p>
            <a:r>
              <a:rPr lang="en-US" b="1" dirty="0" smtClean="0"/>
              <a:t>excluded </a:t>
            </a:r>
            <a:r>
              <a:rPr lang="en-US" b="1" dirty="0"/>
              <a:t>middle</a:t>
            </a:r>
          </a:p>
          <a:p>
            <a:r>
              <a:rPr lang="en-US" dirty="0"/>
              <a:t>                             F(x)q </a:t>
            </a:r>
            <a:r>
              <a:rPr lang="en-US" dirty="0" smtClean="0"/>
              <a:t>    ∨      ∼     F(x)q</a:t>
            </a:r>
            <a:endParaRPr lang="en-US" dirty="0"/>
          </a:p>
          <a:p>
            <a:r>
              <a:rPr lang="en-US" dirty="0"/>
              <a:t>is </a:t>
            </a:r>
            <a:r>
              <a:rPr lang="en-US" dirty="0" smtClean="0"/>
              <a:t>NOT valid. </a:t>
            </a:r>
            <a:endParaRPr lang="it-IT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7" name="Input penna 26"/>
              <p14:cNvContentPartPr/>
              <p14:nvPr/>
            </p14:nvContentPartPr>
            <p14:xfrm>
              <a:off x="4458393" y="4256200"/>
              <a:ext cx="88560" cy="2126520"/>
            </p14:xfrm>
          </p:contentPart>
        </mc:Choice>
        <mc:Fallback xmlns="">
          <p:pic>
            <p:nvPicPr>
              <p:cNvPr id="27" name="Input penna 26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439313" y="4244680"/>
                <a:ext cx="125280" cy="2157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39" name="Input penna 38"/>
              <p14:cNvContentPartPr/>
              <p14:nvPr/>
            </p14:nvContentPartPr>
            <p14:xfrm>
              <a:off x="5226273" y="4225240"/>
              <a:ext cx="163080" cy="1865160"/>
            </p14:xfrm>
          </p:contentPart>
        </mc:Choice>
        <mc:Fallback xmlns="">
          <p:pic>
            <p:nvPicPr>
              <p:cNvPr id="39" name="Input penna 38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214393" y="4215880"/>
                <a:ext cx="190080" cy="1890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47" name="Input penna 46"/>
              <p14:cNvContentPartPr/>
              <p14:nvPr/>
            </p14:nvContentPartPr>
            <p14:xfrm>
              <a:off x="3349233" y="4749760"/>
              <a:ext cx="2644920" cy="1311840"/>
            </p14:xfrm>
          </p:contentPart>
        </mc:Choice>
        <mc:Fallback xmlns="">
          <p:pic>
            <p:nvPicPr>
              <p:cNvPr id="47" name="Input penna 46"/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3333033" y="4737160"/>
                <a:ext cx="2678400" cy="1344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52" name="Input penna 51"/>
              <p14:cNvContentPartPr/>
              <p14:nvPr/>
            </p14:nvContentPartPr>
            <p14:xfrm>
              <a:off x="5880393" y="4148920"/>
              <a:ext cx="192240" cy="2323440"/>
            </p14:xfrm>
          </p:contentPart>
        </mc:Choice>
        <mc:Fallback xmlns="">
          <p:pic>
            <p:nvPicPr>
              <p:cNvPr id="52" name="Input penna 51"/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868513" y="4139200"/>
                <a:ext cx="222120" cy="2347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57" name="Input penna 56"/>
              <p14:cNvContentPartPr/>
              <p14:nvPr/>
            </p14:nvContentPartPr>
            <p14:xfrm>
              <a:off x="6339033" y="5059000"/>
              <a:ext cx="831600" cy="752400"/>
            </p14:xfrm>
          </p:contentPart>
        </mc:Choice>
        <mc:Fallback xmlns="">
          <p:pic>
            <p:nvPicPr>
              <p:cNvPr id="57" name="Input penna 56"/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6324633" y="5045320"/>
                <a:ext cx="864000" cy="779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59" name="Input penna 58"/>
              <p14:cNvContentPartPr/>
              <p14:nvPr/>
            </p14:nvContentPartPr>
            <p14:xfrm>
              <a:off x="4709673" y="5114080"/>
              <a:ext cx="434160" cy="945360"/>
            </p14:xfrm>
          </p:contentPart>
        </mc:Choice>
        <mc:Fallback xmlns="">
          <p:pic>
            <p:nvPicPr>
              <p:cNvPr id="59" name="Input penna 58"/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4637673" y="4970080"/>
                <a:ext cx="578160" cy="12333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689759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dirty="0" err="1" smtClean="0">
                <a:solidFill>
                  <a:srgbClr val="FF0000"/>
                </a:solidFill>
              </a:rPr>
              <a:t>Ockamist</a:t>
            </a:r>
            <a:r>
              <a:rPr lang="it-IT" b="1" dirty="0" smtClean="0">
                <a:solidFill>
                  <a:srgbClr val="FF0000"/>
                </a:solidFill>
              </a:rPr>
              <a:t> </a:t>
            </a:r>
            <a:r>
              <a:rPr lang="it-IT" b="1" dirty="0" err="1" smtClean="0">
                <a:solidFill>
                  <a:srgbClr val="FF0000"/>
                </a:solidFill>
              </a:rPr>
              <a:t>system</a:t>
            </a:r>
            <a:endParaRPr lang="it-IT" b="1" dirty="0" smtClean="0">
              <a:solidFill>
                <a:srgbClr val="FF0000"/>
              </a:solidFill>
            </a:endParaRPr>
          </a:p>
          <a:p>
            <a:r>
              <a:rPr lang="it-IT" dirty="0" err="1" smtClean="0"/>
              <a:t>rejects</a:t>
            </a:r>
            <a:r>
              <a:rPr lang="it-IT" dirty="0" smtClean="0"/>
              <a:t> </a:t>
            </a:r>
            <a:r>
              <a:rPr lang="it-IT" dirty="0" err="1" smtClean="0"/>
              <a:t>necessity</a:t>
            </a:r>
            <a:r>
              <a:rPr lang="it-IT" dirty="0" smtClean="0"/>
              <a:t> of the </a:t>
            </a:r>
            <a:r>
              <a:rPr lang="it-IT" dirty="0" err="1" smtClean="0"/>
              <a:t>past</a:t>
            </a:r>
            <a:endParaRPr lang="it-IT" dirty="0" smtClean="0"/>
          </a:p>
          <a:p>
            <a:r>
              <a:rPr lang="fr-FR" i="1" dirty="0"/>
              <a:t>P</a:t>
            </a:r>
            <a:r>
              <a:rPr lang="fr-FR" dirty="0"/>
              <a:t>(</a:t>
            </a:r>
            <a:r>
              <a:rPr lang="fr-FR" i="1" dirty="0"/>
              <a:t>x</a:t>
            </a:r>
            <a:r>
              <a:rPr lang="fr-FR" dirty="0"/>
              <a:t>)</a:t>
            </a:r>
            <a:r>
              <a:rPr lang="fr-FR" i="1" dirty="0"/>
              <a:t>p </a:t>
            </a:r>
            <a:r>
              <a:rPr lang="fr-FR" dirty="0"/>
              <a:t>⊃ </a:t>
            </a:r>
            <a:r>
              <a:rPr lang="fr-FR"/>
              <a:t>◻</a:t>
            </a:r>
            <a:r>
              <a:rPr lang="fr-FR" i="1" smtClean="0"/>
              <a:t>P</a:t>
            </a:r>
            <a:r>
              <a:rPr lang="fr-FR" smtClean="0"/>
              <a:t>(</a:t>
            </a:r>
            <a:r>
              <a:rPr lang="fr-FR" i="1" smtClean="0"/>
              <a:t>x</a:t>
            </a:r>
            <a:r>
              <a:rPr lang="fr-FR" smtClean="0"/>
              <a:t>)</a:t>
            </a:r>
            <a:r>
              <a:rPr lang="fr-FR" i="1" smtClean="0"/>
              <a:t>p</a:t>
            </a:r>
          </a:p>
          <a:p>
            <a:r>
              <a:rPr lang="fr-FR" smtClean="0"/>
              <a:t>See SEP entry on future contingents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9190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 problemi del presentismo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Formulazione </a:t>
            </a:r>
            <a:r>
              <a:rPr lang="it-IT" dirty="0" smtClean="0"/>
              <a:t>=&gt; </a:t>
            </a:r>
            <a:r>
              <a:rPr lang="it-IT" dirty="0" err="1" smtClean="0"/>
              <a:t>see</a:t>
            </a:r>
            <a:r>
              <a:rPr lang="it-IT" dirty="0" smtClean="0"/>
              <a:t> </a:t>
            </a:r>
            <a:r>
              <a:rPr lang="it-IT" dirty="0" err="1" smtClean="0"/>
              <a:t>deflationist</a:t>
            </a:r>
            <a:r>
              <a:rPr lang="it-IT" dirty="0" smtClean="0"/>
              <a:t> </a:t>
            </a:r>
            <a:r>
              <a:rPr lang="it-IT" dirty="0" err="1" smtClean="0"/>
              <a:t>challenge</a:t>
            </a:r>
            <a:r>
              <a:rPr lang="it-IT" dirty="0" smtClean="0"/>
              <a:t> </a:t>
            </a:r>
            <a:r>
              <a:rPr lang="it-IT" dirty="0" err="1" smtClean="0"/>
              <a:t>about</a:t>
            </a:r>
            <a:r>
              <a:rPr lang="it-IT" dirty="0" smtClean="0"/>
              <a:t> </a:t>
            </a:r>
            <a:r>
              <a:rPr lang="it-IT" dirty="0" err="1" smtClean="0"/>
              <a:t>temporal</a:t>
            </a:r>
            <a:r>
              <a:rPr lang="it-IT" dirty="0" smtClean="0"/>
              <a:t> </a:t>
            </a:r>
            <a:r>
              <a:rPr lang="it-IT" dirty="0" err="1" smtClean="0"/>
              <a:t>ontology</a:t>
            </a:r>
            <a:r>
              <a:rPr lang="it-IT" dirty="0" smtClean="0"/>
              <a:t> in general</a:t>
            </a:r>
          </a:p>
          <a:p>
            <a:r>
              <a:rPr lang="it-IT" dirty="0"/>
              <a:t>Teoria della </a:t>
            </a:r>
            <a:r>
              <a:rPr lang="it-IT" dirty="0" smtClean="0"/>
              <a:t>relatività</a:t>
            </a:r>
          </a:p>
          <a:p>
            <a:r>
              <a:rPr lang="it-IT" dirty="0"/>
              <a:t>Date</a:t>
            </a:r>
          </a:p>
          <a:p>
            <a:r>
              <a:rPr lang="it-IT" dirty="0"/>
              <a:t>Nomi propri orientati al </a:t>
            </a:r>
            <a:r>
              <a:rPr lang="it-IT" dirty="0" smtClean="0"/>
              <a:t>passato</a:t>
            </a:r>
          </a:p>
          <a:p>
            <a:r>
              <a:rPr lang="it-IT" dirty="0" smtClean="0"/>
              <a:t>Fattori di verità</a:t>
            </a:r>
          </a:p>
          <a:p>
            <a:r>
              <a:rPr lang="it-IT" dirty="0"/>
              <a:t>Relazioni </a:t>
            </a:r>
            <a:r>
              <a:rPr lang="it-IT" dirty="0" smtClean="0"/>
              <a:t>intertemporali</a:t>
            </a:r>
          </a:p>
          <a:p>
            <a:r>
              <a:rPr lang="it-IT" dirty="0" smtClean="0"/>
              <a:t>Eventi dinamici and the </a:t>
            </a:r>
            <a:r>
              <a:rPr lang="it-IT" dirty="0" err="1" smtClean="0"/>
              <a:t>extension</a:t>
            </a:r>
            <a:r>
              <a:rPr lang="it-IT" dirty="0" smtClean="0"/>
              <a:t> of the (</a:t>
            </a:r>
            <a:r>
              <a:rPr lang="it-IT" dirty="0" err="1" smtClean="0"/>
              <a:t>experienced</a:t>
            </a:r>
            <a:r>
              <a:rPr lang="it-IT" dirty="0" smtClean="0"/>
              <a:t>) </a:t>
            </a:r>
            <a:r>
              <a:rPr lang="it-IT" dirty="0" err="1" smtClean="0"/>
              <a:t>present</a:t>
            </a:r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906601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Nomi propri ed impegno ontologico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Se assumiamo che i nomi propri sono direttamente referenziali, allora</a:t>
            </a:r>
          </a:p>
          <a:p>
            <a:pPr lvl="1"/>
            <a:r>
              <a:rPr lang="it-IT" dirty="0" smtClean="0"/>
              <a:t>Giulio Cesare ha varcato il Rubicone</a:t>
            </a:r>
          </a:p>
          <a:p>
            <a:r>
              <a:rPr lang="it-IT" dirty="0" smtClean="0"/>
              <a:t>Implica</a:t>
            </a:r>
          </a:p>
          <a:p>
            <a:pPr lvl="1"/>
            <a:r>
              <a:rPr lang="it-IT" dirty="0" smtClean="0"/>
              <a:t>Esiste un x che ha varcato il Rubicone</a:t>
            </a:r>
          </a:p>
          <a:p>
            <a:r>
              <a:rPr lang="it-IT" dirty="0" smtClean="0"/>
              <a:t>Impegno ontologico ad un ente passato?</a:t>
            </a:r>
          </a:p>
          <a:p>
            <a:r>
              <a:rPr lang="it-IT" dirty="0" smtClean="0"/>
              <a:t>Il presentismo deve chiarire come intende i nomi propri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53507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Il problema dei nomi propri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Nomi propri vs. descrizioni definite</a:t>
            </a:r>
          </a:p>
          <a:p>
            <a:r>
              <a:rPr lang="it-IT" dirty="0" smtClean="0"/>
              <a:t>significato di una descrizione, "il P": concetto individuale o contenuto descrittivo, [IL P]</a:t>
            </a:r>
          </a:p>
          <a:p>
            <a:r>
              <a:rPr lang="it-IT" dirty="0" err="1" smtClean="0"/>
              <a:t>referenzialismo</a:t>
            </a:r>
            <a:r>
              <a:rPr lang="it-IT" dirty="0" smtClean="0"/>
              <a:t> (Kripke, </a:t>
            </a:r>
            <a:r>
              <a:rPr lang="it-IT" dirty="0" err="1" smtClean="0"/>
              <a:t>Kaplan</a:t>
            </a:r>
            <a:r>
              <a:rPr lang="it-IT" dirty="0" smtClean="0"/>
              <a:t>) vs. descrittivismo (Frege, Russell)</a:t>
            </a:r>
          </a:p>
          <a:p>
            <a:r>
              <a:rPr lang="it-IT" dirty="0" smtClean="0"/>
              <a:t>(1) Napoleone è stato un grande generale</a:t>
            </a:r>
          </a:p>
          <a:p>
            <a:r>
              <a:rPr lang="it-IT" dirty="0" smtClean="0"/>
              <a:t>(2) ogni generale ammira Napoleone</a:t>
            </a:r>
          </a:p>
          <a:p>
            <a:r>
              <a:rPr lang="it-IT" dirty="0" smtClean="0"/>
              <a:t>Se hanno ragione i </a:t>
            </a:r>
            <a:r>
              <a:rPr lang="it-IT" dirty="0" err="1" smtClean="0"/>
              <a:t>referenzialisti</a:t>
            </a:r>
            <a:r>
              <a:rPr lang="it-IT" dirty="0" smtClean="0"/>
              <a:t> queste proposizioni comportano l'esistenza di individui passati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51602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Risposte al problema dei nomi propri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t-IT" dirty="0" smtClean="0"/>
              <a:t>Opzione 1: </a:t>
            </a:r>
            <a:r>
              <a:rPr lang="it-IT" dirty="0" smtClean="0">
                <a:solidFill>
                  <a:srgbClr val="FF0000"/>
                </a:solidFill>
              </a:rPr>
              <a:t>descrittivismo</a:t>
            </a:r>
            <a:r>
              <a:rPr lang="it-IT" dirty="0" smtClean="0"/>
              <a:t>. I nomi propri sono "descrizioni camuffate" e quindi hanno come significato contenuti descrittivi o concetti individuali, per es. [IL battezzato con il nome "Paolo Rossi" nel posto p nel momento m] (</a:t>
            </a:r>
            <a:r>
              <a:rPr lang="it-IT" dirty="0" err="1" smtClean="0"/>
              <a:t>see</a:t>
            </a:r>
            <a:r>
              <a:rPr lang="it-IT" dirty="0" smtClean="0"/>
              <a:t> Orilia 2010 </a:t>
            </a:r>
            <a:r>
              <a:rPr lang="it-IT" i="1" dirty="0" err="1" smtClean="0"/>
              <a:t>Singular</a:t>
            </a:r>
            <a:r>
              <a:rPr lang="it-IT" i="1" dirty="0" smtClean="0"/>
              <a:t> Reference</a:t>
            </a:r>
            <a:r>
              <a:rPr lang="it-IT" dirty="0" smtClean="0"/>
              <a:t> and Iowa </a:t>
            </a:r>
            <a:r>
              <a:rPr lang="it-IT" dirty="0" err="1" smtClean="0"/>
              <a:t>paper</a:t>
            </a:r>
            <a:r>
              <a:rPr lang="it-IT" dirty="0" smtClean="0"/>
              <a:t>)</a:t>
            </a:r>
          </a:p>
          <a:p>
            <a:r>
              <a:rPr lang="it-IT" dirty="0" smtClean="0"/>
              <a:t>Opzione 2: </a:t>
            </a:r>
            <a:r>
              <a:rPr lang="it-IT" dirty="0" err="1" smtClean="0">
                <a:solidFill>
                  <a:srgbClr val="FF0000"/>
                </a:solidFill>
              </a:rPr>
              <a:t>ecceitismo</a:t>
            </a:r>
            <a:r>
              <a:rPr lang="it-IT" dirty="0" smtClean="0"/>
              <a:t>. I nomi propri fanno riferimento a ecceità o essenze individuali, ossia proprietà esemplificabili soltanto da uno specifico individuo, per es. '</a:t>
            </a:r>
            <a:r>
              <a:rPr lang="it-IT" dirty="0" err="1" smtClean="0"/>
              <a:t>socraticità</a:t>
            </a:r>
            <a:r>
              <a:rPr lang="it-IT" dirty="0" smtClean="0"/>
              <a:t>' (</a:t>
            </a:r>
            <a:r>
              <a:rPr lang="it-IT" dirty="0" err="1" smtClean="0"/>
              <a:t>Plantinga</a:t>
            </a:r>
            <a:r>
              <a:rPr lang="it-IT" dirty="0" smtClean="0"/>
              <a:t> 1974 </a:t>
            </a:r>
            <a:r>
              <a:rPr lang="it-IT" i="1" dirty="0" smtClean="0"/>
              <a:t>The Nature of </a:t>
            </a:r>
            <a:r>
              <a:rPr lang="it-IT" i="1" dirty="0" err="1" smtClean="0"/>
              <a:t>Necessity</a:t>
            </a:r>
            <a:r>
              <a:rPr lang="it-IT" dirty="0" smtClean="0"/>
              <a:t>)</a:t>
            </a:r>
          </a:p>
          <a:p>
            <a:r>
              <a:rPr lang="it-IT" dirty="0" smtClean="0"/>
              <a:t>Opzione 3: </a:t>
            </a:r>
            <a:r>
              <a:rPr lang="it-IT" dirty="0" smtClean="0">
                <a:solidFill>
                  <a:srgbClr val="FF0000"/>
                </a:solidFill>
              </a:rPr>
              <a:t>ex-concretismo</a:t>
            </a:r>
            <a:r>
              <a:rPr lang="it-IT" dirty="0" smtClean="0"/>
              <a:t>. Gli individui concreti non cessano realmente di esistere, ma diventano astratti (</a:t>
            </a:r>
            <a:r>
              <a:rPr lang="it-IT" dirty="0" err="1" smtClean="0"/>
              <a:t>Williamson</a:t>
            </a:r>
            <a:r>
              <a:rPr lang="it-IT" dirty="0" smtClean="0"/>
              <a:t> 2002 and 2013 </a:t>
            </a:r>
            <a:r>
              <a:rPr lang="it-IT" i="1" dirty="0" err="1"/>
              <a:t>Modal</a:t>
            </a:r>
            <a:r>
              <a:rPr lang="it-IT" i="1" dirty="0"/>
              <a:t> </a:t>
            </a:r>
            <a:r>
              <a:rPr lang="it-IT" i="1" dirty="0" err="1"/>
              <a:t>Logic</a:t>
            </a:r>
            <a:r>
              <a:rPr lang="it-IT" i="1" dirty="0"/>
              <a:t> </a:t>
            </a:r>
            <a:r>
              <a:rPr lang="it-IT" i="1" dirty="0" err="1"/>
              <a:t>as</a:t>
            </a:r>
            <a:r>
              <a:rPr lang="it-IT" i="1" dirty="0"/>
              <a:t> </a:t>
            </a:r>
            <a:r>
              <a:rPr lang="it-IT" i="1" dirty="0" err="1" smtClean="0"/>
              <a:t>Metaphysics</a:t>
            </a:r>
            <a:r>
              <a:rPr lang="it-IT" dirty="0" smtClean="0"/>
              <a:t>, Orilia, «Moderate </a:t>
            </a:r>
            <a:r>
              <a:rPr lang="it-IT" dirty="0" err="1" smtClean="0"/>
              <a:t>presentism</a:t>
            </a:r>
            <a:r>
              <a:rPr lang="it-IT" dirty="0" smtClean="0"/>
              <a:t>». </a:t>
            </a:r>
            <a:r>
              <a:rPr lang="it-IT" dirty="0" smtClean="0">
                <a:solidFill>
                  <a:srgbClr val="FF0000"/>
                </a:solidFill>
              </a:rPr>
              <a:t>E' ancora presentismo? (</a:t>
            </a:r>
            <a:r>
              <a:rPr lang="it-IT" dirty="0" err="1" smtClean="0">
                <a:solidFill>
                  <a:srgbClr val="FF0000"/>
                </a:solidFill>
              </a:rPr>
              <a:t>see</a:t>
            </a:r>
            <a:r>
              <a:rPr lang="it-IT" dirty="0" smtClean="0">
                <a:solidFill>
                  <a:srgbClr val="FF0000"/>
                </a:solidFill>
              </a:rPr>
              <a:t> Ingram, </a:t>
            </a:r>
            <a:r>
              <a:rPr lang="it-IT" i="1" dirty="0" err="1" smtClean="0">
                <a:solidFill>
                  <a:srgbClr val="FF0000"/>
                </a:solidFill>
              </a:rPr>
              <a:t>Thisness</a:t>
            </a:r>
            <a:r>
              <a:rPr lang="it-IT" i="1" dirty="0" smtClean="0">
                <a:solidFill>
                  <a:srgbClr val="FF0000"/>
                </a:solidFill>
              </a:rPr>
              <a:t> </a:t>
            </a:r>
            <a:r>
              <a:rPr lang="it-IT" i="1" dirty="0" err="1" smtClean="0">
                <a:solidFill>
                  <a:srgbClr val="FF0000"/>
                </a:solidFill>
              </a:rPr>
              <a:t>Presentism</a:t>
            </a:r>
            <a:r>
              <a:rPr lang="it-IT" dirty="0" smtClean="0">
                <a:solidFill>
                  <a:srgbClr val="FF0000"/>
                </a:solidFill>
              </a:rPr>
              <a:t>, and </a:t>
            </a:r>
            <a:r>
              <a:rPr lang="it-IT" dirty="0" err="1" smtClean="0">
                <a:solidFill>
                  <a:srgbClr val="FF0000"/>
                </a:solidFill>
              </a:rPr>
              <a:t>Orilia’s</a:t>
            </a:r>
            <a:r>
              <a:rPr lang="it-IT" dirty="0" smtClean="0">
                <a:solidFill>
                  <a:srgbClr val="FF0000"/>
                </a:solidFill>
              </a:rPr>
              <a:t> </a:t>
            </a:r>
            <a:r>
              <a:rPr lang="it-IT" dirty="0" err="1" smtClean="0">
                <a:solidFill>
                  <a:srgbClr val="FF0000"/>
                </a:solidFill>
              </a:rPr>
              <a:t>reply</a:t>
            </a:r>
            <a:r>
              <a:rPr lang="it-IT" dirty="0" smtClean="0">
                <a:solidFill>
                  <a:srgbClr val="FF0000"/>
                </a:solidFill>
              </a:rPr>
              <a:t>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83637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Lezione 28</a:t>
            </a:r>
          </a:p>
          <a:p>
            <a:r>
              <a:rPr lang="it-IT" smtClean="0"/>
              <a:t>15/12/22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45265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Il problema delle date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dirty="0"/>
              <a:t>Eliminare date utilizzando operatori metrici? Un’opzione accarezzata da </a:t>
            </a:r>
            <a:r>
              <a:rPr lang="it-IT" dirty="0" err="1"/>
              <a:t>Prior</a:t>
            </a:r>
            <a:r>
              <a:rPr lang="it-IT" dirty="0"/>
              <a:t>. Abbiamo visto però che presenta </a:t>
            </a:r>
            <a:r>
              <a:rPr lang="it-IT" dirty="0" smtClean="0"/>
              <a:t>un problema (slide 21). Inoltre ci </a:t>
            </a:r>
            <a:r>
              <a:rPr lang="it-IT" dirty="0" err="1" smtClean="0"/>
              <a:t>pobliga</a:t>
            </a:r>
            <a:r>
              <a:rPr lang="it-IT" dirty="0" smtClean="0"/>
              <a:t> a rivoluzionare il linguaggio ordinario.</a:t>
            </a:r>
          </a:p>
          <a:p>
            <a:r>
              <a:rPr lang="it-IT" dirty="0" smtClean="0"/>
              <a:t>Stanno per insiemi o somme «totali» di eventi simultanei tra loro? Non va bene per il presentismo </a:t>
            </a:r>
            <a:r>
              <a:rPr lang="it-IT" i="1" dirty="0" smtClean="0"/>
              <a:t>tipico</a:t>
            </a:r>
          </a:p>
          <a:p>
            <a:r>
              <a:rPr lang="it-IT" dirty="0" smtClean="0"/>
              <a:t>Stanno per proposizioni mondo che sono state vere, sono vere o SARANNO vere? E’ l’opzione di solito accettata dai presentisti. Ma devono essere ordinate da /prima di\ (</a:t>
            </a:r>
            <a:r>
              <a:rPr lang="it-IT" dirty="0" err="1" smtClean="0"/>
              <a:t>Bourne</a:t>
            </a:r>
            <a:r>
              <a:rPr lang="it-IT" dirty="0" smtClean="0"/>
              <a:t> introduce indici numerici!). E il futuro aperto?</a:t>
            </a:r>
          </a:p>
          <a:p>
            <a:r>
              <a:rPr lang="it-IT" dirty="0" smtClean="0"/>
              <a:t>Stanno per ecceità di momenti? (Keller)</a:t>
            </a:r>
          </a:p>
          <a:p>
            <a:r>
              <a:rPr lang="it-IT" dirty="0"/>
              <a:t>Stanno per momenti? Accettabile per una forma atipica di presentismo, il presentismo </a:t>
            </a:r>
            <a:r>
              <a:rPr lang="it-IT" dirty="0" smtClean="0"/>
              <a:t>moderato (o per il «</a:t>
            </a:r>
            <a:r>
              <a:rPr lang="it-IT" dirty="0" err="1" smtClean="0"/>
              <a:t>substantival</a:t>
            </a:r>
            <a:r>
              <a:rPr lang="it-IT" dirty="0" smtClean="0"/>
              <a:t> </a:t>
            </a:r>
            <a:r>
              <a:rPr lang="it-IT" dirty="0" err="1" smtClean="0"/>
              <a:t>presentism</a:t>
            </a:r>
            <a:r>
              <a:rPr lang="it-IT" dirty="0" smtClean="0"/>
              <a:t>»; </a:t>
            </a:r>
            <a:r>
              <a:rPr lang="it-IT" dirty="0" err="1" smtClean="0"/>
              <a:t>see</a:t>
            </a:r>
            <a:r>
              <a:rPr lang="it-IT" dirty="0" smtClean="0"/>
              <a:t> orilia in </a:t>
            </a:r>
            <a:r>
              <a:rPr lang="it-IT" i="1" dirty="0" err="1" smtClean="0"/>
              <a:t>Philosophy</a:t>
            </a:r>
            <a:r>
              <a:rPr lang="it-IT" i="1" dirty="0" smtClean="0"/>
              <a:t> Kitchen</a:t>
            </a:r>
            <a:r>
              <a:rPr lang="it-IT" dirty="0" smtClean="0"/>
              <a:t>)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20319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more on moderate </a:t>
            </a:r>
            <a:r>
              <a:rPr lang="it-IT" dirty="0" err="1" smtClean="0"/>
              <a:t>presentism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 err="1" smtClean="0"/>
              <a:t>Only</a:t>
            </a:r>
            <a:r>
              <a:rPr lang="it-IT" dirty="0" smtClean="0"/>
              <a:t> the </a:t>
            </a:r>
            <a:r>
              <a:rPr lang="it-IT" dirty="0" err="1" smtClean="0"/>
              <a:t>present</a:t>
            </a:r>
            <a:r>
              <a:rPr lang="it-IT" dirty="0" smtClean="0"/>
              <a:t> time </a:t>
            </a:r>
            <a:r>
              <a:rPr lang="it-IT" dirty="0" err="1" smtClean="0"/>
              <a:t>contains</a:t>
            </a:r>
            <a:r>
              <a:rPr lang="it-IT" dirty="0" smtClean="0"/>
              <a:t> </a:t>
            </a:r>
            <a:r>
              <a:rPr lang="it-IT" dirty="0" err="1" smtClean="0"/>
              <a:t>events</a:t>
            </a:r>
            <a:r>
              <a:rPr lang="it-IT" dirty="0" smtClean="0"/>
              <a:t> (</a:t>
            </a:r>
            <a:r>
              <a:rPr lang="it-IT" dirty="0" err="1" smtClean="0"/>
              <a:t>events</a:t>
            </a:r>
            <a:r>
              <a:rPr lang="it-IT" dirty="0" smtClean="0"/>
              <a:t> </a:t>
            </a:r>
            <a:r>
              <a:rPr lang="it-IT" dirty="0" err="1" smtClean="0"/>
              <a:t>occur</a:t>
            </a:r>
            <a:r>
              <a:rPr lang="it-IT" dirty="0" smtClean="0"/>
              <a:t> </a:t>
            </a:r>
            <a:r>
              <a:rPr lang="it-IT" dirty="0" err="1" smtClean="0"/>
              <a:t>at</a:t>
            </a:r>
            <a:r>
              <a:rPr lang="it-IT" dirty="0" smtClean="0"/>
              <a:t> the </a:t>
            </a:r>
            <a:r>
              <a:rPr lang="it-IT" dirty="0" err="1" smtClean="0"/>
              <a:t>present</a:t>
            </a:r>
            <a:r>
              <a:rPr lang="it-IT" dirty="0" smtClean="0"/>
              <a:t> time). The </a:t>
            </a:r>
            <a:r>
              <a:rPr lang="it-IT" dirty="0" err="1" smtClean="0"/>
              <a:t>other</a:t>
            </a:r>
            <a:r>
              <a:rPr lang="it-IT" dirty="0" smtClean="0"/>
              <a:t> </a:t>
            </a:r>
            <a:r>
              <a:rPr lang="it-IT" dirty="0" err="1" smtClean="0"/>
              <a:t>times</a:t>
            </a:r>
            <a:r>
              <a:rPr lang="it-IT" dirty="0" smtClean="0"/>
              <a:t> are </a:t>
            </a:r>
            <a:r>
              <a:rPr lang="it-IT" dirty="0" err="1" smtClean="0"/>
              <a:t>empty</a:t>
            </a:r>
            <a:endParaRPr lang="it-IT" dirty="0" smtClean="0"/>
          </a:p>
          <a:p>
            <a:r>
              <a:rPr lang="it-IT" dirty="0" err="1" smtClean="0"/>
              <a:t>These</a:t>
            </a:r>
            <a:r>
              <a:rPr lang="it-IT" dirty="0" smtClean="0"/>
              <a:t> </a:t>
            </a:r>
            <a:r>
              <a:rPr lang="it-IT" dirty="0" err="1" smtClean="0"/>
              <a:t>other</a:t>
            </a:r>
            <a:r>
              <a:rPr lang="it-IT" dirty="0" smtClean="0"/>
              <a:t> </a:t>
            </a:r>
            <a:r>
              <a:rPr lang="it-IT" dirty="0" err="1" smtClean="0"/>
              <a:t>times</a:t>
            </a:r>
            <a:r>
              <a:rPr lang="it-IT" dirty="0" smtClean="0"/>
              <a:t> are </a:t>
            </a:r>
            <a:r>
              <a:rPr lang="it-IT" dirty="0" err="1" smtClean="0"/>
              <a:t>past</a:t>
            </a:r>
            <a:r>
              <a:rPr lang="it-IT" dirty="0" smtClean="0"/>
              <a:t> and future in the </a:t>
            </a:r>
            <a:r>
              <a:rPr lang="it-IT" dirty="0" err="1" smtClean="0"/>
              <a:t>sense</a:t>
            </a:r>
            <a:r>
              <a:rPr lang="it-IT" dirty="0" smtClean="0"/>
              <a:t> </a:t>
            </a:r>
            <a:r>
              <a:rPr lang="it-IT" dirty="0" err="1" smtClean="0"/>
              <a:t>that</a:t>
            </a:r>
            <a:r>
              <a:rPr lang="it-IT" dirty="0" smtClean="0"/>
              <a:t> </a:t>
            </a:r>
            <a:r>
              <a:rPr lang="it-IT" dirty="0" err="1" smtClean="0"/>
              <a:t>they</a:t>
            </a:r>
            <a:r>
              <a:rPr lang="it-IT" dirty="0" smtClean="0"/>
              <a:t> are </a:t>
            </a:r>
            <a:r>
              <a:rPr lang="it-IT" dirty="0" err="1" smtClean="0"/>
              <a:t>before</a:t>
            </a:r>
            <a:r>
              <a:rPr lang="it-IT" dirty="0" smtClean="0"/>
              <a:t> or </a:t>
            </a:r>
            <a:r>
              <a:rPr lang="it-IT" dirty="0" err="1" smtClean="0"/>
              <a:t>after</a:t>
            </a:r>
            <a:r>
              <a:rPr lang="it-IT" dirty="0" smtClean="0"/>
              <a:t> the </a:t>
            </a:r>
            <a:r>
              <a:rPr lang="it-IT" dirty="0" err="1" smtClean="0"/>
              <a:t>present</a:t>
            </a:r>
            <a:r>
              <a:rPr lang="it-IT" dirty="0" smtClean="0"/>
              <a:t> time</a:t>
            </a:r>
          </a:p>
          <a:p>
            <a:r>
              <a:rPr lang="it-IT" dirty="0" err="1" smtClean="0"/>
              <a:t>However</a:t>
            </a:r>
            <a:r>
              <a:rPr lang="it-IT" dirty="0" smtClean="0"/>
              <a:t> </a:t>
            </a:r>
            <a:r>
              <a:rPr lang="it-IT" dirty="0" err="1" smtClean="0"/>
              <a:t>facts</a:t>
            </a:r>
            <a:r>
              <a:rPr lang="it-IT" dirty="0" smtClean="0"/>
              <a:t> </a:t>
            </a:r>
            <a:r>
              <a:rPr lang="it-IT" dirty="0" err="1" smtClean="0"/>
              <a:t>such</a:t>
            </a:r>
            <a:r>
              <a:rPr lang="it-IT" dirty="0" smtClean="0"/>
              <a:t> </a:t>
            </a:r>
            <a:r>
              <a:rPr lang="it-IT" dirty="0" err="1" smtClean="0"/>
              <a:t>as</a:t>
            </a:r>
            <a:r>
              <a:rPr lang="it-IT" dirty="0" smtClean="0"/>
              <a:t> /t1 &lt; t2\ </a:t>
            </a:r>
            <a:r>
              <a:rPr lang="it-IT" dirty="0" err="1" smtClean="0"/>
              <a:t>all</a:t>
            </a:r>
            <a:r>
              <a:rPr lang="it-IT" dirty="0" smtClean="0"/>
              <a:t> </a:t>
            </a:r>
            <a:r>
              <a:rPr lang="it-IT" dirty="0" err="1" smtClean="0"/>
              <a:t>occur</a:t>
            </a:r>
            <a:r>
              <a:rPr lang="it-IT" dirty="0" smtClean="0"/>
              <a:t> </a:t>
            </a:r>
            <a:r>
              <a:rPr lang="it-IT" dirty="0" err="1" smtClean="0"/>
              <a:t>at</a:t>
            </a:r>
            <a:r>
              <a:rPr lang="it-IT" dirty="0" smtClean="0"/>
              <a:t> the </a:t>
            </a:r>
            <a:r>
              <a:rPr lang="it-IT" dirty="0" err="1" smtClean="0"/>
              <a:t>present</a:t>
            </a:r>
            <a:r>
              <a:rPr lang="it-IT" dirty="0" smtClean="0"/>
              <a:t> time; </a:t>
            </a:r>
            <a:r>
              <a:rPr lang="it-IT" dirty="0" err="1" smtClean="0"/>
              <a:t>hence</a:t>
            </a:r>
            <a:r>
              <a:rPr lang="it-IT" dirty="0" smtClean="0"/>
              <a:t> </a:t>
            </a:r>
            <a:r>
              <a:rPr lang="it-IT" dirty="0" err="1" smtClean="0"/>
              <a:t>all</a:t>
            </a:r>
            <a:r>
              <a:rPr lang="it-IT" dirty="0" smtClean="0"/>
              <a:t> </a:t>
            </a:r>
            <a:r>
              <a:rPr lang="it-IT" dirty="0" err="1" smtClean="0"/>
              <a:t>times</a:t>
            </a:r>
            <a:r>
              <a:rPr lang="it-IT" dirty="0" smtClean="0"/>
              <a:t> are </a:t>
            </a:r>
            <a:r>
              <a:rPr lang="it-IT" dirty="0" err="1" smtClean="0"/>
              <a:t>present</a:t>
            </a:r>
            <a:r>
              <a:rPr lang="it-IT" dirty="0" smtClean="0"/>
              <a:t> (</a:t>
            </a:r>
            <a:r>
              <a:rPr lang="it-IT" dirty="0" err="1" smtClean="0"/>
              <a:t>exist</a:t>
            </a:r>
            <a:r>
              <a:rPr lang="it-IT" dirty="0" smtClean="0"/>
              <a:t> in the </a:t>
            </a:r>
            <a:r>
              <a:rPr lang="it-IT" dirty="0" err="1" smtClean="0"/>
              <a:t>present</a:t>
            </a:r>
            <a:r>
              <a:rPr lang="it-IT" dirty="0" smtClean="0"/>
              <a:t>) in the </a:t>
            </a:r>
            <a:r>
              <a:rPr lang="it-IT" dirty="0" err="1" smtClean="0"/>
              <a:t>sense</a:t>
            </a:r>
            <a:r>
              <a:rPr lang="it-IT" dirty="0" smtClean="0"/>
              <a:t> </a:t>
            </a:r>
            <a:r>
              <a:rPr lang="it-IT" dirty="0" err="1" smtClean="0"/>
              <a:t>they</a:t>
            </a:r>
            <a:r>
              <a:rPr lang="it-IT" dirty="0" smtClean="0"/>
              <a:t> are </a:t>
            </a:r>
            <a:r>
              <a:rPr lang="it-IT" dirty="0" err="1" smtClean="0"/>
              <a:t>constituents</a:t>
            </a:r>
            <a:r>
              <a:rPr lang="it-IT" dirty="0" smtClean="0"/>
              <a:t> of </a:t>
            </a:r>
            <a:r>
              <a:rPr lang="it-IT" dirty="0" err="1" smtClean="0"/>
              <a:t>facts</a:t>
            </a:r>
            <a:r>
              <a:rPr lang="it-IT" dirty="0" smtClean="0"/>
              <a:t> </a:t>
            </a:r>
            <a:r>
              <a:rPr lang="it-IT" dirty="0" err="1" smtClean="0"/>
              <a:t>that</a:t>
            </a:r>
            <a:r>
              <a:rPr lang="it-IT" dirty="0" smtClean="0"/>
              <a:t> </a:t>
            </a:r>
            <a:r>
              <a:rPr lang="it-IT" dirty="0" err="1" smtClean="0"/>
              <a:t>occur</a:t>
            </a:r>
            <a:r>
              <a:rPr lang="it-IT" dirty="0" smtClean="0"/>
              <a:t> </a:t>
            </a:r>
            <a:r>
              <a:rPr lang="it-IT" dirty="0" err="1" smtClean="0"/>
              <a:t>at</a:t>
            </a:r>
            <a:r>
              <a:rPr lang="it-IT" dirty="0" smtClean="0"/>
              <a:t> the </a:t>
            </a:r>
            <a:r>
              <a:rPr lang="it-IT" dirty="0" err="1" smtClean="0"/>
              <a:t>present</a:t>
            </a:r>
            <a:r>
              <a:rPr lang="it-IT" dirty="0" smtClean="0"/>
              <a:t> moment</a:t>
            </a:r>
          </a:p>
          <a:p>
            <a:r>
              <a:rPr lang="it-IT" dirty="0" err="1" smtClean="0"/>
              <a:t>Similarly</a:t>
            </a:r>
            <a:r>
              <a:rPr lang="it-IT" dirty="0" smtClean="0"/>
              <a:t>, ex-concreta are </a:t>
            </a:r>
            <a:r>
              <a:rPr lang="it-IT" dirty="0" err="1" smtClean="0"/>
              <a:t>present</a:t>
            </a:r>
            <a:r>
              <a:rPr lang="it-IT" dirty="0" smtClean="0"/>
              <a:t> </a:t>
            </a:r>
            <a:r>
              <a:rPr lang="it-IT" dirty="0" err="1" smtClean="0"/>
              <a:t>objects</a:t>
            </a:r>
            <a:r>
              <a:rPr lang="it-IT" dirty="0" smtClean="0"/>
              <a:t>. </a:t>
            </a:r>
            <a:r>
              <a:rPr lang="it-IT" dirty="0" err="1" smtClean="0"/>
              <a:t>They</a:t>
            </a:r>
            <a:r>
              <a:rPr lang="it-IT" dirty="0" smtClean="0"/>
              <a:t> are "</a:t>
            </a:r>
            <a:r>
              <a:rPr lang="it-IT" dirty="0" err="1" smtClean="0"/>
              <a:t>past</a:t>
            </a:r>
            <a:r>
              <a:rPr lang="it-IT" dirty="0" smtClean="0"/>
              <a:t>" </a:t>
            </a:r>
            <a:r>
              <a:rPr lang="it-IT" dirty="0" err="1" smtClean="0"/>
              <a:t>only</a:t>
            </a:r>
            <a:r>
              <a:rPr lang="it-IT" dirty="0" smtClean="0"/>
              <a:t> in the </a:t>
            </a:r>
            <a:r>
              <a:rPr lang="it-IT" dirty="0" err="1" smtClean="0"/>
              <a:t>sense</a:t>
            </a:r>
            <a:r>
              <a:rPr lang="it-IT" dirty="0" smtClean="0"/>
              <a:t> </a:t>
            </a:r>
            <a:r>
              <a:rPr lang="it-IT" dirty="0" err="1" smtClean="0"/>
              <a:t>that</a:t>
            </a:r>
            <a:r>
              <a:rPr lang="it-IT" dirty="0" smtClean="0"/>
              <a:t> </a:t>
            </a:r>
            <a:r>
              <a:rPr lang="it-IT" dirty="0" err="1" smtClean="0"/>
              <a:t>they</a:t>
            </a:r>
            <a:r>
              <a:rPr lang="it-IT" dirty="0" smtClean="0"/>
              <a:t> </a:t>
            </a:r>
            <a:r>
              <a:rPr lang="it-IT" dirty="0" err="1" smtClean="0"/>
              <a:t>were</a:t>
            </a:r>
            <a:r>
              <a:rPr lang="it-IT" dirty="0" smtClean="0"/>
              <a:t> concrete and are no </a:t>
            </a:r>
            <a:r>
              <a:rPr lang="it-IT" dirty="0" err="1" smtClean="0"/>
              <a:t>longer</a:t>
            </a:r>
            <a:r>
              <a:rPr lang="it-IT" dirty="0" smtClean="0"/>
              <a:t> </a:t>
            </a:r>
            <a:r>
              <a:rPr lang="it-IT" dirty="0" err="1" smtClean="0"/>
              <a:t>such</a:t>
            </a:r>
            <a:r>
              <a:rPr lang="it-IT" dirty="0" smtClean="0"/>
              <a:t>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49410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Il problema dei fattori di verità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(</a:t>
            </a:r>
            <a:r>
              <a:rPr lang="it-IT" dirty="0" smtClean="0"/>
              <a:t>FV) </a:t>
            </a:r>
            <a:r>
              <a:rPr lang="it-IT" i="1" dirty="0" smtClean="0"/>
              <a:t>Il </a:t>
            </a:r>
            <a:r>
              <a:rPr lang="it-IT" i="1" dirty="0"/>
              <a:t>principio del Fattore di Verità</a:t>
            </a:r>
            <a:r>
              <a:rPr lang="it-IT" dirty="0"/>
              <a:t>. Se una proposizione è vera, deve avere un </a:t>
            </a:r>
            <a:r>
              <a:rPr lang="it-IT" i="1" dirty="0"/>
              <a:t>fattore di verità</a:t>
            </a:r>
            <a:r>
              <a:rPr lang="it-IT" dirty="0"/>
              <a:t>, ossia un ente nella realtà che la rende </a:t>
            </a:r>
            <a:r>
              <a:rPr lang="it-IT" dirty="0" smtClean="0"/>
              <a:t>vera</a:t>
            </a:r>
          </a:p>
          <a:p>
            <a:r>
              <a:rPr lang="it-IT" dirty="0" smtClean="0"/>
              <a:t>(P) Tutto ciò che esiste è presente</a:t>
            </a:r>
          </a:p>
          <a:p>
            <a:r>
              <a:rPr lang="it-IT" dirty="0"/>
              <a:t>(1)	Garibaldi e Vittorio Emanuele II si sono incontrati a </a:t>
            </a:r>
            <a:r>
              <a:rPr lang="it-IT" dirty="0" smtClean="0"/>
              <a:t>Teano (il 26/10/1860 alle 12,30)</a:t>
            </a:r>
          </a:p>
          <a:p>
            <a:r>
              <a:rPr lang="it-IT" dirty="0" smtClean="0"/>
              <a:t>Come fa ad esserci un fattore di verità, dato (P)?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76882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Risposte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t-IT" dirty="0" err="1" smtClean="0"/>
              <a:t>Lucrezianesimo</a:t>
            </a:r>
            <a:r>
              <a:rPr lang="it-IT" dirty="0" smtClean="0"/>
              <a:t> (Lucrezio (94-50 A.C.), </a:t>
            </a:r>
            <a:r>
              <a:rPr lang="it-IT" i="1" dirty="0" smtClean="0"/>
              <a:t>De rerum </a:t>
            </a:r>
            <a:r>
              <a:rPr lang="it-IT" i="1" dirty="0" err="1" smtClean="0"/>
              <a:t>naturae</a:t>
            </a:r>
            <a:r>
              <a:rPr lang="it-IT" dirty="0" smtClean="0"/>
              <a:t>), </a:t>
            </a:r>
            <a:r>
              <a:rPr lang="it-IT" dirty="0" err="1" smtClean="0"/>
              <a:t>Bigelow</a:t>
            </a:r>
            <a:r>
              <a:rPr lang="it-IT" dirty="0" smtClean="0"/>
              <a:t> 1996): il mondo ha la proprietà ‘esser </a:t>
            </a:r>
            <a:r>
              <a:rPr lang="it-IT" dirty="0"/>
              <a:t>tale che Garibaldi e Vittorio Emanuele II si sono incontrati a </a:t>
            </a:r>
            <a:r>
              <a:rPr lang="it-IT" dirty="0" smtClean="0"/>
              <a:t>Teano il 26/10/1860 alle12,30’</a:t>
            </a:r>
          </a:p>
          <a:p>
            <a:pPr lvl="1"/>
            <a:r>
              <a:rPr lang="it-IT" dirty="0" smtClean="0"/>
              <a:t>sono proprietà primitive? Se no, non presuppongono l'esistenza di oggetti e momenti passati?</a:t>
            </a:r>
          </a:p>
          <a:p>
            <a:r>
              <a:rPr lang="it-IT" dirty="0" err="1" smtClean="0"/>
              <a:t>Ecceitismo</a:t>
            </a:r>
            <a:r>
              <a:rPr lang="it-IT" dirty="0" smtClean="0"/>
              <a:t> (Keller 2004): le ecceità </a:t>
            </a:r>
            <a:r>
              <a:rPr lang="it-IT" dirty="0" err="1" smtClean="0"/>
              <a:t>gar</a:t>
            </a:r>
            <a:r>
              <a:rPr lang="it-IT" dirty="0" smtClean="0"/>
              <a:t>, </a:t>
            </a:r>
            <a:r>
              <a:rPr lang="it-IT" dirty="0" err="1" smtClean="0"/>
              <a:t>vitt</a:t>
            </a:r>
            <a:r>
              <a:rPr lang="it-IT" dirty="0" smtClean="0"/>
              <a:t>, </a:t>
            </a:r>
            <a:r>
              <a:rPr lang="it-IT" dirty="0" err="1" smtClean="0"/>
              <a:t>tean</a:t>
            </a:r>
            <a:r>
              <a:rPr lang="it-IT" dirty="0" smtClean="0"/>
              <a:t>, 26/10/1860_12,30 sono nella relazione *incontrarsi* </a:t>
            </a:r>
          </a:p>
          <a:p>
            <a:r>
              <a:rPr lang="it-IT" dirty="0" err="1" smtClean="0"/>
              <a:t>Ersatzismo</a:t>
            </a:r>
            <a:r>
              <a:rPr lang="it-IT" dirty="0" smtClean="0"/>
              <a:t> (</a:t>
            </a:r>
            <a:r>
              <a:rPr lang="it-IT" dirty="0" err="1" smtClean="0"/>
              <a:t>Crisp</a:t>
            </a:r>
            <a:r>
              <a:rPr lang="it-IT" dirty="0" smtClean="0"/>
              <a:t>, </a:t>
            </a:r>
            <a:r>
              <a:rPr lang="it-IT" dirty="0" err="1" smtClean="0"/>
              <a:t>Bourne</a:t>
            </a:r>
            <a:r>
              <a:rPr lang="it-IT" dirty="0" smtClean="0"/>
              <a:t>, </a:t>
            </a:r>
            <a:r>
              <a:rPr lang="it-IT" i="1" dirty="0" smtClean="0"/>
              <a:t>A future for </a:t>
            </a:r>
            <a:r>
              <a:rPr lang="it-IT" i="1" dirty="0" err="1" smtClean="0"/>
              <a:t>presentism</a:t>
            </a:r>
            <a:r>
              <a:rPr lang="it-IT" dirty="0"/>
              <a:t>)</a:t>
            </a:r>
            <a:r>
              <a:rPr lang="it-IT" dirty="0" smtClean="0"/>
              <a:t>: una certa proposizione mondo, w, è stata vera (designata da «26/10/1860 ore 12,30») e w implica [</a:t>
            </a:r>
            <a:r>
              <a:rPr lang="it-IT" dirty="0"/>
              <a:t>Garibaldi e Vittorio Emanuele II si </a:t>
            </a:r>
            <a:r>
              <a:rPr lang="it-IT" dirty="0" smtClean="0"/>
              <a:t>incontrano a Teano] </a:t>
            </a:r>
            <a:r>
              <a:rPr lang="it-IT" dirty="0" smtClean="0">
                <a:solidFill>
                  <a:srgbClr val="FF0000"/>
                </a:solidFill>
              </a:rPr>
              <a:t>(viene presupposto l’approccio descrittivista ai nomi propri)</a:t>
            </a:r>
          </a:p>
          <a:p>
            <a:r>
              <a:rPr lang="it-IT" dirty="0" err="1" smtClean="0"/>
              <a:t>We</a:t>
            </a:r>
            <a:r>
              <a:rPr lang="it-IT" dirty="0" smtClean="0"/>
              <a:t> </a:t>
            </a:r>
            <a:r>
              <a:rPr lang="it-IT" dirty="0" err="1" smtClean="0"/>
              <a:t>considered</a:t>
            </a:r>
            <a:r>
              <a:rPr lang="it-IT" dirty="0" smtClean="0"/>
              <a:t> </a:t>
            </a:r>
            <a:r>
              <a:rPr lang="it-IT" dirty="0"/>
              <a:t>the option of </a:t>
            </a:r>
            <a:r>
              <a:rPr lang="it-IT" dirty="0" err="1"/>
              <a:t>using</a:t>
            </a:r>
            <a:r>
              <a:rPr lang="it-IT" dirty="0"/>
              <a:t> the </a:t>
            </a:r>
            <a:r>
              <a:rPr lang="it-IT" dirty="0" err="1"/>
              <a:t>being</a:t>
            </a:r>
            <a:r>
              <a:rPr lang="it-IT" dirty="0"/>
              <a:t> of </a:t>
            </a:r>
            <a:r>
              <a:rPr lang="it-IT" dirty="0" err="1"/>
              <a:t>true</a:t>
            </a:r>
            <a:r>
              <a:rPr lang="it-IT" dirty="0"/>
              <a:t> </a:t>
            </a:r>
            <a:r>
              <a:rPr lang="it-IT" dirty="0" err="1"/>
              <a:t>at</a:t>
            </a:r>
            <a:r>
              <a:rPr lang="it-IT" dirty="0"/>
              <a:t> a time of </a:t>
            </a:r>
            <a:r>
              <a:rPr lang="it-IT" dirty="0" err="1"/>
              <a:t>propositions</a:t>
            </a:r>
            <a:r>
              <a:rPr lang="it-IT" dirty="0"/>
              <a:t> </a:t>
            </a:r>
            <a:r>
              <a:rPr lang="it-IT" dirty="0" err="1"/>
              <a:t>as</a:t>
            </a:r>
            <a:r>
              <a:rPr lang="it-IT" dirty="0"/>
              <a:t> </a:t>
            </a:r>
            <a:r>
              <a:rPr lang="it-IT" dirty="0" err="1" smtClean="0"/>
              <a:t>truthmakers</a:t>
            </a:r>
            <a:endParaRPr lang="it-IT" dirty="0" smtClean="0"/>
          </a:p>
          <a:p>
            <a:r>
              <a:rPr lang="it-IT" dirty="0"/>
              <a:t>Moderate </a:t>
            </a:r>
            <a:r>
              <a:rPr lang="it-IT" dirty="0" err="1"/>
              <a:t>presentism</a:t>
            </a:r>
            <a:r>
              <a:rPr lang="it-IT" dirty="0"/>
              <a:t> (Orilia</a:t>
            </a:r>
            <a:r>
              <a:rPr lang="it-IT" dirty="0" smtClean="0"/>
              <a:t>): </a:t>
            </a:r>
            <a:r>
              <a:rPr lang="it-IT" dirty="0" err="1" smtClean="0"/>
              <a:t>next</a:t>
            </a:r>
            <a:r>
              <a:rPr lang="it-IT" dirty="0" smtClean="0"/>
              <a:t> slide …</a:t>
            </a:r>
            <a:endParaRPr lang="it-IT" dirty="0"/>
          </a:p>
          <a:p>
            <a:endParaRPr lang="it-IT" b="1" dirty="0" smtClean="0"/>
          </a:p>
          <a:p>
            <a:endParaRPr lang="it-IT" b="1" dirty="0"/>
          </a:p>
          <a:p>
            <a:endParaRPr lang="it-IT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3857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Presentismo moderato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smtClean="0"/>
              <a:t>Garibaldi </a:t>
            </a:r>
            <a:r>
              <a:rPr lang="it-IT" dirty="0" smtClean="0"/>
              <a:t>e Vittorio Emanuele II esistono ORA </a:t>
            </a:r>
            <a:r>
              <a:rPr lang="it-IT" smtClean="0"/>
              <a:t>come ex-concreti</a:t>
            </a:r>
          </a:p>
          <a:p>
            <a:r>
              <a:rPr lang="it-IT" smtClean="0"/>
              <a:t>il </a:t>
            </a:r>
            <a:r>
              <a:rPr lang="it-IT" dirty="0"/>
              <a:t>26/10/1860 alle </a:t>
            </a:r>
            <a:r>
              <a:rPr lang="it-IT" dirty="0" smtClean="0"/>
              <a:t>12,30 esiste (ora?) come momento vuoto</a:t>
            </a:r>
          </a:p>
          <a:p>
            <a:r>
              <a:rPr lang="it-IT" dirty="0" smtClean="0"/>
              <a:t>Ci sono proprietà o relazioni «al passato» come: essere stato sveglio </a:t>
            </a:r>
            <a:r>
              <a:rPr lang="it-IT" dirty="0"/>
              <a:t>il 26/10/1860 alle </a:t>
            </a:r>
            <a:r>
              <a:rPr lang="it-IT" dirty="0" smtClean="0"/>
              <a:t>12,30, oppure essersi incontrati a … </a:t>
            </a:r>
            <a:r>
              <a:rPr lang="it-IT" dirty="0"/>
              <a:t>il 26/10/1860 alle </a:t>
            </a:r>
            <a:r>
              <a:rPr lang="it-IT" dirty="0" smtClean="0"/>
              <a:t>12,30 (che abbreviamo con «</a:t>
            </a:r>
            <a:r>
              <a:rPr lang="it-IT" smtClean="0"/>
              <a:t>R»)</a:t>
            </a:r>
            <a:endParaRPr lang="it-IT" dirty="0" smtClean="0"/>
          </a:p>
          <a:p>
            <a:r>
              <a:rPr lang="it-IT" dirty="0" smtClean="0"/>
              <a:t>(</a:t>
            </a:r>
            <a:r>
              <a:rPr lang="it-IT" dirty="0"/>
              <a:t>1) Garibaldi e Vittorio Emanuele II si sono incontrati a Teano </a:t>
            </a:r>
            <a:r>
              <a:rPr lang="it-IT" dirty="0" smtClean="0"/>
              <a:t>il </a:t>
            </a:r>
            <a:r>
              <a:rPr lang="it-IT" dirty="0"/>
              <a:t>26/10/1860 alle </a:t>
            </a:r>
            <a:r>
              <a:rPr lang="it-IT" dirty="0" smtClean="0"/>
              <a:t>12,30</a:t>
            </a:r>
          </a:p>
          <a:p>
            <a:r>
              <a:rPr lang="it-IT" dirty="0" smtClean="0"/>
              <a:t>Fattore di verità di (1):</a:t>
            </a:r>
          </a:p>
          <a:p>
            <a:r>
              <a:rPr lang="it-IT" dirty="0" smtClean="0"/>
              <a:t>(1a) lo stato di cose consistente nell’esemplificazione di R da parte di Garibaldi, Vittorio </a:t>
            </a:r>
            <a:r>
              <a:rPr lang="it-IT" dirty="0"/>
              <a:t>Emanuele II </a:t>
            </a:r>
            <a:r>
              <a:rPr lang="it-IT" dirty="0" smtClean="0"/>
              <a:t>e Teano.</a:t>
            </a: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63733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some </a:t>
            </a:r>
            <a:r>
              <a:rPr lang="it-IT" dirty="0" err="1" smtClean="0"/>
              <a:t>references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cap="all"/>
              <a:t>Bigelow</a:t>
            </a:r>
            <a:r>
              <a:rPr lang="en-US"/>
              <a:t> J. (1996), </a:t>
            </a:r>
            <a:r>
              <a:rPr lang="en-US" i="1"/>
              <a:t>Presentism and Properties</a:t>
            </a:r>
            <a:r>
              <a:rPr lang="en-US"/>
              <a:t>, in “Philosophical Perspectives”, 10, pp. 35-52 (rist. in Magalhães e Oaklander 2010, pp. 125-140</a:t>
            </a:r>
            <a:r>
              <a:rPr lang="en-US" smtClean="0"/>
              <a:t>)</a:t>
            </a:r>
          </a:p>
          <a:p>
            <a:r>
              <a:rPr lang="en-US" smtClean="0"/>
              <a:t>Crisp (2007</a:t>
            </a:r>
            <a:r>
              <a:rPr lang="en-US"/>
              <a:t>), </a:t>
            </a:r>
            <a:r>
              <a:rPr lang="en-US" i="1"/>
              <a:t>Presentism and the Grounding Objection</a:t>
            </a:r>
            <a:r>
              <a:rPr lang="en-US"/>
              <a:t>, in “Noûs”, 41, pp. 90-109 (rist. in Magalhães e </a:t>
            </a:r>
            <a:r>
              <a:rPr lang="en-US" smtClean="0"/>
              <a:t>Oaklander, </a:t>
            </a:r>
            <a:r>
              <a:rPr lang="en-US" i="1" smtClean="0"/>
              <a:t>Presentism </a:t>
            </a:r>
            <a:r>
              <a:rPr lang="en-US" smtClean="0"/>
              <a:t>2010</a:t>
            </a:r>
            <a:r>
              <a:rPr lang="en-US"/>
              <a:t>, pp. 277-296 </a:t>
            </a:r>
          </a:p>
          <a:p>
            <a:r>
              <a:rPr lang="en-US"/>
              <a:t>KELLER S. (2004) </a:t>
            </a:r>
            <a:r>
              <a:rPr lang="en-US" i="1"/>
              <a:t>Presentism and Truthmaking</a:t>
            </a:r>
            <a:r>
              <a:rPr lang="en-US"/>
              <a:t>, in Zimmerman 2004, 83-104 (rist. in Magalhães e Oaklander 2010, pp. 259-276).</a:t>
            </a:r>
            <a:endParaRPr lang="it-IT"/>
          </a:p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23777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Il problema delle relazioni intertemporali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(1)	</a:t>
            </a:r>
            <a:r>
              <a:rPr lang="it-IT" dirty="0" smtClean="0"/>
              <a:t>Mattarella </a:t>
            </a:r>
            <a:r>
              <a:rPr lang="it-IT" dirty="0"/>
              <a:t>ammira De Gasperi;</a:t>
            </a:r>
          </a:p>
          <a:p>
            <a:r>
              <a:rPr lang="it-IT" dirty="0"/>
              <a:t>(2)	«Socrate» si riferisce a Socrate;</a:t>
            </a:r>
          </a:p>
          <a:p>
            <a:r>
              <a:rPr lang="it-IT" dirty="0"/>
              <a:t>(3)	Napolitano è più alto di quanto lo era Berlinguer;</a:t>
            </a:r>
          </a:p>
          <a:p>
            <a:r>
              <a:rPr lang="it-IT" dirty="0"/>
              <a:t>(4)	Maria è la nonna di Rosaria;</a:t>
            </a:r>
          </a:p>
          <a:p>
            <a:r>
              <a:rPr lang="it-IT" dirty="0"/>
              <a:t>(5)	l’impatto dell’aereo sulla torre ne ha causato il crollo</a:t>
            </a:r>
            <a:r>
              <a:rPr lang="it-IT" dirty="0" smtClean="0"/>
              <a:t>.</a:t>
            </a:r>
          </a:p>
          <a:p>
            <a:r>
              <a:rPr lang="it-IT" smtClean="0"/>
              <a:t>Gli oggetti ex-concreti </a:t>
            </a:r>
            <a:r>
              <a:rPr lang="it-IT" dirty="0" smtClean="0"/>
              <a:t>risolvono tutti i problemi A PARTE QUELLO DELLA CAUSALITA’ (es. (</a:t>
            </a:r>
            <a:r>
              <a:rPr lang="it-IT" smtClean="0"/>
              <a:t>5))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55391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Sider e Crisp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mtClean="0"/>
              <a:t>Secondo </a:t>
            </a:r>
            <a:r>
              <a:rPr lang="it-IT"/>
              <a:t>Sider 1999 il presentista può argomentare che (1)-(5) </a:t>
            </a:r>
            <a:r>
              <a:rPr lang="it-IT" i="1"/>
              <a:t>et similia</a:t>
            </a:r>
            <a:r>
              <a:rPr lang="it-IT"/>
              <a:t> non sono realmente veri, ma semmai </a:t>
            </a:r>
            <a:r>
              <a:rPr lang="it-IT" i="1"/>
              <a:t>quasi veri</a:t>
            </a:r>
            <a:r>
              <a:rPr lang="it-IT"/>
              <a:t>.</a:t>
            </a:r>
            <a:r>
              <a:rPr lang="it-IT" i="1"/>
              <a:t> </a:t>
            </a:r>
            <a:endParaRPr lang="it-IT" i="1" smtClean="0"/>
          </a:p>
          <a:p>
            <a:r>
              <a:rPr lang="it-IT" smtClean="0"/>
              <a:t>Crisp </a:t>
            </a:r>
            <a:r>
              <a:rPr lang="it-IT"/>
              <a:t>(2005) critica l’approccio di Sider, ma anche lui in ultima analisi ritiene che il </a:t>
            </a:r>
            <a:r>
              <a:rPr lang="it-IT" smtClean="0"/>
              <a:t>presentista possa </a:t>
            </a:r>
            <a:r>
              <a:rPr lang="it-IT"/>
              <a:t>rifiutarsi di considerare veri questi enunciati. </a:t>
            </a:r>
            <a:endParaRPr lang="it-IT" smtClean="0"/>
          </a:p>
          <a:p>
            <a:r>
              <a:rPr lang="en-US" smtClean="0"/>
              <a:t>Crisp </a:t>
            </a:r>
            <a:r>
              <a:rPr lang="en-US"/>
              <a:t>(2005) </a:t>
            </a:r>
            <a:r>
              <a:rPr lang="en-US" i="1"/>
              <a:t>Presentism and “Cross-Time” Relations</a:t>
            </a:r>
            <a:r>
              <a:rPr lang="en-US"/>
              <a:t>, “American Philosophical Quarterly”, 42, pp. 5-17.</a:t>
            </a:r>
            <a:endParaRPr lang="it-IT"/>
          </a:p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51137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Bigelow and the stoics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mtClean="0"/>
              <a:t>Bigelow 1996 reports that the stoics take causation to be a relation between two (presently existing) propositions</a:t>
            </a:r>
          </a:p>
          <a:p>
            <a:r>
              <a:rPr lang="it-IT" smtClean="0"/>
              <a:t>But what makes propositions of this sort true?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29727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Causalità</a:t>
            </a:r>
            <a:endParaRPr lang="it-IT" dirty="0"/>
          </a:p>
        </p:txBody>
      </p:sp>
      <p:sp>
        <p:nvSpPr>
          <p:cNvPr id="5" name="Segnaposto contenuto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smtClean="0"/>
              <a:t>Approcci deflazionisti considerati da Bourne</a:t>
            </a:r>
            <a:endParaRPr lang="it-IT" dirty="0" smtClean="0"/>
          </a:p>
          <a:p>
            <a:r>
              <a:rPr lang="it-IT" dirty="0" smtClean="0"/>
              <a:t>Casualità come trasferimento di </a:t>
            </a:r>
            <a:r>
              <a:rPr lang="it-IT" dirty="0"/>
              <a:t>energia o comunque di una quantità fisica </a:t>
            </a:r>
            <a:r>
              <a:rPr lang="it-IT"/>
              <a:t>(</a:t>
            </a:r>
            <a:r>
              <a:rPr lang="it-IT" smtClean="0"/>
              <a:t>Dowe's SEP entry on causal processes, </a:t>
            </a:r>
            <a:r>
              <a:rPr lang="it-IT" dirty="0"/>
              <a:t>2008, PAR. 7</a:t>
            </a:r>
            <a:r>
              <a:rPr lang="it-IT" dirty="0" smtClean="0"/>
              <a:t>).</a:t>
            </a:r>
          </a:p>
          <a:p>
            <a:r>
              <a:rPr lang="it-IT" dirty="0" smtClean="0"/>
              <a:t>Per </a:t>
            </a:r>
            <a:r>
              <a:rPr lang="it-IT" dirty="0"/>
              <a:t>esempio, se una biglia </a:t>
            </a:r>
            <a:r>
              <a:rPr lang="it-IT" i="1" dirty="0"/>
              <a:t>b</a:t>
            </a:r>
            <a:r>
              <a:rPr lang="it-IT" baseline="-25000" dirty="0"/>
              <a:t>1</a:t>
            </a:r>
            <a:r>
              <a:rPr lang="it-IT" dirty="0"/>
              <a:t> colpisce nel momento </a:t>
            </a:r>
            <a:r>
              <a:rPr lang="it-IT" i="1" dirty="0"/>
              <a:t>t</a:t>
            </a:r>
            <a:r>
              <a:rPr lang="it-IT" baseline="-25000" dirty="0"/>
              <a:t>1</a:t>
            </a:r>
            <a:r>
              <a:rPr lang="it-IT" dirty="0"/>
              <a:t> una biglia </a:t>
            </a:r>
            <a:r>
              <a:rPr lang="it-IT" i="1" dirty="0"/>
              <a:t>b</a:t>
            </a:r>
            <a:r>
              <a:rPr lang="it-IT" baseline="-25000" dirty="0"/>
              <a:t>2</a:t>
            </a:r>
            <a:r>
              <a:rPr lang="it-IT" dirty="0"/>
              <a:t> ferma nel punto </a:t>
            </a:r>
            <a:r>
              <a:rPr lang="it-IT" i="1" dirty="0"/>
              <a:t>p</a:t>
            </a:r>
            <a:r>
              <a:rPr lang="it-IT" baseline="-25000" dirty="0"/>
              <a:t>1</a:t>
            </a:r>
            <a:r>
              <a:rPr lang="it-IT" dirty="0"/>
              <a:t> causando dei suoi successivi spostamenti e quindi per esempio il suo trovarsi nel punto </a:t>
            </a:r>
            <a:r>
              <a:rPr lang="it-IT" i="1" dirty="0"/>
              <a:t>p</a:t>
            </a:r>
            <a:r>
              <a:rPr lang="it-IT" baseline="-25000" dirty="0"/>
              <a:t>2</a:t>
            </a:r>
            <a:r>
              <a:rPr lang="it-IT" dirty="0"/>
              <a:t> </a:t>
            </a:r>
            <a:r>
              <a:rPr lang="it-IT" i="1" dirty="0"/>
              <a:t>ora</a:t>
            </a:r>
            <a:r>
              <a:rPr lang="it-IT" dirty="0"/>
              <a:t>, ciò è dovuto ad un trasferimento di </a:t>
            </a:r>
            <a:r>
              <a:rPr lang="it-IT" dirty="0" smtClean="0"/>
              <a:t>una certa quantità di energia cinetica, </a:t>
            </a:r>
            <a:r>
              <a:rPr lang="it-IT" i="1" dirty="0" smtClean="0"/>
              <a:t>q</a:t>
            </a:r>
            <a:r>
              <a:rPr lang="it-IT" dirty="0" smtClean="0"/>
              <a:t>, </a:t>
            </a:r>
            <a:r>
              <a:rPr lang="it-IT" dirty="0"/>
              <a:t>da </a:t>
            </a:r>
            <a:r>
              <a:rPr lang="it-IT" i="1" dirty="0"/>
              <a:t>b</a:t>
            </a:r>
            <a:r>
              <a:rPr lang="it-IT" baseline="-25000" dirty="0"/>
              <a:t>1</a:t>
            </a:r>
            <a:r>
              <a:rPr lang="it-IT" dirty="0"/>
              <a:t> a </a:t>
            </a:r>
            <a:r>
              <a:rPr lang="it-IT" i="1" dirty="0" smtClean="0"/>
              <a:t>b</a:t>
            </a:r>
            <a:r>
              <a:rPr lang="it-IT" baseline="-25000" dirty="0" smtClean="0"/>
              <a:t>2</a:t>
            </a:r>
            <a:r>
              <a:rPr lang="it-IT" dirty="0" smtClean="0"/>
              <a:t>.</a:t>
            </a:r>
          </a:p>
          <a:p>
            <a:r>
              <a:rPr lang="it-IT" dirty="0" smtClean="0"/>
              <a:t>Presentismo moderato: </a:t>
            </a:r>
            <a:r>
              <a:rPr lang="it-IT" i="1" dirty="0"/>
              <a:t>b</a:t>
            </a:r>
            <a:r>
              <a:rPr lang="it-IT" baseline="-25000" dirty="0"/>
              <a:t>1</a:t>
            </a:r>
            <a:r>
              <a:rPr lang="it-IT" dirty="0"/>
              <a:t> </a:t>
            </a:r>
            <a:r>
              <a:rPr lang="it-IT" dirty="0" smtClean="0"/>
              <a:t>ha la proprietà *aver avuto q a </a:t>
            </a:r>
            <a:r>
              <a:rPr lang="it-IT" i="1" dirty="0" smtClean="0"/>
              <a:t>t</a:t>
            </a:r>
            <a:r>
              <a:rPr lang="it-IT" baseline="-25000" dirty="0" smtClean="0"/>
              <a:t>1</a:t>
            </a:r>
            <a:r>
              <a:rPr lang="it-IT" dirty="0" smtClean="0"/>
              <a:t>*, </a:t>
            </a:r>
            <a:r>
              <a:rPr lang="it-IT" i="1" dirty="0" smtClean="0"/>
              <a:t>b</a:t>
            </a:r>
            <a:r>
              <a:rPr lang="it-IT" baseline="-25000" dirty="0" smtClean="0"/>
              <a:t>2</a:t>
            </a:r>
            <a:r>
              <a:rPr lang="it-IT" dirty="0" smtClean="0"/>
              <a:t> </a:t>
            </a:r>
            <a:r>
              <a:rPr lang="it-IT" dirty="0"/>
              <a:t>ha </a:t>
            </a:r>
            <a:r>
              <a:rPr lang="it-IT" dirty="0" smtClean="0"/>
              <a:t>la proprietà *avere q*</a:t>
            </a:r>
          </a:p>
          <a:p>
            <a:r>
              <a:rPr lang="it-IT" dirty="0" smtClean="0"/>
              <a:t>Considerare il caso in cui esplode </a:t>
            </a:r>
            <a:r>
              <a:rPr lang="it-IT" dirty="0"/>
              <a:t> </a:t>
            </a:r>
            <a:r>
              <a:rPr lang="it-IT" i="1" dirty="0"/>
              <a:t>b</a:t>
            </a:r>
            <a:r>
              <a:rPr lang="it-IT" baseline="-25000" dirty="0"/>
              <a:t>1</a:t>
            </a:r>
            <a:r>
              <a:rPr lang="it-IT" dirty="0"/>
              <a:t> </a:t>
            </a:r>
            <a:r>
              <a:rPr lang="it-IT" dirty="0" smtClean="0"/>
              <a:t>nel momento dell’impatto: diventa ex-concreta.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65291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/>
              <a:t>presentazione di Saulo Galvao </a:t>
            </a:r>
            <a:r>
              <a:rPr lang="it-IT" smtClean="0"/>
              <a:t>Martins su Frege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33407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Il problema degli </a:t>
            </a:r>
            <a:r>
              <a:rPr lang="it-IT"/>
              <a:t>eventi </a:t>
            </a:r>
            <a:r>
              <a:rPr lang="it-IT" smtClean="0"/>
              <a:t>dinamici (Orilia 2012)</a:t>
            </a:r>
            <a:endParaRPr lang="it-IT" altLang="it-IT" dirty="0" smtClean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>
              <a:buFont typeface="Arial" charset="0"/>
              <a:buChar char="•"/>
              <a:defRPr/>
            </a:pPr>
            <a:r>
              <a:rPr lang="it-IT" dirty="0" smtClean="0"/>
              <a:t>Immaginiamo che Augusto VEDE una palla x che scorre da p1 a p4 nell'intervallo di tempo da t1 a t4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it-IT" dirty="0" smtClean="0"/>
              <a:t>Augusto </a:t>
            </a:r>
            <a:r>
              <a:rPr lang="it-IT" dirty="0" smtClean="0">
                <a:solidFill>
                  <a:srgbClr val="FF0000"/>
                </a:solidFill>
              </a:rPr>
              <a:t>vede</a:t>
            </a:r>
            <a:r>
              <a:rPr lang="it-IT" dirty="0" smtClean="0"/>
              <a:t> quindi un certo evento dinamico ED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it-IT" dirty="0" smtClean="0"/>
              <a:t>ED è composto da eventi statici che si susseguono, per es., l'essere in p2 di x (e2) e POI l'essere in p3 di x (e3)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it-IT" dirty="0" smtClean="0"/>
              <a:t>Ma se e2 è </a:t>
            </a:r>
            <a:r>
              <a:rPr lang="it-IT" dirty="0" smtClean="0">
                <a:solidFill>
                  <a:srgbClr val="FF0000"/>
                </a:solidFill>
              </a:rPr>
              <a:t>prima</a:t>
            </a:r>
            <a:r>
              <a:rPr lang="it-IT" dirty="0" smtClean="0"/>
              <a:t> di (e3), e2 è </a:t>
            </a:r>
            <a:r>
              <a:rPr lang="it-IT" dirty="0" smtClean="0">
                <a:solidFill>
                  <a:srgbClr val="FF0000"/>
                </a:solidFill>
              </a:rPr>
              <a:t>passato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it-IT" dirty="0" smtClean="0"/>
              <a:t>Inoltre, c'è uno stato di coscienza di Augusto che DURA da t1 a t4 ("presente specioso") e che coinvolge stati di coscienza che si susseguono, per es. la </a:t>
            </a:r>
            <a:r>
              <a:rPr lang="it-IT" dirty="0" smtClean="0">
                <a:solidFill>
                  <a:srgbClr val="FF0000"/>
                </a:solidFill>
              </a:rPr>
              <a:t>visione di e2 </a:t>
            </a:r>
            <a:r>
              <a:rPr lang="it-IT" dirty="0" smtClean="0"/>
              <a:t>e POI la </a:t>
            </a:r>
            <a:r>
              <a:rPr lang="it-IT" dirty="0" smtClean="0">
                <a:solidFill>
                  <a:srgbClr val="FF0000"/>
                </a:solidFill>
              </a:rPr>
              <a:t>visione di e3</a:t>
            </a:r>
            <a:r>
              <a:rPr lang="it-IT" dirty="0" smtClean="0"/>
              <a:t>. 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it-IT" dirty="0" smtClean="0"/>
              <a:t>ERGO,  esistono eventi passati, sia fisici che mentali.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it-IT" dirty="0" smtClean="0"/>
              <a:t>ERGO, il </a:t>
            </a:r>
            <a:r>
              <a:rPr lang="it-IT" dirty="0" err="1" smtClean="0"/>
              <a:t>presentismo</a:t>
            </a:r>
            <a:r>
              <a:rPr lang="it-IT" dirty="0" smtClean="0"/>
              <a:t>, è in errore</a:t>
            </a:r>
          </a:p>
          <a:p>
            <a:pPr eaLnBrk="1" hangingPunct="1">
              <a:buFont typeface="Arial" charset="0"/>
              <a:buChar char="•"/>
              <a:defRPr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39020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 smtClean="0"/>
              <a:t>Il Modello ritenzionale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Char char="•"/>
              <a:defRPr/>
            </a:pPr>
            <a:r>
              <a:rPr lang="it-IT" dirty="0" err="1" smtClean="0"/>
              <a:t>Husserl</a:t>
            </a:r>
            <a:r>
              <a:rPr lang="it-IT" dirty="0" smtClean="0"/>
              <a:t> (1859-1938), </a:t>
            </a:r>
            <a:r>
              <a:rPr lang="it-IT" i="1" dirty="0" err="1"/>
              <a:t>Vorlesungen</a:t>
            </a:r>
            <a:r>
              <a:rPr lang="it-IT" i="1" dirty="0"/>
              <a:t> </a:t>
            </a:r>
            <a:r>
              <a:rPr lang="it-IT" i="1" dirty="0" err="1"/>
              <a:t>zur</a:t>
            </a:r>
            <a:r>
              <a:rPr lang="it-IT" i="1" dirty="0"/>
              <a:t> </a:t>
            </a:r>
            <a:r>
              <a:rPr lang="it-IT" i="1" dirty="0" err="1"/>
              <a:t>Phänomenologie</a:t>
            </a:r>
            <a:r>
              <a:rPr lang="it-IT" i="1" dirty="0"/>
              <a:t> </a:t>
            </a:r>
            <a:r>
              <a:rPr lang="it-IT" i="1" dirty="0" err="1"/>
              <a:t>des</a:t>
            </a:r>
            <a:r>
              <a:rPr lang="it-IT" i="1" dirty="0"/>
              <a:t> </a:t>
            </a:r>
            <a:r>
              <a:rPr lang="it-IT" i="1" dirty="0" err="1"/>
              <a:t>inneren</a:t>
            </a:r>
            <a:r>
              <a:rPr lang="it-IT" i="1" dirty="0"/>
              <a:t> </a:t>
            </a:r>
            <a:r>
              <a:rPr lang="it-IT" i="1" dirty="0" err="1"/>
              <a:t>Zeitbewußtseins</a:t>
            </a:r>
            <a:r>
              <a:rPr lang="it-IT" dirty="0" smtClean="0"/>
              <a:t>, 1928.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it-IT" dirty="0" smtClean="0"/>
              <a:t>la </a:t>
            </a:r>
            <a:r>
              <a:rPr lang="it-IT" dirty="0"/>
              <a:t>percezione di una successione NON è una successione di percezioni MA un'unica percezione con al suo interno un "prima" e un "dopo</a:t>
            </a:r>
            <a:r>
              <a:rPr lang="it-IT" dirty="0" smtClean="0"/>
              <a:t>"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it-IT" dirty="0" smtClean="0"/>
              <a:t>ritenzioni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it-IT" dirty="0" smtClean="0"/>
              <a:t>impressioni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it-IT" dirty="0" err="1" smtClean="0"/>
              <a:t>Protensioni</a:t>
            </a:r>
            <a:endParaRPr lang="it-IT" dirty="0" smtClean="0"/>
          </a:p>
          <a:p>
            <a:pPr>
              <a:buFont typeface="Arial" charset="0"/>
              <a:buChar char="•"/>
              <a:defRPr/>
            </a:pPr>
            <a:r>
              <a:rPr lang="it-IT" dirty="0" smtClean="0"/>
              <a:t>Vedi anche Kant e </a:t>
            </a:r>
            <a:r>
              <a:rPr lang="it-IT" dirty="0" err="1" smtClean="0"/>
              <a:t>Meinong</a:t>
            </a:r>
            <a:r>
              <a:rPr lang="it-IT" dirty="0" smtClean="0"/>
              <a:t> (</a:t>
            </a:r>
            <a:r>
              <a:rPr lang="it-IT" dirty="0" err="1" smtClean="0"/>
              <a:t>Dainton</a:t>
            </a:r>
            <a:r>
              <a:rPr lang="it-IT" dirty="0"/>
              <a:t>, </a:t>
            </a:r>
            <a:r>
              <a:rPr lang="it-IT" dirty="0" smtClean="0"/>
              <a:t>"</a:t>
            </a:r>
            <a:r>
              <a:rPr lang="it-IT" dirty="0" err="1" smtClean="0"/>
              <a:t>Temporal</a:t>
            </a:r>
            <a:r>
              <a:rPr lang="it-IT" dirty="0" smtClean="0"/>
              <a:t> </a:t>
            </a:r>
            <a:r>
              <a:rPr lang="it-IT" dirty="0" err="1"/>
              <a:t>consciousness</a:t>
            </a:r>
            <a:r>
              <a:rPr lang="it-IT" dirty="0"/>
              <a:t>", SEP</a:t>
            </a:r>
            <a:r>
              <a:rPr lang="it-IT" dirty="0" smtClean="0"/>
              <a:t>)</a:t>
            </a:r>
          </a:p>
          <a:p>
            <a:pPr eaLnBrk="1" hangingPunct="1">
              <a:buFont typeface="Arial" charset="0"/>
              <a:buChar char="•"/>
              <a:defRPr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0625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 smtClean="0"/>
              <a:t>Torniamo al presentismo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>
              <a:buFont typeface="Arial" charset="0"/>
              <a:buChar char="•"/>
              <a:defRPr/>
            </a:pPr>
            <a:r>
              <a:rPr lang="it-IT" dirty="0" smtClean="0"/>
              <a:t>"</a:t>
            </a:r>
            <a:r>
              <a:rPr lang="it-IT" dirty="0" err="1" smtClean="0"/>
              <a:t>Limited</a:t>
            </a:r>
            <a:r>
              <a:rPr lang="it-IT" dirty="0" smtClean="0"/>
              <a:t> </a:t>
            </a:r>
            <a:r>
              <a:rPr lang="it-IT" dirty="0" err="1" smtClean="0"/>
              <a:t>thick</a:t>
            </a:r>
            <a:r>
              <a:rPr lang="it-IT" dirty="0" smtClean="0"/>
              <a:t> </a:t>
            </a:r>
            <a:r>
              <a:rPr lang="it-IT" dirty="0" err="1" smtClean="0"/>
              <a:t>presentism</a:t>
            </a:r>
            <a:r>
              <a:rPr lang="it-IT" dirty="0" smtClean="0"/>
              <a:t>" </a:t>
            </a:r>
            <a:r>
              <a:rPr lang="it-IT" smtClean="0"/>
              <a:t>(Hestevold 2008 "Presentism: Through Thick and Thin" in </a:t>
            </a:r>
            <a:r>
              <a:rPr lang="it-IT" i="1" smtClean="0"/>
              <a:t>Pac. Phil. Quart.</a:t>
            </a:r>
            <a:r>
              <a:rPr lang="it-IT" smtClean="0"/>
              <a:t>): </a:t>
            </a:r>
            <a:r>
              <a:rPr lang="it-IT" dirty="0" smtClean="0"/>
              <a:t>si ammette che il presente ha una limitatissima durata. Ma con ciò si sacrifica la tesi che ciò che precede è passato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it-IT" dirty="0" err="1" smtClean="0"/>
              <a:t>presentismo</a:t>
            </a:r>
            <a:r>
              <a:rPr lang="it-IT" dirty="0" smtClean="0"/>
              <a:t> puntiforme: il presente non ha estensione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it-IT" dirty="0" smtClean="0"/>
              <a:t>Quando la palla è nel punto p2 ha ANCHE la proprietà di ESSERE STATA nel punto p1 al tempo t1 e di ESSERE POTENZIALMENTE in p3 a t3. In questo consiste la "dinamicità" dell'evento dinamico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it-IT" dirty="0" smtClean="0"/>
              <a:t>Nel percepire, l'evento Augusto ha uno stato di coscienza "puntuale" con ritenzioni e </a:t>
            </a:r>
            <a:r>
              <a:rPr lang="it-IT" dirty="0" err="1" smtClean="0"/>
              <a:t>protenzioni</a:t>
            </a:r>
            <a:r>
              <a:rPr lang="it-IT" dirty="0" smtClean="0"/>
              <a:t> al suo interno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it-IT" dirty="0" smtClean="0"/>
              <a:t>Agostino (354-430) (</a:t>
            </a:r>
            <a:r>
              <a:rPr lang="it-IT" i="1" dirty="0" smtClean="0"/>
              <a:t>Confessioni</a:t>
            </a:r>
            <a:r>
              <a:rPr lang="it-IT" dirty="0" smtClean="0"/>
              <a:t>, XI, 10-28): </a:t>
            </a:r>
            <a:r>
              <a:rPr lang="it-IT" dirty="0" err="1" smtClean="0"/>
              <a:t>presentismo</a:t>
            </a:r>
            <a:r>
              <a:rPr lang="it-IT" smtClean="0"/>
              <a:t> puntiforme?</a:t>
            </a:r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83739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Critica di Ernesto Graziani all’argomento della preferibilità morale del presentismo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41601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1688DC8-C784-98E5-EAFD-9E25718FD23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2400" b="1" dirty="0">
                <a:solidFill>
                  <a:srgbClr val="1B1B1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critique of </a:t>
            </a:r>
            <a:r>
              <a:rPr lang="en-GB" sz="2400" b="1" dirty="0" err="1">
                <a:solidFill>
                  <a:srgbClr val="1B1B1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Orilia’s</a:t>
            </a:r>
            <a:r>
              <a:rPr lang="en-GB" sz="2400" dirty="0">
                <a:solidFill>
                  <a:srgbClr val="1B1B1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400" b="1" dirty="0">
                <a:solidFill>
                  <a:srgbClr val="1B1B1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pro-presentist annihilation argument</a:t>
            </a:r>
            <a:r>
              <a:rPr lang="it-IT" sz="2400" dirty="0">
                <a:effectLst/>
                <a:latin typeface="Simoncini Garamond Std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it-IT" sz="2400" dirty="0">
                <a:effectLst/>
                <a:latin typeface="Simoncini Garamond Std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it-IT" sz="2400" dirty="0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D3DA07BA-E967-4F5E-D7D2-40C80860A3A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sz="1800" dirty="0">
                <a:solidFill>
                  <a:srgbClr val="1B1B1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E. </a:t>
            </a:r>
            <a:r>
              <a:rPr lang="en-GB" sz="1800" dirty="0">
                <a:solidFill>
                  <a:srgbClr val="1B1B1A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Graziani </a:t>
            </a:r>
            <a:r>
              <a:rPr lang="en-GB" sz="1800" dirty="0">
                <a:solidFill>
                  <a:srgbClr val="1B1B1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“Presentism and the Pain of the Past: A Reply to </a:t>
            </a:r>
            <a:r>
              <a:rPr lang="en-GB" sz="1800" dirty="0" err="1">
                <a:solidFill>
                  <a:srgbClr val="1B1B1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Orilia</a:t>
            </a:r>
            <a:r>
              <a:rPr lang="en-GB" sz="1800" dirty="0">
                <a:solidFill>
                  <a:srgbClr val="1B1B1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”</a:t>
            </a:r>
            <a:r>
              <a:rPr lang="en-GB" sz="1800" b="1" dirty="0">
                <a:solidFill>
                  <a:srgbClr val="1B1B1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>
                <a:solidFill>
                  <a:srgbClr val="1B1B1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GB" sz="1800" i="1" dirty="0">
                <a:solidFill>
                  <a:srgbClr val="1B1B1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Philosophical Inquiries</a:t>
            </a:r>
            <a:r>
              <a:rPr lang="en-GB" sz="1800" dirty="0">
                <a:solidFill>
                  <a:srgbClr val="1B1B1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2021)</a:t>
            </a:r>
            <a:endParaRPr lang="it-IT" sz="1800" dirty="0">
              <a:effectLst/>
              <a:latin typeface="Simoncini Garamond Std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0920868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3488551-02D0-690C-AEE9-417239C2D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sz="3200" b="1" dirty="0" err="1">
                <a:solidFill>
                  <a:srgbClr val="1B1B1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Orilia’s</a:t>
            </a:r>
            <a:r>
              <a:rPr lang="en-GB" sz="3200" b="1" dirty="0">
                <a:solidFill>
                  <a:srgbClr val="1B1B1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pro-presentist annihilation argument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4403EB2-EF90-81CC-498D-FEAE391A3F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GB" sz="1800" dirty="0">
                <a:solidFill>
                  <a:srgbClr val="1B1B1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(P1) Absence of pain is morally more valuable than presence of pain.</a:t>
            </a:r>
            <a:endParaRPr lang="it-IT" sz="1800" dirty="0">
              <a:effectLst/>
              <a:latin typeface="Simoncini Garamond Std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GB" sz="1800" dirty="0">
                <a:solidFill>
                  <a:srgbClr val="1B1B1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(P2) If there were past painful events, then: (</a:t>
            </a:r>
            <a:r>
              <a:rPr lang="en-GB" sz="1800" dirty="0" err="1">
                <a:solidFill>
                  <a:srgbClr val="1B1B1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GB" sz="1800" dirty="0">
                <a:solidFill>
                  <a:srgbClr val="1B1B1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they are [tenselessly] part of reality, if the world is non-presentist; (ii) they are not, if the world is presentist.</a:t>
            </a:r>
          </a:p>
          <a:p>
            <a:pPr marL="0" indent="0" algn="just">
              <a:buNone/>
            </a:pPr>
            <a:r>
              <a:rPr lang="en-GB" sz="1800" dirty="0">
                <a:solidFill>
                  <a:srgbClr val="1B1B1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(P3) There were painful events, actually extremely dreadful ones, such as those involved in the Holocaust.</a:t>
            </a:r>
            <a:endParaRPr lang="it-IT" sz="1800" dirty="0">
              <a:effectLst/>
              <a:latin typeface="Simoncini Garamond Std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GB" sz="1800" dirty="0">
                <a:solidFill>
                  <a:srgbClr val="1B1B1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Hence,</a:t>
            </a:r>
            <a:endParaRPr lang="it-IT" sz="1800" dirty="0">
              <a:effectLst/>
              <a:latin typeface="Simoncini Garamond Std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1800" dirty="0">
                <a:solidFill>
                  <a:srgbClr val="1B1B1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(C) A presentist world is morally more valuable than a non-presentist world.</a:t>
            </a: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1800" b="1" dirty="0">
                <a:solidFill>
                  <a:srgbClr val="1B1B1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0638836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CA5C7C5-A28E-DFFA-7BA7-26D137D5C5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sz="3200" b="1" dirty="0">
                <a:solidFill>
                  <a:srgbClr val="1B1B1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Ugly history objection (or Radical objection)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55AAE54-A95A-6BA6-F361-11B951C3C6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1800" dirty="0">
                <a:solidFill>
                  <a:srgbClr val="1B1B1A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GB" sz="1800" dirty="0">
                <a:solidFill>
                  <a:srgbClr val="1B1B1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ll that really matters in attempting an appraisal of the moral value of our world is its history, while the way this history is ontologically construed, i.e., whether presentistically or non-presentistically, is irrelevant.</a:t>
            </a:r>
            <a:r>
              <a:rPr lang="it-IT" sz="1800" dirty="0">
                <a:solidFill>
                  <a:srgbClr val="1B1B1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>
                <a:solidFill>
                  <a:srgbClr val="1B1B1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So, history being the same, a presentist version of our world is not preferable to a non-presentist one. </a:t>
            </a: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it-IT" dirty="0"/>
          </a:p>
          <a:p>
            <a:pPr marL="0" indent="0" algn="ctr">
              <a:buNone/>
            </a:pPr>
            <a:r>
              <a:rPr lang="en-GB" sz="3200" b="1" dirty="0" err="1">
                <a:solidFill>
                  <a:srgbClr val="1B1B1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Orilia’s</a:t>
            </a:r>
            <a:r>
              <a:rPr lang="en-GB" sz="3200" b="1" dirty="0">
                <a:solidFill>
                  <a:srgbClr val="1B1B1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reply</a:t>
            </a:r>
          </a:p>
          <a:p>
            <a:pPr marL="0" indent="0">
              <a:buNone/>
            </a:pPr>
            <a:endParaRPr lang="en-GB" sz="1800" b="1" dirty="0">
              <a:solidFill>
                <a:srgbClr val="1B1B1A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GB" sz="1800" dirty="0">
                <a:solidFill>
                  <a:srgbClr val="1B1B1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history of a world surely has a weight on the moral evaluation of that world, but its ontology is relevant too: a past painful event that tenselessly exists (in non-presentist world) is morally worse than the fact that that painful event existed (in a presentist world).</a:t>
            </a: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9925690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57DDECC-7110-E46A-2DEC-CE1B16E371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3200" b="1" dirty="0">
                <a:solidFill>
                  <a:srgbClr val="1B1B1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Thought experiments in support of the ugly history objection</a:t>
            </a:r>
            <a:endParaRPr lang="it-IT" sz="32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01ABC5A-B7C0-D968-391D-4DAC0F2C9F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1800" dirty="0">
                <a:solidFill>
                  <a:srgbClr val="1B1B1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Let us compare worlds (or versions of our world) that are different both </a:t>
            </a: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1800" dirty="0">
                <a:solidFill>
                  <a:srgbClr val="1B1B1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en-GB" sz="1800" b="1" dirty="0">
                <a:solidFill>
                  <a:srgbClr val="1B1B1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ontologically</a:t>
            </a:r>
            <a:r>
              <a:rPr lang="en-GB" sz="1800" dirty="0">
                <a:solidFill>
                  <a:srgbClr val="1B1B1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(different temporal ontologies: presentist vs. non-presentist) and </a:t>
            </a: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1800" dirty="0">
                <a:solidFill>
                  <a:srgbClr val="1B1B1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en-GB" sz="1800" b="1" dirty="0">
                <a:solidFill>
                  <a:srgbClr val="1B1B1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historically</a:t>
            </a:r>
            <a:r>
              <a:rPr lang="en-GB" sz="1800" dirty="0">
                <a:solidFill>
                  <a:srgbClr val="1B1B1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(different histories: actual history vs. counterfactually worsened histories)</a:t>
            </a: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6323665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8EB895E-1E5C-FB3F-FAC9-C41C3A7AAA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sz="3200" b="1" dirty="0">
                <a:solidFill>
                  <a:srgbClr val="1B1B1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Thought Experiment 1: a prolonged Holocaust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4FEB40F-40FD-0D59-365C-DBB11A2AC1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1417"/>
            <a:ext cx="10515600" cy="5091458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lnSpc>
                <a:spcPct val="107000"/>
              </a:lnSpc>
              <a:spcBef>
                <a:spcPts val="0"/>
              </a:spcBef>
              <a:buNone/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Comparison:</a:t>
            </a:r>
            <a:r>
              <a:rPr lang="en-GB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non-presentist world with the actual history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(including, e.g., the Holocaust as it actually happened) </a:t>
            </a: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buNone/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vs.</a:t>
            </a:r>
            <a:r>
              <a:rPr lang="en-GB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presentist world with a counterfactually worsened history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(e.g., a longer WW2 with a total extermination of the Jews).</a:t>
            </a: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buNone/>
            </a:pPr>
            <a:r>
              <a:rPr lang="it-IT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Let</a:t>
            </a:r>
            <a:r>
              <a:rPr lang="it-IT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</a:t>
            </a:r>
            <a:r>
              <a:rPr lang="it-IT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define</a:t>
            </a:r>
            <a:r>
              <a:rPr lang="it-IT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algn="just">
              <a:lnSpc>
                <a:spcPct val="107000"/>
              </a:lnSpc>
              <a:spcBef>
                <a:spcPts val="0"/>
              </a:spcBef>
              <a:buFontTx/>
              <a:buChar char="-"/>
            </a:pPr>
            <a:r>
              <a:rPr lang="en-GB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“ontological pain”: </a:t>
            </a:r>
            <a:r>
              <a:rPr lang="en-GB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amounts of </a:t>
            </a:r>
            <a:r>
              <a:rPr lang="en-GB" sz="18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pain that tenselessly exists</a:t>
            </a:r>
            <a:r>
              <a:rPr lang="en-GB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 a world;</a:t>
            </a:r>
          </a:p>
          <a:p>
            <a:pPr algn="just">
              <a:lnSpc>
                <a:spcPct val="107000"/>
              </a:lnSpc>
              <a:spcBef>
                <a:spcPts val="0"/>
              </a:spcBef>
              <a:buFontTx/>
              <a:buChar char="-"/>
            </a:pPr>
            <a:r>
              <a:rPr lang="en-GB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“historical pain”: 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amounts of </a:t>
            </a:r>
            <a:r>
              <a:rPr lang="en-GB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pain that existed and exists now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world;</a:t>
            </a: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buNone/>
            </a:pPr>
            <a:r>
              <a:rPr lang="it-IT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Consider</a:t>
            </a:r>
            <a:r>
              <a:rPr lang="it-IT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that</a:t>
            </a:r>
            <a:r>
              <a:rPr lang="it-IT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0"/>
              </a:spcBef>
              <a:buFontTx/>
              <a:buChar char="-"/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non-presentist (historically actual) world contains </a:t>
            </a:r>
            <a:r>
              <a:rPr lang="en-GB" sz="18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much more 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ontological  pain than the presentist (historically worsened) </a:t>
            </a:r>
          </a:p>
          <a:p>
            <a:pPr algn="just">
              <a:lnSpc>
                <a:spcPct val="107000"/>
              </a:lnSpc>
              <a:spcBef>
                <a:spcPts val="0"/>
              </a:spcBef>
              <a:buFontTx/>
              <a:buChar char="-"/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presentist (historically worsened) world contains just </a:t>
            </a:r>
            <a:r>
              <a:rPr lang="en-GB" sz="18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“a little bit” more historical pain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than the non-presentist (historically actual) world</a:t>
            </a:r>
            <a:r>
              <a:rPr lang="en-GB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algn="just">
              <a:lnSpc>
                <a:spcPct val="107000"/>
              </a:lnSpc>
              <a:spcBef>
                <a:spcPts val="0"/>
              </a:spcBef>
              <a:buFontTx/>
              <a:buChar char="-"/>
            </a:pP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(setting </a:t>
            </a:r>
            <a:r>
              <a:rPr lang="it-IT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aside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the future) the </a:t>
            </a:r>
            <a:r>
              <a:rPr lang="it-IT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amount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it-IT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historical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pain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 the non-presentist world </a:t>
            </a:r>
            <a:r>
              <a:rPr lang="it-IT" sz="1800" u="sng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</a:t>
            </a:r>
            <a:r>
              <a:rPr lang="it-IT" sz="18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u="sng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equal</a:t>
            </a:r>
            <a:r>
              <a:rPr lang="it-IT" sz="18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 the </a:t>
            </a:r>
            <a:r>
              <a:rPr lang="it-IT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amount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it-IT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ontological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pain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it-IT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it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it-IT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if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something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painful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existed</a:t>
            </a:r>
            <a:r>
              <a:rPr lang="it-IT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or </a:t>
            </a:r>
            <a:r>
              <a:rPr lang="it-IT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exists</a:t>
            </a:r>
            <a:r>
              <a:rPr lang="it-IT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now</a:t>
            </a:r>
            <a:r>
              <a:rPr lang="it-IT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it</a:t>
            </a:r>
            <a:r>
              <a:rPr lang="it-IT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also</a:t>
            </a:r>
            <a:r>
              <a:rPr lang="it-IT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tenselessly </a:t>
            </a:r>
            <a:r>
              <a:rPr lang="it-IT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exists</a:t>
            </a:r>
            <a:r>
              <a:rPr lang="it-IT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);</a:t>
            </a:r>
          </a:p>
          <a:p>
            <a:pPr marL="63500" indent="0" algn="just">
              <a:lnSpc>
                <a:spcPct val="107000"/>
              </a:lnSpc>
              <a:spcBef>
                <a:spcPts val="0"/>
              </a:spcBef>
              <a:buNone/>
            </a:pP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buNone/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Which world is morally preferable? The non-presentist one, because of its </a:t>
            </a:r>
            <a:r>
              <a:rPr lang="en-GB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uglier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history and despite the fact that it contains </a:t>
            </a:r>
            <a:r>
              <a:rPr lang="en-GB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more ontological pain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GB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It seems that a “little” amount of additional historical pain (included in the presentist world compared to the non-presentist one) weighs more than the immense amount of additional ontological pain (included in the non-presentist world compared to the presentist one). This seems to suggest that, in evaluating the moral value of a world, the ontic status assigned to the past is immaterial: only the quality </a:t>
            </a:r>
            <a:r>
              <a:rPr lang="it-IT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 history </a:t>
            </a:r>
            <a:r>
              <a:rPr lang="it-IT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matters</a:t>
            </a:r>
            <a:r>
              <a:rPr lang="it-IT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32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Orilia’s</a:t>
            </a:r>
            <a:r>
              <a:rPr lang="en-GB" sz="3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Reply: </a:t>
            </a: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Granted, history matters a lot; however, it is not all that matters: a presentist world with the actual history is still preferable to a non-presentist world with the actual history.</a:t>
            </a: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677848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C6B68A0-7D6D-3C3E-79E9-E127911F80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sz="3200" b="1" dirty="0">
                <a:solidFill>
                  <a:srgbClr val="1B1B1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Thought Experiment 2: threshold of historical uglification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45B5DAF-5038-B24B-443B-47C2601F42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07000"/>
              </a:lnSpc>
              <a:spcBef>
                <a:spcPts val="0"/>
              </a:spcBef>
              <a:buNone/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Consider an </a:t>
            </a:r>
            <a:r>
              <a:rPr lang="en-GB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historically actual non-presentist world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and an </a:t>
            </a:r>
            <a:r>
              <a:rPr lang="en-GB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historically actual presentist world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and let us </a:t>
            </a:r>
            <a:r>
              <a:rPr lang="en-GB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ask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GB" sz="1800" i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how much should we worsen</a:t>
            </a:r>
            <a:r>
              <a:rPr lang="en-GB" sz="18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i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history</a:t>
            </a:r>
            <a:r>
              <a:rPr lang="en-GB" sz="18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(by adding painful events) of the presentist (historically actual) world in order for it to be morally as valuable as the historically non-presentist world? </a:t>
            </a: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buNone/>
            </a:pP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buNone/>
            </a:pPr>
            <a:r>
              <a:rPr lang="en-GB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Rationale for this question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GB" sz="18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if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the ontic status of the past matters, there must be a </a:t>
            </a:r>
            <a:r>
              <a:rPr lang="en-GB" sz="1800" i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non-zero</a:t>
            </a:r>
            <a:r>
              <a:rPr lang="en-GB" sz="18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amount of historical uglification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of the presentist (historically actual) world such that it compensates (in terms of moral value) the additional amount of pain that tenselessly exits in the non-presentist (historically actual) world. </a:t>
            </a: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buNone/>
            </a:pPr>
            <a:endParaRPr lang="en-GB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buNone/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brief, there must be a </a:t>
            </a:r>
            <a:r>
              <a:rPr lang="en-GB" sz="18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threshold of admissible historical uglification</a:t>
            </a:r>
            <a:r>
              <a:rPr lang="en-GB" sz="18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 the presentist (historically actual) world</a:t>
            </a:r>
            <a:r>
              <a:rPr lang="it-IT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it-IT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exceeding</a:t>
            </a:r>
            <a:r>
              <a:rPr lang="it-IT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this</a:t>
            </a:r>
            <a:r>
              <a:rPr lang="it-IT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threshold</a:t>
            </a:r>
            <a:r>
              <a:rPr lang="it-IT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makes the presentist world </a:t>
            </a:r>
            <a:r>
              <a:rPr lang="it-IT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less</a:t>
            </a:r>
            <a:r>
              <a:rPr lang="it-IT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preferable</a:t>
            </a:r>
            <a:r>
              <a:rPr lang="it-IT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than</a:t>
            </a:r>
            <a:r>
              <a:rPr lang="it-IT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the non-presentist one. </a:t>
            </a: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buNone/>
            </a:pP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buNone/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981089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32053D5-B8CF-6255-6EB2-54FE4F86D61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«Un tempo della non temporalità»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3B82ECD7-4075-AC31-FF74-A2E4A3C684D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/>
              <a:t>Nozioni della filosofia del tempo presenti nell’articolo «Il pensiero» di Gottlob Frege</a:t>
            </a:r>
          </a:p>
        </p:txBody>
      </p:sp>
    </p:spTree>
    <p:extLst>
      <p:ext uri="{BB962C8B-B14F-4D97-AF65-F5344CB8AC3E}">
        <p14:creationId xmlns:p14="http://schemas.microsoft.com/office/powerpoint/2010/main" val="1820531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9435E61-F4FF-A5DD-621F-B6CCDA4B52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sz="3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Answers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E1332AD-B09F-B3CD-C192-2A217ABC9E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07000"/>
              </a:lnSpc>
              <a:spcBef>
                <a:spcPts val="0"/>
              </a:spcBef>
              <a:buNone/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GB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sharp answer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GB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any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historical uglification, as little as it may be, would make the presentist world worse than the non-presentist one; but then we must conclude that a presentist world and a non-presentist world having the same history also have the same moral value and that considerations of temporal ontology are wholly irrelevant (history is all that matters);</a:t>
            </a: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buNone/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buNone/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GB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attempting an estimate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a three-months prolonged Holocaust? </a:t>
            </a:r>
            <a:r>
              <a:rPr lang="en-GB" sz="1800" dirty="0">
                <a:solidFill>
                  <a:srgbClr val="1B1B1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imoncini Garamond Std"/>
              </a:rPr>
              <a:t>However, if this comparatively “little” amount of pain involved in the historical uglification of the presentist world does indeed compensate for </a:t>
            </a:r>
            <a:r>
              <a:rPr lang="en-GB" sz="1800" i="1" dirty="0">
                <a:solidFill>
                  <a:srgbClr val="1B1B1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imoncini Garamond Std"/>
              </a:rPr>
              <a:t>all </a:t>
            </a:r>
            <a:r>
              <a:rPr lang="en-GB" sz="1800" dirty="0">
                <a:solidFill>
                  <a:srgbClr val="1B1B1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imoncini Garamond Std"/>
              </a:rPr>
              <a:t>the additional pain that tenselessly exists in the (historically actual) non-presentist world, then history must have, in compari­son with the ontic status of the past, an </a:t>
            </a:r>
            <a:r>
              <a:rPr lang="en-GB" sz="1800" i="1" dirty="0">
                <a:solidFill>
                  <a:srgbClr val="1B1B1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imoncini Garamond Std"/>
              </a:rPr>
              <a:t>overwhelming </a:t>
            </a:r>
            <a:r>
              <a:rPr lang="en-GB" sz="1800" dirty="0">
                <a:solidFill>
                  <a:srgbClr val="1B1B1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imoncini Garamond Std"/>
              </a:rPr>
              <a:t>weight and the moral argument loses a lot of its convincing power.</a:t>
            </a: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Bef>
                <a:spcPts val="0"/>
              </a:spcBef>
              <a:buNone/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33067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812F549-1289-514B-3693-FE13F45788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DE1855A-17E6-20FE-3DFF-DB9EC2C6BB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324303"/>
            <a:ext cx="9601200" cy="4543097"/>
          </a:xfrm>
        </p:spPr>
        <p:txBody>
          <a:bodyPr>
            <a:normAutofit lnSpcReduction="10000"/>
          </a:bodyPr>
          <a:lstStyle/>
          <a:p>
            <a:r>
              <a:rPr lang="it-IT" sz="2800" dirty="0"/>
              <a:t>Frege: padre della logica moderna</a:t>
            </a:r>
          </a:p>
          <a:p>
            <a:endParaRPr lang="it-IT" sz="2800" dirty="0"/>
          </a:p>
          <a:p>
            <a:r>
              <a:rPr lang="it-IT" sz="2800" dirty="0"/>
              <a:t>Un nuovo modo di analizzare la </a:t>
            </a:r>
            <a:r>
              <a:rPr lang="it-IT" sz="2800" dirty="0" err="1"/>
              <a:t>propozione</a:t>
            </a:r>
            <a:r>
              <a:rPr lang="it-IT" sz="2800" dirty="0"/>
              <a:t>;</a:t>
            </a:r>
          </a:p>
          <a:p>
            <a:pPr marL="0" indent="0">
              <a:buNone/>
            </a:pPr>
            <a:endParaRPr lang="it-IT" sz="2800" dirty="0"/>
          </a:p>
          <a:p>
            <a:r>
              <a:rPr lang="it-IT" sz="2800" dirty="0"/>
              <a:t>Il modello soggetto-predicato X il modello funzione-argomento</a:t>
            </a:r>
          </a:p>
          <a:p>
            <a:endParaRPr lang="it-IT" sz="2800" dirty="0"/>
          </a:p>
          <a:p>
            <a:r>
              <a:rPr lang="it-IT" sz="2800" dirty="0"/>
              <a:t>Cos’è il pensiero… natura, attività, temporalità…</a:t>
            </a:r>
          </a:p>
          <a:p>
            <a:endParaRPr lang="it-IT" sz="2800" dirty="0"/>
          </a:p>
          <a:p>
            <a:r>
              <a:rPr lang="it-IT" sz="2800" dirty="0"/>
              <a:t>Logica e psicologia…  </a:t>
            </a:r>
          </a:p>
        </p:txBody>
      </p:sp>
    </p:spTree>
    <p:extLst>
      <p:ext uri="{BB962C8B-B14F-4D97-AF65-F5344CB8AC3E}">
        <p14:creationId xmlns:p14="http://schemas.microsoft.com/office/powerpoint/2010/main" val="6190700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5499F69-2332-8A6C-E8E1-86AD8501DB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B16F295-108A-C130-69C8-90260CAAE8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882869"/>
            <a:ext cx="9601200" cy="4984531"/>
          </a:xfrm>
        </p:spPr>
        <p:txBody>
          <a:bodyPr>
            <a:normAutofit fontScale="92500" lnSpcReduction="10000"/>
          </a:bodyPr>
          <a:lstStyle/>
          <a:p>
            <a:r>
              <a:rPr lang="it-IT" sz="2800" dirty="0"/>
              <a:t>L’oggetto della logica è il «vero»</a:t>
            </a:r>
          </a:p>
          <a:p>
            <a:endParaRPr lang="it-IT" sz="2800" dirty="0"/>
          </a:p>
          <a:p>
            <a:r>
              <a:rPr lang="it-IT" sz="2800" dirty="0"/>
              <a:t>L’enunciato assertorio: contenuto e asserzione</a:t>
            </a:r>
          </a:p>
          <a:p>
            <a:endParaRPr lang="it-IT" sz="2800" dirty="0"/>
          </a:p>
          <a:p>
            <a:r>
              <a:rPr lang="it-IT" sz="2800" dirty="0"/>
              <a:t>Passaggi per arrivare alla verità del pensiero: il pensare, il giudicare, l’asserire</a:t>
            </a:r>
          </a:p>
          <a:p>
            <a:endParaRPr lang="it-IT" sz="2800" dirty="0"/>
          </a:p>
          <a:p>
            <a:r>
              <a:rPr lang="it-IT" sz="2800" dirty="0"/>
              <a:t>Il pensiero è eterno, immutabile, atemporale…</a:t>
            </a:r>
          </a:p>
          <a:p>
            <a:endParaRPr lang="it-IT" sz="2800" dirty="0"/>
          </a:p>
          <a:p>
            <a:r>
              <a:rPr lang="it-IT" sz="2800" dirty="0"/>
              <a:t>Il tempo presente: 1. indicazione temporale; o 2. neutralizzare la «limitazione temporale»</a:t>
            </a:r>
          </a:p>
        </p:txBody>
      </p:sp>
    </p:spTree>
    <p:extLst>
      <p:ext uri="{BB962C8B-B14F-4D97-AF65-F5344CB8AC3E}">
        <p14:creationId xmlns:p14="http://schemas.microsoft.com/office/powerpoint/2010/main" val="6974816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2F7C4DA-A57E-D3B6-37E7-3715A9912A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4952CF4-0802-3F41-2C4A-5E5406346F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338959"/>
            <a:ext cx="9601200" cy="5181600"/>
          </a:xfrm>
        </p:spPr>
        <p:txBody>
          <a:bodyPr>
            <a:noAutofit/>
          </a:bodyPr>
          <a:lstStyle/>
          <a:p>
            <a:r>
              <a:rPr lang="it-IT" sz="2600" dirty="0"/>
              <a:t>L’IO nella filosofia…</a:t>
            </a:r>
          </a:p>
          <a:p>
            <a:endParaRPr lang="it-IT" sz="2600" dirty="0"/>
          </a:p>
          <a:p>
            <a:r>
              <a:rPr lang="it-IT" sz="2600" dirty="0"/>
              <a:t>Il racconto di Dr. Gustav </a:t>
            </a:r>
            <a:r>
              <a:rPr lang="it-IT" sz="2600" dirty="0" err="1"/>
              <a:t>Lauben</a:t>
            </a:r>
            <a:r>
              <a:rPr lang="it-IT" sz="2600" dirty="0"/>
              <a:t> «io sono stato ferito»</a:t>
            </a:r>
          </a:p>
          <a:p>
            <a:endParaRPr lang="it-IT" sz="2600" dirty="0"/>
          </a:p>
          <a:p>
            <a:r>
              <a:rPr lang="it-IT" sz="2600" dirty="0"/>
              <a:t>Funzione e argomento: </a:t>
            </a:r>
          </a:p>
          <a:p>
            <a:endParaRPr lang="it-IT" sz="2600" dirty="0"/>
          </a:p>
          <a:p>
            <a:r>
              <a:rPr lang="it-IT" sz="2600" dirty="0"/>
              <a:t>«Il Dr Gustav </a:t>
            </a:r>
            <a:r>
              <a:rPr lang="it-IT" sz="2600" dirty="0" err="1"/>
              <a:t>Lauben</a:t>
            </a:r>
            <a:r>
              <a:rPr lang="it-IT" sz="2600" dirty="0"/>
              <a:t> è stato ferito»</a:t>
            </a:r>
          </a:p>
          <a:p>
            <a:pPr marL="0" indent="0" algn="ctr">
              <a:buNone/>
            </a:pPr>
            <a:r>
              <a:rPr lang="it-IT" sz="2600" b="0" i="0" u="none" strike="noStrike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∃(g) (Hg ∧ </a:t>
            </a:r>
            <a:r>
              <a:rPr lang="it-IT" sz="2600" dirty="0" err="1">
                <a:solidFill>
                  <a:srgbClr val="202122"/>
                </a:solidFill>
                <a:latin typeface="Arial" panose="020B0604020202020204" pitchFamily="34" charset="0"/>
              </a:rPr>
              <a:t>Fg</a:t>
            </a:r>
            <a:r>
              <a:rPr lang="it-IT" sz="2600" dirty="0">
                <a:solidFill>
                  <a:srgbClr val="202122"/>
                </a:solidFill>
                <a:latin typeface="Arial" panose="020B0604020202020204" pitchFamily="34" charset="0"/>
              </a:rPr>
              <a:t>) (la notazione fregeana aveva qualcosa di bizzarro, non era lineare)</a:t>
            </a:r>
          </a:p>
          <a:p>
            <a:pPr marL="0" indent="0" algn="ctr">
              <a:buNone/>
            </a:pPr>
            <a:endParaRPr lang="it-IT" sz="2600" dirty="0">
              <a:solidFill>
                <a:srgbClr val="202122"/>
              </a:solidFill>
              <a:latin typeface="Arial" panose="020B0604020202020204" pitchFamily="34" charset="0"/>
            </a:endParaRPr>
          </a:p>
          <a:p>
            <a:r>
              <a:rPr lang="it-IT" sz="2600" dirty="0">
                <a:solidFill>
                  <a:srgbClr val="202122"/>
                </a:solidFill>
                <a:latin typeface="Arial" panose="020B0604020202020204" pitchFamily="34" charset="0"/>
              </a:rPr>
              <a:t>Senso e riferimento: la stella del mattino e la stella della sera sono il pianeta Venere</a:t>
            </a:r>
            <a:endParaRPr lang="it-IT" sz="2600" dirty="0"/>
          </a:p>
        </p:txBody>
      </p:sp>
    </p:spTree>
    <p:extLst>
      <p:ext uri="{BB962C8B-B14F-4D97-AF65-F5344CB8AC3E}">
        <p14:creationId xmlns:p14="http://schemas.microsoft.com/office/powerpoint/2010/main" val="2834394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4C3FD88-2943-A078-CE17-22A35F0B3B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23D81D0-9DB9-4926-3EC6-EA2A19B000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804041"/>
            <a:ext cx="9601200" cy="5063359"/>
          </a:xfrm>
        </p:spPr>
        <p:txBody>
          <a:bodyPr>
            <a:normAutofit/>
          </a:bodyPr>
          <a:lstStyle/>
          <a:p>
            <a:r>
              <a:rPr lang="it-IT" sz="2600" dirty="0"/>
              <a:t>Le rappresentazioni</a:t>
            </a:r>
          </a:p>
          <a:p>
            <a:endParaRPr lang="it-IT" sz="2600" dirty="0"/>
          </a:p>
          <a:p>
            <a:r>
              <a:rPr lang="it-IT" sz="2600" dirty="0"/>
              <a:t>Caratteristiche delle rappresentazioni</a:t>
            </a:r>
          </a:p>
          <a:p>
            <a:endParaRPr lang="it-IT" sz="2600" dirty="0"/>
          </a:p>
          <a:p>
            <a:r>
              <a:rPr lang="it-IT" sz="2600" dirty="0"/>
              <a:t>Caratteristiche del pensiero</a:t>
            </a:r>
          </a:p>
          <a:p>
            <a:endParaRPr lang="it-IT" sz="2600" dirty="0"/>
          </a:p>
          <a:p>
            <a:r>
              <a:rPr lang="it-IT" sz="2600" dirty="0"/>
              <a:t>«Non tutto è rappresentazione!»</a:t>
            </a:r>
          </a:p>
          <a:p>
            <a:endParaRPr lang="it-IT" sz="2600" dirty="0"/>
          </a:p>
          <a:p>
            <a:r>
              <a:rPr lang="it-IT" sz="2600" dirty="0"/>
              <a:t>L’io – portatore del pensare, ma non del pensiero</a:t>
            </a:r>
          </a:p>
        </p:txBody>
      </p:sp>
    </p:spTree>
    <p:extLst>
      <p:ext uri="{BB962C8B-B14F-4D97-AF65-F5344CB8AC3E}">
        <p14:creationId xmlns:p14="http://schemas.microsoft.com/office/powerpoint/2010/main" val="11006632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402889A-A5DC-5352-D377-B61F1F3BE3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D963D63-BFF5-49A2-D1C5-9E6C7E216F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685800"/>
            <a:ext cx="9601200" cy="5181600"/>
          </a:xfrm>
        </p:spPr>
        <p:txBody>
          <a:bodyPr>
            <a:normAutofit fontScale="92500" lnSpcReduction="10000"/>
          </a:bodyPr>
          <a:lstStyle/>
          <a:p>
            <a:r>
              <a:rPr lang="it-IT" sz="2800" dirty="0"/>
              <a:t>Il pensiero: riconoscere come attuale qualcosa che è atemporale</a:t>
            </a:r>
          </a:p>
          <a:p>
            <a:endParaRPr lang="it-IT" sz="2800" dirty="0"/>
          </a:p>
          <a:p>
            <a:r>
              <a:rPr lang="it-IT" sz="2800" dirty="0"/>
              <a:t>»A Macerata, al mese di settembre, quando salivo verso la facoltà di filosofia, le querce erano coperte di foglie»</a:t>
            </a:r>
          </a:p>
          <a:p>
            <a:endParaRPr lang="it-IT" sz="2800" dirty="0"/>
          </a:p>
          <a:p>
            <a:r>
              <a:rPr lang="it-IT" sz="2800" dirty="0"/>
              <a:t>«A Macerata, al mese di dicembre, quando salivo verso la facoltà di filosofia, le querce non avevano le foglie»</a:t>
            </a:r>
          </a:p>
          <a:p>
            <a:endParaRPr lang="it-IT" sz="2800" dirty="0"/>
          </a:p>
          <a:p>
            <a:r>
              <a:rPr lang="it-IT" sz="2800" dirty="0"/>
              <a:t>«Il tempo della non temporalità»</a:t>
            </a:r>
          </a:p>
          <a:p>
            <a:endParaRPr lang="it-IT" sz="2800" dirty="0"/>
          </a:p>
          <a:p>
            <a:r>
              <a:rPr lang="it-IT" sz="2800" dirty="0"/>
              <a:t>«L’agire dell’uomo sul mondo passa in gran parte per la mediazioni dei pensieri»</a:t>
            </a:r>
          </a:p>
        </p:txBody>
      </p:sp>
    </p:spTree>
    <p:extLst>
      <p:ext uri="{BB962C8B-B14F-4D97-AF65-F5344CB8AC3E}">
        <p14:creationId xmlns:p14="http://schemas.microsoft.com/office/powerpoint/2010/main" val="1373218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3159</Words>
  <Application>Microsoft Office PowerPoint</Application>
  <PresentationFormat>Widescreen</PresentationFormat>
  <Paragraphs>255</Paragraphs>
  <Slides>40</Slides>
  <Notes>7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40</vt:i4>
      </vt:variant>
    </vt:vector>
  </HeadingPairs>
  <TitlesOfParts>
    <vt:vector size="48" baseType="lpstr">
      <vt:lpstr>Arial</vt:lpstr>
      <vt:lpstr>Arial,Italic</vt:lpstr>
      <vt:lpstr>Calibri</vt:lpstr>
      <vt:lpstr>Calibri Light</vt:lpstr>
      <vt:lpstr>Franklin Gothic Medium</vt:lpstr>
      <vt:lpstr>Simoncini Garamond Std</vt:lpstr>
      <vt:lpstr>Times New Roman</vt:lpstr>
      <vt:lpstr>Tema di Office</vt:lpstr>
      <vt:lpstr>Ontology 22-23</vt:lpstr>
      <vt:lpstr>Presentazione standard di PowerPoint</vt:lpstr>
      <vt:lpstr>Presentazione standard di PowerPoint</vt:lpstr>
      <vt:lpstr>«Un tempo della non temporalità»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Riferimenti bibliografici</vt:lpstr>
      <vt:lpstr>Presentazione standard di PowerPoint</vt:lpstr>
      <vt:lpstr>Back to the open future</vt:lpstr>
      <vt:lpstr>Presentazione standard di PowerPoint</vt:lpstr>
      <vt:lpstr>Presentazione standard di PowerPoint</vt:lpstr>
      <vt:lpstr>I problemi del presentismo</vt:lpstr>
      <vt:lpstr>Nomi propri ed impegno ontologico</vt:lpstr>
      <vt:lpstr>Il problema dei nomi propri</vt:lpstr>
      <vt:lpstr>Risposte al problema dei nomi propri</vt:lpstr>
      <vt:lpstr>Il problema delle date</vt:lpstr>
      <vt:lpstr>more on moderate presentism</vt:lpstr>
      <vt:lpstr>Il problema dei fattori di verità</vt:lpstr>
      <vt:lpstr>Risposte</vt:lpstr>
      <vt:lpstr>Presentismo moderato</vt:lpstr>
      <vt:lpstr>some references</vt:lpstr>
      <vt:lpstr>Il problema delle relazioni intertemporali</vt:lpstr>
      <vt:lpstr>Sider e Crisp</vt:lpstr>
      <vt:lpstr>Bigelow and the stoics</vt:lpstr>
      <vt:lpstr>Causalità</vt:lpstr>
      <vt:lpstr>Il problema degli eventi dinamici (Orilia 2012)</vt:lpstr>
      <vt:lpstr>Il Modello ritenzionale</vt:lpstr>
      <vt:lpstr>Torniamo al presentismo</vt:lpstr>
      <vt:lpstr>Presentazione standard di PowerPoint</vt:lpstr>
      <vt:lpstr>A critique of Orilia’s pro-presentist annihilation argument </vt:lpstr>
      <vt:lpstr>Orilia’s pro-presentist annihilation argument</vt:lpstr>
      <vt:lpstr>Ugly history objection (or Radical objection)</vt:lpstr>
      <vt:lpstr>Thought experiments in support of the ugly history objection</vt:lpstr>
      <vt:lpstr>Thought Experiment 1: a prolonged Holocaust</vt:lpstr>
      <vt:lpstr>Thought Experiment 2: threshold of historical uglification</vt:lpstr>
      <vt:lpstr>Answers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Ontology 22-23</dc:title>
  <dc:creator>Francesco Orilia</dc:creator>
  <cp:lastModifiedBy>Francesco Orilia</cp:lastModifiedBy>
  <cp:revision>13</cp:revision>
  <dcterms:created xsi:type="dcterms:W3CDTF">2022-12-03T06:13:18Z</dcterms:created>
  <dcterms:modified xsi:type="dcterms:W3CDTF">2022-12-17T16:18:27Z</dcterms:modified>
</cp:coreProperties>
</file>