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8" r:id="rId6"/>
    <p:sldId id="281" r:id="rId7"/>
    <p:sldId id="286" r:id="rId8"/>
    <p:sldId id="287" r:id="rId9"/>
    <p:sldId id="282" r:id="rId10"/>
    <p:sldId id="283" r:id="rId11"/>
    <p:sldId id="285" r:id="rId12"/>
    <p:sldId id="284" r:id="rId13"/>
    <p:sldId id="289" r:id="rId14"/>
    <p:sldId id="310" r:id="rId15"/>
    <p:sldId id="311" r:id="rId16"/>
    <p:sldId id="290" r:id="rId17"/>
    <p:sldId id="257" r:id="rId18"/>
    <p:sldId id="258" r:id="rId19"/>
    <p:sldId id="291" r:id="rId20"/>
    <p:sldId id="292" r:id="rId21"/>
    <p:sldId id="293" r:id="rId22"/>
    <p:sldId id="294" r:id="rId23"/>
    <p:sldId id="298" r:id="rId24"/>
    <p:sldId id="303" r:id="rId25"/>
    <p:sldId id="299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878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310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15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3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94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9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380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502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153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04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912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F3BC8-C571-46D3-B098-DA72C2ECF676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76B7C-D02D-4276-AAB8-3E4926026C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24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plato.stanford.edu/entries/existence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Analytic</a:t>
            </a:r>
            <a:r>
              <a:rPr lang="it-IT" dirty="0"/>
              <a:t> </a:t>
            </a:r>
            <a:r>
              <a:rPr lang="it-IT" dirty="0" err="1"/>
              <a:t>Ontology</a:t>
            </a:r>
            <a:r>
              <a:rPr lang="it-IT"/>
              <a:t> </a:t>
            </a:r>
            <a:br>
              <a:rPr lang="it-IT"/>
            </a:br>
            <a:r>
              <a:rPr lang="it-IT"/>
              <a:t>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4-6</a:t>
            </a:r>
          </a:p>
        </p:txBody>
      </p:sp>
    </p:spTree>
    <p:extLst>
      <p:ext uri="{BB962C8B-B14F-4D97-AF65-F5344CB8AC3E}">
        <p14:creationId xmlns:p14="http://schemas.microsoft.com/office/powerpoint/2010/main" val="38597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Events as repeatables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Exemplifications</a:t>
            </a:r>
            <a:r>
              <a:rPr lang="it-IT" dirty="0"/>
              <a:t> of </a:t>
            </a:r>
            <a:r>
              <a:rPr lang="it-IT" dirty="0" err="1"/>
              <a:t>properties</a:t>
            </a:r>
            <a:r>
              <a:rPr lang="it-IT" dirty="0"/>
              <a:t> or relations,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re-</a:t>
            </a:r>
            <a:r>
              <a:rPr lang="it-IT" dirty="0" err="1"/>
              <a:t>occur</a:t>
            </a:r>
            <a:endParaRPr lang="it-IT" dirty="0"/>
          </a:p>
          <a:p>
            <a:r>
              <a:rPr lang="it-IT" dirty="0" err="1"/>
              <a:t>Tom's</a:t>
            </a:r>
            <a:r>
              <a:rPr lang="it-IT" dirty="0"/>
              <a:t> standing</a:t>
            </a:r>
          </a:p>
          <a:p>
            <a:r>
              <a:rPr lang="it-IT" dirty="0" err="1"/>
              <a:t>Alfred's</a:t>
            </a:r>
            <a:r>
              <a:rPr lang="it-IT" dirty="0"/>
              <a:t> 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tired</a:t>
            </a:r>
            <a:endParaRPr lang="it-IT" dirty="0"/>
          </a:p>
          <a:p>
            <a:r>
              <a:rPr lang="it-IT" dirty="0" err="1"/>
              <a:t>Mary's</a:t>
            </a:r>
            <a:r>
              <a:rPr lang="it-IT" dirty="0"/>
              <a:t> </a:t>
            </a:r>
            <a:r>
              <a:rPr lang="it-IT" dirty="0" err="1"/>
              <a:t>kissing</a:t>
            </a:r>
            <a:r>
              <a:rPr lang="it-IT" dirty="0"/>
              <a:t> John</a:t>
            </a:r>
          </a:p>
          <a:p>
            <a:r>
              <a:rPr lang="it-IT" dirty="0"/>
              <a:t>No </a:t>
            </a:r>
            <a:r>
              <a:rPr lang="it-IT" dirty="0" err="1"/>
              <a:t>temporal</a:t>
            </a:r>
            <a:r>
              <a:rPr lang="it-IT" dirty="0"/>
              <a:t> </a:t>
            </a:r>
            <a:r>
              <a:rPr lang="it-IT" dirty="0" err="1"/>
              <a:t>parameter</a:t>
            </a:r>
            <a:r>
              <a:rPr lang="it-IT" dirty="0"/>
              <a:t> in </a:t>
            </a:r>
            <a:r>
              <a:rPr lang="it-IT" dirty="0" err="1"/>
              <a:t>Kim's</a:t>
            </a:r>
            <a:r>
              <a:rPr lang="it-IT" dirty="0"/>
              <a:t> </a:t>
            </a:r>
            <a:r>
              <a:rPr lang="it-IT" dirty="0" err="1"/>
              <a:t>representation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 &lt;F, x&gt;</a:t>
            </a:r>
          </a:p>
          <a:p>
            <a:pPr lvl="1"/>
            <a:r>
              <a:rPr lang="it-IT" dirty="0"/>
              <a:t> &lt;K, &lt;m, j&gt;&gt;</a:t>
            </a:r>
          </a:p>
        </p:txBody>
      </p:sp>
    </p:spTree>
    <p:extLst>
      <p:ext uri="{BB962C8B-B14F-4D97-AF65-F5344CB8AC3E}">
        <p14:creationId xmlns:p14="http://schemas.microsoft.com/office/powerpoint/2010/main" val="10876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times and dates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instant: minimal "punctiform" amount of time, without a before and an after</a:t>
            </a:r>
          </a:p>
          <a:p>
            <a:r>
              <a:rPr lang="it-IT"/>
              <a:t>interval: constituted by a series of instants</a:t>
            </a:r>
          </a:p>
          <a:p>
            <a:r>
              <a:rPr lang="it-IT"/>
              <a:t>time (moment): either an instant or an interval</a:t>
            </a:r>
          </a:p>
          <a:p>
            <a:r>
              <a:rPr lang="it-IT"/>
              <a:t>date: non-deictic singular term that refers to a time (sometime "date" is used for the time itself)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61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Static vs. dynamic events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events</a:t>
            </a:r>
            <a:r>
              <a:rPr lang="it-IT" dirty="0"/>
              <a:t> by Casati and Varzi (2015) for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terminology</a:t>
            </a:r>
            <a:endParaRPr lang="it-IT" dirty="0"/>
          </a:p>
          <a:p>
            <a:r>
              <a:rPr lang="it-IT" dirty="0" err="1"/>
              <a:t>Static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: </a:t>
            </a:r>
            <a:r>
              <a:rPr lang="it-IT" dirty="0" err="1"/>
              <a:t>occurs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an </a:t>
            </a:r>
            <a:r>
              <a:rPr lang="it-IT" dirty="0" err="1"/>
              <a:t>instant</a:t>
            </a:r>
            <a:endParaRPr lang="it-IT" dirty="0"/>
          </a:p>
          <a:p>
            <a:r>
              <a:rPr lang="it-IT" dirty="0" err="1"/>
              <a:t>Dynamic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: </a:t>
            </a:r>
            <a:r>
              <a:rPr lang="it-IT" dirty="0" err="1"/>
              <a:t>occur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(</a:t>
            </a:r>
            <a:r>
              <a:rPr lang="it-IT" dirty="0" err="1"/>
              <a:t>occupies</a:t>
            </a:r>
            <a:r>
              <a:rPr lang="it-IT" dirty="0"/>
              <a:t>) an </a:t>
            </a:r>
            <a:r>
              <a:rPr lang="it-IT" dirty="0" err="1"/>
              <a:t>interval</a:t>
            </a:r>
            <a:r>
              <a:rPr lang="it-IT" dirty="0"/>
              <a:t> of time</a:t>
            </a:r>
          </a:p>
          <a:p>
            <a:r>
              <a:rPr lang="it-IT" dirty="0"/>
              <a:t>I </a:t>
            </a:r>
            <a:r>
              <a:rPr lang="it-IT" dirty="0" err="1"/>
              <a:t>tend</a:t>
            </a:r>
            <a:r>
              <a:rPr lang="it-IT" dirty="0"/>
              <a:t> to use ‘state of </a:t>
            </a:r>
            <a:r>
              <a:rPr lang="it-IT" dirty="0" err="1"/>
              <a:t>affairs</a:t>
            </a:r>
            <a:r>
              <a:rPr lang="it-IT" dirty="0"/>
              <a:t>’ and ‘</a:t>
            </a:r>
            <a:r>
              <a:rPr lang="it-IT" dirty="0" err="1"/>
              <a:t>fact</a:t>
            </a:r>
            <a:r>
              <a:rPr lang="it-IT" dirty="0"/>
              <a:t>’ for </a:t>
            </a:r>
            <a:r>
              <a:rPr lang="it-IT" dirty="0" err="1"/>
              <a:t>static</a:t>
            </a:r>
            <a:r>
              <a:rPr lang="it-IT" dirty="0"/>
              <a:t> </a:t>
            </a:r>
            <a:r>
              <a:rPr lang="it-IT" dirty="0" err="1"/>
              <a:t>events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519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State of </a:t>
            </a:r>
            <a:r>
              <a:rPr lang="it-IT" dirty="0" err="1"/>
              <a:t>affairs</a:t>
            </a:r>
            <a:r>
              <a:rPr lang="it-IT" dirty="0"/>
              <a:t>, </a:t>
            </a:r>
            <a:r>
              <a:rPr lang="it-IT" dirty="0" err="1"/>
              <a:t>facts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Exemplification</a:t>
            </a:r>
            <a:r>
              <a:rPr lang="it-IT" dirty="0"/>
              <a:t> of </a:t>
            </a:r>
            <a:r>
              <a:rPr lang="it-IT" dirty="0" err="1"/>
              <a:t>property</a:t>
            </a:r>
            <a:r>
              <a:rPr lang="it-IT" dirty="0"/>
              <a:t> or relation by </a:t>
            </a:r>
            <a:r>
              <a:rPr lang="it-IT" dirty="0" err="1"/>
              <a:t>object</a:t>
            </a:r>
            <a:r>
              <a:rPr lang="it-IT" dirty="0"/>
              <a:t>(s) (Armstrong)</a:t>
            </a:r>
          </a:p>
          <a:p>
            <a:r>
              <a:rPr lang="it-IT" dirty="0"/>
              <a:t>I call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events</a:t>
            </a:r>
            <a:endParaRPr lang="it-IT" dirty="0"/>
          </a:p>
          <a:p>
            <a:r>
              <a:rPr lang="it-IT" dirty="0"/>
              <a:t>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inclined</a:t>
            </a:r>
            <a:r>
              <a:rPr lang="it-IT" dirty="0"/>
              <a:t> to use "</a:t>
            </a:r>
            <a:r>
              <a:rPr lang="it-IT" dirty="0" err="1"/>
              <a:t>fact</a:t>
            </a:r>
            <a:r>
              <a:rPr lang="it-IT" dirty="0"/>
              <a:t>" and "state of </a:t>
            </a:r>
            <a:r>
              <a:rPr lang="it-IT" dirty="0" err="1"/>
              <a:t>affair</a:t>
            </a:r>
            <a:r>
              <a:rPr lang="it-IT" dirty="0"/>
              <a:t>," </a:t>
            </a:r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"</a:t>
            </a:r>
            <a:r>
              <a:rPr lang="it-IT" dirty="0" err="1"/>
              <a:t>event</a:t>
            </a:r>
            <a:r>
              <a:rPr lang="it-IT" dirty="0"/>
              <a:t>," for </a:t>
            </a:r>
            <a:r>
              <a:rPr lang="it-IT" dirty="0" err="1"/>
              <a:t>exemplifications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occur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 time</a:t>
            </a:r>
          </a:p>
          <a:p>
            <a:pPr lvl="1"/>
            <a:r>
              <a:rPr lang="it-IT" dirty="0"/>
              <a:t>2's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even</a:t>
            </a:r>
            <a:endParaRPr lang="it-IT" dirty="0"/>
          </a:p>
          <a:p>
            <a:pPr lvl="1"/>
            <a:r>
              <a:rPr lang="it-IT" dirty="0"/>
              <a:t>the </a:t>
            </a:r>
            <a:r>
              <a:rPr lang="it-IT" dirty="0" err="1"/>
              <a:t>birth</a:t>
            </a:r>
            <a:r>
              <a:rPr lang="it-IT" dirty="0"/>
              <a:t> of </a:t>
            </a:r>
            <a:r>
              <a:rPr lang="it-IT" dirty="0" err="1"/>
              <a:t>Napoleon's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the </a:t>
            </a:r>
            <a:r>
              <a:rPr lang="it-IT" dirty="0" err="1"/>
              <a:t>death</a:t>
            </a:r>
            <a:r>
              <a:rPr lang="it-IT" dirty="0"/>
              <a:t> of </a:t>
            </a:r>
            <a:r>
              <a:rPr lang="it-IT" dirty="0" err="1"/>
              <a:t>Socrates</a:t>
            </a:r>
            <a:r>
              <a:rPr lang="it-IT" dirty="0"/>
              <a:t>.</a:t>
            </a:r>
          </a:p>
          <a:p>
            <a:r>
              <a:rPr lang="it-IT" dirty="0"/>
              <a:t>"</a:t>
            </a:r>
            <a:r>
              <a:rPr lang="it-IT" dirty="0" err="1"/>
              <a:t>fact</a:t>
            </a:r>
            <a:r>
              <a:rPr lang="it-IT" dirty="0"/>
              <a:t>"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for "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proposition</a:t>
            </a:r>
            <a:r>
              <a:rPr lang="it-IT" dirty="0"/>
              <a:t> "</a:t>
            </a:r>
          </a:p>
          <a:p>
            <a:r>
              <a:rPr lang="it-IT" dirty="0" err="1"/>
              <a:t>Wittgensteinian</a:t>
            </a:r>
            <a:r>
              <a:rPr lang="it-IT" dirty="0"/>
              <a:t> option</a:t>
            </a:r>
          </a:p>
          <a:p>
            <a:pPr lvl="1"/>
            <a:r>
              <a:rPr lang="it-IT" dirty="0" err="1"/>
              <a:t>substisting</a:t>
            </a:r>
            <a:r>
              <a:rPr lang="it-IT" dirty="0"/>
              <a:t> vs. non-</a:t>
            </a:r>
            <a:r>
              <a:rPr lang="it-IT" dirty="0" err="1"/>
              <a:t>subsisting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  <a:p>
            <a:pPr lvl="1"/>
            <a:r>
              <a:rPr lang="it-IT" dirty="0" err="1"/>
              <a:t>fact</a:t>
            </a:r>
            <a:r>
              <a:rPr lang="it-IT" dirty="0"/>
              <a:t> = </a:t>
            </a:r>
            <a:r>
              <a:rPr lang="it-IT" dirty="0" err="1"/>
              <a:t>subsisting</a:t>
            </a:r>
            <a:r>
              <a:rPr lang="it-IT" dirty="0"/>
              <a:t> state of </a:t>
            </a:r>
            <a:r>
              <a:rPr lang="it-IT" dirty="0" err="1"/>
              <a:t>affairs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511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Lezione 6</a:t>
            </a:r>
          </a:p>
          <a:p>
            <a:r>
              <a:rPr lang="it-IT" smtClean="0"/>
              <a:t>14/10/22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35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NUOVO ORARIO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Giovedì, </a:t>
            </a:r>
            <a:r>
              <a:rPr lang="it-IT" dirty="0" smtClean="0"/>
              <a:t>h 13-14</a:t>
            </a:r>
            <a:endParaRPr lang="it-IT" dirty="0"/>
          </a:p>
          <a:p>
            <a:pPr lvl="1"/>
            <a:r>
              <a:rPr lang="it-IT" dirty="0" smtClean="0"/>
              <a:t>AULA C</a:t>
            </a:r>
            <a:endParaRPr lang="it-IT" dirty="0"/>
          </a:p>
          <a:p>
            <a:r>
              <a:rPr lang="it-IT" dirty="0"/>
              <a:t>Venerdì, h </a:t>
            </a:r>
            <a:r>
              <a:rPr lang="it-IT" dirty="0" smtClean="0"/>
              <a:t>14-16</a:t>
            </a:r>
          </a:p>
          <a:p>
            <a:pPr lvl="1"/>
            <a:r>
              <a:rPr lang="it-IT" dirty="0" smtClean="0"/>
              <a:t>AULA B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3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Properties</a:t>
            </a:r>
            <a:r>
              <a:rPr lang="it-IT" dirty="0" smtClean="0"/>
              <a:t> and Relations:</a:t>
            </a:r>
            <a:br>
              <a:rPr lang="it-IT" dirty="0" smtClean="0"/>
            </a:br>
            <a:r>
              <a:rPr lang="it-IT" dirty="0" err="1" smtClean="0"/>
              <a:t>Abundant</a:t>
            </a:r>
            <a:r>
              <a:rPr lang="it-IT" dirty="0" smtClean="0"/>
              <a:t> </a:t>
            </a:r>
            <a:r>
              <a:rPr lang="it-IT" dirty="0"/>
              <a:t>vs. Sparse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0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Properties and relations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Realism</a:t>
            </a:r>
            <a:r>
              <a:rPr lang="it-IT" dirty="0"/>
              <a:t> vs. </a:t>
            </a:r>
            <a:r>
              <a:rPr lang="it-IT" dirty="0" err="1"/>
              <a:t>nominalism</a:t>
            </a:r>
            <a:endParaRPr lang="it-IT" dirty="0"/>
          </a:p>
          <a:p>
            <a:r>
              <a:rPr lang="it-IT" dirty="0" err="1"/>
              <a:t>universals</a:t>
            </a:r>
            <a:r>
              <a:rPr lang="it-IT" dirty="0"/>
              <a:t> vs. </a:t>
            </a:r>
            <a:r>
              <a:rPr lang="it-IT" dirty="0" err="1"/>
              <a:t>tropes</a:t>
            </a:r>
            <a:r>
              <a:rPr lang="it-IT" dirty="0"/>
              <a:t> </a:t>
            </a:r>
          </a:p>
          <a:p>
            <a:r>
              <a:rPr lang="it-IT" dirty="0" err="1"/>
              <a:t>Abundant</a:t>
            </a:r>
            <a:r>
              <a:rPr lang="it-IT" dirty="0"/>
              <a:t> (</a:t>
            </a:r>
            <a:r>
              <a:rPr lang="it-IT" dirty="0" err="1"/>
              <a:t>type</a:t>
            </a:r>
            <a:r>
              <a:rPr lang="it-IT" dirty="0"/>
              <a:t> I) v. sparse (</a:t>
            </a:r>
            <a:r>
              <a:rPr lang="it-IT" dirty="0" err="1"/>
              <a:t>type</a:t>
            </a:r>
            <a:r>
              <a:rPr lang="it-IT" dirty="0"/>
              <a:t> II) (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forthcoming</a:t>
            </a:r>
            <a:r>
              <a:rPr lang="it-IT" dirty="0"/>
              <a:t> </a:t>
            </a:r>
            <a:r>
              <a:rPr lang="it-IT" dirty="0" err="1"/>
              <a:t>slides</a:t>
            </a:r>
            <a:r>
              <a:rPr lang="it-IT" dirty="0"/>
              <a:t>)</a:t>
            </a:r>
          </a:p>
          <a:p>
            <a:r>
              <a:rPr lang="it-IT" dirty="0"/>
              <a:t>Orilia &amp; Paolini </a:t>
            </a:r>
            <a:r>
              <a:rPr lang="it-IT" dirty="0" err="1"/>
              <a:t>Paoletti's</a:t>
            </a:r>
            <a:r>
              <a:rPr lang="it-IT" dirty="0"/>
              <a:t>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properties</a:t>
            </a:r>
            <a:r>
              <a:rPr lang="it-IT" dirty="0"/>
              <a:t> </a:t>
            </a:r>
          </a:p>
          <a:p>
            <a:r>
              <a:rPr lang="it-IT" dirty="0" err="1"/>
              <a:t>Maurin's</a:t>
            </a:r>
            <a:r>
              <a:rPr lang="it-IT" dirty="0"/>
              <a:t>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tropes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00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distinction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Abundant</a:t>
            </a:r>
            <a:r>
              <a:rPr lang="it-IT" dirty="0" smtClean="0"/>
              <a:t> </a:t>
            </a:r>
            <a:r>
              <a:rPr lang="it-IT" dirty="0"/>
              <a:t>vs. Sparse (Lewis 1983</a:t>
            </a:r>
            <a:r>
              <a:rPr lang="it-IT" dirty="0" smtClean="0"/>
              <a:t>)</a:t>
            </a:r>
          </a:p>
          <a:p>
            <a:r>
              <a:rPr lang="it-IT" dirty="0" err="1"/>
              <a:t>Type</a:t>
            </a:r>
            <a:r>
              <a:rPr lang="it-IT" dirty="0"/>
              <a:t> I vs. </a:t>
            </a:r>
            <a:r>
              <a:rPr lang="it-IT" dirty="0" err="1"/>
              <a:t>Type</a:t>
            </a:r>
            <a:r>
              <a:rPr lang="it-IT" dirty="0"/>
              <a:t> II (</a:t>
            </a:r>
            <a:r>
              <a:rPr lang="it-IT" dirty="0" err="1"/>
              <a:t>Bealer</a:t>
            </a:r>
            <a:r>
              <a:rPr lang="it-IT" dirty="0"/>
              <a:t> 1982)</a:t>
            </a:r>
          </a:p>
          <a:p>
            <a:r>
              <a:rPr lang="it-IT" dirty="0" err="1"/>
              <a:t>PRP</a:t>
            </a:r>
            <a:r>
              <a:rPr lang="it-IT" dirty="0"/>
              <a:t> = </a:t>
            </a:r>
            <a:r>
              <a:rPr lang="it-IT" dirty="0" err="1"/>
              <a:t>Property</a:t>
            </a:r>
            <a:r>
              <a:rPr lang="it-IT" dirty="0"/>
              <a:t>/Relation/</a:t>
            </a:r>
            <a:r>
              <a:rPr lang="it-IT" dirty="0" err="1"/>
              <a:t>Proposition</a:t>
            </a:r>
            <a:r>
              <a:rPr lang="it-IT" dirty="0"/>
              <a:t> </a:t>
            </a:r>
            <a:r>
              <a:rPr lang="it-IT" dirty="0" err="1"/>
              <a:t>Type</a:t>
            </a:r>
            <a:r>
              <a:rPr lang="it-IT" dirty="0"/>
              <a:t> I (</a:t>
            </a:r>
            <a:r>
              <a:rPr lang="it-IT" dirty="0" err="1"/>
              <a:t>concepts</a:t>
            </a:r>
            <a:r>
              <a:rPr lang="it-IT" dirty="0"/>
              <a:t>, </a:t>
            </a:r>
            <a:r>
              <a:rPr lang="it-IT" dirty="0" err="1"/>
              <a:t>propositions</a:t>
            </a:r>
            <a:r>
              <a:rPr lang="it-IT" dirty="0"/>
              <a:t>): fine-</a:t>
            </a:r>
            <a:r>
              <a:rPr lang="it-IT" dirty="0" err="1"/>
              <a:t>grained</a:t>
            </a:r>
            <a:r>
              <a:rPr lang="it-IT" dirty="0"/>
              <a:t> </a:t>
            </a:r>
            <a:r>
              <a:rPr lang="it-IT" dirty="0" err="1"/>
              <a:t>meanings</a:t>
            </a:r>
            <a:r>
              <a:rPr lang="it-IT" dirty="0"/>
              <a:t> of </a:t>
            </a:r>
            <a:r>
              <a:rPr lang="it-IT" dirty="0" err="1"/>
              <a:t>predicates</a:t>
            </a:r>
            <a:r>
              <a:rPr lang="it-IT" dirty="0"/>
              <a:t> and </a:t>
            </a:r>
            <a:r>
              <a:rPr lang="it-IT" dirty="0" err="1"/>
              <a:t>sentences</a:t>
            </a:r>
            <a:endParaRPr lang="it-IT" dirty="0"/>
          </a:p>
          <a:p>
            <a:r>
              <a:rPr lang="it-IT" dirty="0" err="1"/>
              <a:t>Type</a:t>
            </a:r>
            <a:r>
              <a:rPr lang="it-IT" dirty="0"/>
              <a:t> II (</a:t>
            </a:r>
            <a:r>
              <a:rPr lang="it-IT" dirty="0" err="1"/>
              <a:t>qualities</a:t>
            </a:r>
            <a:r>
              <a:rPr lang="it-IT" dirty="0"/>
              <a:t>,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r>
              <a:rPr lang="it-IT" dirty="0"/>
              <a:t>): </a:t>
            </a:r>
            <a:r>
              <a:rPr lang="it-IT" dirty="0" err="1"/>
              <a:t>coarse-grained</a:t>
            </a:r>
            <a:r>
              <a:rPr lang="it-IT" dirty="0"/>
              <a:t> </a:t>
            </a:r>
            <a:r>
              <a:rPr lang="it-IT" dirty="0" err="1"/>
              <a:t>entities</a:t>
            </a:r>
            <a:r>
              <a:rPr lang="it-IT" dirty="0"/>
              <a:t> in the </a:t>
            </a:r>
            <a:r>
              <a:rPr lang="it-IT" dirty="0" err="1"/>
              <a:t>natural</a:t>
            </a:r>
            <a:r>
              <a:rPr lang="it-IT" dirty="0"/>
              <a:t> </a:t>
            </a:r>
            <a:r>
              <a:rPr lang="it-IT" dirty="0" smtClean="0"/>
              <a:t>world</a:t>
            </a:r>
            <a:endParaRPr lang="it-IT" dirty="0"/>
          </a:p>
          <a:p>
            <a:endParaRPr lang="it-IT" dirty="0"/>
          </a:p>
        </p:txBody>
      </p:sp>
      <p:pic>
        <p:nvPicPr>
          <p:cNvPr id="4" name="Picture 6" descr="Picture of George Bea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884" y="285031"/>
            <a:ext cx="1473126" cy="147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09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Sparse </a:t>
            </a:r>
            <a:r>
              <a:rPr lang="it-IT" dirty="0" err="1"/>
              <a:t>properties</a:t>
            </a:r>
            <a:r>
              <a:rPr lang="it-IT" dirty="0"/>
              <a:t> and relations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Natural, </a:t>
            </a:r>
            <a:r>
              <a:rPr lang="it-IT" dirty="0" err="1"/>
              <a:t>exemplified</a:t>
            </a:r>
            <a:r>
              <a:rPr lang="it-IT" dirty="0"/>
              <a:t> in the </a:t>
            </a:r>
            <a:r>
              <a:rPr lang="it-IT" dirty="0" err="1"/>
              <a:t>physical</a:t>
            </a:r>
            <a:r>
              <a:rPr lang="it-IT" dirty="0"/>
              <a:t> </a:t>
            </a:r>
            <a:r>
              <a:rPr lang="it-IT" dirty="0" err="1"/>
              <a:t>worlds</a:t>
            </a:r>
            <a:endParaRPr lang="it-IT" dirty="0"/>
          </a:p>
          <a:p>
            <a:r>
              <a:rPr lang="it-IT" dirty="0" err="1"/>
              <a:t>Constituents</a:t>
            </a:r>
            <a:r>
              <a:rPr lang="it-IT" dirty="0"/>
              <a:t> of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logical</a:t>
            </a:r>
            <a:r>
              <a:rPr lang="it-IT" dirty="0"/>
              <a:t> </a:t>
            </a:r>
            <a:r>
              <a:rPr lang="it-IT" dirty="0" err="1"/>
              <a:t>operators</a:t>
            </a:r>
            <a:endParaRPr lang="it-IT" dirty="0"/>
          </a:p>
          <a:p>
            <a:r>
              <a:rPr lang="it-IT" dirty="0" err="1"/>
              <a:t>discovered</a:t>
            </a:r>
            <a:r>
              <a:rPr lang="it-IT" dirty="0"/>
              <a:t> by </a:t>
            </a:r>
            <a:r>
              <a:rPr lang="it-IT" dirty="0" err="1"/>
              <a:t>scientific</a:t>
            </a:r>
            <a:r>
              <a:rPr lang="it-IT" dirty="0"/>
              <a:t> </a:t>
            </a:r>
            <a:r>
              <a:rPr lang="it-IT" dirty="0" err="1"/>
              <a:t>investigation</a:t>
            </a:r>
            <a:endParaRPr lang="it-IT" dirty="0"/>
          </a:p>
          <a:p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necessarily</a:t>
            </a:r>
            <a:r>
              <a:rPr lang="it-IT" dirty="0"/>
              <a:t> </a:t>
            </a:r>
            <a:r>
              <a:rPr lang="it-IT" dirty="0" err="1"/>
              <a:t>fundamental</a:t>
            </a:r>
            <a:r>
              <a:rPr lang="it-IT" dirty="0"/>
              <a:t> (</a:t>
            </a:r>
            <a:r>
              <a:rPr lang="it-IT" dirty="0" err="1"/>
              <a:t>microphysical</a:t>
            </a:r>
            <a:r>
              <a:rPr lang="it-IT" dirty="0"/>
              <a:t>), e.g., </a:t>
            </a:r>
            <a:r>
              <a:rPr lang="it-IT" dirty="0" err="1"/>
              <a:t>chemical</a:t>
            </a:r>
            <a:r>
              <a:rPr lang="it-IT" dirty="0"/>
              <a:t>, </a:t>
            </a:r>
            <a:r>
              <a:rPr lang="it-IT" dirty="0" err="1"/>
              <a:t>biological</a:t>
            </a:r>
            <a:r>
              <a:rPr lang="it-IT" dirty="0"/>
              <a:t>, </a:t>
            </a:r>
            <a:r>
              <a:rPr lang="it-IT" dirty="0" err="1"/>
              <a:t>psychological</a:t>
            </a:r>
            <a:r>
              <a:rPr lang="it-IT" dirty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28298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4-5</a:t>
            </a:r>
          </a:p>
          <a:p>
            <a:r>
              <a:rPr lang="it-IT" dirty="0"/>
              <a:t>13/10/22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404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Abundant</a:t>
            </a:r>
            <a:r>
              <a:rPr lang="it-IT" dirty="0"/>
              <a:t> </a:t>
            </a:r>
            <a:r>
              <a:rPr lang="it-IT" dirty="0" err="1"/>
              <a:t>properties</a:t>
            </a:r>
            <a:r>
              <a:rPr lang="it-IT" dirty="0"/>
              <a:t> and relations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concepts</a:t>
            </a:r>
            <a:r>
              <a:rPr lang="it-IT" dirty="0"/>
              <a:t>, </a:t>
            </a:r>
            <a:r>
              <a:rPr lang="it-IT" dirty="0" err="1"/>
              <a:t>mental</a:t>
            </a:r>
            <a:r>
              <a:rPr lang="it-IT" dirty="0"/>
              <a:t> </a:t>
            </a:r>
            <a:r>
              <a:rPr lang="it-IT" dirty="0" err="1"/>
              <a:t>contents</a:t>
            </a:r>
            <a:endParaRPr lang="it-IT" dirty="0"/>
          </a:p>
          <a:p>
            <a:r>
              <a:rPr lang="it-IT" dirty="0" err="1"/>
              <a:t>constituents</a:t>
            </a:r>
            <a:r>
              <a:rPr lang="it-IT" dirty="0"/>
              <a:t> of </a:t>
            </a:r>
            <a:r>
              <a:rPr lang="it-IT" dirty="0" err="1"/>
              <a:t>propositions</a:t>
            </a:r>
            <a:endParaRPr lang="it-IT" dirty="0"/>
          </a:p>
          <a:p>
            <a:r>
              <a:rPr lang="it-IT" dirty="0" err="1"/>
              <a:t>may</a:t>
            </a:r>
            <a:r>
              <a:rPr lang="it-IT" dirty="0"/>
              <a:t> involve </a:t>
            </a:r>
            <a:r>
              <a:rPr lang="it-IT" dirty="0" err="1"/>
              <a:t>logical</a:t>
            </a:r>
            <a:r>
              <a:rPr lang="it-IT" dirty="0"/>
              <a:t> </a:t>
            </a:r>
            <a:r>
              <a:rPr lang="it-IT" dirty="0" err="1"/>
              <a:t>operators</a:t>
            </a:r>
            <a:endParaRPr lang="it-IT" dirty="0"/>
          </a:p>
          <a:p>
            <a:r>
              <a:rPr lang="it-IT" dirty="0"/>
              <a:t>fine-</a:t>
            </a:r>
            <a:r>
              <a:rPr lang="it-IT" dirty="0" err="1"/>
              <a:t>grained</a:t>
            </a:r>
            <a:r>
              <a:rPr lang="it-IT" dirty="0"/>
              <a:t> </a:t>
            </a:r>
            <a:r>
              <a:rPr lang="it-IT" dirty="0" err="1"/>
              <a:t>identity</a:t>
            </a:r>
            <a:r>
              <a:rPr lang="it-IT" dirty="0"/>
              <a:t> </a:t>
            </a:r>
            <a:r>
              <a:rPr lang="it-IT" dirty="0" err="1"/>
              <a:t>conditions</a:t>
            </a:r>
            <a:endParaRPr lang="it-IT" dirty="0"/>
          </a:p>
          <a:p>
            <a:pPr lvl="1"/>
            <a:r>
              <a:rPr lang="it-IT" dirty="0" err="1"/>
              <a:t>dangerous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angry</a:t>
            </a:r>
            <a:r>
              <a:rPr lang="it-IT" dirty="0"/>
              <a:t>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 smtClean="0"/>
              <a:t>non-</a:t>
            </a:r>
            <a:r>
              <a:rPr lang="it-IT" dirty="0" err="1" smtClean="0"/>
              <a:t>angry</a:t>
            </a:r>
            <a:r>
              <a:rPr lang="it-IT" dirty="0" smtClean="0"/>
              <a:t> </a:t>
            </a:r>
            <a:r>
              <a:rPr lang="it-IT" dirty="0"/>
              <a:t>or </a:t>
            </a:r>
            <a:r>
              <a:rPr lang="it-IT" dirty="0" err="1" smtClean="0"/>
              <a:t>dangeorus</a:t>
            </a:r>
            <a:endParaRPr lang="it-IT" dirty="0" smtClean="0"/>
          </a:p>
          <a:p>
            <a:pPr lvl="1"/>
            <a:r>
              <a:rPr lang="it-IT" dirty="0" smtClean="0"/>
              <a:t>round and </a:t>
            </a:r>
            <a:r>
              <a:rPr lang="it-IT" dirty="0" err="1" smtClean="0"/>
              <a:t>square</a:t>
            </a:r>
            <a:r>
              <a:rPr lang="it-IT" dirty="0" smtClean="0"/>
              <a:t> </a:t>
            </a:r>
            <a:r>
              <a:rPr lang="it-IT" dirty="0">
                <a:sym typeface="Symbol" panose="05050102010706020507" pitchFamily="18" charset="2"/>
              </a:rPr>
              <a:t></a:t>
            </a:r>
            <a:r>
              <a:rPr lang="it-IT" dirty="0" smtClean="0"/>
              <a:t> </a:t>
            </a:r>
            <a:r>
              <a:rPr lang="it-IT" dirty="0" err="1" smtClean="0"/>
              <a:t>square</a:t>
            </a:r>
            <a:r>
              <a:rPr lang="it-IT" dirty="0" smtClean="0"/>
              <a:t> and round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0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Dualism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abundant</a:t>
            </a:r>
            <a:r>
              <a:rPr lang="it-IT" dirty="0"/>
              <a:t> and sparse </a:t>
            </a:r>
            <a:r>
              <a:rPr lang="it-IT" dirty="0" err="1"/>
              <a:t>attributes</a:t>
            </a:r>
            <a:endParaRPr lang="it-IT" dirty="0"/>
          </a:p>
          <a:p>
            <a:r>
              <a:rPr lang="it-IT" dirty="0" err="1"/>
              <a:t>Accepted</a:t>
            </a:r>
            <a:r>
              <a:rPr lang="it-IT" dirty="0"/>
              <a:t> by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Bealer</a:t>
            </a:r>
            <a:r>
              <a:rPr lang="it-IT" dirty="0"/>
              <a:t> and Lewis</a:t>
            </a:r>
          </a:p>
          <a:p>
            <a:r>
              <a:rPr lang="it-IT" dirty="0"/>
              <a:t>And by </a:t>
            </a:r>
            <a:r>
              <a:rPr lang="it-IT" dirty="0" err="1"/>
              <a:t>myself</a:t>
            </a:r>
            <a:endParaRPr lang="it-IT" dirty="0"/>
          </a:p>
          <a:p>
            <a:r>
              <a:rPr lang="it-IT" dirty="0" err="1"/>
              <a:t>Typically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(</a:t>
            </a:r>
            <a:r>
              <a:rPr lang="it-IT" dirty="0" err="1"/>
              <a:t>explicitly</a:t>
            </a:r>
            <a:r>
              <a:rPr lang="it-IT" dirty="0"/>
              <a:t>) </a:t>
            </a:r>
            <a:r>
              <a:rPr lang="it-IT" dirty="0" err="1"/>
              <a:t>accepted</a:t>
            </a:r>
            <a:endParaRPr lang="it-IT" dirty="0"/>
          </a:p>
          <a:p>
            <a:r>
              <a:rPr lang="it-IT" dirty="0"/>
              <a:t>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inclined</a:t>
            </a:r>
            <a:r>
              <a:rPr lang="it-IT" dirty="0"/>
              <a:t> to </a:t>
            </a:r>
            <a:r>
              <a:rPr lang="it-IT" dirty="0" err="1"/>
              <a:t>think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 smtClean="0"/>
              <a:t>abundant</a:t>
            </a:r>
            <a:r>
              <a:rPr lang="it-IT" dirty="0" smtClean="0"/>
              <a:t> </a:t>
            </a:r>
            <a:r>
              <a:rPr lang="it-IT" dirty="0" err="1"/>
              <a:t>properties</a:t>
            </a:r>
            <a:r>
              <a:rPr lang="it-IT" dirty="0"/>
              <a:t> are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constituents</a:t>
            </a:r>
            <a:r>
              <a:rPr lang="it-IT" dirty="0"/>
              <a:t> of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r>
              <a:rPr lang="it-IT" dirty="0"/>
              <a:t>,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grounded</a:t>
            </a:r>
            <a:r>
              <a:rPr lang="it-IT" dirty="0"/>
              <a:t> on more </a:t>
            </a:r>
            <a:r>
              <a:rPr lang="it-IT" dirty="0" err="1"/>
              <a:t>fundamental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them</a:t>
            </a:r>
            <a:endParaRPr lang="it-IT" dirty="0"/>
          </a:p>
          <a:p>
            <a:pPr lvl="1"/>
            <a:r>
              <a:rPr lang="it-IT" dirty="0" err="1"/>
              <a:t>x’s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round, </a:t>
            </a:r>
            <a:r>
              <a:rPr lang="it-IT" dirty="0" err="1"/>
              <a:t>x’s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blue GROUND </a:t>
            </a:r>
            <a:r>
              <a:rPr lang="it-IT" dirty="0" err="1"/>
              <a:t>x’s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round &amp; blue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12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Being</a:t>
            </a:r>
            <a:r>
              <a:rPr lang="it-IT" dirty="0"/>
              <a:t>, </a:t>
            </a:r>
            <a:r>
              <a:rPr lang="it-IT" dirty="0" err="1"/>
              <a:t>existence</a:t>
            </a:r>
            <a:r>
              <a:rPr lang="it-IT" dirty="0"/>
              <a:t>, </a:t>
            </a:r>
            <a:r>
              <a:rPr lang="it-IT" dirty="0" err="1"/>
              <a:t>quantifiers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36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Everything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(</a:t>
            </a:r>
            <a:r>
              <a:rPr lang="it-IT" dirty="0" err="1"/>
              <a:t>actualism</a:t>
            </a:r>
            <a:r>
              <a:rPr lang="it-IT" dirty="0"/>
              <a:t>)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Standard </a:t>
            </a:r>
            <a:r>
              <a:rPr lang="it-IT" dirty="0" err="1"/>
              <a:t>view</a:t>
            </a:r>
            <a:r>
              <a:rPr lang="it-IT" dirty="0"/>
              <a:t> (</a:t>
            </a:r>
            <a:r>
              <a:rPr lang="it-IT" dirty="0" err="1"/>
              <a:t>Frege</a:t>
            </a:r>
            <a:r>
              <a:rPr lang="it-IT" dirty="0"/>
              <a:t>, Russell, Quine)</a:t>
            </a:r>
          </a:p>
          <a:p>
            <a:r>
              <a:rPr lang="it-IT" dirty="0" err="1"/>
              <a:t>being</a:t>
            </a:r>
            <a:r>
              <a:rPr lang="it-IT" dirty="0"/>
              <a:t> (</a:t>
            </a:r>
            <a:r>
              <a:rPr lang="it-IT" dirty="0" err="1"/>
              <a:t>something</a:t>
            </a:r>
            <a:r>
              <a:rPr lang="it-IT" dirty="0"/>
              <a:t>) = to </a:t>
            </a:r>
            <a:r>
              <a:rPr lang="it-IT" dirty="0" err="1"/>
              <a:t>exist</a:t>
            </a:r>
            <a:r>
              <a:rPr lang="it-IT" dirty="0"/>
              <a:t>, </a:t>
            </a:r>
            <a:r>
              <a:rPr lang="it-IT" dirty="0" err="1">
                <a:sym typeface="Symbol" panose="05050102010706020507" pitchFamily="18" charset="2"/>
              </a:rPr>
              <a:t>being</a:t>
            </a:r>
            <a:r>
              <a:rPr lang="it-IT" dirty="0">
                <a:sym typeface="Symbol" panose="05050102010706020507" pitchFamily="18" charset="2"/>
              </a:rPr>
              <a:t> = </a:t>
            </a:r>
            <a:r>
              <a:rPr lang="it-IT" dirty="0" err="1">
                <a:sym typeface="Symbol" panose="05050102010706020507" pitchFamily="18" charset="2"/>
              </a:rPr>
              <a:t>existence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 err="1"/>
              <a:t>Absolutely</a:t>
            </a:r>
            <a:r>
              <a:rPr lang="it-IT" dirty="0"/>
              <a:t> general </a:t>
            </a:r>
            <a:r>
              <a:rPr lang="it-IT" dirty="0" err="1"/>
              <a:t>term</a:t>
            </a:r>
            <a:r>
              <a:rPr lang="it-IT" dirty="0"/>
              <a:t>: </a:t>
            </a:r>
            <a:r>
              <a:rPr lang="it-IT" dirty="0" err="1"/>
              <a:t>entity</a:t>
            </a:r>
            <a:r>
              <a:rPr lang="it-IT" dirty="0"/>
              <a:t>, item (</a:t>
            </a:r>
            <a:r>
              <a:rPr lang="it-IT" dirty="0" err="1"/>
              <a:t>thing</a:t>
            </a:r>
            <a:r>
              <a:rPr lang="it-IT" dirty="0"/>
              <a:t>, </a:t>
            </a:r>
            <a:r>
              <a:rPr lang="it-IT" dirty="0" err="1"/>
              <a:t>object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Absolutely</a:t>
            </a:r>
            <a:r>
              <a:rPr lang="it-IT" dirty="0" smtClean="0"/>
              <a:t> general </a:t>
            </a:r>
            <a:r>
              <a:rPr lang="it-IT" dirty="0" err="1" smtClean="0"/>
              <a:t>variables</a:t>
            </a:r>
            <a:r>
              <a:rPr lang="it-IT" dirty="0" smtClean="0"/>
              <a:t>: x, y, …</a:t>
            </a:r>
            <a:endParaRPr lang="it-IT" dirty="0"/>
          </a:p>
          <a:p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=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= </a:t>
            </a:r>
            <a:r>
              <a:rPr lang="it-IT" dirty="0">
                <a:sym typeface="Symbol" panose="05050102010706020507" pitchFamily="18" charset="2"/>
              </a:rPr>
              <a:t>x …x…</a:t>
            </a:r>
          </a:p>
          <a:p>
            <a:r>
              <a:rPr lang="it-IT" dirty="0" err="1">
                <a:sym typeface="Symbol" panose="05050102010706020507" pitchFamily="18" charset="2"/>
              </a:rPr>
              <a:t>everything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is</a:t>
            </a:r>
            <a:r>
              <a:rPr lang="it-IT" dirty="0">
                <a:sym typeface="Symbol" panose="05050102010706020507" pitchFamily="18" charset="2"/>
              </a:rPr>
              <a:t> … = x …x…</a:t>
            </a:r>
          </a:p>
          <a:p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>
                <a:sym typeface="Symbol" panose="05050102010706020507" pitchFamily="18" charset="2"/>
              </a:rPr>
              <a:t>xFx</a:t>
            </a:r>
            <a:r>
              <a:rPr lang="it-IT" dirty="0">
                <a:sym typeface="Symbol" panose="05050102010706020507" pitchFamily="18" charset="2"/>
              </a:rPr>
              <a:t>  </a:t>
            </a:r>
            <a:r>
              <a:rPr lang="it-IT" dirty="0" err="1">
                <a:sym typeface="Symbol" panose="05050102010706020507" pitchFamily="18" charset="2"/>
              </a:rPr>
              <a:t>xFx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>
                <a:sym typeface="Symbol" panose="05050102010706020507" pitchFamily="18" charset="2"/>
              </a:rPr>
              <a:t>xFx</a:t>
            </a:r>
            <a:r>
              <a:rPr lang="it-IT" dirty="0">
                <a:sym typeface="Symbol" panose="05050102010706020507" pitchFamily="18" charset="2"/>
              </a:rPr>
              <a:t>  </a:t>
            </a:r>
            <a:r>
              <a:rPr lang="it-IT" dirty="0" err="1">
                <a:sym typeface="Symbol" panose="05050102010706020507" pitchFamily="18" charset="2"/>
              </a:rPr>
              <a:t>xFx</a:t>
            </a:r>
            <a:endParaRPr lang="it-IT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8276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Everything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(</a:t>
            </a:r>
            <a:r>
              <a:rPr lang="it-IT" dirty="0" err="1"/>
              <a:t>actualism</a:t>
            </a:r>
            <a:r>
              <a:rPr lang="it-IT" dirty="0"/>
              <a:t>)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>
                <a:sym typeface="Symbol" panose="05050102010706020507" pitchFamily="18" charset="2"/>
              </a:rPr>
              <a:t>xE!x</a:t>
            </a:r>
            <a:r>
              <a:rPr lang="it-IT" dirty="0">
                <a:sym typeface="Symbol" panose="05050102010706020507" pitchFamily="18" charset="2"/>
              </a:rPr>
              <a:t>   </a:t>
            </a:r>
            <a:r>
              <a:rPr lang="it-IT" dirty="0" err="1">
                <a:sym typeface="Symbol" panose="05050102010706020507" pitchFamily="18" charset="2"/>
              </a:rPr>
              <a:t>xE!x</a:t>
            </a:r>
            <a:endParaRPr lang="it-IT" dirty="0"/>
          </a:p>
          <a:p>
            <a:r>
              <a:rPr lang="it-IT" dirty="0" err="1"/>
              <a:t>There</a:t>
            </a:r>
            <a:r>
              <a:rPr lang="it-IT" dirty="0"/>
              <a:t> are no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exist</a:t>
            </a:r>
            <a:r>
              <a:rPr lang="it-IT" dirty="0"/>
              <a:t> = </a:t>
            </a:r>
            <a:r>
              <a:rPr lang="it-IT" dirty="0" err="1"/>
              <a:t>everything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(Quine, «On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»)</a:t>
            </a:r>
          </a:p>
          <a:p>
            <a:r>
              <a:rPr lang="it-IT" dirty="0"/>
              <a:t>In </a:t>
            </a:r>
            <a:r>
              <a:rPr lang="it-IT" dirty="0" err="1"/>
              <a:t>temporal</a:t>
            </a:r>
            <a:r>
              <a:rPr lang="it-IT" dirty="0"/>
              <a:t> </a:t>
            </a:r>
            <a:r>
              <a:rPr lang="it-IT" dirty="0" err="1"/>
              <a:t>ontology</a:t>
            </a:r>
            <a:r>
              <a:rPr lang="it-IT" dirty="0"/>
              <a:t> the standard </a:t>
            </a:r>
            <a:r>
              <a:rPr lang="it-IT" dirty="0" err="1"/>
              <a:t>view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typically</a:t>
            </a:r>
            <a:r>
              <a:rPr lang="it-IT" dirty="0"/>
              <a:t> </a:t>
            </a:r>
            <a:r>
              <a:rPr lang="it-IT" dirty="0" err="1"/>
              <a:t>assumed</a:t>
            </a:r>
            <a:endParaRPr lang="it-IT" dirty="0"/>
          </a:p>
          <a:p>
            <a:r>
              <a:rPr lang="it-IT" dirty="0" err="1"/>
              <a:t>see</a:t>
            </a:r>
            <a:r>
              <a:rPr lang="it-IT" dirty="0"/>
              <a:t> the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existence</a:t>
            </a:r>
            <a:r>
              <a:rPr lang="it-IT" dirty="0"/>
              <a:t> by Nelson</a:t>
            </a:r>
          </a:p>
          <a:p>
            <a:r>
              <a:rPr lang="it-IT" dirty="0">
                <a:hlinkClick r:id="rId2"/>
              </a:rPr>
              <a:t>https://plato.stanford.edu/entries/existence/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91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Everything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(</a:t>
            </a:r>
            <a:r>
              <a:rPr lang="it-IT" dirty="0" err="1"/>
              <a:t>actualism</a:t>
            </a:r>
            <a:r>
              <a:rPr lang="it-IT" dirty="0"/>
              <a:t>)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Existence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primarily</a:t>
            </a:r>
            <a:r>
              <a:rPr lang="it-IT" dirty="0"/>
              <a:t>, a </a:t>
            </a:r>
            <a:r>
              <a:rPr lang="it-IT" dirty="0" err="1"/>
              <a:t>second-level</a:t>
            </a:r>
            <a:r>
              <a:rPr lang="it-IT" dirty="0"/>
              <a:t> </a:t>
            </a:r>
            <a:r>
              <a:rPr lang="it-IT" dirty="0" err="1"/>
              <a:t>property</a:t>
            </a:r>
            <a:r>
              <a:rPr lang="it-IT" dirty="0"/>
              <a:t>, a </a:t>
            </a:r>
            <a:r>
              <a:rPr lang="it-IT" dirty="0" err="1"/>
              <a:t>property</a:t>
            </a:r>
            <a:r>
              <a:rPr lang="it-IT" dirty="0"/>
              <a:t> of </a:t>
            </a:r>
            <a:r>
              <a:rPr lang="it-IT" dirty="0" err="1"/>
              <a:t>property</a:t>
            </a:r>
            <a:r>
              <a:rPr lang="it-IT" dirty="0"/>
              <a:t>.</a:t>
            </a:r>
          </a:p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cats</a:t>
            </a:r>
            <a:r>
              <a:rPr lang="it-IT" dirty="0"/>
              <a:t> = </a:t>
            </a:r>
            <a:r>
              <a:rPr lang="it-IT" dirty="0" err="1"/>
              <a:t>cathood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exemplified</a:t>
            </a:r>
            <a:endParaRPr lang="it-IT" dirty="0"/>
          </a:p>
          <a:p>
            <a:pPr lvl="1"/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>
                <a:sym typeface="Symbol" panose="05050102010706020507" pitchFamily="18" charset="2"/>
              </a:rPr>
              <a:t>xCx</a:t>
            </a:r>
            <a:endParaRPr lang="it-IT" dirty="0">
              <a:sym typeface="Symbol" panose="05050102010706020507" pitchFamily="18" charset="2"/>
            </a:endParaRPr>
          </a:p>
          <a:p>
            <a:pPr lvl="1"/>
            <a:r>
              <a:rPr lang="it-IT" dirty="0">
                <a:sym typeface="Symbol" panose="05050102010706020507" pitchFamily="18" charset="2"/>
              </a:rPr>
              <a:t>(C)</a:t>
            </a:r>
            <a:endParaRPr lang="it-IT" dirty="0"/>
          </a:p>
          <a:p>
            <a:r>
              <a:rPr lang="it-IT" dirty="0" err="1"/>
              <a:t>There</a:t>
            </a:r>
            <a:r>
              <a:rPr lang="it-IT" dirty="0"/>
              <a:t> are no </a:t>
            </a:r>
            <a:r>
              <a:rPr lang="it-IT" dirty="0" err="1"/>
              <a:t>unicorns</a:t>
            </a:r>
            <a:r>
              <a:rPr lang="it-IT" dirty="0"/>
              <a:t> = </a:t>
            </a:r>
            <a:r>
              <a:rPr lang="it-IT" dirty="0" err="1"/>
              <a:t>unicornohood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exemplified</a:t>
            </a:r>
            <a:endParaRPr lang="it-IT" dirty="0"/>
          </a:p>
          <a:p>
            <a:pPr lvl="1"/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>
                <a:sym typeface="Symbol" panose="05050102010706020507" pitchFamily="18" charset="2"/>
              </a:rPr>
              <a:t>xUx</a:t>
            </a:r>
            <a:endParaRPr lang="it-IT" dirty="0">
              <a:sym typeface="Symbol" panose="05050102010706020507" pitchFamily="18" charset="2"/>
            </a:endParaRPr>
          </a:p>
          <a:p>
            <a:pPr lvl="1"/>
            <a:r>
              <a:rPr lang="it-IT" dirty="0">
                <a:sym typeface="Symbol" panose="05050102010706020507" pitchFamily="18" charset="2"/>
              </a:rPr>
              <a:t>(U)</a:t>
            </a:r>
            <a:endParaRPr lang="it-IT" dirty="0"/>
          </a:p>
          <a:p>
            <a:r>
              <a:rPr lang="it-IT" dirty="0" err="1"/>
              <a:t>Existence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first-</a:t>
            </a:r>
            <a:r>
              <a:rPr lang="it-IT" dirty="0" err="1"/>
              <a:t>level</a:t>
            </a:r>
            <a:r>
              <a:rPr lang="it-IT" dirty="0"/>
              <a:t> </a:t>
            </a:r>
            <a:r>
              <a:rPr lang="it-IT" dirty="0" err="1"/>
              <a:t>property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trivial</a:t>
            </a:r>
            <a:r>
              <a:rPr lang="it-IT" dirty="0"/>
              <a:t>, </a:t>
            </a:r>
            <a:r>
              <a:rPr lang="it-IT" dirty="0" err="1"/>
              <a:t>possessed</a:t>
            </a:r>
            <a:r>
              <a:rPr lang="it-IT" dirty="0"/>
              <a:t> by </a:t>
            </a:r>
            <a:r>
              <a:rPr lang="it-IT" dirty="0" err="1"/>
              <a:t>everything</a:t>
            </a:r>
            <a:r>
              <a:rPr lang="it-IT" dirty="0"/>
              <a:t>: self-</a:t>
            </a:r>
            <a:r>
              <a:rPr lang="it-IT" dirty="0" err="1"/>
              <a:t>identity</a:t>
            </a:r>
            <a:r>
              <a:rPr lang="it-IT" dirty="0"/>
              <a:t>, or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identical</a:t>
            </a:r>
            <a:r>
              <a:rPr lang="it-IT" dirty="0"/>
              <a:t> to </a:t>
            </a:r>
            <a:r>
              <a:rPr lang="it-IT" dirty="0" err="1"/>
              <a:t>something</a:t>
            </a:r>
            <a:r>
              <a:rPr lang="it-IT" dirty="0"/>
              <a:t>, </a:t>
            </a:r>
            <a:r>
              <a:rPr lang="it-IT" dirty="0">
                <a:sym typeface="Symbol" panose="05050102010706020507" pitchFamily="18" charset="2"/>
              </a:rPr>
              <a:t>y x = y</a:t>
            </a:r>
          </a:p>
        </p:txBody>
      </p:sp>
    </p:spTree>
    <p:extLst>
      <p:ext uri="{BB962C8B-B14F-4D97-AF65-F5344CB8AC3E}">
        <p14:creationId xmlns:p14="http://schemas.microsoft.com/office/powerpoint/2010/main" val="6858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NUOVO ORARIO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Giovedì, h 16-17 [da prossima settimana Pagliacci farà h. 15-16], OPPURE </a:t>
            </a:r>
          </a:p>
          <a:p>
            <a:pPr lvl="1"/>
            <a:r>
              <a:rPr lang="it-IT" b="1" dirty="0"/>
              <a:t>Ipotesi 1) h 13-14 (= 13-13.45 o anche 12.45-13.30)</a:t>
            </a:r>
          </a:p>
          <a:p>
            <a:pPr lvl="1"/>
            <a:r>
              <a:rPr lang="it-IT" dirty="0"/>
              <a:t>ipotesi 2) qualsiasi altra ora escluso h. 12-13, però ci sono sempre sovrapposizioni</a:t>
            </a:r>
          </a:p>
          <a:p>
            <a:r>
              <a:rPr lang="it-IT" dirty="0"/>
              <a:t>Venerdì, h 14-16</a:t>
            </a:r>
          </a:p>
        </p:txBody>
      </p:sp>
    </p:spTree>
    <p:extLst>
      <p:ext uri="{BB962C8B-B14F-4D97-AF65-F5344CB8AC3E}">
        <p14:creationId xmlns:p14="http://schemas.microsoft.com/office/powerpoint/2010/main" val="30649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Preview of </a:t>
            </a:r>
            <a:r>
              <a:rPr lang="it-IT" dirty="0" err="1"/>
              <a:t>forthcoming</a:t>
            </a:r>
            <a:r>
              <a:rPr lang="it-IT" dirty="0"/>
              <a:t> </a:t>
            </a:r>
            <a:r>
              <a:rPr lang="it-IT" dirty="0" err="1"/>
              <a:t>topics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Truthbearers</a:t>
            </a:r>
            <a:r>
              <a:rPr lang="it-IT" dirty="0"/>
              <a:t> vs. </a:t>
            </a:r>
            <a:r>
              <a:rPr lang="it-IT" dirty="0" err="1"/>
              <a:t>truthmakers</a:t>
            </a:r>
            <a:endParaRPr lang="it-IT" dirty="0"/>
          </a:p>
          <a:p>
            <a:pPr lvl="1"/>
            <a:r>
              <a:rPr lang="it-IT" dirty="0" err="1"/>
              <a:t>Propositions</a:t>
            </a:r>
            <a:r>
              <a:rPr lang="it-IT" dirty="0"/>
              <a:t> vs. </a:t>
            </a:r>
            <a:r>
              <a:rPr lang="it-IT" dirty="0" err="1"/>
              <a:t>events</a:t>
            </a:r>
            <a:r>
              <a:rPr lang="it-IT" dirty="0"/>
              <a:t>/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r>
              <a:rPr lang="it-IT" dirty="0"/>
              <a:t>/</a:t>
            </a:r>
            <a:r>
              <a:rPr lang="it-IT" dirty="0" err="1"/>
              <a:t>facts</a:t>
            </a:r>
            <a:endParaRPr lang="it-IT" dirty="0"/>
          </a:p>
          <a:p>
            <a:pPr lvl="1"/>
            <a:r>
              <a:rPr lang="it-IT" dirty="0" err="1"/>
              <a:t>Tensed</a:t>
            </a:r>
            <a:r>
              <a:rPr lang="it-IT" dirty="0"/>
              <a:t> vs. </a:t>
            </a:r>
            <a:r>
              <a:rPr lang="it-IT" dirty="0" err="1"/>
              <a:t>tenseless</a:t>
            </a:r>
            <a:endParaRPr lang="it-IT" dirty="0"/>
          </a:p>
          <a:p>
            <a:r>
              <a:rPr lang="it-IT" dirty="0" err="1"/>
              <a:t>Abundant</a:t>
            </a:r>
            <a:r>
              <a:rPr lang="it-IT" dirty="0"/>
              <a:t> vs. Sparse</a:t>
            </a:r>
          </a:p>
          <a:p>
            <a:r>
              <a:rPr lang="it-IT" dirty="0" err="1"/>
              <a:t>Being</a:t>
            </a:r>
            <a:r>
              <a:rPr lang="it-IT" dirty="0"/>
              <a:t>, </a:t>
            </a:r>
            <a:r>
              <a:rPr lang="it-IT" dirty="0" err="1"/>
              <a:t>existence</a:t>
            </a:r>
            <a:r>
              <a:rPr lang="it-IT" dirty="0"/>
              <a:t>, </a:t>
            </a:r>
            <a:r>
              <a:rPr lang="it-IT" dirty="0" err="1"/>
              <a:t>quantifiers</a:t>
            </a:r>
            <a:endParaRPr lang="it-IT" dirty="0"/>
          </a:p>
          <a:p>
            <a:r>
              <a:rPr lang="it-IT" dirty="0" err="1"/>
              <a:t>Tensedness</a:t>
            </a:r>
            <a:r>
              <a:rPr lang="it-IT" dirty="0"/>
              <a:t> vs. </a:t>
            </a:r>
            <a:r>
              <a:rPr lang="it-IT" dirty="0" err="1"/>
              <a:t>Tenselessness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2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bearers</a:t>
            </a:r>
            <a:r>
              <a:rPr lang="it-IT" dirty="0"/>
              <a:t> vs. </a:t>
            </a:r>
            <a:r>
              <a:rPr lang="it-IT" dirty="0" err="1"/>
              <a:t>truthmakers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22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bearers</a:t>
            </a:r>
            <a:r>
              <a:rPr lang="it-IT" dirty="0"/>
              <a:t>                  </a:t>
            </a:r>
            <a:r>
              <a:rPr lang="it-IT" dirty="0" err="1"/>
              <a:t>truthmakers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err="1"/>
              <a:t>Sentence</a:t>
            </a:r>
            <a:endParaRPr lang="it-IT" dirty="0"/>
          </a:p>
          <a:p>
            <a:r>
              <a:rPr lang="it-IT" dirty="0" err="1"/>
              <a:t>Sentence</a:t>
            </a:r>
            <a:r>
              <a:rPr lang="it-IT" dirty="0"/>
              <a:t> </a:t>
            </a:r>
            <a:r>
              <a:rPr lang="it-IT" dirty="0" err="1"/>
              <a:t>token</a:t>
            </a:r>
            <a:endParaRPr lang="it-IT" dirty="0"/>
          </a:p>
          <a:p>
            <a:r>
              <a:rPr lang="it-IT" dirty="0" err="1"/>
              <a:t>Judgement</a:t>
            </a:r>
            <a:r>
              <a:rPr lang="it-IT" dirty="0"/>
              <a:t> (a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mental</a:t>
            </a:r>
            <a:r>
              <a:rPr lang="it-IT" dirty="0"/>
              <a:t> </a:t>
            </a:r>
            <a:r>
              <a:rPr lang="it-IT" dirty="0" err="1"/>
              <a:t>occurrence</a:t>
            </a:r>
            <a:r>
              <a:rPr lang="it-IT" dirty="0"/>
              <a:t>)</a:t>
            </a:r>
          </a:p>
          <a:p>
            <a:r>
              <a:rPr lang="it-IT" dirty="0" err="1"/>
              <a:t>Proposition</a:t>
            </a:r>
            <a:r>
              <a:rPr lang="it-IT" dirty="0"/>
              <a:t> (</a:t>
            </a:r>
            <a:r>
              <a:rPr lang="it-IT" dirty="0" err="1"/>
              <a:t>thought</a:t>
            </a:r>
            <a:r>
              <a:rPr lang="it-IT" dirty="0"/>
              <a:t>)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State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 err="1"/>
              <a:t>Fact</a:t>
            </a:r>
            <a:endParaRPr lang="it-IT" dirty="0"/>
          </a:p>
          <a:p>
            <a:r>
              <a:rPr lang="it-IT" dirty="0" err="1"/>
              <a:t>Event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4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Propositions</a:t>
            </a:r>
            <a:r>
              <a:rPr lang="it-IT" dirty="0"/>
              <a:t> (i)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Atomic</a:t>
            </a:r>
            <a:r>
              <a:rPr lang="it-IT" dirty="0"/>
              <a:t> vs. </a:t>
            </a:r>
            <a:r>
              <a:rPr lang="it-IT" dirty="0" err="1"/>
              <a:t>molecular</a:t>
            </a:r>
            <a:endParaRPr lang="it-IT" dirty="0"/>
          </a:p>
          <a:p>
            <a:pPr lvl="1"/>
            <a:r>
              <a:rPr lang="it-IT" dirty="0"/>
              <a:t>John </a:t>
            </a:r>
            <a:r>
              <a:rPr lang="it-IT" dirty="0" err="1"/>
              <a:t>loves</a:t>
            </a:r>
            <a:r>
              <a:rPr lang="it-IT" dirty="0"/>
              <a:t> Mary</a:t>
            </a:r>
          </a:p>
          <a:p>
            <a:pPr lvl="1"/>
            <a:r>
              <a:rPr lang="it-IT" dirty="0"/>
              <a:t>John </a:t>
            </a:r>
            <a:r>
              <a:rPr lang="it-IT" dirty="0" err="1"/>
              <a:t>loves</a:t>
            </a:r>
            <a:r>
              <a:rPr lang="it-IT" dirty="0"/>
              <a:t> Mary and Mary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love John</a:t>
            </a:r>
          </a:p>
          <a:p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value</a:t>
            </a:r>
            <a:endParaRPr lang="it-IT" dirty="0"/>
          </a:p>
          <a:p>
            <a:pPr lvl="1"/>
            <a:r>
              <a:rPr lang="it-IT" dirty="0" err="1"/>
              <a:t>truth</a:t>
            </a:r>
            <a:endParaRPr lang="it-IT" dirty="0"/>
          </a:p>
          <a:p>
            <a:pPr lvl="1"/>
            <a:r>
              <a:rPr lang="it-IT" dirty="0" err="1"/>
              <a:t>falsehood</a:t>
            </a:r>
            <a:endParaRPr lang="it-IT" dirty="0"/>
          </a:p>
          <a:p>
            <a:pPr lvl="1"/>
            <a:r>
              <a:rPr lang="it-IT" dirty="0" err="1"/>
              <a:t>others</a:t>
            </a:r>
            <a:r>
              <a:rPr lang="it-IT" dirty="0"/>
              <a:t>?</a:t>
            </a:r>
          </a:p>
          <a:p>
            <a:r>
              <a:rPr lang="it-IT" dirty="0" err="1"/>
              <a:t>Contents</a:t>
            </a:r>
            <a:r>
              <a:rPr lang="it-IT" dirty="0"/>
              <a:t> of </a:t>
            </a:r>
            <a:r>
              <a:rPr lang="it-IT" dirty="0" err="1"/>
              <a:t>belief</a:t>
            </a:r>
            <a:r>
              <a:rPr lang="it-IT" dirty="0"/>
              <a:t> and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propositional</a:t>
            </a:r>
            <a:r>
              <a:rPr lang="it-IT" dirty="0"/>
              <a:t> </a:t>
            </a:r>
            <a:r>
              <a:rPr lang="it-IT" dirty="0" err="1"/>
              <a:t>attitudes</a:t>
            </a:r>
            <a:endParaRPr lang="it-IT" dirty="0"/>
          </a:p>
          <a:p>
            <a:pPr lvl="1"/>
            <a:r>
              <a:rPr lang="it-IT" dirty="0" err="1"/>
              <a:t>Othello</a:t>
            </a:r>
            <a:r>
              <a:rPr lang="it-IT" dirty="0"/>
              <a:t> </a:t>
            </a:r>
            <a:r>
              <a:rPr lang="it-IT" dirty="0" err="1"/>
              <a:t>believes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Desdemona </a:t>
            </a:r>
            <a:r>
              <a:rPr lang="it-IT" dirty="0" err="1"/>
              <a:t>loves</a:t>
            </a:r>
            <a:r>
              <a:rPr lang="it-IT" dirty="0"/>
              <a:t> Cassio</a:t>
            </a:r>
          </a:p>
          <a:p>
            <a:r>
              <a:rPr lang="it-IT" dirty="0"/>
              <a:t>Relata of </a:t>
            </a:r>
            <a:r>
              <a:rPr lang="it-IT" dirty="0" err="1"/>
              <a:t>entailments</a:t>
            </a:r>
            <a:r>
              <a:rPr lang="it-IT" dirty="0"/>
              <a:t> and </a:t>
            </a:r>
            <a:r>
              <a:rPr lang="it-IT" dirty="0" err="1"/>
              <a:t>explanations</a:t>
            </a:r>
            <a:endParaRPr lang="it-IT" dirty="0"/>
          </a:p>
          <a:p>
            <a:pPr lvl="1"/>
            <a:r>
              <a:rPr lang="it-IT" dirty="0" err="1"/>
              <a:t>that</a:t>
            </a:r>
            <a:r>
              <a:rPr lang="it-IT" dirty="0"/>
              <a:t> Fido </a:t>
            </a:r>
            <a:r>
              <a:rPr lang="it-IT" dirty="0" err="1"/>
              <a:t>is</a:t>
            </a:r>
            <a:r>
              <a:rPr lang="it-IT" dirty="0"/>
              <a:t> a dog </a:t>
            </a:r>
            <a:r>
              <a:rPr lang="it-IT" dirty="0" err="1"/>
              <a:t>ENTAILS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Fido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animal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7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Propositions</a:t>
            </a:r>
            <a:r>
              <a:rPr lang="it-IT"/>
              <a:t>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Platonist</a:t>
            </a:r>
            <a:r>
              <a:rPr lang="it-IT" dirty="0"/>
              <a:t> vs. </a:t>
            </a:r>
            <a:r>
              <a:rPr lang="it-IT" dirty="0" err="1"/>
              <a:t>mind-dependent</a:t>
            </a:r>
            <a:endParaRPr lang="it-IT" dirty="0"/>
          </a:p>
          <a:p>
            <a:r>
              <a:rPr lang="it-IT" dirty="0" err="1"/>
              <a:t>Fregean</a:t>
            </a:r>
            <a:r>
              <a:rPr lang="it-IT" dirty="0"/>
              <a:t> vs. </a:t>
            </a:r>
            <a:r>
              <a:rPr lang="it-IT" dirty="0" err="1"/>
              <a:t>Russellian</a:t>
            </a:r>
            <a:endParaRPr lang="it-IT" dirty="0"/>
          </a:p>
          <a:p>
            <a:r>
              <a:rPr lang="it-IT" dirty="0" err="1"/>
              <a:t>Tensed</a:t>
            </a:r>
            <a:r>
              <a:rPr lang="it-IT" dirty="0"/>
              <a:t> vs. </a:t>
            </a:r>
            <a:r>
              <a:rPr lang="it-IT" dirty="0" err="1"/>
              <a:t>tenseless</a:t>
            </a:r>
            <a:endParaRPr lang="it-IT" dirty="0"/>
          </a:p>
          <a:p>
            <a:pPr lvl="1"/>
            <a:r>
              <a:rPr lang="it-IT" dirty="0"/>
              <a:t>Garibaldi </a:t>
            </a:r>
            <a:r>
              <a:rPr lang="it-IT" dirty="0" err="1"/>
              <a:t>meets</a:t>
            </a:r>
            <a:r>
              <a:rPr lang="it-IT" dirty="0"/>
              <a:t> Vittorio Emanuele (</a:t>
            </a:r>
            <a:r>
              <a:rPr lang="it-IT" dirty="0" err="1"/>
              <a:t>Prior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Garibaldi </a:t>
            </a:r>
            <a:r>
              <a:rPr lang="it-IT" dirty="0" err="1"/>
              <a:t>meets</a:t>
            </a:r>
            <a:r>
              <a:rPr lang="it-IT" dirty="0"/>
              <a:t> Vittorio Emanuele II </a:t>
            </a:r>
            <a:r>
              <a:rPr lang="it-IT" dirty="0" err="1"/>
              <a:t>at</a:t>
            </a:r>
            <a:r>
              <a:rPr lang="it-IT" dirty="0"/>
              <a:t> 8.30 a.m., </a:t>
            </a:r>
            <a:r>
              <a:rPr lang="it-IT" dirty="0" err="1"/>
              <a:t>Oct</a:t>
            </a:r>
            <a:r>
              <a:rPr lang="it-IT" dirty="0"/>
              <a:t>. 26, 1860 (</a:t>
            </a:r>
            <a:r>
              <a:rPr lang="it-IT" dirty="0" err="1"/>
              <a:t>Frege</a:t>
            </a:r>
            <a:r>
              <a:rPr lang="it-IT" dirty="0"/>
              <a:t>, Russell, Quine)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133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events as unrepeatables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err="1"/>
              <a:t>Events</a:t>
            </a:r>
            <a:r>
              <a:rPr lang="it-IT" b="1" dirty="0"/>
              <a:t> </a:t>
            </a:r>
            <a:r>
              <a:rPr lang="it-IT" b="1" dirty="0" err="1"/>
              <a:t>occur</a:t>
            </a:r>
            <a:r>
              <a:rPr lang="it-IT" b="1" dirty="0"/>
              <a:t> (</a:t>
            </a:r>
            <a:r>
              <a:rPr lang="it-IT" b="1" dirty="0" err="1"/>
              <a:t>happen</a:t>
            </a:r>
            <a:r>
              <a:rPr lang="it-IT" b="1" dirty="0"/>
              <a:t>) </a:t>
            </a:r>
            <a:r>
              <a:rPr lang="it-IT" b="1" dirty="0" err="1"/>
              <a:t>at</a:t>
            </a:r>
            <a:r>
              <a:rPr lang="it-IT" b="1" dirty="0"/>
              <a:t> a time</a:t>
            </a:r>
          </a:p>
          <a:p>
            <a:r>
              <a:rPr lang="it-IT" dirty="0" err="1"/>
              <a:t>Caesar’s</a:t>
            </a:r>
            <a:r>
              <a:rPr lang="it-IT" dirty="0"/>
              <a:t> </a:t>
            </a:r>
            <a:r>
              <a:rPr lang="it-IT" dirty="0" err="1"/>
              <a:t>dying</a:t>
            </a:r>
            <a:r>
              <a:rPr lang="it-IT" dirty="0"/>
              <a:t>/ the </a:t>
            </a:r>
            <a:r>
              <a:rPr lang="it-IT" dirty="0" err="1"/>
              <a:t>death</a:t>
            </a:r>
            <a:r>
              <a:rPr lang="it-IT" dirty="0"/>
              <a:t> of Caesar, </a:t>
            </a:r>
            <a:r>
              <a:rPr lang="it-IT" dirty="0" err="1"/>
              <a:t>at</a:t>
            </a:r>
            <a:r>
              <a:rPr lang="it-IT" dirty="0"/>
              <a:t> t</a:t>
            </a:r>
          </a:p>
          <a:p>
            <a:r>
              <a:rPr lang="it-IT" dirty="0" err="1"/>
              <a:t>Mennea’s</a:t>
            </a:r>
            <a:r>
              <a:rPr lang="it-IT" dirty="0"/>
              <a:t> race, </a:t>
            </a:r>
            <a:r>
              <a:rPr lang="it-IT" dirty="0" err="1"/>
              <a:t>at</a:t>
            </a:r>
            <a:r>
              <a:rPr lang="it-IT" dirty="0"/>
              <a:t> T</a:t>
            </a:r>
          </a:p>
          <a:p>
            <a:r>
              <a:rPr lang="it-IT" dirty="0" err="1"/>
              <a:t>Mennea’s</a:t>
            </a:r>
            <a:r>
              <a:rPr lang="it-IT" dirty="0"/>
              <a:t> </a:t>
            </a:r>
            <a:r>
              <a:rPr lang="it-IT" dirty="0" err="1"/>
              <a:t>cutting</a:t>
            </a:r>
            <a:r>
              <a:rPr lang="it-IT" dirty="0"/>
              <a:t> the </a:t>
            </a:r>
            <a:r>
              <a:rPr lang="it-IT" dirty="0" err="1"/>
              <a:t>finishing</a:t>
            </a:r>
            <a:r>
              <a:rPr lang="it-IT" dirty="0"/>
              <a:t> line, </a:t>
            </a:r>
            <a:r>
              <a:rPr lang="it-IT" dirty="0" err="1"/>
              <a:t>at</a:t>
            </a:r>
            <a:r>
              <a:rPr lang="it-IT" dirty="0"/>
              <a:t> t</a:t>
            </a:r>
          </a:p>
          <a:p>
            <a:r>
              <a:rPr lang="it-IT" dirty="0" err="1"/>
              <a:t>Kim's</a:t>
            </a:r>
            <a:r>
              <a:rPr lang="it-IT" dirty="0"/>
              <a:t> </a:t>
            </a:r>
            <a:r>
              <a:rPr lang="it-IT" dirty="0" err="1"/>
              <a:t>conception</a:t>
            </a:r>
            <a:r>
              <a:rPr lang="it-IT" dirty="0"/>
              <a:t>: an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b="1" dirty="0" err="1"/>
              <a:t>complex</a:t>
            </a:r>
            <a:r>
              <a:rPr lang="it-IT" dirty="0"/>
              <a:t> </a:t>
            </a:r>
            <a:r>
              <a:rPr lang="it-IT" dirty="0" err="1"/>
              <a:t>entity</a:t>
            </a:r>
            <a:r>
              <a:rPr lang="it-IT" dirty="0"/>
              <a:t> &lt;F, x, t&gt;</a:t>
            </a:r>
          </a:p>
          <a:p>
            <a:pPr lvl="1"/>
            <a:r>
              <a:rPr lang="it-IT" dirty="0"/>
              <a:t>&lt;F, x, t&gt; = &lt;F', x', t'&gt;  </a:t>
            </a:r>
            <a:r>
              <a:rPr lang="it-IT" dirty="0">
                <a:sym typeface="Symbol" panose="05050102010706020507" pitchFamily="18" charset="2"/>
              </a:rPr>
              <a:t> </a:t>
            </a:r>
            <a:r>
              <a:rPr lang="it-IT" dirty="0"/>
              <a:t> (F = F' &amp; x = x' &amp; t = t')</a:t>
            </a:r>
          </a:p>
          <a:p>
            <a:r>
              <a:rPr lang="it-IT" dirty="0" err="1"/>
              <a:t>Davidson's</a:t>
            </a:r>
            <a:r>
              <a:rPr lang="it-IT" dirty="0"/>
              <a:t> </a:t>
            </a:r>
            <a:r>
              <a:rPr lang="it-IT" dirty="0" err="1"/>
              <a:t>conception</a:t>
            </a:r>
            <a:r>
              <a:rPr lang="it-IT" dirty="0"/>
              <a:t>: an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b="1" dirty="0" err="1"/>
              <a:t>simple</a:t>
            </a:r>
            <a:r>
              <a:rPr lang="it-IT" dirty="0"/>
              <a:t> </a:t>
            </a:r>
            <a:r>
              <a:rPr lang="it-IT" dirty="0" err="1"/>
              <a:t>entity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by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causes</a:t>
            </a:r>
            <a:r>
              <a:rPr lang="it-IT" dirty="0"/>
              <a:t> and </a:t>
            </a:r>
            <a:r>
              <a:rPr lang="it-IT" dirty="0" err="1"/>
              <a:t>effects</a:t>
            </a:r>
            <a:r>
              <a:rPr lang="it-IT" dirty="0"/>
              <a:t>.</a:t>
            </a:r>
          </a:p>
          <a:p>
            <a:r>
              <a:rPr lang="en-GB" dirty="0"/>
              <a:t>Kim </a:t>
            </a:r>
            <a:r>
              <a:rPr lang="en-US" dirty="0"/>
              <a:t>1976</a:t>
            </a:r>
            <a:endParaRPr lang="it-IT" dirty="0"/>
          </a:p>
          <a:p>
            <a:r>
              <a:rPr lang="it-IT" dirty="0"/>
              <a:t>Davidson 1980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868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1034</Words>
  <Application>Microsoft Office PowerPoint</Application>
  <PresentationFormat>Widescreen</PresentationFormat>
  <Paragraphs>145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Symbol</vt:lpstr>
      <vt:lpstr>Tema di Office</vt:lpstr>
      <vt:lpstr>Analytic Ontology  22-23</vt:lpstr>
      <vt:lpstr>Presentazione standard di PowerPoint</vt:lpstr>
      <vt:lpstr>NUOVO ORARIO</vt:lpstr>
      <vt:lpstr>Preview of forthcoming topics</vt:lpstr>
      <vt:lpstr>Truth bearers vs. truthmakers</vt:lpstr>
      <vt:lpstr>Truth bearers                  truthmakers</vt:lpstr>
      <vt:lpstr>Propositions (i)</vt:lpstr>
      <vt:lpstr>Propositions (ii)</vt:lpstr>
      <vt:lpstr>events as unrepeatables</vt:lpstr>
      <vt:lpstr>Events as repeatables</vt:lpstr>
      <vt:lpstr>times and dates</vt:lpstr>
      <vt:lpstr>Static vs. dynamic events</vt:lpstr>
      <vt:lpstr>State of affairs, facts</vt:lpstr>
      <vt:lpstr>Presentazione standard di PowerPoint</vt:lpstr>
      <vt:lpstr>NUOVO ORARIO</vt:lpstr>
      <vt:lpstr>Properties and Relations: Abundant vs. Sparse</vt:lpstr>
      <vt:lpstr>Properties and relations</vt:lpstr>
      <vt:lpstr>The distinction</vt:lpstr>
      <vt:lpstr>Sparse properties and relations</vt:lpstr>
      <vt:lpstr>Abundant properties and relations</vt:lpstr>
      <vt:lpstr>Dualism</vt:lpstr>
      <vt:lpstr>Being, existence, quantifiers</vt:lpstr>
      <vt:lpstr>Everything exists (actualism) (i)</vt:lpstr>
      <vt:lpstr>Everything exists (actualism) (ii)</vt:lpstr>
      <vt:lpstr>Everything exists (actualism) (ii)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 Ontology</dc:title>
  <dc:creator>Francesco Orilia</dc:creator>
  <cp:lastModifiedBy>Francesco Orilia</cp:lastModifiedBy>
  <cp:revision>52</cp:revision>
  <dcterms:created xsi:type="dcterms:W3CDTF">2022-10-08T05:31:48Z</dcterms:created>
  <dcterms:modified xsi:type="dcterms:W3CDTF">2022-10-16T05:58:11Z</dcterms:modified>
</cp:coreProperties>
</file>