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70" r:id="rId9"/>
    <p:sldId id="271" r:id="rId10"/>
    <p:sldId id="260" r:id="rId11"/>
    <p:sldId id="261" r:id="rId12"/>
    <p:sldId id="262" r:id="rId13"/>
    <p:sldId id="263" r:id="rId14"/>
    <p:sldId id="266" r:id="rId15"/>
    <p:sldId id="273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E06B0-55E2-476E-9B95-2584C0E38CB5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F4BC4-0620-4909-BFC4-C28A0DF954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6096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23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1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548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012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532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07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4737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9982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3308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202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2016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53576-54D3-4955-97F9-D1948B5B8161}" type="datetimeFigureOut">
              <a:rPr lang="it-IT" smtClean="0"/>
              <a:t>22/10/2022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061F6-E376-4923-B62B-66B91673AE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7971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Ontology</a:t>
            </a:r>
            <a:r>
              <a:rPr lang="it-IT" dirty="0" smtClean="0"/>
              <a:t> 22-23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Lezioni 7-9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29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Back to </a:t>
            </a:r>
            <a:r>
              <a:rPr lang="it-IT" dirty="0" err="1"/>
              <a:t>actualism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Williamsom's</a:t>
            </a:r>
            <a:r>
              <a:rPr lang="it-IT" dirty="0"/>
              <a:t> </a:t>
            </a:r>
            <a:r>
              <a:rPr lang="it-IT" dirty="0" err="1"/>
              <a:t>necessitism</a:t>
            </a:r>
            <a:r>
              <a:rPr lang="it-IT" dirty="0"/>
              <a:t>: I </a:t>
            </a:r>
            <a:r>
              <a:rPr lang="it-IT" dirty="0" err="1"/>
              <a:t>am</a:t>
            </a:r>
            <a:r>
              <a:rPr lang="it-IT" dirty="0"/>
              <a:t> </a:t>
            </a:r>
            <a:r>
              <a:rPr lang="it-IT" dirty="0" err="1"/>
              <a:t>contingently</a:t>
            </a:r>
            <a:r>
              <a:rPr lang="it-IT" dirty="0"/>
              <a:t> concrete (I could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non-concrete); </a:t>
            </a:r>
            <a:r>
              <a:rPr lang="it-IT" dirty="0" err="1"/>
              <a:t>my</a:t>
            </a:r>
            <a:r>
              <a:rPr lang="it-IT" dirty="0"/>
              <a:t> </a:t>
            </a:r>
            <a:r>
              <a:rPr lang="it-IT" dirty="0" err="1"/>
              <a:t>brother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contingently</a:t>
            </a:r>
            <a:r>
              <a:rPr lang="it-IT" dirty="0"/>
              <a:t> </a:t>
            </a:r>
            <a:r>
              <a:rPr lang="it-IT" dirty="0" smtClean="0"/>
              <a:t>non-concrete </a:t>
            </a:r>
            <a:r>
              <a:rPr lang="it-IT" dirty="0"/>
              <a:t>(he could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concrete).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both</a:t>
            </a:r>
            <a:r>
              <a:rPr lang="it-IT" dirty="0"/>
              <a:t> </a:t>
            </a:r>
            <a:r>
              <a:rPr lang="it-IT" dirty="0" err="1"/>
              <a:t>exist</a:t>
            </a:r>
            <a:r>
              <a:rPr lang="it-IT" dirty="0"/>
              <a:t>, are, are </a:t>
            </a:r>
            <a:r>
              <a:rPr lang="it-IT" dirty="0" err="1"/>
              <a:t>actual</a:t>
            </a:r>
            <a:endParaRPr lang="it-IT" dirty="0"/>
          </a:p>
          <a:p>
            <a:r>
              <a:rPr lang="it-IT" dirty="0" err="1"/>
              <a:t>Plantinga's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essences</a:t>
            </a:r>
            <a:r>
              <a:rPr lang="it-IT" dirty="0"/>
              <a:t>: </a:t>
            </a:r>
            <a:r>
              <a:rPr lang="it-IT" dirty="0" err="1"/>
              <a:t>my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essence</a:t>
            </a:r>
            <a:r>
              <a:rPr lang="it-IT" dirty="0"/>
              <a:t> could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</a:t>
            </a:r>
            <a:r>
              <a:rPr lang="it-IT" dirty="0" err="1"/>
              <a:t>exemplified</a:t>
            </a:r>
            <a:endParaRPr lang="it-IT" dirty="0"/>
          </a:p>
          <a:p>
            <a:r>
              <a:rPr lang="it-IT" dirty="0" err="1"/>
              <a:t>Accept</a:t>
            </a:r>
            <a:r>
              <a:rPr lang="it-IT" dirty="0"/>
              <a:t> </a:t>
            </a:r>
            <a:r>
              <a:rPr lang="it-IT" dirty="0" err="1"/>
              <a:t>descriptivism</a:t>
            </a:r>
            <a:r>
              <a:rPr lang="it-IT" dirty="0"/>
              <a:t>, with </a:t>
            </a:r>
            <a:r>
              <a:rPr lang="it-IT" dirty="0" err="1"/>
              <a:t>denoting</a:t>
            </a:r>
            <a:r>
              <a:rPr lang="it-IT" dirty="0"/>
              <a:t> </a:t>
            </a:r>
            <a:r>
              <a:rPr lang="it-IT" dirty="0" err="1"/>
              <a:t>concepts</a:t>
            </a:r>
            <a:r>
              <a:rPr lang="it-IT" dirty="0"/>
              <a:t> (Russell </a:t>
            </a:r>
            <a:r>
              <a:rPr lang="it-IT" dirty="0" err="1"/>
              <a:t>PoM</a:t>
            </a:r>
            <a:r>
              <a:rPr lang="it-IT" dirty="0"/>
              <a:t>, Montague, Cocchiarella) (Orilia 2010). </a:t>
            </a:r>
            <a:r>
              <a:rPr lang="it-IT" dirty="0" err="1"/>
              <a:t>Perhaps</a:t>
            </a:r>
            <a:r>
              <a:rPr lang="it-IT" dirty="0"/>
              <a:t> combine </a:t>
            </a:r>
            <a:r>
              <a:rPr lang="it-IT" dirty="0" err="1"/>
              <a:t>this</a:t>
            </a:r>
            <a:r>
              <a:rPr lang="it-IT" dirty="0"/>
              <a:t> with </a:t>
            </a:r>
            <a:r>
              <a:rPr lang="it-IT" dirty="0" err="1"/>
              <a:t>acceptance</a:t>
            </a:r>
            <a:r>
              <a:rPr lang="it-IT" dirty="0"/>
              <a:t> of </a:t>
            </a:r>
            <a:r>
              <a:rPr lang="it-IT" dirty="0" err="1"/>
              <a:t>Plantinga’s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essences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680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Existence</a:t>
            </a:r>
            <a:r>
              <a:rPr lang="it-IT" dirty="0"/>
              <a:t> and </a:t>
            </a:r>
            <a:r>
              <a:rPr lang="it-IT" dirty="0" err="1"/>
              <a:t>denoting</a:t>
            </a:r>
            <a:r>
              <a:rPr lang="it-IT" dirty="0"/>
              <a:t> </a:t>
            </a:r>
            <a:r>
              <a:rPr lang="it-IT" dirty="0" err="1"/>
              <a:t>concepts</a:t>
            </a:r>
            <a:r>
              <a:rPr lang="it-IT" dirty="0"/>
              <a:t> (i)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/>
              <a:t>Rather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</a:t>
            </a:r>
            <a:r>
              <a:rPr lang="it-IT" dirty="0" err="1"/>
              <a:t>assuming</a:t>
            </a:r>
            <a:r>
              <a:rPr lang="it-IT" dirty="0"/>
              <a:t> free </a:t>
            </a:r>
            <a:r>
              <a:rPr lang="it-IT" dirty="0" err="1"/>
              <a:t>logic</a:t>
            </a:r>
            <a:r>
              <a:rPr lang="it-IT" dirty="0"/>
              <a:t>, </a:t>
            </a:r>
            <a:r>
              <a:rPr lang="it-IT" dirty="0" err="1"/>
              <a:t>we</a:t>
            </a:r>
            <a:r>
              <a:rPr lang="it-IT" dirty="0"/>
              <a:t> can assume </a:t>
            </a:r>
            <a:r>
              <a:rPr lang="it-IT" dirty="0" err="1"/>
              <a:t>descriptivism</a:t>
            </a:r>
            <a:r>
              <a:rPr lang="it-IT" dirty="0"/>
              <a:t>, and take </a:t>
            </a:r>
            <a:r>
              <a:rPr lang="it-IT" dirty="0" err="1"/>
              <a:t>proper</a:t>
            </a:r>
            <a:r>
              <a:rPr lang="it-IT" dirty="0"/>
              <a:t> </a:t>
            </a:r>
            <a:r>
              <a:rPr lang="it-IT" dirty="0" err="1"/>
              <a:t>names</a:t>
            </a:r>
            <a:r>
              <a:rPr lang="it-IT" dirty="0"/>
              <a:t> to be definite </a:t>
            </a:r>
            <a:r>
              <a:rPr lang="it-IT" dirty="0" err="1"/>
              <a:t>descriptions</a:t>
            </a:r>
            <a:r>
              <a:rPr lang="it-IT" dirty="0"/>
              <a:t>; ‘</a:t>
            </a:r>
            <a:r>
              <a:rPr lang="it-IT" dirty="0" err="1"/>
              <a:t>Socrates</a:t>
            </a:r>
            <a:r>
              <a:rPr lang="it-IT" dirty="0"/>
              <a:t>’ = ‘the </a:t>
            </a:r>
            <a:r>
              <a:rPr lang="it-IT" dirty="0" err="1"/>
              <a:t>Socratizer</a:t>
            </a:r>
            <a:r>
              <a:rPr lang="it-IT" dirty="0"/>
              <a:t>’</a:t>
            </a:r>
          </a:p>
          <a:p>
            <a:r>
              <a:rPr lang="it-IT" dirty="0"/>
              <a:t>Definite </a:t>
            </a:r>
            <a:r>
              <a:rPr lang="it-IT" dirty="0" err="1"/>
              <a:t>descriptions</a:t>
            </a:r>
            <a:r>
              <a:rPr lang="it-IT" dirty="0"/>
              <a:t> </a:t>
            </a:r>
            <a:r>
              <a:rPr lang="it-IT" dirty="0" err="1"/>
              <a:t>had</a:t>
            </a:r>
            <a:r>
              <a:rPr lang="it-IT" dirty="0"/>
              <a:t> </a:t>
            </a:r>
            <a:r>
              <a:rPr lang="it-IT" dirty="0" err="1"/>
              <a:t>better</a:t>
            </a:r>
            <a:r>
              <a:rPr lang="it-IT" dirty="0"/>
              <a:t> be </a:t>
            </a:r>
            <a:r>
              <a:rPr lang="it-IT" dirty="0" err="1"/>
              <a:t>taken</a:t>
            </a:r>
            <a:r>
              <a:rPr lang="it-IT" dirty="0"/>
              <a:t> to express </a:t>
            </a:r>
            <a:r>
              <a:rPr lang="it-IT" dirty="0" err="1"/>
              <a:t>denoting</a:t>
            </a:r>
            <a:r>
              <a:rPr lang="it-IT" dirty="0"/>
              <a:t> </a:t>
            </a:r>
            <a:r>
              <a:rPr lang="it-IT" dirty="0" err="1"/>
              <a:t>concepts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noun</a:t>
            </a:r>
            <a:r>
              <a:rPr lang="it-IT" dirty="0"/>
              <a:t> </a:t>
            </a:r>
            <a:r>
              <a:rPr lang="it-IT" dirty="0" err="1"/>
              <a:t>phrases</a:t>
            </a:r>
            <a:r>
              <a:rPr lang="it-IT" dirty="0"/>
              <a:t>,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‘</a:t>
            </a:r>
            <a:r>
              <a:rPr lang="it-IT" dirty="0" err="1"/>
              <a:t>every</a:t>
            </a:r>
            <a:r>
              <a:rPr lang="it-IT" dirty="0"/>
              <a:t> man’ or ‘some woman’.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speak</a:t>
            </a:r>
            <a:r>
              <a:rPr lang="it-IT" dirty="0"/>
              <a:t>, in the case of definite </a:t>
            </a:r>
            <a:r>
              <a:rPr lang="it-IT" dirty="0" err="1"/>
              <a:t>descriptions</a:t>
            </a:r>
            <a:r>
              <a:rPr lang="it-IT" dirty="0"/>
              <a:t>, of </a:t>
            </a:r>
            <a:r>
              <a:rPr lang="it-IT" i="1" dirty="0" err="1"/>
              <a:t>individual</a:t>
            </a:r>
            <a:r>
              <a:rPr lang="it-IT" i="1" dirty="0"/>
              <a:t> </a:t>
            </a:r>
            <a:r>
              <a:rPr lang="it-IT" i="1" dirty="0" err="1"/>
              <a:t>denoting</a:t>
            </a:r>
            <a:r>
              <a:rPr lang="it-IT" i="1" dirty="0"/>
              <a:t> </a:t>
            </a:r>
            <a:r>
              <a:rPr lang="it-IT" i="1" dirty="0" err="1"/>
              <a:t>concepts</a:t>
            </a:r>
            <a:endParaRPr lang="it-IT" i="1" dirty="0"/>
          </a:p>
          <a:p>
            <a:r>
              <a:rPr lang="it-IT" dirty="0" err="1"/>
              <a:t>Denoting</a:t>
            </a:r>
            <a:r>
              <a:rPr lang="it-IT" dirty="0"/>
              <a:t> </a:t>
            </a:r>
            <a:r>
              <a:rPr lang="it-IT" dirty="0" err="1"/>
              <a:t>concepts</a:t>
            </a:r>
            <a:r>
              <a:rPr lang="it-IT" dirty="0"/>
              <a:t> </a:t>
            </a:r>
            <a:r>
              <a:rPr lang="it-IT" dirty="0" err="1"/>
              <a:t>had</a:t>
            </a:r>
            <a:r>
              <a:rPr lang="it-IT" dirty="0"/>
              <a:t> </a:t>
            </a:r>
            <a:r>
              <a:rPr lang="it-IT" dirty="0" err="1"/>
              <a:t>better</a:t>
            </a:r>
            <a:r>
              <a:rPr lang="it-IT" dirty="0"/>
              <a:t> be </a:t>
            </a:r>
            <a:r>
              <a:rPr lang="it-IT" dirty="0" err="1"/>
              <a:t>taken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properties</a:t>
            </a:r>
            <a:r>
              <a:rPr lang="it-IT" dirty="0"/>
              <a:t> of </a:t>
            </a:r>
            <a:r>
              <a:rPr lang="it-IT" dirty="0" err="1"/>
              <a:t>properties</a:t>
            </a:r>
            <a:r>
              <a:rPr lang="it-IT" dirty="0"/>
              <a:t> (Montague, Cocchiarella)</a:t>
            </a:r>
          </a:p>
          <a:p>
            <a:r>
              <a:rPr lang="it-IT" dirty="0" err="1"/>
              <a:t>Existence</a:t>
            </a:r>
            <a:r>
              <a:rPr lang="it-IT" dirty="0"/>
              <a:t> can </a:t>
            </a:r>
            <a:r>
              <a:rPr lang="it-IT" dirty="0" err="1"/>
              <a:t>then</a:t>
            </a:r>
            <a:r>
              <a:rPr lang="it-IT" dirty="0"/>
              <a:t> be </a:t>
            </a:r>
            <a:r>
              <a:rPr lang="it-IT" dirty="0" err="1"/>
              <a:t>taken</a:t>
            </a:r>
            <a:r>
              <a:rPr lang="it-IT" dirty="0"/>
              <a:t> to be a </a:t>
            </a:r>
            <a:r>
              <a:rPr lang="it-IT" dirty="0" err="1"/>
              <a:t>property</a:t>
            </a:r>
            <a:r>
              <a:rPr lang="it-IT" dirty="0"/>
              <a:t> of some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denoting</a:t>
            </a:r>
            <a:r>
              <a:rPr lang="it-IT" dirty="0"/>
              <a:t> </a:t>
            </a:r>
            <a:r>
              <a:rPr lang="it-IT" dirty="0" err="1"/>
              <a:t>concepts</a:t>
            </a:r>
            <a:r>
              <a:rPr lang="it-IT" dirty="0"/>
              <a:t>,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in </a:t>
            </a:r>
            <a:r>
              <a:rPr lang="it-IT" dirty="0" err="1"/>
              <a:t>fact</a:t>
            </a:r>
            <a:r>
              <a:rPr lang="it-IT" dirty="0"/>
              <a:t> </a:t>
            </a:r>
            <a:r>
              <a:rPr lang="it-IT" dirty="0" err="1"/>
              <a:t>denote</a:t>
            </a:r>
            <a:r>
              <a:rPr lang="it-IT" dirty="0"/>
              <a:t> </a:t>
            </a:r>
            <a:r>
              <a:rPr lang="it-IT" dirty="0" err="1"/>
              <a:t>something</a:t>
            </a:r>
            <a:endParaRPr lang="it-IT" dirty="0"/>
          </a:p>
          <a:p>
            <a:r>
              <a:rPr lang="it-IT" dirty="0"/>
              <a:t>Some </a:t>
            </a:r>
            <a:r>
              <a:rPr lang="it-IT" dirty="0" err="1"/>
              <a:t>examples</a:t>
            </a:r>
            <a:r>
              <a:rPr lang="it-IT" dirty="0"/>
              <a:t> to </a:t>
            </a:r>
            <a:r>
              <a:rPr lang="it-IT" dirty="0" err="1"/>
              <a:t>clarify</a:t>
            </a:r>
            <a:r>
              <a:rPr lang="it-IT" dirty="0"/>
              <a:t> …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University of Macao - September 21, 2022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49E3-513C-4B28-93B2-31A5D0197354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95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Existence</a:t>
            </a:r>
            <a:r>
              <a:rPr lang="it-IT" dirty="0"/>
              <a:t> and </a:t>
            </a:r>
            <a:r>
              <a:rPr lang="it-IT" dirty="0" err="1"/>
              <a:t>denoting</a:t>
            </a:r>
            <a:r>
              <a:rPr lang="it-IT" dirty="0"/>
              <a:t> </a:t>
            </a:r>
            <a:r>
              <a:rPr lang="it-IT" dirty="0" err="1"/>
              <a:t>concepts</a:t>
            </a:r>
            <a:r>
              <a:rPr lang="it-IT" dirty="0"/>
              <a:t> (ii)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err="1"/>
              <a:t>bachelor</a:t>
            </a:r>
            <a:r>
              <a:rPr lang="it-IT" dirty="0"/>
              <a:t> =</a:t>
            </a:r>
            <a:r>
              <a:rPr lang="it-IT" dirty="0" err="1"/>
              <a:t>Df</a:t>
            </a:r>
            <a:r>
              <a:rPr lang="it-IT" dirty="0"/>
              <a:t> </a:t>
            </a:r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x </a:t>
            </a:r>
            <a:r>
              <a:rPr lang="it-IT" dirty="0" err="1">
                <a:sym typeface="Symbol" panose="05050102010706020507" pitchFamily="18" charset="2"/>
              </a:rPr>
              <a:t>married</a:t>
            </a:r>
            <a:r>
              <a:rPr lang="it-IT" dirty="0">
                <a:sym typeface="Symbol" panose="05050102010706020507" pitchFamily="18" charset="2"/>
              </a:rPr>
              <a:t>(x) &amp; male(x) &amp; </a:t>
            </a:r>
            <a:r>
              <a:rPr lang="it-IT" dirty="0" err="1">
                <a:sym typeface="Symbol" panose="05050102010706020507" pitchFamily="18" charset="2"/>
              </a:rPr>
              <a:t>adult</a:t>
            </a:r>
            <a:r>
              <a:rPr lang="it-IT" dirty="0">
                <a:sym typeface="Symbol" panose="05050102010706020507" pitchFamily="18" charset="2"/>
              </a:rPr>
              <a:t>(x)]</a:t>
            </a:r>
          </a:p>
          <a:p>
            <a:r>
              <a:rPr lang="it-IT" dirty="0" err="1">
                <a:sym typeface="Symbol" panose="05050102010706020507" pitchFamily="18" charset="2"/>
              </a:rPr>
              <a:t>bachelor</a:t>
            </a:r>
            <a:r>
              <a:rPr lang="it-IT" dirty="0">
                <a:sym typeface="Symbol" panose="05050102010706020507" pitchFamily="18" charset="2"/>
              </a:rPr>
              <a:t>(t)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en-US" dirty="0"/>
              <a:t> </a:t>
            </a:r>
            <a:r>
              <a:rPr lang="it-IT" dirty="0">
                <a:sym typeface="Symbol" panose="05050102010706020507" pitchFamily="18" charset="2"/>
              </a:rPr>
              <a:t></a:t>
            </a:r>
            <a:r>
              <a:rPr lang="it-IT" dirty="0" err="1">
                <a:sym typeface="Symbol" panose="05050102010706020507" pitchFamily="18" charset="2"/>
              </a:rPr>
              <a:t>married</a:t>
            </a:r>
            <a:r>
              <a:rPr lang="it-IT" dirty="0">
                <a:sym typeface="Symbol" panose="05050102010706020507" pitchFamily="18" charset="2"/>
              </a:rPr>
              <a:t>(t) &amp; male(t) &amp; </a:t>
            </a:r>
            <a:r>
              <a:rPr lang="it-IT" dirty="0" err="1">
                <a:sym typeface="Symbol" panose="05050102010706020507" pitchFamily="18" charset="2"/>
              </a:rPr>
              <a:t>adult</a:t>
            </a:r>
            <a:r>
              <a:rPr lang="it-IT" dirty="0">
                <a:sym typeface="Symbol" panose="05050102010706020507" pitchFamily="18" charset="2"/>
              </a:rPr>
              <a:t>(t</a:t>
            </a:r>
            <a:r>
              <a:rPr lang="it-IT" dirty="0" smtClean="0">
                <a:sym typeface="Symbol" panose="05050102010706020507" pitchFamily="18" charset="2"/>
              </a:rPr>
              <a:t>)</a:t>
            </a:r>
          </a:p>
          <a:p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x </a:t>
            </a:r>
            <a:r>
              <a:rPr lang="it-IT" dirty="0" smtClean="0">
                <a:sym typeface="Symbol" panose="05050102010706020507" pitchFamily="18" charset="2"/>
              </a:rPr>
              <a:t>F(x)](t) </a:t>
            </a:r>
            <a:r>
              <a:rPr lang="en-US" dirty="0" smtClean="0">
                <a:sym typeface="Symbol" panose="05050102010706020507" pitchFamily="18" charset="2"/>
              </a:rPr>
              <a:t> </a:t>
            </a:r>
            <a:r>
              <a:rPr lang="it-IT" dirty="0" smtClean="0">
                <a:sym typeface="Symbol" panose="05050102010706020507" pitchFamily="18" charset="2"/>
              </a:rPr>
              <a:t>F(t)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>
                <a:sym typeface="Symbol" panose="05050102010706020507" pitchFamily="18" charset="2"/>
              </a:rPr>
              <a:t>[</a:t>
            </a:r>
            <a:r>
              <a:rPr lang="it-IT" dirty="0" err="1">
                <a:sym typeface="Symbol" panose="05050102010706020507" pitchFamily="18" charset="2"/>
              </a:rPr>
              <a:t>EVERY</a:t>
            </a:r>
            <a:r>
              <a:rPr lang="it-IT" dirty="0">
                <a:sym typeface="Symbol" panose="05050102010706020507" pitchFamily="18" charset="2"/>
              </a:rPr>
              <a:t> man] =</a:t>
            </a:r>
            <a:r>
              <a:rPr lang="it-IT" dirty="0" err="1">
                <a:sym typeface="Symbol" panose="05050102010706020507" pitchFamily="18" charset="2"/>
              </a:rPr>
              <a:t>Df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fr-FR" dirty="0"/>
              <a:t>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it-IT" dirty="0">
                <a:sym typeface="Symbol" panose="05050102010706020507" pitchFamily="18" charset="2"/>
              </a:rPr>
              <a:t>x(man(x)  </a:t>
            </a:r>
            <a:r>
              <a:rPr lang="it-IT" i="1" dirty="0">
                <a:sym typeface="Symbol" panose="05050102010706020507" pitchFamily="18" charset="2"/>
              </a:rPr>
              <a:t>G </a:t>
            </a:r>
            <a:r>
              <a:rPr lang="it-IT" dirty="0">
                <a:sym typeface="Symbol" panose="05050102010706020507" pitchFamily="18" charset="2"/>
              </a:rPr>
              <a:t>(x))]</a:t>
            </a:r>
          </a:p>
          <a:p>
            <a:r>
              <a:rPr lang="it-IT" dirty="0">
                <a:sym typeface="Symbol" panose="05050102010706020507" pitchFamily="18" charset="2"/>
              </a:rPr>
              <a:t>[</a:t>
            </a:r>
            <a:r>
              <a:rPr lang="it-IT" dirty="0" err="1">
                <a:sym typeface="Symbol" panose="05050102010706020507" pitchFamily="18" charset="2"/>
              </a:rPr>
              <a:t>EVERY</a:t>
            </a:r>
            <a:r>
              <a:rPr lang="it-IT" dirty="0">
                <a:sym typeface="Symbol" panose="05050102010706020507" pitchFamily="18" charset="2"/>
              </a:rPr>
              <a:t> man](</a:t>
            </a:r>
            <a:r>
              <a:rPr lang="it-IT" dirty="0" err="1">
                <a:sym typeface="Symbol" panose="05050102010706020507" pitchFamily="18" charset="2"/>
              </a:rPr>
              <a:t>mortal</a:t>
            </a:r>
            <a:r>
              <a:rPr lang="it-IT" dirty="0">
                <a:sym typeface="Symbol" panose="05050102010706020507" pitchFamily="18" charset="2"/>
              </a:rPr>
              <a:t>) </a:t>
            </a:r>
            <a:r>
              <a:rPr lang="en-US" dirty="0">
                <a:sym typeface="Symbol" panose="05050102010706020507" pitchFamily="18" charset="2"/>
              </a:rPr>
              <a:t> </a:t>
            </a:r>
            <a:r>
              <a:rPr lang="it-IT" dirty="0">
                <a:sym typeface="Symbol" panose="05050102010706020507" pitchFamily="18" charset="2"/>
              </a:rPr>
              <a:t>x(man(x)  </a:t>
            </a:r>
            <a:r>
              <a:rPr lang="it-IT" dirty="0" err="1">
                <a:sym typeface="Symbol" panose="05050102010706020507" pitchFamily="18" charset="2"/>
              </a:rPr>
              <a:t>mortal</a:t>
            </a:r>
            <a:r>
              <a:rPr lang="it-IT" dirty="0">
                <a:sym typeface="Symbol" panose="05050102010706020507" pitchFamily="18" charset="2"/>
              </a:rPr>
              <a:t>(x))</a:t>
            </a:r>
          </a:p>
          <a:p>
            <a:r>
              <a:rPr lang="fr-FR" dirty="0"/>
              <a:t>[</a:t>
            </a:r>
            <a:r>
              <a:rPr lang="fr-FR" cap="all" dirty="0"/>
              <a:t>the</a:t>
            </a:r>
            <a:r>
              <a:rPr lang="fr-FR" dirty="0"/>
              <a:t> </a:t>
            </a:r>
            <a:r>
              <a:rPr lang="fr-FR" dirty="0" err="1"/>
              <a:t>Italian_president</a:t>
            </a:r>
            <a:r>
              <a:rPr lang="fr-FR" dirty="0"/>
              <a:t>]</a:t>
            </a:r>
            <a:r>
              <a:rPr lang="fr-FR" i="1" dirty="0"/>
              <a:t> </a:t>
            </a:r>
            <a:r>
              <a:rPr lang="fr-FR" dirty="0"/>
              <a:t>=</a:t>
            </a:r>
            <a:r>
              <a:rPr lang="fr-FR" dirty="0" err="1"/>
              <a:t>Df</a:t>
            </a:r>
            <a:r>
              <a:rPr lang="fr-FR" dirty="0"/>
              <a:t> 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 smtClean="0"/>
              <a:t>(</a:t>
            </a:r>
            <a:r>
              <a:rPr lang="fr-FR" dirty="0" err="1" smtClean="0"/>
              <a:t>Italian_president</a:t>
            </a:r>
            <a:r>
              <a:rPr lang="fr-FR" dirty="0" smtClean="0"/>
              <a:t>(</a:t>
            </a:r>
            <a:r>
              <a:rPr lang="it-IT" dirty="0" smtClean="0">
                <a:sym typeface="Symbol" panose="05050102010706020507" pitchFamily="18" charset="2"/>
              </a:rPr>
              <a:t>x) </a:t>
            </a:r>
            <a:r>
              <a:rPr lang="it-IT" dirty="0">
                <a:sym typeface="Symbol" panose="05050102010706020507" pitchFamily="18" charset="2"/>
              </a:rPr>
              <a:t>&amp; </a:t>
            </a:r>
            <a:r>
              <a:rPr lang="it-IT" dirty="0" smtClean="0">
                <a:sym typeface="Symbol" panose="05050102010706020507" pitchFamily="18" charset="2"/>
              </a:rPr>
              <a:t>y(</a:t>
            </a:r>
            <a:r>
              <a:rPr lang="fr-FR" dirty="0" err="1" smtClean="0"/>
              <a:t>Italian_president</a:t>
            </a:r>
            <a:r>
              <a:rPr lang="fr-FR" dirty="0" smtClean="0"/>
              <a:t>(</a:t>
            </a:r>
            <a:r>
              <a:rPr lang="it-IT" dirty="0" smtClean="0">
                <a:sym typeface="Symbol" panose="05050102010706020507" pitchFamily="18" charset="2"/>
              </a:rPr>
              <a:t>y) </a:t>
            </a:r>
            <a:r>
              <a:rPr lang="it-IT" dirty="0">
                <a:sym typeface="Symbol" panose="05050102010706020507" pitchFamily="18" charset="2"/>
              </a:rPr>
              <a:t>x = y)) &amp; </a:t>
            </a:r>
            <a:r>
              <a:rPr lang="it-IT" i="1" dirty="0" smtClean="0">
                <a:sym typeface="Symbol" panose="05050102010706020507" pitchFamily="18" charset="2"/>
              </a:rPr>
              <a:t>G</a:t>
            </a:r>
            <a:r>
              <a:rPr lang="it-IT" dirty="0" smtClean="0">
                <a:sym typeface="Symbol" panose="05050102010706020507" pitchFamily="18" charset="2"/>
              </a:rPr>
              <a:t>(x</a:t>
            </a:r>
            <a:r>
              <a:rPr lang="fr-FR" dirty="0" smtClean="0"/>
              <a:t>))]</a:t>
            </a:r>
          </a:p>
          <a:p>
            <a:r>
              <a:rPr lang="fr-FR" dirty="0" smtClean="0"/>
              <a:t>[</a:t>
            </a:r>
            <a:r>
              <a:rPr lang="fr-FR" cap="all" dirty="0"/>
              <a:t>the</a:t>
            </a:r>
            <a:r>
              <a:rPr lang="fr-FR" dirty="0"/>
              <a:t> </a:t>
            </a:r>
            <a:r>
              <a:rPr lang="fr-FR" dirty="0" err="1"/>
              <a:t>Italian_president</a:t>
            </a:r>
            <a:r>
              <a:rPr lang="fr-FR" dirty="0"/>
              <a:t>](</a:t>
            </a:r>
            <a:r>
              <a:rPr lang="fr-FR" dirty="0" err="1"/>
              <a:t>Sicilian</a:t>
            </a:r>
            <a:r>
              <a:rPr lang="fr-FR" dirty="0"/>
              <a:t>) </a:t>
            </a:r>
            <a:r>
              <a:rPr lang="en-US" dirty="0">
                <a:sym typeface="Symbol" panose="05050102010706020507" pitchFamily="18" charset="2"/>
              </a:rPr>
              <a:t> </a:t>
            </a:r>
            <a:r>
              <a:rPr lang="it-IT" dirty="0" smtClean="0">
                <a:sym typeface="Symbol" panose="05050102010706020507" pitchFamily="18" charset="2"/>
              </a:rPr>
              <a:t></a:t>
            </a:r>
            <a:r>
              <a:rPr lang="fr-FR" i="1" dirty="0" smtClean="0"/>
              <a:t>x</a:t>
            </a:r>
            <a:r>
              <a:rPr lang="fr-FR" dirty="0" smtClean="0"/>
              <a:t>(</a:t>
            </a:r>
            <a:r>
              <a:rPr lang="fr-FR" dirty="0" err="1" smtClean="0"/>
              <a:t>Italian_president</a:t>
            </a:r>
            <a:r>
              <a:rPr lang="fr-FR" dirty="0" smtClean="0"/>
              <a:t>(</a:t>
            </a:r>
            <a:r>
              <a:rPr lang="it-IT" dirty="0">
                <a:sym typeface="Symbol" panose="05050102010706020507" pitchFamily="18" charset="2"/>
              </a:rPr>
              <a:t>x) &amp; y(</a:t>
            </a:r>
            <a:r>
              <a:rPr lang="fr-FR" dirty="0" err="1"/>
              <a:t>Italian_president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y) x = y)) &amp; </a:t>
            </a:r>
            <a:r>
              <a:rPr lang="it-IT" dirty="0" err="1" smtClean="0">
                <a:sym typeface="Symbol" panose="05050102010706020507" pitchFamily="18" charset="2"/>
              </a:rPr>
              <a:t>Sicilian</a:t>
            </a:r>
            <a:r>
              <a:rPr lang="it-IT" dirty="0" smtClean="0">
                <a:sym typeface="Symbol" panose="05050102010706020507" pitchFamily="18" charset="2"/>
              </a:rPr>
              <a:t>(x</a:t>
            </a:r>
            <a:r>
              <a:rPr lang="fr-FR" dirty="0" smtClean="0"/>
              <a:t>))</a:t>
            </a:r>
          </a:p>
          <a:p>
            <a:r>
              <a:rPr lang="fr-FR" dirty="0"/>
              <a:t>A</a:t>
            </a:r>
            <a:r>
              <a:rPr lang="fr-FR" dirty="0" smtClean="0"/>
              <a:t>nd </a:t>
            </a:r>
            <a:r>
              <a:rPr lang="fr-FR" dirty="0" err="1"/>
              <a:t>now</a:t>
            </a:r>
            <a:r>
              <a:rPr lang="fr-FR" dirty="0"/>
              <a:t> </a:t>
            </a:r>
            <a:r>
              <a:rPr lang="fr-FR" dirty="0" smtClean="0"/>
              <a:t>existence </a:t>
            </a:r>
            <a:r>
              <a:rPr lang="fr-FR" dirty="0"/>
              <a:t>as </a:t>
            </a:r>
            <a:r>
              <a:rPr lang="fr-FR" dirty="0" err="1"/>
              <a:t>property</a:t>
            </a:r>
            <a:r>
              <a:rPr lang="fr-FR" dirty="0"/>
              <a:t> of </a:t>
            </a:r>
            <a:r>
              <a:rPr lang="fr-FR" dirty="0" err="1"/>
              <a:t>individual</a:t>
            </a:r>
            <a:r>
              <a:rPr lang="fr-FR" dirty="0"/>
              <a:t> </a:t>
            </a:r>
            <a:r>
              <a:rPr lang="fr-FR" dirty="0" err="1"/>
              <a:t>denoting</a:t>
            </a:r>
            <a:r>
              <a:rPr lang="fr-FR" dirty="0"/>
              <a:t> concepts …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University of Macao - September 21, 2022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49E3-513C-4B28-93B2-31A5D0197354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942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Existence</a:t>
            </a:r>
            <a:r>
              <a:rPr lang="it-IT" dirty="0"/>
              <a:t> and </a:t>
            </a:r>
            <a:r>
              <a:rPr lang="it-IT" dirty="0" err="1"/>
              <a:t>denoting</a:t>
            </a:r>
            <a:r>
              <a:rPr lang="it-IT" dirty="0"/>
              <a:t> </a:t>
            </a:r>
            <a:r>
              <a:rPr lang="it-IT" dirty="0" err="1"/>
              <a:t>concepts</a:t>
            </a:r>
            <a:r>
              <a:rPr lang="it-IT"/>
              <a:t> (iii)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exist</a:t>
            </a:r>
            <a:r>
              <a:rPr lang="it-IT" dirty="0"/>
              <a:t>([the F])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it-IT" dirty="0"/>
              <a:t>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 smtClean="0"/>
              <a:t>x</a:t>
            </a:r>
            <a:r>
              <a:rPr lang="fr-FR" dirty="0" smtClean="0"/>
              <a:t>(F(</a:t>
            </a:r>
            <a:r>
              <a:rPr lang="it-IT" dirty="0">
                <a:sym typeface="Symbol" panose="05050102010706020507" pitchFamily="18" charset="2"/>
              </a:rPr>
              <a:t>x) &amp; </a:t>
            </a:r>
            <a:r>
              <a:rPr lang="it-IT" dirty="0" smtClean="0">
                <a:sym typeface="Symbol" panose="05050102010706020507" pitchFamily="18" charset="2"/>
              </a:rPr>
              <a:t>y(</a:t>
            </a:r>
            <a:r>
              <a:rPr lang="fr-FR" dirty="0" smtClean="0"/>
              <a:t>F(</a:t>
            </a:r>
            <a:r>
              <a:rPr lang="it-IT" dirty="0">
                <a:sym typeface="Symbol" panose="05050102010706020507" pitchFamily="18" charset="2"/>
              </a:rPr>
              <a:t>y) x = y</a:t>
            </a:r>
            <a:r>
              <a:rPr lang="it-IT" dirty="0" smtClean="0">
                <a:sym typeface="Symbol" panose="05050102010706020507" pitchFamily="18" charset="2"/>
              </a:rPr>
              <a:t>))</a:t>
            </a:r>
          </a:p>
          <a:p>
            <a:r>
              <a:rPr lang="fr-FR" dirty="0" err="1" smtClean="0"/>
              <a:t>Thus</a:t>
            </a:r>
            <a:r>
              <a:rPr lang="fr-FR" dirty="0"/>
              <a:t>, no </a:t>
            </a:r>
            <a:r>
              <a:rPr lang="fr-FR" dirty="0" err="1"/>
              <a:t>Meinongianism</a:t>
            </a:r>
            <a:r>
              <a:rPr lang="fr-FR" dirty="0"/>
              <a:t> or </a:t>
            </a:r>
            <a:r>
              <a:rPr lang="fr-FR" dirty="0" err="1"/>
              <a:t>possibilism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non-existent </a:t>
            </a:r>
            <a:r>
              <a:rPr lang="fr-FR" dirty="0" err="1"/>
              <a:t>objects</a:t>
            </a:r>
            <a:r>
              <a:rPr lang="fr-FR" dirty="0"/>
              <a:t>.</a:t>
            </a:r>
          </a:p>
          <a:p>
            <a:r>
              <a:rPr lang="fr-FR" dirty="0"/>
              <a:t>There are </a:t>
            </a:r>
            <a:r>
              <a:rPr lang="fr-FR" dirty="0" err="1"/>
              <a:t>just</a:t>
            </a:r>
            <a:r>
              <a:rPr lang="fr-FR" dirty="0"/>
              <a:t> the standard </a:t>
            </a:r>
            <a:r>
              <a:rPr lang="fr-FR" dirty="0" err="1"/>
              <a:t>quantifiers</a:t>
            </a:r>
            <a:r>
              <a:rPr lang="fr-FR" dirty="0"/>
              <a:t>, </a:t>
            </a:r>
            <a:r>
              <a:rPr lang="fr-FR" dirty="0" err="1"/>
              <a:t>ranging</a:t>
            </a:r>
            <a:r>
              <a:rPr lang="fr-FR" dirty="0"/>
              <a:t> over all </a:t>
            </a:r>
            <a:r>
              <a:rPr lang="fr-FR" dirty="0" err="1"/>
              <a:t>there</a:t>
            </a:r>
            <a:r>
              <a:rPr lang="fr-FR" dirty="0"/>
              <a:t> </a:t>
            </a:r>
            <a:r>
              <a:rPr lang="fr-FR" dirty="0" err="1" smtClean="0"/>
              <a:t>is</a:t>
            </a:r>
            <a:endParaRPr lang="fr-FR" dirty="0" smtClean="0"/>
          </a:p>
          <a:p>
            <a:r>
              <a:rPr lang="fr-FR" dirty="0" smtClean="0"/>
              <a:t>Pegasus </a:t>
            </a:r>
            <a:r>
              <a:rPr lang="fr-FR" dirty="0" err="1" smtClean="0"/>
              <a:t>does</a:t>
            </a:r>
            <a:r>
              <a:rPr lang="fr-FR" dirty="0" smtClean="0"/>
              <a:t> not </a:t>
            </a:r>
            <a:r>
              <a:rPr lang="fr-FR" dirty="0" err="1" smtClean="0"/>
              <a:t>exist</a:t>
            </a:r>
            <a:endParaRPr lang="fr-FR" dirty="0" smtClean="0"/>
          </a:p>
          <a:p>
            <a:r>
              <a:rPr lang="fr-FR" dirty="0" smtClean="0"/>
              <a:t>Meinong: </a:t>
            </a:r>
            <a:r>
              <a:rPr lang="it-IT" dirty="0" smtClean="0">
                <a:sym typeface="Symbol" panose="05050102010706020507" pitchFamily="18" charset="2"/>
              </a:rPr>
              <a:t></a:t>
            </a:r>
            <a:r>
              <a:rPr lang="fr-FR" dirty="0" err="1" smtClean="0"/>
              <a:t>exist</a:t>
            </a:r>
            <a:r>
              <a:rPr lang="fr-FR" dirty="0" smtClean="0"/>
              <a:t>(p)</a:t>
            </a:r>
          </a:p>
          <a:p>
            <a:r>
              <a:rPr lang="fr-FR" dirty="0" smtClean="0"/>
              <a:t>Russell/</a:t>
            </a:r>
            <a:r>
              <a:rPr lang="fr-FR" dirty="0" err="1" smtClean="0"/>
              <a:t>Montague</a:t>
            </a:r>
            <a:r>
              <a:rPr lang="fr-FR" dirty="0" smtClean="0"/>
              <a:t>/</a:t>
            </a:r>
            <a:r>
              <a:rPr lang="fr-FR" dirty="0" err="1" smtClean="0"/>
              <a:t>Cocchiarella</a:t>
            </a:r>
            <a:r>
              <a:rPr lang="fr-FR" dirty="0" smtClean="0"/>
              <a:t>: </a:t>
            </a:r>
            <a:r>
              <a:rPr lang="it-IT" dirty="0">
                <a:sym typeface="Symbol" panose="05050102010706020507" pitchFamily="18" charset="2"/>
              </a:rPr>
              <a:t></a:t>
            </a:r>
            <a:r>
              <a:rPr lang="fr-FR" dirty="0" smtClean="0"/>
              <a:t>[</a:t>
            </a:r>
            <a:r>
              <a:rPr lang="it-IT" dirty="0">
                <a:sym typeface="Symbol" panose="05050102010706020507" pitchFamily="18" charset="2"/>
              </a:rPr>
              <a:t></a:t>
            </a:r>
            <a:r>
              <a:rPr lang="fr-FR" i="1" dirty="0"/>
              <a:t>G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fr-FR" i="1" dirty="0" smtClean="0"/>
              <a:t>x</a:t>
            </a:r>
            <a:r>
              <a:rPr lang="fr-FR" dirty="0" smtClean="0"/>
              <a:t>(Pegasus(</a:t>
            </a:r>
            <a:r>
              <a:rPr lang="it-IT" dirty="0">
                <a:sym typeface="Symbol" panose="05050102010706020507" pitchFamily="18" charset="2"/>
              </a:rPr>
              <a:t>x) &amp; </a:t>
            </a:r>
            <a:r>
              <a:rPr lang="it-IT" dirty="0" smtClean="0">
                <a:sym typeface="Symbol" panose="05050102010706020507" pitchFamily="18" charset="2"/>
              </a:rPr>
              <a:t>y(</a:t>
            </a:r>
            <a:r>
              <a:rPr lang="fr-FR" dirty="0" err="1" smtClean="0"/>
              <a:t>Pegaus</a:t>
            </a:r>
            <a:r>
              <a:rPr lang="fr-FR" dirty="0" smtClean="0"/>
              <a:t>(</a:t>
            </a:r>
            <a:r>
              <a:rPr lang="it-IT" dirty="0">
                <a:sym typeface="Symbol" panose="05050102010706020507" pitchFamily="18" charset="2"/>
              </a:rPr>
              <a:t>y) x = y)) &amp; </a:t>
            </a:r>
            <a:r>
              <a:rPr lang="it-IT" i="1" dirty="0">
                <a:sym typeface="Symbol" panose="05050102010706020507" pitchFamily="18" charset="2"/>
              </a:rPr>
              <a:t>G</a:t>
            </a:r>
            <a:r>
              <a:rPr lang="it-IT" dirty="0">
                <a:sym typeface="Symbol" panose="05050102010706020507" pitchFamily="18" charset="2"/>
              </a:rPr>
              <a:t>(x</a:t>
            </a:r>
            <a:r>
              <a:rPr lang="fr-FR" dirty="0" smtClean="0"/>
              <a:t>))](existence)</a:t>
            </a:r>
          </a:p>
          <a:p>
            <a:r>
              <a:rPr lang="it-IT" dirty="0">
                <a:sym typeface="Symbol" panose="05050102010706020507" pitchFamily="18" charset="2"/>
              </a:rPr>
              <a:t> </a:t>
            </a:r>
            <a:r>
              <a:rPr lang="it-IT" dirty="0" smtClean="0">
                <a:sym typeface="Symbol" panose="05050102010706020507" pitchFamily="18" charset="2"/>
              </a:rPr>
              <a:t></a:t>
            </a:r>
            <a:r>
              <a:rPr lang="fr-FR" i="1" dirty="0"/>
              <a:t>x</a:t>
            </a:r>
            <a:r>
              <a:rPr lang="fr-FR" dirty="0"/>
              <a:t>(Pegasus(</a:t>
            </a:r>
            <a:r>
              <a:rPr lang="it-IT" dirty="0">
                <a:sym typeface="Symbol" panose="05050102010706020507" pitchFamily="18" charset="2"/>
              </a:rPr>
              <a:t>x) &amp; y(</a:t>
            </a:r>
            <a:r>
              <a:rPr lang="fr-FR" dirty="0" err="1"/>
              <a:t>Pegaus</a:t>
            </a:r>
            <a:r>
              <a:rPr lang="fr-FR" dirty="0"/>
              <a:t>(</a:t>
            </a:r>
            <a:r>
              <a:rPr lang="it-IT" dirty="0">
                <a:sym typeface="Symbol" panose="05050102010706020507" pitchFamily="18" charset="2"/>
              </a:rPr>
              <a:t>y) x = y)) &amp; </a:t>
            </a:r>
            <a:r>
              <a:rPr lang="fr-FR" dirty="0"/>
              <a:t>existence</a:t>
            </a:r>
          </a:p>
          <a:p>
            <a:r>
              <a:rPr lang="it-IT" dirty="0" smtClean="0">
                <a:sym typeface="Symbol" panose="05050102010706020507" pitchFamily="18" charset="2"/>
              </a:rPr>
              <a:t>(</a:t>
            </a:r>
            <a:r>
              <a:rPr lang="it-IT" dirty="0">
                <a:sym typeface="Symbol" panose="05050102010706020507" pitchFamily="18" charset="2"/>
              </a:rPr>
              <a:t>x</a:t>
            </a:r>
            <a:r>
              <a:rPr lang="fr-FR" dirty="0" smtClean="0"/>
              <a:t>))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University of Macao - September 21, 2022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49E3-513C-4B28-93B2-31A5D0197354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3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Tensedness</a:t>
            </a:r>
            <a:r>
              <a:rPr lang="it-IT" dirty="0"/>
              <a:t> vs. </a:t>
            </a:r>
            <a:r>
              <a:rPr lang="it-IT" dirty="0" err="1"/>
              <a:t>Tenselessness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71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Basic tensed sentences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(1) John </a:t>
            </a:r>
            <a:r>
              <a:rPr lang="it-IT" dirty="0" err="1" smtClean="0"/>
              <a:t>is</a:t>
            </a:r>
            <a:r>
              <a:rPr lang="it-IT" dirty="0" smtClean="0"/>
              <a:t> (</a:t>
            </a:r>
            <a:r>
              <a:rPr lang="it-IT" dirty="0" err="1" smtClean="0"/>
              <a:t>presently</a:t>
            </a:r>
            <a:r>
              <a:rPr lang="it-IT" dirty="0" smtClean="0"/>
              <a:t>, </a:t>
            </a:r>
            <a:r>
              <a:rPr lang="it-IT" dirty="0" err="1" smtClean="0"/>
              <a:t>now</a:t>
            </a:r>
            <a:r>
              <a:rPr lang="it-IT" dirty="0" smtClean="0"/>
              <a:t>) </a:t>
            </a:r>
            <a:r>
              <a:rPr lang="it-IT" dirty="0" err="1" smtClean="0"/>
              <a:t>seated</a:t>
            </a:r>
            <a:endParaRPr lang="it-IT" dirty="0" smtClean="0"/>
          </a:p>
          <a:p>
            <a:r>
              <a:rPr lang="en-US" dirty="0"/>
              <a:t>(1P) John was seated;</a:t>
            </a:r>
            <a:endParaRPr lang="it-IT" dirty="0"/>
          </a:p>
          <a:p>
            <a:r>
              <a:rPr lang="en-US" dirty="0"/>
              <a:t>(1F) John will be </a:t>
            </a:r>
            <a:r>
              <a:rPr lang="en-US" dirty="0" smtClean="0"/>
              <a:t>seated</a:t>
            </a:r>
          </a:p>
          <a:p>
            <a:r>
              <a:rPr lang="it-IT" b="1" dirty="0" err="1"/>
              <a:t>T</a:t>
            </a:r>
            <a:r>
              <a:rPr lang="it-IT" b="1" dirty="0" err="1" smtClean="0"/>
              <a:t>ensed</a:t>
            </a:r>
            <a:r>
              <a:rPr lang="it-IT" b="1" dirty="0" smtClean="0"/>
              <a:t> </a:t>
            </a:r>
            <a:r>
              <a:rPr lang="it-IT" b="1" dirty="0" err="1"/>
              <a:t>predication</a:t>
            </a:r>
            <a:r>
              <a:rPr lang="it-IT" b="1" dirty="0"/>
              <a:t> </a:t>
            </a:r>
            <a:r>
              <a:rPr lang="it-IT" dirty="0"/>
              <a:t>of the predicate "</a:t>
            </a:r>
            <a:r>
              <a:rPr lang="it-IT" dirty="0" err="1" smtClean="0"/>
              <a:t>seated</a:t>
            </a:r>
            <a:r>
              <a:rPr lang="it-IT" dirty="0" smtClean="0"/>
              <a:t>," with </a:t>
            </a:r>
            <a:r>
              <a:rPr lang="it-IT" dirty="0" err="1" smtClean="0"/>
              <a:t>implicit</a:t>
            </a:r>
            <a:r>
              <a:rPr lang="it-IT" dirty="0" smtClean="0"/>
              <a:t> </a:t>
            </a:r>
            <a:r>
              <a:rPr lang="it-IT" dirty="0" err="1"/>
              <a:t>indexical</a:t>
            </a:r>
            <a:r>
              <a:rPr lang="it-IT" dirty="0"/>
              <a:t> </a:t>
            </a:r>
            <a:r>
              <a:rPr lang="it-IT" dirty="0" err="1"/>
              <a:t>reference</a:t>
            </a:r>
            <a:r>
              <a:rPr lang="it-IT" dirty="0"/>
              <a:t> to the </a:t>
            </a:r>
            <a:r>
              <a:rPr lang="it-IT" strike="sngStrike" dirty="0" err="1"/>
              <a:t>present</a:t>
            </a:r>
            <a:r>
              <a:rPr lang="it-IT" strike="sngStrike" dirty="0"/>
              <a:t> qua </a:t>
            </a:r>
            <a:r>
              <a:rPr lang="it-IT" strike="sngStrike" dirty="0" err="1"/>
              <a:t>present</a:t>
            </a:r>
            <a:r>
              <a:rPr lang="it-IT" strike="sngStrike" dirty="0"/>
              <a:t> or </a:t>
            </a:r>
            <a:r>
              <a:rPr lang="it-IT" dirty="0" err="1" smtClean="0"/>
              <a:t>now</a:t>
            </a:r>
            <a:r>
              <a:rPr lang="it-IT" dirty="0" smtClean="0"/>
              <a:t>.</a:t>
            </a:r>
          </a:p>
          <a:p>
            <a:r>
              <a:rPr lang="it-IT" dirty="0" err="1"/>
              <a:t>They</a:t>
            </a:r>
            <a:r>
              <a:rPr lang="it-IT" dirty="0"/>
              <a:t> express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times</a:t>
            </a:r>
            <a:r>
              <a:rPr lang="it-IT" dirty="0"/>
              <a:t> </a:t>
            </a:r>
            <a:r>
              <a:rPr lang="it-IT" dirty="0" smtClean="0"/>
              <a:t>the </a:t>
            </a:r>
            <a:r>
              <a:rPr lang="it-IT" dirty="0" err="1"/>
              <a:t>same</a:t>
            </a:r>
            <a:r>
              <a:rPr lang="it-IT" dirty="0"/>
              <a:t> </a:t>
            </a:r>
            <a:r>
              <a:rPr lang="it-IT" dirty="0" err="1" smtClean="0"/>
              <a:t>proposition</a:t>
            </a:r>
            <a:r>
              <a:rPr lang="it-IT" dirty="0" smtClean="0"/>
              <a:t>, </a:t>
            </a: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/>
              <a:t>in </a:t>
            </a:r>
            <a:r>
              <a:rPr lang="it-IT" i="1" dirty="0" err="1"/>
              <a:t>typical</a:t>
            </a:r>
            <a:r>
              <a:rPr lang="it-IT" dirty="0"/>
              <a:t> </a:t>
            </a:r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 smtClean="0"/>
              <a:t>changes</a:t>
            </a:r>
            <a:r>
              <a:rPr lang="it-IT" dirty="0" smtClean="0"/>
              <a:t> </a:t>
            </a:r>
            <a:r>
              <a:rPr lang="it-IT" dirty="0" err="1"/>
              <a:t>truth</a:t>
            </a:r>
            <a:r>
              <a:rPr lang="it-IT" dirty="0"/>
              <a:t> </a:t>
            </a:r>
            <a:r>
              <a:rPr lang="it-IT" dirty="0" err="1" smtClean="0"/>
              <a:t>value</a:t>
            </a:r>
            <a:r>
              <a:rPr lang="it-IT" dirty="0" smtClean="0"/>
              <a:t>. </a:t>
            </a:r>
          </a:p>
          <a:p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 smtClean="0"/>
              <a:t>often</a:t>
            </a:r>
            <a:r>
              <a:rPr lang="it-IT" dirty="0" smtClean="0"/>
              <a:t> </a:t>
            </a:r>
            <a:r>
              <a:rPr lang="it-IT" dirty="0" err="1" smtClean="0"/>
              <a:t>said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 smtClean="0"/>
              <a:t>alethic</a:t>
            </a:r>
            <a:r>
              <a:rPr lang="it-IT" dirty="0" smtClean="0"/>
              <a:t> </a:t>
            </a:r>
            <a:r>
              <a:rPr lang="it-IT" dirty="0" err="1" smtClean="0"/>
              <a:t>change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a </a:t>
            </a:r>
            <a:r>
              <a:rPr lang="it-IT" dirty="0" err="1" smtClean="0"/>
              <a:t>defining</a:t>
            </a:r>
            <a:r>
              <a:rPr lang="it-IT" dirty="0" smtClean="0"/>
              <a:t> </a:t>
            </a:r>
            <a:r>
              <a:rPr lang="it-IT" dirty="0" err="1" smtClean="0"/>
              <a:t>mark</a:t>
            </a:r>
            <a:r>
              <a:rPr lang="it-IT" dirty="0" smtClean="0"/>
              <a:t> of </a:t>
            </a:r>
            <a:r>
              <a:rPr lang="it-IT" dirty="0" err="1" smtClean="0"/>
              <a:t>tensedness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But</a:t>
            </a:r>
            <a:r>
              <a:rPr lang="it-IT" dirty="0" smtClean="0"/>
              <a:t> in </a:t>
            </a:r>
            <a:r>
              <a:rPr lang="it-IT" dirty="0" err="1" smtClean="0"/>
              <a:t>fact</a:t>
            </a:r>
            <a:r>
              <a:rPr lang="it-IT" dirty="0" smtClean="0"/>
              <a:t> </a:t>
            </a:r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 smtClean="0"/>
              <a:t>may</a:t>
            </a:r>
            <a:r>
              <a:rPr lang="it-IT" dirty="0" smtClean="0"/>
              <a:t> be </a:t>
            </a:r>
            <a:r>
              <a:rPr lang="it-IT" dirty="0" err="1" smtClean="0"/>
              <a:t>tensed</a:t>
            </a:r>
            <a:r>
              <a:rPr lang="it-IT" dirty="0" smtClean="0"/>
              <a:t> </a:t>
            </a:r>
            <a:r>
              <a:rPr lang="it-IT" dirty="0" err="1" smtClean="0"/>
              <a:t>sentences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do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change</a:t>
            </a:r>
            <a:r>
              <a:rPr lang="it-IT" dirty="0" smtClean="0"/>
              <a:t> </a:t>
            </a:r>
            <a:r>
              <a:rPr lang="it-IT" dirty="0" err="1" smtClean="0"/>
              <a:t>truth</a:t>
            </a:r>
            <a:r>
              <a:rPr lang="it-IT" dirty="0" smtClean="0"/>
              <a:t> </a:t>
            </a:r>
            <a:r>
              <a:rPr lang="it-IT" dirty="0" err="1" smtClean="0"/>
              <a:t>value</a:t>
            </a:r>
            <a:r>
              <a:rPr lang="it-IT" dirty="0" smtClean="0"/>
              <a:t>: "</a:t>
            </a:r>
            <a:r>
              <a:rPr lang="it-IT" dirty="0" err="1" smtClean="0"/>
              <a:t>God</a:t>
            </a:r>
            <a:r>
              <a:rPr lang="it-IT" dirty="0" smtClean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 smtClean="0"/>
              <a:t>presently</a:t>
            </a:r>
            <a:r>
              <a:rPr lang="it-IT" dirty="0" smtClean="0"/>
              <a:t> </a:t>
            </a:r>
            <a:r>
              <a:rPr lang="it-IT" dirty="0" err="1" smtClean="0"/>
              <a:t>omnipotent</a:t>
            </a:r>
            <a:r>
              <a:rPr lang="it-IT" dirty="0" smtClean="0"/>
              <a:t>."</a:t>
            </a: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88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M</a:t>
            </a:r>
            <a:r>
              <a:rPr lang="it-IT" smtClean="0"/>
              <a:t>etric tensed sentences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(1) </a:t>
            </a:r>
            <a:r>
              <a:rPr lang="en-US"/>
              <a:t>three minutes ago John was tired;</a:t>
            </a:r>
            <a:endParaRPr lang="it-IT"/>
          </a:p>
          <a:p>
            <a:r>
              <a:rPr lang="en-US" smtClean="0"/>
              <a:t>(2) </a:t>
            </a:r>
            <a:r>
              <a:rPr lang="en-US"/>
              <a:t>John will be tired in three minutes.</a:t>
            </a:r>
            <a:endParaRPr lang="it-IT"/>
          </a:p>
          <a:p>
            <a:r>
              <a:rPr lang="en-US" smtClean="0"/>
              <a:t>(</a:t>
            </a:r>
            <a:r>
              <a:rPr lang="en-US"/>
              <a:t>1</a:t>
            </a:r>
            <a:r>
              <a:rPr lang="en-US" smtClean="0"/>
              <a:t>a</a:t>
            </a:r>
            <a:r>
              <a:rPr lang="en-US"/>
              <a:t>) it was the case three minutes ago that John is </a:t>
            </a:r>
            <a:r>
              <a:rPr lang="en-US" smtClean="0"/>
              <a:t>tired</a:t>
            </a:r>
            <a:r>
              <a:rPr lang="en-US"/>
              <a:t>;</a:t>
            </a:r>
            <a:endParaRPr lang="it-IT"/>
          </a:p>
          <a:p>
            <a:r>
              <a:rPr lang="en-US" smtClean="0"/>
              <a:t>(2b</a:t>
            </a:r>
            <a:r>
              <a:rPr lang="en-US"/>
              <a:t>) it will be the case in three minutes that john is </a:t>
            </a:r>
            <a:r>
              <a:rPr lang="en-US" smtClean="0"/>
              <a:t>tired.</a:t>
            </a:r>
          </a:p>
        </p:txBody>
      </p:sp>
    </p:spTree>
    <p:extLst>
      <p:ext uri="{BB962C8B-B14F-4D97-AF65-F5344CB8AC3E}">
        <p14:creationId xmlns:p14="http://schemas.microsoft.com/office/powerpoint/2010/main" val="209825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Dated tensed sentences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 (</a:t>
            </a:r>
            <a:r>
              <a:rPr lang="it-IT"/>
              <a:t>1) John is (presently, now) </a:t>
            </a:r>
            <a:r>
              <a:rPr lang="it-IT" smtClean="0"/>
              <a:t>seated at 3 p.m., March 26, 2019</a:t>
            </a:r>
            <a:endParaRPr lang="it-IT"/>
          </a:p>
          <a:p>
            <a:r>
              <a:rPr lang="en-US"/>
              <a:t>(1P) John was </a:t>
            </a:r>
            <a:r>
              <a:rPr lang="en-US" smtClean="0"/>
              <a:t>seated </a:t>
            </a:r>
            <a:r>
              <a:rPr lang="it-IT"/>
              <a:t>at 3 p.m., March 26, </a:t>
            </a:r>
            <a:r>
              <a:rPr lang="it-IT" smtClean="0"/>
              <a:t>2000</a:t>
            </a:r>
            <a:r>
              <a:rPr lang="en-US" smtClean="0"/>
              <a:t>;</a:t>
            </a:r>
            <a:endParaRPr lang="it-IT"/>
          </a:p>
          <a:p>
            <a:r>
              <a:rPr lang="en-US"/>
              <a:t>(1F) John will be </a:t>
            </a:r>
            <a:r>
              <a:rPr lang="en-US" smtClean="0"/>
              <a:t>seated </a:t>
            </a:r>
            <a:r>
              <a:rPr lang="it-IT"/>
              <a:t>at 3 p.m., March 26, </a:t>
            </a:r>
            <a:r>
              <a:rPr lang="it-IT" smtClean="0"/>
              <a:t>2025</a:t>
            </a:r>
            <a:endParaRPr lang="en-US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22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Basic tenseless sentences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Over time they express the same propositions, which are typically assumed to keep the same truth value. They involve </a:t>
            </a:r>
            <a:r>
              <a:rPr lang="it-IT" b="1" dirty="0" err="1"/>
              <a:t>t</a:t>
            </a:r>
            <a:r>
              <a:rPr lang="it-IT" b="1" dirty="0" err="1" smtClean="0"/>
              <a:t>enseless</a:t>
            </a:r>
            <a:r>
              <a:rPr lang="it-IT" b="1" dirty="0" smtClean="0"/>
              <a:t> </a:t>
            </a:r>
            <a:r>
              <a:rPr lang="it-IT" b="1" dirty="0" err="1" smtClean="0"/>
              <a:t>predication</a:t>
            </a:r>
            <a:r>
              <a:rPr lang="it-IT" dirty="0" smtClean="0"/>
              <a:t>,</a:t>
            </a:r>
            <a:r>
              <a:rPr lang="it-IT" b="1" dirty="0" smtClean="0"/>
              <a:t> </a:t>
            </a:r>
            <a:r>
              <a:rPr lang="it-IT" dirty="0"/>
              <a:t>with no </a:t>
            </a:r>
            <a:r>
              <a:rPr lang="it-IT" dirty="0" err="1"/>
              <a:t>implicit</a:t>
            </a:r>
            <a:r>
              <a:rPr lang="it-IT" dirty="0"/>
              <a:t> </a:t>
            </a:r>
            <a:r>
              <a:rPr lang="it-IT" dirty="0" err="1"/>
              <a:t>indexical</a:t>
            </a:r>
            <a:r>
              <a:rPr lang="it-IT" dirty="0"/>
              <a:t> </a:t>
            </a:r>
            <a:r>
              <a:rPr lang="it-IT" dirty="0" err="1"/>
              <a:t>reference</a:t>
            </a:r>
            <a:r>
              <a:rPr lang="it-IT" dirty="0"/>
              <a:t> to </a:t>
            </a:r>
            <a:r>
              <a:rPr lang="it-IT" dirty="0" smtClean="0"/>
              <a:t>the time of </a:t>
            </a:r>
            <a:r>
              <a:rPr lang="it-IT" dirty="0" err="1" smtClean="0"/>
              <a:t>utterance</a:t>
            </a:r>
            <a:r>
              <a:rPr lang="it-IT" dirty="0" smtClean="0"/>
              <a:t> </a:t>
            </a:r>
            <a:r>
              <a:rPr lang="it-IT" strike="sngStrike" dirty="0" err="1"/>
              <a:t>present</a:t>
            </a:r>
            <a:r>
              <a:rPr lang="it-IT" strike="sngStrike" dirty="0"/>
              <a:t> qua </a:t>
            </a:r>
            <a:r>
              <a:rPr lang="en-US" strike="sngStrike" dirty="0" smtClean="0"/>
              <a:t>present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Abstracta</a:t>
            </a:r>
            <a:r>
              <a:rPr lang="en-US" dirty="0" smtClean="0"/>
              <a:t> sentences</a:t>
            </a:r>
            <a:endParaRPr lang="en-US" dirty="0"/>
          </a:p>
          <a:p>
            <a:r>
              <a:rPr lang="en-US" dirty="0" smtClean="0"/>
              <a:t>(1) </a:t>
            </a:r>
            <a:r>
              <a:rPr lang="en-US" dirty="0"/>
              <a:t>two is </a:t>
            </a:r>
            <a:r>
              <a:rPr lang="en-US" dirty="0" smtClean="0"/>
              <a:t>(</a:t>
            </a:r>
            <a:r>
              <a:rPr lang="en-US" dirty="0" err="1" smtClean="0"/>
              <a:t>tenselessly</a:t>
            </a:r>
            <a:r>
              <a:rPr lang="en-US" dirty="0" smtClean="0"/>
              <a:t>) a </a:t>
            </a:r>
            <a:r>
              <a:rPr lang="en-US" dirty="0"/>
              <a:t>prime number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B-relational sentences:</a:t>
            </a:r>
            <a:endParaRPr lang="it-IT" dirty="0"/>
          </a:p>
          <a:p>
            <a:r>
              <a:rPr lang="en-US" dirty="0" smtClean="0"/>
              <a:t>(2) </a:t>
            </a:r>
            <a:r>
              <a:rPr lang="en-US" dirty="0"/>
              <a:t>Garibaldi’s meeting Vittorio Emanuele II in </a:t>
            </a:r>
            <a:r>
              <a:rPr lang="en-US" dirty="0" err="1"/>
              <a:t>Teano</a:t>
            </a:r>
            <a:r>
              <a:rPr lang="en-US" dirty="0"/>
              <a:t> precedes (</a:t>
            </a:r>
            <a:r>
              <a:rPr lang="en-US" dirty="0" err="1"/>
              <a:t>tenselessly</a:t>
            </a:r>
            <a:r>
              <a:rPr lang="en-US" dirty="0"/>
              <a:t>) Armstrong’s landing on the moon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Neutrally dated sentences</a:t>
            </a:r>
          </a:p>
          <a:p>
            <a:r>
              <a:rPr lang="en-US" dirty="0" smtClean="0"/>
              <a:t>(3) Garibaldi meets </a:t>
            </a:r>
            <a:r>
              <a:rPr lang="en-US" dirty="0"/>
              <a:t>(</a:t>
            </a:r>
            <a:r>
              <a:rPr lang="en-US" dirty="0" err="1"/>
              <a:t>tenselessly</a:t>
            </a:r>
            <a:r>
              <a:rPr lang="en-US" dirty="0"/>
              <a:t>) Vittorio Emanuele II in </a:t>
            </a:r>
            <a:r>
              <a:rPr lang="en-US" dirty="0" err="1"/>
              <a:t>Teano</a:t>
            </a:r>
            <a:r>
              <a:rPr lang="en-US" dirty="0"/>
              <a:t> </a:t>
            </a:r>
            <a:r>
              <a:rPr lang="en-US" dirty="0" smtClean="0"/>
              <a:t>at </a:t>
            </a:r>
            <a:r>
              <a:rPr lang="en-US" dirty="0"/>
              <a:t>8:30 a.m., on October 26, 1860</a:t>
            </a:r>
            <a:r>
              <a:rPr lang="en-US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931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Everything</a:t>
            </a:r>
            <a:r>
              <a:rPr lang="it-IT" dirty="0"/>
              <a:t> </a:t>
            </a:r>
            <a:r>
              <a:rPr lang="it-IT" dirty="0" err="1"/>
              <a:t>exists</a:t>
            </a:r>
            <a:r>
              <a:rPr lang="it-IT" dirty="0"/>
              <a:t> (</a:t>
            </a:r>
            <a:r>
              <a:rPr lang="it-IT" dirty="0" err="1"/>
              <a:t>actualism</a:t>
            </a:r>
            <a:r>
              <a:rPr lang="it-IT" dirty="0"/>
              <a:t>) (iii)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>
                <a:sym typeface="Symbol" panose="05050102010706020507" pitchFamily="18" charset="2"/>
              </a:rPr>
              <a:t>Negative </a:t>
            </a:r>
            <a:r>
              <a:rPr lang="it-IT" dirty="0" err="1">
                <a:sym typeface="Symbol" panose="05050102010706020507" pitchFamily="18" charset="2"/>
              </a:rPr>
              <a:t>existentials</a:t>
            </a:r>
            <a:r>
              <a:rPr lang="it-IT" dirty="0">
                <a:sym typeface="Symbol" panose="05050102010706020507" pitchFamily="18" charset="2"/>
              </a:rPr>
              <a:t>: </a:t>
            </a:r>
            <a:r>
              <a:rPr lang="it-IT" dirty="0" err="1">
                <a:sym typeface="Symbol" panose="05050102010706020507" pitchFamily="18" charset="2"/>
              </a:rPr>
              <a:t>Pegasus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does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not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exist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 err="1">
                <a:sym typeface="Symbol" panose="05050102010706020507" pitchFamily="18" charset="2"/>
              </a:rPr>
              <a:t>Proper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names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cannot</a:t>
            </a:r>
            <a:r>
              <a:rPr lang="it-IT" dirty="0">
                <a:sym typeface="Symbol" panose="05050102010706020507" pitchFamily="18" charset="2"/>
              </a:rPr>
              <a:t> be </a:t>
            </a:r>
            <a:r>
              <a:rPr lang="it-IT" dirty="0" err="1">
                <a:sym typeface="Symbol" panose="05050102010706020507" pitchFamily="18" charset="2"/>
              </a:rPr>
              <a:t>treated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as</a:t>
            </a:r>
            <a:r>
              <a:rPr lang="it-IT" dirty="0">
                <a:sym typeface="Symbol" panose="05050102010706020507" pitchFamily="18" charset="2"/>
              </a:rPr>
              <a:t> in </a:t>
            </a:r>
            <a:r>
              <a:rPr lang="it-IT" dirty="0" err="1">
                <a:sym typeface="Symbol" panose="05050102010706020507" pitchFamily="18" charset="2"/>
              </a:rPr>
              <a:t>referentialism</a:t>
            </a:r>
            <a:r>
              <a:rPr lang="it-IT" dirty="0">
                <a:sym typeface="Symbol" panose="05050102010706020507" pitchFamily="18" charset="2"/>
              </a:rPr>
              <a:t>, i.e. </a:t>
            </a:r>
            <a:r>
              <a:rPr lang="it-IT" dirty="0" err="1">
                <a:sym typeface="Symbol" panose="05050102010706020507" pitchFamily="18" charset="2"/>
              </a:rPr>
              <a:t>as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directly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referential</a:t>
            </a:r>
            <a:r>
              <a:rPr lang="it-IT" dirty="0">
                <a:sym typeface="Symbol" panose="05050102010706020507" pitchFamily="18" charset="2"/>
              </a:rPr>
              <a:t>, </a:t>
            </a:r>
            <a:r>
              <a:rPr lang="it-IT" dirty="0" err="1">
                <a:sym typeface="Symbol" panose="05050102010706020507" pitchFamily="18" charset="2"/>
              </a:rPr>
              <a:t>otherwise</a:t>
            </a:r>
            <a:r>
              <a:rPr lang="it-IT" dirty="0">
                <a:sym typeface="Symbol" panose="05050102010706020507" pitchFamily="18" charset="2"/>
              </a:rPr>
              <a:t> …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</a:t>
            </a:r>
            <a:r>
              <a:rPr lang="it-IT" dirty="0" err="1">
                <a:sym typeface="Symbol" panose="05050102010706020507" pitchFamily="18" charset="2"/>
              </a:rPr>
              <a:t>xE!x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⊦ </a:t>
            </a:r>
            <a:r>
              <a:rPr lang="it-IT" dirty="0">
                <a:sym typeface="Symbol" panose="05050102010706020507" pitchFamily="18" charset="2"/>
              </a:rPr>
              <a:t>E!(</a:t>
            </a:r>
            <a:r>
              <a:rPr lang="it-IT" dirty="0" err="1">
                <a:sym typeface="Symbol" panose="05050102010706020507" pitchFamily="18" charset="2"/>
              </a:rPr>
              <a:t>pegasus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r>
              <a:rPr lang="it-IT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Option 1. </a:t>
            </a:r>
            <a:r>
              <a:rPr lang="it-IT" dirty="0" smtClean="0">
                <a:sym typeface="Symbol" panose="05050102010706020507" pitchFamily="18" charset="2"/>
              </a:rPr>
              <a:t>Free </a:t>
            </a:r>
            <a:r>
              <a:rPr lang="it-IT" dirty="0" err="1">
                <a:sym typeface="Symbol" panose="05050102010706020507" pitchFamily="18" charset="2"/>
              </a:rPr>
              <a:t>logic</a:t>
            </a:r>
            <a:r>
              <a:rPr lang="it-IT" dirty="0">
                <a:sym typeface="Symbol" panose="05050102010706020507" pitchFamily="18" charset="2"/>
              </a:rPr>
              <a:t>, </a:t>
            </a:r>
            <a:r>
              <a:rPr lang="it-IT" dirty="0" err="1">
                <a:sym typeface="Symbol" panose="05050102010706020507" pitchFamily="18" charset="2"/>
              </a:rPr>
              <a:t>allowing</a:t>
            </a:r>
            <a:r>
              <a:rPr lang="it-IT" dirty="0">
                <a:sym typeface="Symbol" panose="05050102010706020507" pitchFamily="18" charset="2"/>
              </a:rPr>
              <a:t> for non-</a:t>
            </a:r>
            <a:r>
              <a:rPr lang="it-IT" dirty="0" err="1">
                <a:sym typeface="Symbol" panose="05050102010706020507" pitchFamily="18" charset="2"/>
              </a:rPr>
              <a:t>denoting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proper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names</a:t>
            </a:r>
            <a:r>
              <a:rPr lang="it-IT" dirty="0">
                <a:sym typeface="Symbol" panose="05050102010706020507" pitchFamily="18" charset="2"/>
              </a:rPr>
              <a:t> (</a:t>
            </a:r>
            <a:r>
              <a:rPr lang="it-IT" dirty="0" err="1">
                <a:sym typeface="Symbol" panose="05050102010706020507" pitchFamily="18" charset="2"/>
              </a:rPr>
              <a:t>see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SEP</a:t>
            </a:r>
            <a:r>
              <a:rPr lang="it-IT" dirty="0">
                <a:sym typeface="Symbol" panose="05050102010706020507" pitchFamily="18" charset="2"/>
              </a:rPr>
              <a:t> entry)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</a:t>
            </a:r>
            <a:r>
              <a:rPr lang="it-IT" dirty="0" err="1">
                <a:sym typeface="Symbol" panose="05050102010706020507" pitchFamily="18" charset="2"/>
              </a:rPr>
              <a:t>xFx</a:t>
            </a:r>
            <a:r>
              <a:rPr lang="it-IT" dirty="0">
                <a:sym typeface="Symbol" panose="05050102010706020507" pitchFamily="18" charset="2"/>
              </a:rPr>
              <a:t>, </a:t>
            </a:r>
            <a:r>
              <a:rPr lang="it-IT" dirty="0" err="1">
                <a:sym typeface="Symbol" panose="05050102010706020507" pitchFamily="18" charset="2"/>
              </a:rPr>
              <a:t>E!a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⊦ </a:t>
            </a:r>
            <a:r>
              <a:rPr lang="it-IT" dirty="0">
                <a:sym typeface="Symbol" panose="05050102010706020507" pitchFamily="18" charset="2"/>
              </a:rPr>
              <a:t>F(a)</a:t>
            </a:r>
          </a:p>
          <a:p>
            <a:pPr marL="457200" lvl="1" indent="0">
              <a:buNone/>
            </a:pPr>
            <a:r>
              <a:rPr lang="it-IT" dirty="0">
                <a:sym typeface="Symbol" panose="05050102010706020507" pitchFamily="18" charset="2"/>
              </a:rPr>
              <a:t> E!(</a:t>
            </a:r>
            <a:r>
              <a:rPr lang="it-IT" dirty="0" err="1">
                <a:sym typeface="Symbol" panose="05050102010706020507" pitchFamily="18" charset="2"/>
              </a:rPr>
              <a:t>pegasus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r>
              <a:rPr lang="it-IT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Option 2. </a:t>
            </a:r>
            <a:r>
              <a:rPr lang="it-IT" dirty="0" err="1" smtClean="0">
                <a:sym typeface="Symbol" panose="05050102010706020507" pitchFamily="18" charset="2"/>
              </a:rPr>
              <a:t>Descriptivism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 err="1">
                <a:sym typeface="Symbol" panose="05050102010706020507" pitchFamily="18" charset="2"/>
              </a:rPr>
              <a:t>Pegasus</a:t>
            </a:r>
            <a:r>
              <a:rPr lang="it-IT" dirty="0">
                <a:sym typeface="Symbol" panose="05050102010706020507" pitchFamily="18" charset="2"/>
              </a:rPr>
              <a:t> = the </a:t>
            </a:r>
            <a:r>
              <a:rPr lang="it-IT" dirty="0" err="1">
                <a:sym typeface="Symbol" panose="05050102010706020507" pitchFamily="18" charset="2"/>
              </a:rPr>
              <a:t>Pegasus</a:t>
            </a:r>
            <a:endParaRPr lang="it-IT" dirty="0">
              <a:sym typeface="Symbol" panose="05050102010706020507" pitchFamily="18" charset="2"/>
            </a:endParaRPr>
          </a:p>
          <a:p>
            <a:pPr lvl="1"/>
            <a:r>
              <a:rPr lang="it-IT" dirty="0">
                <a:sym typeface="Symbol" panose="05050102010706020507" pitchFamily="18" charset="2"/>
              </a:rPr>
              <a:t>the </a:t>
            </a:r>
            <a:r>
              <a:rPr lang="it-IT" dirty="0" err="1">
                <a:sym typeface="Symbol" panose="05050102010706020507" pitchFamily="18" charset="2"/>
              </a:rPr>
              <a:t>Pegasus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exists</a:t>
            </a:r>
            <a:endParaRPr lang="it-IT" dirty="0">
              <a:sym typeface="Symbol" panose="05050102010706020507" pitchFamily="18" charset="2"/>
            </a:endParaRPr>
          </a:p>
          <a:p>
            <a:pPr lvl="1"/>
            <a:r>
              <a:rPr lang="it-IT" dirty="0">
                <a:sym typeface="Symbol" panose="05050102010706020507" pitchFamily="18" charset="2"/>
              </a:rPr>
              <a:t>x((</a:t>
            </a:r>
            <a:r>
              <a:rPr lang="it-IT" dirty="0" err="1">
                <a:sym typeface="Symbol" panose="05050102010706020507" pitchFamily="18" charset="2"/>
              </a:rPr>
              <a:t>Px</a:t>
            </a:r>
            <a:r>
              <a:rPr lang="it-IT" dirty="0">
                <a:sym typeface="Symbol" panose="05050102010706020507" pitchFamily="18" charset="2"/>
              </a:rPr>
              <a:t> &amp; </a:t>
            </a:r>
            <a:r>
              <a:rPr lang="it-IT" dirty="0" smtClean="0">
                <a:sym typeface="Symbol" panose="05050102010706020507" pitchFamily="18" charset="2"/>
              </a:rPr>
              <a:t>y(</a:t>
            </a:r>
            <a:r>
              <a:rPr lang="it-IT" dirty="0" err="1" smtClean="0">
                <a:sym typeface="Symbol" panose="05050102010706020507" pitchFamily="18" charset="2"/>
              </a:rPr>
              <a:t>Py</a:t>
            </a:r>
            <a:r>
              <a:rPr lang="it-IT" dirty="0" smtClean="0">
                <a:sym typeface="Symbol" panose="05050102010706020507" pitchFamily="18" charset="2"/>
              </a:rPr>
              <a:t> </a:t>
            </a:r>
            <a:r>
              <a:rPr lang="it-IT" dirty="0">
                <a:sym typeface="Symbol" panose="05050102010706020507" pitchFamily="18" charset="2"/>
              </a:rPr>
              <a:t>x = y)) &amp; </a:t>
            </a:r>
            <a:r>
              <a:rPr lang="it-IT" dirty="0" err="1">
                <a:sym typeface="Symbol" panose="05050102010706020507" pitchFamily="18" charset="2"/>
              </a:rPr>
              <a:t>E!x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endParaRPr lang="it-IT" dirty="0">
              <a:sym typeface="Symbol" panose="05050102010706020507" pitchFamily="18" charset="2"/>
            </a:endParaRP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661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>
                <a:sym typeface="Symbol" panose="05050102010706020507" pitchFamily="18" charset="2"/>
              </a:rPr>
              <a:t>Problems for the standard view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Free </a:t>
            </a:r>
            <a:r>
              <a:rPr lang="it-IT" dirty="0" err="1"/>
              <a:t>logic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problems</a:t>
            </a:r>
            <a:endParaRPr lang="it-IT" dirty="0"/>
          </a:p>
          <a:p>
            <a:pPr lvl="1"/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truth</a:t>
            </a:r>
            <a:r>
              <a:rPr lang="it-IT" dirty="0"/>
              <a:t> </a:t>
            </a:r>
            <a:r>
              <a:rPr lang="it-IT" dirty="0" err="1"/>
              <a:t>value</a:t>
            </a:r>
            <a:r>
              <a:rPr lang="it-IT" dirty="0"/>
              <a:t> of </a:t>
            </a:r>
            <a:r>
              <a:rPr lang="it-IT" dirty="0" err="1"/>
              <a:t>atomic</a:t>
            </a:r>
            <a:r>
              <a:rPr lang="it-IT" dirty="0"/>
              <a:t> </a:t>
            </a:r>
            <a:r>
              <a:rPr lang="it-IT" dirty="0" err="1"/>
              <a:t>formulas</a:t>
            </a:r>
            <a:r>
              <a:rPr lang="it-IT" dirty="0"/>
              <a:t> with non-</a:t>
            </a:r>
            <a:r>
              <a:rPr lang="it-IT" dirty="0" err="1"/>
              <a:t>denoting</a:t>
            </a:r>
            <a:r>
              <a:rPr lang="it-IT" dirty="0"/>
              <a:t> </a:t>
            </a:r>
            <a:r>
              <a:rPr lang="it-IT" dirty="0" err="1"/>
              <a:t>names</a:t>
            </a:r>
            <a:r>
              <a:rPr lang="it-IT" dirty="0"/>
              <a:t>?</a:t>
            </a:r>
          </a:p>
          <a:p>
            <a:pPr lvl="1"/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meaning</a:t>
            </a:r>
            <a:r>
              <a:rPr lang="it-IT" dirty="0"/>
              <a:t> </a:t>
            </a:r>
            <a:r>
              <a:rPr lang="it-IT" dirty="0" smtClean="0"/>
              <a:t>of </a:t>
            </a:r>
            <a:r>
              <a:rPr lang="it-IT" dirty="0" err="1" smtClean="0"/>
              <a:t>names</a:t>
            </a:r>
            <a:r>
              <a:rPr lang="it-IT" dirty="0" smtClean="0"/>
              <a:t>?</a:t>
            </a:r>
            <a:endParaRPr lang="it-IT" dirty="0"/>
          </a:p>
          <a:p>
            <a:r>
              <a:rPr lang="it-IT" dirty="0" err="1"/>
              <a:t>Descriptivism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bad</a:t>
            </a:r>
            <a:r>
              <a:rPr lang="it-IT" dirty="0"/>
              <a:t> press, the </a:t>
            </a:r>
            <a:r>
              <a:rPr lang="it-IT" dirty="0" err="1"/>
              <a:t>dominant</a:t>
            </a:r>
            <a:r>
              <a:rPr lang="it-IT" dirty="0"/>
              <a:t> </a:t>
            </a:r>
            <a:r>
              <a:rPr lang="it-IT" dirty="0" err="1"/>
              <a:t>doctrine</a:t>
            </a:r>
            <a:r>
              <a:rPr lang="it-IT" dirty="0"/>
              <a:t> </a:t>
            </a:r>
            <a:r>
              <a:rPr lang="it-IT" dirty="0" err="1"/>
              <a:t>now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referentialism</a:t>
            </a:r>
            <a:endParaRPr lang="it-IT" dirty="0"/>
          </a:p>
          <a:p>
            <a:r>
              <a:rPr lang="it-IT" dirty="0" err="1"/>
              <a:t>Possible</a:t>
            </a:r>
            <a:r>
              <a:rPr lang="it-IT" dirty="0"/>
              <a:t> non-</a:t>
            </a:r>
            <a:r>
              <a:rPr lang="it-IT" dirty="0" err="1"/>
              <a:t>existence</a:t>
            </a:r>
            <a:endParaRPr lang="it-IT" dirty="0"/>
          </a:p>
          <a:p>
            <a:pPr lvl="1"/>
            <a:r>
              <a:rPr lang="it-IT" dirty="0"/>
              <a:t>Mattarella could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existed</a:t>
            </a:r>
            <a:endParaRPr lang="it-IT" dirty="0"/>
          </a:p>
          <a:p>
            <a:pPr lvl="1"/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something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could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existed</a:t>
            </a:r>
            <a:endParaRPr lang="it-IT" dirty="0"/>
          </a:p>
          <a:p>
            <a:pPr lvl="1"/>
            <a:r>
              <a:rPr lang="it-IT" dirty="0"/>
              <a:t>How can </a:t>
            </a:r>
            <a:r>
              <a:rPr lang="it-IT" dirty="0" err="1"/>
              <a:t>it</a:t>
            </a:r>
            <a:r>
              <a:rPr lang="it-IT" dirty="0"/>
              <a:t> be </a:t>
            </a:r>
            <a:r>
              <a:rPr lang="it-IT" dirty="0" err="1"/>
              <a:t>true</a:t>
            </a:r>
            <a:r>
              <a:rPr lang="it-IT" dirty="0"/>
              <a:t>, </a:t>
            </a: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existence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trivial</a:t>
            </a:r>
            <a:r>
              <a:rPr lang="it-IT" dirty="0"/>
              <a:t> </a:t>
            </a:r>
            <a:r>
              <a:rPr lang="it-IT" dirty="0" err="1"/>
              <a:t>property</a:t>
            </a:r>
            <a:r>
              <a:rPr lang="it-IT" dirty="0"/>
              <a:t>,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self-</a:t>
            </a:r>
            <a:r>
              <a:rPr lang="it-IT" dirty="0" err="1"/>
              <a:t>identity</a:t>
            </a:r>
            <a:r>
              <a:rPr lang="it-IT" dirty="0"/>
              <a:t>?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xx =x ?????</a:t>
            </a:r>
            <a:endParaRPr lang="it-IT" dirty="0"/>
          </a:p>
          <a:p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replies</a:t>
            </a:r>
            <a:r>
              <a:rPr lang="it-IT" dirty="0"/>
              <a:t> ...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487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Something</a:t>
            </a:r>
            <a:r>
              <a:rPr lang="it-IT" dirty="0"/>
              <a:t> </a:t>
            </a:r>
            <a:r>
              <a:rPr lang="it-IT" dirty="0" err="1"/>
              <a:t>exists</a:t>
            </a:r>
            <a:r>
              <a:rPr lang="it-IT" dirty="0"/>
              <a:t> (</a:t>
            </a:r>
            <a:r>
              <a:rPr lang="it-IT" dirty="0" err="1"/>
              <a:t>Meinongianism</a:t>
            </a:r>
            <a:r>
              <a:rPr lang="it-IT" dirty="0"/>
              <a:t>, </a:t>
            </a:r>
            <a:r>
              <a:rPr lang="it-IT" dirty="0" err="1"/>
              <a:t>possibilism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err="1"/>
              <a:t>Meinong</a:t>
            </a:r>
            <a:r>
              <a:rPr lang="it-IT" dirty="0"/>
              <a:t>: </a:t>
            </a:r>
            <a:r>
              <a:rPr lang="it-IT" dirty="0" err="1"/>
              <a:t>there</a:t>
            </a:r>
            <a:r>
              <a:rPr lang="it-IT" dirty="0"/>
              <a:t> are (</a:t>
            </a:r>
            <a:r>
              <a:rPr lang="it-IT" dirty="0" err="1"/>
              <a:t>possible</a:t>
            </a:r>
            <a:r>
              <a:rPr lang="it-IT" dirty="0"/>
              <a:t> and </a:t>
            </a:r>
            <a:r>
              <a:rPr lang="it-IT" dirty="0" err="1"/>
              <a:t>impossible</a:t>
            </a:r>
            <a:r>
              <a:rPr lang="it-IT" dirty="0"/>
              <a:t>) </a:t>
            </a:r>
            <a:r>
              <a:rPr lang="it-IT" dirty="0" err="1"/>
              <a:t>things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do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exist</a:t>
            </a:r>
            <a:endParaRPr lang="it-IT" dirty="0"/>
          </a:p>
          <a:p>
            <a:r>
              <a:rPr lang="it-IT" dirty="0"/>
              <a:t>Russell (</a:t>
            </a:r>
            <a:r>
              <a:rPr lang="it-IT" dirty="0" err="1"/>
              <a:t>PoP</a:t>
            </a:r>
            <a:r>
              <a:rPr lang="it-IT" dirty="0"/>
              <a:t>): </a:t>
            </a:r>
            <a:r>
              <a:rPr lang="it-IT" dirty="0" err="1"/>
              <a:t>there</a:t>
            </a:r>
            <a:r>
              <a:rPr lang="it-IT" dirty="0"/>
              <a:t> are (</a:t>
            </a:r>
            <a:r>
              <a:rPr lang="it-IT" dirty="0" err="1"/>
              <a:t>possible</a:t>
            </a:r>
            <a:r>
              <a:rPr lang="it-IT" dirty="0"/>
              <a:t>) </a:t>
            </a:r>
            <a:r>
              <a:rPr lang="it-IT" dirty="0" err="1"/>
              <a:t>things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do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exist</a:t>
            </a:r>
            <a:endParaRPr lang="it-IT" dirty="0"/>
          </a:p>
          <a:p>
            <a:r>
              <a:rPr lang="it-IT" dirty="0" err="1"/>
              <a:t>being</a:t>
            </a:r>
            <a:r>
              <a:rPr lang="it-IT" dirty="0"/>
              <a:t> (</a:t>
            </a:r>
            <a:r>
              <a:rPr lang="it-IT" dirty="0" err="1"/>
              <a:t>something</a:t>
            </a:r>
            <a:r>
              <a:rPr lang="it-IT" dirty="0"/>
              <a:t>) </a:t>
            </a:r>
            <a:r>
              <a:rPr lang="it-IT" dirty="0">
                <a:sym typeface="Symbol" panose="05050102010706020507" pitchFamily="18" charset="2"/>
              </a:rPr>
              <a:t> </a:t>
            </a:r>
            <a:r>
              <a:rPr lang="it-IT" dirty="0" err="1"/>
              <a:t>existence</a:t>
            </a:r>
            <a:endParaRPr lang="it-IT" dirty="0"/>
          </a:p>
          <a:p>
            <a:r>
              <a:rPr lang="it-IT" dirty="0" err="1"/>
              <a:t>existence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first-</a:t>
            </a:r>
            <a:r>
              <a:rPr lang="it-IT" dirty="0" err="1"/>
              <a:t>level</a:t>
            </a:r>
            <a:r>
              <a:rPr lang="it-IT" dirty="0"/>
              <a:t>, non-</a:t>
            </a:r>
            <a:r>
              <a:rPr lang="it-IT" dirty="0" err="1"/>
              <a:t>trivial</a:t>
            </a:r>
            <a:r>
              <a:rPr lang="it-IT" dirty="0"/>
              <a:t>, </a:t>
            </a:r>
            <a:r>
              <a:rPr lang="it-IT" dirty="0" err="1"/>
              <a:t>property</a:t>
            </a:r>
            <a:endParaRPr lang="it-IT" dirty="0"/>
          </a:p>
          <a:p>
            <a:pPr lvl="1"/>
            <a:r>
              <a:rPr lang="it-IT" dirty="0"/>
              <a:t>E!(</a:t>
            </a:r>
            <a:r>
              <a:rPr lang="it-IT" dirty="0" err="1"/>
              <a:t>mattarella</a:t>
            </a:r>
            <a:r>
              <a:rPr lang="it-IT" dirty="0"/>
              <a:t>)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 E!(</a:t>
            </a:r>
            <a:r>
              <a:rPr lang="it-IT" dirty="0" err="1">
                <a:sym typeface="Symbol" panose="05050102010706020507" pitchFamily="18" charset="2"/>
              </a:rPr>
              <a:t>pegasus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r>
              <a:rPr lang="it-IT" dirty="0" err="1"/>
              <a:t>proper</a:t>
            </a:r>
            <a:r>
              <a:rPr lang="it-IT" dirty="0"/>
              <a:t> </a:t>
            </a:r>
            <a:r>
              <a:rPr lang="it-IT" dirty="0" err="1"/>
              <a:t>names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denote</a:t>
            </a:r>
            <a:r>
              <a:rPr lang="it-IT" dirty="0"/>
              <a:t> non-</a:t>
            </a:r>
            <a:r>
              <a:rPr lang="it-IT" dirty="0" err="1"/>
              <a:t>existent</a:t>
            </a:r>
            <a:r>
              <a:rPr lang="it-IT" dirty="0"/>
              <a:t> </a:t>
            </a:r>
            <a:r>
              <a:rPr lang="it-IT" dirty="0" err="1"/>
              <a:t>objects</a:t>
            </a:r>
            <a:endParaRPr lang="it-IT" dirty="0"/>
          </a:p>
          <a:p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something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could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/>
              <a:t>existed</a:t>
            </a:r>
            <a:endParaRPr lang="it-IT" dirty="0"/>
          </a:p>
          <a:p>
            <a:pPr lvl="1"/>
            <a:r>
              <a:rPr lang="it-IT" dirty="0">
                <a:sym typeface="Symbol" panose="05050102010706020507" pitchFamily="18" charset="2"/>
              </a:rPr>
              <a:t>x </a:t>
            </a:r>
            <a:r>
              <a:rPr lang="it-IT" dirty="0" err="1">
                <a:sym typeface="Symbol" panose="05050102010706020507" pitchFamily="18" charset="2"/>
              </a:rPr>
              <a:t>E!x</a:t>
            </a:r>
            <a:r>
              <a:rPr lang="it-IT" dirty="0">
                <a:sym typeface="Symbol" panose="05050102010706020507" pitchFamily="18" charset="2"/>
              </a:rPr>
              <a:t> </a:t>
            </a:r>
            <a:endParaRPr lang="it-IT" dirty="0"/>
          </a:p>
          <a:p>
            <a:r>
              <a:rPr lang="it-IT" dirty="0" err="1"/>
              <a:t>Many</a:t>
            </a:r>
            <a:r>
              <a:rPr lang="it-IT" dirty="0"/>
              <a:t> </a:t>
            </a:r>
            <a:r>
              <a:rPr lang="it-IT" dirty="0" err="1"/>
              <a:t>problems</a:t>
            </a:r>
            <a:r>
              <a:rPr lang="it-IT" dirty="0"/>
              <a:t> (</a:t>
            </a:r>
            <a:r>
              <a:rPr lang="it-IT" dirty="0" err="1"/>
              <a:t>Russell’s</a:t>
            </a:r>
            <a:r>
              <a:rPr lang="it-IT" dirty="0"/>
              <a:t> </a:t>
            </a:r>
            <a:r>
              <a:rPr lang="it-IT" dirty="0" err="1"/>
              <a:t>objections</a:t>
            </a:r>
            <a:r>
              <a:rPr lang="it-IT" dirty="0"/>
              <a:t>, etc.), </a:t>
            </a:r>
            <a:r>
              <a:rPr lang="it-IT" dirty="0" err="1"/>
              <a:t>many</a:t>
            </a:r>
            <a:r>
              <a:rPr lang="it-IT" dirty="0"/>
              <a:t> </a:t>
            </a:r>
            <a:r>
              <a:rPr lang="it-IT" dirty="0" err="1"/>
              <a:t>options</a:t>
            </a:r>
            <a:r>
              <a:rPr lang="it-IT" dirty="0"/>
              <a:t> (Lewis’ </a:t>
            </a:r>
            <a:r>
              <a:rPr lang="it-IT" dirty="0" err="1"/>
              <a:t>modal</a:t>
            </a:r>
            <a:r>
              <a:rPr lang="it-IT" dirty="0"/>
              <a:t> </a:t>
            </a:r>
            <a:r>
              <a:rPr lang="it-IT" dirty="0" err="1"/>
              <a:t>concretism</a:t>
            </a:r>
            <a:r>
              <a:rPr lang="it-IT" dirty="0"/>
              <a:t>, </a:t>
            </a:r>
            <a:r>
              <a:rPr lang="it-IT" dirty="0" err="1"/>
              <a:t>various</a:t>
            </a:r>
            <a:r>
              <a:rPr lang="it-IT" dirty="0"/>
              <a:t> </a:t>
            </a:r>
            <a:r>
              <a:rPr lang="it-IT" dirty="0" err="1"/>
              <a:t>kinds</a:t>
            </a:r>
            <a:r>
              <a:rPr lang="it-IT" dirty="0"/>
              <a:t> of neo-</a:t>
            </a:r>
            <a:r>
              <a:rPr lang="it-IT" dirty="0" err="1"/>
              <a:t>Meinongianism</a:t>
            </a:r>
            <a:r>
              <a:rPr lang="it-IT" dirty="0"/>
              <a:t>, …)</a:t>
            </a:r>
          </a:p>
          <a:p>
            <a:endParaRPr lang="it-IT" dirty="0"/>
          </a:p>
          <a:p>
            <a:pPr lvl="1"/>
            <a:endParaRPr lang="it-IT" dirty="0"/>
          </a:p>
          <a:p>
            <a:pPr lvl="1"/>
            <a:endParaRPr lang="it-IT" dirty="0"/>
          </a:p>
          <a:p>
            <a:endParaRPr lang="it-IT" dirty="0">
              <a:sym typeface="Symbol" panose="05050102010706020507" pitchFamily="18" charset="2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882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Parmenides</a:t>
            </a:r>
            <a:r>
              <a:rPr lang="it-IT" dirty="0"/>
              <a:t> (i)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Actualism</a:t>
            </a:r>
            <a:r>
              <a:rPr lang="it-IT" dirty="0"/>
              <a:t>?</a:t>
            </a:r>
          </a:p>
          <a:p>
            <a:r>
              <a:rPr lang="it-IT" dirty="0"/>
              <a:t>«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, </a:t>
            </a:r>
            <a:r>
              <a:rPr lang="it-IT" dirty="0" err="1"/>
              <a:t>Nothing</a:t>
            </a:r>
            <a:r>
              <a:rPr lang="it-IT" dirty="0"/>
              <a:t> [Non-</a:t>
            </a:r>
            <a:r>
              <a:rPr lang="it-IT" dirty="0" err="1"/>
              <a:t>being</a:t>
            </a:r>
            <a:r>
              <a:rPr lang="it-IT" dirty="0"/>
              <a:t>]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»</a:t>
            </a:r>
          </a:p>
          <a:p>
            <a:pPr lvl="1"/>
            <a:r>
              <a:rPr lang="it-IT" dirty="0"/>
              <a:t>Berto (</a:t>
            </a:r>
            <a:r>
              <a:rPr lang="it-IT" i="1" dirty="0"/>
              <a:t>L’esistenza non è logica, p. 5)</a:t>
            </a:r>
            <a:r>
              <a:rPr lang="it-IT" dirty="0"/>
              <a:t>: Parmenide è il primo di una schiera di filosofi accomunati dall’affermazione che tutto esiste … [o quanto meno questo] è stato </a:t>
            </a:r>
            <a:r>
              <a:rPr lang="it-IT" i="1" dirty="0"/>
              <a:t>fatto</a:t>
            </a:r>
            <a:r>
              <a:rPr lang="it-IT" dirty="0"/>
              <a:t> sostenere a Parmenide dall’interpretazione standard platonico-aristotelica</a:t>
            </a:r>
          </a:p>
        </p:txBody>
      </p:sp>
    </p:spTree>
    <p:extLst>
      <p:ext uri="{BB962C8B-B14F-4D97-AF65-F5344CB8AC3E}">
        <p14:creationId xmlns:p14="http://schemas.microsoft.com/office/powerpoint/2010/main" val="190142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Parmenides</a:t>
            </a:r>
            <a:r>
              <a:rPr lang="it-IT" dirty="0"/>
              <a:t> (ii)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Meinonghism</a:t>
            </a:r>
            <a:r>
              <a:rPr lang="it-IT" dirty="0"/>
              <a:t>?</a:t>
            </a:r>
          </a:p>
          <a:p>
            <a:r>
              <a:rPr lang="it-IT" dirty="0"/>
              <a:t>«The </a:t>
            </a:r>
            <a:r>
              <a:rPr lang="it-IT" dirty="0" err="1"/>
              <a:t>thing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can be </a:t>
            </a:r>
            <a:r>
              <a:rPr lang="it-IT" dirty="0" err="1"/>
              <a:t>thought</a:t>
            </a:r>
            <a:r>
              <a:rPr lang="it-IT" dirty="0"/>
              <a:t> and </a:t>
            </a:r>
            <a:r>
              <a:rPr lang="it-IT" dirty="0" err="1"/>
              <a:t>that</a:t>
            </a:r>
            <a:r>
              <a:rPr lang="it-IT" dirty="0"/>
              <a:t> for the </a:t>
            </a:r>
            <a:r>
              <a:rPr lang="it-IT" dirty="0" err="1"/>
              <a:t>sake</a:t>
            </a:r>
            <a:r>
              <a:rPr lang="it-IT" dirty="0"/>
              <a:t> of </a:t>
            </a:r>
            <a:r>
              <a:rPr lang="it-IT" dirty="0" err="1"/>
              <a:t>which</a:t>
            </a:r>
            <a:r>
              <a:rPr lang="it-IT" dirty="0"/>
              <a:t> the </a:t>
            </a:r>
            <a:r>
              <a:rPr lang="it-IT" dirty="0" err="1"/>
              <a:t>thought</a:t>
            </a:r>
            <a:r>
              <a:rPr lang="it-IT" dirty="0"/>
              <a:t> </a:t>
            </a:r>
            <a:r>
              <a:rPr lang="it-IT" dirty="0" err="1"/>
              <a:t>exists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same</a:t>
            </a:r>
            <a:r>
              <a:rPr lang="it-IT" dirty="0"/>
              <a:t>; for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cannot</a:t>
            </a:r>
            <a:r>
              <a:rPr lang="it-IT" dirty="0"/>
              <a:t> </a:t>
            </a:r>
            <a:r>
              <a:rPr lang="it-IT" dirty="0" err="1"/>
              <a:t>find</a:t>
            </a:r>
            <a:r>
              <a:rPr lang="it-IT" dirty="0"/>
              <a:t> </a:t>
            </a:r>
            <a:r>
              <a:rPr lang="it-IT" dirty="0" err="1"/>
              <a:t>thought</a:t>
            </a:r>
            <a:r>
              <a:rPr lang="it-IT" dirty="0"/>
              <a:t> </a:t>
            </a:r>
            <a:r>
              <a:rPr lang="it-IT" dirty="0" err="1"/>
              <a:t>without</a:t>
            </a:r>
            <a:r>
              <a:rPr lang="it-IT" dirty="0"/>
              <a:t> </a:t>
            </a:r>
            <a:r>
              <a:rPr lang="it-IT" dirty="0" err="1"/>
              <a:t>something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to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uttered</a:t>
            </a:r>
            <a:r>
              <a:rPr lang="it-IT" dirty="0"/>
              <a:t>»</a:t>
            </a:r>
          </a:p>
          <a:p>
            <a:pPr lvl="1"/>
            <a:r>
              <a:rPr lang="it-IT" dirty="0"/>
              <a:t>Russell (</a:t>
            </a:r>
            <a:r>
              <a:rPr lang="it-IT" dirty="0" err="1"/>
              <a:t>HWP</a:t>
            </a:r>
            <a:r>
              <a:rPr lang="it-IT" dirty="0"/>
              <a:t>, </a:t>
            </a:r>
            <a:r>
              <a:rPr lang="it-IT" dirty="0" err="1"/>
              <a:t>ch</a:t>
            </a:r>
            <a:r>
              <a:rPr lang="it-IT" dirty="0"/>
              <a:t>. V): the </a:t>
            </a:r>
            <a:r>
              <a:rPr lang="it-IT" dirty="0" err="1"/>
              <a:t>essence</a:t>
            </a:r>
            <a:r>
              <a:rPr lang="it-IT" dirty="0"/>
              <a:t> of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argument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: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think</a:t>
            </a:r>
            <a:r>
              <a:rPr lang="it-IT" dirty="0"/>
              <a:t> </a:t>
            </a:r>
            <a:r>
              <a:rPr lang="it-IT" dirty="0" err="1" smtClean="0"/>
              <a:t>you</a:t>
            </a:r>
            <a:r>
              <a:rPr lang="it-IT" dirty="0" smtClean="0"/>
              <a:t> </a:t>
            </a:r>
            <a:r>
              <a:rPr lang="it-IT" dirty="0" err="1"/>
              <a:t>think</a:t>
            </a:r>
            <a:r>
              <a:rPr lang="it-IT" dirty="0"/>
              <a:t> of </a:t>
            </a:r>
            <a:r>
              <a:rPr lang="it-IT" dirty="0" err="1"/>
              <a:t>something</a:t>
            </a:r>
            <a:r>
              <a:rPr lang="it-IT" dirty="0"/>
              <a:t>;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use a </a:t>
            </a:r>
            <a:r>
              <a:rPr lang="it-IT" dirty="0" err="1"/>
              <a:t>name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must be the </a:t>
            </a:r>
            <a:r>
              <a:rPr lang="it-IT" dirty="0" err="1"/>
              <a:t>name</a:t>
            </a:r>
            <a:r>
              <a:rPr lang="it-IT" dirty="0"/>
              <a:t> </a:t>
            </a:r>
            <a:r>
              <a:rPr lang="it-IT" i="1" dirty="0"/>
              <a:t>of</a:t>
            </a:r>
            <a:r>
              <a:rPr lang="it-IT" dirty="0"/>
              <a:t> </a:t>
            </a:r>
            <a:r>
              <a:rPr lang="it-IT" dirty="0" err="1" smtClean="0"/>
              <a:t>something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Sorensen</a:t>
            </a:r>
            <a:r>
              <a:rPr lang="it-IT" dirty="0"/>
              <a:t> (</a:t>
            </a:r>
            <a:r>
              <a:rPr lang="it-IT" i="1" dirty="0" err="1"/>
              <a:t>Nothingness</a:t>
            </a:r>
            <a:r>
              <a:rPr lang="it-IT" dirty="0"/>
              <a:t>, </a:t>
            </a:r>
            <a:r>
              <a:rPr lang="it-IT" dirty="0" err="1"/>
              <a:t>SEP</a:t>
            </a:r>
            <a:r>
              <a:rPr lang="it-IT" dirty="0"/>
              <a:t>): </a:t>
            </a:r>
            <a:r>
              <a:rPr lang="en-US" dirty="0"/>
              <a:t>Parmenides maintained that it is self-defeating to say that something does not exist. The linguistic rendering of this insight is the problem of negative </a:t>
            </a:r>
            <a:r>
              <a:rPr lang="en-US" dirty="0" err="1"/>
              <a:t>existentials</a:t>
            </a:r>
            <a:r>
              <a:rPr lang="en-US" dirty="0"/>
              <a:t>: ‘Atlantis does not exist’ is about Atlantis. A statement can be about something only if that something exists. No relation without </a:t>
            </a:r>
            <a:r>
              <a:rPr lang="en-US" dirty="0" err="1"/>
              <a:t>relata</a:t>
            </a:r>
            <a:r>
              <a:rPr lang="en-US" dirty="0"/>
              <a:t>! Therefore, ‘Atlantis does not exist’ cannot be true. Parmenides and his disciples elaborated conceptual difficulties with negation into an incredible metaphysical monolith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606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Parmenides</a:t>
            </a:r>
            <a:r>
              <a:rPr lang="it-IT" dirty="0"/>
              <a:t> (i)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Actualism</a:t>
            </a:r>
            <a:r>
              <a:rPr lang="it-IT" dirty="0"/>
              <a:t>?</a:t>
            </a:r>
          </a:p>
          <a:p>
            <a:r>
              <a:rPr lang="it-IT" dirty="0"/>
              <a:t>«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, </a:t>
            </a:r>
            <a:r>
              <a:rPr lang="it-IT" dirty="0" err="1"/>
              <a:t>Nothing</a:t>
            </a:r>
            <a:r>
              <a:rPr lang="it-IT" dirty="0"/>
              <a:t> [Non-</a:t>
            </a:r>
            <a:r>
              <a:rPr lang="it-IT" dirty="0" err="1"/>
              <a:t>being</a:t>
            </a:r>
            <a:r>
              <a:rPr lang="it-IT" dirty="0"/>
              <a:t>]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»</a:t>
            </a:r>
          </a:p>
          <a:p>
            <a:pPr lvl="1"/>
            <a:r>
              <a:rPr lang="it-IT" dirty="0"/>
              <a:t>Berto (</a:t>
            </a:r>
            <a:r>
              <a:rPr lang="it-IT" i="1" dirty="0"/>
              <a:t>L’esistenza non è logica, p. 5)</a:t>
            </a:r>
            <a:r>
              <a:rPr lang="it-IT" dirty="0"/>
              <a:t>: Parmenide è il primo di una schiera di filosofi accomunati dall’affermazione che tutto esiste … [o quanto meno questo] è stato </a:t>
            </a:r>
            <a:r>
              <a:rPr lang="it-IT" i="1" dirty="0"/>
              <a:t>fatto</a:t>
            </a:r>
            <a:r>
              <a:rPr lang="it-IT" dirty="0"/>
              <a:t> sostenere a Parmenide dall’interpretazione standard platonico-aristotelica</a:t>
            </a:r>
          </a:p>
        </p:txBody>
      </p:sp>
    </p:spTree>
    <p:extLst>
      <p:ext uri="{BB962C8B-B14F-4D97-AF65-F5344CB8AC3E}">
        <p14:creationId xmlns:p14="http://schemas.microsoft.com/office/powerpoint/2010/main" val="176650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Parmenides</a:t>
            </a:r>
            <a:r>
              <a:rPr lang="it-IT" dirty="0"/>
              <a:t> (ii)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 smtClean="0"/>
              <a:t>Meinongism</a:t>
            </a:r>
            <a:r>
              <a:rPr lang="it-IT" dirty="0"/>
              <a:t>?</a:t>
            </a:r>
          </a:p>
          <a:p>
            <a:r>
              <a:rPr lang="it-IT" dirty="0"/>
              <a:t>«The </a:t>
            </a:r>
            <a:r>
              <a:rPr lang="it-IT" dirty="0" err="1"/>
              <a:t>thing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can be </a:t>
            </a:r>
            <a:r>
              <a:rPr lang="it-IT" dirty="0" err="1"/>
              <a:t>thought</a:t>
            </a:r>
            <a:r>
              <a:rPr lang="it-IT" dirty="0"/>
              <a:t> and </a:t>
            </a:r>
            <a:r>
              <a:rPr lang="it-IT" dirty="0" err="1"/>
              <a:t>that</a:t>
            </a:r>
            <a:r>
              <a:rPr lang="it-IT" dirty="0"/>
              <a:t> for the </a:t>
            </a:r>
            <a:r>
              <a:rPr lang="it-IT" dirty="0" err="1"/>
              <a:t>sake</a:t>
            </a:r>
            <a:r>
              <a:rPr lang="it-IT" dirty="0"/>
              <a:t> of </a:t>
            </a:r>
            <a:r>
              <a:rPr lang="it-IT" dirty="0" err="1"/>
              <a:t>which</a:t>
            </a:r>
            <a:r>
              <a:rPr lang="it-IT" dirty="0"/>
              <a:t> the </a:t>
            </a:r>
            <a:r>
              <a:rPr lang="it-IT" dirty="0" err="1"/>
              <a:t>thought</a:t>
            </a:r>
            <a:r>
              <a:rPr lang="it-IT" dirty="0"/>
              <a:t> </a:t>
            </a:r>
            <a:r>
              <a:rPr lang="it-IT" dirty="0" err="1"/>
              <a:t>exists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same</a:t>
            </a:r>
            <a:r>
              <a:rPr lang="it-IT" dirty="0"/>
              <a:t>; for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cannot</a:t>
            </a:r>
            <a:r>
              <a:rPr lang="it-IT" dirty="0"/>
              <a:t> </a:t>
            </a:r>
            <a:r>
              <a:rPr lang="it-IT" dirty="0" err="1"/>
              <a:t>find</a:t>
            </a:r>
            <a:r>
              <a:rPr lang="it-IT" dirty="0"/>
              <a:t> </a:t>
            </a:r>
            <a:r>
              <a:rPr lang="it-IT" dirty="0" err="1"/>
              <a:t>thought</a:t>
            </a:r>
            <a:r>
              <a:rPr lang="it-IT" dirty="0"/>
              <a:t> </a:t>
            </a:r>
            <a:r>
              <a:rPr lang="it-IT" dirty="0" err="1"/>
              <a:t>without</a:t>
            </a:r>
            <a:r>
              <a:rPr lang="it-IT" dirty="0"/>
              <a:t> </a:t>
            </a:r>
            <a:r>
              <a:rPr lang="it-IT" dirty="0" err="1"/>
              <a:t>something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to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uttered</a:t>
            </a:r>
            <a:r>
              <a:rPr lang="it-IT" dirty="0"/>
              <a:t>»</a:t>
            </a:r>
          </a:p>
          <a:p>
            <a:pPr lvl="1"/>
            <a:r>
              <a:rPr lang="it-IT" dirty="0"/>
              <a:t>Russell (</a:t>
            </a:r>
            <a:r>
              <a:rPr lang="it-IT" dirty="0" err="1"/>
              <a:t>HWP</a:t>
            </a:r>
            <a:r>
              <a:rPr lang="it-IT" dirty="0"/>
              <a:t>, </a:t>
            </a:r>
            <a:r>
              <a:rPr lang="it-IT" dirty="0" err="1"/>
              <a:t>ch</a:t>
            </a:r>
            <a:r>
              <a:rPr lang="it-IT" dirty="0"/>
              <a:t>. V): the </a:t>
            </a:r>
            <a:r>
              <a:rPr lang="it-IT" dirty="0" err="1"/>
              <a:t>essence</a:t>
            </a:r>
            <a:r>
              <a:rPr lang="it-IT" dirty="0"/>
              <a:t> of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argument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: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think</a:t>
            </a:r>
            <a:r>
              <a:rPr lang="it-IT" dirty="0"/>
              <a:t> </a:t>
            </a:r>
            <a:r>
              <a:rPr lang="it-IT" dirty="0" err="1" smtClean="0"/>
              <a:t>you</a:t>
            </a:r>
            <a:r>
              <a:rPr lang="it-IT" dirty="0" smtClean="0"/>
              <a:t> </a:t>
            </a:r>
            <a:r>
              <a:rPr lang="it-IT" dirty="0" err="1"/>
              <a:t>think</a:t>
            </a:r>
            <a:r>
              <a:rPr lang="it-IT" dirty="0"/>
              <a:t> of </a:t>
            </a:r>
            <a:r>
              <a:rPr lang="it-IT" dirty="0" err="1"/>
              <a:t>something</a:t>
            </a:r>
            <a:r>
              <a:rPr lang="it-IT" dirty="0"/>
              <a:t>;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use a </a:t>
            </a:r>
            <a:r>
              <a:rPr lang="it-IT" dirty="0" err="1"/>
              <a:t>name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must be the </a:t>
            </a:r>
            <a:r>
              <a:rPr lang="it-IT" dirty="0" err="1"/>
              <a:t>name</a:t>
            </a:r>
            <a:r>
              <a:rPr lang="it-IT" dirty="0"/>
              <a:t> </a:t>
            </a:r>
            <a:r>
              <a:rPr lang="it-IT" i="1" dirty="0"/>
              <a:t>of</a:t>
            </a:r>
            <a:r>
              <a:rPr lang="it-IT" dirty="0"/>
              <a:t> </a:t>
            </a:r>
            <a:r>
              <a:rPr lang="it-IT" dirty="0" err="1" smtClean="0"/>
              <a:t>something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Sorensen</a:t>
            </a:r>
            <a:r>
              <a:rPr lang="it-IT" dirty="0"/>
              <a:t> (</a:t>
            </a:r>
            <a:r>
              <a:rPr lang="it-IT" i="1" dirty="0" err="1"/>
              <a:t>Nothingness</a:t>
            </a:r>
            <a:r>
              <a:rPr lang="it-IT" dirty="0"/>
              <a:t>, </a:t>
            </a:r>
            <a:r>
              <a:rPr lang="it-IT" dirty="0" err="1"/>
              <a:t>SEP</a:t>
            </a:r>
            <a:r>
              <a:rPr lang="it-IT" dirty="0"/>
              <a:t>): </a:t>
            </a:r>
            <a:r>
              <a:rPr lang="en-US" dirty="0"/>
              <a:t>Parmenides maintained that it is self-defeating to say that something does not exist. The linguistic rendering of this insight is the problem of negative </a:t>
            </a:r>
            <a:r>
              <a:rPr lang="en-US" dirty="0" err="1"/>
              <a:t>existentials</a:t>
            </a:r>
            <a:r>
              <a:rPr lang="en-US" dirty="0"/>
              <a:t>: ‘Atlantis does not exist’ is about Atlantis. A statement can be about something only if that something exists. No relation without </a:t>
            </a:r>
            <a:r>
              <a:rPr lang="en-US" dirty="0" err="1"/>
              <a:t>relata</a:t>
            </a:r>
            <a:r>
              <a:rPr lang="en-US" dirty="0"/>
              <a:t>! Therefore, ‘Atlantis does not exist’ cannot be true. Parmenides and his disciples elaborated conceptual difficulties with negation into an incredible metaphysical monolith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340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Lezioni 8-9</a:t>
            </a:r>
          </a:p>
          <a:p>
            <a:r>
              <a:rPr lang="it-IT" smtClean="0"/>
              <a:t>20/10/22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40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1511</Words>
  <Application>Microsoft Office PowerPoint</Application>
  <PresentationFormat>Widescreen</PresentationFormat>
  <Paragraphs>122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Symbol</vt:lpstr>
      <vt:lpstr>Tema di Office</vt:lpstr>
      <vt:lpstr>Ontology 22-23</vt:lpstr>
      <vt:lpstr>Everything exists (actualism) (iii)</vt:lpstr>
      <vt:lpstr>Problems for the standard view</vt:lpstr>
      <vt:lpstr>Something exists (Meinongianism, possibilism)</vt:lpstr>
      <vt:lpstr>Parmenides (i)</vt:lpstr>
      <vt:lpstr>Parmenides (ii)</vt:lpstr>
      <vt:lpstr>Parmenides (i)</vt:lpstr>
      <vt:lpstr>Parmenides (ii)</vt:lpstr>
      <vt:lpstr>Presentazione standard di PowerPoint</vt:lpstr>
      <vt:lpstr>Back to actualism</vt:lpstr>
      <vt:lpstr>Existence and denoting concepts (i)</vt:lpstr>
      <vt:lpstr>Existence and denoting concepts (ii)</vt:lpstr>
      <vt:lpstr>Existence and denoting concepts (iii)</vt:lpstr>
      <vt:lpstr>Tensedness vs. Tenselessness</vt:lpstr>
      <vt:lpstr>Basic tensed sentences</vt:lpstr>
      <vt:lpstr>Metric tensed sentences</vt:lpstr>
      <vt:lpstr>Dated tensed sentences</vt:lpstr>
      <vt:lpstr>Basic tenseless sentences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Ontology 22-23</dc:title>
  <dc:creator>Francesco Orilia</dc:creator>
  <cp:lastModifiedBy>Francesco Orilia</cp:lastModifiedBy>
  <cp:revision>16</cp:revision>
  <dcterms:created xsi:type="dcterms:W3CDTF">2022-10-16T05:58:39Z</dcterms:created>
  <dcterms:modified xsi:type="dcterms:W3CDTF">2022-10-22T10:30:15Z</dcterms:modified>
</cp:coreProperties>
</file>