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75" r:id="rId17"/>
    <p:sldId id="306" r:id="rId18"/>
    <p:sldId id="325" r:id="rId19"/>
    <p:sldId id="324" r:id="rId20"/>
    <p:sldId id="307" r:id="rId21"/>
    <p:sldId id="276" r:id="rId22"/>
    <p:sldId id="277" r:id="rId23"/>
    <p:sldId id="278" r:id="rId24"/>
    <p:sldId id="308" r:id="rId25"/>
    <p:sldId id="309" r:id="rId26"/>
    <p:sldId id="310" r:id="rId27"/>
    <p:sldId id="311" r:id="rId28"/>
    <p:sldId id="312" r:id="rId29"/>
    <p:sldId id="313" r:id="rId30"/>
    <p:sldId id="314" r:id="rId31"/>
    <p:sldId id="326" r:id="rId32"/>
    <p:sldId id="315" r:id="rId33"/>
    <p:sldId id="327" r:id="rId34"/>
    <p:sldId id="316" r:id="rId35"/>
    <p:sldId id="317" r:id="rId3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51C56-75FC-4249-A65E-E3EA6AA48169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6424B-EDAA-44C5-9C18-819A3CD317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118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AAE892-496B-4A13-B8A5-C3E5124196F7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3984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99A550-7FD1-45FC-98DC-BA29151C926C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1713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7A5C3-7C6E-4DC9-B127-8996F952EF31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6931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FB28F7-8CF3-4E3B-B064-601148B4A52B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917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35958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8868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60305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FE456B-4CB7-4D97-A4E8-E0EAE6C46324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73889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941C59-8204-4BC7-891D-01905FB16E58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01912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99902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53418B-656A-4F64-8763-0883DC46E0BA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882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AAE892-496B-4A13-B8A5-C3E5124196F7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01432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FBBDF6-6C66-44ED-9F7B-440FFE1176C2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2051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2BB4F7-C097-4686-A260-B40BB3BD0A5A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35592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FDFD58-24A1-4A66-9CEF-BF49EF86C373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5848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229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C52978-C145-4BAE-9E14-4FFCDC58B8E7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80363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40689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39F240-22D3-495B-9139-38E34B676E6B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09021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39F240-22D3-495B-9139-38E34B676E6B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97144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39F240-22D3-495B-9139-38E34B676E6B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84488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073E6-E0B9-432E-A28F-7158EFB51D6A}" type="slidenum">
              <a:rPr lang="it-IT" smtClean="0"/>
              <a:pPr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43677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434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C5A6B8-A862-49AC-B154-D74F4089000E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7831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67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6903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6B5609-3FF5-4A99-AF46-3F2066D3AAB7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503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E772D3-1AB9-4DF3-AF27-D37B987B5A84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5642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5E09DB-DB47-4414-8A2B-6BC654C66F29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7617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9A112E-B105-49CA-8BE0-1DD812D5B1CE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340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170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700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481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360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47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615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162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497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251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644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4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403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780E7-4225-4643-93FD-02DB7CFDE1F5}" type="datetimeFigureOut">
              <a:rPr lang="it-IT" smtClean="0"/>
              <a:t>04/02/2023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B6D98-CD72-4B0D-8273-7D6362CBA5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544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it.wikipedia.org/wiki/1914" TargetMode="External"/><Relationship Id="rId13" Type="http://schemas.openxmlformats.org/officeDocument/2006/relationships/hyperlink" Target="http://it.wikipedia.org/wiki/Scienziato" TargetMode="External"/><Relationship Id="rId3" Type="http://schemas.openxmlformats.org/officeDocument/2006/relationships/hyperlink" Target="http://it.wikipedia.org/wiki/Cambridge_(Massachusetts)" TargetMode="External"/><Relationship Id="rId7" Type="http://schemas.openxmlformats.org/officeDocument/2006/relationships/hyperlink" Target="http://it.wikipedia.org/wiki/19_aprile" TargetMode="External"/><Relationship Id="rId12" Type="http://schemas.openxmlformats.org/officeDocument/2006/relationships/hyperlink" Target="http://it.wikipedia.org/wiki/Logica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.wikipedia.org/w/index.php?title=Milford_Contea_di_Somerset,_Pennsylvania&amp;action=edit&amp;redlink=1" TargetMode="External"/><Relationship Id="rId11" Type="http://schemas.openxmlformats.org/officeDocument/2006/relationships/hyperlink" Target="http://it.wikipedia.org/wiki/Semiologo" TargetMode="External"/><Relationship Id="rId5" Type="http://schemas.openxmlformats.org/officeDocument/2006/relationships/hyperlink" Target="http://it.wikipedia.org/wiki/1839" TargetMode="External"/><Relationship Id="rId15" Type="http://schemas.openxmlformats.org/officeDocument/2006/relationships/hyperlink" Target="http://it.wikipedia.org/wiki/Stati_Uniti_d'America" TargetMode="External"/><Relationship Id="rId10" Type="http://schemas.openxmlformats.org/officeDocument/2006/relationships/hyperlink" Target="http://it.wikipedia.org/wiki/Filosofo" TargetMode="External"/><Relationship Id="rId4" Type="http://schemas.openxmlformats.org/officeDocument/2006/relationships/hyperlink" Target="http://it.wikipedia.org/wiki/10_settembre" TargetMode="External"/><Relationship Id="rId9" Type="http://schemas.openxmlformats.org/officeDocument/2006/relationships/hyperlink" Target="http://it.wikipedia.org/wiki/Matematico" TargetMode="External"/><Relationship Id="rId14" Type="http://schemas.openxmlformats.org/officeDocument/2006/relationships/hyperlink" Target="http://it.wikipedia.org/wiki/Accademico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it.wikipedia.org/wiki/23_maggio" TargetMode="External"/><Relationship Id="rId13" Type="http://schemas.openxmlformats.org/officeDocument/2006/relationships/hyperlink" Target="http://it.wikipedia.org/wiki/Semiologo" TargetMode="External"/><Relationship Id="rId3" Type="http://schemas.openxmlformats.org/officeDocument/2006/relationships/hyperlink" Target="http://it.wikipedia.org/wiki/Semiotica" TargetMode="External"/><Relationship Id="rId7" Type="http://schemas.openxmlformats.org/officeDocument/2006/relationships/hyperlink" Target="http://it.wikipedia.org/wiki/Denver" TargetMode="External"/><Relationship Id="rId12" Type="http://schemas.openxmlformats.org/officeDocument/2006/relationships/hyperlink" Target="http://it.wikipedia.org/wiki/1979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.wikipedia.org/wiki/Pragmatica" TargetMode="External"/><Relationship Id="rId11" Type="http://schemas.openxmlformats.org/officeDocument/2006/relationships/hyperlink" Target="http://it.wikipedia.org/wiki/15_gennaio" TargetMode="External"/><Relationship Id="rId5" Type="http://schemas.openxmlformats.org/officeDocument/2006/relationships/hyperlink" Target="http://it.wikipedia.org/wiki/Semantica" TargetMode="External"/><Relationship Id="rId15" Type="http://schemas.openxmlformats.org/officeDocument/2006/relationships/hyperlink" Target="http://it.wikipedia.org/wiki/Stati_Uniti_d'America" TargetMode="External"/><Relationship Id="rId10" Type="http://schemas.openxmlformats.org/officeDocument/2006/relationships/hyperlink" Target="http://it.wikipedia.org/wiki/Gainesville_(Florida)" TargetMode="External"/><Relationship Id="rId4" Type="http://schemas.openxmlformats.org/officeDocument/2006/relationships/hyperlink" Target="http://it.wikipedia.org/wiki/Sintassi" TargetMode="External"/><Relationship Id="rId9" Type="http://schemas.openxmlformats.org/officeDocument/2006/relationships/hyperlink" Target="http://it.wikipedia.org/wiki/1901" TargetMode="External"/><Relationship Id="rId14" Type="http://schemas.openxmlformats.org/officeDocument/2006/relationships/hyperlink" Target="http://it.wikipedia.org/wiki/Filosofo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it.wikipedia.org/wiki/Strutturalismo_(linguistica)" TargetMode="External"/><Relationship Id="rId13" Type="http://schemas.openxmlformats.org/officeDocument/2006/relationships/hyperlink" Target="http://it.wikipedia.org/wiki/Stati_Uniti_d'America" TargetMode="External"/><Relationship Id="rId3" Type="http://schemas.openxmlformats.org/officeDocument/2006/relationships/hyperlink" Target="http://it.wikipedia.org/wiki/1857" TargetMode="External"/><Relationship Id="rId7" Type="http://schemas.openxmlformats.org/officeDocument/2006/relationships/hyperlink" Target="http://it.wikipedia.org/wiki/Svizzera" TargetMode="External"/><Relationship Id="rId12" Type="http://schemas.openxmlformats.org/officeDocument/2006/relationships/hyperlink" Target="http://it.wikipedia.org/wiki/Anarchico" TargetMode="External"/><Relationship Id="rId2" Type="http://schemas.openxmlformats.org/officeDocument/2006/relationships/notesSlide" Target="../notesSlides/notesSlide18.xml"/><Relationship Id="rId16" Type="http://schemas.openxmlformats.org/officeDocument/2006/relationships/hyperlink" Target="http://it.wikipedia.org/wiki/XX_secol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.wikipedia.org/wiki/Semiologo" TargetMode="External"/><Relationship Id="rId11" Type="http://schemas.openxmlformats.org/officeDocument/2006/relationships/hyperlink" Target="http://it.wikipedia.org/wiki/Teorico_della_comunicazione" TargetMode="External"/><Relationship Id="rId5" Type="http://schemas.openxmlformats.org/officeDocument/2006/relationships/hyperlink" Target="http://it.wikipedia.org/wiki/Linguistica" TargetMode="External"/><Relationship Id="rId15" Type="http://schemas.openxmlformats.org/officeDocument/2006/relationships/hyperlink" Target="http://it.wikipedia.org/w/index.php?title=Linguistica_teorica&amp;action=edit&amp;redlink=1" TargetMode="External"/><Relationship Id="rId10" Type="http://schemas.openxmlformats.org/officeDocument/2006/relationships/hyperlink" Target="http://it.wikipedia.org/wiki/Filosofo" TargetMode="External"/><Relationship Id="rId4" Type="http://schemas.openxmlformats.org/officeDocument/2006/relationships/hyperlink" Target="http://it.wikipedia.org/wiki/1913" TargetMode="External"/><Relationship Id="rId9" Type="http://schemas.openxmlformats.org/officeDocument/2006/relationships/hyperlink" Target="http://it.wikipedia.org/wiki/1928" TargetMode="External"/><Relationship Id="rId14" Type="http://schemas.openxmlformats.org/officeDocument/2006/relationships/hyperlink" Target="http://it.wikipedia.org/wiki/Trasformazionalismo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://it.wikipedia.org/wiki/1925" TargetMode="External"/><Relationship Id="rId13" Type="http://schemas.openxmlformats.org/officeDocument/2006/relationships/hyperlink" Target="http://it.wikipedia.org/wiki/Logica_matematica" TargetMode="External"/><Relationship Id="rId3" Type="http://schemas.openxmlformats.org/officeDocument/2006/relationships/hyperlink" Target="http://it.wikipedia.org/wiki/Wismar" TargetMode="External"/><Relationship Id="rId7" Type="http://schemas.openxmlformats.org/officeDocument/2006/relationships/hyperlink" Target="http://it.wikipedia.org/wiki/26_luglio" TargetMode="External"/><Relationship Id="rId12" Type="http://schemas.openxmlformats.org/officeDocument/2006/relationships/hyperlink" Target="http://it.wikipedia.org/wiki/Germania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.wikipedia.org/w/index.php?title=Bad_Kleinen&amp;action=edit&amp;redlink=1" TargetMode="External"/><Relationship Id="rId11" Type="http://schemas.openxmlformats.org/officeDocument/2006/relationships/hyperlink" Target="http://it.wikipedia.org/wiki/Filosofo" TargetMode="External"/><Relationship Id="rId5" Type="http://schemas.openxmlformats.org/officeDocument/2006/relationships/hyperlink" Target="http://it.wikipedia.org/wiki/1848" TargetMode="External"/><Relationship Id="rId15" Type="http://schemas.openxmlformats.org/officeDocument/2006/relationships/image" Target="../media/image2.jpeg"/><Relationship Id="rId10" Type="http://schemas.openxmlformats.org/officeDocument/2006/relationships/hyperlink" Target="http://it.wikipedia.org/wiki/Logica" TargetMode="External"/><Relationship Id="rId4" Type="http://schemas.openxmlformats.org/officeDocument/2006/relationships/hyperlink" Target="http://it.wikipedia.org/wiki/8_novembre" TargetMode="External"/><Relationship Id="rId9" Type="http://schemas.openxmlformats.org/officeDocument/2006/relationships/hyperlink" Target="http://it.wikipedia.org/wiki/Matematico" TargetMode="External"/><Relationship Id="rId14" Type="http://schemas.openxmlformats.org/officeDocument/2006/relationships/hyperlink" Target="http://it.wikipedia.org/wiki/Filosofia_analitica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 Ling 22-23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1-4</a:t>
            </a:r>
          </a:p>
        </p:txBody>
      </p:sp>
    </p:spTree>
    <p:extLst>
      <p:ext uri="{BB962C8B-B14F-4D97-AF65-F5344CB8AC3E}">
        <p14:creationId xmlns:p14="http://schemas.microsoft.com/office/powerpoint/2010/main" val="254092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Uno sguardo filosofico sul linguaggio</a:t>
            </a:r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Linguaggio e realtà </a:t>
            </a:r>
          </a:p>
          <a:p>
            <a:r>
              <a:rPr lang="it-IT"/>
              <a:t>Linguaggio e mente</a:t>
            </a:r>
          </a:p>
          <a:p>
            <a:r>
              <a:rPr lang="it-IT"/>
              <a:t>Filosofia analitica vs filosofia continentale</a:t>
            </a:r>
          </a:p>
        </p:txBody>
      </p:sp>
    </p:spTree>
    <p:extLst>
      <p:ext uri="{BB962C8B-B14F-4D97-AF65-F5344CB8AC3E}">
        <p14:creationId xmlns:p14="http://schemas.microsoft.com/office/powerpoint/2010/main" val="126662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Discipline di confine</a:t>
            </a:r>
          </a:p>
        </p:txBody>
      </p:sp>
      <p:sp>
        <p:nvSpPr>
          <p:cNvPr id="1024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/>
              <a:t>Semiotica (Peirce (1839-1941), Morris (1901-1979), ..., Petoefi, Eco)</a:t>
            </a:r>
          </a:p>
          <a:p>
            <a:pPr eaLnBrk="1" hangingPunct="1"/>
            <a:r>
              <a:rPr lang="it-IT"/>
              <a:t>Linguistica</a:t>
            </a:r>
          </a:p>
          <a:p>
            <a:pPr lvl="1" eaLnBrk="1" hangingPunct="1"/>
            <a:r>
              <a:rPr lang="it-IT"/>
              <a:t>Approccio strutturalista (De Saussure (1857-1913))</a:t>
            </a:r>
          </a:p>
          <a:p>
            <a:pPr lvl="1" eaLnBrk="1" hangingPunct="1"/>
            <a:r>
              <a:rPr lang="it-IT"/>
              <a:t>Approccio generativista (Chomsky)</a:t>
            </a:r>
          </a:p>
        </p:txBody>
      </p:sp>
    </p:spTree>
    <p:extLst>
      <p:ext uri="{BB962C8B-B14F-4D97-AF65-F5344CB8AC3E}">
        <p14:creationId xmlns:p14="http://schemas.microsoft.com/office/powerpoint/2010/main" val="237115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Filosofia analitica vs filosofia continentale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Hegel</a:t>
            </a:r>
            <a:r>
              <a:rPr lang="it-IT" dirty="0"/>
              <a:t>, </a:t>
            </a:r>
            <a:r>
              <a:rPr lang="it-IT" dirty="0" err="1"/>
              <a:t>Heidegger</a:t>
            </a:r>
            <a:r>
              <a:rPr lang="it-IT" dirty="0"/>
              <a:t>, </a:t>
            </a:r>
            <a:r>
              <a:rPr lang="it-IT" dirty="0" err="1"/>
              <a:t>Gadamer</a:t>
            </a:r>
            <a:r>
              <a:rPr lang="it-IT" dirty="0"/>
              <a:t>, </a:t>
            </a:r>
            <a:r>
              <a:rPr lang="it-IT" dirty="0" err="1"/>
              <a:t>Derrida</a:t>
            </a:r>
            <a:endParaRPr lang="it-IT" dirty="0"/>
          </a:p>
          <a:p>
            <a:r>
              <a:rPr lang="it-IT" dirty="0"/>
              <a:t>Frege, Russell, Wittgenstein, Quine</a:t>
            </a:r>
          </a:p>
        </p:txBody>
      </p:sp>
    </p:spTree>
    <p:extLst>
      <p:ext uri="{BB962C8B-B14F-4D97-AF65-F5344CB8AC3E}">
        <p14:creationId xmlns:p14="http://schemas.microsoft.com/office/powerpoint/2010/main" val="360332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Excursus storico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Alle origini della filosofia analitica:</a:t>
            </a:r>
          </a:p>
          <a:p>
            <a:pPr>
              <a:defRPr/>
            </a:pPr>
            <a:r>
              <a:rPr lang="it-IT" dirty="0" err="1"/>
              <a:t>Gottlob</a:t>
            </a:r>
            <a:r>
              <a:rPr lang="it-IT" dirty="0"/>
              <a:t> Frege (1848 –1925)</a:t>
            </a:r>
          </a:p>
          <a:p>
            <a:pPr>
              <a:defRPr/>
            </a:pPr>
            <a:r>
              <a:rPr lang="it-IT" dirty="0" err="1"/>
              <a:t>Alexius</a:t>
            </a:r>
            <a:r>
              <a:rPr lang="it-IT" dirty="0"/>
              <a:t> </a:t>
            </a:r>
            <a:r>
              <a:rPr lang="it-IT" dirty="0" err="1"/>
              <a:t>Meinong</a:t>
            </a:r>
            <a:r>
              <a:rPr lang="it-IT" dirty="0"/>
              <a:t> (1853-1920)</a:t>
            </a:r>
          </a:p>
          <a:p>
            <a:pPr>
              <a:defRPr/>
            </a:pPr>
            <a:r>
              <a:rPr lang="it-IT" dirty="0"/>
              <a:t>Bertrand Russell (1872-1970)</a:t>
            </a:r>
          </a:p>
          <a:p>
            <a:pPr>
              <a:defRPr/>
            </a:pPr>
            <a:r>
              <a:rPr lang="it-IT" dirty="0"/>
              <a:t>George Edward Moore (1873-1958) </a:t>
            </a:r>
          </a:p>
          <a:p>
            <a:pPr>
              <a:defRPr/>
            </a:pPr>
            <a:r>
              <a:rPr lang="it-IT" dirty="0"/>
              <a:t>Ludwig Wittgenstein (1889 –1951) </a:t>
            </a:r>
          </a:p>
        </p:txBody>
      </p:sp>
    </p:spTree>
    <p:extLst>
      <p:ext uri="{BB962C8B-B14F-4D97-AF65-F5344CB8AC3E}">
        <p14:creationId xmlns:p14="http://schemas.microsoft.com/office/powerpoint/2010/main" val="257632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Ludwig Wittgenstein</a:t>
            </a:r>
            <a:r>
              <a:rPr lang="it-IT" dirty="0"/>
              <a:t>, </a:t>
            </a:r>
            <a:br>
              <a:rPr lang="it-IT" dirty="0"/>
            </a:br>
            <a:r>
              <a:rPr lang="it-IT" b="1" i="1" dirty="0" err="1">
                <a:solidFill>
                  <a:srgbClr val="FF0000"/>
                </a:solidFill>
              </a:rPr>
              <a:t>Tractatus</a:t>
            </a:r>
            <a:r>
              <a:rPr lang="it-IT" b="1" i="1" dirty="0">
                <a:solidFill>
                  <a:srgbClr val="FF0000"/>
                </a:solidFill>
              </a:rPr>
              <a:t> Logico-</a:t>
            </a:r>
            <a:r>
              <a:rPr lang="it-IT" b="1" i="1" dirty="0" err="1">
                <a:solidFill>
                  <a:srgbClr val="FF0000"/>
                </a:solidFill>
              </a:rPr>
              <a:t>Philosophicus</a:t>
            </a:r>
            <a:r>
              <a:rPr lang="it-IT" b="1" i="1" dirty="0">
                <a:solidFill>
                  <a:srgbClr val="FF0000"/>
                </a:solidFill>
              </a:rPr>
              <a:t> </a:t>
            </a:r>
            <a:r>
              <a:rPr lang="it-IT" dirty="0"/>
              <a:t>(1921-’22)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8822" y="2870985"/>
            <a:ext cx="285750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82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Linguaggio e ontologia</a:t>
            </a:r>
          </a:p>
        </p:txBody>
      </p:sp>
      <p:sp>
        <p:nvSpPr>
          <p:cNvPr id="14339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Predicati, nomi comuni ==&gt; proprietà, relazioni</a:t>
            </a:r>
          </a:p>
          <a:p>
            <a:pPr>
              <a:defRPr/>
            </a:pPr>
            <a:r>
              <a:rPr lang="it-IT" dirty="0"/>
              <a:t>Termini singolari ==&gt; oggetti</a:t>
            </a:r>
          </a:p>
          <a:p>
            <a:pPr lvl="1">
              <a:defRPr/>
            </a:pPr>
            <a:r>
              <a:rPr lang="it-IT" dirty="0"/>
              <a:t> descrizioni definite</a:t>
            </a:r>
          </a:p>
          <a:p>
            <a:pPr lvl="1">
              <a:defRPr/>
            </a:pPr>
            <a:r>
              <a:rPr lang="it-IT" dirty="0"/>
              <a:t>nomi propri</a:t>
            </a:r>
          </a:p>
          <a:p>
            <a:pPr lvl="1">
              <a:defRPr/>
            </a:pPr>
            <a:r>
              <a:rPr lang="it-IT" dirty="0"/>
              <a:t>deittici</a:t>
            </a:r>
          </a:p>
          <a:p>
            <a:pPr>
              <a:defRPr/>
            </a:pPr>
            <a:r>
              <a:rPr lang="it-IT" dirty="0"/>
              <a:t>Enunciati ==&gt; proposizioni, stati di cose</a:t>
            </a:r>
          </a:p>
        </p:txBody>
      </p:sp>
    </p:spTree>
    <p:extLst>
      <p:ext uri="{BB962C8B-B14F-4D97-AF65-F5344CB8AC3E}">
        <p14:creationId xmlns:p14="http://schemas.microsoft.com/office/powerpoint/2010/main" val="288281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TRE </a:t>
            </a:r>
            <a:r>
              <a:rPr lang="it-IT"/>
              <a:t>UTILI DISTINZIONI ....</a:t>
            </a:r>
          </a:p>
        </p:txBody>
      </p:sp>
    </p:spTree>
    <p:extLst>
      <p:ext uri="{BB962C8B-B14F-4D97-AF65-F5344CB8AC3E}">
        <p14:creationId xmlns:p14="http://schemas.microsoft.com/office/powerpoint/2010/main" val="399224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Lezioni 3-4</a:t>
            </a:r>
          </a:p>
          <a:p>
            <a:r>
              <a:rPr lang="it-IT"/>
              <a:t>3/2/23</a:t>
            </a:r>
          </a:p>
        </p:txBody>
      </p:sp>
    </p:spTree>
    <p:extLst>
      <p:ext uri="{BB962C8B-B14F-4D97-AF65-F5344CB8AC3E}">
        <p14:creationId xmlns:p14="http://schemas.microsoft.com/office/powerpoint/2010/main" val="421188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prima di passare alle 3 utili distinzioni promesse alla fine della scorsa lezione, completo la brevissima introduzione all’ontologia di ieri con un piccolo excursus su quattro possibili prospettive ontologiche ...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57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Dottrine ontologiche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In ordine da minore a maggiore parsimonia ontologica:</a:t>
            </a:r>
          </a:p>
          <a:p>
            <a:pPr>
              <a:defRPr/>
            </a:pPr>
            <a:r>
              <a:rPr lang="it-IT" dirty="0" err="1"/>
              <a:t>Meinonghismo</a:t>
            </a:r>
            <a:r>
              <a:rPr lang="it-IT" dirty="0"/>
              <a:t> (</a:t>
            </a:r>
            <a:r>
              <a:rPr lang="it-IT" dirty="0" err="1"/>
              <a:t>Meinong</a:t>
            </a:r>
            <a:r>
              <a:rPr lang="it-IT" dirty="0"/>
              <a:t> 1904)</a:t>
            </a:r>
          </a:p>
          <a:p>
            <a:pPr>
              <a:defRPr/>
            </a:pPr>
            <a:r>
              <a:rPr lang="it-IT" dirty="0"/>
              <a:t>Possibilismo (Russell 1903)</a:t>
            </a:r>
          </a:p>
          <a:p>
            <a:pPr>
              <a:defRPr/>
            </a:pPr>
            <a:r>
              <a:rPr lang="it-IT" dirty="0"/>
              <a:t>Attualismo (Russell 1905)</a:t>
            </a:r>
          </a:p>
          <a:p>
            <a:pPr>
              <a:defRPr/>
            </a:pPr>
            <a:r>
              <a:rPr lang="it-IT" dirty="0" err="1"/>
              <a:t>Presentismo</a:t>
            </a:r>
            <a:r>
              <a:rPr lang="it-IT" dirty="0"/>
              <a:t> (Agostino (</a:t>
            </a:r>
            <a:r>
              <a:rPr lang="pt-BR" dirty="0"/>
              <a:t>354 –430</a:t>
            </a:r>
            <a:r>
              <a:rPr lang="it-IT" dirty="0"/>
              <a:t>) </a:t>
            </a:r>
            <a:r>
              <a:rPr lang="it-IT" dirty="0">
                <a:solidFill>
                  <a:srgbClr val="FF0000"/>
                </a:solidFill>
              </a:rPr>
              <a:t>?</a:t>
            </a:r>
            <a:r>
              <a:rPr lang="it-IT" dirty="0"/>
              <a:t>, A. N. </a:t>
            </a:r>
            <a:r>
              <a:rPr lang="it-IT" dirty="0" err="1"/>
              <a:t>Prior</a:t>
            </a:r>
            <a:r>
              <a:rPr lang="it-IT" dirty="0"/>
              <a:t> (1914-1969))</a:t>
            </a:r>
          </a:p>
        </p:txBody>
      </p:sp>
    </p:spTree>
    <p:extLst>
      <p:ext uri="{BB962C8B-B14F-4D97-AF65-F5344CB8AC3E}">
        <p14:creationId xmlns:p14="http://schemas.microsoft.com/office/powerpoint/2010/main" val="415416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1-2</a:t>
            </a:r>
          </a:p>
          <a:p>
            <a:r>
              <a:rPr lang="it-IT" dirty="0"/>
              <a:t>2/2/23</a:t>
            </a:r>
          </a:p>
        </p:txBody>
      </p:sp>
    </p:spTree>
    <p:extLst>
      <p:ext uri="{BB962C8B-B14F-4D97-AF65-F5344CB8AC3E}">
        <p14:creationId xmlns:p14="http://schemas.microsoft.com/office/powerpoint/2010/main" val="334119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TRE UTILI DISTINZIONI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1) </a:t>
            </a:r>
            <a:r>
              <a:rPr lang="it-IT" dirty="0" err="1"/>
              <a:t>type</a:t>
            </a:r>
            <a:r>
              <a:rPr lang="it-IT" dirty="0"/>
              <a:t> (tipo) /</a:t>
            </a:r>
            <a:r>
              <a:rPr lang="it-IT" dirty="0" err="1"/>
              <a:t>token</a:t>
            </a:r>
            <a:r>
              <a:rPr lang="it-IT" dirty="0"/>
              <a:t> (replica, occorrenza)</a:t>
            </a:r>
          </a:p>
          <a:p>
            <a:r>
              <a:rPr lang="it-IT" dirty="0"/>
              <a:t>2) </a:t>
            </a:r>
            <a:r>
              <a:rPr lang="it-IT" dirty="0" err="1"/>
              <a:t>competence</a:t>
            </a:r>
            <a:r>
              <a:rPr lang="it-IT" dirty="0"/>
              <a:t> (competenza)/performance (esecuzione)</a:t>
            </a:r>
          </a:p>
          <a:p>
            <a:r>
              <a:rPr lang="it-IT" dirty="0"/>
              <a:t>3) sintassi/semantica/pragmatica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398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type</a:t>
            </a:r>
            <a:r>
              <a:rPr lang="it-IT" dirty="0"/>
              <a:t> vs. </a:t>
            </a:r>
            <a:r>
              <a:rPr lang="it-IT" dirty="0" err="1"/>
              <a:t>token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16387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La terminologia risale a </a:t>
            </a:r>
            <a:r>
              <a:rPr lang="it-IT" dirty="0" err="1"/>
              <a:t>Peirce</a:t>
            </a:r>
            <a:endParaRPr lang="it-IT" dirty="0"/>
          </a:p>
          <a:p>
            <a:r>
              <a:rPr lang="it-IT" dirty="0"/>
              <a:t>Tipo</a:t>
            </a:r>
          </a:p>
          <a:p>
            <a:r>
              <a:rPr lang="it-IT" dirty="0"/>
              <a:t>Occorrenza, replica</a:t>
            </a:r>
          </a:p>
          <a:p>
            <a:r>
              <a:rPr lang="it-IT" dirty="0"/>
              <a:t>cane,</a:t>
            </a:r>
            <a:r>
              <a:rPr lang="it-IT" dirty="0">
                <a:latin typeface="Rage Italic" pitchFamily="66" charset="0"/>
              </a:rPr>
              <a:t> </a:t>
            </a:r>
            <a:r>
              <a:rPr lang="it-IT" dirty="0" err="1">
                <a:latin typeface="Rage Italic" pitchFamily="66" charset="0"/>
              </a:rPr>
              <a:t>cane</a:t>
            </a:r>
            <a:r>
              <a:rPr lang="it-IT" dirty="0"/>
              <a:t>, </a:t>
            </a:r>
            <a:r>
              <a:rPr lang="it-IT" dirty="0">
                <a:latin typeface="Bauhaus 93" pitchFamily="82" charset="0"/>
              </a:rPr>
              <a:t>cane</a:t>
            </a:r>
            <a:r>
              <a:rPr lang="it-IT" dirty="0"/>
              <a:t>, </a:t>
            </a:r>
            <a:r>
              <a:rPr lang="it-IT" dirty="0" err="1"/>
              <a:t>CANE</a:t>
            </a:r>
            <a:endParaRPr lang="it-IT" dirty="0"/>
          </a:p>
          <a:p>
            <a:r>
              <a:rPr lang="it-IT" dirty="0"/>
              <a:t>Tipi e universali</a:t>
            </a:r>
          </a:p>
          <a:p>
            <a:r>
              <a:rPr lang="it-IT" b="1" dirty="0"/>
              <a:t>Charles </a:t>
            </a:r>
            <a:r>
              <a:rPr lang="it-IT" b="1" dirty="0" err="1"/>
              <a:t>Sanders</a:t>
            </a:r>
            <a:r>
              <a:rPr lang="it-IT" b="1" dirty="0"/>
              <a:t> </a:t>
            </a:r>
            <a:r>
              <a:rPr lang="it-IT" b="1" dirty="0" err="1"/>
              <a:t>Peirce</a:t>
            </a:r>
            <a:r>
              <a:rPr lang="it-IT" dirty="0"/>
              <a:t> (</a:t>
            </a:r>
            <a:r>
              <a:rPr lang="it-IT" dirty="0">
                <a:hlinkClick r:id="rId3" tooltip="Cambridge (Massachusetts)"/>
              </a:rPr>
              <a:t>Cambridge</a:t>
            </a:r>
            <a:r>
              <a:rPr lang="it-IT" dirty="0"/>
              <a:t>, </a:t>
            </a:r>
            <a:r>
              <a:rPr lang="it-IT" dirty="0">
                <a:hlinkClick r:id="rId4" tooltip="10 settembre"/>
              </a:rPr>
              <a:t>10 settembre</a:t>
            </a:r>
            <a:r>
              <a:rPr lang="it-IT" dirty="0"/>
              <a:t> </a:t>
            </a:r>
            <a:r>
              <a:rPr lang="it-IT" dirty="0">
                <a:hlinkClick r:id="rId5" tooltip="1839"/>
              </a:rPr>
              <a:t>1839</a:t>
            </a:r>
            <a:r>
              <a:rPr lang="it-IT" dirty="0"/>
              <a:t> – </a:t>
            </a:r>
            <a:r>
              <a:rPr lang="it-IT" dirty="0" err="1">
                <a:hlinkClick r:id="rId6" tooltip="Milford Contea di Somerset, Pennsylvania (la pagina non esiste)"/>
              </a:rPr>
              <a:t>Milford</a:t>
            </a:r>
            <a:r>
              <a:rPr lang="it-IT" dirty="0"/>
              <a:t>, </a:t>
            </a:r>
            <a:r>
              <a:rPr lang="it-IT" dirty="0">
                <a:hlinkClick r:id="rId7" tooltip="19 aprile"/>
              </a:rPr>
              <a:t>19 aprile</a:t>
            </a:r>
            <a:r>
              <a:rPr lang="it-IT" dirty="0"/>
              <a:t> </a:t>
            </a:r>
            <a:r>
              <a:rPr lang="it-IT" dirty="0">
                <a:hlinkClick r:id="rId8" tooltip="1914"/>
              </a:rPr>
              <a:t>1914</a:t>
            </a:r>
            <a:r>
              <a:rPr lang="it-IT" dirty="0"/>
              <a:t>) è stato </a:t>
            </a:r>
            <a:r>
              <a:rPr lang="it-IT" dirty="0" err="1"/>
              <a:t>un</a:t>
            </a:r>
            <a:r>
              <a:rPr lang="it-IT" dirty="0" err="1">
                <a:hlinkClick r:id="rId9" tooltip="Matematico"/>
              </a:rPr>
              <a:t>matematico</a:t>
            </a:r>
            <a:r>
              <a:rPr lang="it-IT" dirty="0"/>
              <a:t>, </a:t>
            </a:r>
            <a:r>
              <a:rPr lang="it-IT" dirty="0">
                <a:hlinkClick r:id="rId10" tooltip="Filosofo"/>
              </a:rPr>
              <a:t>filosofo</a:t>
            </a:r>
            <a:r>
              <a:rPr lang="it-IT" dirty="0"/>
              <a:t>, </a:t>
            </a:r>
            <a:r>
              <a:rPr lang="it-IT" dirty="0">
                <a:hlinkClick r:id="rId11" tooltip="Semiologo"/>
              </a:rPr>
              <a:t>semiologo</a:t>
            </a:r>
            <a:r>
              <a:rPr lang="it-IT" dirty="0"/>
              <a:t>, </a:t>
            </a:r>
            <a:r>
              <a:rPr lang="it-IT" dirty="0">
                <a:hlinkClick r:id="rId12" tooltip="Logica"/>
              </a:rPr>
              <a:t>logico</a:t>
            </a:r>
            <a:r>
              <a:rPr lang="it-IT" dirty="0"/>
              <a:t>, </a:t>
            </a:r>
            <a:r>
              <a:rPr lang="it-IT" dirty="0">
                <a:hlinkClick r:id="rId13" tooltip="Scienziato"/>
              </a:rPr>
              <a:t>scienziato</a:t>
            </a:r>
            <a:r>
              <a:rPr lang="it-IT" dirty="0"/>
              <a:t> e </a:t>
            </a:r>
            <a:r>
              <a:rPr lang="it-IT" dirty="0">
                <a:hlinkClick r:id="rId14" tooltip="Accademico"/>
              </a:rPr>
              <a:t>accademico</a:t>
            </a:r>
            <a:r>
              <a:rPr lang="it-IT" dirty="0"/>
              <a:t> </a:t>
            </a:r>
            <a:r>
              <a:rPr lang="it-IT" dirty="0">
                <a:hlinkClick r:id="rId15" tooltip="Stati Uniti d'America"/>
              </a:rPr>
              <a:t>statunitense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630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Classica tripartizione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dirty="0"/>
              <a:t>Da </a:t>
            </a:r>
            <a:r>
              <a:rPr lang="it-IT" dirty="0" err="1"/>
              <a:t>Wikipedia</a:t>
            </a:r>
            <a:r>
              <a:rPr lang="it-IT" dirty="0"/>
              <a:t>: "L'approccio di Morris alla </a:t>
            </a:r>
            <a:r>
              <a:rPr lang="it-IT" dirty="0">
                <a:hlinkClick r:id="rId3" tooltip="Semiotica"/>
              </a:rPr>
              <a:t>semiotica</a:t>
            </a:r>
            <a:r>
              <a:rPr lang="it-IT" dirty="0"/>
              <a:t> divide il soggetto in </a:t>
            </a:r>
            <a:r>
              <a:rPr lang="it-IT" dirty="0">
                <a:hlinkClick r:id="rId4" tooltip="Sintassi"/>
              </a:rPr>
              <a:t>sintassi</a:t>
            </a:r>
            <a:r>
              <a:rPr lang="it-IT" dirty="0"/>
              <a:t>, che si occupa della combinazione dei segni, </a:t>
            </a:r>
            <a:r>
              <a:rPr lang="it-IT" dirty="0">
                <a:hlinkClick r:id="rId5" tooltip="Semantica"/>
              </a:rPr>
              <a:t>semantica</a:t>
            </a:r>
            <a:r>
              <a:rPr lang="it-IT" dirty="0"/>
              <a:t> che tratta il significato dei segni e </a:t>
            </a:r>
            <a:r>
              <a:rPr lang="it-IT" dirty="0">
                <a:hlinkClick r:id="rId6" tooltip="Pragmatica"/>
              </a:rPr>
              <a:t>pragmatica</a:t>
            </a:r>
            <a:r>
              <a:rPr lang="it-IT" dirty="0"/>
              <a:t> che riguarda l'origine, l'uso e gli effetti dei segni."</a:t>
            </a:r>
          </a:p>
          <a:p>
            <a:r>
              <a:rPr lang="it-IT" b="1" dirty="0"/>
              <a:t>Charles William Morris</a:t>
            </a:r>
            <a:r>
              <a:rPr lang="it-IT" dirty="0"/>
              <a:t> (</a:t>
            </a:r>
            <a:r>
              <a:rPr lang="it-IT" dirty="0">
                <a:hlinkClick r:id="rId7" tooltip="Denver"/>
              </a:rPr>
              <a:t>Denver</a:t>
            </a:r>
            <a:r>
              <a:rPr lang="it-IT" dirty="0"/>
              <a:t>, </a:t>
            </a:r>
            <a:r>
              <a:rPr lang="it-IT" dirty="0">
                <a:hlinkClick r:id="rId8" tooltip="23 maggio"/>
              </a:rPr>
              <a:t>23 maggio</a:t>
            </a:r>
            <a:r>
              <a:rPr lang="it-IT" dirty="0"/>
              <a:t> </a:t>
            </a:r>
            <a:r>
              <a:rPr lang="it-IT" dirty="0">
                <a:hlinkClick r:id="rId9" tooltip="1901"/>
              </a:rPr>
              <a:t>1901</a:t>
            </a:r>
            <a:r>
              <a:rPr lang="it-IT" dirty="0"/>
              <a:t> – </a:t>
            </a:r>
            <a:r>
              <a:rPr lang="it-IT" dirty="0" err="1">
                <a:hlinkClick r:id="rId10" tooltip="Gainesville (Florida)"/>
              </a:rPr>
              <a:t>Gainesville</a:t>
            </a:r>
            <a:r>
              <a:rPr lang="it-IT" dirty="0"/>
              <a:t>, </a:t>
            </a:r>
            <a:r>
              <a:rPr lang="it-IT" dirty="0">
                <a:hlinkClick r:id="rId11" tooltip="15 gennaio"/>
              </a:rPr>
              <a:t>15 gennaio</a:t>
            </a:r>
            <a:r>
              <a:rPr lang="it-IT" dirty="0"/>
              <a:t> </a:t>
            </a:r>
            <a:r>
              <a:rPr lang="it-IT" dirty="0">
                <a:hlinkClick r:id="rId12" tooltip="1979"/>
              </a:rPr>
              <a:t>1979</a:t>
            </a:r>
            <a:r>
              <a:rPr lang="it-IT" dirty="0"/>
              <a:t>) è stato un </a:t>
            </a:r>
            <a:r>
              <a:rPr lang="it-IT" dirty="0">
                <a:hlinkClick r:id="rId13" tooltip="Semiologo"/>
              </a:rPr>
              <a:t>semiologo</a:t>
            </a:r>
            <a:r>
              <a:rPr lang="it-IT" dirty="0"/>
              <a:t> e </a:t>
            </a:r>
            <a:r>
              <a:rPr lang="it-IT" dirty="0">
                <a:hlinkClick r:id="rId14" tooltip="Filosofo"/>
              </a:rPr>
              <a:t>filosofo</a:t>
            </a:r>
            <a:r>
              <a:rPr lang="it-IT" dirty="0"/>
              <a:t> </a:t>
            </a:r>
            <a:r>
              <a:rPr lang="it-IT" dirty="0">
                <a:hlinkClick r:id="rId15" tooltip="Stati Uniti d'America"/>
              </a:rPr>
              <a:t>statunitense</a:t>
            </a:r>
            <a:r>
              <a:rPr lang="it-IT" dirty="0"/>
              <a:t>.</a:t>
            </a:r>
          </a:p>
          <a:p>
            <a:pPr eaLnBrk="1" hangingPunct="1"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402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Competence</a:t>
            </a:r>
            <a:r>
              <a:rPr lang="it-IT" dirty="0"/>
              <a:t> vs. performance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dirty="0"/>
              <a:t>competenza - esecuzione (prestazione) (Chomsky)</a:t>
            </a:r>
          </a:p>
          <a:p>
            <a:pPr eaLnBrk="1" hangingPunct="1">
              <a:defRPr/>
            </a:pPr>
            <a:r>
              <a:rPr lang="it-IT" dirty="0" err="1"/>
              <a:t>langue-parole</a:t>
            </a:r>
            <a:r>
              <a:rPr lang="it-IT" dirty="0"/>
              <a:t> (De Saussure)</a:t>
            </a:r>
          </a:p>
          <a:p>
            <a:r>
              <a:rPr lang="it-IT" b="1" dirty="0"/>
              <a:t>Ferdinand de Saussure</a:t>
            </a:r>
            <a:r>
              <a:rPr lang="it-IT" dirty="0"/>
              <a:t> (</a:t>
            </a:r>
            <a:r>
              <a:rPr lang="it-IT" dirty="0">
                <a:hlinkClick r:id="rId3" tooltip="1857"/>
              </a:rPr>
              <a:t>1857</a:t>
            </a:r>
            <a:r>
              <a:rPr lang="it-IT" dirty="0"/>
              <a:t> – </a:t>
            </a:r>
            <a:r>
              <a:rPr lang="it-IT" dirty="0">
                <a:hlinkClick r:id="rId4" tooltip="1913"/>
              </a:rPr>
              <a:t>1913</a:t>
            </a:r>
            <a:r>
              <a:rPr lang="it-IT" dirty="0"/>
              <a:t>) è stato un </a:t>
            </a:r>
            <a:r>
              <a:rPr lang="it-IT" dirty="0">
                <a:hlinkClick r:id="rId5" tooltip="Linguistica"/>
              </a:rPr>
              <a:t>linguista</a:t>
            </a:r>
            <a:r>
              <a:rPr lang="it-IT" dirty="0"/>
              <a:t> e </a:t>
            </a:r>
            <a:r>
              <a:rPr lang="it-IT" dirty="0">
                <a:hlinkClick r:id="rId6" tooltip="Semiologo"/>
              </a:rPr>
              <a:t>semiologo</a:t>
            </a:r>
            <a:r>
              <a:rPr lang="it-IT" dirty="0"/>
              <a:t> </a:t>
            </a:r>
            <a:r>
              <a:rPr lang="it-IT" dirty="0">
                <a:hlinkClick r:id="rId7" tooltip="Svizzera"/>
              </a:rPr>
              <a:t>svizzero</a:t>
            </a:r>
            <a:r>
              <a:rPr lang="it-IT" dirty="0"/>
              <a:t>. È considerato il fondatore della linguistica moderna, in particolare di quella branca conosciuta con il nome di </a:t>
            </a:r>
            <a:r>
              <a:rPr lang="it-IT" dirty="0">
                <a:hlinkClick r:id="rId8" tooltip="Strutturalismo (linguistica)"/>
              </a:rPr>
              <a:t>strutturalismo</a:t>
            </a:r>
            <a:r>
              <a:rPr lang="it-IT" dirty="0"/>
              <a:t>.</a:t>
            </a:r>
          </a:p>
          <a:p>
            <a:r>
              <a:rPr lang="it-IT" b="1" dirty="0"/>
              <a:t>Avram Noam Chomsky</a:t>
            </a:r>
            <a:r>
              <a:rPr lang="it-IT" dirty="0"/>
              <a:t> (</a:t>
            </a:r>
            <a:r>
              <a:rPr lang="it-IT" dirty="0">
                <a:hlinkClick r:id="rId9" tooltip="1928"/>
              </a:rPr>
              <a:t>1928</a:t>
            </a:r>
            <a:r>
              <a:rPr lang="it-IT" dirty="0"/>
              <a:t> -) è un </a:t>
            </a:r>
            <a:r>
              <a:rPr lang="it-IT" dirty="0">
                <a:hlinkClick r:id="rId5" tooltip="Linguistica"/>
              </a:rPr>
              <a:t>linguista</a:t>
            </a:r>
            <a:r>
              <a:rPr lang="it-IT" dirty="0"/>
              <a:t>, </a:t>
            </a:r>
            <a:r>
              <a:rPr lang="it-IT" dirty="0">
                <a:hlinkClick r:id="rId10" tooltip="Filosofo"/>
              </a:rPr>
              <a:t>filosofo</a:t>
            </a:r>
            <a:r>
              <a:rPr lang="it-IT" dirty="0"/>
              <a:t>, </a:t>
            </a:r>
            <a:r>
              <a:rPr lang="it-IT" dirty="0">
                <a:hlinkClick r:id="rId11" tooltip="Teorico della comunicazione"/>
              </a:rPr>
              <a:t>teorico della comunicazione</a:t>
            </a:r>
            <a:r>
              <a:rPr lang="it-IT" dirty="0"/>
              <a:t> e </a:t>
            </a:r>
            <a:r>
              <a:rPr lang="it-IT" dirty="0">
                <a:hlinkClick r:id="rId12" tooltip="Anarchico"/>
              </a:rPr>
              <a:t>anarchico</a:t>
            </a:r>
            <a:r>
              <a:rPr lang="it-IT" dirty="0"/>
              <a:t> </a:t>
            </a:r>
            <a:r>
              <a:rPr lang="it-IT" dirty="0">
                <a:hlinkClick r:id="rId13" tooltip="Stati Uniti d'America"/>
              </a:rPr>
              <a:t>statunitense</a:t>
            </a:r>
            <a:r>
              <a:rPr lang="it-IT" dirty="0"/>
              <a:t>. ... il fondatore della </a:t>
            </a:r>
            <a:r>
              <a:rPr lang="it-IT" dirty="0">
                <a:hlinkClick r:id="rId14" tooltip="Trasformazionalismo"/>
              </a:rPr>
              <a:t>grammatica </a:t>
            </a:r>
            <a:r>
              <a:rPr lang="it-IT" dirty="0" err="1">
                <a:hlinkClick r:id="rId14" tooltip="Trasformazionalismo"/>
              </a:rPr>
              <a:t>generativo-trasformazionale</a:t>
            </a:r>
            <a:r>
              <a:rPr lang="it-IT" dirty="0"/>
              <a:t>, spesso indicata come il più rilevante contributo alla </a:t>
            </a:r>
            <a:r>
              <a:rPr lang="it-IT" dirty="0">
                <a:hlinkClick r:id="rId15" tooltip="Linguistica teorica (la pagina non esiste)"/>
              </a:rPr>
              <a:t>linguistica teorica</a:t>
            </a:r>
            <a:r>
              <a:rPr lang="it-IT" dirty="0"/>
              <a:t> del </a:t>
            </a:r>
            <a:r>
              <a:rPr lang="it-IT" dirty="0">
                <a:hlinkClick r:id="rId16" tooltip="XX secolo"/>
              </a:rPr>
              <a:t>XX secolo</a:t>
            </a:r>
            <a:r>
              <a:rPr lang="it-IT" dirty="0"/>
              <a:t>.</a:t>
            </a:r>
          </a:p>
          <a:p>
            <a:pPr eaLnBrk="1" hangingPunct="1">
              <a:defRPr/>
            </a:pPr>
            <a:endParaRPr lang="it-IT" dirty="0"/>
          </a:p>
          <a:p>
            <a:pPr eaLnBrk="1" hangingPunct="1"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794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Cenni di logica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07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Frege</a:t>
            </a:r>
          </a:p>
        </p:txBody>
      </p:sp>
      <p:sp>
        <p:nvSpPr>
          <p:cNvPr id="1843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b="1"/>
              <a:t>Friedrich Ludwig Gottlob Frege</a:t>
            </a:r>
            <a:r>
              <a:rPr lang="it-IT"/>
              <a:t> (</a:t>
            </a:r>
            <a:r>
              <a:rPr lang="it-IT">
                <a:hlinkClick r:id="rId3" tooltip="Wismar"/>
              </a:rPr>
              <a:t>Wismar</a:t>
            </a:r>
            <a:r>
              <a:rPr lang="it-IT"/>
              <a:t>, </a:t>
            </a:r>
            <a:r>
              <a:rPr lang="it-IT">
                <a:hlinkClick r:id="rId4" tooltip="8 novembre"/>
              </a:rPr>
              <a:t>8 novembre</a:t>
            </a:r>
            <a:r>
              <a:rPr lang="it-IT"/>
              <a:t> </a:t>
            </a:r>
            <a:r>
              <a:rPr lang="it-IT">
                <a:hlinkClick r:id="rId5" tooltip="1848"/>
              </a:rPr>
              <a:t>1848</a:t>
            </a:r>
            <a:r>
              <a:rPr lang="it-IT"/>
              <a:t> – </a:t>
            </a:r>
            <a:r>
              <a:rPr lang="it-IT">
                <a:hlinkClick r:id="rId6" tooltip="Bad Kleinen (pagina inesistente)"/>
              </a:rPr>
              <a:t>Bad Kleinen</a:t>
            </a:r>
            <a:r>
              <a:rPr lang="it-IT"/>
              <a:t>, </a:t>
            </a:r>
            <a:r>
              <a:rPr lang="it-IT">
                <a:hlinkClick r:id="rId7" tooltip="26 luglio"/>
              </a:rPr>
              <a:t>26 luglio</a:t>
            </a:r>
            <a:r>
              <a:rPr lang="it-IT"/>
              <a:t> </a:t>
            </a:r>
            <a:r>
              <a:rPr lang="it-IT">
                <a:hlinkClick r:id="rId8" tooltip="1925"/>
              </a:rPr>
              <a:t>1925</a:t>
            </a:r>
            <a:r>
              <a:rPr lang="it-IT"/>
              <a:t>) è stato un </a:t>
            </a:r>
            <a:r>
              <a:rPr lang="it-IT">
                <a:hlinkClick r:id="rId9" tooltip="Matematico"/>
              </a:rPr>
              <a:t>matematico</a:t>
            </a:r>
            <a:r>
              <a:rPr lang="it-IT"/>
              <a:t>, </a:t>
            </a:r>
            <a:r>
              <a:rPr lang="it-IT">
                <a:hlinkClick r:id="rId10" tooltip="Logica"/>
              </a:rPr>
              <a:t>logico</a:t>
            </a:r>
            <a:r>
              <a:rPr lang="it-IT"/>
              <a:t> e </a:t>
            </a:r>
            <a:r>
              <a:rPr lang="it-IT">
                <a:hlinkClick r:id="rId11" tooltip="Filosofo"/>
              </a:rPr>
              <a:t>filosofo</a:t>
            </a:r>
            <a:r>
              <a:rPr lang="it-IT"/>
              <a:t> </a:t>
            </a:r>
            <a:r>
              <a:rPr lang="it-IT">
                <a:hlinkClick r:id="rId12" tooltip="Germania"/>
              </a:rPr>
              <a:t>tedesco</a:t>
            </a:r>
            <a:r>
              <a:rPr lang="it-IT"/>
              <a:t>, padre della </a:t>
            </a:r>
            <a:r>
              <a:rPr lang="it-IT">
                <a:hlinkClick r:id="rId13" tooltip="Logica matematica"/>
              </a:rPr>
              <a:t>logica matematica</a:t>
            </a:r>
            <a:r>
              <a:rPr lang="it-IT"/>
              <a:t> moderna e della </a:t>
            </a:r>
            <a:r>
              <a:rPr lang="it-IT">
                <a:hlinkClick r:id="rId14" tooltip="Filosofia analitica"/>
              </a:rPr>
              <a:t>filosofia analitica</a:t>
            </a:r>
            <a:r>
              <a:rPr lang="it-IT"/>
              <a:t>.</a:t>
            </a:r>
          </a:p>
          <a:p>
            <a:pPr eaLnBrk="1" hangingPunct="1"/>
            <a:endParaRPr lang="it-IT"/>
          </a:p>
          <a:p>
            <a:pPr eaLnBrk="1" hangingPunct="1"/>
            <a:endParaRPr lang="it-IT"/>
          </a:p>
        </p:txBody>
      </p:sp>
      <p:pic>
        <p:nvPicPr>
          <p:cNvPr id="18436" name="Picture 2" descr="C:\Users\utente\Pictures\frege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810126" y="4214814"/>
            <a:ext cx="1928813" cy="246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632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Il sogno di </a:t>
            </a:r>
            <a:r>
              <a:rPr lang="it-IT" dirty="0" err="1"/>
              <a:t>Leibniz</a:t>
            </a:r>
            <a:r>
              <a:rPr lang="it-IT" dirty="0"/>
              <a:t> (1646-1716)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1200" y="1052513"/>
            <a:ext cx="8229600" cy="5073650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it-IT" dirty="0"/>
              <a:t>Una caratteristica della ragione, mediante la quale le verità, in qualsiasi dominio, si presenterebbero alla ragione in virtù di un metodo di calcolo come nell’aritmetica e nell’algebra, purché essa si sottoponga al corso della deduzione. Di conseguenza, quando sorgeranno controversie fra due filosofi, non sarà più necessaria una discussione, come [non lo è] fra due calcolatori. Sarà sufficiente, infatti, che essi prendano in mano le penne, si siedano di fronte agli abachi e (se così piace, su invito di un amico) si dicano l’un l’altro: </a:t>
            </a:r>
            <a:r>
              <a:rPr lang="it-IT" dirty="0" err="1"/>
              <a:t>Calculemus</a:t>
            </a:r>
            <a:r>
              <a:rPr lang="it-IT" dirty="0"/>
              <a:t>!</a:t>
            </a:r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Frege in qualche modo cerca di realizzare il sogno di </a:t>
            </a:r>
            <a:r>
              <a:rPr lang="it-IT" dirty="0" err="1">
                <a:solidFill>
                  <a:srgbClr val="FF0000"/>
                </a:solidFill>
              </a:rPr>
              <a:t>Leibniz</a:t>
            </a:r>
            <a:r>
              <a:rPr lang="it-IT" dirty="0">
                <a:solidFill>
                  <a:srgbClr val="FF0000"/>
                </a:solidFill>
              </a:rPr>
              <a:t>, ma deve scontrarsi con due grossi problemi: </a:t>
            </a:r>
            <a:r>
              <a:rPr lang="it-IT" u="sng" dirty="0">
                <a:solidFill>
                  <a:srgbClr val="FF0000"/>
                </a:solidFill>
              </a:rPr>
              <a:t>contesti intensionali</a:t>
            </a:r>
            <a:r>
              <a:rPr lang="it-IT" dirty="0">
                <a:solidFill>
                  <a:srgbClr val="FF0000"/>
                </a:solidFill>
              </a:rPr>
              <a:t> e </a:t>
            </a:r>
            <a:r>
              <a:rPr lang="it-IT" u="sng" dirty="0">
                <a:solidFill>
                  <a:srgbClr val="FF0000"/>
                </a:solidFill>
              </a:rPr>
              <a:t>paradosso di Russell</a:t>
            </a:r>
          </a:p>
        </p:txBody>
      </p:sp>
    </p:spTree>
    <p:extLst>
      <p:ext uri="{BB962C8B-B14F-4D97-AF65-F5344CB8AC3E}">
        <p14:creationId xmlns:p14="http://schemas.microsoft.com/office/powerpoint/2010/main" val="283305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Argomentazioni</a:t>
            </a:r>
          </a:p>
        </p:txBody>
      </p:sp>
      <p:sp>
        <p:nvSpPr>
          <p:cNvPr id="2048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/>
              <a:t>Deduttive (la verità delle premesse garantisce la verità della conclusione)</a:t>
            </a:r>
          </a:p>
          <a:p>
            <a:pPr eaLnBrk="1" hangingPunct="1"/>
            <a:r>
              <a:rPr lang="it-IT"/>
              <a:t>Induttive (la verità delle premesse NON garantisce la verità della conclusione)</a:t>
            </a:r>
          </a:p>
          <a:p>
            <a:pPr eaLnBrk="1" hangingPunct="1"/>
            <a:r>
              <a:rPr lang="it-IT"/>
              <a:t>analisi delle argomentazioni deduttive e analisi del linguaggio vanno di pari passo in Frege</a:t>
            </a:r>
          </a:p>
        </p:txBody>
      </p:sp>
    </p:spTree>
    <p:extLst>
      <p:ext uri="{BB962C8B-B14F-4D97-AF65-F5344CB8AC3E}">
        <p14:creationId xmlns:p14="http://schemas.microsoft.com/office/powerpoint/2010/main" val="358241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Logica del prim'ordine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Viene elaborata da Frege nella sua analisi delle argomentazioni deduttive più fondamentali, quelle basate sui "connettivi proposizionali" e i "quantificatori"</a:t>
            </a:r>
            <a:endParaRPr lang="it-IT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it-IT" dirty="0"/>
              <a:t>Si utilizza un linguaggio formale privo di ambiguità sintattiche, per non correre il rischio che un enunciato sia interpretato in modo diverso nel passare dalle premesse alla conclusione</a:t>
            </a:r>
          </a:p>
          <a:p>
            <a:pPr>
              <a:defRPr/>
            </a:pPr>
            <a:r>
              <a:rPr lang="it-IT" i="1" dirty="0"/>
              <a:t>P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(</a:t>
            </a:r>
            <a:r>
              <a:rPr lang="it-IT" i="1" dirty="0"/>
              <a:t>Q</a:t>
            </a:r>
            <a:r>
              <a:rPr lang="it-IT" dirty="0"/>
              <a:t> &amp; </a:t>
            </a:r>
            <a:r>
              <a:rPr lang="it-IT" i="1" dirty="0"/>
              <a:t>R</a:t>
            </a:r>
            <a:r>
              <a:rPr lang="it-IT" dirty="0"/>
              <a:t>) versus (</a:t>
            </a:r>
            <a:r>
              <a:rPr lang="it-IT" i="1" dirty="0"/>
              <a:t>P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</a:t>
            </a:r>
            <a:r>
              <a:rPr lang="it-IT" i="1" dirty="0"/>
              <a:t>Q</a:t>
            </a:r>
            <a:r>
              <a:rPr lang="it-IT" dirty="0"/>
              <a:t>) &amp; </a:t>
            </a:r>
            <a:r>
              <a:rPr lang="it-IT" i="1" dirty="0"/>
              <a:t>R</a:t>
            </a:r>
            <a:endParaRPr lang="it-IT" dirty="0"/>
          </a:p>
          <a:p>
            <a:pPr>
              <a:defRPr/>
            </a:pPr>
            <a:r>
              <a:rPr lang="it-IT" dirty="0"/>
              <a:t>ambiguità lessicale vs. ambiguità sintattica</a:t>
            </a:r>
          </a:p>
          <a:p>
            <a:pPr>
              <a:defRPr/>
            </a:pPr>
            <a:r>
              <a:rPr lang="it-IT" dirty="0"/>
              <a:t>enunciato vs. proposizione (pensiero)</a:t>
            </a:r>
          </a:p>
        </p:txBody>
      </p:sp>
    </p:spTree>
    <p:extLst>
      <p:ext uri="{BB962C8B-B14F-4D97-AF65-F5344CB8AC3E}">
        <p14:creationId xmlns:p14="http://schemas.microsoft.com/office/powerpoint/2010/main" val="269284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nostro obiettivo è semplicemente impadronirsi a livello basilare di questo linguaggio al fine di capire</a:t>
            </a:r>
          </a:p>
          <a:p>
            <a:r>
              <a:rPr lang="it-IT" dirty="0"/>
              <a:t>in che senso permette di evitare l'ambiguità strutturale</a:t>
            </a:r>
          </a:p>
          <a:p>
            <a:r>
              <a:rPr lang="it-IT" dirty="0"/>
              <a:t>apprezzare la distinzione tra forma grammaticale e forma logica, cruciale per Frege e Russell.</a:t>
            </a:r>
          </a:p>
          <a:p>
            <a:r>
              <a:rPr lang="it-IT" dirty="0"/>
              <a:t>Simboli equivalenti: </a:t>
            </a:r>
            <a:r>
              <a:rPr lang="it-IT" b="1" dirty="0"/>
              <a:t>Negazione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, </a:t>
            </a:r>
            <a:r>
              <a:rPr lang="it-IT" dirty="0"/>
              <a:t>; </a:t>
            </a:r>
            <a:r>
              <a:rPr lang="it-IT" b="1" dirty="0"/>
              <a:t>Cong</a:t>
            </a:r>
            <a:r>
              <a:rPr lang="it-IT" dirty="0"/>
              <a:t>.: &amp;, </a:t>
            </a:r>
            <a:r>
              <a:rPr lang="it-IT" dirty="0">
                <a:sym typeface="Symbol"/>
              </a:rPr>
              <a:t>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033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Registrare in teledidattica</a:t>
            </a:r>
          </a:p>
          <a:p>
            <a:r>
              <a:rPr lang="it-IT" dirty="0"/>
              <a:t>data incontro per studenti online: 7 febbraio ore 17</a:t>
            </a:r>
          </a:p>
        </p:txBody>
      </p:sp>
    </p:spTree>
    <p:extLst>
      <p:ext uri="{BB962C8B-B14F-4D97-AF65-F5344CB8AC3E}">
        <p14:creationId xmlns:p14="http://schemas.microsoft.com/office/powerpoint/2010/main" val="62506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atomici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(1) Napolitano è italiano</a:t>
            </a:r>
          </a:p>
          <a:p>
            <a:r>
              <a:rPr lang="it-IT" dirty="0"/>
              <a:t>(1a) In </a:t>
            </a:r>
          </a:p>
          <a:p>
            <a:r>
              <a:rPr lang="it-IT" dirty="0"/>
              <a:t>        I(n)   </a:t>
            </a:r>
          </a:p>
          <a:p>
            <a:r>
              <a:rPr lang="it-IT" dirty="0"/>
              <a:t>(2) Napolitano è un presidente</a:t>
            </a:r>
          </a:p>
          <a:p>
            <a:r>
              <a:rPr lang="it-IT" dirty="0"/>
              <a:t>(2a)   </a:t>
            </a:r>
            <a:r>
              <a:rPr lang="it-IT" dirty="0" err="1"/>
              <a:t>Pn</a:t>
            </a:r>
            <a:endParaRPr lang="it-IT" dirty="0"/>
          </a:p>
          <a:p>
            <a:r>
              <a:rPr lang="it-IT" dirty="0"/>
              <a:t>       P(n)        </a:t>
            </a:r>
          </a:p>
          <a:p>
            <a:r>
              <a:rPr lang="it-IT" dirty="0"/>
              <a:t>(3) Romeo ama Giulietta</a:t>
            </a:r>
          </a:p>
          <a:p>
            <a:r>
              <a:rPr lang="it-IT" dirty="0"/>
              <a:t>(3a) </a:t>
            </a:r>
            <a:r>
              <a:rPr lang="it-IT" dirty="0" err="1"/>
              <a:t>Arg</a:t>
            </a:r>
            <a:r>
              <a:rPr lang="it-IT" dirty="0"/>
              <a:t>  </a:t>
            </a:r>
          </a:p>
          <a:p>
            <a:r>
              <a:rPr lang="it-IT" dirty="0"/>
              <a:t>       A(</a:t>
            </a:r>
            <a:r>
              <a:rPr lang="it-IT" dirty="0" err="1"/>
              <a:t>r,g</a:t>
            </a:r>
            <a:r>
              <a:rPr lang="it-IT" dirty="0"/>
              <a:t>)</a:t>
            </a:r>
          </a:p>
          <a:p>
            <a:endParaRPr lang="it-IT" dirty="0"/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019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molecolari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(0) Romeo non ama Giulietta</a:t>
            </a:r>
          </a:p>
          <a:p>
            <a:r>
              <a:rPr lang="it-IT" dirty="0"/>
              <a:t>(0a) </a:t>
            </a:r>
            <a:r>
              <a:rPr lang="it-IT" dirty="0">
                <a:sym typeface="Symbol"/>
              </a:rPr>
              <a:t></a:t>
            </a:r>
            <a:r>
              <a:rPr lang="it-IT" dirty="0" err="1"/>
              <a:t>Arg</a:t>
            </a:r>
            <a:endParaRPr lang="it-IT" dirty="0"/>
          </a:p>
          <a:p>
            <a:r>
              <a:rPr lang="it-IT" dirty="0"/>
              <a:t>(1) se Napolitano è italiano allora Romeo ama Giulietta</a:t>
            </a:r>
          </a:p>
          <a:p>
            <a:r>
              <a:rPr lang="it-IT" dirty="0"/>
              <a:t>(1a) In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 </a:t>
            </a:r>
            <a:r>
              <a:rPr lang="it-IT" dirty="0" err="1"/>
              <a:t>Arg</a:t>
            </a:r>
            <a:endParaRPr lang="it-IT" dirty="0"/>
          </a:p>
          <a:p>
            <a:r>
              <a:rPr lang="it-IT" dirty="0"/>
              <a:t>(2) Napolitano è italiano e Romeo ama Giulietta</a:t>
            </a:r>
          </a:p>
          <a:p>
            <a:r>
              <a:rPr lang="it-IT" dirty="0"/>
              <a:t>(2a) In &amp; </a:t>
            </a:r>
            <a:r>
              <a:rPr lang="it-IT" dirty="0" err="1"/>
              <a:t>Arg</a:t>
            </a:r>
            <a:endParaRPr lang="it-IT" dirty="0"/>
          </a:p>
          <a:p>
            <a:r>
              <a:rPr lang="it-IT" dirty="0"/>
              <a:t>(3) Napolitano è italiano oppure Romeo non ama Giulietta</a:t>
            </a:r>
          </a:p>
          <a:p>
            <a:r>
              <a:rPr lang="it-IT" dirty="0"/>
              <a:t>(3a) In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</a:t>
            </a:r>
            <a:r>
              <a:rPr lang="it-IT" dirty="0" err="1"/>
              <a:t>Arg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576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Napolitano è sloveno oppure italiano e campano</a:t>
            </a:r>
          </a:p>
        </p:txBody>
      </p:sp>
    </p:spTree>
    <p:extLst>
      <p:ext uri="{BB962C8B-B14F-4D97-AF65-F5344CB8AC3E}">
        <p14:creationId xmlns:p14="http://schemas.microsoft.com/office/powerpoint/2010/main" val="351765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Napolitano è sloveno oppure italiano e campano</a:t>
            </a:r>
          </a:p>
          <a:p>
            <a:r>
              <a:rPr lang="it-IT" dirty="0"/>
              <a:t>(1a) Sn v (In &amp; </a:t>
            </a:r>
            <a:r>
              <a:rPr lang="it-IT" dirty="0" err="1"/>
              <a:t>Cn</a:t>
            </a:r>
            <a:r>
              <a:rPr lang="it-IT" dirty="0"/>
              <a:t>)</a:t>
            </a:r>
          </a:p>
          <a:p>
            <a:r>
              <a:rPr lang="it-IT" dirty="0"/>
              <a:t>(1b) (Sn v In) &amp; </a:t>
            </a:r>
            <a:r>
              <a:rPr lang="it-IT" dirty="0" err="1"/>
              <a:t>Cn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009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Quantificatori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ogni cosa è fisica</a:t>
            </a:r>
          </a:p>
          <a:p>
            <a:r>
              <a:rPr lang="en-US" dirty="0">
                <a:sym typeface="Symbol" pitchFamily="18" charset="2"/>
              </a:rPr>
              <a:t></a:t>
            </a:r>
            <a:r>
              <a:rPr lang="en-US" dirty="0"/>
              <a:t>x </a:t>
            </a:r>
            <a:r>
              <a:rPr lang="en-US" dirty="0" err="1"/>
              <a:t>Fx</a:t>
            </a:r>
            <a:endParaRPr lang="it-IT" dirty="0"/>
          </a:p>
          <a:p>
            <a:r>
              <a:rPr lang="it-IT" dirty="0"/>
              <a:t>qualche cosa è fisica</a:t>
            </a:r>
          </a:p>
          <a:p>
            <a:r>
              <a:rPr lang="it-IT" dirty="0">
                <a:sym typeface="Symbol" pitchFamily="18" charset="2"/>
              </a:rPr>
              <a:t> </a:t>
            </a:r>
            <a:r>
              <a:rPr lang="en-US" dirty="0"/>
              <a:t>x </a:t>
            </a:r>
            <a:r>
              <a:rPr lang="en-US" dirty="0" err="1"/>
              <a:t>Fx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697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Forma grammaticale vs. forma logica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(1) Giorgio è un uomo</a:t>
            </a:r>
          </a:p>
          <a:p>
            <a:pPr>
              <a:defRPr/>
            </a:pPr>
            <a:r>
              <a:rPr lang="it-IT" dirty="0"/>
              <a:t>(1a) </a:t>
            </a:r>
            <a:r>
              <a:rPr lang="it-IT" dirty="0" err="1"/>
              <a:t>Ug</a:t>
            </a:r>
            <a:endParaRPr lang="it-IT" dirty="0"/>
          </a:p>
          <a:p>
            <a:pPr>
              <a:defRPr/>
            </a:pPr>
            <a:r>
              <a:rPr lang="it-IT" dirty="0"/>
              <a:t>(2) Giorgio cammina</a:t>
            </a:r>
          </a:p>
          <a:p>
            <a:pPr>
              <a:defRPr/>
            </a:pPr>
            <a:r>
              <a:rPr lang="it-IT" dirty="0"/>
              <a:t>(2a) </a:t>
            </a:r>
            <a:r>
              <a:rPr lang="it-IT" dirty="0" err="1"/>
              <a:t>Cg</a:t>
            </a:r>
            <a:endParaRPr lang="it-IT" dirty="0"/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(3) ogni uomo è mortale</a:t>
            </a:r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(4) qualche uomo è mortale</a:t>
            </a:r>
          </a:p>
          <a:p>
            <a:pPr>
              <a:defRPr/>
            </a:pPr>
            <a:r>
              <a:rPr lang="it-IT" b="1" dirty="0">
                <a:solidFill>
                  <a:srgbClr val="FF0000"/>
                </a:solidFill>
              </a:rPr>
              <a:t>stessa forma grammaticale, ma diversa forma logica</a:t>
            </a:r>
          </a:p>
        </p:txBody>
      </p:sp>
    </p:spTree>
    <p:extLst>
      <p:ext uri="{BB962C8B-B14F-4D97-AF65-F5344CB8AC3E}">
        <p14:creationId xmlns:p14="http://schemas.microsoft.com/office/powerpoint/2010/main" val="202033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Gli argomenti trattati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it-IT" dirty="0"/>
              <a:t>Gli argomenti trattati includono:</a:t>
            </a:r>
          </a:p>
          <a:p>
            <a:pPr>
              <a:defRPr/>
            </a:pPr>
            <a:r>
              <a:rPr lang="it-IT" dirty="0"/>
              <a:t>Proprietà, relazioni, oggetti e predicazione</a:t>
            </a:r>
          </a:p>
          <a:p>
            <a:pPr>
              <a:defRPr/>
            </a:pPr>
            <a:r>
              <a:rPr lang="it-IT" dirty="0"/>
              <a:t>Termini singolari (nomi propri, deittici e descrizioni definite)</a:t>
            </a:r>
          </a:p>
          <a:p>
            <a:pPr>
              <a:defRPr/>
            </a:pPr>
            <a:r>
              <a:rPr lang="it-IT" dirty="0"/>
              <a:t>Termini generali (nomi comuni, predicati)</a:t>
            </a:r>
          </a:p>
          <a:p>
            <a:pPr>
              <a:defRPr/>
            </a:pPr>
            <a:r>
              <a:rPr lang="it-IT" dirty="0"/>
              <a:t>Senso e riferimento in Frege</a:t>
            </a:r>
          </a:p>
          <a:p>
            <a:pPr>
              <a:defRPr/>
            </a:pPr>
            <a:r>
              <a:rPr lang="it-IT" dirty="0"/>
              <a:t>Teoria degli oggetti di </a:t>
            </a:r>
            <a:r>
              <a:rPr lang="it-IT" dirty="0" err="1"/>
              <a:t>Meinong</a:t>
            </a:r>
            <a:endParaRPr lang="it-IT" dirty="0"/>
          </a:p>
          <a:p>
            <a:pPr>
              <a:defRPr/>
            </a:pPr>
            <a:r>
              <a:rPr lang="it-IT" dirty="0"/>
              <a:t>Teoria delle descrizioni di Russell</a:t>
            </a:r>
          </a:p>
          <a:p>
            <a:pPr>
              <a:defRPr/>
            </a:pPr>
            <a:r>
              <a:rPr lang="it-IT" dirty="0"/>
              <a:t>Le distinzioni </a:t>
            </a:r>
            <a:r>
              <a:rPr lang="it-IT" dirty="0" err="1"/>
              <a:t>analitico-sintetico</a:t>
            </a:r>
            <a:r>
              <a:rPr lang="it-IT" dirty="0"/>
              <a:t>, </a:t>
            </a:r>
            <a:r>
              <a:rPr lang="it-IT" dirty="0" err="1"/>
              <a:t>necessario-contingente</a:t>
            </a:r>
            <a:r>
              <a:rPr lang="it-IT" dirty="0"/>
              <a:t>, a priori-a posteriori</a:t>
            </a:r>
          </a:p>
          <a:p>
            <a:pPr>
              <a:defRPr/>
            </a:pPr>
            <a:r>
              <a:rPr lang="it-IT" dirty="0"/>
              <a:t>La teoria delle implicature conversazionali di </a:t>
            </a:r>
            <a:r>
              <a:rPr lang="it-IT" dirty="0" err="1"/>
              <a:t>Grice</a:t>
            </a:r>
            <a:r>
              <a:rPr lang="it-IT" dirty="0"/>
              <a:t>.</a:t>
            </a:r>
          </a:p>
          <a:p>
            <a:pPr>
              <a:defRPr/>
            </a:pPr>
            <a:r>
              <a:rPr lang="it-IT" dirty="0"/>
              <a:t>Molti di questi argomenti verranno trattati attraverso lo studio e l'analisi di testi cruciali della filosofia del linguaggio contemporanea contenuti in uno dei libri adottati.</a:t>
            </a:r>
          </a:p>
        </p:txBody>
      </p:sp>
    </p:spTree>
    <p:extLst>
      <p:ext uri="{BB962C8B-B14F-4D97-AF65-F5344CB8AC3E}">
        <p14:creationId xmlns:p14="http://schemas.microsoft.com/office/powerpoint/2010/main" val="302509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Suddivisione in 3 parti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Parte I</a:t>
            </a:r>
          </a:p>
          <a:p>
            <a:r>
              <a:rPr lang="it-IT" dirty="0"/>
              <a:t>Cenni di ontologia: proprietà, relazioni, oggetti</a:t>
            </a:r>
          </a:p>
          <a:p>
            <a:r>
              <a:rPr lang="it-IT" dirty="0"/>
              <a:t>Cenni elementari di logica</a:t>
            </a:r>
          </a:p>
          <a:p>
            <a:r>
              <a:rPr lang="it-IT" dirty="0"/>
              <a:t>Ambiguità lessicale e strutturale</a:t>
            </a:r>
          </a:p>
          <a:p>
            <a:r>
              <a:rPr lang="it-IT" dirty="0"/>
              <a:t>Termini singolari (nomi propri, deittici e descrizioni definite)</a:t>
            </a:r>
          </a:p>
          <a:p>
            <a:r>
              <a:rPr lang="it-IT" dirty="0"/>
              <a:t>Termini generali (nomi comuni, predicati)</a:t>
            </a:r>
          </a:p>
        </p:txBody>
      </p:sp>
    </p:spTree>
    <p:extLst>
      <p:ext uri="{BB962C8B-B14F-4D97-AF65-F5344CB8AC3E}">
        <p14:creationId xmlns:p14="http://schemas.microsoft.com/office/powerpoint/2010/main" val="408886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Parte II</a:t>
            </a:r>
          </a:p>
          <a:p>
            <a:r>
              <a:rPr lang="it-IT" dirty="0"/>
              <a:t>Senso e riferimento in Frege</a:t>
            </a:r>
          </a:p>
          <a:p>
            <a:r>
              <a:rPr lang="it-IT" dirty="0"/>
              <a:t>Teoria degli oggetti di </a:t>
            </a:r>
            <a:r>
              <a:rPr lang="it-IT" dirty="0" err="1"/>
              <a:t>Meinong</a:t>
            </a:r>
            <a:endParaRPr lang="it-IT" dirty="0"/>
          </a:p>
          <a:p>
            <a:r>
              <a:rPr lang="it-IT" dirty="0"/>
              <a:t>Teoria delle descrizioni di Russell</a:t>
            </a:r>
          </a:p>
          <a:p>
            <a:r>
              <a:rPr lang="it-IT" dirty="0"/>
              <a:t>Il dibattito </a:t>
            </a:r>
            <a:r>
              <a:rPr lang="it-IT" dirty="0" err="1"/>
              <a:t>Meinong-Russell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347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Parte III</a:t>
            </a:r>
          </a:p>
          <a:p>
            <a:r>
              <a:rPr lang="it-IT" dirty="0"/>
              <a:t>La teoria del riferimento diretto: Kripke, </a:t>
            </a:r>
            <a:r>
              <a:rPr lang="it-IT" dirty="0" err="1"/>
              <a:t>Kaplan</a:t>
            </a:r>
            <a:r>
              <a:rPr lang="it-IT" dirty="0"/>
              <a:t>, </a:t>
            </a:r>
            <a:r>
              <a:rPr lang="it-IT" dirty="0" err="1"/>
              <a:t>Putnam</a:t>
            </a:r>
            <a:endParaRPr lang="it-IT" dirty="0"/>
          </a:p>
          <a:p>
            <a:r>
              <a:rPr lang="it-IT" dirty="0"/>
              <a:t>Il dibattito tra </a:t>
            </a:r>
            <a:r>
              <a:rPr lang="it-IT" dirty="0" err="1"/>
              <a:t>referenzialisti</a:t>
            </a:r>
            <a:r>
              <a:rPr lang="it-IT" dirty="0"/>
              <a:t> e </a:t>
            </a:r>
            <a:r>
              <a:rPr lang="it-IT" dirty="0" err="1"/>
              <a:t>descrittivisti</a:t>
            </a:r>
            <a:endParaRPr lang="it-IT" dirty="0"/>
          </a:p>
          <a:p>
            <a:r>
              <a:rPr lang="it-IT" dirty="0"/>
              <a:t>Le distinzioni </a:t>
            </a:r>
            <a:r>
              <a:rPr lang="it-IT" dirty="0" err="1"/>
              <a:t>analitico-sintetico</a:t>
            </a:r>
            <a:r>
              <a:rPr lang="it-IT" dirty="0"/>
              <a:t>, </a:t>
            </a:r>
            <a:r>
              <a:rPr lang="it-IT" dirty="0" err="1"/>
              <a:t>necessario-contingente</a:t>
            </a:r>
            <a:r>
              <a:rPr lang="it-IT" dirty="0"/>
              <a:t>, a priori-a posteriori</a:t>
            </a:r>
          </a:p>
          <a:p>
            <a:r>
              <a:rPr lang="it-IT" dirty="0"/>
              <a:t>Atti linguistici</a:t>
            </a:r>
          </a:p>
          <a:p>
            <a:r>
              <a:rPr lang="it-IT" dirty="0"/>
              <a:t>Implicature conversazionali di </a:t>
            </a:r>
            <a:r>
              <a:rPr lang="it-IT" dirty="0" err="1"/>
              <a:t>Grice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716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Testi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(1) F. Orilia, Ulisse, Il quadrato rotondo e l'attuale re di Francia, ETS, Pisa, 2005 (2a ed.): Capp. 1-8 (circa 120 pp.).</a:t>
            </a:r>
          </a:p>
          <a:p>
            <a:pPr>
              <a:defRPr/>
            </a:pPr>
            <a:r>
              <a:rPr lang="it-IT" dirty="0"/>
              <a:t>(2) P. Casalegno, P. Frascolla, A. Iacona, E. Paganini, M. Santambrogio (a cura di), Filosofia del linguaggio, Raffaello Cortina, Milano, 2003: gli articoli (o estratti) di Carnap, Frege, </a:t>
            </a:r>
            <a:r>
              <a:rPr lang="it-IT" dirty="0" err="1"/>
              <a:t>Grice</a:t>
            </a:r>
            <a:r>
              <a:rPr lang="it-IT" dirty="0"/>
              <a:t>, Kripke, </a:t>
            </a:r>
            <a:r>
              <a:rPr lang="it-IT" dirty="0" err="1"/>
              <a:t>Putnam</a:t>
            </a:r>
            <a:r>
              <a:rPr lang="it-IT" dirty="0"/>
              <a:t>, Quine, Russell,Wittgenstein (circa 200 pp.).</a:t>
            </a:r>
          </a:p>
        </p:txBody>
      </p:sp>
    </p:spTree>
    <p:extLst>
      <p:ext uri="{BB962C8B-B14F-4D97-AF65-F5344CB8AC3E}">
        <p14:creationId xmlns:p14="http://schemas.microsoft.com/office/powerpoint/2010/main" val="295273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Metodo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Verranno fornite durante il corso liste di domande sugli argomenti discussi in classe o trattati nei testi adottati. Queste domande hanno lo scopo di aiutare gli studenti a individuare gli aspetti più importanti sui quali puntare l'attenzione e le possibili domande d'esame.</a:t>
            </a:r>
          </a:p>
          <a:p>
            <a:pPr>
              <a:defRPr/>
            </a:pPr>
            <a:r>
              <a:rPr lang="it-IT" dirty="0"/>
              <a:t>Si cercherà di stimolare la partecipazione attiva degli studenti, favorendo il dibattito sugli argomenti trattati e invitando gli studenti a prendere posizione sulle tesi filosofiche che verranno prese in esame.</a:t>
            </a:r>
          </a:p>
        </p:txBody>
      </p:sp>
    </p:spTree>
    <p:extLst>
      <p:ext uri="{BB962C8B-B14F-4D97-AF65-F5344CB8AC3E}">
        <p14:creationId xmlns:p14="http://schemas.microsoft.com/office/powerpoint/2010/main" val="294350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1513</Words>
  <Application>Microsoft Office PowerPoint</Application>
  <PresentationFormat>Widescreen</PresentationFormat>
  <Paragraphs>186</Paragraphs>
  <Slides>35</Slides>
  <Notes>29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42" baseType="lpstr">
      <vt:lpstr>Arial</vt:lpstr>
      <vt:lpstr>Bauhaus 93</vt:lpstr>
      <vt:lpstr>Calibri</vt:lpstr>
      <vt:lpstr>Calibri Light</vt:lpstr>
      <vt:lpstr>Rage Italic</vt:lpstr>
      <vt:lpstr>Symbol</vt:lpstr>
      <vt:lpstr>Tema di Office</vt:lpstr>
      <vt:lpstr>Fil Ling 22-23</vt:lpstr>
      <vt:lpstr>Presentazione standard di PowerPoint</vt:lpstr>
      <vt:lpstr>Presentazione standard di PowerPoint</vt:lpstr>
      <vt:lpstr>Gli argomenti trattati</vt:lpstr>
      <vt:lpstr>Suddivisione in 3 parti</vt:lpstr>
      <vt:lpstr>Presentazione standard di PowerPoint</vt:lpstr>
      <vt:lpstr>Presentazione standard di PowerPoint</vt:lpstr>
      <vt:lpstr>Testi</vt:lpstr>
      <vt:lpstr>Metodo</vt:lpstr>
      <vt:lpstr>Uno sguardo filosofico sul linguaggio</vt:lpstr>
      <vt:lpstr>Discipline di confine</vt:lpstr>
      <vt:lpstr>Filosofia analitica vs filosofia continentale</vt:lpstr>
      <vt:lpstr>Excursus storico</vt:lpstr>
      <vt:lpstr>Ludwig Wittgenstein,  Tractatus Logico-Philosophicus (1921-’22)</vt:lpstr>
      <vt:lpstr>Linguaggio e ontologia</vt:lpstr>
      <vt:lpstr>Presentazione standard di PowerPoint</vt:lpstr>
      <vt:lpstr>Presentazione standard di PowerPoint</vt:lpstr>
      <vt:lpstr>Presentazione standard di PowerPoint</vt:lpstr>
      <vt:lpstr>Dottrine ontologiche</vt:lpstr>
      <vt:lpstr>TRE UTILI DISTINZIONI </vt:lpstr>
      <vt:lpstr>type vs. token </vt:lpstr>
      <vt:lpstr>Classica tripartizione</vt:lpstr>
      <vt:lpstr>Competence vs. performance</vt:lpstr>
      <vt:lpstr>Cenni di logica</vt:lpstr>
      <vt:lpstr>Frege</vt:lpstr>
      <vt:lpstr>Il sogno di Leibniz (1646-1716) </vt:lpstr>
      <vt:lpstr>Argomentazioni</vt:lpstr>
      <vt:lpstr>Logica del prim'ordine</vt:lpstr>
      <vt:lpstr>Obiettivo</vt:lpstr>
      <vt:lpstr>Enunciati atomici</vt:lpstr>
      <vt:lpstr>enunciati molecolari</vt:lpstr>
      <vt:lpstr>Esempio di ambiguità</vt:lpstr>
      <vt:lpstr>Risoluzione dell’ambiguità</vt:lpstr>
      <vt:lpstr>Quantificatori</vt:lpstr>
      <vt:lpstr>Forma grammaticale vs. forma logica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22-23</dc:title>
  <dc:creator>Francesco Orilia</dc:creator>
  <cp:lastModifiedBy>Francesco Orilia</cp:lastModifiedBy>
  <cp:revision>16</cp:revision>
  <dcterms:created xsi:type="dcterms:W3CDTF">2023-01-24T15:53:31Z</dcterms:created>
  <dcterms:modified xsi:type="dcterms:W3CDTF">2023-02-04T09:40:22Z</dcterms:modified>
</cp:coreProperties>
</file>