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7" r:id="rId3"/>
    <p:sldId id="257" r:id="rId4"/>
    <p:sldId id="258" r:id="rId5"/>
    <p:sldId id="268" r:id="rId6"/>
    <p:sldId id="259" r:id="rId7"/>
    <p:sldId id="260" r:id="rId8"/>
    <p:sldId id="261"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FBC121-A0FE-4732-9CB8-260CAC7F5DC0}" type="datetimeFigureOut">
              <a:rPr lang="it-IT" smtClean="0"/>
              <a:t>25/02/2023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B11E4B-F3AC-45A9-A7B2-1B95D3C6C2E0}" type="slidenum">
              <a:rPr lang="it-IT" smtClean="0"/>
              <a:t>‹N›</a:t>
            </a:fld>
            <a:endParaRPr lang="it-IT"/>
          </a:p>
        </p:txBody>
      </p:sp>
    </p:spTree>
    <p:extLst>
      <p:ext uri="{BB962C8B-B14F-4D97-AF65-F5344CB8AC3E}">
        <p14:creationId xmlns:p14="http://schemas.microsoft.com/office/powerpoint/2010/main" val="1650741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819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BD8DD37-0208-42C8-B0CE-330936460D41}" type="slidenum">
              <a:rPr lang="it-IT" altLang="it-IT">
                <a:latin typeface="Calibri" panose="020F0502020204030204" pitchFamily="34" charset="0"/>
              </a:rPr>
              <a:pPr eaLnBrk="1" hangingPunct="1"/>
              <a:t>3</a:t>
            </a:fld>
            <a:endParaRPr lang="it-IT" altLang="it-IT">
              <a:latin typeface="Calibri" panose="020F0502020204030204" pitchFamily="34" charset="0"/>
            </a:endParaRPr>
          </a:p>
        </p:txBody>
      </p:sp>
    </p:spTree>
    <p:extLst>
      <p:ext uri="{BB962C8B-B14F-4D97-AF65-F5344CB8AC3E}">
        <p14:creationId xmlns:p14="http://schemas.microsoft.com/office/powerpoint/2010/main" val="762944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922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3A47A8-BB3D-428B-9F45-C2330BC0C0FD}" type="slidenum">
              <a:rPr lang="it-IT" altLang="it-IT">
                <a:latin typeface="Calibri" panose="020F0502020204030204" pitchFamily="34" charset="0"/>
              </a:rPr>
              <a:pPr eaLnBrk="1" hangingPunct="1"/>
              <a:t>4</a:t>
            </a:fld>
            <a:endParaRPr lang="it-IT" altLang="it-IT">
              <a:latin typeface="Calibri" panose="020F0502020204030204" pitchFamily="34" charset="0"/>
            </a:endParaRPr>
          </a:p>
        </p:txBody>
      </p:sp>
    </p:spTree>
    <p:extLst>
      <p:ext uri="{BB962C8B-B14F-4D97-AF65-F5344CB8AC3E}">
        <p14:creationId xmlns:p14="http://schemas.microsoft.com/office/powerpoint/2010/main" val="2944911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024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B115589-C520-43BE-8339-BCAA255FB777}" type="slidenum">
              <a:rPr lang="it-IT" altLang="it-IT">
                <a:latin typeface="Calibri" panose="020F0502020204030204" pitchFamily="34" charset="0"/>
              </a:rPr>
              <a:pPr eaLnBrk="1" hangingPunct="1"/>
              <a:t>6</a:t>
            </a:fld>
            <a:endParaRPr lang="it-IT" altLang="it-IT">
              <a:latin typeface="Calibri" panose="020F0502020204030204" pitchFamily="34" charset="0"/>
            </a:endParaRPr>
          </a:p>
        </p:txBody>
      </p:sp>
    </p:spTree>
    <p:extLst>
      <p:ext uri="{BB962C8B-B14F-4D97-AF65-F5344CB8AC3E}">
        <p14:creationId xmlns:p14="http://schemas.microsoft.com/office/powerpoint/2010/main" val="3351873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126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2D73143-FB8B-4051-9EEC-7387988A70EE}" type="slidenum">
              <a:rPr lang="it-IT" altLang="it-IT">
                <a:latin typeface="Calibri" panose="020F0502020204030204" pitchFamily="34" charset="0"/>
              </a:rPr>
              <a:pPr eaLnBrk="1" hangingPunct="1"/>
              <a:t>7</a:t>
            </a:fld>
            <a:endParaRPr lang="it-IT" altLang="it-IT">
              <a:latin typeface="Calibri" panose="020F0502020204030204" pitchFamily="34" charset="0"/>
            </a:endParaRPr>
          </a:p>
        </p:txBody>
      </p:sp>
    </p:spTree>
    <p:extLst>
      <p:ext uri="{BB962C8B-B14F-4D97-AF65-F5344CB8AC3E}">
        <p14:creationId xmlns:p14="http://schemas.microsoft.com/office/powerpoint/2010/main" val="1901796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229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EE5014-1665-4DC6-A01E-B7D5963BA4B7}" type="slidenum">
              <a:rPr lang="it-IT" altLang="it-IT">
                <a:latin typeface="Calibri" panose="020F0502020204030204" pitchFamily="34" charset="0"/>
              </a:rPr>
              <a:pPr eaLnBrk="1" hangingPunct="1"/>
              <a:t>8</a:t>
            </a:fld>
            <a:endParaRPr lang="it-IT" altLang="it-IT">
              <a:latin typeface="Calibri" panose="020F0502020204030204" pitchFamily="34" charset="0"/>
            </a:endParaRPr>
          </a:p>
        </p:txBody>
      </p:sp>
    </p:spTree>
    <p:extLst>
      <p:ext uri="{BB962C8B-B14F-4D97-AF65-F5344CB8AC3E}">
        <p14:creationId xmlns:p14="http://schemas.microsoft.com/office/powerpoint/2010/main" val="3019054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B5BDA8BE-8442-4801-8C43-D42F94D9A81D}" type="datetimeFigureOut">
              <a:rPr lang="it-IT" smtClean="0"/>
              <a:t>25/02/2023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19588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5BDA8BE-8442-4801-8C43-D42F94D9A81D}" type="datetimeFigureOut">
              <a:rPr lang="it-IT" smtClean="0"/>
              <a:t>25/02/2023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607012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5BDA8BE-8442-4801-8C43-D42F94D9A81D}" type="datetimeFigureOut">
              <a:rPr lang="it-IT" smtClean="0"/>
              <a:t>25/02/2023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36883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B5BDA8BE-8442-4801-8C43-D42F94D9A81D}" type="datetimeFigureOut">
              <a:rPr lang="it-IT" smtClean="0"/>
              <a:t>25/02/2023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3790371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B5BDA8BE-8442-4801-8C43-D42F94D9A81D}" type="datetimeFigureOut">
              <a:rPr lang="it-IT" smtClean="0"/>
              <a:t>25/02/2023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289924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B5BDA8BE-8442-4801-8C43-D42F94D9A81D}" type="datetimeFigureOut">
              <a:rPr lang="it-IT" smtClean="0"/>
              <a:t>25/02/2023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2280956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B5BDA8BE-8442-4801-8C43-D42F94D9A81D}" type="datetimeFigureOut">
              <a:rPr lang="it-IT" smtClean="0"/>
              <a:t>25/02/2023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927692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B5BDA8BE-8442-4801-8C43-D42F94D9A81D}" type="datetimeFigureOut">
              <a:rPr lang="it-IT" smtClean="0"/>
              <a:t>25/02/2023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49388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5BDA8BE-8442-4801-8C43-D42F94D9A81D}" type="datetimeFigureOut">
              <a:rPr lang="it-IT" smtClean="0"/>
              <a:t>25/02/2023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3117375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B5BDA8BE-8442-4801-8C43-D42F94D9A81D}" type="datetimeFigureOut">
              <a:rPr lang="it-IT" smtClean="0"/>
              <a:t>25/02/2023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42019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B5BDA8BE-8442-4801-8C43-D42F94D9A81D}" type="datetimeFigureOut">
              <a:rPr lang="it-IT" smtClean="0"/>
              <a:t>25/02/2023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7DFCE1E-F5E0-4E2F-A860-768B76EE269A}" type="slidenum">
              <a:rPr lang="it-IT" smtClean="0"/>
              <a:t>‹N›</a:t>
            </a:fld>
            <a:endParaRPr lang="it-IT"/>
          </a:p>
        </p:txBody>
      </p:sp>
    </p:spTree>
    <p:extLst>
      <p:ext uri="{BB962C8B-B14F-4D97-AF65-F5344CB8AC3E}">
        <p14:creationId xmlns:p14="http://schemas.microsoft.com/office/powerpoint/2010/main" val="3847010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DA8BE-8442-4801-8C43-D42F94D9A81D}" type="datetimeFigureOut">
              <a:rPr lang="it-IT" smtClean="0"/>
              <a:t>25/02/2023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DFCE1E-F5E0-4E2F-A860-768B76EE269A}" type="slidenum">
              <a:rPr lang="it-IT" smtClean="0"/>
              <a:t>‹N›</a:t>
            </a:fld>
            <a:endParaRPr lang="it-IT"/>
          </a:p>
        </p:txBody>
      </p:sp>
    </p:spTree>
    <p:extLst>
      <p:ext uri="{BB962C8B-B14F-4D97-AF65-F5344CB8AC3E}">
        <p14:creationId xmlns:p14="http://schemas.microsoft.com/office/powerpoint/2010/main" val="2571164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it.wikipedia.org/wiki/27_novembre" TargetMode="External"/><Relationship Id="rId3" Type="http://schemas.openxmlformats.org/officeDocument/2006/relationships/image" Target="../media/image1.jpeg"/><Relationship Id="rId7" Type="http://schemas.openxmlformats.org/officeDocument/2006/relationships/hyperlink" Target="http://it.wikipedia.org/wiki/Graz" TargetMode="External"/><Relationship Id="rId12" Type="http://schemas.openxmlformats.org/officeDocument/2006/relationships/hyperlink" Target="http://it.wikipedia.org/wiki/1904"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http://it.wikipedia.org/wiki/1853" TargetMode="External"/><Relationship Id="rId11" Type="http://schemas.openxmlformats.org/officeDocument/2006/relationships/hyperlink" Target="http://it.wikipedia.org/wiki/Austria" TargetMode="External"/><Relationship Id="rId5" Type="http://schemas.openxmlformats.org/officeDocument/2006/relationships/hyperlink" Target="http://it.wikipedia.org/wiki/17_luglio" TargetMode="External"/><Relationship Id="rId10" Type="http://schemas.openxmlformats.org/officeDocument/2006/relationships/hyperlink" Target="http://it.wikipedia.org/wiki/Filosofo" TargetMode="External"/><Relationship Id="rId4" Type="http://schemas.openxmlformats.org/officeDocument/2006/relationships/hyperlink" Target="http://it.wikipedia.org/wiki/Leopoli" TargetMode="External"/><Relationship Id="rId9" Type="http://schemas.openxmlformats.org/officeDocument/2006/relationships/hyperlink" Target="http://it.wikipedia.org/wiki/1920"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it.wikipedia.org/wiki/1920" TargetMode="External"/><Relationship Id="rId13" Type="http://schemas.openxmlformats.org/officeDocument/2006/relationships/hyperlink" Target="http://it.wikipedia.org/wiki/Logica" TargetMode="External"/><Relationship Id="rId18" Type="http://schemas.openxmlformats.org/officeDocument/2006/relationships/hyperlink" Target="http://it.wikipedia.org/wiki/Storia" TargetMode="External"/><Relationship Id="rId26" Type="http://schemas.openxmlformats.org/officeDocument/2006/relationships/hyperlink" Target="http://it.wikipedia.org/wiki/Psicologia_sperimentale" TargetMode="External"/><Relationship Id="rId3" Type="http://schemas.openxmlformats.org/officeDocument/2006/relationships/hyperlink" Target="http://it.wikipedia.org/wiki/Leopoli" TargetMode="External"/><Relationship Id="rId21" Type="http://schemas.openxmlformats.org/officeDocument/2006/relationships/hyperlink" Target="http://it.wikipedia.org/wiki/1875" TargetMode="External"/><Relationship Id="rId7" Type="http://schemas.openxmlformats.org/officeDocument/2006/relationships/hyperlink" Target="http://it.wikipedia.org/wiki/27_novembre" TargetMode="External"/><Relationship Id="rId12" Type="http://schemas.openxmlformats.org/officeDocument/2006/relationships/hyperlink" Target="http://it.wikipedia.org/wiki/Logica_deontica" TargetMode="External"/><Relationship Id="rId17" Type="http://schemas.openxmlformats.org/officeDocument/2006/relationships/hyperlink" Target="http://it.wikipedia.org/wiki/Universit%C3%A0_di_Vienna" TargetMode="External"/><Relationship Id="rId25" Type="http://schemas.openxmlformats.org/officeDocument/2006/relationships/hyperlink" Target="http://it.wikipedia.org/wiki/Scuola_di_Graz" TargetMode="External"/><Relationship Id="rId2" Type="http://schemas.openxmlformats.org/officeDocument/2006/relationships/notesSlide" Target="../notesSlides/notesSlide2.xml"/><Relationship Id="rId16" Type="http://schemas.openxmlformats.org/officeDocument/2006/relationships/hyperlink" Target="http://it.wikipedia.org/wiki/Vienna" TargetMode="External"/><Relationship Id="rId20" Type="http://schemas.openxmlformats.org/officeDocument/2006/relationships/hyperlink" Target="http://it.wikipedia.org/wiki/Franz_Brentano" TargetMode="External"/><Relationship Id="rId1" Type="http://schemas.openxmlformats.org/officeDocument/2006/relationships/slideLayout" Target="../slideLayouts/slideLayout2.xml"/><Relationship Id="rId6" Type="http://schemas.openxmlformats.org/officeDocument/2006/relationships/hyperlink" Target="http://it.wikipedia.org/wiki/Graz" TargetMode="External"/><Relationship Id="rId11" Type="http://schemas.openxmlformats.org/officeDocument/2006/relationships/hyperlink" Target="http://it.wikipedia.org/wiki/1904" TargetMode="External"/><Relationship Id="rId24" Type="http://schemas.openxmlformats.org/officeDocument/2006/relationships/hyperlink" Target="http://it.wikipedia.org/wiki/1894" TargetMode="External"/><Relationship Id="rId5" Type="http://schemas.openxmlformats.org/officeDocument/2006/relationships/hyperlink" Target="http://it.wikipedia.org/wiki/1853" TargetMode="External"/><Relationship Id="rId15" Type="http://schemas.openxmlformats.org/officeDocument/2006/relationships/hyperlink" Target="http://it.wikipedia.org/wiki/Ucraina" TargetMode="External"/><Relationship Id="rId23" Type="http://schemas.openxmlformats.org/officeDocument/2006/relationships/hyperlink" Target="http://it.wikipedia.org/wiki/1882" TargetMode="External"/><Relationship Id="rId10" Type="http://schemas.openxmlformats.org/officeDocument/2006/relationships/hyperlink" Target="http://it.wikipedia.org/wiki/Austria" TargetMode="External"/><Relationship Id="rId19" Type="http://schemas.openxmlformats.org/officeDocument/2006/relationships/hyperlink" Target="http://it.wikipedia.org/wiki/Filosofia" TargetMode="External"/><Relationship Id="rId4" Type="http://schemas.openxmlformats.org/officeDocument/2006/relationships/hyperlink" Target="http://it.wikipedia.org/wiki/17_luglio" TargetMode="External"/><Relationship Id="rId9" Type="http://schemas.openxmlformats.org/officeDocument/2006/relationships/hyperlink" Target="http://it.wikipedia.org/wiki/Filosofo" TargetMode="External"/><Relationship Id="rId14" Type="http://schemas.openxmlformats.org/officeDocument/2006/relationships/hyperlink" Target="http://it.wikipedia.org/wiki/Regno_Austro-Ungarico" TargetMode="External"/><Relationship Id="rId22" Type="http://schemas.openxmlformats.org/officeDocument/2006/relationships/hyperlink" Target="http://it.wikipedia.org/wiki/1878" TargetMode="External"/><Relationship Id="rId27" Type="http://schemas.openxmlformats.org/officeDocument/2006/relationships/hyperlink" Target="http://it.wikipedia.org/wiki/Biblioteca"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www.aphex.it/index.php?Profili=557D0301220074032105070B77732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FIL LING 22-23</a:t>
            </a:r>
          </a:p>
        </p:txBody>
      </p:sp>
      <p:sp>
        <p:nvSpPr>
          <p:cNvPr id="3" name="Sottotitolo 2"/>
          <p:cNvSpPr>
            <a:spLocks noGrp="1"/>
          </p:cNvSpPr>
          <p:nvPr>
            <p:ph type="subTitle" idx="1"/>
          </p:nvPr>
        </p:nvSpPr>
        <p:spPr/>
        <p:txBody>
          <a:bodyPr/>
          <a:lstStyle/>
          <a:p>
            <a:r>
              <a:rPr lang="it-IT" dirty="0"/>
              <a:t>Lezioni 13-14</a:t>
            </a:r>
          </a:p>
        </p:txBody>
      </p:sp>
    </p:spTree>
    <p:extLst>
      <p:ext uri="{BB962C8B-B14F-4D97-AF65-F5344CB8AC3E}">
        <p14:creationId xmlns:p14="http://schemas.microsoft.com/office/powerpoint/2010/main" val="1903594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lezioni 13-14</a:t>
            </a:r>
          </a:p>
          <a:p>
            <a:r>
              <a:rPr lang="it-IT"/>
              <a:t>24/2/23</a:t>
            </a:r>
          </a:p>
        </p:txBody>
      </p:sp>
    </p:spTree>
    <p:extLst>
      <p:ext uri="{BB962C8B-B14F-4D97-AF65-F5344CB8AC3E}">
        <p14:creationId xmlns:p14="http://schemas.microsoft.com/office/powerpoint/2010/main" val="3879137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4"/>
          <p:cNvSpPr>
            <a:spLocks noGrp="1"/>
          </p:cNvSpPr>
          <p:nvPr>
            <p:ph type="title"/>
          </p:nvPr>
        </p:nvSpPr>
        <p:spPr/>
        <p:txBody>
          <a:bodyPr/>
          <a:lstStyle/>
          <a:p>
            <a:pPr eaLnBrk="1" hangingPunct="1"/>
            <a:r>
              <a:rPr lang="it-IT" altLang="it-IT"/>
              <a:t>Alexius Meinong</a:t>
            </a:r>
          </a:p>
        </p:txBody>
      </p:sp>
      <p:sp>
        <p:nvSpPr>
          <p:cNvPr id="2051" name="Segnaposto testo 5"/>
          <p:cNvSpPr>
            <a:spLocks noGrp="1"/>
          </p:cNvSpPr>
          <p:nvPr>
            <p:ph type="body" idx="1"/>
          </p:nvPr>
        </p:nvSpPr>
        <p:spPr/>
        <p:txBody>
          <a:bodyPr/>
          <a:lstStyle/>
          <a:p>
            <a:pPr eaLnBrk="1" hangingPunct="1"/>
            <a:endParaRPr lang="it-IT" altLang="it-IT"/>
          </a:p>
        </p:txBody>
      </p:sp>
      <p:pic>
        <p:nvPicPr>
          <p:cNvPr id="2052" name="Picture 2" descr="C:\Users\utente\Pictures\images[6].jp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809875" y="2643189"/>
            <a:ext cx="1785938" cy="2473325"/>
          </a:xfrm>
          <a:noFill/>
        </p:spPr>
      </p:pic>
      <p:sp>
        <p:nvSpPr>
          <p:cNvPr id="2053" name="Segnaposto testo 6"/>
          <p:cNvSpPr>
            <a:spLocks noGrp="1"/>
          </p:cNvSpPr>
          <p:nvPr>
            <p:ph type="body" sz="quarter" idx="3"/>
          </p:nvPr>
        </p:nvSpPr>
        <p:spPr/>
        <p:txBody>
          <a:bodyPr/>
          <a:lstStyle/>
          <a:p>
            <a:pPr eaLnBrk="1" hangingPunct="1"/>
            <a:endParaRPr lang="it-IT" altLang="it-IT"/>
          </a:p>
        </p:txBody>
      </p:sp>
      <p:sp>
        <p:nvSpPr>
          <p:cNvPr id="2054" name="Segnaposto contenuto 7"/>
          <p:cNvSpPr>
            <a:spLocks noGrp="1"/>
          </p:cNvSpPr>
          <p:nvPr>
            <p:ph sz="quarter" idx="4"/>
          </p:nvPr>
        </p:nvSpPr>
        <p:spPr/>
        <p:txBody>
          <a:bodyPr/>
          <a:lstStyle/>
          <a:p>
            <a:pPr eaLnBrk="1" hangingPunct="1"/>
            <a:r>
              <a:rPr lang="it-IT" altLang="it-IT" b="1"/>
              <a:t>Alexius Meinong</a:t>
            </a:r>
            <a:r>
              <a:rPr lang="it-IT" altLang="it-IT"/>
              <a:t>, cavaliere di Handschuchsheim (</a:t>
            </a:r>
            <a:r>
              <a:rPr lang="it-IT" altLang="it-IT">
                <a:hlinkClick r:id="rId4" action="ppaction://hlinkfile" tooltip="Leopoli"/>
              </a:rPr>
              <a:t>Lemberg</a:t>
            </a:r>
            <a:r>
              <a:rPr lang="it-IT" altLang="it-IT"/>
              <a:t>, </a:t>
            </a:r>
            <a:r>
              <a:rPr lang="it-IT" altLang="it-IT">
                <a:hlinkClick r:id="rId5" action="ppaction://hlinkfile" tooltip="17 luglio"/>
              </a:rPr>
              <a:t>17 luglio</a:t>
            </a:r>
            <a:r>
              <a:rPr lang="it-IT" altLang="it-IT"/>
              <a:t> </a:t>
            </a:r>
            <a:r>
              <a:rPr lang="it-IT" altLang="it-IT">
                <a:hlinkClick r:id="rId6" action="ppaction://hlinkfile" tooltip="1853"/>
              </a:rPr>
              <a:t>1853</a:t>
            </a:r>
            <a:r>
              <a:rPr lang="it-IT" altLang="it-IT"/>
              <a:t> – </a:t>
            </a:r>
            <a:r>
              <a:rPr lang="it-IT" altLang="it-IT">
                <a:hlinkClick r:id="rId7" action="ppaction://hlinkfile" tooltip="Graz"/>
              </a:rPr>
              <a:t>Graz</a:t>
            </a:r>
            <a:r>
              <a:rPr lang="it-IT" altLang="it-IT"/>
              <a:t>, </a:t>
            </a:r>
            <a:r>
              <a:rPr lang="it-IT" altLang="it-IT">
                <a:hlinkClick r:id="rId8" action="ppaction://hlinkfile" tooltip="27 novembre"/>
              </a:rPr>
              <a:t>27 novembre</a:t>
            </a:r>
            <a:r>
              <a:rPr lang="it-IT" altLang="it-IT"/>
              <a:t> </a:t>
            </a:r>
            <a:r>
              <a:rPr lang="it-IT" altLang="it-IT">
                <a:hlinkClick r:id="rId9" action="ppaction://hlinkfile" tooltip="1920"/>
              </a:rPr>
              <a:t>1920</a:t>
            </a:r>
            <a:r>
              <a:rPr lang="it-IT" altLang="it-IT"/>
              <a:t>), è stato un </a:t>
            </a:r>
            <a:r>
              <a:rPr lang="it-IT" altLang="it-IT">
                <a:hlinkClick r:id="rId10" action="ppaction://hlinkfile" tooltip="Filosofo"/>
              </a:rPr>
              <a:t>filosofo</a:t>
            </a:r>
            <a:r>
              <a:rPr lang="it-IT" altLang="it-IT"/>
              <a:t> </a:t>
            </a:r>
            <a:r>
              <a:rPr lang="it-IT" altLang="it-IT">
                <a:hlinkClick r:id="rId11" action="ppaction://hlinkfile" tooltip="Austria"/>
              </a:rPr>
              <a:t>austriaco</a:t>
            </a:r>
            <a:r>
              <a:rPr lang="it-IT" altLang="it-IT"/>
              <a:t>, noto principalmente per la sua opera </a:t>
            </a:r>
            <a:r>
              <a:rPr lang="it-IT" altLang="it-IT" i="1"/>
              <a:t>Über Gegenstandstheorie</a:t>
            </a:r>
            <a:r>
              <a:rPr lang="it-IT" altLang="it-IT"/>
              <a:t> ("Sulla Teoria degli Oggetti", </a:t>
            </a:r>
            <a:r>
              <a:rPr lang="it-IT" altLang="it-IT">
                <a:hlinkClick r:id="rId12" action="ppaction://hlinkfile" tooltip="1904"/>
              </a:rPr>
              <a:t>1904</a:t>
            </a:r>
            <a:r>
              <a:rPr lang="it-IT" altLang="it-IT"/>
              <a:t>)</a:t>
            </a:r>
          </a:p>
        </p:txBody>
      </p:sp>
    </p:spTree>
    <p:extLst>
      <p:ext uri="{BB962C8B-B14F-4D97-AF65-F5344CB8AC3E}">
        <p14:creationId xmlns:p14="http://schemas.microsoft.com/office/powerpoint/2010/main" val="862476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pPr eaLnBrk="1" hangingPunct="1"/>
            <a:r>
              <a:rPr lang="it-IT" altLang="it-IT"/>
              <a:t>Meinong su wikipedia (con errori)</a:t>
            </a:r>
          </a:p>
        </p:txBody>
      </p:sp>
      <p:sp>
        <p:nvSpPr>
          <p:cNvPr id="3" name="Segnaposto contenuto 2"/>
          <p:cNvSpPr>
            <a:spLocks noGrp="1"/>
          </p:cNvSpPr>
          <p:nvPr>
            <p:ph idx="1"/>
          </p:nvPr>
        </p:nvSpPr>
        <p:spPr/>
        <p:txBody>
          <a:bodyPr rtlCol="0">
            <a:normAutofit fontScale="77500" lnSpcReduction="20000"/>
          </a:bodyPr>
          <a:lstStyle/>
          <a:p>
            <a:pPr>
              <a:defRPr/>
            </a:pPr>
            <a:r>
              <a:rPr lang="it-IT" b="1" dirty="0" err="1"/>
              <a:t>Alexius</a:t>
            </a:r>
            <a:r>
              <a:rPr lang="it-IT" b="1" dirty="0"/>
              <a:t> </a:t>
            </a:r>
            <a:r>
              <a:rPr lang="it-IT" b="1" dirty="0" err="1"/>
              <a:t>Meinong</a:t>
            </a:r>
            <a:r>
              <a:rPr lang="it-IT" dirty="0"/>
              <a:t>, cavaliere di </a:t>
            </a:r>
            <a:r>
              <a:rPr lang="it-IT" dirty="0" err="1"/>
              <a:t>Handschuchsheim</a:t>
            </a:r>
            <a:r>
              <a:rPr lang="it-IT" dirty="0"/>
              <a:t> (</a:t>
            </a:r>
            <a:r>
              <a:rPr lang="it-IT" dirty="0" err="1">
                <a:hlinkClick r:id="rId3" action="ppaction://hlinkfile" tooltip="Leopoli"/>
              </a:rPr>
              <a:t>Lemberg</a:t>
            </a:r>
            <a:r>
              <a:rPr lang="it-IT" dirty="0"/>
              <a:t>, </a:t>
            </a:r>
            <a:r>
              <a:rPr lang="it-IT" dirty="0">
                <a:hlinkClick r:id="rId4" action="ppaction://hlinkfile" tooltip="17 luglio"/>
              </a:rPr>
              <a:t>17 luglio</a:t>
            </a:r>
            <a:r>
              <a:rPr lang="it-IT" dirty="0"/>
              <a:t> </a:t>
            </a:r>
            <a:r>
              <a:rPr lang="it-IT" dirty="0">
                <a:hlinkClick r:id="rId5" action="ppaction://hlinkfile" tooltip="1853"/>
              </a:rPr>
              <a:t>1853</a:t>
            </a:r>
            <a:r>
              <a:rPr lang="it-IT" dirty="0"/>
              <a:t> – </a:t>
            </a:r>
            <a:r>
              <a:rPr lang="it-IT" dirty="0">
                <a:hlinkClick r:id="rId6" action="ppaction://hlinkfile" tooltip="Graz"/>
              </a:rPr>
              <a:t>Graz</a:t>
            </a:r>
            <a:r>
              <a:rPr lang="it-IT" dirty="0"/>
              <a:t>, </a:t>
            </a:r>
            <a:r>
              <a:rPr lang="it-IT" dirty="0">
                <a:hlinkClick r:id="rId7" action="ppaction://hlinkfile" tooltip="27 novembre"/>
              </a:rPr>
              <a:t>27 novembre</a:t>
            </a:r>
            <a:r>
              <a:rPr lang="it-IT" dirty="0"/>
              <a:t> </a:t>
            </a:r>
            <a:r>
              <a:rPr lang="it-IT" dirty="0">
                <a:hlinkClick r:id="rId8" action="ppaction://hlinkfile" tooltip="1920"/>
              </a:rPr>
              <a:t>1920</a:t>
            </a:r>
            <a:r>
              <a:rPr lang="it-IT" dirty="0"/>
              <a:t>), è stato un </a:t>
            </a:r>
            <a:r>
              <a:rPr lang="it-IT" dirty="0">
                <a:hlinkClick r:id="rId9" action="ppaction://hlinkfile" tooltip="Filosofo"/>
              </a:rPr>
              <a:t>filosofo</a:t>
            </a:r>
            <a:r>
              <a:rPr lang="it-IT" dirty="0"/>
              <a:t> </a:t>
            </a:r>
            <a:r>
              <a:rPr lang="it-IT" dirty="0">
                <a:hlinkClick r:id="rId10" action="ppaction://hlinkfile" tooltip="Austria"/>
              </a:rPr>
              <a:t>austriaco</a:t>
            </a:r>
            <a:r>
              <a:rPr lang="it-IT" dirty="0"/>
              <a:t>, noto principalmente per la sua opera </a:t>
            </a:r>
            <a:r>
              <a:rPr lang="it-IT" i="1" dirty="0" err="1"/>
              <a:t>Über</a:t>
            </a:r>
            <a:r>
              <a:rPr lang="it-IT" i="1" dirty="0"/>
              <a:t> </a:t>
            </a:r>
            <a:r>
              <a:rPr lang="it-IT" i="1" dirty="0" err="1"/>
              <a:t>Gegenstandstheorie</a:t>
            </a:r>
            <a:r>
              <a:rPr lang="it-IT" dirty="0"/>
              <a:t> ("Sulla Teoria degli Oggetti", </a:t>
            </a:r>
            <a:r>
              <a:rPr lang="it-IT" dirty="0">
                <a:hlinkClick r:id="rId11" action="ppaction://hlinkfile" tooltip="1904"/>
              </a:rPr>
              <a:t>1904</a:t>
            </a:r>
            <a:r>
              <a:rPr lang="it-IT" dirty="0"/>
              <a:t>) e per i suoi studi di </a:t>
            </a:r>
            <a:r>
              <a:rPr lang="it-IT" dirty="0">
                <a:hlinkClick r:id="rId12" action="ppaction://hlinkfile" tooltip="Logica deontica"/>
              </a:rPr>
              <a:t>logica deontica</a:t>
            </a:r>
            <a:r>
              <a:rPr lang="it-IT" dirty="0"/>
              <a:t> "La </a:t>
            </a:r>
            <a:r>
              <a:rPr lang="it-IT" b="1" dirty="0"/>
              <a:t>logica deontica</a:t>
            </a:r>
            <a:r>
              <a:rPr lang="it-IT" dirty="0"/>
              <a:t>, intesa come disciplina che si contrappone alla </a:t>
            </a:r>
            <a:r>
              <a:rPr lang="it-IT" dirty="0">
                <a:hlinkClick r:id="rId13" action="ppaction://hlinkfile" tooltip="Logica"/>
              </a:rPr>
              <a:t>logica</a:t>
            </a:r>
            <a:r>
              <a:rPr lang="it-IT" dirty="0"/>
              <a:t> classica,"[NO !!!], basati sulla teoria degli oggetti inesistenti. Questa teoria si fonda sul fatto che sia possibile pensare ad un oggetto, quale la montagna d'oro, pur non esistendo un oggetto tale nel mondo esterno</a:t>
            </a:r>
          </a:p>
          <a:p>
            <a:pPr>
              <a:defRPr/>
            </a:pPr>
            <a:r>
              <a:rPr lang="it-IT" dirty="0" err="1"/>
              <a:t>Meinong</a:t>
            </a:r>
            <a:r>
              <a:rPr lang="it-IT" dirty="0"/>
              <a:t> nacque a </a:t>
            </a:r>
            <a:r>
              <a:rPr lang="it-IT" dirty="0" err="1">
                <a:hlinkClick r:id="rId3" action="ppaction://hlinkfile" tooltip="Leopoli"/>
              </a:rPr>
              <a:t>Lemberg</a:t>
            </a:r>
            <a:r>
              <a:rPr lang="it-IT" dirty="0"/>
              <a:t> nel </a:t>
            </a:r>
            <a:r>
              <a:rPr lang="it-IT" dirty="0">
                <a:hlinkClick r:id="rId14" action="ppaction://hlinkfile" tooltip="Regno Austro-Ungarico"/>
              </a:rPr>
              <a:t>Regno Austro-Ungarico</a:t>
            </a:r>
            <a:r>
              <a:rPr lang="it-IT" dirty="0"/>
              <a:t> (oggi </a:t>
            </a:r>
            <a:r>
              <a:rPr lang="it-IT" dirty="0">
                <a:hlinkClick r:id="rId3" action="ppaction://hlinkfile" tooltip="Leopoli"/>
              </a:rPr>
              <a:t>L'</a:t>
            </a:r>
            <a:r>
              <a:rPr lang="it-IT" dirty="0" err="1">
                <a:hlinkClick r:id="rId3" action="ppaction://hlinkfile" tooltip="Leopoli"/>
              </a:rPr>
              <a:t>vov</a:t>
            </a:r>
            <a:r>
              <a:rPr lang="it-IT" dirty="0"/>
              <a:t> nell'</a:t>
            </a:r>
            <a:r>
              <a:rPr lang="it-IT" dirty="0">
                <a:hlinkClick r:id="rId15" action="ppaction://hlinkfile" tooltip="Ucraina"/>
              </a:rPr>
              <a:t>Ucraina</a:t>
            </a:r>
            <a:r>
              <a:rPr lang="it-IT" dirty="0"/>
              <a:t>) e morì a </a:t>
            </a:r>
            <a:r>
              <a:rPr lang="it-IT" dirty="0">
                <a:hlinkClick r:id="rId6" action="ppaction://hlinkfile" tooltip="Graz"/>
              </a:rPr>
              <a:t>Graz</a:t>
            </a:r>
            <a:r>
              <a:rPr lang="it-IT" dirty="0"/>
              <a:t>. Dopo avere frequentato il Ginnasio accademico di </a:t>
            </a:r>
            <a:r>
              <a:rPr lang="it-IT" dirty="0">
                <a:hlinkClick r:id="rId16" action="ppaction://hlinkfile" tooltip="Vienna"/>
              </a:rPr>
              <a:t>Vienna</a:t>
            </a:r>
            <a:r>
              <a:rPr lang="it-IT" dirty="0"/>
              <a:t> studiò all'</a:t>
            </a:r>
            <a:r>
              <a:rPr lang="it-IT" dirty="0">
                <a:hlinkClick r:id="rId17" action="ppaction://hlinkfile" tooltip="Università di Vienna"/>
              </a:rPr>
              <a:t>Università di Vienna</a:t>
            </a:r>
            <a:r>
              <a:rPr lang="it-IT" dirty="0"/>
              <a:t> e ottenne il dottorato in </a:t>
            </a:r>
            <a:r>
              <a:rPr lang="it-IT" dirty="0">
                <a:hlinkClick r:id="rId18" action="ppaction://hlinkfile" tooltip="Storia"/>
              </a:rPr>
              <a:t>storia</a:t>
            </a:r>
            <a:r>
              <a:rPr lang="it-IT" dirty="0"/>
              <a:t> dopodiché si volse alla </a:t>
            </a:r>
            <a:r>
              <a:rPr lang="it-IT" dirty="0">
                <a:hlinkClick r:id="rId19" action="ppaction://hlinkfile" tooltip="Filosofia"/>
              </a:rPr>
              <a:t>filosofia</a:t>
            </a:r>
            <a:r>
              <a:rPr lang="it-IT" dirty="0"/>
              <a:t> sotto la guida di </a:t>
            </a:r>
            <a:r>
              <a:rPr lang="it-IT" dirty="0">
                <a:hlinkClick r:id="rId20" action="ppaction://hlinkfile" tooltip="Franz Brentano"/>
              </a:rPr>
              <a:t>Franz </a:t>
            </a:r>
            <a:r>
              <a:rPr lang="it-IT" dirty="0" err="1">
                <a:hlinkClick r:id="rId20" action="ppaction://hlinkfile" tooltip="Franz Brentano"/>
              </a:rPr>
              <a:t>Brentano</a:t>
            </a:r>
            <a:r>
              <a:rPr lang="it-IT" dirty="0"/>
              <a:t> (</a:t>
            </a:r>
            <a:r>
              <a:rPr lang="it-IT" dirty="0">
                <a:hlinkClick r:id="rId21" action="ppaction://hlinkfile" tooltip="1875"/>
              </a:rPr>
              <a:t>1875</a:t>
            </a:r>
            <a:r>
              <a:rPr lang="it-IT" dirty="0"/>
              <a:t> - </a:t>
            </a:r>
            <a:r>
              <a:rPr lang="it-IT" dirty="0">
                <a:hlinkClick r:id="rId22" action="ppaction://hlinkfile" tooltip="1878"/>
              </a:rPr>
              <a:t>1878</a:t>
            </a:r>
            <a:r>
              <a:rPr lang="it-IT" dirty="0"/>
              <a:t>). Nel </a:t>
            </a:r>
            <a:r>
              <a:rPr lang="it-IT" dirty="0">
                <a:hlinkClick r:id="rId22" action="ppaction://hlinkfile" tooltip="1878"/>
              </a:rPr>
              <a:t>1878</a:t>
            </a:r>
            <a:r>
              <a:rPr lang="it-IT" dirty="0"/>
              <a:t> si trasferì alla </a:t>
            </a:r>
            <a:r>
              <a:rPr lang="it-IT" dirty="0" err="1"/>
              <a:t>Karl-Franzens-Universität</a:t>
            </a:r>
            <a:r>
              <a:rPr lang="it-IT" dirty="0"/>
              <a:t> di </a:t>
            </a:r>
            <a:r>
              <a:rPr lang="it-IT" dirty="0">
                <a:hlinkClick r:id="rId6" action="ppaction://hlinkfile" tooltip="Graz"/>
              </a:rPr>
              <a:t>Graz</a:t>
            </a:r>
            <a:r>
              <a:rPr lang="it-IT" dirty="0"/>
              <a:t> come successore di </a:t>
            </a:r>
            <a:r>
              <a:rPr lang="it-IT" dirty="0" err="1"/>
              <a:t>Riehl</a:t>
            </a:r>
            <a:r>
              <a:rPr lang="it-IT" dirty="0"/>
              <a:t>, dove nel </a:t>
            </a:r>
            <a:r>
              <a:rPr lang="it-IT" dirty="0">
                <a:hlinkClick r:id="rId23" action="ppaction://hlinkfile" tooltip="1882"/>
              </a:rPr>
              <a:t>1882</a:t>
            </a:r>
            <a:r>
              <a:rPr lang="it-IT" dirty="0"/>
              <a:t> divenne professore straordinario di filosofia. Li fondò un istituto psicologico (nel </a:t>
            </a:r>
            <a:r>
              <a:rPr lang="it-IT" dirty="0">
                <a:hlinkClick r:id="rId24" action="ppaction://hlinkfile" tooltip="1894"/>
              </a:rPr>
              <a:t>1894</a:t>
            </a:r>
            <a:r>
              <a:rPr lang="it-IT" dirty="0"/>
              <a:t>) e la </a:t>
            </a:r>
            <a:r>
              <a:rPr lang="it-IT" dirty="0">
                <a:hlinkClick r:id="rId25" action="ppaction://hlinkfile" tooltip="Scuola di Graz"/>
              </a:rPr>
              <a:t>Scuola di Graz</a:t>
            </a:r>
            <a:r>
              <a:rPr lang="it-IT" dirty="0"/>
              <a:t> di </a:t>
            </a:r>
            <a:r>
              <a:rPr lang="it-IT" dirty="0">
                <a:hlinkClick r:id="rId26" action="ppaction://hlinkfile" tooltip="Psicologia sperimentale"/>
              </a:rPr>
              <a:t>psicologia sperimentale</a:t>
            </a:r>
            <a:r>
              <a:rPr lang="it-IT" dirty="0"/>
              <a:t>. Continuò a lavorare a Graz fino alla sua morte nel 1920 e le sue carte sono conservate nella </a:t>
            </a:r>
            <a:r>
              <a:rPr lang="it-IT" dirty="0">
                <a:hlinkClick r:id="rId27" action="ppaction://hlinkfile" tooltip="Biblioteca"/>
              </a:rPr>
              <a:t>biblioteca</a:t>
            </a:r>
            <a:r>
              <a:rPr lang="it-IT" dirty="0"/>
              <a:t> universitaria di Graz.</a:t>
            </a:r>
          </a:p>
        </p:txBody>
      </p:sp>
    </p:spTree>
    <p:extLst>
      <p:ext uri="{BB962C8B-B14F-4D97-AF65-F5344CB8AC3E}">
        <p14:creationId xmlns:p14="http://schemas.microsoft.com/office/powerpoint/2010/main" val="2196129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Suggerimento</a:t>
            </a:r>
          </a:p>
        </p:txBody>
      </p:sp>
      <p:sp>
        <p:nvSpPr>
          <p:cNvPr id="3" name="Segnaposto contenuto 2"/>
          <p:cNvSpPr>
            <a:spLocks noGrp="1"/>
          </p:cNvSpPr>
          <p:nvPr>
            <p:ph idx="1"/>
          </p:nvPr>
        </p:nvSpPr>
        <p:spPr/>
        <p:txBody>
          <a:bodyPr/>
          <a:lstStyle/>
          <a:p>
            <a:r>
              <a:rPr lang="it-IT" dirty="0">
                <a:hlinkClick r:id="rId2"/>
              </a:rPr>
              <a:t>http://www.aphex.it/index.php?Profili=557D0301220074032105070B777327</a:t>
            </a:r>
            <a:endParaRPr lang="it-IT" dirty="0"/>
          </a:p>
          <a:p>
            <a:r>
              <a:rPr lang="it-IT" dirty="0"/>
              <a:t>J. Favazzo, profilo su </a:t>
            </a:r>
            <a:r>
              <a:rPr lang="it-IT" dirty="0" err="1"/>
              <a:t>Meinong</a:t>
            </a:r>
            <a:r>
              <a:rPr lang="it-IT" dirty="0"/>
              <a:t>, </a:t>
            </a:r>
            <a:r>
              <a:rPr lang="it-IT" dirty="0" err="1"/>
              <a:t>APHEX</a:t>
            </a:r>
            <a:endParaRPr lang="it-IT" dirty="0"/>
          </a:p>
        </p:txBody>
      </p:sp>
    </p:spTree>
    <p:extLst>
      <p:ext uri="{BB962C8B-B14F-4D97-AF65-F5344CB8AC3E}">
        <p14:creationId xmlns:p14="http://schemas.microsoft.com/office/powerpoint/2010/main" val="76171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pPr eaLnBrk="1" hangingPunct="1"/>
            <a:r>
              <a:rPr lang="it-IT" altLang="it-IT"/>
              <a:t>La teoria degli oggetti</a:t>
            </a:r>
          </a:p>
        </p:txBody>
      </p:sp>
      <p:sp>
        <p:nvSpPr>
          <p:cNvPr id="3" name="Segnaposto contenuto 2"/>
          <p:cNvSpPr>
            <a:spLocks noGrp="1"/>
          </p:cNvSpPr>
          <p:nvPr>
            <p:ph idx="1"/>
          </p:nvPr>
        </p:nvSpPr>
        <p:spPr/>
        <p:txBody>
          <a:bodyPr rtlCol="0">
            <a:normAutofit/>
          </a:bodyPr>
          <a:lstStyle/>
          <a:p>
            <a:pPr>
              <a:defRPr/>
            </a:pPr>
            <a:r>
              <a:rPr lang="it-IT" dirty="0"/>
              <a:t>Ci sono oggetti esistenti e inesistenti</a:t>
            </a:r>
          </a:p>
          <a:p>
            <a:pPr>
              <a:defRPr/>
            </a:pPr>
            <a:r>
              <a:rPr lang="it-IT" dirty="0"/>
              <a:t>Quindi il reame degli oggetti è un "</a:t>
            </a:r>
            <a:r>
              <a:rPr lang="it-IT" dirty="0" err="1"/>
              <a:t>Aussersein</a:t>
            </a:r>
            <a:r>
              <a:rPr lang="it-IT" dirty="0"/>
              <a:t>" (al di là dell'essere e del non-essere) che comprende sia ciò che vi è (esiste) che ciò che non vi è (non esiste o non sussiste) ["sussistenza" si applica a oggetti astratti e "esistenza" a oggetti concreti]</a:t>
            </a:r>
          </a:p>
          <a:p>
            <a:pPr>
              <a:defRPr/>
            </a:pPr>
            <a:r>
              <a:rPr lang="it-IT" dirty="0"/>
              <a:t>Russell in POM parla di regno dell'essere che comprende come sottoinsieme il regno dell'esistenza (terminologia che preferisco)</a:t>
            </a:r>
          </a:p>
          <a:p>
            <a:pPr>
              <a:defRPr/>
            </a:pPr>
            <a:r>
              <a:rPr lang="it-IT" dirty="0"/>
              <a:t>anche Russell in POM ammette oggetti che non esistono, ma solo se possibili (possibilismo), </a:t>
            </a:r>
            <a:r>
              <a:rPr lang="it-IT" dirty="0" err="1"/>
              <a:t>Meinong</a:t>
            </a:r>
            <a:r>
              <a:rPr lang="it-IT" dirty="0"/>
              <a:t> invece ammette anche oggetti impossibili come il quadrato rotondo</a:t>
            </a:r>
          </a:p>
        </p:txBody>
      </p:sp>
    </p:spTree>
    <p:extLst>
      <p:ext uri="{BB962C8B-B14F-4D97-AF65-F5344CB8AC3E}">
        <p14:creationId xmlns:p14="http://schemas.microsoft.com/office/powerpoint/2010/main" val="2523340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rtlCol="0">
            <a:normAutofit/>
          </a:bodyPr>
          <a:lstStyle/>
          <a:p>
            <a:pPr>
              <a:defRPr/>
            </a:pPr>
            <a:r>
              <a:rPr lang="it-IT"/>
              <a:t>Le motivazioni principali per Meinong</a:t>
            </a:r>
          </a:p>
        </p:txBody>
      </p:sp>
      <p:sp>
        <p:nvSpPr>
          <p:cNvPr id="3" name="Segnaposto contenuto 2"/>
          <p:cNvSpPr>
            <a:spLocks noGrp="1"/>
          </p:cNvSpPr>
          <p:nvPr>
            <p:ph idx="1"/>
          </p:nvPr>
        </p:nvSpPr>
        <p:spPr/>
        <p:txBody>
          <a:bodyPr rtlCol="0">
            <a:normAutofit/>
          </a:bodyPr>
          <a:lstStyle/>
          <a:p>
            <a:pPr>
              <a:defRPr/>
            </a:pPr>
            <a:r>
              <a:rPr lang="it-IT" dirty="0"/>
              <a:t>La tesi dell'intenzionalità di </a:t>
            </a:r>
            <a:r>
              <a:rPr lang="it-IT" dirty="0" err="1"/>
              <a:t>Brentano</a:t>
            </a:r>
            <a:r>
              <a:rPr lang="it-IT" dirty="0"/>
              <a:t>: ogni evento mentale è diretto ad un oggetto (si ha paura di qualcosa, si crede che qualcosa sia così e così, ecc.), detto </a:t>
            </a:r>
            <a:r>
              <a:rPr lang="it-IT" i="1" dirty="0"/>
              <a:t>oggetto intenzionale</a:t>
            </a:r>
            <a:r>
              <a:rPr lang="it-IT" dirty="0"/>
              <a:t>, che "</a:t>
            </a:r>
            <a:r>
              <a:rPr lang="it-IT" dirty="0" err="1"/>
              <a:t>in-esiste</a:t>
            </a:r>
            <a:r>
              <a:rPr lang="it-IT" dirty="0"/>
              <a:t>", esiste nell'evento mentale. Ma, dice </a:t>
            </a:r>
            <a:r>
              <a:rPr lang="it-IT" dirty="0" err="1"/>
              <a:t>Meinong</a:t>
            </a:r>
            <a:r>
              <a:rPr lang="it-IT" dirty="0"/>
              <a:t>, l'oggetto intenzionale può anche non esistere (posso aver paura di un fantasma). Allora, o abbandoniamo la tesi o ammettiamo che ci sono oggetti inesistenti.</a:t>
            </a:r>
          </a:p>
          <a:p>
            <a:pPr>
              <a:defRPr/>
            </a:pPr>
            <a:r>
              <a:rPr lang="it-IT" dirty="0"/>
              <a:t>Esistenziali negativi come "il quadrato rotondo non esiste" possono essere veri</a:t>
            </a:r>
          </a:p>
          <a:p>
            <a:pPr>
              <a:defRPr/>
            </a:pPr>
            <a:r>
              <a:rPr lang="it-IT" dirty="0"/>
              <a:t>Enunciati singolari analitici come "il cavallo alato è alato" sono veri</a:t>
            </a:r>
          </a:p>
          <a:p>
            <a:pPr>
              <a:defRPr/>
            </a:pPr>
            <a:r>
              <a:rPr lang="it-IT" dirty="0"/>
              <a:t>Asserti come "il cavallo alato è possibile" sono veri.</a:t>
            </a:r>
          </a:p>
          <a:p>
            <a:pPr>
              <a:defRPr/>
            </a:pPr>
            <a:endParaRPr lang="it-IT" dirty="0"/>
          </a:p>
        </p:txBody>
      </p:sp>
    </p:spTree>
    <p:extLst>
      <p:ext uri="{BB962C8B-B14F-4D97-AF65-F5344CB8AC3E}">
        <p14:creationId xmlns:p14="http://schemas.microsoft.com/office/powerpoint/2010/main" val="2086588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rtlCol="0">
            <a:normAutofit/>
          </a:bodyPr>
          <a:lstStyle/>
          <a:p>
            <a:pPr>
              <a:defRPr/>
            </a:pPr>
            <a:r>
              <a:rPr lang="it-IT"/>
              <a:t>Digressione sulla tesi dell'intenzionalità</a:t>
            </a:r>
          </a:p>
        </p:txBody>
      </p:sp>
      <p:sp>
        <p:nvSpPr>
          <p:cNvPr id="3" name="Segnaposto contenuto 2"/>
          <p:cNvSpPr>
            <a:spLocks noGrp="1"/>
          </p:cNvSpPr>
          <p:nvPr>
            <p:ph idx="1"/>
          </p:nvPr>
        </p:nvSpPr>
        <p:spPr/>
        <p:txBody>
          <a:bodyPr rtlCol="0">
            <a:normAutofit fontScale="77500" lnSpcReduction="20000"/>
          </a:bodyPr>
          <a:lstStyle/>
          <a:p>
            <a:pPr>
              <a:defRPr/>
            </a:pPr>
            <a:r>
              <a:rPr lang="it-IT" dirty="0"/>
              <a:t>Secondo la tradizione che va da </a:t>
            </a:r>
            <a:r>
              <a:rPr lang="it-IT" dirty="0" err="1"/>
              <a:t>Brentano</a:t>
            </a:r>
            <a:r>
              <a:rPr lang="it-IT" dirty="0"/>
              <a:t> a </a:t>
            </a:r>
            <a:r>
              <a:rPr lang="it-IT" dirty="0" err="1"/>
              <a:t>Meinong</a:t>
            </a:r>
            <a:r>
              <a:rPr lang="it-IT" dirty="0"/>
              <a:t>, dobbiamo distinguere in un fenomeno mentale, l'atto (credere, desiderare, temere, ecc.), il contenuto dell'atto (ciò che indirizza l'atto verso un certo oggetto, per es. una rappresentazione psichica di un oggetto temuto) e l'oggetto dell'atto (per es., l'oggetto temuto)</a:t>
            </a:r>
          </a:p>
          <a:p>
            <a:pPr>
              <a:defRPr/>
            </a:pPr>
            <a:r>
              <a:rPr lang="it-IT" dirty="0"/>
              <a:t>Secondo </a:t>
            </a:r>
            <a:r>
              <a:rPr lang="it-IT" dirty="0" err="1"/>
              <a:t>Brentano</a:t>
            </a:r>
            <a:r>
              <a:rPr lang="it-IT" dirty="0"/>
              <a:t>, l'intenzionalità è l'essenza del mentale, ciò che contraddistingue i fenomeni mentali da quelli fisici.</a:t>
            </a:r>
          </a:p>
          <a:p>
            <a:pPr>
              <a:defRPr/>
            </a:pPr>
            <a:r>
              <a:rPr lang="it-IT" dirty="0"/>
              <a:t>Ma è veramente così?</a:t>
            </a:r>
          </a:p>
          <a:p>
            <a:pPr>
              <a:defRPr/>
            </a:pPr>
            <a:r>
              <a:rPr lang="it-IT" dirty="0"/>
              <a:t>secondo alcuni, il dolore è un </a:t>
            </a:r>
            <a:r>
              <a:rPr lang="it-IT" dirty="0" err="1"/>
              <a:t>controesempio</a:t>
            </a:r>
            <a:r>
              <a:rPr lang="it-IT" dirty="0"/>
              <a:t>. Si ha dolore punto e basta, il dolore non è diretto verso qualcosa. ma forse si può dire che c'è uno stato mentale 'sentire' che può avere come oggetto un dolore oppure un piacere</a:t>
            </a:r>
          </a:p>
          <a:p>
            <a:pPr>
              <a:defRPr/>
            </a:pPr>
            <a:r>
              <a:rPr lang="it-IT" dirty="0"/>
              <a:t>Secondo alcuni, inoltre, un altro  </a:t>
            </a:r>
            <a:r>
              <a:rPr lang="it-IT" dirty="0" err="1"/>
              <a:t>controesempio</a:t>
            </a:r>
            <a:r>
              <a:rPr lang="it-IT" dirty="0"/>
              <a:t> è dato da oggetti fisici che hanno capacità </a:t>
            </a:r>
            <a:r>
              <a:rPr lang="it-IT" dirty="0" err="1"/>
              <a:t>rappresentazionali</a:t>
            </a:r>
            <a:r>
              <a:rPr lang="it-IT" dirty="0"/>
              <a:t>  e quindi in un certo senso sono in relazione a un oggetto. Per es., una videocamera svolge un'attività che è diretta ad un oggetto, ciò che viene filmato</a:t>
            </a:r>
          </a:p>
        </p:txBody>
      </p:sp>
    </p:spTree>
    <p:extLst>
      <p:ext uri="{BB962C8B-B14F-4D97-AF65-F5344CB8AC3E}">
        <p14:creationId xmlns:p14="http://schemas.microsoft.com/office/powerpoint/2010/main" val="366360750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708</Words>
  <Application>Microsoft Office PowerPoint</Application>
  <PresentationFormat>Widescreen</PresentationFormat>
  <Paragraphs>33</Paragraphs>
  <Slides>8</Slides>
  <Notes>5</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Arial</vt:lpstr>
      <vt:lpstr>Calibri</vt:lpstr>
      <vt:lpstr>Calibri Light</vt:lpstr>
      <vt:lpstr>Tema di Office</vt:lpstr>
      <vt:lpstr>FIL LING 22-23</vt:lpstr>
      <vt:lpstr>Presentazione standard di PowerPoint</vt:lpstr>
      <vt:lpstr>Alexius Meinong</vt:lpstr>
      <vt:lpstr>Meinong su wikipedia (con errori)</vt:lpstr>
      <vt:lpstr>Suggerimento</vt:lpstr>
      <vt:lpstr>La teoria degli oggetti</vt:lpstr>
      <vt:lpstr>Le motivazioni principali per Meinong</vt:lpstr>
      <vt:lpstr>Digressione sulla tesi dell'intenzionalità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Francesco Orilia</cp:lastModifiedBy>
  <cp:revision>6</cp:revision>
  <dcterms:created xsi:type="dcterms:W3CDTF">2023-02-18T08:38:10Z</dcterms:created>
  <dcterms:modified xsi:type="dcterms:W3CDTF">2023-02-25T17:00:47Z</dcterms:modified>
</cp:coreProperties>
</file>