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5" r:id="rId14"/>
    <p:sldId id="268" r:id="rId15"/>
    <p:sldId id="269" r:id="rId16"/>
    <p:sldId id="270" r:id="rId17"/>
    <p:sldId id="271" r:id="rId18"/>
    <p:sldId id="272" r:id="rId19"/>
    <p:sldId id="273" r:id="rId20"/>
    <p:sldId id="274" r:id="rId21"/>
    <p:sldId id="275" r:id="rId22"/>
    <p:sldId id="276" r:id="rId23"/>
    <p:sldId id="284" r:id="rId24"/>
    <p:sldId id="277" r:id="rId25"/>
    <p:sldId id="278" r:id="rId26"/>
    <p:sldId id="279" r:id="rId27"/>
    <p:sldId id="280" r:id="rId2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02CFFC-5891-44C1-9784-6B431617C34A}" type="datetimeFigureOut">
              <a:rPr lang="it-IT" smtClean="0"/>
              <a:t>04/03/2023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C57BDA-07AD-4146-BC0B-4E4B02AE1D6D}" type="slidenum">
              <a:rPr lang="it-IT" smtClean="0"/>
              <a:t>‹N›</a:t>
            </a:fld>
            <a:endParaRPr lang="it-IT"/>
          </a:p>
        </p:txBody>
      </p:sp>
    </p:spTree>
    <p:extLst>
      <p:ext uri="{BB962C8B-B14F-4D97-AF65-F5344CB8AC3E}">
        <p14:creationId xmlns:p14="http://schemas.microsoft.com/office/powerpoint/2010/main" val="3601793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D5A554A-FEDF-4E7B-8912-5B3460A9FC25}" type="slidenum">
              <a:rPr lang="it-IT" altLang="it-IT">
                <a:latin typeface="Calibri" panose="020F0502020204030204" pitchFamily="34" charset="0"/>
              </a:rPr>
              <a:pPr eaLnBrk="1" hangingPunct="1"/>
              <a:t>3</a:t>
            </a:fld>
            <a:endParaRPr lang="it-IT" altLang="it-IT">
              <a:latin typeface="Calibri" panose="020F0502020204030204" pitchFamily="34" charset="0"/>
            </a:endParaRPr>
          </a:p>
        </p:txBody>
      </p:sp>
    </p:spTree>
    <p:extLst>
      <p:ext uri="{BB962C8B-B14F-4D97-AF65-F5344CB8AC3E}">
        <p14:creationId xmlns:p14="http://schemas.microsoft.com/office/powerpoint/2010/main" val="3394558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434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7184D9-B6BB-49A1-9103-EDE9CA4F8877}" type="slidenum">
              <a:rPr lang="it-IT" altLang="it-IT"/>
              <a:pPr>
                <a:spcBef>
                  <a:spcPct val="0"/>
                </a:spcBef>
              </a:pPr>
              <a:t>15</a:t>
            </a:fld>
            <a:endParaRPr lang="it-IT" altLang="it-IT"/>
          </a:p>
        </p:txBody>
      </p:sp>
    </p:spTree>
    <p:extLst>
      <p:ext uri="{BB962C8B-B14F-4D97-AF65-F5344CB8AC3E}">
        <p14:creationId xmlns:p14="http://schemas.microsoft.com/office/powerpoint/2010/main" val="2621003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638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5EBC6F7-846D-4EA3-9035-8AB559531F84}" type="slidenum">
              <a:rPr lang="it-IT" altLang="it-IT"/>
              <a:pPr>
                <a:spcBef>
                  <a:spcPct val="0"/>
                </a:spcBef>
              </a:pPr>
              <a:t>16</a:t>
            </a:fld>
            <a:endParaRPr lang="it-IT" altLang="it-IT"/>
          </a:p>
        </p:txBody>
      </p:sp>
    </p:spTree>
    <p:extLst>
      <p:ext uri="{BB962C8B-B14F-4D97-AF65-F5344CB8AC3E}">
        <p14:creationId xmlns:p14="http://schemas.microsoft.com/office/powerpoint/2010/main" val="14360730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843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8AF849-2931-4F42-B9E5-0395DAA694CC}" type="slidenum">
              <a:rPr lang="it-IT" altLang="it-IT"/>
              <a:pPr>
                <a:spcBef>
                  <a:spcPct val="0"/>
                </a:spcBef>
              </a:pPr>
              <a:t>17</a:t>
            </a:fld>
            <a:endParaRPr lang="it-IT" altLang="it-IT"/>
          </a:p>
        </p:txBody>
      </p:sp>
    </p:spTree>
    <p:extLst>
      <p:ext uri="{BB962C8B-B14F-4D97-AF65-F5344CB8AC3E}">
        <p14:creationId xmlns:p14="http://schemas.microsoft.com/office/powerpoint/2010/main" val="4211690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048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E18C7B-1E17-49B1-8342-EB621C0CB738}" type="slidenum">
              <a:rPr lang="it-IT" altLang="it-IT"/>
              <a:pPr>
                <a:spcBef>
                  <a:spcPct val="0"/>
                </a:spcBef>
              </a:pPr>
              <a:t>18</a:t>
            </a:fld>
            <a:endParaRPr lang="it-IT" altLang="it-IT"/>
          </a:p>
        </p:txBody>
      </p:sp>
    </p:spTree>
    <p:extLst>
      <p:ext uri="{BB962C8B-B14F-4D97-AF65-F5344CB8AC3E}">
        <p14:creationId xmlns:p14="http://schemas.microsoft.com/office/powerpoint/2010/main" val="17188382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253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624ADFA-D8A6-4A7A-9BC9-67A60FA68790}" type="slidenum">
              <a:rPr lang="it-IT" altLang="it-IT"/>
              <a:pPr>
                <a:spcBef>
                  <a:spcPct val="0"/>
                </a:spcBef>
              </a:pPr>
              <a:t>19</a:t>
            </a:fld>
            <a:endParaRPr lang="it-IT" altLang="it-IT"/>
          </a:p>
        </p:txBody>
      </p:sp>
    </p:spTree>
    <p:extLst>
      <p:ext uri="{BB962C8B-B14F-4D97-AF65-F5344CB8AC3E}">
        <p14:creationId xmlns:p14="http://schemas.microsoft.com/office/powerpoint/2010/main" val="3991345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458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4C2E40-71D9-4802-B622-FDA071D3B4ED}" type="slidenum">
              <a:rPr lang="it-IT" altLang="it-IT"/>
              <a:pPr>
                <a:spcBef>
                  <a:spcPct val="0"/>
                </a:spcBef>
              </a:pPr>
              <a:t>20</a:t>
            </a:fld>
            <a:endParaRPr lang="it-IT" altLang="it-IT"/>
          </a:p>
        </p:txBody>
      </p:sp>
    </p:spTree>
    <p:extLst>
      <p:ext uri="{BB962C8B-B14F-4D97-AF65-F5344CB8AC3E}">
        <p14:creationId xmlns:p14="http://schemas.microsoft.com/office/powerpoint/2010/main" val="33001331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662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577501A-971E-47AE-83A4-7C0C61C9AF74}" type="slidenum">
              <a:rPr lang="it-IT" altLang="it-IT"/>
              <a:pPr>
                <a:spcBef>
                  <a:spcPct val="0"/>
                </a:spcBef>
              </a:pPr>
              <a:t>21</a:t>
            </a:fld>
            <a:endParaRPr lang="it-IT" altLang="it-IT"/>
          </a:p>
        </p:txBody>
      </p:sp>
    </p:spTree>
    <p:extLst>
      <p:ext uri="{BB962C8B-B14F-4D97-AF65-F5344CB8AC3E}">
        <p14:creationId xmlns:p14="http://schemas.microsoft.com/office/powerpoint/2010/main" val="6262492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6C3C30-BE4C-4AC5-A042-30406A8DC70A}" type="slidenum">
              <a:rPr lang="it-IT" altLang="it-IT"/>
              <a:pPr>
                <a:spcBef>
                  <a:spcPct val="0"/>
                </a:spcBef>
              </a:pPr>
              <a:t>22</a:t>
            </a:fld>
            <a:endParaRPr lang="it-IT" altLang="it-IT"/>
          </a:p>
        </p:txBody>
      </p:sp>
    </p:spTree>
    <p:extLst>
      <p:ext uri="{BB962C8B-B14F-4D97-AF65-F5344CB8AC3E}">
        <p14:creationId xmlns:p14="http://schemas.microsoft.com/office/powerpoint/2010/main" val="41877490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072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7412E9-C50F-4A4F-840B-A7B474B4F354}" type="slidenum">
              <a:rPr lang="it-IT" altLang="it-IT"/>
              <a:pPr>
                <a:spcBef>
                  <a:spcPct val="0"/>
                </a:spcBef>
              </a:pPr>
              <a:t>24</a:t>
            </a:fld>
            <a:endParaRPr lang="it-IT" altLang="it-IT"/>
          </a:p>
        </p:txBody>
      </p:sp>
    </p:spTree>
    <p:extLst>
      <p:ext uri="{BB962C8B-B14F-4D97-AF65-F5344CB8AC3E}">
        <p14:creationId xmlns:p14="http://schemas.microsoft.com/office/powerpoint/2010/main" val="342023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277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D831A9-5891-4927-8BA8-F69709785FEF}" type="slidenum">
              <a:rPr lang="it-IT" altLang="it-IT"/>
              <a:pPr>
                <a:spcBef>
                  <a:spcPct val="0"/>
                </a:spcBef>
              </a:pPr>
              <a:t>25</a:t>
            </a:fld>
            <a:endParaRPr lang="it-IT" altLang="it-IT"/>
          </a:p>
        </p:txBody>
      </p:sp>
    </p:spTree>
    <p:extLst>
      <p:ext uri="{BB962C8B-B14F-4D97-AF65-F5344CB8AC3E}">
        <p14:creationId xmlns:p14="http://schemas.microsoft.com/office/powerpoint/2010/main" val="1265989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BBF9DC7-43B0-49C2-A1F0-47651C821A72}" type="slidenum">
              <a:rPr lang="it-IT" altLang="it-IT">
                <a:latin typeface="Calibri" panose="020F0502020204030204" pitchFamily="34" charset="0"/>
              </a:rPr>
              <a:pPr eaLnBrk="1" hangingPunct="1"/>
              <a:t>4</a:t>
            </a:fld>
            <a:endParaRPr lang="it-IT" altLang="it-IT">
              <a:latin typeface="Calibri" panose="020F0502020204030204" pitchFamily="34" charset="0"/>
            </a:endParaRPr>
          </a:p>
        </p:txBody>
      </p:sp>
    </p:spTree>
    <p:extLst>
      <p:ext uri="{BB962C8B-B14F-4D97-AF65-F5344CB8AC3E}">
        <p14:creationId xmlns:p14="http://schemas.microsoft.com/office/powerpoint/2010/main" val="717431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482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F7CCA0-76A4-4E80-8311-3E2FB66A351E}" type="slidenum">
              <a:rPr lang="it-IT" altLang="it-IT"/>
              <a:pPr>
                <a:spcBef>
                  <a:spcPct val="0"/>
                </a:spcBef>
              </a:pPr>
              <a:t>26</a:t>
            </a:fld>
            <a:endParaRPr lang="it-IT" altLang="it-IT"/>
          </a:p>
        </p:txBody>
      </p:sp>
    </p:spTree>
    <p:extLst>
      <p:ext uri="{BB962C8B-B14F-4D97-AF65-F5344CB8AC3E}">
        <p14:creationId xmlns:p14="http://schemas.microsoft.com/office/powerpoint/2010/main" val="25166899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686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B65854-5F26-4791-A8CD-5F2A95F71E77}" type="slidenum">
              <a:rPr lang="it-IT" altLang="it-IT"/>
              <a:pPr>
                <a:spcBef>
                  <a:spcPct val="0"/>
                </a:spcBef>
              </a:pPr>
              <a:t>27</a:t>
            </a:fld>
            <a:endParaRPr lang="it-IT" altLang="it-IT"/>
          </a:p>
        </p:txBody>
      </p:sp>
    </p:spTree>
    <p:extLst>
      <p:ext uri="{BB962C8B-B14F-4D97-AF65-F5344CB8AC3E}">
        <p14:creationId xmlns:p14="http://schemas.microsoft.com/office/powerpoint/2010/main" val="2718069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EFBA781-CF3E-4426-AC43-71AA73254BF0}" type="slidenum">
              <a:rPr lang="it-IT" altLang="it-IT">
                <a:latin typeface="Calibri" panose="020F0502020204030204" pitchFamily="34" charset="0"/>
              </a:rPr>
              <a:pPr eaLnBrk="1" hangingPunct="1"/>
              <a:t>5</a:t>
            </a:fld>
            <a:endParaRPr lang="it-IT" altLang="it-IT">
              <a:latin typeface="Calibri" panose="020F0502020204030204" pitchFamily="34" charset="0"/>
            </a:endParaRPr>
          </a:p>
        </p:txBody>
      </p:sp>
    </p:spTree>
    <p:extLst>
      <p:ext uri="{BB962C8B-B14F-4D97-AF65-F5344CB8AC3E}">
        <p14:creationId xmlns:p14="http://schemas.microsoft.com/office/powerpoint/2010/main" val="2327649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D3DDD5-39A0-4D2B-880F-CE9E6DB2CD62}" type="slidenum">
              <a:rPr lang="it-IT" altLang="it-IT">
                <a:latin typeface="Calibri" panose="020F0502020204030204" pitchFamily="34" charset="0"/>
              </a:rPr>
              <a:pPr eaLnBrk="1" hangingPunct="1"/>
              <a:t>6</a:t>
            </a:fld>
            <a:endParaRPr lang="it-IT" altLang="it-IT">
              <a:latin typeface="Calibri" panose="020F0502020204030204" pitchFamily="34" charset="0"/>
            </a:endParaRPr>
          </a:p>
        </p:txBody>
      </p:sp>
    </p:spTree>
    <p:extLst>
      <p:ext uri="{BB962C8B-B14F-4D97-AF65-F5344CB8AC3E}">
        <p14:creationId xmlns:p14="http://schemas.microsoft.com/office/powerpoint/2010/main" val="2452564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FDA8128-90EB-44F7-9F2F-32FD5F256087}" type="slidenum">
              <a:rPr lang="it-IT" altLang="it-IT">
                <a:latin typeface="Calibri" panose="020F0502020204030204" pitchFamily="34" charset="0"/>
              </a:rPr>
              <a:pPr eaLnBrk="1" hangingPunct="1"/>
              <a:t>7</a:t>
            </a:fld>
            <a:endParaRPr lang="it-IT" altLang="it-IT">
              <a:latin typeface="Calibri" panose="020F0502020204030204" pitchFamily="34" charset="0"/>
            </a:endParaRPr>
          </a:p>
        </p:txBody>
      </p:sp>
    </p:spTree>
    <p:extLst>
      <p:ext uri="{BB962C8B-B14F-4D97-AF65-F5344CB8AC3E}">
        <p14:creationId xmlns:p14="http://schemas.microsoft.com/office/powerpoint/2010/main" val="4107297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410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ECF47C-2577-4689-A402-412327C98A0E}" type="slidenum">
              <a:rPr lang="it-IT" altLang="it-IT"/>
              <a:pPr>
                <a:spcBef>
                  <a:spcPct val="0"/>
                </a:spcBef>
              </a:pPr>
              <a:t>8</a:t>
            </a:fld>
            <a:endParaRPr lang="it-IT" altLang="it-IT"/>
          </a:p>
        </p:txBody>
      </p:sp>
    </p:spTree>
    <p:extLst>
      <p:ext uri="{BB962C8B-B14F-4D97-AF65-F5344CB8AC3E}">
        <p14:creationId xmlns:p14="http://schemas.microsoft.com/office/powerpoint/2010/main" val="2670329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717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56FA87-41FB-4E34-8CA9-2D0E528DAF39}" type="slidenum">
              <a:rPr lang="it-IT" altLang="it-IT"/>
              <a:pPr>
                <a:spcBef>
                  <a:spcPct val="0"/>
                </a:spcBef>
              </a:pPr>
              <a:t>10</a:t>
            </a:fld>
            <a:endParaRPr lang="it-IT" altLang="it-IT"/>
          </a:p>
        </p:txBody>
      </p:sp>
    </p:spTree>
    <p:extLst>
      <p:ext uri="{BB962C8B-B14F-4D97-AF65-F5344CB8AC3E}">
        <p14:creationId xmlns:p14="http://schemas.microsoft.com/office/powerpoint/2010/main" val="794714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24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C908B1-4435-4F52-962A-78D64568FC00}" type="slidenum">
              <a:rPr lang="it-IT" altLang="it-IT"/>
              <a:pPr>
                <a:spcBef>
                  <a:spcPct val="0"/>
                </a:spcBef>
              </a:pPr>
              <a:t>12</a:t>
            </a:fld>
            <a:endParaRPr lang="it-IT" altLang="it-IT"/>
          </a:p>
        </p:txBody>
      </p:sp>
    </p:spTree>
    <p:extLst>
      <p:ext uri="{BB962C8B-B14F-4D97-AF65-F5344CB8AC3E}">
        <p14:creationId xmlns:p14="http://schemas.microsoft.com/office/powerpoint/2010/main" val="498888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229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B2FFC5-51C0-40D4-9F12-20FD2967655B}" type="slidenum">
              <a:rPr lang="it-IT" altLang="it-IT"/>
              <a:pPr>
                <a:spcBef>
                  <a:spcPct val="0"/>
                </a:spcBef>
              </a:pPr>
              <a:t>14</a:t>
            </a:fld>
            <a:endParaRPr lang="it-IT" altLang="it-IT"/>
          </a:p>
        </p:txBody>
      </p:sp>
    </p:spTree>
    <p:extLst>
      <p:ext uri="{BB962C8B-B14F-4D97-AF65-F5344CB8AC3E}">
        <p14:creationId xmlns:p14="http://schemas.microsoft.com/office/powerpoint/2010/main" val="2332754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27F5D60-C083-4ED8-A404-C9C574CFFCED}" type="datetimeFigureOut">
              <a:rPr lang="it-IT" smtClean="0"/>
              <a:t>04/03/2023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103476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27F5D60-C083-4ED8-A404-C9C574CFFCED}" type="datetimeFigureOut">
              <a:rPr lang="it-IT" smtClean="0"/>
              <a:t>04/03/2023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1891193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27F5D60-C083-4ED8-A404-C9C574CFFCED}" type="datetimeFigureOut">
              <a:rPr lang="it-IT" smtClean="0"/>
              <a:t>04/03/2023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2300270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27F5D60-C083-4ED8-A404-C9C574CFFCED}" type="datetimeFigureOut">
              <a:rPr lang="it-IT" smtClean="0"/>
              <a:t>04/03/2023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1736208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027F5D60-C083-4ED8-A404-C9C574CFFCED}" type="datetimeFigureOut">
              <a:rPr lang="it-IT" smtClean="0"/>
              <a:t>04/03/2023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853706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027F5D60-C083-4ED8-A404-C9C574CFFCED}" type="datetimeFigureOut">
              <a:rPr lang="it-IT" smtClean="0"/>
              <a:t>04/03/2023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1915554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027F5D60-C083-4ED8-A404-C9C574CFFCED}" type="datetimeFigureOut">
              <a:rPr lang="it-IT" smtClean="0"/>
              <a:t>04/03/2023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52660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027F5D60-C083-4ED8-A404-C9C574CFFCED}" type="datetimeFigureOut">
              <a:rPr lang="it-IT" smtClean="0"/>
              <a:t>04/03/2023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1822333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27F5D60-C083-4ED8-A404-C9C574CFFCED}" type="datetimeFigureOut">
              <a:rPr lang="it-IT" smtClean="0"/>
              <a:t>04/03/2023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273849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027F5D60-C083-4ED8-A404-C9C574CFFCED}" type="datetimeFigureOut">
              <a:rPr lang="it-IT" smtClean="0"/>
              <a:t>04/03/2023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1350606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027F5D60-C083-4ED8-A404-C9C574CFFCED}" type="datetimeFigureOut">
              <a:rPr lang="it-IT" smtClean="0"/>
              <a:t>04/03/2023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8C57945-42D6-4C30-9090-57AFD0082F8C}" type="slidenum">
              <a:rPr lang="it-IT" smtClean="0"/>
              <a:t>‹N›</a:t>
            </a:fld>
            <a:endParaRPr lang="it-IT"/>
          </a:p>
        </p:txBody>
      </p:sp>
    </p:spTree>
    <p:extLst>
      <p:ext uri="{BB962C8B-B14F-4D97-AF65-F5344CB8AC3E}">
        <p14:creationId xmlns:p14="http://schemas.microsoft.com/office/powerpoint/2010/main" val="4197510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F5D60-C083-4ED8-A404-C9C574CFFCED}" type="datetimeFigureOut">
              <a:rPr lang="it-IT" smtClean="0"/>
              <a:t>04/03/2023</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C57945-42D6-4C30-9090-57AFD0082F8C}" type="slidenum">
              <a:rPr lang="it-IT" smtClean="0"/>
              <a:t>‹N›</a:t>
            </a:fld>
            <a:endParaRPr lang="it-IT"/>
          </a:p>
        </p:txBody>
      </p:sp>
    </p:spTree>
    <p:extLst>
      <p:ext uri="{BB962C8B-B14F-4D97-AF65-F5344CB8AC3E}">
        <p14:creationId xmlns:p14="http://schemas.microsoft.com/office/powerpoint/2010/main" val="239131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it.wikipedia.org/wiki/2_febbraio" TargetMode="External"/><Relationship Id="rId13" Type="http://schemas.openxmlformats.org/officeDocument/2006/relationships/hyperlink" Target="http://it.wikipedia.org/wiki/Galles" TargetMode="External"/><Relationship Id="rId3" Type="http://schemas.openxmlformats.org/officeDocument/2006/relationships/image" Target="../media/image1.jpeg"/><Relationship Id="rId7" Type="http://schemas.openxmlformats.org/officeDocument/2006/relationships/hyperlink" Target="http://it.wikipedia.org/wiki/Penrhyndeudraeth" TargetMode="External"/><Relationship Id="rId12" Type="http://schemas.openxmlformats.org/officeDocument/2006/relationships/hyperlink" Target="http://it.wikipedia.org/wiki/Matematico"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hyperlink" Target="http://it.wikipedia.org/wiki/1872" TargetMode="External"/><Relationship Id="rId11" Type="http://schemas.openxmlformats.org/officeDocument/2006/relationships/hyperlink" Target="http://it.wikipedia.org/wiki/Logica" TargetMode="External"/><Relationship Id="rId5" Type="http://schemas.openxmlformats.org/officeDocument/2006/relationships/hyperlink" Target="http://it.wikipedia.org/wiki/18_maggio" TargetMode="External"/><Relationship Id="rId15" Type="http://schemas.openxmlformats.org/officeDocument/2006/relationships/hyperlink" Target="http://it.wikipedia.org/wiki/Filosofia" TargetMode="External"/><Relationship Id="rId10" Type="http://schemas.openxmlformats.org/officeDocument/2006/relationships/hyperlink" Target="http://it.wikipedia.org/wiki/Filosofo" TargetMode="External"/><Relationship Id="rId4" Type="http://schemas.openxmlformats.org/officeDocument/2006/relationships/hyperlink" Target="http://it.wikipedia.org/w/index.php?title=Trellech&amp;action=edit&amp;redlink=1" TargetMode="External"/><Relationship Id="rId9" Type="http://schemas.openxmlformats.org/officeDocument/2006/relationships/hyperlink" Target="http://it.wikipedia.org/wiki/1970" TargetMode="External"/><Relationship Id="rId14" Type="http://schemas.openxmlformats.org/officeDocument/2006/relationships/hyperlink" Target="http://it.wikipedia.org/wiki/Movimento_pacifista"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Fil Ling 22-23</a:t>
            </a:r>
          </a:p>
        </p:txBody>
      </p:sp>
      <p:sp>
        <p:nvSpPr>
          <p:cNvPr id="3" name="Sottotitolo 2"/>
          <p:cNvSpPr>
            <a:spLocks noGrp="1"/>
          </p:cNvSpPr>
          <p:nvPr>
            <p:ph type="subTitle" idx="1"/>
          </p:nvPr>
        </p:nvSpPr>
        <p:spPr/>
        <p:txBody>
          <a:bodyPr/>
          <a:lstStyle/>
          <a:p>
            <a:r>
              <a:rPr lang="it-IT" dirty="0"/>
              <a:t>Lezioni 15-18</a:t>
            </a:r>
          </a:p>
        </p:txBody>
      </p:sp>
    </p:spTree>
    <p:extLst>
      <p:ext uri="{BB962C8B-B14F-4D97-AF65-F5344CB8AC3E}">
        <p14:creationId xmlns:p14="http://schemas.microsoft.com/office/powerpoint/2010/main" val="3406869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pPr eaLnBrk="1" hangingPunct="1"/>
            <a:r>
              <a:rPr lang="it-IT" altLang="it-IT"/>
              <a:t>Le 3 condizioni</a:t>
            </a:r>
          </a:p>
        </p:txBody>
      </p:sp>
      <p:sp>
        <p:nvSpPr>
          <p:cNvPr id="3" name="Segnaposto contenuto 2"/>
          <p:cNvSpPr>
            <a:spLocks noGrp="1"/>
          </p:cNvSpPr>
          <p:nvPr>
            <p:ph idx="1"/>
          </p:nvPr>
        </p:nvSpPr>
        <p:spPr/>
        <p:txBody>
          <a:bodyPr>
            <a:normAutofit fontScale="92500"/>
          </a:bodyPr>
          <a:lstStyle/>
          <a:p>
            <a:pPr eaLnBrk="1" hangingPunct="1">
              <a:buFont typeface="Arial" charset="0"/>
              <a:buChar char="•"/>
              <a:defRPr/>
            </a:pPr>
            <a:r>
              <a:rPr lang="it-IT" dirty="0"/>
              <a:t>(TD1)	un enunciato della forma «il </a:t>
            </a:r>
            <a:r>
              <a:rPr lang="it-IT" i="1" dirty="0"/>
              <a:t>P</a:t>
            </a:r>
            <a:r>
              <a:rPr lang="it-IT" dirty="0"/>
              <a:t> è </a:t>
            </a:r>
            <a:r>
              <a:rPr lang="it-IT" i="1" dirty="0"/>
              <a:t>Q</a:t>
            </a:r>
            <a:r>
              <a:rPr lang="it-IT" dirty="0"/>
              <a:t>» esprime la stessa proposizione del corrispondente enunciato della forma «vi è esattamente un oggetto che ha la proprietà </a:t>
            </a:r>
            <a:r>
              <a:rPr lang="it-IT" i="1" dirty="0"/>
              <a:t>P</a:t>
            </a:r>
            <a:r>
              <a:rPr lang="it-IT" dirty="0"/>
              <a:t> e tale oggetto ha la proprietà </a:t>
            </a:r>
            <a:r>
              <a:rPr lang="it-IT" i="1"/>
              <a:t>Q</a:t>
            </a:r>
            <a:r>
              <a:rPr lang="it-IT"/>
              <a:t>».</a:t>
            </a:r>
          </a:p>
          <a:p>
            <a:pPr eaLnBrk="1" hangingPunct="1">
              <a:buFont typeface="Arial" charset="0"/>
              <a:buChar char="•"/>
              <a:defRPr/>
            </a:pPr>
            <a:r>
              <a:rPr lang="it-IT"/>
              <a:t>condizione </a:t>
            </a:r>
            <a:r>
              <a:rPr lang="it-IT" dirty="0"/>
              <a:t>di esistenza: esiste almeno un P</a:t>
            </a:r>
          </a:p>
          <a:p>
            <a:pPr eaLnBrk="1" hangingPunct="1">
              <a:buFont typeface="Arial" charset="0"/>
              <a:buChar char="•"/>
              <a:defRPr/>
            </a:pPr>
            <a:r>
              <a:rPr lang="it-IT" dirty="0"/>
              <a:t>condizione di unicità: esiste al massimo un P</a:t>
            </a:r>
          </a:p>
          <a:p>
            <a:pPr eaLnBrk="1" hangingPunct="1">
              <a:buFont typeface="Arial" charset="0"/>
              <a:buChar char="•"/>
              <a:defRPr/>
            </a:pPr>
            <a:r>
              <a:rPr lang="it-IT" dirty="0"/>
              <a:t>condizione di attribuzione: qualsiasi cosa sia P è anche Q</a:t>
            </a:r>
          </a:p>
          <a:p>
            <a:pPr eaLnBrk="1" hangingPunct="1">
              <a:buFont typeface="Arial" charset="0"/>
              <a:buChar char="•"/>
              <a:defRPr/>
            </a:pPr>
            <a:r>
              <a:rPr lang="it-IT" dirty="0"/>
              <a:t>Tutte e tre le condizioni devono essere soddisfatte affinché «il </a:t>
            </a:r>
            <a:r>
              <a:rPr lang="it-IT" i="1" dirty="0"/>
              <a:t>P</a:t>
            </a:r>
            <a:r>
              <a:rPr lang="it-IT" dirty="0"/>
              <a:t> è </a:t>
            </a:r>
            <a:r>
              <a:rPr lang="it-IT" i="1" dirty="0"/>
              <a:t>Q</a:t>
            </a:r>
            <a:r>
              <a:rPr lang="it-IT" dirty="0"/>
              <a:t>» </a:t>
            </a:r>
            <a:r>
              <a:rPr lang="it-IT"/>
              <a:t>sia vero</a:t>
            </a:r>
          </a:p>
          <a:p>
            <a:pPr>
              <a:buFont typeface="Arial" charset="0"/>
              <a:buChar char="•"/>
              <a:defRPr/>
            </a:pPr>
            <a:r>
              <a:rPr lang="it-IT"/>
              <a:t>(TD2)	Le descrizioni definite sono simboli incompleti, ossia non hanno un significato se non in virtú della tesi (TD1).</a:t>
            </a:r>
          </a:p>
          <a:p>
            <a:pPr eaLnBrk="1" hangingPunct="1">
              <a:buFont typeface="Arial" charset="0"/>
              <a:buChar char="•"/>
              <a:defRPr/>
            </a:pPr>
            <a:endParaRPr lang="it-IT" dirty="0"/>
          </a:p>
        </p:txBody>
      </p:sp>
    </p:spTree>
    <p:extLst>
      <p:ext uri="{BB962C8B-B14F-4D97-AF65-F5344CB8AC3E}">
        <p14:creationId xmlns:p14="http://schemas.microsoft.com/office/powerpoint/2010/main" val="3922601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it-IT" altLang="it-IT"/>
              <a:t>Negazione e quantificatore esistenziale</a:t>
            </a:r>
          </a:p>
        </p:txBody>
      </p:sp>
      <p:sp>
        <p:nvSpPr>
          <p:cNvPr id="8195" name="Segnaposto contenuto 2"/>
          <p:cNvSpPr>
            <a:spLocks noGrp="1"/>
          </p:cNvSpPr>
          <p:nvPr>
            <p:ph idx="1"/>
          </p:nvPr>
        </p:nvSpPr>
        <p:spPr>
          <a:xfrm>
            <a:off x="2152650" y="2230438"/>
            <a:ext cx="7886700" cy="3263900"/>
          </a:xfrm>
        </p:spPr>
        <p:txBody>
          <a:bodyPr>
            <a:normAutofit fontScale="92500"/>
          </a:bodyPr>
          <a:lstStyle/>
          <a:p>
            <a:r>
              <a:rPr lang="it-IT" altLang="it-IT"/>
              <a:t>(TD3)	La negazione della proposizione espressa da un enunciato della forma «il </a:t>
            </a:r>
            <a:r>
              <a:rPr lang="it-IT" altLang="it-IT" i="1"/>
              <a:t>P</a:t>
            </a:r>
            <a:r>
              <a:rPr lang="it-IT" altLang="it-IT"/>
              <a:t> è </a:t>
            </a:r>
            <a:r>
              <a:rPr lang="it-IT" altLang="it-IT" i="1"/>
              <a:t>Q</a:t>
            </a:r>
            <a:r>
              <a:rPr lang="it-IT" altLang="it-IT"/>
              <a:t>» si esprime in modo non ambiguo premettendo la negazione a tutto l'enunciato («non è vero che il </a:t>
            </a:r>
            <a:r>
              <a:rPr lang="it-IT" altLang="it-IT" i="1"/>
              <a:t>P</a:t>
            </a:r>
            <a:r>
              <a:rPr lang="it-IT" altLang="it-IT"/>
              <a:t> è </a:t>
            </a:r>
            <a:r>
              <a:rPr lang="it-IT" altLang="it-IT" i="1"/>
              <a:t>Q</a:t>
            </a:r>
            <a:r>
              <a:rPr lang="it-IT" altLang="it-IT"/>
              <a:t>»).</a:t>
            </a:r>
          </a:p>
          <a:p>
            <a:r>
              <a:rPr lang="it-IT" altLang="it-IT"/>
              <a:t>(TD4)	Il quantificatore esistenziale «vi è almeno un oggetto tale che...» («</a:t>
            </a:r>
            <a:r>
              <a:rPr lang="it-IT" altLang="it-IT">
                <a:sym typeface="Symbol" panose="05050102010706020507" pitchFamily="18" charset="2"/>
              </a:rPr>
              <a:t></a:t>
            </a:r>
            <a:r>
              <a:rPr lang="it-IT" altLang="it-IT"/>
              <a:t>») va interpretato come equivalente a «</a:t>
            </a:r>
            <a:r>
              <a:rPr lang="it-IT" altLang="it-IT" i="1"/>
              <a:t>esiste</a:t>
            </a:r>
            <a:r>
              <a:rPr lang="it-IT" altLang="it-IT"/>
              <a:t> almeno un oggetto tale che...».</a:t>
            </a:r>
          </a:p>
          <a:p>
            <a:endParaRPr lang="it-IT" altLang="it-IT"/>
          </a:p>
          <a:p>
            <a:endParaRPr lang="it-IT" altLang="it-IT"/>
          </a:p>
        </p:txBody>
      </p:sp>
    </p:spTree>
    <p:extLst>
      <p:ext uri="{BB962C8B-B14F-4D97-AF65-F5344CB8AC3E}">
        <p14:creationId xmlns:p14="http://schemas.microsoft.com/office/powerpoint/2010/main" val="2895747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4"/>
          <p:cNvSpPr>
            <a:spLocks noGrp="1"/>
          </p:cNvSpPr>
          <p:nvPr>
            <p:ph type="title"/>
          </p:nvPr>
        </p:nvSpPr>
        <p:spPr/>
        <p:txBody>
          <a:bodyPr/>
          <a:lstStyle/>
          <a:p>
            <a:pPr eaLnBrk="1" hangingPunct="1"/>
            <a:r>
              <a:rPr lang="it-IT" altLang="it-IT"/>
              <a:t>I tre rompicapo di "On denoting"</a:t>
            </a:r>
          </a:p>
        </p:txBody>
      </p:sp>
      <p:sp>
        <p:nvSpPr>
          <p:cNvPr id="9219" name="Segnaposto contenuto 5"/>
          <p:cNvSpPr>
            <a:spLocks noGrp="1"/>
          </p:cNvSpPr>
          <p:nvPr>
            <p:ph idx="1"/>
          </p:nvPr>
        </p:nvSpPr>
        <p:spPr/>
        <p:txBody>
          <a:bodyPr/>
          <a:lstStyle/>
          <a:p>
            <a:pPr eaLnBrk="1" hangingPunct="1"/>
            <a:r>
              <a:rPr lang="it-IT" altLang="it-IT"/>
              <a:t>Il problema degli esistenziali negativi (già visto)</a:t>
            </a:r>
          </a:p>
          <a:p>
            <a:pPr eaLnBrk="1" hangingPunct="1"/>
            <a:r>
              <a:rPr lang="it-IT" altLang="it-IT"/>
              <a:t>La difficoltà con la legge del terzo escluso per enunciati "su oggetti inesistenti" (da vedere) </a:t>
            </a:r>
          </a:p>
          <a:p>
            <a:pPr eaLnBrk="1" hangingPunct="1"/>
            <a:r>
              <a:rPr lang="it-IT" altLang="it-IT"/>
              <a:t>La difficoltà della legge di Leibniz sull'identità (indiscernibilità degli identici) nei contesti intensionali (già visto) </a:t>
            </a:r>
          </a:p>
        </p:txBody>
      </p:sp>
    </p:spTree>
    <p:extLst>
      <p:ext uri="{BB962C8B-B14F-4D97-AF65-F5344CB8AC3E}">
        <p14:creationId xmlns:p14="http://schemas.microsoft.com/office/powerpoint/2010/main" val="3311686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Lezioni 17-18</a:t>
            </a:r>
          </a:p>
          <a:p>
            <a:r>
              <a:rPr lang="it-IT" dirty="0"/>
              <a:t>3/3/23</a:t>
            </a:r>
          </a:p>
        </p:txBody>
      </p:sp>
    </p:spTree>
    <p:extLst>
      <p:ext uri="{BB962C8B-B14F-4D97-AF65-F5344CB8AC3E}">
        <p14:creationId xmlns:p14="http://schemas.microsoft.com/office/powerpoint/2010/main" val="970073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pPr eaLnBrk="1" hangingPunct="1"/>
            <a:r>
              <a:rPr lang="it-IT" altLang="it-IT"/>
              <a:t>Esistenziali negativi</a:t>
            </a:r>
          </a:p>
        </p:txBody>
      </p:sp>
      <p:sp>
        <p:nvSpPr>
          <p:cNvPr id="11267" name="Segnaposto contenuto 2"/>
          <p:cNvSpPr>
            <a:spLocks noGrp="1"/>
          </p:cNvSpPr>
          <p:nvPr>
            <p:ph idx="1"/>
          </p:nvPr>
        </p:nvSpPr>
        <p:spPr/>
        <p:txBody>
          <a:bodyPr/>
          <a:lstStyle/>
          <a:p>
            <a:pPr eaLnBrk="1" hangingPunct="1"/>
            <a:r>
              <a:rPr lang="it-IT" altLang="it-IT"/>
              <a:t>il cavallo alato esiste = esiste almeno un cavallo alato ed esiste al massimo un cavallo alato</a:t>
            </a:r>
          </a:p>
          <a:p>
            <a:pPr eaLnBrk="1" hangingPunct="1"/>
            <a:r>
              <a:rPr lang="it-IT" altLang="it-IT"/>
              <a:t>il cavallo alato non esiste = è falso che: esiste almeno un cavallo alato ed esiste al massimo un cavallo alato</a:t>
            </a:r>
          </a:p>
        </p:txBody>
      </p:sp>
    </p:spTree>
    <p:extLst>
      <p:ext uri="{BB962C8B-B14F-4D97-AF65-F5344CB8AC3E}">
        <p14:creationId xmlns:p14="http://schemas.microsoft.com/office/powerpoint/2010/main" val="2252741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pPr eaLnBrk="1" hangingPunct="1"/>
            <a:r>
              <a:rPr lang="it-IT" altLang="it-IT"/>
              <a:t>Esistenziali negativi (2)</a:t>
            </a:r>
          </a:p>
        </p:txBody>
      </p:sp>
      <p:sp>
        <p:nvSpPr>
          <p:cNvPr id="13315" name="Segnaposto contenuto 2"/>
          <p:cNvSpPr>
            <a:spLocks noGrp="1"/>
          </p:cNvSpPr>
          <p:nvPr>
            <p:ph idx="1"/>
          </p:nvPr>
        </p:nvSpPr>
        <p:spPr/>
        <p:txBody>
          <a:bodyPr/>
          <a:lstStyle/>
          <a:p>
            <a:pPr eaLnBrk="1" hangingPunct="1"/>
            <a:r>
              <a:rPr lang="it-IT" altLang="it-IT"/>
              <a:t>Per esprimere la condizione di attribuzione ammetteremo che "esiste" si può anche intendere come esprimente una proprietà banale posseduta da tutti, per esempio, l'essere autoidentico.</a:t>
            </a:r>
          </a:p>
          <a:p>
            <a:pPr eaLnBrk="1" hangingPunct="1"/>
            <a:r>
              <a:rPr lang="it-IT" altLang="it-IT"/>
              <a:t>Detto questo, possiamo vedere che "il cavallo alato non esiste" si può considerare ambiguo</a:t>
            </a:r>
          </a:p>
        </p:txBody>
      </p:sp>
    </p:spTree>
    <p:extLst>
      <p:ext uri="{BB962C8B-B14F-4D97-AF65-F5344CB8AC3E}">
        <p14:creationId xmlns:p14="http://schemas.microsoft.com/office/powerpoint/2010/main" val="1555944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p:txBody>
          <a:bodyPr rtlCol="0">
            <a:normAutofit/>
          </a:bodyPr>
          <a:lstStyle/>
          <a:p>
            <a:pPr>
              <a:defRPr/>
            </a:pPr>
            <a:r>
              <a:rPr lang="it-IT"/>
              <a:t>Ambiguità degli esistenziali negativi</a:t>
            </a:r>
          </a:p>
        </p:txBody>
      </p:sp>
      <p:sp>
        <p:nvSpPr>
          <p:cNvPr id="3" name="Segnaposto contenuto 2"/>
          <p:cNvSpPr>
            <a:spLocks noGrp="1"/>
          </p:cNvSpPr>
          <p:nvPr>
            <p:ph idx="1"/>
          </p:nvPr>
        </p:nvSpPr>
        <p:spPr/>
        <p:txBody>
          <a:bodyPr rtlCol="0">
            <a:normAutofit/>
          </a:bodyPr>
          <a:lstStyle/>
          <a:p>
            <a:pPr>
              <a:defRPr/>
            </a:pPr>
            <a:r>
              <a:rPr lang="it-IT" dirty="0"/>
              <a:t>Possiamo sintetizzare le condizioni di esistenza e unicità sfruttando l'avverbio "esattamente" ed usando una variabile, "x".</a:t>
            </a:r>
          </a:p>
          <a:p>
            <a:pPr>
              <a:defRPr/>
            </a:pPr>
            <a:r>
              <a:rPr lang="it-IT" dirty="0"/>
              <a:t>Ambito ristretto della negazione: esiste esattamente un x che è cavallo alato tale che è falso che x = </a:t>
            </a:r>
            <a:r>
              <a:rPr lang="it-IT" dirty="0" err="1"/>
              <a:t>x</a:t>
            </a:r>
            <a:r>
              <a:rPr lang="it-IT" dirty="0"/>
              <a:t> . Secondo questa interpretazione la frase è falsa, addirittura contraddittoria.</a:t>
            </a:r>
          </a:p>
          <a:p>
            <a:pPr>
              <a:defRPr/>
            </a:pPr>
            <a:r>
              <a:rPr lang="it-IT" dirty="0"/>
              <a:t>Ambito ampio della negazione: non è vero che: esiste esattamente un x che è cavallo alato tale che x = x. Secondo questa interpretazione la frase è vera.</a:t>
            </a:r>
          </a:p>
          <a:p>
            <a:pPr>
              <a:defRPr/>
            </a:pPr>
            <a:endParaRPr lang="it-IT" dirty="0"/>
          </a:p>
        </p:txBody>
      </p:sp>
    </p:spTree>
    <p:extLst>
      <p:ext uri="{BB962C8B-B14F-4D97-AF65-F5344CB8AC3E}">
        <p14:creationId xmlns:p14="http://schemas.microsoft.com/office/powerpoint/2010/main" val="166133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p:cNvSpPr>
          <p:nvPr>
            <p:ph type="title"/>
          </p:nvPr>
        </p:nvSpPr>
        <p:spPr/>
        <p:txBody>
          <a:bodyPr/>
          <a:lstStyle/>
          <a:p>
            <a:pPr eaLnBrk="1" hangingPunct="1"/>
            <a:r>
              <a:rPr lang="it-IT" altLang="it-IT"/>
              <a:t>Legge del terzo escluso</a:t>
            </a:r>
          </a:p>
        </p:txBody>
      </p:sp>
      <p:sp>
        <p:nvSpPr>
          <p:cNvPr id="3" name="Segnaposto contenuto 2"/>
          <p:cNvSpPr>
            <a:spLocks noGrp="1"/>
          </p:cNvSpPr>
          <p:nvPr>
            <p:ph sz="half" idx="1"/>
          </p:nvPr>
        </p:nvSpPr>
        <p:spPr/>
        <p:txBody>
          <a:bodyPr rtlCol="0">
            <a:normAutofit fontScale="92500" lnSpcReduction="20000"/>
          </a:bodyPr>
          <a:lstStyle/>
          <a:p>
            <a:pPr>
              <a:defRPr/>
            </a:pPr>
            <a:r>
              <a:rPr lang="en-US" dirty="0"/>
              <a:t>From Russell's "On Denoting":</a:t>
            </a:r>
            <a:br>
              <a:rPr lang="en-US" dirty="0"/>
            </a:br>
            <a:r>
              <a:rPr lang="en-US" dirty="0"/>
              <a:t/>
            </a:r>
            <a:br>
              <a:rPr lang="en-US" dirty="0"/>
            </a:br>
            <a:r>
              <a:rPr lang="en-US" dirty="0"/>
              <a:t>By the law of excluded middle, either "A is B" or "A is not B" must be true. Hence either "the present King of France is bald" or "the present King of France is not bald" must be true. Yet if we enumerated the things that are bald, and then the things that are not bald, we should not find the present King of France in either list. Hegelians, who love a synthesis, will probably conclude that he wears a wig. </a:t>
            </a:r>
          </a:p>
          <a:p>
            <a:pPr>
              <a:defRPr/>
            </a:pPr>
            <a:endParaRPr lang="it-IT" dirty="0"/>
          </a:p>
        </p:txBody>
      </p:sp>
      <p:pic>
        <p:nvPicPr>
          <p:cNvPr id="17412" name="Picture 2" descr="C:\Users\utente\Pictures\1810469193_d8eb4b1bb1_m[1].jp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810375" y="2611438"/>
            <a:ext cx="1714500" cy="2286000"/>
          </a:xfrm>
        </p:spPr>
      </p:pic>
    </p:spTree>
    <p:extLst>
      <p:ext uri="{BB962C8B-B14F-4D97-AF65-F5344CB8AC3E}">
        <p14:creationId xmlns:p14="http://schemas.microsoft.com/office/powerpoint/2010/main" val="3501886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1"/>
          <p:cNvSpPr>
            <a:spLocks noGrp="1"/>
          </p:cNvSpPr>
          <p:nvPr>
            <p:ph type="title"/>
          </p:nvPr>
        </p:nvSpPr>
        <p:spPr/>
        <p:txBody>
          <a:bodyPr/>
          <a:lstStyle/>
          <a:p>
            <a:pPr eaLnBrk="1" hangingPunct="1"/>
            <a:r>
              <a:rPr lang="it-IT" altLang="it-IT"/>
              <a:t>Legge del terzo escluso (2)</a:t>
            </a:r>
          </a:p>
        </p:txBody>
      </p:sp>
      <p:sp>
        <p:nvSpPr>
          <p:cNvPr id="19459" name="Segnaposto contenuto 2"/>
          <p:cNvSpPr>
            <a:spLocks noGrp="1"/>
          </p:cNvSpPr>
          <p:nvPr>
            <p:ph idx="1"/>
          </p:nvPr>
        </p:nvSpPr>
        <p:spPr/>
        <p:txBody>
          <a:bodyPr/>
          <a:lstStyle/>
          <a:p>
            <a:pPr eaLnBrk="1" hangingPunct="1"/>
            <a:r>
              <a:rPr lang="it-IT" altLang="it-IT"/>
              <a:t>Il problema: per questa legge, un enunciato tra (1) e (2) deve essere vero, ma se uno dei due è vero, sembrerebbe che si possa attribuire veridicamente una proprietà ad un oggetto (Frege sacrifica la legge)</a:t>
            </a:r>
          </a:p>
          <a:p>
            <a:pPr eaLnBrk="1" hangingPunct="1"/>
            <a:r>
              <a:rPr lang="it-IT" altLang="it-IT"/>
              <a:t>(1) l'attuale re di Francia è calvo</a:t>
            </a:r>
          </a:p>
          <a:p>
            <a:pPr eaLnBrk="1" hangingPunct="1"/>
            <a:r>
              <a:rPr lang="it-IT" altLang="it-IT"/>
              <a:t>(2) l'attuale re di Francia non è calvo</a:t>
            </a:r>
          </a:p>
        </p:txBody>
      </p:sp>
    </p:spTree>
    <p:extLst>
      <p:ext uri="{BB962C8B-B14F-4D97-AF65-F5344CB8AC3E}">
        <p14:creationId xmlns:p14="http://schemas.microsoft.com/office/powerpoint/2010/main" val="3053671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p:txBody>
          <a:bodyPr/>
          <a:lstStyle/>
          <a:p>
            <a:pPr eaLnBrk="1" hangingPunct="1"/>
            <a:r>
              <a:rPr lang="it-IT" altLang="it-IT"/>
              <a:t>La soluzione</a:t>
            </a:r>
          </a:p>
        </p:txBody>
      </p:sp>
      <p:sp>
        <p:nvSpPr>
          <p:cNvPr id="3" name="Segnaposto contenuto 2"/>
          <p:cNvSpPr>
            <a:spLocks noGrp="1"/>
          </p:cNvSpPr>
          <p:nvPr>
            <p:ph idx="1"/>
          </p:nvPr>
        </p:nvSpPr>
        <p:spPr/>
        <p:txBody>
          <a:bodyPr rtlCol="0">
            <a:normAutofit/>
          </a:bodyPr>
          <a:lstStyle/>
          <a:p>
            <a:pPr>
              <a:defRPr/>
            </a:pPr>
            <a:r>
              <a:rPr lang="it-IT" dirty="0"/>
              <a:t>Applicando la teoria delle descrizioni otteniamo:</a:t>
            </a:r>
          </a:p>
          <a:p>
            <a:pPr>
              <a:defRPr/>
            </a:pPr>
            <a:r>
              <a:rPr lang="it-IT" dirty="0"/>
              <a:t>(2a) Non è vero che: esiste esattamente un attuale re di Francia ed è calvo [proposizione vera e che permette di salvare la legge del terzo escluso, senza impegno ad un oggetto inesistente]</a:t>
            </a:r>
          </a:p>
          <a:p>
            <a:pPr>
              <a:defRPr/>
            </a:pPr>
            <a:r>
              <a:rPr lang="it-IT" dirty="0"/>
              <a:t>(2r) esiste esattamente un attuale re di Francia e non è calvo [proposizione falsa. NB: la sua negazione è la proposizione vera: Non è vero che: esiste esattamente un attuale re di Francia e non è calvo]</a:t>
            </a:r>
          </a:p>
        </p:txBody>
      </p:sp>
    </p:spTree>
    <p:extLst>
      <p:ext uri="{BB962C8B-B14F-4D97-AF65-F5344CB8AC3E}">
        <p14:creationId xmlns:p14="http://schemas.microsoft.com/office/powerpoint/2010/main" val="4218453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3B32A2-A255-455B-BF67-4CEB441574D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3F9510A-B976-4E36-BFBF-814C9D0AD2EA}"/>
              </a:ext>
            </a:extLst>
          </p:cNvPr>
          <p:cNvSpPr>
            <a:spLocks noGrp="1"/>
          </p:cNvSpPr>
          <p:nvPr>
            <p:ph idx="1"/>
          </p:nvPr>
        </p:nvSpPr>
        <p:spPr/>
        <p:txBody>
          <a:bodyPr/>
          <a:lstStyle/>
          <a:p>
            <a:r>
              <a:rPr lang="it-IT" dirty="0"/>
              <a:t>Lezioni 15-16</a:t>
            </a:r>
          </a:p>
          <a:p>
            <a:r>
              <a:rPr lang="it-IT" dirty="0"/>
              <a:t>2/3/23</a:t>
            </a:r>
          </a:p>
        </p:txBody>
      </p:sp>
    </p:spTree>
    <p:extLst>
      <p:ext uri="{BB962C8B-B14F-4D97-AF65-F5344CB8AC3E}">
        <p14:creationId xmlns:p14="http://schemas.microsoft.com/office/powerpoint/2010/main" val="1032735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rtlCol="0">
            <a:normAutofit/>
          </a:bodyPr>
          <a:lstStyle/>
          <a:p>
            <a:pPr>
              <a:defRPr/>
            </a:pPr>
            <a:r>
              <a:rPr lang="it-IT"/>
              <a:t>Trattamento dei contesti intensionali in Russell</a:t>
            </a:r>
          </a:p>
        </p:txBody>
      </p:sp>
      <p:sp>
        <p:nvSpPr>
          <p:cNvPr id="3" name="Segnaposto contenuto 2"/>
          <p:cNvSpPr>
            <a:spLocks noGrp="1"/>
          </p:cNvSpPr>
          <p:nvPr>
            <p:ph idx="1"/>
          </p:nvPr>
        </p:nvSpPr>
        <p:spPr/>
        <p:txBody>
          <a:bodyPr rtlCol="0">
            <a:normAutofit/>
          </a:bodyPr>
          <a:lstStyle/>
          <a:p>
            <a:pPr>
              <a:defRPr/>
            </a:pPr>
            <a:r>
              <a:rPr lang="it-IT" dirty="0"/>
              <a:t>(1) Giovanni crede che la stella della sera appare alla sera</a:t>
            </a:r>
          </a:p>
          <a:p>
            <a:pPr>
              <a:defRPr/>
            </a:pPr>
            <a:r>
              <a:rPr lang="it-IT" dirty="0"/>
              <a:t>(2) la stella della sera è la stella del mattino</a:t>
            </a:r>
          </a:p>
          <a:p>
            <a:pPr>
              <a:defRPr/>
            </a:pPr>
            <a:r>
              <a:rPr lang="it-IT" dirty="0"/>
              <a:t>LL. se x = y e A, allora A(x/y)</a:t>
            </a:r>
          </a:p>
          <a:p>
            <a:pPr>
              <a:defRPr/>
            </a:pPr>
            <a:r>
              <a:rPr lang="it-IT" dirty="0"/>
              <a:t>? (3) Giovanni crede che la stella del mattino appare alla sera</a:t>
            </a:r>
          </a:p>
          <a:p>
            <a:pPr>
              <a:defRPr/>
            </a:pPr>
            <a:r>
              <a:rPr lang="it-IT" dirty="0"/>
              <a:t>Secondo Russell non possiamo derivare (3) perché (2) non ha la forma "a = b"</a:t>
            </a:r>
          </a:p>
          <a:p>
            <a:pPr>
              <a:defRPr/>
            </a:pPr>
            <a:r>
              <a:rPr lang="it-IT" dirty="0"/>
              <a:t>Infatti applicando la sua teoria delle descrizioni otteniamo:</a:t>
            </a:r>
          </a:p>
        </p:txBody>
      </p:sp>
    </p:spTree>
    <p:extLst>
      <p:ext uri="{BB962C8B-B14F-4D97-AF65-F5344CB8AC3E}">
        <p14:creationId xmlns:p14="http://schemas.microsoft.com/office/powerpoint/2010/main" val="42227036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p:txBody>
          <a:bodyPr/>
          <a:lstStyle/>
          <a:p>
            <a:pPr eaLnBrk="1" hangingPunct="1"/>
            <a:r>
              <a:rPr lang="it-IT" altLang="it-IT"/>
              <a:t>contesti intensionali (cont.)</a:t>
            </a:r>
          </a:p>
        </p:txBody>
      </p:sp>
      <p:sp>
        <p:nvSpPr>
          <p:cNvPr id="3" name="Segnaposto contenuto 2"/>
          <p:cNvSpPr>
            <a:spLocks noGrp="1"/>
          </p:cNvSpPr>
          <p:nvPr>
            <p:ph idx="1"/>
          </p:nvPr>
        </p:nvSpPr>
        <p:spPr/>
        <p:txBody>
          <a:bodyPr rtlCol="0">
            <a:normAutofit lnSpcReduction="10000"/>
          </a:bodyPr>
          <a:lstStyle/>
          <a:p>
            <a:pPr>
              <a:defRPr/>
            </a:pPr>
            <a:r>
              <a:rPr lang="it-IT" dirty="0"/>
              <a:t>(2) la stella della sera è la stella del mattino</a:t>
            </a:r>
          </a:p>
          <a:p>
            <a:pPr>
              <a:defRPr/>
            </a:pPr>
            <a:r>
              <a:rPr lang="it-IT" dirty="0"/>
              <a:t>(2') esiste esattamente un x che è stella della sera ed x è tale che esiste esattamente un y che è stella del mattino ed è tale che x = y</a:t>
            </a:r>
          </a:p>
          <a:p>
            <a:pPr>
              <a:defRPr/>
            </a:pPr>
            <a:r>
              <a:rPr lang="it-IT" dirty="0"/>
              <a:t>Va notato che le regole della logica permettono di derivare, per es., che</a:t>
            </a:r>
          </a:p>
          <a:p>
            <a:pPr>
              <a:defRPr/>
            </a:pPr>
            <a:r>
              <a:rPr lang="it-IT" dirty="0"/>
              <a:t>(3) la stella del mattino è un pianeta</a:t>
            </a:r>
          </a:p>
          <a:p>
            <a:pPr>
              <a:defRPr/>
            </a:pPr>
            <a:r>
              <a:rPr lang="it-IT" dirty="0"/>
              <a:t>da (2') e da </a:t>
            </a:r>
          </a:p>
          <a:p>
            <a:pPr>
              <a:defRPr/>
            </a:pPr>
            <a:r>
              <a:rPr lang="it-IT" dirty="0"/>
              <a:t>(4) la stella della sera è un pianeta</a:t>
            </a:r>
          </a:p>
          <a:p>
            <a:pPr>
              <a:defRPr/>
            </a:pPr>
            <a:r>
              <a:rPr lang="it-IT" dirty="0"/>
              <a:t>purché (4) sia a sua volta interpretata secondo la teoria delle descrizioni</a:t>
            </a:r>
          </a:p>
          <a:p>
            <a:pPr>
              <a:defRPr/>
            </a:pPr>
            <a:endParaRPr lang="it-IT" dirty="0"/>
          </a:p>
        </p:txBody>
      </p:sp>
    </p:spTree>
    <p:extLst>
      <p:ext uri="{BB962C8B-B14F-4D97-AF65-F5344CB8AC3E}">
        <p14:creationId xmlns:p14="http://schemas.microsoft.com/office/powerpoint/2010/main" val="1547248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p:txBody>
          <a:bodyPr/>
          <a:lstStyle/>
          <a:p>
            <a:pPr eaLnBrk="1" hangingPunct="1"/>
            <a:r>
              <a:rPr lang="it-IT" altLang="it-IT"/>
              <a:t>Leggi sull'identità</a:t>
            </a:r>
          </a:p>
        </p:txBody>
      </p:sp>
      <p:sp>
        <p:nvSpPr>
          <p:cNvPr id="3" name="Segnaposto contenuto 2"/>
          <p:cNvSpPr>
            <a:spLocks noGrp="1"/>
          </p:cNvSpPr>
          <p:nvPr>
            <p:ph idx="1"/>
          </p:nvPr>
        </p:nvSpPr>
        <p:spPr/>
        <p:txBody>
          <a:bodyPr rtlCol="0">
            <a:normAutofit fontScale="92500" lnSpcReduction="10000"/>
          </a:bodyPr>
          <a:lstStyle/>
          <a:p>
            <a:pPr>
              <a:defRPr/>
            </a:pPr>
            <a:r>
              <a:rPr lang="it-IT" dirty="0" err="1"/>
              <a:t>Autoidentità</a:t>
            </a:r>
            <a:r>
              <a:rPr lang="it-IT" dirty="0"/>
              <a:t>. x = </a:t>
            </a:r>
            <a:r>
              <a:rPr lang="it-IT" dirty="0" err="1"/>
              <a:t>x</a:t>
            </a:r>
            <a:endParaRPr lang="it-IT" dirty="0"/>
          </a:p>
          <a:p>
            <a:pPr>
              <a:defRPr/>
            </a:pPr>
            <a:r>
              <a:rPr lang="it-IT" dirty="0"/>
              <a:t>Legge di </a:t>
            </a:r>
            <a:r>
              <a:rPr lang="it-IT" dirty="0" err="1"/>
              <a:t>Leibniz</a:t>
            </a:r>
            <a:r>
              <a:rPr lang="it-IT" dirty="0"/>
              <a:t> sull'</a:t>
            </a:r>
            <a:r>
              <a:rPr lang="it-IT" dirty="0" err="1"/>
              <a:t>indiscernibilità</a:t>
            </a:r>
            <a:r>
              <a:rPr lang="it-IT" dirty="0"/>
              <a:t> degli identici</a:t>
            </a:r>
          </a:p>
          <a:p>
            <a:pPr lvl="1">
              <a:defRPr/>
            </a:pPr>
            <a:r>
              <a:rPr lang="it-IT" dirty="0"/>
              <a:t>Versione logica che abbiamo utilizzato (trattando dei contesti intensionali), che permette di sostituire un termine "a" con un termine "b" in una frase, dopo aver dichiarato "a = b"</a:t>
            </a:r>
          </a:p>
          <a:p>
            <a:pPr lvl="1">
              <a:defRPr/>
            </a:pPr>
            <a:r>
              <a:rPr lang="it-IT" dirty="0"/>
              <a:t>versione ontologica (problematica): se due oggetti sono identici hanno le stesse proprietà</a:t>
            </a:r>
          </a:p>
          <a:p>
            <a:pPr>
              <a:defRPr/>
            </a:pPr>
            <a:r>
              <a:rPr lang="it-IT" dirty="0"/>
              <a:t>Legge di </a:t>
            </a:r>
            <a:r>
              <a:rPr lang="it-IT" dirty="0" err="1"/>
              <a:t>Leibniz</a:t>
            </a:r>
            <a:r>
              <a:rPr lang="it-IT" dirty="0"/>
              <a:t> sull'identità degli indiscernibili (problematica)</a:t>
            </a:r>
          </a:p>
          <a:p>
            <a:pPr lvl="1">
              <a:defRPr/>
            </a:pPr>
            <a:r>
              <a:rPr lang="it-IT" dirty="0"/>
              <a:t>Versione logica: Se per ogni enunciato "aperto" A(x) possiamo asserire sia A(x/a) che A(x/b) allora possiamo asserire "a = b"</a:t>
            </a:r>
          </a:p>
          <a:p>
            <a:pPr lvl="1">
              <a:defRPr/>
            </a:pPr>
            <a:r>
              <a:rPr lang="it-IT" dirty="0"/>
              <a:t>Versione ontologica: Se due oggetti hanno le stesse proprietà allora sono lo stesso oggetto.</a:t>
            </a:r>
          </a:p>
        </p:txBody>
      </p:sp>
    </p:spTree>
    <p:extLst>
      <p:ext uri="{BB962C8B-B14F-4D97-AF65-F5344CB8AC3E}">
        <p14:creationId xmlns:p14="http://schemas.microsoft.com/office/powerpoint/2010/main" val="1404139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Leibnizi</a:t>
            </a:r>
            <a:r>
              <a:rPr lang="it-IT" dirty="0"/>
              <a:t> e Sofia sul principio di identità degli indiscernibili</a:t>
            </a:r>
          </a:p>
        </p:txBody>
      </p:sp>
      <p:sp>
        <p:nvSpPr>
          <p:cNvPr id="3" name="Segnaposto contenuto 2"/>
          <p:cNvSpPr>
            <a:spLocks noGrp="1"/>
          </p:cNvSpPr>
          <p:nvPr>
            <p:ph idx="1"/>
          </p:nvPr>
        </p:nvSpPr>
        <p:spPr/>
        <p:txBody>
          <a:bodyPr>
            <a:normAutofit fontScale="85000" lnSpcReduction="20000"/>
          </a:bodyPr>
          <a:lstStyle/>
          <a:p>
            <a:r>
              <a:rPr lang="it-IT" dirty="0" err="1"/>
              <a:t>Leibniz</a:t>
            </a:r>
            <a:r>
              <a:rPr lang="it-IT" dirty="0"/>
              <a:t> nei </a:t>
            </a:r>
            <a:r>
              <a:rPr lang="it-IT" i="1" dirty="0"/>
              <a:t>Nuovi Saggi sull’intelletto umano</a:t>
            </a:r>
            <a:r>
              <a:rPr lang="it-IT" dirty="0"/>
              <a:t> (completato nel 1705, </a:t>
            </a:r>
            <a:r>
              <a:rPr lang="it-IT" dirty="0" err="1"/>
              <a:t>pubbl</a:t>
            </a:r>
            <a:r>
              <a:rPr lang="it-IT" dirty="0"/>
              <a:t>. postumo nel 1716): ricordo una grande principessa* di grande intelligenza che diceva camminando nel giardino di non credere che ci possano essere due foglie identiche. Un sagace gentiluomo** che camminava con lei credeva che fosse facile trovarle, ma a forza di cercare si convinse coi suoi stessi occhi che una qualche differenza si poteva sempre trovare</a:t>
            </a:r>
          </a:p>
          <a:p>
            <a:r>
              <a:rPr lang="it-IT" dirty="0"/>
              <a:t>Sofia, con la quale ebbe un’intensa relazione intellettuale. Era la moglie di Ernst August, duca di Hannover ed elettore di Brunswick, di cui </a:t>
            </a:r>
            <a:r>
              <a:rPr lang="it-IT" dirty="0" err="1"/>
              <a:t>Leibniz</a:t>
            </a:r>
            <a:r>
              <a:rPr lang="it-IT" dirty="0"/>
              <a:t> era consigliere.</a:t>
            </a:r>
          </a:p>
          <a:p>
            <a:r>
              <a:rPr lang="it-IT" dirty="0"/>
              <a:t>** probabilmente Carl August von </a:t>
            </a:r>
            <a:r>
              <a:rPr lang="it-IT" dirty="0" err="1"/>
              <a:t>Anvesleben</a:t>
            </a:r>
            <a:r>
              <a:rPr lang="it-IT" dirty="0"/>
              <a:t>, un ufficiale della corte di Hannover</a:t>
            </a:r>
          </a:p>
          <a:p>
            <a:r>
              <a:rPr lang="it-IT" dirty="0"/>
              <a:t>L’episodio probabilmente avviene nei giardini del palazzo elettorale intorno al 1685.</a:t>
            </a:r>
          </a:p>
          <a:p>
            <a:r>
              <a:rPr lang="it-IT" dirty="0"/>
              <a:t>Come morì </a:t>
            </a:r>
            <a:r>
              <a:rPr lang="it-IT" dirty="0" err="1"/>
              <a:t>Leibniz</a:t>
            </a:r>
            <a:r>
              <a:rPr lang="it-IT" dirty="0"/>
              <a:t> (nel 1716)?</a:t>
            </a:r>
          </a:p>
          <a:p>
            <a:endParaRPr lang="it-IT" dirty="0"/>
          </a:p>
        </p:txBody>
      </p:sp>
    </p:spTree>
    <p:extLst>
      <p:ext uri="{BB962C8B-B14F-4D97-AF65-F5344CB8AC3E}">
        <p14:creationId xmlns:p14="http://schemas.microsoft.com/office/powerpoint/2010/main" val="756807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olo 1"/>
          <p:cNvSpPr>
            <a:spLocks noGrp="1"/>
          </p:cNvSpPr>
          <p:nvPr>
            <p:ph type="title"/>
          </p:nvPr>
        </p:nvSpPr>
        <p:spPr/>
        <p:txBody>
          <a:bodyPr/>
          <a:lstStyle/>
          <a:p>
            <a:pPr eaLnBrk="1" hangingPunct="1"/>
            <a:endParaRPr lang="it-IT" altLang="it-IT"/>
          </a:p>
        </p:txBody>
      </p:sp>
      <p:sp>
        <p:nvSpPr>
          <p:cNvPr id="29699" name="Segnaposto contenuto 2"/>
          <p:cNvSpPr>
            <a:spLocks noGrp="1"/>
          </p:cNvSpPr>
          <p:nvPr>
            <p:ph idx="1"/>
          </p:nvPr>
        </p:nvSpPr>
        <p:spPr/>
        <p:txBody>
          <a:bodyPr/>
          <a:lstStyle/>
          <a:p>
            <a:pPr eaLnBrk="1" hangingPunct="1"/>
            <a:r>
              <a:rPr lang="it-IT" altLang="it-IT" dirty="0" err="1"/>
              <a:t>Monadnucleosis</a:t>
            </a:r>
            <a:endParaRPr lang="it-IT" altLang="it-IT" dirty="0"/>
          </a:p>
          <a:p>
            <a:pPr eaLnBrk="1" hangingPunct="1"/>
            <a:r>
              <a:rPr lang="it-IT" altLang="it-IT" dirty="0"/>
              <a:t>Ma preferisco questa:</a:t>
            </a:r>
          </a:p>
          <a:p>
            <a:pPr lvl="1" eaLnBrk="1" hangingPunct="1"/>
            <a:r>
              <a:rPr lang="it-IT" altLang="it-IT" dirty="0"/>
              <a:t>cadde dalla finestra di una monade</a:t>
            </a:r>
          </a:p>
          <a:p>
            <a:r>
              <a:rPr lang="it-IT" altLang="it-IT" dirty="0"/>
              <a:t>Su </a:t>
            </a:r>
            <a:r>
              <a:rPr lang="it-IT" altLang="it-IT" dirty="0" err="1"/>
              <a:t>Ockham</a:t>
            </a:r>
            <a:r>
              <a:rPr lang="it-IT" altLang="it-IT" dirty="0"/>
              <a:t>: si rase eccessivamente</a:t>
            </a:r>
          </a:p>
          <a:p>
            <a:pPr eaLnBrk="1" hangingPunct="1"/>
            <a:r>
              <a:rPr lang="it-IT" altLang="it-IT" dirty="0"/>
              <a:t>Su Russell si danno queste:</a:t>
            </a:r>
          </a:p>
          <a:p>
            <a:pPr lvl="1" eaLnBrk="1" hangingPunct="1"/>
            <a:r>
              <a:rPr lang="it-IT" altLang="it-IT" dirty="0"/>
              <a:t>si tagliò, radendosi</a:t>
            </a:r>
          </a:p>
          <a:p>
            <a:pPr lvl="1" eaLnBrk="1" hangingPunct="1"/>
            <a:r>
              <a:rPr lang="it-IT" altLang="it-IT" dirty="0"/>
              <a:t>si perse in un circolo vizioso</a:t>
            </a:r>
          </a:p>
          <a:p>
            <a:pPr eaLnBrk="1" hangingPunct="1"/>
            <a:r>
              <a:rPr lang="it-IT" altLang="it-IT" dirty="0"/>
              <a:t>Perché? … v. (TD6) prossima slide</a:t>
            </a:r>
          </a:p>
          <a:p>
            <a:pPr marL="0" indent="0" eaLnBrk="1" hangingPunct="1">
              <a:buNone/>
            </a:pPr>
            <a:endParaRPr lang="it-IT" altLang="it-IT" dirty="0"/>
          </a:p>
        </p:txBody>
      </p:sp>
    </p:spTree>
    <p:extLst>
      <p:ext uri="{BB962C8B-B14F-4D97-AF65-F5344CB8AC3E}">
        <p14:creationId xmlns:p14="http://schemas.microsoft.com/office/powerpoint/2010/main" val="36141687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olo 1"/>
          <p:cNvSpPr>
            <a:spLocks noGrp="1"/>
          </p:cNvSpPr>
          <p:nvPr>
            <p:ph type="title"/>
          </p:nvPr>
        </p:nvSpPr>
        <p:spPr/>
        <p:txBody>
          <a:bodyPr/>
          <a:lstStyle/>
          <a:p>
            <a:pPr eaLnBrk="1" hangingPunct="1"/>
            <a:r>
              <a:rPr lang="it-IT" altLang="it-IT"/>
              <a:t>la teoria delle descrizioni in sintesi</a:t>
            </a:r>
          </a:p>
        </p:txBody>
      </p:sp>
      <p:sp>
        <p:nvSpPr>
          <p:cNvPr id="3" name="Segnaposto contenuto 2"/>
          <p:cNvSpPr>
            <a:spLocks noGrp="1"/>
          </p:cNvSpPr>
          <p:nvPr>
            <p:ph idx="1"/>
          </p:nvPr>
        </p:nvSpPr>
        <p:spPr/>
        <p:txBody>
          <a:bodyPr rtlCol="0">
            <a:normAutofit fontScale="92500" lnSpcReduction="20000"/>
          </a:bodyPr>
          <a:lstStyle/>
          <a:p>
            <a:pPr>
              <a:defRPr/>
            </a:pPr>
            <a:r>
              <a:rPr lang="it-IT" dirty="0"/>
              <a:t>(TD1)	un enunciato della forma «il </a:t>
            </a:r>
            <a:r>
              <a:rPr lang="it-IT" i="1" dirty="0"/>
              <a:t>P</a:t>
            </a:r>
            <a:r>
              <a:rPr lang="it-IT" dirty="0"/>
              <a:t> è </a:t>
            </a:r>
            <a:r>
              <a:rPr lang="it-IT" i="1" dirty="0"/>
              <a:t>Q</a:t>
            </a:r>
            <a:r>
              <a:rPr lang="it-IT" dirty="0"/>
              <a:t>» esprime la stessa proposizione del corrispondente enunciato della forma «vi è esattamente un oggetto che ha la proprietà </a:t>
            </a:r>
            <a:r>
              <a:rPr lang="it-IT" i="1" dirty="0"/>
              <a:t>P</a:t>
            </a:r>
            <a:r>
              <a:rPr lang="it-IT" dirty="0"/>
              <a:t> e tale oggetto ha la proprietà </a:t>
            </a:r>
            <a:r>
              <a:rPr lang="it-IT" i="1" dirty="0"/>
              <a:t>Q</a:t>
            </a:r>
            <a:r>
              <a:rPr lang="it-IT" dirty="0"/>
              <a:t>».</a:t>
            </a:r>
          </a:p>
          <a:p>
            <a:pPr>
              <a:defRPr/>
            </a:pPr>
            <a:r>
              <a:rPr lang="it-IT" dirty="0"/>
              <a:t>(TD2)	Le descrizioni definite sono simboli incompleti, ossia non hanno un significato se non in </a:t>
            </a:r>
            <a:r>
              <a:rPr lang="it-IT" dirty="0" err="1"/>
              <a:t>virtú</a:t>
            </a:r>
            <a:r>
              <a:rPr lang="it-IT" dirty="0"/>
              <a:t> della tesi (TD1).</a:t>
            </a:r>
          </a:p>
          <a:p>
            <a:pPr>
              <a:defRPr/>
            </a:pPr>
            <a:r>
              <a:rPr lang="it-IT" dirty="0"/>
              <a:t>(TD3)	La negazione della proposizione espressa da un enunciato della forma «il </a:t>
            </a:r>
            <a:r>
              <a:rPr lang="it-IT" i="1" dirty="0"/>
              <a:t>P</a:t>
            </a:r>
            <a:r>
              <a:rPr lang="it-IT" dirty="0"/>
              <a:t> è </a:t>
            </a:r>
            <a:r>
              <a:rPr lang="it-IT" i="1" dirty="0"/>
              <a:t>Q</a:t>
            </a:r>
            <a:r>
              <a:rPr lang="it-IT" dirty="0"/>
              <a:t>» si esprime in modo non ambiguo premettendo la negazione a tutto l'enunciato («non è vero che il </a:t>
            </a:r>
            <a:r>
              <a:rPr lang="it-IT" i="1" dirty="0"/>
              <a:t>P</a:t>
            </a:r>
            <a:r>
              <a:rPr lang="it-IT" dirty="0"/>
              <a:t> è </a:t>
            </a:r>
            <a:r>
              <a:rPr lang="it-IT" i="1" dirty="0"/>
              <a:t>Q</a:t>
            </a:r>
            <a:r>
              <a:rPr lang="it-IT" dirty="0"/>
              <a:t>»).</a:t>
            </a:r>
          </a:p>
          <a:p>
            <a:pPr>
              <a:defRPr/>
            </a:pPr>
            <a:r>
              <a:rPr lang="it-IT"/>
              <a:t>(TD4)	Il quantificatore esistenziale «vi è almeno un oggetto tale che...» («</a:t>
            </a:r>
            <a:r>
              <a:rPr lang="it-IT">
                <a:sym typeface="Symbol"/>
              </a:rPr>
              <a:t></a:t>
            </a:r>
            <a:r>
              <a:rPr lang="it-IT"/>
              <a:t>») va interpretato come equivalente a «</a:t>
            </a:r>
            <a:r>
              <a:rPr lang="it-IT" i="1"/>
              <a:t>esiste</a:t>
            </a:r>
            <a:r>
              <a:rPr lang="it-IT"/>
              <a:t> almeno un oggetto tale che...».</a:t>
            </a:r>
          </a:p>
          <a:p>
            <a:pPr>
              <a:defRPr/>
            </a:pPr>
            <a:r>
              <a:rPr lang="it-IT">
                <a:solidFill>
                  <a:srgbClr val="FF0000"/>
                </a:solidFill>
              </a:rPr>
              <a:t>(</a:t>
            </a:r>
            <a:r>
              <a:rPr lang="it-IT" dirty="0">
                <a:solidFill>
                  <a:srgbClr val="FF0000"/>
                </a:solidFill>
              </a:rPr>
              <a:t>TD5)	Tutti i nomi propri sono abbreviazioni di descrizioni definite.</a:t>
            </a:r>
          </a:p>
          <a:p>
            <a:pPr>
              <a:defRPr/>
            </a:pPr>
            <a:r>
              <a:rPr lang="it-IT" dirty="0">
                <a:solidFill>
                  <a:srgbClr val="FF0000"/>
                </a:solidFill>
              </a:rPr>
              <a:t>(TD6)	I paradossi logici richiedono l'adozione della teoria dei tipi.</a:t>
            </a:r>
          </a:p>
          <a:p>
            <a:pPr>
              <a:defRPr/>
            </a:pPr>
            <a:endParaRPr lang="it-IT" dirty="0"/>
          </a:p>
        </p:txBody>
      </p:sp>
    </p:spTree>
    <p:extLst>
      <p:ext uri="{BB962C8B-B14F-4D97-AF65-F5344CB8AC3E}">
        <p14:creationId xmlns:p14="http://schemas.microsoft.com/office/powerpoint/2010/main" val="20708979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p:txBody>
          <a:bodyPr/>
          <a:lstStyle/>
          <a:p>
            <a:pPr eaLnBrk="1" hangingPunct="1"/>
            <a:r>
              <a:rPr lang="it-IT" altLang="it-IT"/>
              <a:t>Il paradosso di Russell</a:t>
            </a:r>
          </a:p>
        </p:txBody>
      </p:sp>
      <p:sp>
        <p:nvSpPr>
          <p:cNvPr id="3" name="Segnaposto contenuto 2"/>
          <p:cNvSpPr>
            <a:spLocks noGrp="1"/>
          </p:cNvSpPr>
          <p:nvPr>
            <p:ph idx="1"/>
          </p:nvPr>
        </p:nvSpPr>
        <p:spPr/>
        <p:txBody>
          <a:bodyPr rtlCol="0">
            <a:normAutofit fontScale="92500" lnSpcReduction="10000"/>
          </a:bodyPr>
          <a:lstStyle/>
          <a:p>
            <a:pPr>
              <a:defRPr/>
            </a:pPr>
            <a:r>
              <a:rPr lang="it-IT" dirty="0"/>
              <a:t>classi che non contengono se stesse. </a:t>
            </a:r>
            <a:r>
              <a:rPr lang="it-IT" dirty="0" err="1"/>
              <a:t>Es</a:t>
            </a:r>
            <a:r>
              <a:rPr lang="it-IT" dirty="0"/>
              <a:t>: la classe dei cavalli, perché non è un cavallo</a:t>
            </a:r>
          </a:p>
          <a:p>
            <a:pPr>
              <a:defRPr/>
            </a:pPr>
            <a:r>
              <a:rPr lang="it-IT" dirty="0"/>
              <a:t>classi che contengono se stesse. Es. la classe delle cose astratte perché è essa stessa astratta</a:t>
            </a:r>
          </a:p>
          <a:p>
            <a:pPr>
              <a:defRPr/>
            </a:pPr>
            <a:r>
              <a:rPr lang="it-IT" dirty="0"/>
              <a:t>Sia R la classe di tutte  e soltanto le classi che non contengono se stesse.</a:t>
            </a:r>
          </a:p>
          <a:p>
            <a:pPr>
              <a:defRPr/>
            </a:pPr>
            <a:r>
              <a:rPr lang="it-IT" dirty="0"/>
              <a:t>R contiene o no se stessa?</a:t>
            </a:r>
          </a:p>
          <a:p>
            <a:pPr>
              <a:defRPr/>
            </a:pPr>
            <a:r>
              <a:rPr lang="it-IT" dirty="0"/>
              <a:t>Se sì, R contiene una classe che contiene se stessa, ossia R, in contrasto con come abbiamo definito R</a:t>
            </a:r>
          </a:p>
          <a:p>
            <a:pPr>
              <a:defRPr/>
            </a:pPr>
            <a:r>
              <a:rPr lang="it-IT" dirty="0"/>
              <a:t>Se no, c'è una classe che non contiene se stessa, ossia R,  </a:t>
            </a:r>
            <a:r>
              <a:rPr lang="it-IT"/>
              <a:t>che non è contenuta in R</a:t>
            </a:r>
            <a:r>
              <a:rPr lang="it-IT" dirty="0"/>
              <a:t>, contrariamente a come abbiamo definito R</a:t>
            </a:r>
          </a:p>
          <a:p>
            <a:pPr>
              <a:defRPr/>
            </a:pPr>
            <a:r>
              <a:rPr lang="it-IT" dirty="0"/>
              <a:t>Si può formulare un analogo paradosso per le proprietà</a:t>
            </a:r>
          </a:p>
          <a:p>
            <a:pPr>
              <a:defRPr/>
            </a:pPr>
            <a:endParaRPr lang="it-IT" dirty="0"/>
          </a:p>
        </p:txBody>
      </p:sp>
    </p:spTree>
    <p:extLst>
      <p:ext uri="{BB962C8B-B14F-4D97-AF65-F5344CB8AC3E}">
        <p14:creationId xmlns:p14="http://schemas.microsoft.com/office/powerpoint/2010/main" val="3206740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olo 1"/>
          <p:cNvSpPr>
            <a:spLocks noGrp="1"/>
          </p:cNvSpPr>
          <p:nvPr>
            <p:ph type="title"/>
          </p:nvPr>
        </p:nvSpPr>
        <p:spPr/>
        <p:txBody>
          <a:bodyPr/>
          <a:lstStyle/>
          <a:p>
            <a:pPr eaLnBrk="1" hangingPunct="1"/>
            <a:r>
              <a:rPr lang="it-IT" altLang="it-IT"/>
              <a:t>La teoria dei tipi</a:t>
            </a:r>
          </a:p>
        </p:txBody>
      </p:sp>
      <p:sp>
        <p:nvSpPr>
          <p:cNvPr id="3" name="Segnaposto contenuto 2"/>
          <p:cNvSpPr>
            <a:spLocks noGrp="1"/>
          </p:cNvSpPr>
          <p:nvPr>
            <p:ph idx="1"/>
          </p:nvPr>
        </p:nvSpPr>
        <p:spPr/>
        <p:txBody>
          <a:bodyPr rtlCol="0">
            <a:normAutofit lnSpcReduction="10000"/>
          </a:bodyPr>
          <a:lstStyle/>
          <a:p>
            <a:pPr>
              <a:defRPr/>
            </a:pPr>
            <a:r>
              <a:rPr lang="it-IT" dirty="0"/>
              <a:t>Le classi sono ordinate gerarchicamente</a:t>
            </a:r>
          </a:p>
          <a:p>
            <a:pPr>
              <a:defRPr/>
            </a:pPr>
            <a:r>
              <a:rPr lang="it-IT" dirty="0"/>
              <a:t>Al primo livello (tipo logico), le classi degli individui (enti che non sono classi)</a:t>
            </a:r>
          </a:p>
          <a:p>
            <a:pPr>
              <a:defRPr/>
            </a:pPr>
            <a:r>
              <a:rPr lang="it-IT" dirty="0"/>
              <a:t>Al secondo, le classi di individui</a:t>
            </a:r>
          </a:p>
          <a:p>
            <a:pPr>
              <a:defRPr/>
            </a:pPr>
            <a:r>
              <a:rPr lang="it-IT" dirty="0"/>
              <a:t>Al terzo le classi di classi del secondo livello</a:t>
            </a:r>
          </a:p>
          <a:p>
            <a:pPr>
              <a:defRPr/>
            </a:pPr>
            <a:r>
              <a:rPr lang="it-IT" dirty="0"/>
              <a:t>Viene dunque esclusa a priori la possibilità di una classe che contiene una classe dello stesso livello e quindi è esclusa la possibilità dell'</a:t>
            </a:r>
            <a:r>
              <a:rPr lang="it-IT" dirty="0" err="1"/>
              <a:t>autoappartenenza</a:t>
            </a:r>
            <a:endParaRPr lang="it-IT" dirty="0"/>
          </a:p>
          <a:p>
            <a:pPr>
              <a:defRPr/>
            </a:pPr>
            <a:r>
              <a:rPr lang="it-IT" dirty="0"/>
              <a:t>Per dettagli v. la voce "teoria dei tipi" nell'enciclopedia filosofica Bompiani.</a:t>
            </a:r>
          </a:p>
        </p:txBody>
      </p:sp>
    </p:spTree>
    <p:extLst>
      <p:ext uri="{BB962C8B-B14F-4D97-AF65-F5344CB8AC3E}">
        <p14:creationId xmlns:p14="http://schemas.microsoft.com/office/powerpoint/2010/main" val="2575318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p:txBody>
          <a:bodyPr/>
          <a:lstStyle/>
          <a:p>
            <a:pPr eaLnBrk="1" hangingPunct="1"/>
            <a:r>
              <a:rPr lang="it-IT" altLang="it-IT"/>
              <a:t>Principio d'indifferenza</a:t>
            </a:r>
          </a:p>
        </p:txBody>
      </p:sp>
      <p:sp>
        <p:nvSpPr>
          <p:cNvPr id="7171" name="Segnaposto contenuto 2"/>
          <p:cNvSpPr>
            <a:spLocks noGrp="1"/>
          </p:cNvSpPr>
          <p:nvPr>
            <p:ph idx="1"/>
          </p:nvPr>
        </p:nvSpPr>
        <p:spPr/>
        <p:txBody>
          <a:bodyPr/>
          <a:lstStyle/>
          <a:p>
            <a:pPr eaLnBrk="1" hangingPunct="1"/>
            <a:r>
              <a:rPr lang="it-IT" altLang="it-IT"/>
              <a:t>un oggetto in quanto tale è al di là dell'essere e del non essere</a:t>
            </a:r>
          </a:p>
          <a:p>
            <a:pPr eaLnBrk="1" hangingPunct="1"/>
            <a:r>
              <a:rPr lang="it-IT" altLang="it-IT"/>
              <a:t>(1)	la montagna d'oro non esiste;</a:t>
            </a:r>
          </a:p>
          <a:p>
            <a:pPr eaLnBrk="1" hangingPunct="1"/>
            <a:r>
              <a:rPr lang="it-IT" altLang="it-IT"/>
              <a:t>(2)	il quadrato rotondo non esiste</a:t>
            </a:r>
          </a:p>
        </p:txBody>
      </p:sp>
    </p:spTree>
    <p:extLst>
      <p:ext uri="{BB962C8B-B14F-4D97-AF65-F5344CB8AC3E}">
        <p14:creationId xmlns:p14="http://schemas.microsoft.com/office/powerpoint/2010/main" val="1064870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pPr eaLnBrk="1" hangingPunct="1"/>
            <a:r>
              <a:rPr lang="it-IT" altLang="it-IT"/>
              <a:t>Il principio d'indipendenza</a:t>
            </a:r>
          </a:p>
        </p:txBody>
      </p:sp>
      <p:sp>
        <p:nvSpPr>
          <p:cNvPr id="8195" name="Segnaposto contenuto 2"/>
          <p:cNvSpPr>
            <a:spLocks noGrp="1"/>
          </p:cNvSpPr>
          <p:nvPr>
            <p:ph idx="1"/>
          </p:nvPr>
        </p:nvSpPr>
        <p:spPr/>
        <p:txBody>
          <a:bodyPr/>
          <a:lstStyle/>
          <a:p>
            <a:pPr eaLnBrk="1" hangingPunct="1"/>
            <a:r>
              <a:rPr lang="it-IT" altLang="it-IT"/>
              <a:t>Anche gli oggetti privi di essere hanno proprietà</a:t>
            </a:r>
          </a:p>
          <a:p>
            <a:pPr eaLnBrk="1" hangingPunct="1"/>
            <a:r>
              <a:rPr lang="it-IT" altLang="it-IT"/>
              <a:t>(3)	la montagna d'oro è d'oro;</a:t>
            </a:r>
          </a:p>
          <a:p>
            <a:pPr eaLnBrk="1" hangingPunct="1"/>
            <a:r>
              <a:rPr lang="it-IT" altLang="it-IT"/>
              <a:t>(4)	il quadrato rotondo è rotondo;</a:t>
            </a:r>
          </a:p>
          <a:p>
            <a:pPr eaLnBrk="1" hangingPunct="1"/>
            <a:r>
              <a:rPr lang="it-IT" altLang="it-IT"/>
              <a:t>(5)	il quadrato rotondo è quadrato.</a:t>
            </a:r>
          </a:p>
          <a:p>
            <a:pPr eaLnBrk="1" hangingPunct="1"/>
            <a:endParaRPr lang="it-IT" altLang="it-IT"/>
          </a:p>
        </p:txBody>
      </p:sp>
    </p:spTree>
    <p:extLst>
      <p:ext uri="{BB962C8B-B14F-4D97-AF65-F5344CB8AC3E}">
        <p14:creationId xmlns:p14="http://schemas.microsoft.com/office/powerpoint/2010/main" val="2831960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pPr eaLnBrk="1" hangingPunct="1"/>
            <a:r>
              <a:rPr lang="it-IT" altLang="it-IT"/>
              <a:t>La libertà d'assunzione</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(LA2) </a:t>
            </a:r>
            <a:r>
              <a:rPr lang="it-IT" i="1" dirty="0"/>
              <a:t>Libertà d'assunzione</a:t>
            </a:r>
            <a:r>
              <a:rPr lang="it-IT" dirty="0"/>
              <a:t> (</a:t>
            </a:r>
            <a:r>
              <a:rPr lang="it-IT" i="1" dirty="0"/>
              <a:t>seconda versione</a:t>
            </a:r>
            <a:r>
              <a:rPr lang="it-IT" dirty="0"/>
              <a:t>). Ad ogni insieme di proprietà, corrisponde un oggetto che possiede </a:t>
            </a:r>
            <a:r>
              <a:rPr lang="it-IT" i="1" dirty="0"/>
              <a:t>esclusivamente</a:t>
            </a:r>
            <a:r>
              <a:rPr lang="it-IT" dirty="0"/>
              <a:t> le proprietà in questione.</a:t>
            </a:r>
          </a:p>
          <a:p>
            <a:pPr eaLnBrk="1" hangingPunct="1">
              <a:buFont typeface="Arial" charset="0"/>
              <a:buChar char="•"/>
              <a:defRPr/>
            </a:pPr>
            <a:r>
              <a:rPr lang="it-IT" dirty="0"/>
              <a:t>alcuni oggetti sono incompleti</a:t>
            </a:r>
          </a:p>
          <a:p>
            <a:pPr eaLnBrk="1" hangingPunct="1">
              <a:buFont typeface="Arial" charset="0"/>
              <a:buChar char="•"/>
              <a:defRPr/>
            </a:pPr>
            <a:r>
              <a:rPr lang="it-IT" dirty="0"/>
              <a:t>alcuni oggetti sono impossibili</a:t>
            </a:r>
          </a:p>
          <a:p>
            <a:pPr eaLnBrk="1" hangingPunct="1">
              <a:buFont typeface="Arial" charset="0"/>
              <a:buChar char="•"/>
              <a:defRPr/>
            </a:pPr>
            <a:r>
              <a:rPr lang="it-IT" dirty="0"/>
              <a:t>alcuni oggetti sono contraddittori</a:t>
            </a:r>
          </a:p>
          <a:p>
            <a:pPr eaLnBrk="1" hangingPunct="1">
              <a:buFont typeface="Arial" charset="0"/>
              <a:buChar char="•"/>
              <a:defRPr/>
            </a:pPr>
            <a:r>
              <a:rPr lang="it-IT" dirty="0"/>
              <a:t>Perché accettare la libertà d'assunzione?</a:t>
            </a:r>
          </a:p>
          <a:p>
            <a:pPr eaLnBrk="1" hangingPunct="1">
              <a:buFont typeface="Arial" charset="0"/>
              <a:buChar char="•"/>
              <a:defRPr/>
            </a:pPr>
            <a:r>
              <a:rPr lang="it-IT" dirty="0"/>
              <a:t>In linea di principio possiamo pensare a qualsiasi oggetto, il P, quale che sia P</a:t>
            </a:r>
          </a:p>
          <a:p>
            <a:pPr eaLnBrk="1" hangingPunct="1">
              <a:buFont typeface="Arial" charset="0"/>
              <a:buChar char="•"/>
              <a:defRPr/>
            </a:pPr>
            <a:endParaRPr lang="it-IT" dirty="0"/>
          </a:p>
          <a:p>
            <a:pPr eaLnBrk="1" hangingPunct="1">
              <a:buFont typeface="Arial" charset="0"/>
              <a:buNone/>
              <a:defRPr/>
            </a:pPr>
            <a:endParaRPr lang="it-IT" dirty="0"/>
          </a:p>
        </p:txBody>
      </p:sp>
    </p:spTree>
    <p:extLst>
      <p:ext uri="{BB962C8B-B14F-4D97-AF65-F5344CB8AC3E}">
        <p14:creationId xmlns:p14="http://schemas.microsoft.com/office/powerpoint/2010/main" val="37774982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pPr eaLnBrk="1" hangingPunct="1"/>
            <a:r>
              <a:rPr lang="it-IT" altLang="it-IT"/>
              <a:t>Tesi semantiche</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ogni termine singolare denota un oggetto; in particolare, un termine singolare «il </a:t>
            </a:r>
            <a:r>
              <a:rPr lang="it-IT" i="1" dirty="0"/>
              <a:t>P</a:t>
            </a:r>
            <a:r>
              <a:rPr lang="it-IT" dirty="0"/>
              <a:t>1 ... </a:t>
            </a:r>
            <a:r>
              <a:rPr lang="it-IT" i="1" dirty="0" err="1"/>
              <a:t>Pn</a:t>
            </a:r>
            <a:r>
              <a:rPr lang="it-IT" dirty="0"/>
              <a:t>» denota un oggetto che gode di ciascuna delle proprietà espresse, rispettivamente, dai predicati «</a:t>
            </a:r>
            <a:r>
              <a:rPr lang="it-IT" i="1" dirty="0"/>
              <a:t>P</a:t>
            </a:r>
            <a:r>
              <a:rPr lang="it-IT" dirty="0"/>
              <a:t>1», ..., «</a:t>
            </a:r>
            <a:r>
              <a:rPr lang="it-IT" i="1" dirty="0" err="1"/>
              <a:t>Pn</a:t>
            </a:r>
            <a:r>
              <a:rPr lang="it-IT" dirty="0"/>
              <a:t>».</a:t>
            </a:r>
          </a:p>
          <a:p>
            <a:pPr eaLnBrk="1" hangingPunct="1">
              <a:buFont typeface="Arial" charset="0"/>
              <a:buChar char="•"/>
              <a:defRPr/>
            </a:pPr>
            <a:r>
              <a:rPr lang="it-IT" dirty="0"/>
              <a:t>Ogni enunciato singolare esplicitamente (o implicitamente) analitico è necessariamente vero.</a:t>
            </a:r>
          </a:p>
          <a:p>
            <a:pPr eaLnBrk="1" hangingPunct="1">
              <a:buFont typeface="Arial" charset="0"/>
              <a:buChar char="•"/>
              <a:defRPr/>
            </a:pPr>
            <a:r>
              <a:rPr lang="it-IT" dirty="0"/>
              <a:t>Il cavallo alato è alato</a:t>
            </a:r>
          </a:p>
          <a:p>
            <a:pPr eaLnBrk="1" hangingPunct="1">
              <a:buFont typeface="Arial" charset="0"/>
              <a:buChar char="•"/>
              <a:defRPr/>
            </a:pPr>
            <a:r>
              <a:rPr lang="it-IT" dirty="0"/>
              <a:t>Il cavallo alato è un mammifero</a:t>
            </a:r>
          </a:p>
          <a:p>
            <a:pPr eaLnBrk="1" hangingPunct="1">
              <a:buFont typeface="Arial" charset="0"/>
              <a:buChar char="•"/>
              <a:defRPr/>
            </a:pPr>
            <a:endParaRPr lang="it-IT" dirty="0"/>
          </a:p>
        </p:txBody>
      </p:sp>
    </p:spTree>
    <p:extLst>
      <p:ext uri="{BB962C8B-B14F-4D97-AF65-F5344CB8AC3E}">
        <p14:creationId xmlns:p14="http://schemas.microsoft.com/office/powerpoint/2010/main" val="1693150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pPr eaLnBrk="1" hangingPunct="1"/>
            <a:r>
              <a:rPr lang="it-IT" altLang="it-IT" dirty="0"/>
              <a:t>Che cosa direbbe </a:t>
            </a:r>
            <a:r>
              <a:rPr lang="it-IT" altLang="it-IT" dirty="0" err="1"/>
              <a:t>Meinong</a:t>
            </a:r>
            <a:r>
              <a:rPr lang="it-IT" altLang="it-IT" dirty="0"/>
              <a:t> su questi enunciati</a:t>
            </a:r>
          </a:p>
        </p:txBody>
      </p:sp>
      <p:sp>
        <p:nvSpPr>
          <p:cNvPr id="3" name="Segnaposto contenuto 2"/>
          <p:cNvSpPr>
            <a:spLocks noGrp="1"/>
          </p:cNvSpPr>
          <p:nvPr>
            <p:ph idx="1"/>
          </p:nvPr>
        </p:nvSpPr>
        <p:spPr/>
        <p:txBody>
          <a:bodyPr/>
          <a:lstStyle/>
          <a:p>
            <a:pPr eaLnBrk="1" hangingPunct="1"/>
            <a:r>
              <a:rPr lang="it-IT" altLang="it-IT"/>
              <a:t>Il cavallo alato pesa 2 tonnellate</a:t>
            </a:r>
          </a:p>
          <a:p>
            <a:pPr eaLnBrk="1" hangingPunct="1"/>
            <a:r>
              <a:rPr lang="it-IT" altLang="it-IT"/>
              <a:t>La moglie di Mohammed è persiana [assumiamo che Mohammed ha due mogli, una persiana ed una araba]</a:t>
            </a:r>
          </a:p>
          <a:p>
            <a:pPr eaLnBrk="1" hangingPunct="1"/>
            <a:r>
              <a:rPr lang="it-IT" altLang="it-IT"/>
              <a:t>I termini denotano oggetti incompleti</a:t>
            </a:r>
          </a:p>
          <a:p>
            <a:pPr eaLnBrk="1" hangingPunct="1"/>
            <a:r>
              <a:rPr lang="it-IT" altLang="it-IT"/>
              <a:t>Gli enunciati sono né veri né falsi </a:t>
            </a:r>
          </a:p>
        </p:txBody>
      </p:sp>
    </p:spTree>
    <p:extLst>
      <p:ext uri="{BB962C8B-B14F-4D97-AF65-F5344CB8AC3E}">
        <p14:creationId xmlns:p14="http://schemas.microsoft.com/office/powerpoint/2010/main" val="19414968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pPr eaLnBrk="1" hangingPunct="1"/>
            <a:r>
              <a:rPr lang="it-IT" altLang="it-IT"/>
              <a:t>Bertrand Russell</a:t>
            </a:r>
          </a:p>
        </p:txBody>
      </p:sp>
      <p:pic>
        <p:nvPicPr>
          <p:cNvPr id="3075" name="Picture 2" descr="C:\Users\utente\Pictures\russell.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169025" y="1484313"/>
            <a:ext cx="2971800" cy="3429000"/>
          </a:xfrm>
        </p:spPr>
      </p:pic>
      <p:sp>
        <p:nvSpPr>
          <p:cNvPr id="3076" name="Segnaposto testo 6"/>
          <p:cNvSpPr>
            <a:spLocks noGrp="1"/>
          </p:cNvSpPr>
          <p:nvPr>
            <p:ph type="body" sz="half" idx="2"/>
          </p:nvPr>
        </p:nvSpPr>
        <p:spPr/>
        <p:txBody>
          <a:bodyPr/>
          <a:lstStyle/>
          <a:p>
            <a:pPr eaLnBrk="1" hangingPunct="1"/>
            <a:r>
              <a:rPr lang="it-IT" altLang="it-IT" b="1"/>
              <a:t>Bertrand Arthur William Russell</a:t>
            </a:r>
            <a:r>
              <a:rPr lang="it-IT" altLang="it-IT"/>
              <a:t>, terzo conte Russell (</a:t>
            </a:r>
            <a:r>
              <a:rPr lang="it-IT" altLang="it-IT">
                <a:hlinkClick r:id="rId4" action="ppaction://hlinkfile" tooltip="Trellech (pagina inesistente)"/>
              </a:rPr>
              <a:t>Trellech</a:t>
            </a:r>
            <a:r>
              <a:rPr lang="it-IT" altLang="it-IT"/>
              <a:t>, </a:t>
            </a:r>
            <a:r>
              <a:rPr lang="it-IT" altLang="it-IT">
                <a:hlinkClick r:id="rId5" action="ppaction://hlinkfile" tooltip="18 maggio"/>
              </a:rPr>
              <a:t>18 maggio</a:t>
            </a:r>
            <a:r>
              <a:rPr lang="it-IT" altLang="it-IT"/>
              <a:t> </a:t>
            </a:r>
            <a:r>
              <a:rPr lang="it-IT" altLang="it-IT">
                <a:hlinkClick r:id="rId6" action="ppaction://hlinkfile" tooltip="1872"/>
              </a:rPr>
              <a:t>1872</a:t>
            </a:r>
            <a:r>
              <a:rPr lang="it-IT" altLang="it-IT"/>
              <a:t> – </a:t>
            </a:r>
            <a:r>
              <a:rPr lang="it-IT" altLang="it-IT">
                <a:hlinkClick r:id="rId7" action="ppaction://hlinkfile" tooltip="Penrhyndeudraeth"/>
              </a:rPr>
              <a:t>Penrhyndeudraeth</a:t>
            </a:r>
            <a:r>
              <a:rPr lang="it-IT" altLang="it-IT"/>
              <a:t>, </a:t>
            </a:r>
            <a:r>
              <a:rPr lang="it-IT" altLang="it-IT">
                <a:hlinkClick r:id="rId8" action="ppaction://hlinkfile" tooltip="2 febbraio"/>
              </a:rPr>
              <a:t>2 febbraio</a:t>
            </a:r>
            <a:r>
              <a:rPr lang="it-IT" altLang="it-IT"/>
              <a:t> </a:t>
            </a:r>
            <a:r>
              <a:rPr lang="it-IT" altLang="it-IT">
                <a:hlinkClick r:id="rId9" action="ppaction://hlinkfile" tooltip="1970"/>
              </a:rPr>
              <a:t>1970</a:t>
            </a:r>
            <a:r>
              <a:rPr lang="it-IT" altLang="it-IT"/>
              <a:t>), è stato un </a:t>
            </a:r>
            <a:r>
              <a:rPr lang="it-IT" altLang="it-IT">
                <a:hlinkClick r:id="rId10" action="ppaction://hlinkfile" tooltip="Filosofo"/>
              </a:rPr>
              <a:t>filosofo</a:t>
            </a:r>
            <a:r>
              <a:rPr lang="it-IT" altLang="it-IT"/>
              <a:t>, </a:t>
            </a:r>
            <a:r>
              <a:rPr lang="it-IT" altLang="it-IT">
                <a:hlinkClick r:id="rId11" action="ppaction://hlinkfile" tooltip="Logica"/>
              </a:rPr>
              <a:t>logico</a:t>
            </a:r>
            <a:r>
              <a:rPr lang="it-IT" altLang="it-IT"/>
              <a:t> e </a:t>
            </a:r>
            <a:r>
              <a:rPr lang="it-IT" altLang="it-IT">
                <a:hlinkClick r:id="rId12" action="ppaction://hlinkfile" tooltip="Matematico"/>
              </a:rPr>
              <a:t>matematico</a:t>
            </a:r>
            <a:r>
              <a:rPr lang="it-IT" altLang="it-IT"/>
              <a:t> </a:t>
            </a:r>
            <a:r>
              <a:rPr lang="it-IT" altLang="it-IT">
                <a:hlinkClick r:id="rId13" action="ppaction://hlinkfile" tooltip="Galles"/>
              </a:rPr>
              <a:t>gallese</a:t>
            </a:r>
            <a:r>
              <a:rPr lang="it-IT" altLang="it-IT"/>
              <a:t>.</a:t>
            </a:r>
          </a:p>
          <a:p>
            <a:pPr eaLnBrk="1" hangingPunct="1"/>
            <a:r>
              <a:rPr lang="it-IT" altLang="it-IT"/>
              <a:t>Fu anche un autorevole esponente del </a:t>
            </a:r>
            <a:r>
              <a:rPr lang="it-IT" altLang="it-IT">
                <a:hlinkClick r:id="rId14" action="ppaction://hlinkfile" tooltip="Movimento pacifista"/>
              </a:rPr>
              <a:t>movimento pacifista</a:t>
            </a:r>
            <a:r>
              <a:rPr lang="it-IT" altLang="it-IT"/>
              <a:t> e un divulgatore della </a:t>
            </a:r>
            <a:r>
              <a:rPr lang="it-IT" altLang="it-IT">
                <a:hlinkClick r:id="rId15" action="ppaction://hlinkfile" tooltip="Filosofia"/>
              </a:rPr>
              <a:t>filosofia</a:t>
            </a:r>
            <a:r>
              <a:rPr lang="it-IT" altLang="it-IT"/>
              <a:t>. In molti hanno guardato a Russell come a una sorta di profeta della vita creativa e razionale; al tempo stesso la sua posizione su molte questioni fu estremamente controversa.</a:t>
            </a:r>
          </a:p>
          <a:p>
            <a:pPr eaLnBrk="1" hangingPunct="1"/>
            <a:endParaRPr lang="it-IT" altLang="it-IT"/>
          </a:p>
          <a:p>
            <a:pPr eaLnBrk="1" hangingPunct="1"/>
            <a:r>
              <a:rPr lang="it-IT" altLang="it-IT"/>
              <a:t>(da Wikipedia)</a:t>
            </a:r>
          </a:p>
          <a:p>
            <a:pPr eaLnBrk="1" hangingPunct="1"/>
            <a:endParaRPr lang="it-IT" altLang="it-IT"/>
          </a:p>
        </p:txBody>
      </p:sp>
    </p:spTree>
    <p:extLst>
      <p:ext uri="{BB962C8B-B14F-4D97-AF65-F5344CB8AC3E}">
        <p14:creationId xmlns:p14="http://schemas.microsoft.com/office/powerpoint/2010/main" val="1392135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pPr>
              <a:defRPr/>
            </a:pPr>
            <a:r>
              <a:rPr lang="it-IT"/>
              <a:t>Teoria delle descrizioni</a:t>
            </a:r>
          </a:p>
        </p:txBody>
      </p:sp>
      <p:sp>
        <p:nvSpPr>
          <p:cNvPr id="8" name="Segnaposto testo 7"/>
          <p:cNvSpPr>
            <a:spLocks noGrp="1"/>
          </p:cNvSpPr>
          <p:nvPr>
            <p:ph type="body" idx="1"/>
          </p:nvPr>
        </p:nvSpPr>
        <p:spPr/>
        <p:txBody>
          <a:bodyPr/>
          <a:lstStyle/>
          <a:p>
            <a:pPr>
              <a:defRPr/>
            </a:pPr>
            <a:endParaRPr lang="it-IT"/>
          </a:p>
        </p:txBody>
      </p:sp>
    </p:spTree>
    <p:extLst>
      <p:ext uri="{BB962C8B-B14F-4D97-AF65-F5344CB8AC3E}">
        <p14:creationId xmlns:p14="http://schemas.microsoft.com/office/powerpoint/2010/main" val="321186347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1954</Words>
  <Application>Microsoft Office PowerPoint</Application>
  <PresentationFormat>Widescreen</PresentationFormat>
  <Paragraphs>152</Paragraphs>
  <Slides>27</Slides>
  <Notes>21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27</vt:i4>
      </vt:variant>
    </vt:vector>
  </HeadingPairs>
  <TitlesOfParts>
    <vt:vector size="32" baseType="lpstr">
      <vt:lpstr>Arial</vt:lpstr>
      <vt:lpstr>Calibri</vt:lpstr>
      <vt:lpstr>Calibri Light</vt:lpstr>
      <vt:lpstr>Symbol</vt:lpstr>
      <vt:lpstr>Tema di Office</vt:lpstr>
      <vt:lpstr>Fil Ling 22-23</vt:lpstr>
      <vt:lpstr>Presentazione standard di PowerPoint</vt:lpstr>
      <vt:lpstr>Principio d'indifferenza</vt:lpstr>
      <vt:lpstr>Il principio d'indipendenza</vt:lpstr>
      <vt:lpstr>La libertà d'assunzione</vt:lpstr>
      <vt:lpstr>Tesi semantiche</vt:lpstr>
      <vt:lpstr>Che cosa direbbe Meinong su questi enunciati</vt:lpstr>
      <vt:lpstr>Bertrand Russell</vt:lpstr>
      <vt:lpstr>Teoria delle descrizioni</vt:lpstr>
      <vt:lpstr>Le 3 condizioni</vt:lpstr>
      <vt:lpstr>Negazione e quantificatore esistenziale</vt:lpstr>
      <vt:lpstr>I tre rompicapo di "On denoting"</vt:lpstr>
      <vt:lpstr>Presentazione standard di PowerPoint</vt:lpstr>
      <vt:lpstr>Esistenziali negativi</vt:lpstr>
      <vt:lpstr>Esistenziali negativi (2)</vt:lpstr>
      <vt:lpstr>Ambiguità degli esistenziali negativi</vt:lpstr>
      <vt:lpstr>Legge del terzo escluso</vt:lpstr>
      <vt:lpstr>Legge del terzo escluso (2)</vt:lpstr>
      <vt:lpstr>La soluzione</vt:lpstr>
      <vt:lpstr>Trattamento dei contesti intensionali in Russell</vt:lpstr>
      <vt:lpstr>contesti intensionali (cont.)</vt:lpstr>
      <vt:lpstr>Leggi sull'identità</vt:lpstr>
      <vt:lpstr>Leibnizi e Sofia sul principio di identità degli indiscernibili</vt:lpstr>
      <vt:lpstr>Presentazione standard di PowerPoint</vt:lpstr>
      <vt:lpstr>la teoria delle descrizioni in sintesi</vt:lpstr>
      <vt:lpstr>Il paradosso di Russell</vt:lpstr>
      <vt:lpstr>La teoria dei tipi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 22-23</dc:title>
  <dc:creator>Francesco Orilia</dc:creator>
  <cp:lastModifiedBy>Francesco Orilia</cp:lastModifiedBy>
  <cp:revision>13</cp:revision>
  <dcterms:created xsi:type="dcterms:W3CDTF">2023-02-25T16:54:50Z</dcterms:created>
  <dcterms:modified xsi:type="dcterms:W3CDTF">2023-03-04T17:36:27Z</dcterms:modified>
</cp:coreProperties>
</file>