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307" r:id="rId4"/>
    <p:sldId id="306" r:id="rId5"/>
    <p:sldId id="308" r:id="rId6"/>
    <p:sldId id="258" r:id="rId7"/>
    <p:sldId id="259" r:id="rId8"/>
    <p:sldId id="260" r:id="rId9"/>
    <p:sldId id="309" r:id="rId10"/>
    <p:sldId id="312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22D16-FF52-42F0-9ED9-8B2FC9EA5815}" type="datetimeFigureOut">
              <a:rPr lang="it-IT" smtClean="0"/>
              <a:t>11/03/2023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EBD32-1D14-4F40-8DD9-D44347A4966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4731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/>
          </a:p>
        </p:txBody>
      </p:sp>
      <p:sp>
        <p:nvSpPr>
          <p:cNvPr id="389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BAD66C3-5619-4DF2-830D-5A5A8F8B1119}" type="slidenum">
              <a:rPr lang="it-IT" altLang="it-IT"/>
              <a:pPr>
                <a:spcBef>
                  <a:spcPct val="0"/>
                </a:spcBef>
              </a:pPr>
              <a:t>6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7597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40964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2CC4400-5170-42B9-8099-085EF1D1F24D}" type="slidenum">
              <a:rPr lang="it-IT" altLang="it-IT"/>
              <a:pPr>
                <a:spcBef>
                  <a:spcPct val="0"/>
                </a:spcBef>
              </a:pPr>
              <a:t>7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12212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altLang="it-IT"/>
          </a:p>
        </p:txBody>
      </p:sp>
      <p:sp>
        <p:nvSpPr>
          <p:cNvPr id="4301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09D6DF2-E662-4CF4-81C7-C41EAF457E24}" type="slidenum">
              <a:rPr lang="it-IT" altLang="it-IT"/>
              <a:pPr>
                <a:spcBef>
                  <a:spcPct val="0"/>
                </a:spcBef>
              </a:pPr>
              <a:t>8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01813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B0AB5D-6157-4021-AA1A-75CB01F6B84F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8966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B0AB5D-6157-4021-AA1A-75CB01F6B84F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47288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A0437-2F4E-4B23-AD73-9AD312D43D1B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34357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A0437-2F4E-4B23-AD73-9AD312D43D1B}" type="slidenum">
              <a:rPr lang="it-IT" smtClean="0"/>
              <a:pPr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71227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A0437-2F4E-4B23-AD73-9AD312D43D1B}" type="slidenum">
              <a:rPr lang="it-IT" smtClean="0"/>
              <a:pPr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60107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A0437-2F4E-4B23-AD73-9AD312D43D1B}" type="slidenum">
              <a:rPr lang="it-IT" smtClean="0"/>
              <a:pPr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8001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791B-2321-48F4-9FDE-057B18FFFE13}" type="datetimeFigureOut">
              <a:rPr lang="it-IT" smtClean="0"/>
              <a:t>11/03/2023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2BBED-6F16-4AFD-80B8-0A4DC3F955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984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791B-2321-48F4-9FDE-057B18FFFE13}" type="datetimeFigureOut">
              <a:rPr lang="it-IT" smtClean="0"/>
              <a:t>11/03/2023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2BBED-6F16-4AFD-80B8-0A4DC3F955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3293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791B-2321-48F4-9FDE-057B18FFFE13}" type="datetimeFigureOut">
              <a:rPr lang="it-IT" smtClean="0"/>
              <a:t>11/03/2023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2BBED-6F16-4AFD-80B8-0A4DC3F955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924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791B-2321-48F4-9FDE-057B18FFFE13}" type="datetimeFigureOut">
              <a:rPr lang="it-IT" smtClean="0"/>
              <a:t>11/03/2023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2BBED-6F16-4AFD-80B8-0A4DC3F955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7104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791B-2321-48F4-9FDE-057B18FFFE13}" type="datetimeFigureOut">
              <a:rPr lang="it-IT" smtClean="0"/>
              <a:t>11/03/2023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2BBED-6F16-4AFD-80B8-0A4DC3F955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6611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791B-2321-48F4-9FDE-057B18FFFE13}" type="datetimeFigureOut">
              <a:rPr lang="it-IT" smtClean="0"/>
              <a:t>11/03/2023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2BBED-6F16-4AFD-80B8-0A4DC3F955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3217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791B-2321-48F4-9FDE-057B18FFFE13}" type="datetimeFigureOut">
              <a:rPr lang="it-IT" smtClean="0"/>
              <a:t>11/03/2023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2BBED-6F16-4AFD-80B8-0A4DC3F955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3286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791B-2321-48F4-9FDE-057B18FFFE13}" type="datetimeFigureOut">
              <a:rPr lang="it-IT" smtClean="0"/>
              <a:t>11/03/2023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2BBED-6F16-4AFD-80B8-0A4DC3F955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2886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791B-2321-48F4-9FDE-057B18FFFE13}" type="datetimeFigureOut">
              <a:rPr lang="it-IT" smtClean="0"/>
              <a:t>11/03/2023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2BBED-6F16-4AFD-80B8-0A4DC3F955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7081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791B-2321-48F4-9FDE-057B18FFFE13}" type="datetimeFigureOut">
              <a:rPr lang="it-IT" smtClean="0"/>
              <a:t>11/03/2023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2BBED-6F16-4AFD-80B8-0A4DC3F955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5705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791B-2321-48F4-9FDE-057B18FFFE13}" type="datetimeFigureOut">
              <a:rPr lang="it-IT" smtClean="0"/>
              <a:t>11/03/2023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2BBED-6F16-4AFD-80B8-0A4DC3F955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7033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B791B-2321-48F4-9FDE-057B18FFFE13}" type="datetimeFigureOut">
              <a:rPr lang="it-IT" smtClean="0"/>
              <a:t>11/03/2023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2BBED-6F16-4AFD-80B8-0A4DC3F955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723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Fil Ling 22-23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19-22</a:t>
            </a:r>
          </a:p>
        </p:txBody>
      </p:sp>
    </p:spTree>
    <p:extLst>
      <p:ext uri="{BB962C8B-B14F-4D97-AF65-F5344CB8AC3E}">
        <p14:creationId xmlns:p14="http://schemas.microsoft.com/office/powerpoint/2010/main" val="2906303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21-22</a:t>
            </a:r>
          </a:p>
          <a:p>
            <a:r>
              <a:rPr lang="it-IT" dirty="0"/>
              <a:t>10/3/22</a:t>
            </a:r>
          </a:p>
        </p:txBody>
      </p:sp>
    </p:spTree>
    <p:extLst>
      <p:ext uri="{BB962C8B-B14F-4D97-AF65-F5344CB8AC3E}">
        <p14:creationId xmlns:p14="http://schemas.microsoft.com/office/powerpoint/2010/main" val="3025430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PARTE III</a:t>
            </a:r>
          </a:p>
        </p:txBody>
      </p:sp>
    </p:spTree>
    <p:extLst>
      <p:ext uri="{BB962C8B-B14F-4D97-AF65-F5344CB8AC3E}">
        <p14:creationId xmlns:p14="http://schemas.microsoft.com/office/powerpoint/2010/main" val="4130573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Russell e Frege sui nomi propri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I nomi propri sono visti come abbreviazioni di descrizioni definite</a:t>
            </a:r>
          </a:p>
          <a:p>
            <a:r>
              <a:rPr lang="it-IT" dirty="0"/>
              <a:t>"Apollo" = "il dio del sole"</a:t>
            </a:r>
          </a:p>
          <a:p>
            <a:r>
              <a:rPr lang="it-IT" dirty="0"/>
              <a:t>"Socrate" = "il maestro di Platone"</a:t>
            </a:r>
          </a:p>
          <a:p>
            <a:r>
              <a:rPr lang="it-IT" dirty="0"/>
              <a:t>"Platone" = "il filosofo greco che ha scritto un dialogo chiamato </a:t>
            </a:r>
            <a:r>
              <a:rPr lang="it-IT" i="1" dirty="0" err="1"/>
              <a:t>Timeo</a:t>
            </a:r>
            <a:r>
              <a:rPr lang="it-IT" dirty="0"/>
              <a:t>"</a:t>
            </a:r>
          </a:p>
          <a:p>
            <a:r>
              <a:rPr lang="it-IT" dirty="0"/>
              <a:t>Queste definizioni sono idiosincratiche: possono variare da soggetto a soggetto. Quindi, al livello dei nomi propri la lingua si trasforma in un "idioletto"</a:t>
            </a:r>
          </a:p>
          <a:p>
            <a:r>
              <a:rPr lang="it-IT" dirty="0"/>
              <a:t>I nomi "logicamente propri" hanno un riferimento diretto.  Ma tali non sono i nomi propri del linguaggio ordinario</a:t>
            </a:r>
          </a:p>
        </p:txBody>
      </p:sp>
    </p:spTree>
    <p:extLst>
      <p:ext uri="{BB962C8B-B14F-4D97-AF65-F5344CB8AC3E}">
        <p14:creationId xmlns:p14="http://schemas.microsoft.com/office/powerpoint/2010/main" val="117354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Russell sui deittici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Nella misura in cui i deittici stanno per enti di cui abbiamo conoscenza diretta (</a:t>
            </a:r>
            <a:r>
              <a:rPr lang="it-IT" dirty="0" err="1"/>
              <a:t>acquaintance</a:t>
            </a:r>
            <a:r>
              <a:rPr lang="it-IT" dirty="0"/>
              <a:t>) allora sono nomi logicamente propri</a:t>
            </a:r>
          </a:p>
          <a:p>
            <a:r>
              <a:rPr lang="it-IT" dirty="0"/>
              <a:t>Abbiamo conoscenza diretta di dati sensoriali, (forse</a:t>
            </a:r>
            <a:r>
              <a:rPr lang="it-IT"/>
              <a:t>) di noi </a:t>
            </a:r>
            <a:r>
              <a:rPr lang="it-IT" dirty="0"/>
              <a:t>stessi [Russell lo ammette fino a un certo periodo della sua carriera</a:t>
            </a:r>
            <a:r>
              <a:rPr lang="it-IT"/>
              <a:t>] e di </a:t>
            </a:r>
            <a:r>
              <a:rPr lang="it-IT" dirty="0"/>
              <a:t>universali (il rosso, il triangolare, ecc.)</a:t>
            </a:r>
          </a:p>
          <a:p>
            <a:r>
              <a:rPr lang="it-IT" dirty="0"/>
              <a:t>Nella misura in cui i deittici sono usati per riferirsi a oggetti esterni sono abbreviazioni di descrizioni che comportano un riferimento diretto a dati sensoriali particolari. Esempio:</a:t>
            </a:r>
          </a:p>
          <a:p>
            <a:r>
              <a:rPr lang="it-IT" dirty="0"/>
              <a:t>"questo tavolo" = "il tavolo la cui presenza causa questo particolare dato sensoriale"</a:t>
            </a:r>
          </a:p>
        </p:txBody>
      </p:sp>
    </p:spTree>
    <p:extLst>
      <p:ext uri="{BB962C8B-B14F-4D97-AF65-F5344CB8AC3E}">
        <p14:creationId xmlns:p14="http://schemas.microsoft.com/office/powerpoint/2010/main" val="3870602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Frege sui deittici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Anche per Frege i deittici sono descrizioni definite abbreviate</a:t>
            </a:r>
          </a:p>
          <a:p>
            <a:r>
              <a:rPr lang="it-IT" dirty="0"/>
              <a:t>Quindi per Frege, i deittici hanno un senso, proprio come le altre descrizioni definite</a:t>
            </a:r>
          </a:p>
          <a:p>
            <a:r>
              <a:rPr lang="it-IT" dirty="0"/>
              <a:t>Ma, al contrario di Russell, Frege nega che enti particolari possano fare parte del senso</a:t>
            </a:r>
          </a:p>
          <a:p>
            <a:r>
              <a:rPr lang="it-IT" dirty="0"/>
              <a:t>Frege ammette che per il pronome "io" ci sia un senso specifico che cambia per ognuno di noi</a:t>
            </a:r>
          </a:p>
          <a:p>
            <a:r>
              <a:rPr lang="it-IT" dirty="0"/>
              <a:t>v. esempio del dottor </a:t>
            </a:r>
            <a:r>
              <a:rPr lang="it-IT" dirty="0" err="1"/>
              <a:t>Lauben</a:t>
            </a:r>
            <a:r>
              <a:rPr lang="it-IT" dirty="0"/>
              <a:t> nell'articolo "il pensiero" (1918)</a:t>
            </a:r>
          </a:p>
        </p:txBody>
      </p:sp>
    </p:spTree>
    <p:extLst>
      <p:ext uri="{BB962C8B-B14F-4D97-AF65-F5344CB8AC3E}">
        <p14:creationId xmlns:p14="http://schemas.microsoft.com/office/powerpoint/2010/main" val="22849028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riferimento diretto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Negli anni settanta del secolo scorso, in reazione a Frege e Russell, prende piede l'idea che nomi propri (Donnellan, Kripke) e deittici (</a:t>
            </a:r>
            <a:r>
              <a:rPr lang="it-IT" dirty="0" err="1"/>
              <a:t>Kaplan</a:t>
            </a:r>
            <a:r>
              <a:rPr lang="it-IT" dirty="0"/>
              <a:t>) abbiano un "riferimento diretto"</a:t>
            </a:r>
          </a:p>
          <a:p>
            <a:r>
              <a:rPr lang="it-IT" dirty="0"/>
              <a:t>Più precisamente, per Kripke i nomi propri sono "designatori rigidi", cioè si riferiscono allo stesso oggetto in tutti i mondi possibili</a:t>
            </a:r>
          </a:p>
          <a:p>
            <a:r>
              <a:rPr lang="it-IT" dirty="0"/>
              <a:t>E' </a:t>
            </a:r>
            <a:r>
              <a:rPr lang="it-IT" dirty="0" err="1"/>
              <a:t>Kaplan</a:t>
            </a:r>
            <a:r>
              <a:rPr lang="it-IT" dirty="0"/>
              <a:t> che parla di "riferimento diretto", ma la sua idea si può applicare anche al punto di vista di Kripke</a:t>
            </a:r>
          </a:p>
          <a:p>
            <a:r>
              <a:rPr lang="it-IT" dirty="0"/>
              <a:t>v. cap. Kripke e </a:t>
            </a:r>
            <a:r>
              <a:rPr lang="it-IT" dirty="0" err="1"/>
              <a:t>intro</a:t>
            </a:r>
            <a:r>
              <a:rPr lang="it-IT" dirty="0"/>
              <a:t> dei curatori</a:t>
            </a:r>
            <a:r>
              <a:rPr lang="it-IT"/>
              <a:t>, nell'antologia </a:t>
            </a:r>
            <a:r>
              <a:rPr lang="it-IT" i="1"/>
              <a:t>Filosofia del </a:t>
            </a:r>
            <a:r>
              <a:rPr lang="it-IT"/>
              <a:t>linguaggio. (v. anche </a:t>
            </a:r>
            <a:r>
              <a:rPr lang="it-IT" dirty="0"/>
              <a:t>Penco, </a:t>
            </a:r>
            <a:r>
              <a:rPr lang="it-IT" i="1" dirty="0" err="1"/>
              <a:t>Intro</a:t>
            </a:r>
            <a:r>
              <a:rPr lang="it-IT" i="1" dirty="0"/>
              <a:t> alla fil. del </a:t>
            </a:r>
            <a:r>
              <a:rPr lang="it-IT" i="1" dirty="0" err="1"/>
              <a:t>Ling</a:t>
            </a:r>
            <a:r>
              <a:rPr lang="it-IT" i="1" dirty="0"/>
              <a:t>.</a:t>
            </a:r>
            <a:r>
              <a:rPr lang="it-IT" dirty="0"/>
              <a:t>, pp. 85 </a:t>
            </a:r>
            <a:r>
              <a:rPr lang="it-IT"/>
              <a:t>ff.)</a:t>
            </a:r>
            <a:endParaRPr lang="it-IT" dirty="0"/>
          </a:p>
        </p:txBody>
      </p:sp>
      <p:pic>
        <p:nvPicPr>
          <p:cNvPr id="1026" name="Picture 2" descr="C:\Users\utente\Pictures\IMMAGINI INTERNET\kripke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6013" y="453372"/>
            <a:ext cx="702078" cy="977714"/>
          </a:xfrm>
          <a:prstGeom prst="rect">
            <a:avLst/>
          </a:prstGeom>
          <a:noFill/>
        </p:spPr>
      </p:pic>
      <p:pic>
        <p:nvPicPr>
          <p:cNvPr id="1027" name="Picture 3" descr="C:\Users\utente\Pictures\IMMAGINI INTERNET\David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44272" y="466289"/>
            <a:ext cx="1378282" cy="9647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061540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Gli argomenti di Kripke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argomento modale (v. cap. su Kripke, p. 164)</a:t>
            </a:r>
          </a:p>
          <a:p>
            <a:pPr lvl="1"/>
            <a:r>
              <a:rPr lang="it-IT" dirty="0"/>
              <a:t>Socrate [il filosofo che bevve la cicuta] avrebbe potuto non bere la cicuta</a:t>
            </a:r>
          </a:p>
          <a:p>
            <a:r>
              <a:rPr lang="it-IT" dirty="0"/>
              <a:t>argomento epistemico (v. cap. su Kripke, p. 169)</a:t>
            </a:r>
          </a:p>
          <a:p>
            <a:pPr lvl="1"/>
            <a:r>
              <a:rPr lang="it-IT" dirty="0"/>
              <a:t>"Socrate [il filosofo che bevve la cicuta] bevve la cicuta" non è conoscibile a priori</a:t>
            </a:r>
          </a:p>
          <a:p>
            <a:r>
              <a:rPr lang="it-IT" dirty="0"/>
              <a:t>argomento semantico (v. cap. su Kripke, p. 168)</a:t>
            </a:r>
          </a:p>
          <a:p>
            <a:pPr lvl="1"/>
            <a:r>
              <a:rPr lang="it-IT" dirty="0"/>
              <a:t>Se Platone avesse bevuto la cicuta al posto di Socrate, "</a:t>
            </a:r>
            <a:r>
              <a:rPr lang="it-IT" dirty="0" err="1"/>
              <a:t>Socrate</a:t>
            </a:r>
            <a:r>
              <a:rPr lang="it-IT" dirty="0"/>
              <a:t>" comunque non farebbe riferimento a Platone</a:t>
            </a:r>
          </a:p>
          <a:p>
            <a:r>
              <a:rPr lang="it-IT" dirty="0"/>
              <a:t>(v. anche Penco, </a:t>
            </a:r>
            <a:r>
              <a:rPr lang="it-IT" i="1" dirty="0"/>
              <a:t>Intro alla fil. del Ling.</a:t>
            </a:r>
            <a:r>
              <a:rPr lang="it-IT" dirty="0"/>
              <a:t>, pp. 87-88)</a:t>
            </a:r>
          </a:p>
        </p:txBody>
      </p:sp>
    </p:spTree>
    <p:extLst>
      <p:ext uri="{BB962C8B-B14F-4D97-AF65-F5344CB8AC3E}">
        <p14:creationId xmlns:p14="http://schemas.microsoft.com/office/powerpoint/2010/main" val="4738306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Teoria causale del riferimento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Se il significato di un nome proprio non è dato da una descrizione definita, da cosa dipende?</a:t>
            </a:r>
          </a:p>
          <a:p>
            <a:r>
              <a:rPr lang="it-IT" dirty="0"/>
              <a:t>Risposta di Kripke:</a:t>
            </a:r>
          </a:p>
          <a:p>
            <a:pPr lvl="1"/>
            <a:r>
              <a:rPr lang="it-IT" dirty="0"/>
              <a:t>battesimo iniziale</a:t>
            </a:r>
          </a:p>
          <a:p>
            <a:pPr lvl="1"/>
            <a:r>
              <a:rPr lang="it-IT" dirty="0"/>
              <a:t>catena causale</a:t>
            </a:r>
          </a:p>
          <a:p>
            <a:r>
              <a:rPr lang="it-IT" dirty="0"/>
              <a:t>I nomi propri sono designatori rigidi: stesso referente in tutti i mondi possibili</a:t>
            </a:r>
          </a:p>
          <a:p>
            <a:r>
              <a:rPr lang="it-IT" dirty="0"/>
              <a:t>il significato del nome coincide con il referente (riferimento diretto, </a:t>
            </a:r>
            <a:r>
              <a:rPr lang="it-IT" dirty="0" err="1"/>
              <a:t>Kaplan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78020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A153F2-9B09-4C82-AABE-22E55CE12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523B12-585A-4C43-BE1F-0A7BDC5C2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19-20</a:t>
            </a:r>
          </a:p>
          <a:p>
            <a:r>
              <a:rPr lang="it-IT"/>
              <a:t>9/3/22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68124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21 </a:t>
            </a:r>
            <a:r>
              <a:rPr lang="en-US" dirty="0" err="1"/>
              <a:t>aprile</a:t>
            </a:r>
            <a:r>
              <a:rPr lang="it-IT" dirty="0"/>
              <a:t>, Aula B</a:t>
            </a:r>
            <a:br>
              <a:rPr lang="it-IT" dirty="0"/>
            </a:br>
            <a:r>
              <a:rPr lang="it-IT" dirty="0"/>
              <a:t>Conferenze di </a:t>
            </a:r>
            <a:r>
              <a:rPr lang="it-IT" dirty="0" err="1"/>
              <a:t>N.L</a:t>
            </a:r>
            <a:r>
              <a:rPr lang="it-IT" dirty="0"/>
              <a:t>. Oaklander sul tempo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“Does Analytic Philosophy of Time Rest on a Mistake?”</a:t>
            </a:r>
            <a:endParaRPr lang="it-IT" dirty="0"/>
          </a:p>
          <a:p>
            <a:r>
              <a:rPr lang="en-US" dirty="0"/>
              <a:t>h. 15.30 - 16.30</a:t>
            </a:r>
            <a:endParaRPr lang="it-IT" dirty="0"/>
          </a:p>
          <a:p>
            <a:r>
              <a:rPr lang="en-US" dirty="0" err="1"/>
              <a:t>Pausa</a:t>
            </a:r>
            <a:r>
              <a:rPr lang="en-US" dirty="0"/>
              <a:t> </a:t>
            </a:r>
            <a:r>
              <a:rPr lang="en-US" dirty="0" err="1"/>
              <a:t>caffè</a:t>
            </a:r>
            <a:endParaRPr lang="it-IT" dirty="0"/>
          </a:p>
          <a:p>
            <a:r>
              <a:rPr lang="en-US" dirty="0"/>
              <a:t>h. 16.30 - 17.00</a:t>
            </a:r>
            <a:endParaRPr lang="it-IT" dirty="0"/>
          </a:p>
          <a:p>
            <a:r>
              <a:rPr lang="en-US" dirty="0"/>
              <a:t>“An R-theoretic Critique of a (Moderate) </a:t>
            </a:r>
            <a:r>
              <a:rPr lang="en-US" dirty="0" err="1"/>
              <a:t>Presentist</a:t>
            </a:r>
            <a:r>
              <a:rPr lang="en-US" dirty="0"/>
              <a:t> Ontology”</a:t>
            </a:r>
            <a:endParaRPr lang="it-IT" dirty="0"/>
          </a:p>
          <a:p>
            <a:r>
              <a:rPr lang="en-US" dirty="0"/>
              <a:t>h. 17.00-18.00</a:t>
            </a:r>
            <a:endParaRPr lang="it-IT" dirty="0"/>
          </a:p>
          <a:p>
            <a:r>
              <a:rPr lang="en-US" dirty="0"/>
              <a:t>Discussion</a:t>
            </a:r>
            <a:endParaRPr lang="it-IT" dirty="0"/>
          </a:p>
          <a:p>
            <a:r>
              <a:rPr lang="en-US" dirty="0"/>
              <a:t>h. 18.00 -18.30</a:t>
            </a:r>
            <a:endParaRPr lang="it-IT" dirty="0"/>
          </a:p>
          <a:p>
            <a:r>
              <a:rPr lang="it-IT" dirty="0"/>
              <a:t>0,5 </a:t>
            </a:r>
            <a:r>
              <a:rPr lang="it-IT" dirty="0" err="1"/>
              <a:t>CFU</a:t>
            </a:r>
            <a:r>
              <a:rPr lang="it-IT" dirty="0"/>
              <a:t> per gli studenti di filosofia</a:t>
            </a:r>
          </a:p>
        </p:txBody>
      </p:sp>
    </p:spTree>
    <p:extLst>
      <p:ext uri="{BB962C8B-B14F-4D97-AF65-F5344CB8AC3E}">
        <p14:creationId xmlns:p14="http://schemas.microsoft.com/office/powerpoint/2010/main" val="474984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Ho inserito nel sito testo di Jansan Favazzo su </a:t>
            </a:r>
            <a:r>
              <a:rPr lang="it-IT" dirty="0" err="1"/>
              <a:t>Meinong</a:t>
            </a:r>
            <a:r>
              <a:rPr lang="it-IT" dirty="0"/>
              <a:t> (da </a:t>
            </a:r>
            <a:r>
              <a:rPr lang="it-IT" dirty="0" err="1"/>
              <a:t>APHEX</a:t>
            </a:r>
            <a:r>
              <a:rPr lang="it-IT" dirty="0"/>
              <a:t>) per chi vuole approfondire</a:t>
            </a:r>
          </a:p>
        </p:txBody>
      </p:sp>
    </p:spTree>
    <p:extLst>
      <p:ext uri="{BB962C8B-B14F-4D97-AF65-F5344CB8AC3E}">
        <p14:creationId xmlns:p14="http://schemas.microsoft.com/office/powerpoint/2010/main" val="4238699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Libro di testo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Qualcuno ha provato ad acquistare ULISSE, IL QUADRATO ROTONDO, …?</a:t>
            </a:r>
          </a:p>
          <a:p>
            <a:r>
              <a:rPr lang="it-IT" dirty="0"/>
              <a:t>Si trova nelle librerie?</a:t>
            </a:r>
          </a:p>
        </p:txBody>
      </p:sp>
    </p:spTree>
    <p:extLst>
      <p:ext uri="{BB962C8B-B14F-4D97-AF65-F5344CB8AC3E}">
        <p14:creationId xmlns:p14="http://schemas.microsoft.com/office/powerpoint/2010/main" val="1542415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Le critiche di Russell a Meinong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it-IT" dirty="0"/>
              <a:t>(R1)	l’ammissione di oggetti impossibili comporta il rifiuto della legge logica di non contraddizione.</a:t>
            </a:r>
          </a:p>
          <a:p>
            <a:pPr>
              <a:buFont typeface="Arial" charset="0"/>
              <a:buChar char="•"/>
              <a:defRPr/>
            </a:pPr>
            <a:r>
              <a:rPr lang="it-IT" dirty="0"/>
              <a:t>(R2)	 L'enunciato "l’esistente quadrato rotondo è esistente" dovrebbe essere considerato vero da </a:t>
            </a:r>
            <a:r>
              <a:rPr lang="it-IT" dirty="0" err="1"/>
              <a:t>Meinong</a:t>
            </a:r>
            <a:r>
              <a:rPr lang="it-IT" dirty="0"/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it-IT" dirty="0"/>
              <a:t>(R3) Date queste difficoltà, e dal momento che la teoria delle descrizioni ci spiega come fare a meno di oggetti inesistenti, è meglio negare che vi siano oggetti inesistenti.</a:t>
            </a:r>
          </a:p>
          <a:p>
            <a:pPr>
              <a:buFont typeface="Arial" charset="0"/>
              <a:buChar char="•"/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2521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o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it-IT"/>
              <a:t>Problemi per la teoria delle descrizioni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it-IT" dirty="0"/>
              <a:t>La montagna d'oro è d'oro</a:t>
            </a:r>
          </a:p>
          <a:p>
            <a:pPr>
              <a:defRPr/>
            </a:pPr>
            <a:r>
              <a:rPr lang="it-IT" dirty="0"/>
              <a:t>La montagna d'oro è possibile</a:t>
            </a:r>
          </a:p>
          <a:p>
            <a:pPr>
              <a:defRPr/>
            </a:pPr>
            <a:r>
              <a:rPr lang="it-IT" dirty="0"/>
              <a:t>Il quadrato rotondo è impossibile</a:t>
            </a:r>
          </a:p>
          <a:p>
            <a:pPr>
              <a:defRPr/>
            </a:pPr>
            <a:r>
              <a:rPr lang="it-IT" dirty="0"/>
              <a:t>Pinocchio è un oggetto fittizio</a:t>
            </a:r>
          </a:p>
          <a:p>
            <a:pPr>
              <a:defRPr/>
            </a:pPr>
            <a:r>
              <a:rPr lang="it-IT" dirty="0"/>
              <a:t>Pinocchio è più famoso di Cenerentola</a:t>
            </a:r>
          </a:p>
          <a:p>
            <a:pPr>
              <a:defRPr/>
            </a:pPr>
            <a:r>
              <a:rPr lang="it-IT" dirty="0" err="1"/>
              <a:t>Polifemo</a:t>
            </a:r>
            <a:r>
              <a:rPr lang="it-IT" dirty="0"/>
              <a:t> è più alto di Napolitano</a:t>
            </a:r>
          </a:p>
          <a:p>
            <a:pPr>
              <a:defRPr/>
            </a:pPr>
            <a:r>
              <a:rPr lang="it-IT" dirty="0"/>
              <a:t>Tom crede che un fantasma ha urlato nella notte e John ritiene che esso sia prigioniero di </a:t>
            </a:r>
            <a:r>
              <a:rPr lang="it-IT"/>
              <a:t>un incantesimo</a:t>
            </a:r>
          </a:p>
        </p:txBody>
      </p:sp>
    </p:spTree>
    <p:extLst>
      <p:ext uri="{BB962C8B-B14F-4D97-AF65-F5344CB8AC3E}">
        <p14:creationId xmlns:p14="http://schemas.microsoft.com/office/powerpoint/2010/main" val="336491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altLang="it-IT"/>
          </a:p>
        </p:txBody>
      </p:sp>
      <p:graphicFrame>
        <p:nvGraphicFramePr>
          <p:cNvPr id="41987" name="Segnaposto contenuto 3"/>
          <p:cNvGraphicFramePr>
            <a:graphicFrameLocks noGrp="1" noChangeAspect="1"/>
          </p:cNvGraphicFramePr>
          <p:nvPr>
            <p:ph idx="1"/>
          </p:nvPr>
        </p:nvGraphicFramePr>
        <p:xfrm>
          <a:off x="3719514" y="333375"/>
          <a:ext cx="4479925" cy="6338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Acrobat Document" r:id="rId4" imgW="4534293" imgH="6416596" progId="AcroExch.Document.7">
                  <p:embed/>
                </p:oleObj>
              </mc:Choice>
              <mc:Fallback>
                <p:oleObj name="Acrobat Document" r:id="rId4" imgW="4534293" imgH="6416596" progId="AcroExch.Document.7">
                  <p:embed/>
                  <p:pic>
                    <p:nvPicPr>
                      <p:cNvPr id="41987" name="Segnaposto contenu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514" y="333375"/>
                        <a:ext cx="4479925" cy="6338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183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Inserirò nel sito le domande sulla parte 2</a:t>
            </a:r>
          </a:p>
        </p:txBody>
      </p:sp>
    </p:spTree>
    <p:extLst>
      <p:ext uri="{BB962C8B-B14F-4D97-AF65-F5344CB8AC3E}">
        <p14:creationId xmlns:p14="http://schemas.microsoft.com/office/powerpoint/2010/main" val="21452338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852</Words>
  <Application>Microsoft Office PowerPoint</Application>
  <PresentationFormat>Widescreen</PresentationFormat>
  <Paragraphs>81</Paragraphs>
  <Slides>17</Slides>
  <Notes>9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Tema di Office</vt:lpstr>
      <vt:lpstr>Acrobat Document</vt:lpstr>
      <vt:lpstr>Fil Ling 22-23</vt:lpstr>
      <vt:lpstr>Presentazione standard di PowerPoint</vt:lpstr>
      <vt:lpstr>21 aprile, Aula B Conferenze di N.L. Oaklander sul tempo</vt:lpstr>
      <vt:lpstr>Presentazione standard di PowerPoint</vt:lpstr>
      <vt:lpstr>Libro di testo</vt:lpstr>
      <vt:lpstr>Le critiche di Russell a Meinong</vt:lpstr>
      <vt:lpstr>Problemi per la teoria delle descrizioni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Russell e Frege sui nomi propri</vt:lpstr>
      <vt:lpstr>Russell sui deittici</vt:lpstr>
      <vt:lpstr>Frege sui deittici</vt:lpstr>
      <vt:lpstr>Il riferimento diretto</vt:lpstr>
      <vt:lpstr>Gli argomenti di Kripke</vt:lpstr>
      <vt:lpstr>Teoria causale del riferimento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 Ling 22-23</dc:title>
  <dc:creator>Francesco Orilia</dc:creator>
  <cp:lastModifiedBy>Francesco Orilia</cp:lastModifiedBy>
  <cp:revision>11</cp:revision>
  <dcterms:created xsi:type="dcterms:W3CDTF">2023-03-04T17:34:35Z</dcterms:created>
  <dcterms:modified xsi:type="dcterms:W3CDTF">2023-03-11T11:53:46Z</dcterms:modified>
</cp:coreProperties>
</file>