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98" r:id="rId17"/>
    <p:sldId id="271" r:id="rId18"/>
    <p:sldId id="272" r:id="rId19"/>
    <p:sldId id="273" r:id="rId20"/>
    <p:sldId id="274" r:id="rId21"/>
    <p:sldId id="275" r:id="rId22"/>
    <p:sldId id="276" r:id="rId23"/>
    <p:sldId id="277" r:id="rId24"/>
    <p:sldId id="278" r:id="rId25"/>
    <p:sldId id="279" r:id="rId26"/>
    <p:sldId id="280"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300" r:id="rId42"/>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151422-2628-43E9-8B06-AE4B91FB1FE8}" type="datetimeFigureOut">
              <a:rPr lang="it-IT" smtClean="0"/>
              <a:t>18/03/2023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901661-53F8-4367-814E-F4A2181B39EF}" type="slidenum">
              <a:rPr lang="it-IT" smtClean="0"/>
              <a:t>‹N›</a:t>
            </a:fld>
            <a:endParaRPr lang="it-IT"/>
          </a:p>
        </p:txBody>
      </p:sp>
    </p:spTree>
    <p:extLst>
      <p:ext uri="{BB962C8B-B14F-4D97-AF65-F5344CB8AC3E}">
        <p14:creationId xmlns:p14="http://schemas.microsoft.com/office/powerpoint/2010/main" val="2871075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3</a:t>
            </a:fld>
            <a:endParaRPr lang="it-IT"/>
          </a:p>
        </p:txBody>
      </p:sp>
    </p:spTree>
    <p:extLst>
      <p:ext uri="{BB962C8B-B14F-4D97-AF65-F5344CB8AC3E}">
        <p14:creationId xmlns:p14="http://schemas.microsoft.com/office/powerpoint/2010/main" val="39184171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15</a:t>
            </a:fld>
            <a:endParaRPr lang="it-IT"/>
          </a:p>
        </p:txBody>
      </p:sp>
    </p:spTree>
    <p:extLst>
      <p:ext uri="{BB962C8B-B14F-4D97-AF65-F5344CB8AC3E}">
        <p14:creationId xmlns:p14="http://schemas.microsoft.com/office/powerpoint/2010/main" val="3057926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5604"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8AA2F43-976A-4F38-8313-753A394D46CA}" type="slidenum">
              <a:rPr lang="it-IT" altLang="it-IT">
                <a:latin typeface="Calibri" panose="020F0502020204030204" pitchFamily="34" charset="0"/>
              </a:rPr>
              <a:pPr eaLnBrk="1" hangingPunct="1"/>
              <a:t>26</a:t>
            </a:fld>
            <a:endParaRPr lang="it-IT" altLang="it-IT">
              <a:latin typeface="Calibri" panose="020F0502020204030204" pitchFamily="34" charset="0"/>
            </a:endParaRPr>
          </a:p>
        </p:txBody>
      </p:sp>
    </p:spTree>
    <p:extLst>
      <p:ext uri="{BB962C8B-B14F-4D97-AF65-F5344CB8AC3E}">
        <p14:creationId xmlns:p14="http://schemas.microsoft.com/office/powerpoint/2010/main" val="2972211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6628"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61ADD70-2099-4A89-95C0-740F5E605303}" type="slidenum">
              <a:rPr lang="it-IT" altLang="it-IT">
                <a:latin typeface="Calibri" panose="020F0502020204030204" pitchFamily="34" charset="0"/>
              </a:rPr>
              <a:pPr eaLnBrk="1" hangingPunct="1"/>
              <a:t>27</a:t>
            </a:fld>
            <a:endParaRPr lang="it-IT" altLang="it-IT">
              <a:latin typeface="Calibri" panose="020F0502020204030204" pitchFamily="34" charset="0"/>
            </a:endParaRPr>
          </a:p>
        </p:txBody>
      </p:sp>
    </p:spTree>
    <p:extLst>
      <p:ext uri="{BB962C8B-B14F-4D97-AF65-F5344CB8AC3E}">
        <p14:creationId xmlns:p14="http://schemas.microsoft.com/office/powerpoint/2010/main" val="26525410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7652"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3DFE505-48F3-4765-AB2C-8F0F79780D28}" type="slidenum">
              <a:rPr lang="it-IT" altLang="it-IT">
                <a:latin typeface="Calibri" panose="020F0502020204030204" pitchFamily="34" charset="0"/>
              </a:rPr>
              <a:pPr eaLnBrk="1" hangingPunct="1"/>
              <a:t>28</a:t>
            </a:fld>
            <a:endParaRPr lang="it-IT" altLang="it-IT">
              <a:latin typeface="Calibri" panose="020F0502020204030204" pitchFamily="34" charset="0"/>
            </a:endParaRPr>
          </a:p>
        </p:txBody>
      </p:sp>
    </p:spTree>
    <p:extLst>
      <p:ext uri="{BB962C8B-B14F-4D97-AF65-F5344CB8AC3E}">
        <p14:creationId xmlns:p14="http://schemas.microsoft.com/office/powerpoint/2010/main" val="27969300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29700"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E102A49-D413-4D8B-88D9-DC1A616AB486}" type="slidenum">
              <a:rPr lang="it-IT" altLang="it-IT">
                <a:latin typeface="Calibri" panose="020F0502020204030204" pitchFamily="34" charset="0"/>
              </a:rPr>
              <a:pPr eaLnBrk="1" hangingPunct="1"/>
              <a:t>29</a:t>
            </a:fld>
            <a:endParaRPr lang="it-IT" altLang="it-IT">
              <a:latin typeface="Calibri" panose="020F0502020204030204" pitchFamily="34" charset="0"/>
            </a:endParaRPr>
          </a:p>
        </p:txBody>
      </p:sp>
    </p:spTree>
    <p:extLst>
      <p:ext uri="{BB962C8B-B14F-4D97-AF65-F5344CB8AC3E}">
        <p14:creationId xmlns:p14="http://schemas.microsoft.com/office/powerpoint/2010/main" val="1936706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2772"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5B972CE-0A11-4221-8084-D4D0D25FC5E2}" type="slidenum">
              <a:rPr lang="it-IT" altLang="it-IT">
                <a:latin typeface="Calibri" panose="020F0502020204030204" pitchFamily="34" charset="0"/>
              </a:rPr>
              <a:pPr eaLnBrk="1" hangingPunct="1"/>
              <a:t>31</a:t>
            </a:fld>
            <a:endParaRPr lang="it-IT" altLang="it-IT">
              <a:latin typeface="Calibri" panose="020F0502020204030204" pitchFamily="34" charset="0"/>
            </a:endParaRPr>
          </a:p>
        </p:txBody>
      </p:sp>
    </p:spTree>
    <p:extLst>
      <p:ext uri="{BB962C8B-B14F-4D97-AF65-F5344CB8AC3E}">
        <p14:creationId xmlns:p14="http://schemas.microsoft.com/office/powerpoint/2010/main" val="6621896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a:p>
        </p:txBody>
      </p:sp>
      <p:sp>
        <p:nvSpPr>
          <p:cNvPr id="36868" name="Segnaposto numero diapositiva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BFEEFA4-9986-4A3F-8B41-2EB8CCFE789A}" type="slidenum">
              <a:rPr lang="it-IT" altLang="it-IT">
                <a:latin typeface="Calibri" panose="020F0502020204030204" pitchFamily="34" charset="0"/>
              </a:rPr>
              <a:pPr eaLnBrk="1" hangingPunct="1"/>
              <a:t>34</a:t>
            </a:fld>
            <a:endParaRPr lang="it-IT" altLang="it-IT">
              <a:latin typeface="Calibri" panose="020F0502020204030204" pitchFamily="34" charset="0"/>
            </a:endParaRPr>
          </a:p>
        </p:txBody>
      </p:sp>
    </p:spTree>
    <p:extLst>
      <p:ext uri="{BB962C8B-B14F-4D97-AF65-F5344CB8AC3E}">
        <p14:creationId xmlns:p14="http://schemas.microsoft.com/office/powerpoint/2010/main" val="36204957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9007435-49B9-4DC1-B1B3-3A35DCCF63B2}" type="slidenum">
              <a:rPr lang="it-IT" altLang="it-IT">
                <a:latin typeface="Calibri" panose="020F0502020204030204" pitchFamily="34" charset="0"/>
              </a:rPr>
              <a:pPr eaLnBrk="1" hangingPunct="1"/>
              <a:t>36</a:t>
            </a:fld>
            <a:endParaRPr lang="it-IT" altLang="it-IT">
              <a:latin typeface="Calibri" panose="020F0502020204030204" pitchFamily="34" charset="0"/>
            </a:endParaRPr>
          </a:p>
        </p:txBody>
      </p:sp>
    </p:spTree>
    <p:extLst>
      <p:ext uri="{BB962C8B-B14F-4D97-AF65-F5344CB8AC3E}">
        <p14:creationId xmlns:p14="http://schemas.microsoft.com/office/powerpoint/2010/main" val="32953926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CCF363-9200-4DD5-BF2F-297C56F71925}" type="slidenum">
              <a:rPr lang="it-IT" altLang="it-IT">
                <a:latin typeface="Calibri" panose="020F0502020204030204" pitchFamily="34" charset="0"/>
              </a:rPr>
              <a:pPr eaLnBrk="1" hangingPunct="1"/>
              <a:t>37</a:t>
            </a:fld>
            <a:endParaRPr lang="it-IT" altLang="it-IT">
              <a:latin typeface="Calibri" panose="020F0502020204030204" pitchFamily="34" charset="0"/>
            </a:endParaRPr>
          </a:p>
        </p:txBody>
      </p:sp>
    </p:spTree>
    <p:extLst>
      <p:ext uri="{BB962C8B-B14F-4D97-AF65-F5344CB8AC3E}">
        <p14:creationId xmlns:p14="http://schemas.microsoft.com/office/powerpoint/2010/main" val="4849200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ED361EB-A9F2-4ED0-B222-22A8442B2D06}" type="slidenum">
              <a:rPr lang="it-IT" altLang="it-IT">
                <a:latin typeface="Calibri" panose="020F0502020204030204" pitchFamily="34" charset="0"/>
              </a:rPr>
              <a:pPr eaLnBrk="1" hangingPunct="1"/>
              <a:t>38</a:t>
            </a:fld>
            <a:endParaRPr lang="it-IT" altLang="it-IT">
              <a:latin typeface="Calibri" panose="020F0502020204030204" pitchFamily="34" charset="0"/>
            </a:endParaRPr>
          </a:p>
        </p:txBody>
      </p:sp>
    </p:spTree>
    <p:extLst>
      <p:ext uri="{BB962C8B-B14F-4D97-AF65-F5344CB8AC3E}">
        <p14:creationId xmlns:p14="http://schemas.microsoft.com/office/powerpoint/2010/main" val="26211369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4</a:t>
            </a:fld>
            <a:endParaRPr lang="it-IT"/>
          </a:p>
        </p:txBody>
      </p:sp>
    </p:spTree>
    <p:extLst>
      <p:ext uri="{BB962C8B-B14F-4D97-AF65-F5344CB8AC3E}">
        <p14:creationId xmlns:p14="http://schemas.microsoft.com/office/powerpoint/2010/main" val="8765662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1A0095C-5282-4DFF-80D1-4A56EECA34AF}" type="slidenum">
              <a:rPr lang="it-IT" altLang="it-IT">
                <a:latin typeface="Calibri" panose="020F0502020204030204" pitchFamily="34" charset="0"/>
              </a:rPr>
              <a:pPr eaLnBrk="1" hangingPunct="1"/>
              <a:t>39</a:t>
            </a:fld>
            <a:endParaRPr lang="it-IT" altLang="it-IT">
              <a:latin typeface="Calibri" panose="020F0502020204030204" pitchFamily="34" charset="0"/>
            </a:endParaRPr>
          </a:p>
        </p:txBody>
      </p:sp>
    </p:spTree>
    <p:extLst>
      <p:ext uri="{BB962C8B-B14F-4D97-AF65-F5344CB8AC3E}">
        <p14:creationId xmlns:p14="http://schemas.microsoft.com/office/powerpoint/2010/main" val="34086484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t-IT" altLang="it-IT"/>
          </a:p>
        </p:txBody>
      </p:sp>
      <p:sp>
        <p:nvSpPr>
          <p:cNvPr id="4" name="Segnaposto numero diapositiva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7D8090D-5279-4B78-AB20-48A1B18D13C3}" type="slidenum">
              <a:rPr lang="it-IT" altLang="it-IT">
                <a:latin typeface="Calibri" panose="020F0502020204030204" pitchFamily="34" charset="0"/>
              </a:rPr>
              <a:pPr eaLnBrk="1" hangingPunct="1"/>
              <a:t>40</a:t>
            </a:fld>
            <a:endParaRPr lang="it-IT" altLang="it-IT">
              <a:latin typeface="Calibri" panose="020F0502020204030204" pitchFamily="34" charset="0"/>
            </a:endParaRPr>
          </a:p>
        </p:txBody>
      </p:sp>
    </p:spTree>
    <p:extLst>
      <p:ext uri="{BB962C8B-B14F-4D97-AF65-F5344CB8AC3E}">
        <p14:creationId xmlns:p14="http://schemas.microsoft.com/office/powerpoint/2010/main" val="6970367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6A8654CC-273D-43B3-9783-A738513837E2}" type="slidenum">
              <a:rPr lang="it-IT" smtClean="0"/>
              <a:pPr/>
              <a:t>41</a:t>
            </a:fld>
            <a:endParaRPr lang="it-IT"/>
          </a:p>
        </p:txBody>
      </p:sp>
    </p:spTree>
    <p:extLst>
      <p:ext uri="{BB962C8B-B14F-4D97-AF65-F5344CB8AC3E}">
        <p14:creationId xmlns:p14="http://schemas.microsoft.com/office/powerpoint/2010/main" val="1450444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5</a:t>
            </a:fld>
            <a:endParaRPr lang="it-IT"/>
          </a:p>
        </p:txBody>
      </p:sp>
    </p:spTree>
    <p:extLst>
      <p:ext uri="{BB962C8B-B14F-4D97-AF65-F5344CB8AC3E}">
        <p14:creationId xmlns:p14="http://schemas.microsoft.com/office/powerpoint/2010/main" val="2001763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2303140A-43B8-48E5-88F6-72CAE854D106}" type="slidenum">
              <a:rPr lang="it-IT" smtClean="0"/>
              <a:t>6</a:t>
            </a:fld>
            <a:endParaRPr lang="it-IT"/>
          </a:p>
        </p:txBody>
      </p:sp>
    </p:spTree>
    <p:extLst>
      <p:ext uri="{BB962C8B-B14F-4D97-AF65-F5344CB8AC3E}">
        <p14:creationId xmlns:p14="http://schemas.microsoft.com/office/powerpoint/2010/main" val="14484401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7</a:t>
            </a:fld>
            <a:endParaRPr lang="it-IT"/>
          </a:p>
        </p:txBody>
      </p:sp>
    </p:spTree>
    <p:extLst>
      <p:ext uri="{BB962C8B-B14F-4D97-AF65-F5344CB8AC3E}">
        <p14:creationId xmlns:p14="http://schemas.microsoft.com/office/powerpoint/2010/main" val="2779801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9</a:t>
            </a:fld>
            <a:endParaRPr lang="it-IT"/>
          </a:p>
        </p:txBody>
      </p:sp>
    </p:spTree>
    <p:extLst>
      <p:ext uri="{BB962C8B-B14F-4D97-AF65-F5344CB8AC3E}">
        <p14:creationId xmlns:p14="http://schemas.microsoft.com/office/powerpoint/2010/main" val="13898128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5B324421-8B0F-45DC-ACAF-3C93FF9928A2}" type="slidenum">
              <a:rPr lang="it-IT" smtClean="0"/>
              <a:pPr/>
              <a:t>10</a:t>
            </a:fld>
            <a:endParaRPr lang="it-IT"/>
          </a:p>
        </p:txBody>
      </p:sp>
    </p:spTree>
    <p:extLst>
      <p:ext uri="{BB962C8B-B14F-4D97-AF65-F5344CB8AC3E}">
        <p14:creationId xmlns:p14="http://schemas.microsoft.com/office/powerpoint/2010/main" val="122542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13</a:t>
            </a:fld>
            <a:endParaRPr lang="it-IT"/>
          </a:p>
        </p:txBody>
      </p:sp>
    </p:spTree>
    <p:extLst>
      <p:ext uri="{BB962C8B-B14F-4D97-AF65-F5344CB8AC3E}">
        <p14:creationId xmlns:p14="http://schemas.microsoft.com/office/powerpoint/2010/main" val="1888813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C18A0437-2F4E-4B23-AD73-9AD312D43D1B}" type="slidenum">
              <a:rPr lang="it-IT" smtClean="0"/>
              <a:pPr/>
              <a:t>14</a:t>
            </a:fld>
            <a:endParaRPr lang="it-IT"/>
          </a:p>
        </p:txBody>
      </p:sp>
    </p:spTree>
    <p:extLst>
      <p:ext uri="{BB962C8B-B14F-4D97-AF65-F5344CB8AC3E}">
        <p14:creationId xmlns:p14="http://schemas.microsoft.com/office/powerpoint/2010/main" val="3008305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AEE5725F-117A-43AA-8F59-FE0FAC623CCD}" type="datetimeFigureOut">
              <a:rPr lang="it-IT" smtClean="0"/>
              <a:t>18/03/2023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123998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EE5725F-117A-43AA-8F59-FE0FAC623CCD}" type="datetimeFigureOut">
              <a:rPr lang="it-IT" smtClean="0"/>
              <a:t>18/03/2023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2680734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EE5725F-117A-43AA-8F59-FE0FAC623CCD}" type="datetimeFigureOut">
              <a:rPr lang="it-IT" smtClean="0"/>
              <a:t>18/03/2023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3321413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AEE5725F-117A-43AA-8F59-FE0FAC623CCD}" type="datetimeFigureOut">
              <a:rPr lang="it-IT" smtClean="0"/>
              <a:t>18/03/2023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1016208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AEE5725F-117A-43AA-8F59-FE0FAC623CCD}" type="datetimeFigureOut">
              <a:rPr lang="it-IT" smtClean="0"/>
              <a:t>18/03/2023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4031686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AEE5725F-117A-43AA-8F59-FE0FAC623CCD}" type="datetimeFigureOut">
              <a:rPr lang="it-IT" smtClean="0"/>
              <a:t>18/03/2023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486001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AEE5725F-117A-43AA-8F59-FE0FAC623CCD}" type="datetimeFigureOut">
              <a:rPr lang="it-IT" smtClean="0"/>
              <a:t>18/03/2023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277086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AEE5725F-117A-43AA-8F59-FE0FAC623CCD}" type="datetimeFigureOut">
              <a:rPr lang="it-IT" smtClean="0"/>
              <a:t>18/03/2023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3447584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EE5725F-117A-43AA-8F59-FE0FAC623CCD}" type="datetimeFigureOut">
              <a:rPr lang="it-IT" smtClean="0"/>
              <a:t>18/03/2023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935578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AEE5725F-117A-43AA-8F59-FE0FAC623CCD}" type="datetimeFigureOut">
              <a:rPr lang="it-IT" smtClean="0"/>
              <a:t>18/03/2023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746733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AEE5725F-117A-43AA-8F59-FE0FAC623CCD}" type="datetimeFigureOut">
              <a:rPr lang="it-IT" smtClean="0"/>
              <a:t>18/03/2023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B82067C-4271-4F96-93D3-DCE1E2B1AC82}" type="slidenum">
              <a:rPr lang="it-IT" smtClean="0"/>
              <a:t>‹N›</a:t>
            </a:fld>
            <a:endParaRPr lang="it-IT"/>
          </a:p>
        </p:txBody>
      </p:sp>
    </p:spTree>
    <p:extLst>
      <p:ext uri="{BB962C8B-B14F-4D97-AF65-F5344CB8AC3E}">
        <p14:creationId xmlns:p14="http://schemas.microsoft.com/office/powerpoint/2010/main" val="1675142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E5725F-117A-43AA-8F59-FE0FAC623CCD}" type="datetimeFigureOut">
              <a:rPr lang="it-IT" smtClean="0"/>
              <a:t>18/03/2023</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82067C-4271-4F96-93D3-DCE1E2B1AC82}" type="slidenum">
              <a:rPr lang="it-IT" smtClean="0"/>
              <a:t>‹N›</a:t>
            </a:fld>
            <a:endParaRPr lang="it-IT"/>
          </a:p>
        </p:txBody>
      </p:sp>
    </p:spTree>
    <p:extLst>
      <p:ext uri="{BB962C8B-B14F-4D97-AF65-F5344CB8AC3E}">
        <p14:creationId xmlns:p14="http://schemas.microsoft.com/office/powerpoint/2010/main" val="3837135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gemselect.com/gem-info/nephrite-jade/nephrite-jade-info.ph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Fil Ling 22-23</a:t>
            </a:r>
          </a:p>
        </p:txBody>
      </p:sp>
      <p:sp>
        <p:nvSpPr>
          <p:cNvPr id="3" name="Sottotitolo 2"/>
          <p:cNvSpPr>
            <a:spLocks noGrp="1"/>
          </p:cNvSpPr>
          <p:nvPr>
            <p:ph type="subTitle" idx="1"/>
          </p:nvPr>
        </p:nvSpPr>
        <p:spPr/>
        <p:txBody>
          <a:bodyPr/>
          <a:lstStyle/>
          <a:p>
            <a:r>
              <a:rPr lang="it-IT"/>
              <a:t>Lezioni 23-26</a:t>
            </a:r>
          </a:p>
        </p:txBody>
      </p:sp>
    </p:spTree>
    <p:extLst>
      <p:ext uri="{BB962C8B-B14F-4D97-AF65-F5344CB8AC3E}">
        <p14:creationId xmlns:p14="http://schemas.microsoft.com/office/powerpoint/2010/main" val="1426995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giada, giadeite, nefrite</a:t>
            </a:r>
            <a:endParaRPr lang="it-IT" dirty="0"/>
          </a:p>
        </p:txBody>
      </p:sp>
      <p:sp>
        <p:nvSpPr>
          <p:cNvPr id="3" name="Segnaposto contenuto 2"/>
          <p:cNvSpPr>
            <a:spLocks noGrp="1"/>
          </p:cNvSpPr>
          <p:nvPr>
            <p:ph idx="1"/>
          </p:nvPr>
        </p:nvSpPr>
        <p:spPr/>
        <p:txBody>
          <a:bodyPr>
            <a:normAutofit/>
          </a:bodyPr>
          <a:lstStyle/>
          <a:p>
            <a:pPr>
              <a:lnSpc>
                <a:spcPct val="80000"/>
              </a:lnSpc>
            </a:pPr>
            <a:r>
              <a:rPr lang="en-US"/>
              <a:t>Un caso reale paragonabile al caso H2O/XYZ è fornito dalla giada, della quale ci sono 2 varietà: </a:t>
            </a:r>
            <a:r>
              <a:rPr lang="en-US" b="1"/>
              <a:t>giadeite</a:t>
            </a:r>
            <a:r>
              <a:rPr lang="en-US"/>
              <a:t> e </a:t>
            </a:r>
            <a:r>
              <a:rPr lang="en-US" b="1"/>
              <a:t>nefrite</a:t>
            </a:r>
            <a:r>
              <a:rPr lang="en-US"/>
              <a:t> (v. Putnam, "The meaning of 'meaning'  (1973), § </a:t>
            </a:r>
            <a:r>
              <a:rPr lang="en-US" dirty="0"/>
              <a:t>“other </a:t>
            </a:r>
            <a:r>
              <a:rPr lang="en-US"/>
              <a:t>senses”, </a:t>
            </a:r>
            <a:r>
              <a:rPr lang="en-US" i="1"/>
              <a:t>Mind, Language and Reality</a:t>
            </a:r>
            <a:r>
              <a:rPr lang="en-US"/>
              <a:t>, p. 241)</a:t>
            </a:r>
          </a:p>
          <a:p>
            <a:pPr>
              <a:lnSpc>
                <a:spcPct val="80000"/>
              </a:lnSpc>
            </a:pPr>
            <a:r>
              <a:rPr lang="en-US"/>
              <a:t>Nel caso della giada , abbiamo 2 concetti chimici corrispondenti a un unico concetto ordinario.</a:t>
            </a:r>
          </a:p>
          <a:p>
            <a:pPr>
              <a:lnSpc>
                <a:spcPct val="80000"/>
              </a:lnSpc>
            </a:pPr>
            <a:r>
              <a:rPr lang="en-US" altLang="it-IT"/>
              <a:t>giada </a:t>
            </a:r>
            <a:r>
              <a:rPr lang="en-US" altLang="it-IT">
                <a:sym typeface="Symbol" panose="05050102010706020507" pitchFamily="18" charset="2"/>
              </a:rPr>
              <a:t></a:t>
            </a:r>
            <a:r>
              <a:rPr lang="en-US" altLang="it-IT"/>
              <a:t> [giadeite(sodio, alluminio) </a:t>
            </a:r>
            <a:r>
              <a:rPr lang="en-US" altLang="it-IT">
                <a:sym typeface="Symbol" panose="05050102010706020507" pitchFamily="18" charset="2"/>
              </a:rPr>
              <a:t></a:t>
            </a:r>
            <a:r>
              <a:rPr lang="en-US" altLang="it-IT"/>
              <a:t> nefrite (calcio, magnesio, ferro)]</a:t>
            </a:r>
          </a:p>
          <a:p>
            <a:pPr>
              <a:lnSpc>
                <a:spcPct val="80000"/>
              </a:lnSpc>
            </a:pPr>
            <a:r>
              <a:rPr lang="en-US" altLang="it-IT"/>
              <a:t>acqua </a:t>
            </a:r>
            <a:r>
              <a:rPr lang="en-US" altLang="it-IT">
                <a:sym typeface="Symbol" panose="05050102010706020507" pitchFamily="18" charset="2"/>
              </a:rPr>
              <a:t> </a:t>
            </a:r>
            <a:r>
              <a:rPr lang="en-US" altLang="it-IT"/>
              <a:t>[H</a:t>
            </a:r>
            <a:r>
              <a:rPr lang="en-US" altLang="it-IT" baseline="-25000"/>
              <a:t>2</a:t>
            </a:r>
            <a:r>
              <a:rPr lang="en-US" altLang="it-IT"/>
              <a:t>O </a:t>
            </a:r>
            <a:r>
              <a:rPr lang="en-US" altLang="it-IT">
                <a:sym typeface="Symbol" panose="05050102010706020507" pitchFamily="18" charset="2"/>
              </a:rPr>
              <a:t></a:t>
            </a:r>
            <a:r>
              <a:rPr lang="en-US" altLang="it-IT"/>
              <a:t> XYZ]</a:t>
            </a:r>
          </a:p>
          <a:p>
            <a:pPr>
              <a:lnSpc>
                <a:spcPct val="80000"/>
              </a:lnSpc>
            </a:pPr>
            <a:endParaRPr lang="en-US"/>
          </a:p>
        </p:txBody>
      </p:sp>
      <p:sp>
        <p:nvSpPr>
          <p:cNvPr id="4" name="Segnaposto numero diapositiva 3"/>
          <p:cNvSpPr>
            <a:spLocks noGrp="1"/>
          </p:cNvSpPr>
          <p:nvPr>
            <p:ph type="sldNum" sz="quarter" idx="12"/>
          </p:nvPr>
        </p:nvSpPr>
        <p:spPr/>
        <p:txBody>
          <a:bodyPr/>
          <a:lstStyle/>
          <a:p>
            <a:fld id="{10928CE4-E520-4EDD-956F-9C38FCAF6488}" type="slidenum">
              <a:rPr lang="it-IT" smtClean="0"/>
              <a:pPr/>
              <a:t>10</a:t>
            </a:fld>
            <a:endParaRPr lang="it-IT"/>
          </a:p>
        </p:txBody>
      </p:sp>
      <p:sp>
        <p:nvSpPr>
          <p:cNvPr id="5" name="Segnaposto piè di pagina 4"/>
          <p:cNvSpPr>
            <a:spLocks noGrp="1"/>
          </p:cNvSpPr>
          <p:nvPr>
            <p:ph type="ftr" sz="quarter" idx="11"/>
          </p:nvPr>
        </p:nvSpPr>
        <p:spPr/>
        <p:txBody>
          <a:bodyPr/>
          <a:lstStyle/>
          <a:p>
            <a:endParaRPr lang="it-IT"/>
          </a:p>
        </p:txBody>
      </p:sp>
    </p:spTree>
    <p:extLst>
      <p:ext uri="{BB962C8B-B14F-4D97-AF65-F5344CB8AC3E}">
        <p14:creationId xmlns:p14="http://schemas.microsoft.com/office/powerpoint/2010/main" val="28156191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zaffiri e rubini</a:t>
            </a:r>
          </a:p>
        </p:txBody>
      </p:sp>
      <p:sp>
        <p:nvSpPr>
          <p:cNvPr id="3" name="Segnaposto contenuto 2"/>
          <p:cNvSpPr>
            <a:spLocks noGrp="1"/>
          </p:cNvSpPr>
          <p:nvPr>
            <p:ph idx="1"/>
          </p:nvPr>
        </p:nvSpPr>
        <p:spPr/>
        <p:txBody>
          <a:bodyPr/>
          <a:lstStyle/>
          <a:p>
            <a:pPr>
              <a:lnSpc>
                <a:spcPct val="80000"/>
              </a:lnSpc>
            </a:pPr>
            <a:r>
              <a:rPr lang="en-US"/>
              <a:t>Ecco due casi in cui, al contrario, 2 concetti ordinari corrispondono a un unico concetto chimico (+ qualcos'altro) (G. Segal, </a:t>
            </a:r>
            <a:r>
              <a:rPr lang="en-US" i="1"/>
              <a:t>A slim book about narrow content</a:t>
            </a:r>
            <a:r>
              <a:rPr lang="en-US"/>
              <a:t>, 2000, p. 130) </a:t>
            </a:r>
          </a:p>
          <a:p>
            <a:pPr>
              <a:lnSpc>
                <a:spcPct val="80000"/>
              </a:lnSpc>
            </a:pPr>
            <a:r>
              <a:rPr lang="en-US"/>
              <a:t>zaffiro </a:t>
            </a:r>
            <a:r>
              <a:rPr lang="en-US">
                <a:sym typeface="Symbol" pitchFamily="18" charset="2"/>
              </a:rPr>
              <a:t></a:t>
            </a:r>
            <a:r>
              <a:rPr lang="en-US"/>
              <a:t> [Al</a:t>
            </a:r>
            <a:r>
              <a:rPr lang="en-US" baseline="-25000"/>
              <a:t>2</a:t>
            </a:r>
            <a:r>
              <a:rPr lang="en-US"/>
              <a:t>O</a:t>
            </a:r>
            <a:r>
              <a:rPr lang="en-US" baseline="-25000"/>
              <a:t>3</a:t>
            </a:r>
            <a:r>
              <a:rPr lang="en-US"/>
              <a:t> &amp; blu]</a:t>
            </a:r>
          </a:p>
          <a:p>
            <a:pPr>
              <a:lnSpc>
                <a:spcPct val="80000"/>
              </a:lnSpc>
            </a:pPr>
            <a:r>
              <a:rPr lang="en-US"/>
              <a:t>Rubino </a:t>
            </a:r>
            <a:r>
              <a:rPr lang="en-US">
                <a:sym typeface="Symbol" pitchFamily="18" charset="2"/>
              </a:rPr>
              <a:t></a:t>
            </a:r>
            <a:r>
              <a:rPr lang="en-US"/>
              <a:t> [Al</a:t>
            </a:r>
            <a:r>
              <a:rPr lang="en-US" baseline="-25000"/>
              <a:t>2</a:t>
            </a:r>
            <a:r>
              <a:rPr lang="en-US"/>
              <a:t>O</a:t>
            </a:r>
            <a:r>
              <a:rPr lang="en-US" baseline="-25000"/>
              <a:t>3</a:t>
            </a:r>
            <a:r>
              <a:rPr lang="en-US"/>
              <a:t> &amp; rosso]</a:t>
            </a:r>
          </a:p>
          <a:p>
            <a:endParaRPr lang="it-IT"/>
          </a:p>
        </p:txBody>
      </p:sp>
    </p:spTree>
    <p:extLst>
      <p:ext uri="{BB962C8B-B14F-4D97-AF65-F5344CB8AC3E}">
        <p14:creationId xmlns:p14="http://schemas.microsoft.com/office/powerpoint/2010/main" val="610340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a:t>Abbiamo visto che l'argomento della terra gemella ci dice che il senso di "acqua" non può essere contemporaneamente (i) capace di determinare il referente e (ii) qualcosa che "sta nella mente"</a:t>
            </a:r>
          </a:p>
          <a:p>
            <a:r>
              <a:rPr lang="it-IT"/>
              <a:t>Vediamo adesso un altro argomento ...</a:t>
            </a:r>
          </a:p>
        </p:txBody>
      </p:sp>
    </p:spTree>
    <p:extLst>
      <p:ext uri="{BB962C8B-B14F-4D97-AF65-F5344CB8AC3E}">
        <p14:creationId xmlns:p14="http://schemas.microsoft.com/office/powerpoint/2010/main" val="732635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divisione </a:t>
            </a:r>
            <a:r>
              <a:rPr lang="it-IT" dirty="0"/>
              <a:t>del lavoro linguistico</a:t>
            </a:r>
          </a:p>
        </p:txBody>
      </p:sp>
      <p:sp>
        <p:nvSpPr>
          <p:cNvPr id="3" name="Segnaposto contenuto 2"/>
          <p:cNvSpPr>
            <a:spLocks noGrp="1"/>
          </p:cNvSpPr>
          <p:nvPr>
            <p:ph idx="1"/>
          </p:nvPr>
        </p:nvSpPr>
        <p:spPr/>
        <p:txBody>
          <a:bodyPr>
            <a:normAutofit/>
          </a:bodyPr>
          <a:lstStyle/>
          <a:p>
            <a:r>
              <a:rPr lang="it-IT"/>
              <a:t>olmo (elm) e faggio (beech). Chi li sa distinguere?</a:t>
            </a:r>
          </a:p>
          <a:p>
            <a:r>
              <a:rPr lang="it-IT"/>
              <a:t>Ipotesi </a:t>
            </a:r>
            <a:r>
              <a:rPr lang="it-IT" dirty="0"/>
              <a:t>della divisione del lavoro linguistico: anche se non sappiamo esattamente </a:t>
            </a:r>
            <a:r>
              <a:rPr lang="it-IT"/>
              <a:t>come applicare "olmo", faggio", </a:t>
            </a:r>
            <a:r>
              <a:rPr lang="it-IT" dirty="0"/>
              <a:t>"oro" o "tigre" ne conosciamo il significato in quanto apparteniamo ad una comunità linguistica dove ci sono gli esperti su </a:t>
            </a:r>
            <a:r>
              <a:rPr lang="it-IT"/>
              <a:t>questi termini. </a:t>
            </a:r>
            <a:r>
              <a:rPr lang="it-IT" b="1"/>
              <a:t>Anche per questo motivo il significato non sta nella testa</a:t>
            </a:r>
            <a:r>
              <a:rPr lang="it-IT"/>
              <a:t>.</a:t>
            </a:r>
          </a:p>
          <a:p>
            <a:r>
              <a:rPr lang="it-IT"/>
              <a:t>Per </a:t>
            </a:r>
            <a:r>
              <a:rPr lang="it-IT" dirty="0"/>
              <a:t>applicare tali termini di solito ci basta </a:t>
            </a:r>
            <a:r>
              <a:rPr lang="it-IT"/>
              <a:t>lo stereotipo. Per es., una tigre è </a:t>
            </a:r>
            <a:r>
              <a:rPr lang="it-IT" dirty="0"/>
              <a:t>feroce</a:t>
            </a:r>
            <a:r>
              <a:rPr lang="it-IT"/>
              <a:t>, con mantello </a:t>
            </a:r>
            <a:r>
              <a:rPr lang="it-IT" dirty="0"/>
              <a:t>a strisce</a:t>
            </a:r>
            <a:r>
              <a:rPr lang="it-IT"/>
              <a:t>, ecc.  In realtà </a:t>
            </a:r>
            <a:r>
              <a:rPr lang="it-IT" dirty="0"/>
              <a:t>ci </a:t>
            </a:r>
            <a:r>
              <a:rPr lang="it-IT"/>
              <a:t>sono tigri </a:t>
            </a:r>
            <a:r>
              <a:rPr lang="it-IT" dirty="0"/>
              <a:t>senza </a:t>
            </a:r>
            <a:r>
              <a:rPr lang="it-IT"/>
              <a:t>strisce, e quindi lo stereotipo non determina il referente, </a:t>
            </a:r>
            <a:r>
              <a:rPr lang="it-IT" b="1" dirty="0"/>
              <a:t>ma lo sanno </a:t>
            </a:r>
            <a:r>
              <a:rPr lang="it-IT" b="1"/>
              <a:t>gli esperti</a:t>
            </a:r>
            <a:r>
              <a:rPr lang="it-IT"/>
              <a:t>.</a:t>
            </a:r>
          </a:p>
        </p:txBody>
      </p:sp>
    </p:spTree>
    <p:extLst>
      <p:ext uri="{BB962C8B-B14F-4D97-AF65-F5344CB8AC3E}">
        <p14:creationId xmlns:p14="http://schemas.microsoft.com/office/powerpoint/2010/main" val="20484536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contenuto </a:t>
            </a:r>
            <a:r>
              <a:rPr lang="it-IT" dirty="0"/>
              <a:t>ampio e stretto</a:t>
            </a:r>
          </a:p>
        </p:txBody>
      </p:sp>
      <p:sp>
        <p:nvSpPr>
          <p:cNvPr id="3" name="Segnaposto contenuto 2"/>
          <p:cNvSpPr>
            <a:spLocks noGrp="1"/>
          </p:cNvSpPr>
          <p:nvPr>
            <p:ph idx="1"/>
          </p:nvPr>
        </p:nvSpPr>
        <p:spPr/>
        <p:txBody>
          <a:bodyPr>
            <a:normAutofit fontScale="92500" lnSpcReduction="10000"/>
          </a:bodyPr>
          <a:lstStyle/>
          <a:p>
            <a:r>
              <a:rPr lang="it-IT" dirty="0"/>
              <a:t>Laddove </a:t>
            </a:r>
            <a:r>
              <a:rPr lang="it-IT" dirty="0" err="1"/>
              <a:t>Frege</a:t>
            </a:r>
            <a:r>
              <a:rPr lang="it-IT" dirty="0"/>
              <a:t> associa ad un certo termine, per es. "acqua", un senso, secondo </a:t>
            </a:r>
            <a:r>
              <a:rPr lang="it-IT" dirty="0" err="1"/>
              <a:t>Putnam</a:t>
            </a:r>
            <a:r>
              <a:rPr lang="it-IT" dirty="0"/>
              <a:t>, bisogna distinguere (nella terminologia di "the </a:t>
            </a:r>
            <a:r>
              <a:rPr lang="it-IT" dirty="0" err="1"/>
              <a:t>meaning</a:t>
            </a:r>
            <a:r>
              <a:rPr lang="it-IT" dirty="0"/>
              <a:t> of </a:t>
            </a:r>
            <a:r>
              <a:rPr lang="it-IT" dirty="0" err="1"/>
              <a:t>meaning</a:t>
            </a:r>
            <a:r>
              <a:rPr lang="it-IT" dirty="0"/>
              <a:t>"), due tipi di contenuto </a:t>
            </a:r>
          </a:p>
          <a:p>
            <a:r>
              <a:rPr lang="it-IT" dirty="0"/>
              <a:t> contenuto stretto: sta nella mente ma non determina il referente [stereotipo]</a:t>
            </a:r>
          </a:p>
          <a:p>
            <a:r>
              <a:rPr lang="it-IT" dirty="0"/>
              <a:t>contenuto ampio: determina (o </a:t>
            </a:r>
            <a:r>
              <a:rPr lang="it-IT" b="1" dirty="0"/>
              <a:t>è</a:t>
            </a:r>
            <a:r>
              <a:rPr lang="it-IT" dirty="0"/>
              <a:t>) il referente, ma </a:t>
            </a:r>
            <a:r>
              <a:rPr lang="it-IT" b="1" dirty="0"/>
              <a:t>"non sta nella testa"</a:t>
            </a:r>
            <a:r>
              <a:rPr lang="it-IT" dirty="0"/>
              <a:t>, dipende dalla realtà esterna, perché:</a:t>
            </a:r>
          </a:p>
          <a:p>
            <a:pPr lvl="1"/>
            <a:r>
              <a:rPr lang="it-IT" dirty="0"/>
              <a:t>(a) presuppone una </a:t>
            </a:r>
            <a:r>
              <a:rPr lang="it-IT" b="1" dirty="0"/>
              <a:t>definizione ostensiva </a:t>
            </a:r>
            <a:r>
              <a:rPr lang="it-IT" dirty="0"/>
              <a:t>del termine, per es. "questa è acqua" (v. p. 191 dell'antologia </a:t>
            </a:r>
            <a:r>
              <a:rPr lang="it-IT" i="1" dirty="0"/>
              <a:t>Fil. del Ling.</a:t>
            </a:r>
            <a:r>
              <a:rPr lang="it-IT" dirty="0"/>
              <a:t>)</a:t>
            </a:r>
          </a:p>
          <a:p>
            <a:pPr lvl="1"/>
            <a:r>
              <a:rPr lang="it-IT" dirty="0"/>
              <a:t>(b) presuppone la </a:t>
            </a:r>
            <a:r>
              <a:rPr lang="it-IT" b="1" dirty="0"/>
              <a:t>competenza degli esperti della comunità linguistica</a:t>
            </a:r>
            <a:r>
              <a:rPr lang="it-IT" dirty="0"/>
              <a:t>.</a:t>
            </a:r>
          </a:p>
          <a:p>
            <a:r>
              <a:rPr lang="it-IT" dirty="0"/>
              <a:t>In virtù di (a)  "acqua" e termini analoghi sono di carattere </a:t>
            </a:r>
            <a:r>
              <a:rPr lang="it-IT" b="1" dirty="0"/>
              <a:t>deittico</a:t>
            </a:r>
            <a:endParaRPr lang="it-IT" dirty="0"/>
          </a:p>
        </p:txBody>
      </p:sp>
    </p:spTree>
    <p:extLst>
      <p:ext uri="{BB962C8B-B14F-4D97-AF65-F5344CB8AC3E}">
        <p14:creationId xmlns:p14="http://schemas.microsoft.com/office/powerpoint/2010/main" val="4246359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Aspetto deittico</a:t>
            </a:r>
            <a:endParaRPr lang="it-IT" dirty="0"/>
          </a:p>
        </p:txBody>
      </p:sp>
      <p:sp>
        <p:nvSpPr>
          <p:cNvPr id="3" name="Segnaposto contenuto 2"/>
          <p:cNvSpPr>
            <a:spLocks noGrp="1"/>
          </p:cNvSpPr>
          <p:nvPr>
            <p:ph idx="1"/>
          </p:nvPr>
        </p:nvSpPr>
        <p:spPr/>
        <p:txBody>
          <a:bodyPr>
            <a:normAutofit/>
          </a:bodyPr>
          <a:lstStyle/>
          <a:p>
            <a:r>
              <a:rPr lang="it-IT"/>
              <a:t>Per esempio, il contenuto ampio di "oro" è qualcosa del genere: sostanza (stuff) che </a:t>
            </a:r>
            <a:r>
              <a:rPr lang="it-IT" dirty="0"/>
              <a:t>è della stessa natura </a:t>
            </a:r>
            <a:r>
              <a:rPr lang="it-IT"/>
              <a:t>di </a:t>
            </a:r>
            <a:r>
              <a:rPr lang="it-IT" b="1"/>
              <a:t>questo liquido qui intorno</a:t>
            </a:r>
            <a:r>
              <a:rPr lang="it-IT"/>
              <a:t> (oppure, di quel liquido a </a:t>
            </a:r>
            <a:r>
              <a:rPr lang="it-IT" dirty="0"/>
              <a:t>cui hanno fatto riferimento con "oro" i "battezzatori ostensivi</a:t>
            </a:r>
            <a:r>
              <a:rPr lang="it-IT"/>
              <a:t>" originari che hanno iniziato una catena comunicativa che porta fino al mio uso di </a:t>
            </a:r>
            <a:r>
              <a:rPr lang="it-IT" b="1"/>
              <a:t>questo token </a:t>
            </a:r>
            <a:r>
              <a:rPr lang="it-IT"/>
              <a:t>di "oro").</a:t>
            </a:r>
          </a:p>
          <a:p>
            <a:r>
              <a:rPr lang="it-IT"/>
              <a:t>Termini come "oro" e "acqua", in quanto deittici, sono anche </a:t>
            </a:r>
            <a:r>
              <a:rPr lang="it-IT" b="1"/>
              <a:t>designatori rigidi </a:t>
            </a:r>
            <a:r>
              <a:rPr lang="it-IT"/>
              <a:t>(v. p. 192),</a:t>
            </a:r>
            <a:r>
              <a:rPr lang="it-IT" b="1"/>
              <a:t> </a:t>
            </a:r>
            <a:r>
              <a:rPr lang="it-IT"/>
              <a:t>ossia hanno lo stesso referente in tutti i mondi possibili</a:t>
            </a:r>
          </a:p>
        </p:txBody>
      </p:sp>
    </p:spTree>
    <p:extLst>
      <p:ext uri="{BB962C8B-B14F-4D97-AF65-F5344CB8AC3E}">
        <p14:creationId xmlns:p14="http://schemas.microsoft.com/office/powerpoint/2010/main" val="518615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Lezioni 25-26</a:t>
            </a:r>
          </a:p>
          <a:p>
            <a:r>
              <a:rPr lang="it-IT" dirty="0"/>
              <a:t>17/3/23</a:t>
            </a:r>
          </a:p>
        </p:txBody>
      </p:sp>
    </p:spTree>
    <p:extLst>
      <p:ext uri="{BB962C8B-B14F-4D97-AF65-F5344CB8AC3E}">
        <p14:creationId xmlns:p14="http://schemas.microsoft.com/office/powerpoint/2010/main" val="2448411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il significato</a:t>
            </a:r>
          </a:p>
        </p:txBody>
      </p:sp>
      <p:sp>
        <p:nvSpPr>
          <p:cNvPr id="3" name="Segnaposto contenuto 2"/>
          <p:cNvSpPr>
            <a:spLocks noGrp="1"/>
          </p:cNvSpPr>
          <p:nvPr>
            <p:ph idx="1"/>
          </p:nvPr>
        </p:nvSpPr>
        <p:spPr/>
        <p:txBody>
          <a:bodyPr/>
          <a:lstStyle/>
          <a:p>
            <a:r>
              <a:rPr lang="it-IT"/>
              <a:t>Putnam suggerisce di vederlo come una coppia ordinata (p. 193):</a:t>
            </a:r>
          </a:p>
          <a:p>
            <a:r>
              <a:rPr lang="it-IT"/>
              <a:t>&lt;stereotipo, referente&gt;</a:t>
            </a:r>
          </a:p>
          <a:p>
            <a:r>
              <a:rPr lang="it-IT"/>
              <a:t>Lo stereotipo è il concetto che sta nella mente, ma non fissa il referente</a:t>
            </a:r>
          </a:p>
          <a:p>
            <a:r>
              <a:rPr lang="it-IT"/>
              <a:t>Il referente, anche detto </a:t>
            </a:r>
            <a:r>
              <a:rPr lang="it-IT" i="1"/>
              <a:t>estensione</a:t>
            </a:r>
            <a:r>
              <a:rPr lang="it-IT"/>
              <a:t>, sta nella realtà</a:t>
            </a:r>
          </a:p>
          <a:p>
            <a:r>
              <a:rPr lang="it-IT"/>
              <a:t>Ci sono molte ambiguità e aspetti poco chiari della proposta. Provo a ricostruire ...</a:t>
            </a:r>
          </a:p>
          <a:p>
            <a:endParaRPr lang="it-IT"/>
          </a:p>
          <a:p>
            <a:endParaRPr lang="it-IT"/>
          </a:p>
        </p:txBody>
      </p:sp>
    </p:spTree>
    <p:extLst>
      <p:ext uri="{BB962C8B-B14F-4D97-AF65-F5344CB8AC3E}">
        <p14:creationId xmlns:p14="http://schemas.microsoft.com/office/powerpoint/2010/main" val="3905704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Un modo di intendere l'approccio di Putnam</a:t>
            </a:r>
          </a:p>
        </p:txBody>
      </p:sp>
      <p:sp>
        <p:nvSpPr>
          <p:cNvPr id="3" name="Segnaposto contenuto 2"/>
          <p:cNvSpPr>
            <a:spLocks noGrp="1"/>
          </p:cNvSpPr>
          <p:nvPr>
            <p:ph idx="1"/>
          </p:nvPr>
        </p:nvSpPr>
        <p:spPr/>
        <p:txBody>
          <a:bodyPr>
            <a:normAutofit/>
          </a:bodyPr>
          <a:lstStyle/>
          <a:p>
            <a:r>
              <a:rPr lang="it-IT"/>
              <a:t>Riguarda nozioni ordinarie (acqua) e non scientifiche (H2O).</a:t>
            </a:r>
          </a:p>
          <a:p>
            <a:r>
              <a:rPr lang="it-IT"/>
              <a:t>Distinguiamo tra:</a:t>
            </a:r>
          </a:p>
          <a:p>
            <a:r>
              <a:rPr lang="it-IT"/>
              <a:t>concetto SOGGETTIVO inteso come </a:t>
            </a:r>
            <a:r>
              <a:rPr lang="it-IT" b="1"/>
              <a:t>capacità classificatoria </a:t>
            </a:r>
            <a:r>
              <a:rPr lang="it-IT"/>
              <a:t>(struttura mentale che tipicamente sfrutta </a:t>
            </a:r>
            <a:r>
              <a:rPr lang="it-IT" b="1"/>
              <a:t>immagini percettive prototipiche</a:t>
            </a:r>
            <a:r>
              <a:rPr lang="it-IT"/>
              <a:t>, stereotipi) effettivamente presente nella mente di un parlante</a:t>
            </a:r>
          </a:p>
          <a:p>
            <a:r>
              <a:rPr lang="it-IT"/>
              <a:t>concetto OGGETTIVO inteso come capacità classificatoria idealmente presente nella mente di un </a:t>
            </a:r>
            <a:r>
              <a:rPr lang="it-IT" b="1"/>
              <a:t>parlante ideale </a:t>
            </a:r>
            <a:r>
              <a:rPr lang="it-IT"/>
              <a:t>(possibilmente effettivamente presente nella mente di un </a:t>
            </a:r>
            <a:r>
              <a:rPr lang="it-IT" b="1"/>
              <a:t>esperto</a:t>
            </a:r>
            <a:r>
              <a:rPr lang="it-IT"/>
              <a:t>)</a:t>
            </a:r>
          </a:p>
        </p:txBody>
      </p:sp>
    </p:spTree>
    <p:extLst>
      <p:ext uri="{BB962C8B-B14F-4D97-AF65-F5344CB8AC3E}">
        <p14:creationId xmlns:p14="http://schemas.microsoft.com/office/powerpoint/2010/main" val="3730762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olmo/faggio</a:t>
            </a:r>
          </a:p>
        </p:txBody>
      </p:sp>
      <p:sp>
        <p:nvSpPr>
          <p:cNvPr id="3" name="Segnaposto contenuto 2"/>
          <p:cNvSpPr>
            <a:spLocks noGrp="1"/>
          </p:cNvSpPr>
          <p:nvPr>
            <p:ph idx="1"/>
          </p:nvPr>
        </p:nvSpPr>
        <p:spPr/>
        <p:txBody>
          <a:bodyPr>
            <a:normAutofit/>
          </a:bodyPr>
          <a:lstStyle/>
          <a:p>
            <a:r>
              <a:rPr lang="it-IT"/>
              <a:t>il mio concetto soggettivo di faggio potrebbe essere niente di più di: albero di medie dimensioni chiamato "faggio" nella mia comunità linguistica. Oppure un concetto che si avvale di uno stereotipo che mi porta a confondere olmi e faggi</a:t>
            </a:r>
          </a:p>
          <a:p>
            <a:r>
              <a:rPr lang="it-IT"/>
              <a:t>Il significato di "faggio" è il concetto oggettivo, posseduto dagli esperti. E da questo, non dal mio concetto soggettivo, dipende il valore di verità della mia affermazione "questo è un faggio".</a:t>
            </a:r>
          </a:p>
        </p:txBody>
      </p:sp>
    </p:spTree>
    <p:extLst>
      <p:ext uri="{BB962C8B-B14F-4D97-AF65-F5344CB8AC3E}">
        <p14:creationId xmlns:p14="http://schemas.microsoft.com/office/powerpoint/2010/main" val="2142013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BB9B91-B6F9-4E43-9630-A81B9D996F7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1412006-D6E9-4307-BFDD-1DE1A19F4C79}"/>
              </a:ext>
            </a:extLst>
          </p:cNvPr>
          <p:cNvSpPr>
            <a:spLocks noGrp="1"/>
          </p:cNvSpPr>
          <p:nvPr>
            <p:ph idx="1"/>
          </p:nvPr>
        </p:nvSpPr>
        <p:spPr/>
        <p:txBody>
          <a:bodyPr/>
          <a:lstStyle/>
          <a:p>
            <a:r>
              <a:rPr lang="it-IT" dirty="0"/>
              <a:t>Lezioni 23-24</a:t>
            </a:r>
          </a:p>
          <a:p>
            <a:r>
              <a:rPr lang="it-IT" dirty="0"/>
              <a:t>16/3/23</a:t>
            </a:r>
          </a:p>
        </p:txBody>
      </p:sp>
    </p:spTree>
    <p:extLst>
      <p:ext uri="{BB962C8B-B14F-4D97-AF65-F5344CB8AC3E}">
        <p14:creationId xmlns:p14="http://schemas.microsoft.com/office/powerpoint/2010/main" val="110127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natura del concetto oggettivo</a:t>
            </a:r>
          </a:p>
        </p:txBody>
      </p:sp>
      <p:sp>
        <p:nvSpPr>
          <p:cNvPr id="3" name="Segnaposto contenuto 2"/>
          <p:cNvSpPr>
            <a:spLocks noGrp="1"/>
          </p:cNvSpPr>
          <p:nvPr>
            <p:ph idx="1"/>
          </p:nvPr>
        </p:nvSpPr>
        <p:spPr/>
        <p:txBody>
          <a:bodyPr>
            <a:normAutofit/>
          </a:bodyPr>
          <a:lstStyle/>
          <a:p>
            <a:r>
              <a:rPr lang="it-IT"/>
              <a:t>Il concetto oggettivo è in un certo senso </a:t>
            </a:r>
            <a:r>
              <a:rPr lang="it-IT" b="1"/>
              <a:t>deittico</a:t>
            </a:r>
            <a:r>
              <a:rPr lang="it-IT"/>
              <a:t>, in quanto porta una traccia di una originaria definizione ostensiva.</a:t>
            </a:r>
          </a:p>
          <a:p>
            <a:r>
              <a:rPr lang="it-IT"/>
              <a:t>acqua = natura, </a:t>
            </a:r>
            <a:r>
              <a:rPr lang="it-IT" b="1"/>
              <a:t>essenza</a:t>
            </a:r>
            <a:r>
              <a:rPr lang="it-IT"/>
              <a:t> (un certo universale) di quella particolare sostanza che in un certo </a:t>
            </a:r>
            <a:r>
              <a:rPr lang="it-IT" b="1"/>
              <a:t>tempo t</a:t>
            </a:r>
            <a:r>
              <a:rPr lang="it-IT"/>
              <a:t> e in un certo </a:t>
            </a:r>
            <a:r>
              <a:rPr lang="it-IT" b="1"/>
              <a:t>posto p </a:t>
            </a:r>
            <a:r>
              <a:rPr lang="it-IT"/>
              <a:t>ha generato </a:t>
            </a:r>
            <a:r>
              <a:rPr lang="it-IT" b="1"/>
              <a:t>questo</a:t>
            </a:r>
            <a:r>
              <a:rPr lang="it-IT"/>
              <a:t> stereotipo (immagine percettiva)</a:t>
            </a:r>
          </a:p>
          <a:p>
            <a:r>
              <a:rPr lang="it-IT"/>
              <a:t>Nessuno sa quali sono t e p, ma il concetto ne porta traccia nella misura in cui è associato a una parola il cui uso parte da t e p ed è tramandato di parlante in parlante attraverso una catena causale comunicativa</a:t>
            </a:r>
          </a:p>
        </p:txBody>
      </p:sp>
    </p:spTree>
    <p:extLst>
      <p:ext uri="{BB962C8B-B14F-4D97-AF65-F5344CB8AC3E}">
        <p14:creationId xmlns:p14="http://schemas.microsoft.com/office/powerpoint/2010/main" val="11135013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Referente</a:t>
            </a:r>
          </a:p>
        </p:txBody>
      </p:sp>
      <p:sp>
        <p:nvSpPr>
          <p:cNvPr id="3" name="Segnaposto contenuto 2"/>
          <p:cNvSpPr>
            <a:spLocks noGrp="1"/>
          </p:cNvSpPr>
          <p:nvPr>
            <p:ph idx="1"/>
          </p:nvPr>
        </p:nvSpPr>
        <p:spPr/>
        <p:txBody>
          <a:bodyPr>
            <a:normAutofit fontScale="92500"/>
          </a:bodyPr>
          <a:lstStyle/>
          <a:p>
            <a:r>
              <a:rPr lang="it-IT"/>
              <a:t>Il referente è un certo universale nella realtà empirica</a:t>
            </a:r>
          </a:p>
          <a:p>
            <a:r>
              <a:rPr lang="it-IT"/>
              <a:t>(estensione: l'insieme di tutti gli oggetti che esemplificano tale universale)</a:t>
            </a:r>
          </a:p>
          <a:p>
            <a:r>
              <a:rPr lang="it-IT"/>
              <a:t>Un concetto ordinario (acqua) e un concetto scientifico (massa liquida composta da molecole di H20) possono corrispondere ad uno stesso referente nella realtà empirica</a:t>
            </a:r>
          </a:p>
          <a:p>
            <a:r>
              <a:rPr lang="it-IT"/>
              <a:t>Quando ciò avviene, asserti d'identità come (abbreviando) "l'acqua è H20" sono veri (acqua </a:t>
            </a:r>
            <a:r>
              <a:rPr lang="en-US" altLang="it-IT">
                <a:sym typeface="Symbol" panose="05050102010706020507" pitchFamily="18" charset="2"/>
              </a:rPr>
              <a:t> H20) (</a:t>
            </a:r>
            <a:r>
              <a:rPr lang="en-US" altLang="it-IT" b="1">
                <a:sym typeface="Symbol" panose="05050102010706020507" pitchFamily="18" charset="2"/>
              </a:rPr>
              <a:t>necessariamente</a:t>
            </a:r>
            <a:r>
              <a:rPr lang="en-US" altLang="it-IT">
                <a:sym typeface="Symbol" panose="05050102010706020507" pitchFamily="18" charset="2"/>
              </a:rPr>
              <a:t>, ma lo sappiamo </a:t>
            </a:r>
            <a:r>
              <a:rPr lang="en-US" altLang="it-IT" b="1">
                <a:sym typeface="Symbol" panose="05050102010706020507" pitchFamily="18" charset="2"/>
              </a:rPr>
              <a:t>a posteriori</a:t>
            </a:r>
            <a:r>
              <a:rPr lang="en-US" altLang="it-IT">
                <a:sym typeface="Symbol" panose="05050102010706020507" pitchFamily="18" charset="2"/>
              </a:rPr>
              <a:t>)</a:t>
            </a:r>
            <a:endParaRPr lang="it-IT"/>
          </a:p>
          <a:p>
            <a:r>
              <a:rPr lang="it-IT"/>
              <a:t>("è" va inteso alla maniera di Frege: ci informa che ci sono due sensi, ma un solo referente)</a:t>
            </a:r>
          </a:p>
        </p:txBody>
      </p:sp>
    </p:spTree>
    <p:extLst>
      <p:ext uri="{BB962C8B-B14F-4D97-AF65-F5344CB8AC3E}">
        <p14:creationId xmlns:p14="http://schemas.microsoft.com/office/powerpoint/2010/main" val="21933225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H20 vs. XYZ</a:t>
            </a:r>
          </a:p>
        </p:txBody>
      </p:sp>
      <p:sp>
        <p:nvSpPr>
          <p:cNvPr id="3" name="Segnaposto contenuto 2"/>
          <p:cNvSpPr>
            <a:spLocks noGrp="1"/>
          </p:cNvSpPr>
          <p:nvPr>
            <p:ph idx="1"/>
          </p:nvPr>
        </p:nvSpPr>
        <p:spPr/>
        <p:txBody>
          <a:bodyPr>
            <a:normAutofit lnSpcReduction="10000"/>
          </a:bodyPr>
          <a:lstStyle/>
          <a:p>
            <a:r>
              <a:rPr lang="it-IT"/>
              <a:t>(1) l'acqua è XYZ</a:t>
            </a:r>
          </a:p>
          <a:p>
            <a:r>
              <a:rPr lang="it-IT"/>
              <a:t>Assumiano la situazione controfattuale immaginata da Putnam e la teoria che abbiamo delineato</a:t>
            </a:r>
          </a:p>
          <a:p>
            <a:r>
              <a:rPr lang="it-IT" b="1"/>
              <a:t>la frase (1) detta da un terrestre è falsa, ma detta da un terrestre gemello è vera</a:t>
            </a:r>
          </a:p>
          <a:p>
            <a:r>
              <a:rPr lang="it-IT"/>
              <a:t>il suo token della parola "acqua" esprime un concetto ordinario diverso dal nostro, </a:t>
            </a:r>
            <a:r>
              <a:rPr lang="it-IT" b="1"/>
              <a:t>in quanto porta traccia di una definizione ostensiva in un posto p in un tempo t in presenza di XYZ e non di H20</a:t>
            </a:r>
            <a:r>
              <a:rPr lang="it-IT"/>
              <a:t>.</a:t>
            </a:r>
          </a:p>
          <a:p>
            <a:r>
              <a:rPr lang="it-IT"/>
              <a:t>Ma è corretto? Consideriamo un caso reale ...</a:t>
            </a:r>
          </a:p>
          <a:p>
            <a:endParaRPr lang="it-IT"/>
          </a:p>
        </p:txBody>
      </p:sp>
    </p:spTree>
    <p:extLst>
      <p:ext uri="{BB962C8B-B14F-4D97-AF65-F5344CB8AC3E}">
        <p14:creationId xmlns:p14="http://schemas.microsoft.com/office/powerpoint/2010/main" val="19468025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come effettivamante usiamo "giada"</a:t>
            </a:r>
          </a:p>
        </p:txBody>
      </p:sp>
      <p:sp>
        <p:nvSpPr>
          <p:cNvPr id="3" name="Segnaposto contenuto 2"/>
          <p:cNvSpPr>
            <a:spLocks noGrp="1"/>
          </p:cNvSpPr>
          <p:nvPr>
            <p:ph idx="1"/>
          </p:nvPr>
        </p:nvSpPr>
        <p:spPr/>
        <p:txBody>
          <a:bodyPr>
            <a:normAutofit/>
          </a:bodyPr>
          <a:lstStyle/>
          <a:p>
            <a:r>
              <a:rPr lang="en-US"/>
              <a:t>https://gioiellis.com/tutto-alla-giada/</a:t>
            </a:r>
          </a:p>
          <a:p>
            <a:r>
              <a:rPr lang="it-IT" b="1"/>
              <a:t>Che cosa è. </a:t>
            </a:r>
            <a:r>
              <a:rPr lang="it-IT"/>
              <a:t>Il termine giada comprende in genere due pietre diverse: giadeite e nefrite. Il motivo di questo equivoco è dovuto al fatto che giadeite e nefrite sono specie mineralogiche difficilmente distinguibili. </a:t>
            </a:r>
          </a:p>
        </p:txBody>
      </p:sp>
    </p:spTree>
    <p:extLst>
      <p:ext uri="{BB962C8B-B14F-4D97-AF65-F5344CB8AC3E}">
        <p14:creationId xmlns:p14="http://schemas.microsoft.com/office/powerpoint/2010/main" val="31203217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o "jade"</a:t>
            </a:r>
          </a:p>
        </p:txBody>
      </p:sp>
      <p:sp>
        <p:nvSpPr>
          <p:cNvPr id="3" name="Segnaposto contenuto 2"/>
          <p:cNvSpPr>
            <a:spLocks noGrp="1"/>
          </p:cNvSpPr>
          <p:nvPr>
            <p:ph idx="1"/>
          </p:nvPr>
        </p:nvSpPr>
        <p:spPr/>
        <p:txBody>
          <a:bodyPr/>
          <a:lstStyle/>
          <a:p>
            <a:r>
              <a:rPr lang="it-IT">
                <a:hlinkClick r:id="rId2"/>
              </a:rPr>
              <a:t>https://www.gemselect.com/gem-info/nephrite-jade/nephrite-jade-info.php</a:t>
            </a:r>
            <a:endParaRPr lang="it-IT"/>
          </a:p>
          <a:p>
            <a:r>
              <a:rPr lang="en-US"/>
              <a:t>Nephrite is one of two distinct mineral forms classified as jade (the other is jadeite) and up until 1863, nephrite was believed to be one and the same as jadeite.</a:t>
            </a:r>
          </a:p>
        </p:txBody>
      </p:sp>
    </p:spTree>
    <p:extLst>
      <p:ext uri="{BB962C8B-B14F-4D97-AF65-F5344CB8AC3E}">
        <p14:creationId xmlns:p14="http://schemas.microsoft.com/office/powerpoint/2010/main" val="2485350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Un senso con 2 referenti</a:t>
            </a:r>
          </a:p>
        </p:txBody>
      </p:sp>
      <p:sp>
        <p:nvSpPr>
          <p:cNvPr id="3" name="Segnaposto contenuto 2"/>
          <p:cNvSpPr>
            <a:spLocks noGrp="1"/>
          </p:cNvSpPr>
          <p:nvPr>
            <p:ph idx="1"/>
          </p:nvPr>
        </p:nvSpPr>
        <p:spPr/>
        <p:txBody>
          <a:bodyPr>
            <a:normAutofit/>
          </a:bodyPr>
          <a:lstStyle/>
          <a:p>
            <a:r>
              <a:rPr lang="it-IT"/>
              <a:t>Sembrerebbe che, contrariamente a quello che dice Putnam, il concetto ordinario </a:t>
            </a:r>
            <a:r>
              <a:rPr lang="it-IT" b="1"/>
              <a:t>non ha una natura deittica </a:t>
            </a:r>
            <a:r>
              <a:rPr lang="it-IT"/>
              <a:t>(in che non esclude che la </a:t>
            </a:r>
            <a:r>
              <a:rPr lang="it-IT" b="1"/>
              <a:t>deissi</a:t>
            </a:r>
            <a:r>
              <a:rPr lang="it-IT"/>
              <a:t> sia </a:t>
            </a:r>
            <a:r>
              <a:rPr lang="it-IT" b="1"/>
              <a:t>necessaria nell'imparare il concetto</a:t>
            </a:r>
            <a:r>
              <a:rPr lang="it-IT"/>
              <a:t>)</a:t>
            </a:r>
          </a:p>
          <a:p>
            <a:r>
              <a:rPr lang="it-IT"/>
              <a:t>E' semplicemente una capacità classificatoria, che potrebbe non discriminare, come nel caso di 'giada', tra </a:t>
            </a:r>
            <a:r>
              <a:rPr lang="it-IT" b="1"/>
              <a:t>due diversi universali nella realtà</a:t>
            </a:r>
          </a:p>
          <a:p>
            <a:r>
              <a:rPr lang="it-IT"/>
              <a:t>'giada': ci sono 2 referenti (due universali)</a:t>
            </a:r>
          </a:p>
          <a:p>
            <a:r>
              <a:rPr lang="it-IT"/>
              <a:t>Nel qual caso il concetto scientifico equivalente è  "disgiuntivo":</a:t>
            </a:r>
          </a:p>
          <a:p>
            <a:r>
              <a:rPr lang="en-US" altLang="it-IT"/>
              <a:t>giada </a:t>
            </a:r>
            <a:r>
              <a:rPr lang="en-US" altLang="it-IT">
                <a:sym typeface="Symbol" panose="05050102010706020507" pitchFamily="18" charset="2"/>
              </a:rPr>
              <a:t></a:t>
            </a:r>
            <a:r>
              <a:rPr lang="en-US" altLang="it-IT"/>
              <a:t> [giadeite(sodio, alluminio) </a:t>
            </a:r>
            <a:r>
              <a:rPr lang="en-US" altLang="it-IT">
                <a:sym typeface="Symbol" panose="05050102010706020507" pitchFamily="18" charset="2"/>
              </a:rPr>
              <a:t></a:t>
            </a:r>
            <a:r>
              <a:rPr lang="en-US" altLang="it-IT"/>
              <a:t> nefrite (calcio, magnesio, ferro)]</a:t>
            </a:r>
            <a:endParaRPr lang="it-IT"/>
          </a:p>
        </p:txBody>
      </p:sp>
    </p:spTree>
    <p:extLst>
      <p:ext uri="{BB962C8B-B14F-4D97-AF65-F5344CB8AC3E}">
        <p14:creationId xmlns:p14="http://schemas.microsoft.com/office/powerpoint/2010/main" val="17803575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olo 1"/>
          <p:cNvSpPr>
            <a:spLocks noGrp="1"/>
          </p:cNvSpPr>
          <p:nvPr>
            <p:ph type="ctrTitle"/>
          </p:nvPr>
        </p:nvSpPr>
        <p:spPr/>
        <p:txBody>
          <a:bodyPr/>
          <a:lstStyle/>
          <a:p>
            <a:pPr eaLnBrk="1" hangingPunct="1"/>
            <a:r>
              <a:rPr lang="it-IT" altLang="it-IT"/>
              <a:t>Kant e Carnap su analitico/sintetico</a:t>
            </a:r>
          </a:p>
        </p:txBody>
      </p:sp>
      <p:sp>
        <p:nvSpPr>
          <p:cNvPr id="3" name="Sottotitolo 2"/>
          <p:cNvSpPr>
            <a:spLocks noGrp="1"/>
          </p:cNvSpPr>
          <p:nvPr>
            <p:ph type="subTitle" idx="1"/>
          </p:nvPr>
        </p:nvSpPr>
        <p:spPr/>
        <p:txBody>
          <a:bodyPr rtlCol="0">
            <a:normAutofit/>
          </a:bodyPr>
          <a:lstStyle/>
          <a:p>
            <a:pPr>
              <a:defRPr/>
            </a:pPr>
            <a:endParaRPr lang="it-IT"/>
          </a:p>
        </p:txBody>
      </p:sp>
    </p:spTree>
    <p:extLst>
      <p:ext uri="{BB962C8B-B14F-4D97-AF65-F5344CB8AC3E}">
        <p14:creationId xmlns:p14="http://schemas.microsoft.com/office/powerpoint/2010/main" val="36580613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olo 1"/>
          <p:cNvSpPr>
            <a:spLocks noGrp="1"/>
          </p:cNvSpPr>
          <p:nvPr>
            <p:ph type="title"/>
          </p:nvPr>
        </p:nvSpPr>
        <p:spPr/>
        <p:txBody>
          <a:bodyPr/>
          <a:lstStyle/>
          <a:p>
            <a:pPr eaLnBrk="1" hangingPunct="1"/>
            <a:r>
              <a:rPr lang="it-IT" altLang="it-IT"/>
              <a:t>Analitico/sintetico</a:t>
            </a:r>
          </a:p>
        </p:txBody>
      </p:sp>
      <p:sp>
        <p:nvSpPr>
          <p:cNvPr id="3075" name="Segnaposto contenuto 2"/>
          <p:cNvSpPr>
            <a:spLocks noGrp="1"/>
          </p:cNvSpPr>
          <p:nvPr>
            <p:ph idx="1"/>
          </p:nvPr>
        </p:nvSpPr>
        <p:spPr/>
        <p:txBody>
          <a:bodyPr rtlCol="0">
            <a:normAutofit/>
          </a:bodyPr>
          <a:lstStyle/>
          <a:p>
            <a:pPr>
              <a:defRPr/>
            </a:pPr>
            <a:r>
              <a:rPr lang="it-IT" dirty="0"/>
              <a:t>Studieremo il punto di vista di Carnap su questa distinzione e il suo articolo "empirismo, semantica e ontologia"; poi l'articolo di Quine "Due dogmi dell'empirismo" che ha Carnap come bersaglio principale</a:t>
            </a:r>
          </a:p>
          <a:p>
            <a:pPr>
              <a:defRPr/>
            </a:pPr>
            <a:r>
              <a:rPr lang="it-IT" dirty="0"/>
              <a:t>Il primo dogma che Quine critica è la distinzione tra analitico e sintetico</a:t>
            </a:r>
          </a:p>
          <a:p>
            <a:pPr>
              <a:defRPr/>
            </a:pPr>
            <a:r>
              <a:rPr lang="it-IT" dirty="0"/>
              <a:t>Prima di discutere Carnap e la critica di Quine</a:t>
            </a:r>
            <a:r>
              <a:rPr lang="it-IT"/>
              <a:t>, accenneremo al punto di vista di Kant e alle reazioni che ha suscitato.</a:t>
            </a:r>
            <a:endParaRPr lang="it-IT" dirty="0"/>
          </a:p>
        </p:txBody>
      </p:sp>
    </p:spTree>
    <p:extLst>
      <p:ext uri="{BB962C8B-B14F-4D97-AF65-F5344CB8AC3E}">
        <p14:creationId xmlns:p14="http://schemas.microsoft.com/office/powerpoint/2010/main" val="23160736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olo 1"/>
          <p:cNvSpPr>
            <a:spLocks noGrp="1"/>
          </p:cNvSpPr>
          <p:nvPr>
            <p:ph type="title"/>
          </p:nvPr>
        </p:nvSpPr>
        <p:spPr/>
        <p:txBody>
          <a:bodyPr/>
          <a:lstStyle/>
          <a:p>
            <a:pPr eaLnBrk="1" hangingPunct="1"/>
            <a:r>
              <a:rPr lang="it-IT" altLang="it-IT"/>
              <a:t>terminologia kantiana</a:t>
            </a:r>
          </a:p>
        </p:txBody>
      </p:sp>
      <p:sp>
        <p:nvSpPr>
          <p:cNvPr id="3" name="Segnaposto contenuto 2"/>
          <p:cNvSpPr>
            <a:spLocks noGrp="1"/>
          </p:cNvSpPr>
          <p:nvPr>
            <p:ph idx="1"/>
          </p:nvPr>
        </p:nvSpPr>
        <p:spPr/>
        <p:txBody>
          <a:bodyPr rtlCol="0">
            <a:normAutofit/>
          </a:bodyPr>
          <a:lstStyle/>
          <a:p>
            <a:pPr>
              <a:defRPr/>
            </a:pPr>
            <a:r>
              <a:rPr lang="it-IT" dirty="0"/>
              <a:t>La terminologia "analitico/sintetico" proviene da </a:t>
            </a:r>
            <a:r>
              <a:rPr lang="it-IT" dirty="0" err="1"/>
              <a:t>Kant</a:t>
            </a:r>
            <a:r>
              <a:rPr lang="it-IT" dirty="0"/>
              <a:t> (1724-1804)</a:t>
            </a:r>
          </a:p>
          <a:p>
            <a:pPr>
              <a:defRPr/>
            </a:pPr>
            <a:r>
              <a:rPr lang="it-IT" dirty="0"/>
              <a:t>Si riallaccia al dibattito , nel '600 e '700, tra empiristi e razionalisti che ammettevano qualcosa di analogo alla distinzione</a:t>
            </a:r>
            <a:r>
              <a:rPr lang="it-IT" b="1" dirty="0"/>
              <a:t> analitico/sintetico</a:t>
            </a:r>
            <a:r>
              <a:rPr lang="it-IT" dirty="0"/>
              <a:t>, grosso modo parallela alle distinzioni </a:t>
            </a:r>
            <a:r>
              <a:rPr lang="it-IT" b="1" dirty="0"/>
              <a:t>a priori/a posteriori </a:t>
            </a:r>
            <a:r>
              <a:rPr lang="it-IT"/>
              <a:t>e</a:t>
            </a:r>
            <a:r>
              <a:rPr lang="it-IT" b="1"/>
              <a:t> necessario/contingente.</a:t>
            </a:r>
            <a:endParaRPr lang="it-IT" b="1" dirty="0"/>
          </a:p>
        </p:txBody>
      </p:sp>
    </p:spTree>
    <p:extLst>
      <p:ext uri="{BB962C8B-B14F-4D97-AF65-F5344CB8AC3E}">
        <p14:creationId xmlns:p14="http://schemas.microsoft.com/office/powerpoint/2010/main" val="11820493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p:cNvSpPr>
            <a:spLocks noGrp="1"/>
          </p:cNvSpPr>
          <p:nvPr>
            <p:ph type="title"/>
          </p:nvPr>
        </p:nvSpPr>
        <p:spPr/>
        <p:txBody>
          <a:bodyPr/>
          <a:lstStyle/>
          <a:p>
            <a:pPr eaLnBrk="1" hangingPunct="1"/>
            <a:r>
              <a:rPr lang="it-IT" altLang="it-IT"/>
              <a:t>Giudizi analitici (veri)</a:t>
            </a:r>
          </a:p>
        </p:txBody>
      </p:sp>
      <p:sp>
        <p:nvSpPr>
          <p:cNvPr id="3" name="Segnaposto contenuto 2"/>
          <p:cNvSpPr>
            <a:spLocks noGrp="1"/>
          </p:cNvSpPr>
          <p:nvPr>
            <p:ph idx="1"/>
          </p:nvPr>
        </p:nvSpPr>
        <p:spPr/>
        <p:txBody>
          <a:bodyPr rtlCol="0">
            <a:normAutofit/>
          </a:bodyPr>
          <a:lstStyle/>
          <a:p>
            <a:pPr>
              <a:defRPr/>
            </a:pPr>
            <a:r>
              <a:rPr lang="it-IT" dirty="0"/>
              <a:t>Secondo </a:t>
            </a:r>
            <a:r>
              <a:rPr lang="it-IT" dirty="0" err="1"/>
              <a:t>Kant</a:t>
            </a:r>
            <a:r>
              <a:rPr lang="it-IT" dirty="0"/>
              <a:t>, sono veri in base a principio di non contraddizione (leggi della logica) e contenimento del predicato nel soggetto (definizioni)</a:t>
            </a:r>
          </a:p>
          <a:p>
            <a:pPr>
              <a:defRPr/>
            </a:pPr>
            <a:r>
              <a:rPr lang="it-IT" dirty="0"/>
              <a:t>Es. di </a:t>
            </a:r>
            <a:r>
              <a:rPr lang="it-IT" dirty="0" err="1"/>
              <a:t>Kant</a:t>
            </a:r>
            <a:r>
              <a:rPr lang="it-IT" dirty="0"/>
              <a:t>: nessun uomo ignorante è dotto</a:t>
            </a:r>
          </a:p>
          <a:p>
            <a:pPr>
              <a:defRPr/>
            </a:pPr>
            <a:r>
              <a:rPr lang="it-IT" dirty="0"/>
              <a:t>ignorante = non dotto</a:t>
            </a:r>
          </a:p>
          <a:p>
            <a:pPr>
              <a:defRPr/>
            </a:pPr>
            <a:r>
              <a:rPr lang="it-IT" dirty="0"/>
              <a:t>nessun uomo non dotto è dotto (tautologia, equivalente a "ogni </a:t>
            </a:r>
            <a:r>
              <a:rPr lang="it-IT"/>
              <a:t>uomo non </a:t>
            </a:r>
            <a:r>
              <a:rPr lang="it-IT" dirty="0"/>
              <a:t>dotto non è </a:t>
            </a:r>
            <a:r>
              <a:rPr lang="it-IT"/>
              <a:t>dotto")</a:t>
            </a:r>
            <a:endParaRPr lang="it-IT" dirty="0"/>
          </a:p>
        </p:txBody>
      </p:sp>
    </p:spTree>
    <p:extLst>
      <p:ext uri="{BB962C8B-B14F-4D97-AF65-F5344CB8AC3E}">
        <p14:creationId xmlns:p14="http://schemas.microsoft.com/office/powerpoint/2010/main" val="2380718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Kaplan</a:t>
            </a:r>
            <a:r>
              <a:rPr lang="it-IT" dirty="0"/>
              <a:t> sui dimostrativi/deittici</a:t>
            </a:r>
          </a:p>
        </p:txBody>
      </p:sp>
      <p:sp>
        <p:nvSpPr>
          <p:cNvPr id="3" name="Segnaposto contenuto 2"/>
          <p:cNvSpPr>
            <a:spLocks noGrp="1"/>
          </p:cNvSpPr>
          <p:nvPr>
            <p:ph idx="1"/>
          </p:nvPr>
        </p:nvSpPr>
        <p:spPr/>
        <p:txBody>
          <a:bodyPr>
            <a:normAutofit fontScale="92500" lnSpcReduction="10000"/>
          </a:bodyPr>
          <a:lstStyle/>
          <a:p>
            <a:r>
              <a:rPr lang="it-IT" dirty="0"/>
              <a:t>I deittici hanno un significato costante ("carattere") in tutti i contesti. Ma questo non può essere un senso </a:t>
            </a:r>
            <a:r>
              <a:rPr lang="it-IT" dirty="0" err="1"/>
              <a:t>fregeano</a:t>
            </a:r>
            <a:r>
              <a:rPr lang="it-IT" dirty="0"/>
              <a:t> perché (da solo) non è sufficiente a determinare il referente</a:t>
            </a:r>
          </a:p>
          <a:p>
            <a:r>
              <a:rPr lang="it-IT" dirty="0"/>
              <a:t>Argomento di </a:t>
            </a:r>
            <a:r>
              <a:rPr lang="it-IT" dirty="0" err="1"/>
              <a:t>Castore</a:t>
            </a:r>
            <a:r>
              <a:rPr lang="it-IT" dirty="0"/>
              <a:t> e </a:t>
            </a:r>
            <a:r>
              <a:rPr lang="it-IT" dirty="0" err="1"/>
              <a:t>Polluce</a:t>
            </a:r>
            <a:r>
              <a:rPr lang="it-IT" dirty="0"/>
              <a:t>: sono esattamente nello stesso stato mentale ed entrambi dicono: "io sono più anziano di mio fratello." Frege dovrebbe ammettere che esprimono con "io" lo stesso senso (sono nello stesso stato mentale), ma questo non è possibile perché uno dice il vero e l'altro il falso.</a:t>
            </a:r>
          </a:p>
          <a:p>
            <a:r>
              <a:rPr lang="it-IT" dirty="0"/>
              <a:t>Il carattere </a:t>
            </a:r>
            <a:r>
              <a:rPr lang="it-IT" dirty="0">
                <a:solidFill>
                  <a:srgbClr val="FF0000"/>
                </a:solidFill>
              </a:rPr>
              <a:t>in un certo contesto </a:t>
            </a:r>
            <a:r>
              <a:rPr lang="it-IT" dirty="0"/>
              <a:t>determina il referente (in un contesto in cui io sono il parlante, "io" ha </a:t>
            </a:r>
            <a:r>
              <a:rPr lang="it-IT" dirty="0" err="1"/>
              <a:t>F.O.</a:t>
            </a:r>
            <a:r>
              <a:rPr lang="it-IT" dirty="0"/>
              <a:t> come referente)</a:t>
            </a:r>
          </a:p>
          <a:p>
            <a:r>
              <a:rPr lang="it-IT" dirty="0"/>
              <a:t>La proposizione espressa da un enunciato che contiene un deittico ha il referente del deittico come costituente (riferimento diretto)</a:t>
            </a:r>
          </a:p>
        </p:txBody>
      </p:sp>
    </p:spTree>
    <p:extLst>
      <p:ext uri="{BB962C8B-B14F-4D97-AF65-F5344CB8AC3E}">
        <p14:creationId xmlns:p14="http://schemas.microsoft.com/office/powerpoint/2010/main" val="24748997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Esempio tipico</a:t>
            </a:r>
          </a:p>
        </p:txBody>
      </p:sp>
      <p:sp>
        <p:nvSpPr>
          <p:cNvPr id="3" name="Segnaposto contenuto 2"/>
          <p:cNvSpPr>
            <a:spLocks noGrp="1"/>
          </p:cNvSpPr>
          <p:nvPr>
            <p:ph idx="1"/>
          </p:nvPr>
        </p:nvSpPr>
        <p:spPr/>
        <p:txBody>
          <a:bodyPr/>
          <a:lstStyle/>
          <a:p>
            <a:pPr>
              <a:defRPr/>
            </a:pPr>
            <a:r>
              <a:rPr lang="it-IT"/>
              <a:t>Ogni scapolo è non sposato</a:t>
            </a:r>
          </a:p>
          <a:p>
            <a:pPr>
              <a:defRPr/>
            </a:pPr>
            <a:r>
              <a:rPr lang="it-IT"/>
              <a:t>Scapolo = uomo adulto non sposato</a:t>
            </a:r>
          </a:p>
          <a:p>
            <a:pPr>
              <a:defRPr/>
            </a:pPr>
            <a:r>
              <a:rPr lang="it-IT"/>
              <a:t>La teoria di Putnam nasce anche come reazione all'idea che il significato dei termini generali possa sempre essere specificato in questo modo. Per Putnam ci sono verità analitiche di questo genere ma sono poche e poco interessanti.</a:t>
            </a:r>
          </a:p>
          <a:p>
            <a:endParaRPr lang="it-IT"/>
          </a:p>
        </p:txBody>
      </p:sp>
    </p:spTree>
    <p:extLst>
      <p:ext uri="{BB962C8B-B14F-4D97-AF65-F5344CB8AC3E}">
        <p14:creationId xmlns:p14="http://schemas.microsoft.com/office/powerpoint/2010/main" val="7521926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lstStyle/>
          <a:p>
            <a:pPr eaLnBrk="1" hangingPunct="1"/>
            <a:r>
              <a:rPr lang="it-IT" altLang="it-IT"/>
              <a:t>Giudizi sintetici (veri)</a:t>
            </a:r>
          </a:p>
        </p:txBody>
      </p:sp>
      <p:sp>
        <p:nvSpPr>
          <p:cNvPr id="11267" name="Segnaposto contenuto 2"/>
          <p:cNvSpPr>
            <a:spLocks noGrp="1"/>
          </p:cNvSpPr>
          <p:nvPr>
            <p:ph idx="1"/>
          </p:nvPr>
        </p:nvSpPr>
        <p:spPr/>
        <p:txBody>
          <a:bodyPr rtlCol="0">
            <a:normAutofit/>
          </a:bodyPr>
          <a:lstStyle/>
          <a:p>
            <a:pPr>
              <a:defRPr/>
            </a:pPr>
            <a:r>
              <a:rPr lang="it-IT" dirty="0"/>
              <a:t>Secondo </a:t>
            </a:r>
            <a:r>
              <a:rPr lang="it-IT" dirty="0" err="1"/>
              <a:t>Kant</a:t>
            </a:r>
            <a:r>
              <a:rPr lang="it-IT" dirty="0"/>
              <a:t>, in essi il predicato non è contenuto nel soggetto, ma aggiunge qualcosa di nuovo. Sono "ampliativi"</a:t>
            </a:r>
          </a:p>
          <a:p>
            <a:pPr>
              <a:defRPr/>
            </a:pPr>
            <a:r>
              <a:rPr lang="it-IT" dirty="0"/>
              <a:t>Esempi:</a:t>
            </a:r>
          </a:p>
          <a:p>
            <a:pPr>
              <a:defRPr/>
            </a:pPr>
            <a:r>
              <a:rPr lang="it-IT" dirty="0"/>
              <a:t>questo tavolo è verde</a:t>
            </a:r>
          </a:p>
          <a:p>
            <a:pPr>
              <a:defRPr/>
            </a:pPr>
            <a:r>
              <a:rPr lang="it-IT" dirty="0"/>
              <a:t>Tutti i cigni </a:t>
            </a:r>
            <a:r>
              <a:rPr lang="it-IT"/>
              <a:t>sono bianchi</a:t>
            </a:r>
            <a:endParaRPr lang="it-IT" dirty="0"/>
          </a:p>
        </p:txBody>
      </p:sp>
    </p:spTree>
    <p:extLst>
      <p:ext uri="{BB962C8B-B14F-4D97-AF65-F5344CB8AC3E}">
        <p14:creationId xmlns:p14="http://schemas.microsoft.com/office/powerpoint/2010/main" val="15125509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Prima di Kant</a:t>
            </a:r>
          </a:p>
        </p:txBody>
      </p:sp>
      <p:sp>
        <p:nvSpPr>
          <p:cNvPr id="3" name="Segnaposto contenuto 2"/>
          <p:cNvSpPr>
            <a:spLocks noGrp="1"/>
          </p:cNvSpPr>
          <p:nvPr>
            <p:ph idx="1"/>
          </p:nvPr>
        </p:nvSpPr>
        <p:spPr/>
        <p:txBody>
          <a:bodyPr>
            <a:normAutofit fontScale="92500"/>
          </a:bodyPr>
          <a:lstStyle/>
          <a:p>
            <a:r>
              <a:rPr lang="it-IT" dirty="0"/>
              <a:t>Come possiamo conoscere proposizioni </a:t>
            </a:r>
            <a:r>
              <a:rPr lang="it-IT" b="1" dirty="0"/>
              <a:t>necessariamente</a:t>
            </a:r>
            <a:r>
              <a:rPr lang="it-IT" dirty="0"/>
              <a:t> vere quali quelle della logica, della matematica, o addirittura nella metafisica o fisica?</a:t>
            </a:r>
          </a:p>
          <a:p>
            <a:r>
              <a:rPr lang="it-IT" dirty="0"/>
              <a:t>Empiristi: tutte (?) le conoscenze sono a posteriori</a:t>
            </a:r>
          </a:p>
          <a:p>
            <a:r>
              <a:rPr lang="it-IT" dirty="0"/>
              <a:t>Razionalisti: ci sono conoscenze a priori</a:t>
            </a:r>
          </a:p>
          <a:p>
            <a:r>
              <a:rPr lang="it-IT" dirty="0"/>
              <a:t>Si tende ad associare:</a:t>
            </a:r>
          </a:p>
          <a:p>
            <a:pPr lvl="1"/>
            <a:r>
              <a:rPr lang="it-IT" dirty="0"/>
              <a:t> necessità e a priori</a:t>
            </a:r>
          </a:p>
          <a:p>
            <a:pPr lvl="1"/>
            <a:r>
              <a:rPr lang="it-IT" dirty="0"/>
              <a:t>contingenza e </a:t>
            </a:r>
            <a:r>
              <a:rPr lang="it-IT" dirty="0" err="1"/>
              <a:t>aposteriori</a:t>
            </a:r>
            <a:endParaRPr lang="it-IT" dirty="0"/>
          </a:p>
          <a:p>
            <a:r>
              <a:rPr lang="it-IT" dirty="0"/>
              <a:t>Si tende anche ad associare (anche se non con questa terminologia):</a:t>
            </a:r>
          </a:p>
          <a:p>
            <a:pPr lvl="1"/>
            <a:r>
              <a:rPr lang="it-IT" dirty="0"/>
              <a:t>analiticità e a priori</a:t>
            </a:r>
          </a:p>
          <a:p>
            <a:pPr lvl="1"/>
            <a:r>
              <a:rPr lang="it-IT" dirty="0"/>
              <a:t>sinteticità e a posteriori</a:t>
            </a:r>
          </a:p>
          <a:p>
            <a:endParaRPr lang="it-IT" dirty="0"/>
          </a:p>
        </p:txBody>
      </p:sp>
    </p:spTree>
    <p:extLst>
      <p:ext uri="{BB962C8B-B14F-4D97-AF65-F5344CB8AC3E}">
        <p14:creationId xmlns:p14="http://schemas.microsoft.com/office/powerpoint/2010/main" val="17376570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giudizi sintetici a priori</a:t>
            </a:r>
          </a:p>
        </p:txBody>
      </p:sp>
      <p:sp>
        <p:nvSpPr>
          <p:cNvPr id="3" name="Segnaposto contenuto 2"/>
          <p:cNvSpPr>
            <a:spLocks noGrp="1"/>
          </p:cNvSpPr>
          <p:nvPr>
            <p:ph idx="1"/>
          </p:nvPr>
        </p:nvSpPr>
        <p:spPr/>
        <p:txBody>
          <a:bodyPr>
            <a:normAutofit/>
          </a:bodyPr>
          <a:lstStyle/>
          <a:p>
            <a:pPr>
              <a:defRPr/>
            </a:pPr>
            <a:r>
              <a:rPr lang="it-IT" dirty="0"/>
              <a:t>Kant cambia le carte in tavola introducendo giudizi </a:t>
            </a:r>
            <a:r>
              <a:rPr lang="it-IT" b="1" dirty="0"/>
              <a:t>sintetici a priori </a:t>
            </a:r>
            <a:r>
              <a:rPr lang="it-IT" dirty="0"/>
              <a:t>(</a:t>
            </a:r>
            <a:r>
              <a:rPr lang="it-IT" b="1" dirty="0"/>
              <a:t>necessari in quanto a priori, nonostante siano sintetici </a:t>
            </a:r>
            <a:r>
              <a:rPr lang="it-IT" dirty="0"/>
              <a:t>e quindi</a:t>
            </a:r>
            <a:r>
              <a:rPr lang="it-IT" b="1" dirty="0"/>
              <a:t> </a:t>
            </a:r>
            <a:r>
              <a:rPr lang="it-IT" dirty="0"/>
              <a:t>presupponenti l'intuizione di oggetti nello spazio e nel tempo)</a:t>
            </a:r>
            <a:r>
              <a:rPr lang="it-IT" b="1" dirty="0"/>
              <a:t> </a:t>
            </a:r>
            <a:r>
              <a:rPr lang="it-IT" dirty="0"/>
              <a:t>per matematica, geometria e proposizioni basilari della fisica.</a:t>
            </a:r>
          </a:p>
          <a:p>
            <a:pPr>
              <a:defRPr/>
            </a:pPr>
            <a:r>
              <a:rPr lang="it-IT" dirty="0"/>
              <a:t>In effetti, date le conoscenze logiche al tempo di Kant è difficile vedere le conoscenze matematiche come analitiche, ossia basate solo sulla logica (sul principio di non contraddizione)</a:t>
            </a:r>
          </a:p>
          <a:p>
            <a:pPr>
              <a:defRPr/>
            </a:pPr>
            <a:r>
              <a:rPr lang="it-IT" dirty="0"/>
              <a:t>Esempi di Kant ...</a:t>
            </a:r>
          </a:p>
          <a:p>
            <a:endParaRPr lang="it-IT" dirty="0"/>
          </a:p>
        </p:txBody>
      </p:sp>
    </p:spTree>
    <p:extLst>
      <p:ext uri="{BB962C8B-B14F-4D97-AF65-F5344CB8AC3E}">
        <p14:creationId xmlns:p14="http://schemas.microsoft.com/office/powerpoint/2010/main" val="35669917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p:cNvSpPr>
            <a:spLocks noGrp="1"/>
          </p:cNvSpPr>
          <p:nvPr>
            <p:ph type="title"/>
          </p:nvPr>
        </p:nvSpPr>
        <p:spPr/>
        <p:txBody>
          <a:bodyPr/>
          <a:lstStyle/>
          <a:p>
            <a:pPr eaLnBrk="1" hangingPunct="1"/>
            <a:r>
              <a:rPr lang="it-IT" altLang="it-IT"/>
              <a:t>Esempi kantiani di giudizi sintetici a priori</a:t>
            </a:r>
          </a:p>
        </p:txBody>
      </p:sp>
      <p:sp>
        <p:nvSpPr>
          <p:cNvPr id="3" name="Segnaposto contenuto 2"/>
          <p:cNvSpPr>
            <a:spLocks noGrp="1"/>
          </p:cNvSpPr>
          <p:nvPr>
            <p:ph idx="1"/>
          </p:nvPr>
        </p:nvSpPr>
        <p:spPr/>
        <p:txBody>
          <a:bodyPr rtlCol="0">
            <a:normAutofit/>
          </a:bodyPr>
          <a:lstStyle/>
          <a:p>
            <a:pPr>
              <a:defRPr/>
            </a:pPr>
            <a:r>
              <a:rPr lang="it-IT"/>
              <a:t>ogni </a:t>
            </a:r>
            <a:r>
              <a:rPr lang="it-IT" dirty="0"/>
              <a:t>evento ha una causa</a:t>
            </a:r>
          </a:p>
          <a:p>
            <a:pPr>
              <a:defRPr/>
            </a:pPr>
            <a:r>
              <a:rPr lang="it-IT" dirty="0"/>
              <a:t>giudizi matematici come 7+5=12</a:t>
            </a:r>
          </a:p>
          <a:p>
            <a:pPr>
              <a:defRPr/>
            </a:pPr>
            <a:r>
              <a:rPr lang="it-IT" dirty="0"/>
              <a:t>teoremi o postulati della geometria euclidea come "la retta è la più breve linea tra due punti"</a:t>
            </a:r>
          </a:p>
          <a:p>
            <a:pPr>
              <a:defRPr/>
            </a:pPr>
            <a:r>
              <a:rPr lang="it-IT" dirty="0"/>
              <a:t>Giudizi della fisica pura come il principio di azione e reazione o l'invarianza della quantità di materia nei cambiamenti.</a:t>
            </a:r>
          </a:p>
        </p:txBody>
      </p:sp>
    </p:spTree>
    <p:extLst>
      <p:ext uri="{BB962C8B-B14F-4D97-AF65-F5344CB8AC3E}">
        <p14:creationId xmlns:p14="http://schemas.microsoft.com/office/powerpoint/2010/main" val="184203177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Carnap vs. Quine</a:t>
            </a:r>
          </a:p>
        </p:txBody>
      </p:sp>
      <p:sp>
        <p:nvSpPr>
          <p:cNvPr id="3" name="Segnaposto contenuto 2"/>
          <p:cNvSpPr>
            <a:spLocks noGrp="1"/>
          </p:cNvSpPr>
          <p:nvPr>
            <p:ph idx="1"/>
          </p:nvPr>
        </p:nvSpPr>
        <p:spPr/>
        <p:txBody>
          <a:bodyPr/>
          <a:lstStyle/>
          <a:p>
            <a:pPr>
              <a:defRPr/>
            </a:pPr>
            <a:r>
              <a:rPr lang="it-IT" b="1"/>
              <a:t>Il neo-positivismo logico (Carnap) ha Kant e (grosso modo) il sintetico a priori come bersaglio principale</a:t>
            </a:r>
            <a:r>
              <a:rPr lang="it-IT"/>
              <a:t>: rimettere l'analiticità dove Kant ha messo il sintetico a priori</a:t>
            </a:r>
          </a:p>
          <a:p>
            <a:pPr>
              <a:defRPr/>
            </a:pPr>
            <a:r>
              <a:rPr lang="it-IT" b="1"/>
              <a:t>Quine ha Carnap come bersaglio</a:t>
            </a:r>
            <a:r>
              <a:rPr lang="it-IT"/>
              <a:t>: negare addirittura che vi sia una distinzione analitico/sintetico (per arrivare a una forma diversa di empirismo)</a:t>
            </a:r>
          </a:p>
          <a:p>
            <a:endParaRPr lang="it-IT"/>
          </a:p>
        </p:txBody>
      </p:sp>
    </p:spTree>
    <p:extLst>
      <p:ext uri="{BB962C8B-B14F-4D97-AF65-F5344CB8AC3E}">
        <p14:creationId xmlns:p14="http://schemas.microsoft.com/office/powerpoint/2010/main" val="36603695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olo 1"/>
          <p:cNvSpPr>
            <a:spLocks noGrp="1"/>
          </p:cNvSpPr>
          <p:nvPr>
            <p:ph type="title"/>
          </p:nvPr>
        </p:nvSpPr>
        <p:spPr/>
        <p:txBody>
          <a:bodyPr/>
          <a:lstStyle/>
          <a:p>
            <a:pPr eaLnBrk="1" hangingPunct="1"/>
            <a:r>
              <a:rPr lang="it-IT" altLang="it-IT"/>
              <a:t>Carnap</a:t>
            </a:r>
          </a:p>
        </p:txBody>
      </p:sp>
      <p:sp>
        <p:nvSpPr>
          <p:cNvPr id="25603" name="Segnaposto contenuto 2"/>
          <p:cNvSpPr>
            <a:spLocks noGrp="1"/>
          </p:cNvSpPr>
          <p:nvPr>
            <p:ph idx="1"/>
          </p:nvPr>
        </p:nvSpPr>
        <p:spPr/>
        <p:txBody>
          <a:bodyPr/>
          <a:lstStyle/>
          <a:p>
            <a:pPr eaLnBrk="1" hangingPunct="1"/>
            <a:r>
              <a:rPr lang="it-IT" altLang="it-IT"/>
              <a:t>Carnap è stato un allievo di Frege.</a:t>
            </a:r>
          </a:p>
          <a:p>
            <a:pPr eaLnBrk="1" hangingPunct="1"/>
            <a:r>
              <a:rPr lang="it-IT" altLang="it-IT"/>
              <a:t>E' stato il più importante esponente del neo-positivismo logico (circolo di Vienna)</a:t>
            </a:r>
          </a:p>
        </p:txBody>
      </p:sp>
      <p:pic>
        <p:nvPicPr>
          <p:cNvPr id="25604" name="Picture 2" descr="http://philosophersapp.com/images/Carna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7800" y="3990975"/>
            <a:ext cx="3043238"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297496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olo 1"/>
          <p:cNvSpPr>
            <a:spLocks noGrp="1"/>
          </p:cNvSpPr>
          <p:nvPr>
            <p:ph type="title"/>
          </p:nvPr>
        </p:nvSpPr>
        <p:spPr/>
        <p:txBody>
          <a:bodyPr/>
          <a:lstStyle/>
          <a:p>
            <a:pPr eaLnBrk="1" hangingPunct="1"/>
            <a:r>
              <a:rPr lang="it-IT" altLang="it-IT"/>
              <a:t>Il punto di vista di Carnap</a:t>
            </a:r>
          </a:p>
        </p:txBody>
      </p:sp>
      <p:sp>
        <p:nvSpPr>
          <p:cNvPr id="3" name="Segnaposto contenuto 2"/>
          <p:cNvSpPr>
            <a:spLocks noGrp="1"/>
          </p:cNvSpPr>
          <p:nvPr>
            <p:ph idx="1"/>
          </p:nvPr>
        </p:nvSpPr>
        <p:spPr/>
        <p:txBody>
          <a:bodyPr>
            <a:normAutofit/>
          </a:bodyPr>
          <a:lstStyle/>
          <a:p>
            <a:pPr eaLnBrk="1" hangingPunct="1">
              <a:buFont typeface="Arial" charset="0"/>
              <a:buChar char="•"/>
              <a:defRPr/>
            </a:pPr>
            <a:r>
              <a:rPr lang="it-IT" dirty="0"/>
              <a:t>Per Carnap, analitico, necessario e a priori coincidono: tutte le verità necessarie sono analitiche e conoscibili a priori.</a:t>
            </a:r>
          </a:p>
          <a:p>
            <a:pPr eaLnBrk="1" hangingPunct="1">
              <a:buFont typeface="Arial" charset="0"/>
              <a:buChar char="•"/>
              <a:defRPr/>
            </a:pPr>
            <a:r>
              <a:rPr lang="it-IT" dirty="0"/>
              <a:t>Le verità analitiche sono verità necessarie </a:t>
            </a:r>
            <a:r>
              <a:rPr lang="it-IT" b="1" dirty="0"/>
              <a:t>in virtù del significato dei termini del linguaggio</a:t>
            </a:r>
            <a:r>
              <a:rPr lang="it-IT" dirty="0"/>
              <a:t>, ossia degli assiomi e regole inferenziali che governano </a:t>
            </a:r>
            <a:r>
              <a:rPr lang="it-IT"/>
              <a:t>i termini</a:t>
            </a:r>
          </a:p>
          <a:p>
            <a:pPr>
              <a:buFont typeface="Arial" charset="0"/>
              <a:buChar char="•"/>
              <a:defRPr/>
            </a:pPr>
            <a:r>
              <a:rPr lang="it-IT" b="1"/>
              <a:t>Convenzionalità nella scelta di un linguaggio</a:t>
            </a:r>
            <a:endParaRPr lang="it-IT" dirty="0"/>
          </a:p>
          <a:p>
            <a:pPr eaLnBrk="1" hangingPunct="1">
              <a:buFont typeface="Arial" charset="0"/>
              <a:buChar char="•"/>
              <a:defRPr/>
            </a:pPr>
            <a:r>
              <a:rPr lang="it-IT" dirty="0"/>
              <a:t>Rifiuto del sintetico a priori e dell'intuizione pura di oggetti di </a:t>
            </a:r>
            <a:r>
              <a:rPr lang="it-IT" err="1"/>
              <a:t>Kant</a:t>
            </a:r>
            <a:r>
              <a:rPr lang="it-IT"/>
              <a:t> </a:t>
            </a:r>
          </a:p>
          <a:p>
            <a:pPr eaLnBrk="1" hangingPunct="1">
              <a:buFont typeface="Arial" charset="0"/>
              <a:buChar char="•"/>
              <a:defRPr/>
            </a:pPr>
            <a:r>
              <a:rPr lang="it-IT" b="1"/>
              <a:t>Questo è reso possibile dai progressi della logica dovuti a Frege</a:t>
            </a:r>
          </a:p>
        </p:txBody>
      </p:sp>
    </p:spTree>
    <p:extLst>
      <p:ext uri="{BB962C8B-B14F-4D97-AF65-F5344CB8AC3E}">
        <p14:creationId xmlns:p14="http://schemas.microsoft.com/office/powerpoint/2010/main" val="899308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olo 1"/>
          <p:cNvSpPr>
            <a:spLocks noGrp="1"/>
          </p:cNvSpPr>
          <p:nvPr>
            <p:ph type="title"/>
          </p:nvPr>
        </p:nvSpPr>
        <p:spPr/>
        <p:txBody>
          <a:bodyPr/>
          <a:lstStyle/>
          <a:p>
            <a:pPr eaLnBrk="1" hangingPunct="1"/>
            <a:r>
              <a:rPr lang="it-IT" altLang="it-IT"/>
              <a:t> Carnap (cont.)</a:t>
            </a:r>
          </a:p>
        </p:txBody>
      </p:sp>
      <p:sp>
        <p:nvSpPr>
          <p:cNvPr id="3" name="Segnaposto contenuto 2"/>
          <p:cNvSpPr>
            <a:spLocks noGrp="1"/>
          </p:cNvSpPr>
          <p:nvPr>
            <p:ph idx="1"/>
          </p:nvPr>
        </p:nvSpPr>
        <p:spPr/>
        <p:txBody>
          <a:bodyPr>
            <a:normAutofit/>
          </a:bodyPr>
          <a:lstStyle/>
          <a:p>
            <a:pPr eaLnBrk="1" hangingPunct="1">
              <a:buFont typeface="Arial" charset="0"/>
              <a:buChar char="•"/>
              <a:defRPr/>
            </a:pPr>
            <a:r>
              <a:rPr lang="it-IT" dirty="0"/>
              <a:t>Grazie a questi progressi, possiamo affermare che </a:t>
            </a:r>
          </a:p>
          <a:p>
            <a:pPr eaLnBrk="1" hangingPunct="1">
              <a:buFont typeface="Arial" charset="0"/>
              <a:buChar char="•"/>
              <a:defRPr/>
            </a:pPr>
            <a:r>
              <a:rPr lang="it-IT" dirty="0"/>
              <a:t>laddove </a:t>
            </a:r>
            <a:r>
              <a:rPr lang="it-IT" dirty="0" err="1"/>
              <a:t>Kant</a:t>
            </a:r>
            <a:r>
              <a:rPr lang="it-IT" dirty="0"/>
              <a:t> vedeva verità sintetiche </a:t>
            </a:r>
            <a:r>
              <a:rPr lang="it-IT"/>
              <a:t>a priori, </a:t>
            </a:r>
            <a:r>
              <a:rPr lang="it-IT" dirty="0"/>
              <a:t>ci sono verità analitiche (v. Autobiografia di Carnap, p. 94)</a:t>
            </a:r>
          </a:p>
          <a:p>
            <a:pPr eaLnBrk="1" hangingPunct="1">
              <a:buFont typeface="Arial" charset="0"/>
              <a:buChar char="•"/>
              <a:defRPr/>
            </a:pPr>
            <a:r>
              <a:rPr lang="it-IT" dirty="0"/>
              <a:t>quindi, necessità e a priori coincidono (come per </a:t>
            </a:r>
            <a:r>
              <a:rPr lang="it-IT" dirty="0" err="1"/>
              <a:t>Kant</a:t>
            </a:r>
            <a:r>
              <a:rPr lang="it-IT" dirty="0"/>
              <a:t>), ma sono dovute (contro </a:t>
            </a:r>
            <a:r>
              <a:rPr lang="it-IT" dirty="0" err="1"/>
              <a:t>Kant</a:t>
            </a:r>
            <a:r>
              <a:rPr lang="it-IT" dirty="0"/>
              <a:t>) all'analiticità.</a:t>
            </a:r>
          </a:p>
        </p:txBody>
      </p:sp>
    </p:spTree>
    <p:extLst>
      <p:ext uri="{BB962C8B-B14F-4D97-AF65-F5344CB8AC3E}">
        <p14:creationId xmlns:p14="http://schemas.microsoft.com/office/powerpoint/2010/main" val="5801986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olo 1"/>
          <p:cNvSpPr>
            <a:spLocks noGrp="1"/>
          </p:cNvSpPr>
          <p:nvPr>
            <p:ph type="title"/>
          </p:nvPr>
        </p:nvSpPr>
        <p:spPr/>
        <p:txBody>
          <a:bodyPr/>
          <a:lstStyle/>
          <a:p>
            <a:r>
              <a:rPr lang="it-IT" altLang="it-IT"/>
              <a:t>Carnap (cont.)</a:t>
            </a:r>
          </a:p>
        </p:txBody>
      </p:sp>
      <p:sp>
        <p:nvSpPr>
          <p:cNvPr id="33795" name="Segnaposto contenuto 2"/>
          <p:cNvSpPr>
            <a:spLocks noGrp="1"/>
          </p:cNvSpPr>
          <p:nvPr>
            <p:ph idx="1"/>
          </p:nvPr>
        </p:nvSpPr>
        <p:spPr/>
        <p:txBody>
          <a:bodyPr/>
          <a:lstStyle/>
          <a:p>
            <a:r>
              <a:rPr lang="it-IT" altLang="it-IT"/>
              <a:t>come notato nella nostra antologia (intro all'art. di Carnap, p. 87), l'articolo di Carnap propone (più o meno esplicitamente) la netta separazione tra:</a:t>
            </a:r>
          </a:p>
        </p:txBody>
      </p:sp>
    </p:spTree>
    <p:extLst>
      <p:ext uri="{BB962C8B-B14F-4D97-AF65-F5344CB8AC3E}">
        <p14:creationId xmlns:p14="http://schemas.microsoft.com/office/powerpoint/2010/main" val="4130111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Problemi per i </a:t>
            </a:r>
            <a:r>
              <a:rPr lang="it-IT" dirty="0" err="1"/>
              <a:t>referenzialisti</a:t>
            </a:r>
            <a:endParaRPr lang="it-IT" dirty="0"/>
          </a:p>
        </p:txBody>
      </p:sp>
      <p:sp>
        <p:nvSpPr>
          <p:cNvPr id="3" name="Segnaposto contenuto 2"/>
          <p:cNvSpPr>
            <a:spLocks noGrp="1"/>
          </p:cNvSpPr>
          <p:nvPr>
            <p:ph idx="1"/>
          </p:nvPr>
        </p:nvSpPr>
        <p:spPr/>
        <p:txBody>
          <a:bodyPr>
            <a:normAutofit/>
          </a:bodyPr>
          <a:lstStyle/>
          <a:p>
            <a:r>
              <a:rPr lang="it-IT" b="1" dirty="0"/>
              <a:t>Come trattare i contesti intensionali con nomi propri e deittici?</a:t>
            </a:r>
          </a:p>
          <a:p>
            <a:r>
              <a:rPr lang="it-IT" dirty="0"/>
              <a:t>(1) quello è Pietro</a:t>
            </a:r>
          </a:p>
          <a:p>
            <a:r>
              <a:rPr lang="it-IT" dirty="0"/>
              <a:t>(2) Mario crede che Pietro è un filosofo</a:t>
            </a:r>
          </a:p>
          <a:p>
            <a:r>
              <a:rPr lang="it-IT" dirty="0"/>
              <a:t>?(3) Mario crede che quello è un filosofo</a:t>
            </a:r>
          </a:p>
          <a:p>
            <a:r>
              <a:rPr lang="it-IT" b="1" dirty="0"/>
              <a:t>Come trattare nomi propri e deittici non denotanti?</a:t>
            </a:r>
          </a:p>
          <a:p>
            <a:r>
              <a:rPr lang="it-IT" dirty="0"/>
              <a:t>Mario dice (mentre ha un'allucinazione): "quella è una fontana"</a:t>
            </a:r>
          </a:p>
        </p:txBody>
      </p:sp>
    </p:spTree>
    <p:extLst>
      <p:ext uri="{BB962C8B-B14F-4D97-AF65-F5344CB8AC3E}">
        <p14:creationId xmlns:p14="http://schemas.microsoft.com/office/powerpoint/2010/main" val="17330865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olo 3"/>
          <p:cNvSpPr>
            <a:spLocks noGrp="1"/>
          </p:cNvSpPr>
          <p:nvPr>
            <p:ph type="title"/>
          </p:nvPr>
        </p:nvSpPr>
        <p:spPr/>
        <p:txBody>
          <a:bodyPr/>
          <a:lstStyle/>
          <a:p>
            <a:r>
              <a:rPr lang="it-IT" altLang="it-IT"/>
              <a:t>Carnap (cont.)</a:t>
            </a:r>
          </a:p>
        </p:txBody>
      </p:sp>
      <p:sp>
        <p:nvSpPr>
          <p:cNvPr id="34819" name="Segnaposto contenuto 4"/>
          <p:cNvSpPr>
            <a:spLocks noGrp="1"/>
          </p:cNvSpPr>
          <p:nvPr>
            <p:ph sz="half" idx="1"/>
          </p:nvPr>
        </p:nvSpPr>
        <p:spPr/>
        <p:txBody>
          <a:bodyPr/>
          <a:lstStyle/>
          <a:p>
            <a:r>
              <a:rPr lang="it-IT" altLang="it-IT"/>
              <a:t>questioni di significato </a:t>
            </a:r>
          </a:p>
          <a:p>
            <a:r>
              <a:rPr lang="it-IT" altLang="it-IT"/>
              <a:t>stipulazione  a priori convenzionale di strutture linguistiche</a:t>
            </a:r>
          </a:p>
          <a:p>
            <a:r>
              <a:rPr lang="it-IT" altLang="it-IT"/>
              <a:t>giudizi analitici</a:t>
            </a:r>
          </a:p>
          <a:p>
            <a:r>
              <a:rPr lang="it-IT" altLang="it-IT"/>
              <a:t>necessità</a:t>
            </a:r>
          </a:p>
          <a:p>
            <a:endParaRPr lang="it-IT" altLang="it-IT"/>
          </a:p>
        </p:txBody>
      </p:sp>
      <p:sp>
        <p:nvSpPr>
          <p:cNvPr id="34820" name="Segnaposto contenuto 5"/>
          <p:cNvSpPr>
            <a:spLocks noGrp="1"/>
          </p:cNvSpPr>
          <p:nvPr>
            <p:ph sz="half" idx="2"/>
          </p:nvPr>
        </p:nvSpPr>
        <p:spPr/>
        <p:txBody>
          <a:bodyPr/>
          <a:lstStyle/>
          <a:p>
            <a:r>
              <a:rPr lang="it-IT" altLang="it-IT" dirty="0"/>
              <a:t>questioni di fatto</a:t>
            </a:r>
          </a:p>
          <a:p>
            <a:r>
              <a:rPr lang="it-IT" altLang="it-IT" dirty="0"/>
              <a:t>giustificazione a posteriori di asserzioni genuine</a:t>
            </a:r>
          </a:p>
          <a:p>
            <a:r>
              <a:rPr lang="it-IT" altLang="it-IT" dirty="0"/>
              <a:t> giudizi sintetici</a:t>
            </a:r>
          </a:p>
          <a:p>
            <a:r>
              <a:rPr lang="it-IT" altLang="it-IT" dirty="0"/>
              <a:t>contingenza</a:t>
            </a:r>
          </a:p>
        </p:txBody>
      </p:sp>
    </p:spTree>
    <p:extLst>
      <p:ext uri="{BB962C8B-B14F-4D97-AF65-F5344CB8AC3E}">
        <p14:creationId xmlns:p14="http://schemas.microsoft.com/office/powerpoint/2010/main" val="460741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Sommario introduttivo su Quine</a:t>
            </a:r>
          </a:p>
        </p:txBody>
      </p:sp>
      <p:sp>
        <p:nvSpPr>
          <p:cNvPr id="3" name="Segnaposto contenuto 2"/>
          <p:cNvSpPr>
            <a:spLocks noGrp="1"/>
          </p:cNvSpPr>
          <p:nvPr>
            <p:ph idx="1"/>
          </p:nvPr>
        </p:nvSpPr>
        <p:spPr/>
        <p:txBody>
          <a:bodyPr>
            <a:normAutofit/>
          </a:bodyPr>
          <a:lstStyle/>
          <a:p>
            <a:r>
              <a:rPr lang="it-IT" dirty="0"/>
              <a:t>Respinge la distinzione tra analitico e sintetico (primo articolo dell'ant.: "due dogmi dell'empirismo")</a:t>
            </a:r>
          </a:p>
          <a:p>
            <a:r>
              <a:rPr lang="it-IT" dirty="0"/>
              <a:t>Ne segue una separazione non rigida tra scienza e filosofia e un ritorno alla ribalta dell'ontologia</a:t>
            </a:r>
          </a:p>
          <a:p>
            <a:r>
              <a:rPr lang="it-IT" dirty="0"/>
              <a:t>Tuttavia, i presupposti comportamentisti di Quine lo portano alla tesi della relatività ontologica (secondo articolo dell'ant.: "relatività ontologica")</a:t>
            </a:r>
          </a:p>
        </p:txBody>
      </p:sp>
    </p:spTree>
    <p:extLst>
      <p:ext uri="{BB962C8B-B14F-4D97-AF65-F5344CB8AC3E}">
        <p14:creationId xmlns:p14="http://schemas.microsoft.com/office/powerpoint/2010/main" val="3658874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err="1"/>
              <a:t>Neo-descrittivisti</a:t>
            </a:r>
            <a:r>
              <a:rPr lang="it-IT" dirty="0"/>
              <a:t> vs. </a:t>
            </a:r>
            <a:r>
              <a:rPr lang="it-IT" dirty="0" err="1"/>
              <a:t>referenzialisti</a:t>
            </a:r>
            <a:r>
              <a:rPr lang="it-IT" dirty="0"/>
              <a:t> "attenti"</a:t>
            </a:r>
          </a:p>
        </p:txBody>
      </p:sp>
      <p:sp>
        <p:nvSpPr>
          <p:cNvPr id="3" name="Segnaposto contenuto 2"/>
          <p:cNvSpPr>
            <a:spLocks noGrp="1"/>
          </p:cNvSpPr>
          <p:nvPr>
            <p:ph idx="1"/>
          </p:nvPr>
        </p:nvSpPr>
        <p:spPr/>
        <p:txBody>
          <a:bodyPr>
            <a:normAutofit fontScale="85000" lnSpcReduction="20000"/>
          </a:bodyPr>
          <a:lstStyle/>
          <a:p>
            <a:r>
              <a:rPr lang="it-IT" dirty="0"/>
              <a:t>Wettstein è un </a:t>
            </a:r>
            <a:r>
              <a:rPr lang="it-IT" dirty="0" err="1"/>
              <a:t>referenzialista</a:t>
            </a:r>
            <a:r>
              <a:rPr lang="it-IT" dirty="0"/>
              <a:t> secondo il quale si possono ignorare i problemi legati agli atteggiamenti proposizionali (riguarderebbero la psicologia non la semantica)</a:t>
            </a:r>
          </a:p>
          <a:p>
            <a:r>
              <a:rPr lang="it-IT" dirty="0"/>
              <a:t>I </a:t>
            </a:r>
            <a:r>
              <a:rPr lang="it-IT" dirty="0" err="1"/>
              <a:t>referenzialisti</a:t>
            </a:r>
            <a:r>
              <a:rPr lang="it-IT" dirty="0"/>
              <a:t> attenti a questi problemi tipicamente ammettono dei "contenuti descrittivi" che in qualche modo entrano in gioco ma non sono costituenti della proposizione espressa</a:t>
            </a:r>
          </a:p>
          <a:p>
            <a:r>
              <a:rPr lang="it-IT" dirty="0"/>
              <a:t>I </a:t>
            </a:r>
            <a:r>
              <a:rPr lang="it-IT" dirty="0" err="1"/>
              <a:t>neo-descrittivisti</a:t>
            </a:r>
            <a:r>
              <a:rPr lang="it-IT" dirty="0"/>
              <a:t> cercano di rispondere alle obiezioni dei </a:t>
            </a:r>
            <a:r>
              <a:rPr lang="it-IT" dirty="0" err="1"/>
              <a:t>referenzialisti</a:t>
            </a:r>
            <a:r>
              <a:rPr lang="it-IT" dirty="0"/>
              <a:t> cercando di mantenere posizioni analoghe a quelle di Frege e/o Russell</a:t>
            </a:r>
          </a:p>
          <a:p>
            <a:r>
              <a:rPr lang="it-IT" dirty="0"/>
              <a:t>Secondo </a:t>
            </a:r>
            <a:r>
              <a:rPr lang="it-IT"/>
              <a:t>Penco (</a:t>
            </a:r>
            <a:r>
              <a:rPr lang="it-IT" i="1"/>
              <a:t>Intro alla fil. del Ling.</a:t>
            </a:r>
            <a:r>
              <a:rPr lang="it-IT"/>
              <a:t>, p</a:t>
            </a:r>
            <a:r>
              <a:rPr lang="it-IT" dirty="0"/>
              <a:t>. 93), Perry e Recanati stanno cercando </a:t>
            </a:r>
            <a:r>
              <a:rPr lang="it-IT"/>
              <a:t>una mediazione, </a:t>
            </a:r>
            <a:r>
              <a:rPr lang="it-IT" dirty="0"/>
              <a:t>e la distinzione tra </a:t>
            </a:r>
            <a:r>
              <a:rPr lang="it-IT" dirty="0" err="1"/>
              <a:t>referenzialisti</a:t>
            </a:r>
            <a:r>
              <a:rPr lang="it-IT" dirty="0"/>
              <a:t> e </a:t>
            </a:r>
            <a:r>
              <a:rPr lang="it-IT" dirty="0" err="1"/>
              <a:t>descrittivisti</a:t>
            </a:r>
            <a:r>
              <a:rPr lang="it-IT" dirty="0"/>
              <a:t> non è netta (p. 93)</a:t>
            </a:r>
          </a:p>
          <a:p>
            <a:r>
              <a:rPr lang="it-IT" dirty="0"/>
              <a:t>A mio avviso la distinzione è netta e Perry e Recanati sono </a:t>
            </a:r>
            <a:r>
              <a:rPr lang="it-IT" dirty="0" err="1"/>
              <a:t>referenzialisti</a:t>
            </a:r>
            <a:r>
              <a:rPr lang="it-IT" dirty="0"/>
              <a:t> a pieno titolo (v. mio libro </a:t>
            </a:r>
            <a:r>
              <a:rPr lang="it-IT" i="1" dirty="0" err="1"/>
              <a:t>Singular</a:t>
            </a:r>
            <a:r>
              <a:rPr lang="it-IT" i="1" dirty="0"/>
              <a:t> </a:t>
            </a:r>
            <a:r>
              <a:rPr lang="it-IT" i="1" dirty="0" err="1"/>
              <a:t>Reference</a:t>
            </a:r>
            <a:r>
              <a:rPr lang="it-IT" dirty="0"/>
              <a:t>)</a:t>
            </a:r>
          </a:p>
        </p:txBody>
      </p:sp>
    </p:spTree>
    <p:extLst>
      <p:ext uri="{BB962C8B-B14F-4D97-AF65-F5344CB8AC3E}">
        <p14:creationId xmlns:p14="http://schemas.microsoft.com/office/powerpoint/2010/main" val="761969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lstStyle/>
          <a:p>
            <a:r>
              <a:rPr lang="it-IT"/>
              <a:t>TERMINI GENERALI E PUTNAM</a:t>
            </a:r>
            <a:br>
              <a:rPr lang="it-IT"/>
            </a:br>
            <a:endParaRPr lang="it-IT"/>
          </a:p>
        </p:txBody>
      </p:sp>
      <p:sp>
        <p:nvSpPr>
          <p:cNvPr id="5" name="Segnaposto contenuto 4"/>
          <p:cNvSpPr>
            <a:spLocks noGrp="1"/>
          </p:cNvSpPr>
          <p:nvPr>
            <p:ph idx="1"/>
          </p:nvPr>
        </p:nvSpPr>
        <p:spPr/>
        <p:txBody>
          <a:bodyPr/>
          <a:lstStyle/>
          <a:p>
            <a:r>
              <a:rPr lang="it-IT"/>
              <a:t>v. cap. Putnam in antologia </a:t>
            </a:r>
            <a:r>
              <a:rPr lang="it-IT" i="1"/>
              <a:t>Filosofia del linguaggio</a:t>
            </a:r>
          </a:p>
          <a:p>
            <a:r>
              <a:rPr lang="it-IT"/>
              <a:t>Questo cap. riporta un articolo di Putnam del 1978.</a:t>
            </a:r>
          </a:p>
          <a:p>
            <a:r>
              <a:rPr lang="it-IT"/>
              <a:t>La teoria esposta però risale a due articoli del 1973, "Meaning and Reference", e del 1975 "The Meaning of 'meaning'".</a:t>
            </a:r>
          </a:p>
          <a:p>
            <a:r>
              <a:rPr lang="it-IT"/>
              <a:t>Hilary Putnam (1926-2016)</a:t>
            </a:r>
          </a:p>
        </p:txBody>
      </p:sp>
      <p:pic>
        <p:nvPicPr>
          <p:cNvPr id="2" name="Immagin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87469" y="3848807"/>
            <a:ext cx="1114760" cy="1586000"/>
          </a:xfrm>
          <a:prstGeom prst="rect">
            <a:avLst/>
          </a:prstGeom>
        </p:spPr>
      </p:pic>
    </p:spTree>
    <p:extLst>
      <p:ext uri="{BB962C8B-B14F-4D97-AF65-F5344CB8AC3E}">
        <p14:creationId xmlns:p14="http://schemas.microsoft.com/office/powerpoint/2010/main" val="37844723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 termini generali</a:t>
            </a:r>
          </a:p>
        </p:txBody>
      </p:sp>
      <p:sp>
        <p:nvSpPr>
          <p:cNvPr id="3" name="Segnaposto contenuto 2"/>
          <p:cNvSpPr>
            <a:spLocks noGrp="1"/>
          </p:cNvSpPr>
          <p:nvPr>
            <p:ph idx="1"/>
          </p:nvPr>
        </p:nvSpPr>
        <p:spPr/>
        <p:txBody>
          <a:bodyPr>
            <a:normAutofit/>
          </a:bodyPr>
          <a:lstStyle/>
          <a:p>
            <a:r>
              <a:rPr lang="it-IT" dirty="0"/>
              <a:t>Possiamo distinguere:</a:t>
            </a:r>
          </a:p>
          <a:p>
            <a:r>
              <a:rPr lang="it-IT" dirty="0"/>
              <a:t>aggettivi come "rosso" e "rotondo" che tipicamente associamo a proprietà</a:t>
            </a:r>
          </a:p>
          <a:p>
            <a:r>
              <a:rPr lang="it-IT" dirty="0"/>
              <a:t>nomi comuni che posso essere di cose contabili ("</a:t>
            </a:r>
            <a:r>
              <a:rPr lang="it-IT" dirty="0" err="1"/>
              <a:t>count</a:t>
            </a:r>
            <a:r>
              <a:rPr lang="it-IT" dirty="0"/>
              <a:t> </a:t>
            </a:r>
            <a:r>
              <a:rPr lang="it-IT" dirty="0" err="1"/>
              <a:t>nouns</a:t>
            </a:r>
            <a:r>
              <a:rPr lang="it-IT" dirty="0"/>
              <a:t>" come "sedia" or "leone") o non contabili ("mass </a:t>
            </a:r>
            <a:r>
              <a:rPr lang="it-IT" dirty="0" err="1"/>
              <a:t>nouns</a:t>
            </a:r>
            <a:r>
              <a:rPr lang="it-IT" dirty="0"/>
              <a:t>" come "acqua", "oro")</a:t>
            </a:r>
          </a:p>
          <a:p>
            <a:r>
              <a:rPr lang="it-IT" dirty="0"/>
              <a:t>Alcuni nomi comuni ("acqua", "tigre") esprimono </a:t>
            </a:r>
            <a:r>
              <a:rPr lang="it-IT" dirty="0">
                <a:solidFill>
                  <a:srgbClr val="FF0000"/>
                </a:solidFill>
              </a:rPr>
              <a:t>generi naturali</a:t>
            </a:r>
            <a:r>
              <a:rPr lang="it-IT" dirty="0"/>
              <a:t>.</a:t>
            </a:r>
          </a:p>
        </p:txBody>
      </p:sp>
    </p:spTree>
    <p:extLst>
      <p:ext uri="{BB962C8B-B14F-4D97-AF65-F5344CB8AC3E}">
        <p14:creationId xmlns:p14="http://schemas.microsoft.com/office/powerpoint/2010/main" val="2333010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Putnam sui termini generali</a:t>
            </a:r>
          </a:p>
        </p:txBody>
      </p:sp>
      <p:sp>
        <p:nvSpPr>
          <p:cNvPr id="3" name="Segnaposto contenuto 2"/>
          <p:cNvSpPr>
            <a:spLocks noGrp="1"/>
          </p:cNvSpPr>
          <p:nvPr>
            <p:ph idx="1"/>
          </p:nvPr>
        </p:nvSpPr>
        <p:spPr/>
        <p:txBody>
          <a:bodyPr>
            <a:normAutofit/>
          </a:bodyPr>
          <a:lstStyle/>
          <a:p>
            <a:r>
              <a:rPr lang="it-IT"/>
              <a:t>La teoria di Putnam è di solito presentata, ed accettata, come riguardante i nomi di genere naturale.</a:t>
            </a:r>
          </a:p>
          <a:p>
            <a:r>
              <a:rPr lang="it-IT"/>
              <a:t>In realtà per lui ha una valenza molto più ampia: abbraccia anche i nomi di artefatti come "pencil", verbi come "grow", aggettivi quali "red" (cfr. "the meaning of 'meaning'", § 'other words', in </a:t>
            </a:r>
            <a:r>
              <a:rPr lang="it-IT" i="1"/>
              <a:t>Mind, Language and reality</a:t>
            </a:r>
            <a:r>
              <a:rPr lang="it-IT"/>
              <a:t>, p. 242 ss.)</a:t>
            </a:r>
          </a:p>
        </p:txBody>
      </p:sp>
    </p:spTree>
    <p:extLst>
      <p:ext uri="{BB962C8B-B14F-4D97-AF65-F5344CB8AC3E}">
        <p14:creationId xmlns:p14="http://schemas.microsoft.com/office/powerpoint/2010/main" val="934623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a:t>argomento della terra gemella</a:t>
            </a:r>
            <a:endParaRPr lang="it-IT" dirty="0"/>
          </a:p>
        </p:txBody>
      </p:sp>
      <p:sp>
        <p:nvSpPr>
          <p:cNvPr id="3" name="Segnaposto contenuto 2"/>
          <p:cNvSpPr>
            <a:spLocks noGrp="1"/>
          </p:cNvSpPr>
          <p:nvPr>
            <p:ph idx="1"/>
          </p:nvPr>
        </p:nvSpPr>
        <p:spPr/>
        <p:txBody>
          <a:bodyPr>
            <a:normAutofit fontScale="92500" lnSpcReduction="10000"/>
          </a:bodyPr>
          <a:lstStyle/>
          <a:p>
            <a:r>
              <a:rPr lang="it-IT" dirty="0"/>
              <a:t>Secondo </a:t>
            </a:r>
            <a:r>
              <a:rPr lang="it-IT" dirty="0" err="1"/>
              <a:t>Putnam</a:t>
            </a:r>
            <a:r>
              <a:rPr lang="it-IT" dirty="0"/>
              <a:t> (1973, 1975, 1978 [nell'antologia]) questi nomi non possono esprimere un senso che determina il referente (contrariamente a quello che potrebbe suggerire Frege) (v. Penco p. 89)</a:t>
            </a:r>
          </a:p>
          <a:p>
            <a:r>
              <a:rPr lang="it-IT" dirty="0"/>
              <a:t>Argomento della terra gemella (analogo a quello di </a:t>
            </a:r>
            <a:r>
              <a:rPr lang="it-IT" dirty="0" err="1"/>
              <a:t>Castore</a:t>
            </a:r>
            <a:r>
              <a:rPr lang="it-IT" dirty="0"/>
              <a:t> e </a:t>
            </a:r>
            <a:r>
              <a:rPr lang="it-IT" dirty="0" err="1"/>
              <a:t>Polluce</a:t>
            </a:r>
            <a:r>
              <a:rPr lang="it-IT" dirty="0"/>
              <a:t>):</a:t>
            </a:r>
          </a:p>
          <a:p>
            <a:r>
              <a:rPr lang="it-IT" dirty="0"/>
              <a:t>C'è una terra gemella in cui però l'acqua non è H2O ma XYZ</a:t>
            </a:r>
          </a:p>
          <a:p>
            <a:r>
              <a:rPr lang="it-IT" dirty="0"/>
              <a:t>Oscar e Oscar gemello (prima della chimica moderna) dicono: "l'acqua è insapore"</a:t>
            </a:r>
          </a:p>
          <a:p>
            <a:r>
              <a:rPr lang="it-IT" dirty="0"/>
              <a:t>Sono nello stesso stato mentale, associano lo stesso senso alla parola "acqua" eppure con "acqua" si riferiscono a due cose diverse</a:t>
            </a:r>
          </a:p>
          <a:p>
            <a:r>
              <a:rPr lang="it-IT" dirty="0"/>
              <a:t>Quindi il senso di "acqua" non può essere contemporaneamente (i) capace di determinare il referente e (</a:t>
            </a:r>
            <a:r>
              <a:rPr lang="it-IT" dirty="0" err="1"/>
              <a:t>ii</a:t>
            </a:r>
            <a:r>
              <a:rPr lang="it-IT" dirty="0"/>
              <a:t>) qualcosa che "sta nella mente"</a:t>
            </a:r>
          </a:p>
        </p:txBody>
      </p:sp>
    </p:spTree>
    <p:extLst>
      <p:ext uri="{BB962C8B-B14F-4D97-AF65-F5344CB8AC3E}">
        <p14:creationId xmlns:p14="http://schemas.microsoft.com/office/powerpoint/2010/main" val="353627630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2832</Words>
  <Application>Microsoft Office PowerPoint</Application>
  <PresentationFormat>Widescreen</PresentationFormat>
  <Paragraphs>206</Paragraphs>
  <Slides>41</Slides>
  <Notes>22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41</vt:i4>
      </vt:variant>
    </vt:vector>
  </HeadingPairs>
  <TitlesOfParts>
    <vt:vector size="46" baseType="lpstr">
      <vt:lpstr>Arial</vt:lpstr>
      <vt:lpstr>Calibri</vt:lpstr>
      <vt:lpstr>Calibri Light</vt:lpstr>
      <vt:lpstr>Symbol</vt:lpstr>
      <vt:lpstr>Tema di Office</vt:lpstr>
      <vt:lpstr>Fil Ling 22-23</vt:lpstr>
      <vt:lpstr>Presentazione standard di PowerPoint</vt:lpstr>
      <vt:lpstr>Kaplan sui dimostrativi/deittici</vt:lpstr>
      <vt:lpstr>Problemi per i referenzialisti</vt:lpstr>
      <vt:lpstr>Neo-descrittivisti vs. referenzialisti "attenti"</vt:lpstr>
      <vt:lpstr>TERMINI GENERALI E PUTNAM </vt:lpstr>
      <vt:lpstr>I termini generali</vt:lpstr>
      <vt:lpstr>Putnam sui termini generali</vt:lpstr>
      <vt:lpstr>argomento della terra gemella</vt:lpstr>
      <vt:lpstr>giada, giadeite, nefrite</vt:lpstr>
      <vt:lpstr>zaffiri e rubini</vt:lpstr>
      <vt:lpstr>Presentazione standard di PowerPoint</vt:lpstr>
      <vt:lpstr>divisione del lavoro linguistico</vt:lpstr>
      <vt:lpstr>contenuto ampio e stretto</vt:lpstr>
      <vt:lpstr>Aspetto deittico</vt:lpstr>
      <vt:lpstr>Presentazione standard di PowerPoint</vt:lpstr>
      <vt:lpstr>il significato</vt:lpstr>
      <vt:lpstr>Un modo di intendere l'approccio di Putnam</vt:lpstr>
      <vt:lpstr>olmo/faggio</vt:lpstr>
      <vt:lpstr>natura del concetto oggettivo</vt:lpstr>
      <vt:lpstr>Referente</vt:lpstr>
      <vt:lpstr>H20 vs. XYZ</vt:lpstr>
      <vt:lpstr>come effettivamante usiamo "giada"</vt:lpstr>
      <vt:lpstr>o "jade"</vt:lpstr>
      <vt:lpstr>Un senso con 2 referenti</vt:lpstr>
      <vt:lpstr>Kant e Carnap su analitico/sintetico</vt:lpstr>
      <vt:lpstr>Analitico/sintetico</vt:lpstr>
      <vt:lpstr>terminologia kantiana</vt:lpstr>
      <vt:lpstr>Giudizi analitici (veri)</vt:lpstr>
      <vt:lpstr>Esempio tipico</vt:lpstr>
      <vt:lpstr>Giudizi sintetici (veri)</vt:lpstr>
      <vt:lpstr>Prima di Kant</vt:lpstr>
      <vt:lpstr>giudizi sintetici a priori</vt:lpstr>
      <vt:lpstr>Esempi kantiani di giudizi sintetici a priori</vt:lpstr>
      <vt:lpstr>Carnap vs. Quine</vt:lpstr>
      <vt:lpstr>Carnap</vt:lpstr>
      <vt:lpstr>Il punto di vista di Carnap</vt:lpstr>
      <vt:lpstr> Carnap (cont.)</vt:lpstr>
      <vt:lpstr>Carnap (cont.)</vt:lpstr>
      <vt:lpstr>Carnap (cont.)</vt:lpstr>
      <vt:lpstr>Sommario introduttivo su Quine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 Ling 22-23</dc:title>
  <dc:creator>Francesco Orilia</dc:creator>
  <cp:lastModifiedBy>Francesco Orilia</cp:lastModifiedBy>
  <cp:revision>8</cp:revision>
  <dcterms:created xsi:type="dcterms:W3CDTF">2023-03-11T11:53:16Z</dcterms:created>
  <dcterms:modified xsi:type="dcterms:W3CDTF">2023-03-18T09:17:51Z</dcterms:modified>
</cp:coreProperties>
</file>