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256" r:id="rId2"/>
    <p:sldId id="257" r:id="rId3"/>
    <p:sldId id="307" r:id="rId4"/>
    <p:sldId id="300" r:id="rId5"/>
    <p:sldId id="275"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99" r:id="rId19"/>
    <p:sldId id="271" r:id="rId20"/>
    <p:sldId id="298" r:id="rId21"/>
    <p:sldId id="296" r:id="rId22"/>
    <p:sldId id="297" r:id="rId23"/>
    <p:sldId id="308" r:id="rId24"/>
    <p:sldId id="276" r:id="rId25"/>
    <p:sldId id="277"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301" r:id="rId42"/>
    <p:sldId id="294" r:id="rId43"/>
    <p:sldId id="295" r:id="rId44"/>
    <p:sldId id="302" r:id="rId45"/>
    <p:sldId id="305" r:id="rId46"/>
    <p:sldId id="303" r:id="rId47"/>
    <p:sldId id="304" r:id="rId48"/>
    <p:sldId id="306" r:id="rId49"/>
    <p:sldId id="272" r:id="rId5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7" d="100"/>
          <a:sy n="77" d="100"/>
        </p:scale>
        <p:origin x="28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1F3B14-807C-45CC-91C0-F807A89E1F54}" type="datetimeFigureOut">
              <a:rPr lang="it-IT" smtClean="0"/>
              <a:t>24/03/2023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CB5E93-62A6-4387-8183-82C0DBD84A3E}" type="slidenum">
              <a:rPr lang="it-IT" smtClean="0"/>
              <a:t>‹N›</a:t>
            </a:fld>
            <a:endParaRPr lang="it-IT"/>
          </a:p>
        </p:txBody>
      </p:sp>
    </p:spTree>
    <p:extLst>
      <p:ext uri="{BB962C8B-B14F-4D97-AF65-F5344CB8AC3E}">
        <p14:creationId xmlns:p14="http://schemas.microsoft.com/office/powerpoint/2010/main" val="1775915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6A8654CC-273D-43B3-9783-A738513837E2}" type="slidenum">
              <a:rPr lang="it-IT" smtClean="0"/>
              <a:pPr/>
              <a:t>5</a:t>
            </a:fld>
            <a:endParaRPr lang="it-IT"/>
          </a:p>
        </p:txBody>
      </p:sp>
    </p:spTree>
    <p:extLst>
      <p:ext uri="{BB962C8B-B14F-4D97-AF65-F5344CB8AC3E}">
        <p14:creationId xmlns:p14="http://schemas.microsoft.com/office/powerpoint/2010/main" val="41447641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7283"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878A0665-2374-427F-8F1F-E20447F15B55}" type="slidenum">
              <a:rPr lang="it-IT" smtClean="0"/>
              <a:pPr>
                <a:defRPr/>
              </a:pPr>
              <a:t>14</a:t>
            </a:fld>
            <a:endParaRPr lang="it-IT"/>
          </a:p>
        </p:txBody>
      </p:sp>
    </p:spTree>
    <p:extLst>
      <p:ext uri="{BB962C8B-B14F-4D97-AF65-F5344CB8AC3E}">
        <p14:creationId xmlns:p14="http://schemas.microsoft.com/office/powerpoint/2010/main" val="10388736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8307"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A233C1E4-1FB2-46AE-B40B-0A4AB4C1937E}" type="slidenum">
              <a:rPr lang="it-IT" smtClean="0"/>
              <a:pPr>
                <a:defRPr/>
              </a:pPr>
              <a:t>15</a:t>
            </a:fld>
            <a:endParaRPr lang="it-IT"/>
          </a:p>
        </p:txBody>
      </p:sp>
    </p:spTree>
    <p:extLst>
      <p:ext uri="{BB962C8B-B14F-4D97-AF65-F5344CB8AC3E}">
        <p14:creationId xmlns:p14="http://schemas.microsoft.com/office/powerpoint/2010/main" val="39116402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933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DFFED417-B106-4702-BF56-D0367F341954}" type="slidenum">
              <a:rPr lang="it-IT" smtClean="0"/>
              <a:pPr>
                <a:defRPr/>
              </a:pPr>
              <a:t>16</a:t>
            </a:fld>
            <a:endParaRPr lang="it-IT"/>
          </a:p>
        </p:txBody>
      </p:sp>
    </p:spTree>
    <p:extLst>
      <p:ext uri="{BB962C8B-B14F-4D97-AF65-F5344CB8AC3E}">
        <p14:creationId xmlns:p14="http://schemas.microsoft.com/office/powerpoint/2010/main" val="3525523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0355"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56EA5EFC-E514-4A78-ADB3-F58BF09067F1}" type="slidenum">
              <a:rPr lang="it-IT" smtClean="0"/>
              <a:pPr>
                <a:defRPr/>
              </a:pPr>
              <a:t>17</a:t>
            </a:fld>
            <a:endParaRPr lang="it-IT"/>
          </a:p>
        </p:txBody>
      </p:sp>
    </p:spTree>
    <p:extLst>
      <p:ext uri="{BB962C8B-B14F-4D97-AF65-F5344CB8AC3E}">
        <p14:creationId xmlns:p14="http://schemas.microsoft.com/office/powerpoint/2010/main" val="33843834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137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6BA47CE6-3AA2-4122-B9F6-8AA1AAE49F86}" type="slidenum">
              <a:rPr lang="it-IT" smtClean="0"/>
              <a:pPr>
                <a:defRPr/>
              </a:pPr>
              <a:t>18</a:t>
            </a:fld>
            <a:endParaRPr lang="it-IT"/>
          </a:p>
        </p:txBody>
      </p:sp>
    </p:spTree>
    <p:extLst>
      <p:ext uri="{BB962C8B-B14F-4D97-AF65-F5344CB8AC3E}">
        <p14:creationId xmlns:p14="http://schemas.microsoft.com/office/powerpoint/2010/main" val="23527079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2403"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202C5FF2-80B2-4853-88CE-BD96B7DAB712}" type="slidenum">
              <a:rPr lang="it-IT" smtClean="0"/>
              <a:pPr>
                <a:defRPr/>
              </a:pPr>
              <a:t>19</a:t>
            </a:fld>
            <a:endParaRPr lang="it-IT"/>
          </a:p>
        </p:txBody>
      </p:sp>
    </p:spTree>
    <p:extLst>
      <p:ext uri="{BB962C8B-B14F-4D97-AF65-F5344CB8AC3E}">
        <p14:creationId xmlns:p14="http://schemas.microsoft.com/office/powerpoint/2010/main" val="16412240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smtClean="0"/>
          </a:p>
        </p:txBody>
      </p:sp>
      <p:sp>
        <p:nvSpPr>
          <p:cNvPr id="17412"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749C6C6-56F1-4855-9AF4-47D6EC724873}" type="slidenum">
              <a:rPr lang="it-IT" altLang="it-IT">
                <a:latin typeface="Calibri" panose="020F0502020204030204" pitchFamily="34" charset="0"/>
              </a:rPr>
              <a:pPr eaLnBrk="1" hangingPunct="1"/>
              <a:t>22</a:t>
            </a:fld>
            <a:endParaRPr lang="it-IT" altLang="it-IT">
              <a:latin typeface="Calibri" panose="020F0502020204030204" pitchFamily="34" charset="0"/>
            </a:endParaRPr>
          </a:p>
        </p:txBody>
      </p:sp>
    </p:spTree>
    <p:extLst>
      <p:ext uri="{BB962C8B-B14F-4D97-AF65-F5344CB8AC3E}">
        <p14:creationId xmlns:p14="http://schemas.microsoft.com/office/powerpoint/2010/main" val="914254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934F9A96-0858-42EE-BA26-4E6CF2971E30}" type="slidenum">
              <a:rPr lang="it-IT" smtClean="0"/>
              <a:pPr/>
              <a:t>24</a:t>
            </a:fld>
            <a:endParaRPr lang="it-IT" smtClean="0"/>
          </a:p>
        </p:txBody>
      </p:sp>
      <p:sp>
        <p:nvSpPr>
          <p:cNvPr id="29699" name="Rectangle 2"/>
          <p:cNvSpPr>
            <a:spLocks noGrp="1" noRot="1" noChangeAspect="1" noChangeArrowheads="1" noTextEdit="1"/>
          </p:cNvSpPr>
          <p:nvPr>
            <p:ph type="sldImg"/>
          </p:nvPr>
        </p:nvSpPr>
        <p:spPr>
          <a:xfrm>
            <a:off x="363538" y="684213"/>
            <a:ext cx="6094412" cy="3429000"/>
          </a:xfrm>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2179313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DD6BACC0-4B63-4226-8901-B5BAE5042165}" type="slidenum">
              <a:rPr lang="it-IT" altLang="it-IT"/>
              <a:pPr eaLnBrk="1" hangingPunct="1">
                <a:spcBef>
                  <a:spcPct val="0"/>
                </a:spcBef>
              </a:pPr>
              <a:t>25</a:t>
            </a:fld>
            <a:endParaRPr lang="it-IT" altLang="it-IT"/>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it-IT" smtClean="0">
              <a:latin typeface="Arial" panose="020B0604020202020204" pitchFamily="34" charset="0"/>
            </a:endParaRPr>
          </a:p>
        </p:txBody>
      </p:sp>
    </p:spTree>
    <p:extLst>
      <p:ext uri="{BB962C8B-B14F-4D97-AF65-F5344CB8AC3E}">
        <p14:creationId xmlns:p14="http://schemas.microsoft.com/office/powerpoint/2010/main" val="155522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egnaposto immagine diapositiva 1"/>
          <p:cNvSpPr>
            <a:spLocks noGrp="1" noRot="1" noChangeAspect="1" noTextEdit="1"/>
          </p:cNvSpPr>
          <p:nvPr>
            <p:ph type="sldImg"/>
          </p:nvPr>
        </p:nvSpPr>
        <p:spPr>
          <a:ln/>
        </p:spPr>
      </p:sp>
      <p:sp>
        <p:nvSpPr>
          <p:cNvPr id="31747" name="Segnaposto note 2"/>
          <p:cNvSpPr>
            <a:spLocks noGrp="1"/>
          </p:cNvSpPr>
          <p:nvPr>
            <p:ph type="body" idx="1"/>
          </p:nvPr>
        </p:nvSpPr>
        <p:spPr>
          <a:noFill/>
          <a:ln/>
        </p:spPr>
        <p:txBody>
          <a:bodyPr/>
          <a:lstStyle/>
          <a:p>
            <a:pPr eaLnBrk="1" hangingPunct="1"/>
            <a:endParaRPr lang="it-IT" smtClean="0"/>
          </a:p>
        </p:txBody>
      </p:sp>
      <p:sp>
        <p:nvSpPr>
          <p:cNvPr id="31748" name="Segnaposto numero diapositiva 3"/>
          <p:cNvSpPr>
            <a:spLocks noGrp="1"/>
          </p:cNvSpPr>
          <p:nvPr>
            <p:ph type="sldNum" sz="quarter" idx="5"/>
          </p:nvPr>
        </p:nvSpPr>
        <p:spPr>
          <a:noFill/>
        </p:spPr>
        <p:txBody>
          <a:bodyPr/>
          <a:lstStyle/>
          <a:p>
            <a:fld id="{5F943AAF-CB0B-4238-A5F6-8C3F6E02FAFE}" type="slidenum">
              <a:rPr lang="it-IT" smtClean="0"/>
              <a:pPr/>
              <a:t>26</a:t>
            </a:fld>
            <a:endParaRPr lang="it-IT" smtClean="0"/>
          </a:p>
        </p:txBody>
      </p:sp>
    </p:spTree>
    <p:extLst>
      <p:ext uri="{BB962C8B-B14F-4D97-AF65-F5344CB8AC3E}">
        <p14:creationId xmlns:p14="http://schemas.microsoft.com/office/powerpoint/2010/main" val="3877559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499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p>
        </p:txBody>
      </p:sp>
      <p:sp>
        <p:nvSpPr>
          <p:cNvPr id="24580"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77E5E5D-EE89-4B2B-94E5-6F2F2C59EC90}" type="slidenum">
              <a:rPr lang="it-IT" smtClean="0"/>
              <a:pPr fontAlgn="base">
                <a:spcBef>
                  <a:spcPct val="0"/>
                </a:spcBef>
                <a:spcAft>
                  <a:spcPct val="0"/>
                </a:spcAft>
                <a:defRPr/>
              </a:pPr>
              <a:t>6</a:t>
            </a:fld>
            <a:endParaRPr lang="it-IT"/>
          </a:p>
        </p:txBody>
      </p:sp>
    </p:spTree>
    <p:extLst>
      <p:ext uri="{BB962C8B-B14F-4D97-AF65-F5344CB8AC3E}">
        <p14:creationId xmlns:p14="http://schemas.microsoft.com/office/powerpoint/2010/main" val="26808937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C393D7E8-38DC-41E3-953B-EB42A71C33FE}" type="slidenum">
              <a:rPr lang="it-IT" smtClean="0"/>
              <a:pPr/>
              <a:t>27</a:t>
            </a:fld>
            <a:endParaRPr lang="it-IT"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9105550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67D71B4C-F6E9-4076-82CA-120336058A28}" type="slidenum">
              <a:rPr lang="it-IT" smtClean="0"/>
              <a:pPr/>
              <a:t>28</a:t>
            </a:fld>
            <a:endParaRPr lang="it-IT"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7328945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F5D08B91-BC5C-47E8-8812-13BE8F850EA6}" type="slidenum">
              <a:rPr lang="it-IT" smtClean="0"/>
              <a:pPr/>
              <a:t>29</a:t>
            </a:fld>
            <a:endParaRPr lang="it-IT"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r>
              <a:rPr lang="it-IT" smtClean="0"/>
              <a:t>Castaneda, </a:t>
            </a:r>
            <a:r>
              <a:rPr lang="it-IT" i="1" smtClean="0"/>
              <a:t>Thinking and Doing</a:t>
            </a:r>
            <a:r>
              <a:rPr lang="it-IT" smtClean="0"/>
              <a:t>, p. 64, popone dei principi analoghi alle massime della quantità e della relazione, ma li fa risalire a un articolo di Sellars del 1954, per quanto citi Grice (nota 1, p. 9O), il cui articolo “Logic and Conversation” è successivo (1975).</a:t>
            </a:r>
          </a:p>
          <a:p>
            <a:pPr eaLnBrk="1" hangingPunct="1"/>
            <a:endParaRPr lang="it-IT" smtClean="0"/>
          </a:p>
          <a:p>
            <a:pPr eaLnBrk="1" hangingPunct="1"/>
            <a:r>
              <a:rPr lang="it-IT" smtClean="0"/>
              <a:t>Castaneda esprime la massima della quantità in questo modo, ceteris paribus, scegliere di asserire una proposizione più forte P, piuttosto che una più debole Q, dove P è più forte di Q se P implica logicamente Q, ma non viceversa.</a:t>
            </a:r>
          </a:p>
          <a:p>
            <a:pPr eaLnBrk="1" hangingPunct="1"/>
            <a:endParaRPr lang="it-IT" smtClean="0"/>
          </a:p>
          <a:p>
            <a:pPr eaLnBrk="1" hangingPunct="1"/>
            <a:r>
              <a:rPr lang="it-IT" smtClean="0"/>
              <a:t>Riguardo alla quarta sottomassima del modo, Grice dice più sinteticamente: “be orderly”. Levinson  2000, p. 19, es. (9), sembra interpretarla nel modo qui indicatoper derivare un’implicatura sull’ordine temporale degli eventi dall’ordine dei congiunti in una congiunzione.</a:t>
            </a:r>
          </a:p>
        </p:txBody>
      </p:sp>
    </p:spTree>
    <p:extLst>
      <p:ext uri="{BB962C8B-B14F-4D97-AF65-F5344CB8AC3E}">
        <p14:creationId xmlns:p14="http://schemas.microsoft.com/office/powerpoint/2010/main" val="9636583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a:ln/>
        </p:spPr>
      </p:sp>
      <p:sp>
        <p:nvSpPr>
          <p:cNvPr id="28675" name="Segnaposto note 2"/>
          <p:cNvSpPr>
            <a:spLocks noGrp="1"/>
          </p:cNvSpPr>
          <p:nvPr>
            <p:ph type="body" idx="1"/>
          </p:nvPr>
        </p:nvSpPr>
        <p:spPr>
          <a:noFill/>
          <a:ln/>
        </p:spPr>
        <p:txBody>
          <a:bodyPr/>
          <a:lstStyle/>
          <a:p>
            <a:pPr eaLnBrk="1" hangingPunct="1"/>
            <a:endParaRPr lang="it-IT" smtClean="0"/>
          </a:p>
        </p:txBody>
      </p:sp>
      <p:sp>
        <p:nvSpPr>
          <p:cNvPr id="28676" name="Segnaposto numero diapositiva 3"/>
          <p:cNvSpPr>
            <a:spLocks noGrp="1"/>
          </p:cNvSpPr>
          <p:nvPr>
            <p:ph type="sldNum" sz="quarter" idx="5"/>
          </p:nvPr>
        </p:nvSpPr>
        <p:spPr>
          <a:noFill/>
        </p:spPr>
        <p:txBody>
          <a:bodyPr/>
          <a:lstStyle/>
          <a:p>
            <a:fld id="{E03BC1D2-8305-4F55-897F-49B9E8691B03}" type="slidenum">
              <a:rPr lang="it-IT" smtClean="0"/>
              <a:pPr/>
              <a:t>30</a:t>
            </a:fld>
            <a:endParaRPr lang="it-IT" smtClean="0"/>
          </a:p>
        </p:txBody>
      </p:sp>
    </p:spTree>
    <p:extLst>
      <p:ext uri="{BB962C8B-B14F-4D97-AF65-F5344CB8AC3E}">
        <p14:creationId xmlns:p14="http://schemas.microsoft.com/office/powerpoint/2010/main" val="15608437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FA197E8A-D0B9-4DD0-8163-6C2B63F7D4BC}" type="slidenum">
              <a:rPr lang="it-IT" smtClean="0"/>
              <a:pPr/>
              <a:t>31</a:t>
            </a:fld>
            <a:endParaRPr lang="it-IT"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7917318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egnaposto immagine diapositiva 1"/>
          <p:cNvSpPr>
            <a:spLocks noGrp="1" noRot="1" noChangeAspect="1" noTextEdit="1"/>
          </p:cNvSpPr>
          <p:nvPr>
            <p:ph type="sldImg"/>
          </p:nvPr>
        </p:nvSpPr>
        <p:spPr>
          <a:ln/>
        </p:spPr>
      </p:sp>
      <p:sp>
        <p:nvSpPr>
          <p:cNvPr id="31747" name="Segnaposto note 2"/>
          <p:cNvSpPr>
            <a:spLocks noGrp="1"/>
          </p:cNvSpPr>
          <p:nvPr>
            <p:ph type="body" idx="1"/>
          </p:nvPr>
        </p:nvSpPr>
        <p:spPr>
          <a:noFill/>
          <a:ln/>
        </p:spPr>
        <p:txBody>
          <a:bodyPr/>
          <a:lstStyle/>
          <a:p>
            <a:pPr eaLnBrk="1" hangingPunct="1"/>
            <a:endParaRPr lang="it-IT" smtClean="0"/>
          </a:p>
        </p:txBody>
      </p:sp>
      <p:sp>
        <p:nvSpPr>
          <p:cNvPr id="31748" name="Segnaposto numero diapositiva 3"/>
          <p:cNvSpPr>
            <a:spLocks noGrp="1"/>
          </p:cNvSpPr>
          <p:nvPr>
            <p:ph type="sldNum" sz="quarter" idx="5"/>
          </p:nvPr>
        </p:nvSpPr>
        <p:spPr>
          <a:noFill/>
        </p:spPr>
        <p:txBody>
          <a:bodyPr/>
          <a:lstStyle/>
          <a:p>
            <a:fld id="{46C48C30-21E2-48F6-A18D-E41C5E94DB2E}" type="slidenum">
              <a:rPr lang="it-IT" smtClean="0"/>
              <a:pPr/>
              <a:t>32</a:t>
            </a:fld>
            <a:endParaRPr lang="it-IT" smtClean="0"/>
          </a:p>
        </p:txBody>
      </p:sp>
    </p:spTree>
    <p:extLst>
      <p:ext uri="{BB962C8B-B14F-4D97-AF65-F5344CB8AC3E}">
        <p14:creationId xmlns:p14="http://schemas.microsoft.com/office/powerpoint/2010/main" val="33232368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egnaposto immagine diapositiva 1"/>
          <p:cNvSpPr>
            <a:spLocks noGrp="1" noRot="1" noChangeAspect="1" noTextEdit="1"/>
          </p:cNvSpPr>
          <p:nvPr>
            <p:ph type="sldImg"/>
          </p:nvPr>
        </p:nvSpPr>
        <p:spPr>
          <a:ln/>
        </p:spPr>
      </p:sp>
      <p:sp>
        <p:nvSpPr>
          <p:cNvPr id="32771" name="Segnaposto note 2"/>
          <p:cNvSpPr>
            <a:spLocks noGrp="1"/>
          </p:cNvSpPr>
          <p:nvPr>
            <p:ph type="body" idx="1"/>
          </p:nvPr>
        </p:nvSpPr>
        <p:spPr>
          <a:noFill/>
          <a:ln/>
        </p:spPr>
        <p:txBody>
          <a:bodyPr/>
          <a:lstStyle/>
          <a:p>
            <a:pPr eaLnBrk="1" hangingPunct="1"/>
            <a:endParaRPr lang="it-IT" smtClean="0"/>
          </a:p>
        </p:txBody>
      </p:sp>
      <p:sp>
        <p:nvSpPr>
          <p:cNvPr id="32772" name="Segnaposto numero diapositiva 3"/>
          <p:cNvSpPr>
            <a:spLocks noGrp="1"/>
          </p:cNvSpPr>
          <p:nvPr>
            <p:ph type="sldNum" sz="quarter" idx="5"/>
          </p:nvPr>
        </p:nvSpPr>
        <p:spPr>
          <a:noFill/>
        </p:spPr>
        <p:txBody>
          <a:bodyPr/>
          <a:lstStyle/>
          <a:p>
            <a:fld id="{F48ED56E-0E1D-42DB-A7A8-723C501FA0F8}" type="slidenum">
              <a:rPr lang="it-IT" smtClean="0"/>
              <a:pPr/>
              <a:t>33</a:t>
            </a:fld>
            <a:endParaRPr lang="it-IT" smtClean="0"/>
          </a:p>
        </p:txBody>
      </p:sp>
    </p:spTree>
    <p:extLst>
      <p:ext uri="{BB962C8B-B14F-4D97-AF65-F5344CB8AC3E}">
        <p14:creationId xmlns:p14="http://schemas.microsoft.com/office/powerpoint/2010/main" val="16300997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egnaposto immagine diapositiva 1"/>
          <p:cNvSpPr>
            <a:spLocks noGrp="1" noRot="1" noChangeAspect="1" noTextEdit="1"/>
          </p:cNvSpPr>
          <p:nvPr>
            <p:ph type="sldImg"/>
          </p:nvPr>
        </p:nvSpPr>
        <p:spPr>
          <a:ln/>
        </p:spPr>
      </p:sp>
      <p:sp>
        <p:nvSpPr>
          <p:cNvPr id="33795" name="Segnaposto note 2"/>
          <p:cNvSpPr>
            <a:spLocks noGrp="1"/>
          </p:cNvSpPr>
          <p:nvPr>
            <p:ph type="body" idx="1"/>
          </p:nvPr>
        </p:nvSpPr>
        <p:spPr>
          <a:noFill/>
          <a:ln/>
        </p:spPr>
        <p:txBody>
          <a:bodyPr/>
          <a:lstStyle/>
          <a:p>
            <a:pPr eaLnBrk="1" hangingPunct="1"/>
            <a:endParaRPr lang="it-IT" smtClean="0"/>
          </a:p>
        </p:txBody>
      </p:sp>
      <p:sp>
        <p:nvSpPr>
          <p:cNvPr id="33796" name="Segnaposto numero diapositiva 3"/>
          <p:cNvSpPr>
            <a:spLocks noGrp="1"/>
          </p:cNvSpPr>
          <p:nvPr>
            <p:ph type="sldNum" sz="quarter" idx="5"/>
          </p:nvPr>
        </p:nvSpPr>
        <p:spPr>
          <a:noFill/>
        </p:spPr>
        <p:txBody>
          <a:bodyPr/>
          <a:lstStyle/>
          <a:p>
            <a:fld id="{19410B35-AEE3-4FDB-A4CF-9B42A9E8A92E}" type="slidenum">
              <a:rPr lang="it-IT" smtClean="0"/>
              <a:pPr/>
              <a:t>34</a:t>
            </a:fld>
            <a:endParaRPr lang="it-IT" smtClean="0"/>
          </a:p>
        </p:txBody>
      </p:sp>
    </p:spTree>
    <p:extLst>
      <p:ext uri="{BB962C8B-B14F-4D97-AF65-F5344CB8AC3E}">
        <p14:creationId xmlns:p14="http://schemas.microsoft.com/office/powerpoint/2010/main" val="11427285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pPr>
              <a:defRPr/>
            </a:pPr>
            <a:fld id="{5E2902D6-EE08-4E38-95CF-9D1025D9FA27}" type="slidenum">
              <a:rPr lang="it-IT" smtClean="0"/>
              <a:pPr>
                <a:defRPr/>
              </a:pPr>
              <a:t>35</a:t>
            </a:fld>
            <a:endParaRPr lang="it-IT"/>
          </a:p>
        </p:txBody>
      </p:sp>
    </p:spTree>
    <p:extLst>
      <p:ext uri="{BB962C8B-B14F-4D97-AF65-F5344CB8AC3E}">
        <p14:creationId xmlns:p14="http://schemas.microsoft.com/office/powerpoint/2010/main" val="4205404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a:ln/>
        </p:spPr>
      </p:sp>
      <p:sp>
        <p:nvSpPr>
          <p:cNvPr id="34819" name="Segnaposto note 2"/>
          <p:cNvSpPr>
            <a:spLocks noGrp="1"/>
          </p:cNvSpPr>
          <p:nvPr>
            <p:ph type="body" idx="1"/>
          </p:nvPr>
        </p:nvSpPr>
        <p:spPr>
          <a:noFill/>
          <a:ln/>
        </p:spPr>
        <p:txBody>
          <a:bodyPr/>
          <a:lstStyle/>
          <a:p>
            <a:pPr eaLnBrk="1" hangingPunct="1"/>
            <a:endParaRPr lang="it-IT" smtClean="0"/>
          </a:p>
        </p:txBody>
      </p:sp>
      <p:sp>
        <p:nvSpPr>
          <p:cNvPr id="34820" name="Segnaposto numero diapositiva 3"/>
          <p:cNvSpPr>
            <a:spLocks noGrp="1"/>
          </p:cNvSpPr>
          <p:nvPr>
            <p:ph type="sldNum" sz="quarter" idx="5"/>
          </p:nvPr>
        </p:nvSpPr>
        <p:spPr>
          <a:noFill/>
        </p:spPr>
        <p:txBody>
          <a:bodyPr/>
          <a:lstStyle/>
          <a:p>
            <a:fld id="{796DAAFE-6D7B-44C5-BF5A-B01DCB369287}" type="slidenum">
              <a:rPr lang="it-IT" smtClean="0"/>
              <a:pPr/>
              <a:t>36</a:t>
            </a:fld>
            <a:endParaRPr lang="it-IT" smtClean="0"/>
          </a:p>
        </p:txBody>
      </p:sp>
    </p:spTree>
    <p:extLst>
      <p:ext uri="{BB962C8B-B14F-4D97-AF65-F5344CB8AC3E}">
        <p14:creationId xmlns:p14="http://schemas.microsoft.com/office/powerpoint/2010/main" val="1963861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6019"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p>
        </p:txBody>
      </p:sp>
      <p:sp>
        <p:nvSpPr>
          <p:cNvPr id="25604"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D4BD3AC-5E24-40E2-A0F9-8A094222EF26}" type="slidenum">
              <a:rPr lang="it-IT" smtClean="0"/>
              <a:pPr fontAlgn="base">
                <a:spcBef>
                  <a:spcPct val="0"/>
                </a:spcBef>
                <a:spcAft>
                  <a:spcPct val="0"/>
                </a:spcAft>
                <a:defRPr/>
              </a:pPr>
              <a:t>7</a:t>
            </a:fld>
            <a:endParaRPr lang="it-IT"/>
          </a:p>
        </p:txBody>
      </p:sp>
    </p:spTree>
    <p:extLst>
      <p:ext uri="{BB962C8B-B14F-4D97-AF65-F5344CB8AC3E}">
        <p14:creationId xmlns:p14="http://schemas.microsoft.com/office/powerpoint/2010/main" val="17759938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pPr>
              <a:defRPr/>
            </a:pPr>
            <a:fld id="{5E2902D6-EE08-4E38-95CF-9D1025D9FA27}" type="slidenum">
              <a:rPr lang="it-IT" smtClean="0"/>
              <a:pPr>
                <a:defRPr/>
              </a:pPr>
              <a:t>37</a:t>
            </a:fld>
            <a:endParaRPr lang="it-IT"/>
          </a:p>
        </p:txBody>
      </p:sp>
    </p:spTree>
    <p:extLst>
      <p:ext uri="{BB962C8B-B14F-4D97-AF65-F5344CB8AC3E}">
        <p14:creationId xmlns:p14="http://schemas.microsoft.com/office/powerpoint/2010/main" val="37547015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pPr>
              <a:defRPr/>
            </a:pPr>
            <a:fld id="{5E2902D6-EE08-4E38-95CF-9D1025D9FA27}" type="slidenum">
              <a:rPr lang="it-IT" smtClean="0"/>
              <a:pPr>
                <a:defRPr/>
              </a:pPr>
              <a:t>38</a:t>
            </a:fld>
            <a:endParaRPr lang="it-IT"/>
          </a:p>
        </p:txBody>
      </p:sp>
    </p:spTree>
    <p:extLst>
      <p:ext uri="{BB962C8B-B14F-4D97-AF65-F5344CB8AC3E}">
        <p14:creationId xmlns:p14="http://schemas.microsoft.com/office/powerpoint/2010/main" val="194831826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pPr>
              <a:defRPr/>
            </a:pPr>
            <a:fld id="{5E2902D6-EE08-4E38-95CF-9D1025D9FA27}" type="slidenum">
              <a:rPr lang="it-IT" smtClean="0"/>
              <a:pPr>
                <a:defRPr/>
              </a:pPr>
              <a:t>39</a:t>
            </a:fld>
            <a:endParaRPr lang="it-IT"/>
          </a:p>
        </p:txBody>
      </p:sp>
    </p:spTree>
    <p:extLst>
      <p:ext uri="{BB962C8B-B14F-4D97-AF65-F5344CB8AC3E}">
        <p14:creationId xmlns:p14="http://schemas.microsoft.com/office/powerpoint/2010/main" val="384500225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egnaposto immagine diapositiva 1"/>
          <p:cNvSpPr>
            <a:spLocks noGrp="1" noRot="1" noChangeAspect="1" noTextEdit="1"/>
          </p:cNvSpPr>
          <p:nvPr>
            <p:ph type="sldImg"/>
          </p:nvPr>
        </p:nvSpPr>
        <p:spPr>
          <a:ln/>
        </p:spPr>
      </p:sp>
      <p:sp>
        <p:nvSpPr>
          <p:cNvPr id="36867" name="Segnaposto note 2"/>
          <p:cNvSpPr>
            <a:spLocks noGrp="1"/>
          </p:cNvSpPr>
          <p:nvPr>
            <p:ph type="body" idx="1"/>
          </p:nvPr>
        </p:nvSpPr>
        <p:spPr>
          <a:noFill/>
          <a:ln/>
        </p:spPr>
        <p:txBody>
          <a:bodyPr/>
          <a:lstStyle/>
          <a:p>
            <a:pPr eaLnBrk="1" hangingPunct="1"/>
            <a:endParaRPr lang="it-IT" smtClean="0"/>
          </a:p>
        </p:txBody>
      </p:sp>
      <p:sp>
        <p:nvSpPr>
          <p:cNvPr id="36868" name="Segnaposto numero diapositiva 3"/>
          <p:cNvSpPr>
            <a:spLocks noGrp="1"/>
          </p:cNvSpPr>
          <p:nvPr>
            <p:ph type="sldNum" sz="quarter" idx="5"/>
          </p:nvPr>
        </p:nvSpPr>
        <p:spPr>
          <a:noFill/>
        </p:spPr>
        <p:txBody>
          <a:bodyPr/>
          <a:lstStyle/>
          <a:p>
            <a:fld id="{0F117144-62D8-4177-A8E4-54B2D88C7A9B}" type="slidenum">
              <a:rPr lang="it-IT" smtClean="0"/>
              <a:pPr/>
              <a:t>40</a:t>
            </a:fld>
            <a:endParaRPr lang="it-IT" smtClean="0"/>
          </a:p>
        </p:txBody>
      </p:sp>
    </p:spTree>
    <p:extLst>
      <p:ext uri="{BB962C8B-B14F-4D97-AF65-F5344CB8AC3E}">
        <p14:creationId xmlns:p14="http://schemas.microsoft.com/office/powerpoint/2010/main" val="384177133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egnaposto immagine diapositiva 1"/>
          <p:cNvSpPr>
            <a:spLocks noGrp="1" noRot="1" noChangeAspect="1" noTextEdit="1"/>
          </p:cNvSpPr>
          <p:nvPr>
            <p:ph type="sldImg"/>
          </p:nvPr>
        </p:nvSpPr>
        <p:spPr>
          <a:ln/>
        </p:spPr>
      </p:sp>
      <p:sp>
        <p:nvSpPr>
          <p:cNvPr id="36867" name="Segnaposto note 2"/>
          <p:cNvSpPr>
            <a:spLocks noGrp="1"/>
          </p:cNvSpPr>
          <p:nvPr>
            <p:ph type="body" idx="1"/>
          </p:nvPr>
        </p:nvSpPr>
        <p:spPr>
          <a:noFill/>
          <a:ln/>
        </p:spPr>
        <p:txBody>
          <a:bodyPr/>
          <a:lstStyle/>
          <a:p>
            <a:pPr eaLnBrk="1" hangingPunct="1"/>
            <a:endParaRPr lang="it-IT" smtClean="0"/>
          </a:p>
        </p:txBody>
      </p:sp>
      <p:sp>
        <p:nvSpPr>
          <p:cNvPr id="36868" name="Segnaposto numero diapositiva 3"/>
          <p:cNvSpPr>
            <a:spLocks noGrp="1"/>
          </p:cNvSpPr>
          <p:nvPr>
            <p:ph type="sldNum" sz="quarter" idx="5"/>
          </p:nvPr>
        </p:nvSpPr>
        <p:spPr>
          <a:noFill/>
        </p:spPr>
        <p:txBody>
          <a:bodyPr/>
          <a:lstStyle/>
          <a:p>
            <a:fld id="{0F117144-62D8-4177-A8E4-54B2D88C7A9B}" type="slidenum">
              <a:rPr lang="it-IT" smtClean="0"/>
              <a:pPr/>
              <a:t>41</a:t>
            </a:fld>
            <a:endParaRPr lang="it-IT" smtClean="0"/>
          </a:p>
        </p:txBody>
      </p:sp>
    </p:spTree>
    <p:extLst>
      <p:ext uri="{BB962C8B-B14F-4D97-AF65-F5344CB8AC3E}">
        <p14:creationId xmlns:p14="http://schemas.microsoft.com/office/powerpoint/2010/main" val="271943448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egnaposto immagine diapositiva 1"/>
          <p:cNvSpPr>
            <a:spLocks noGrp="1" noRot="1" noChangeAspect="1" noTextEdit="1"/>
          </p:cNvSpPr>
          <p:nvPr>
            <p:ph type="sldImg"/>
          </p:nvPr>
        </p:nvSpPr>
        <p:spPr>
          <a:ln/>
        </p:spPr>
      </p:sp>
      <p:sp>
        <p:nvSpPr>
          <p:cNvPr id="35843" name="Segnaposto note 2"/>
          <p:cNvSpPr>
            <a:spLocks noGrp="1"/>
          </p:cNvSpPr>
          <p:nvPr>
            <p:ph type="body" idx="1"/>
          </p:nvPr>
        </p:nvSpPr>
        <p:spPr>
          <a:noFill/>
          <a:ln/>
        </p:spPr>
        <p:txBody>
          <a:bodyPr/>
          <a:lstStyle/>
          <a:p>
            <a:pPr eaLnBrk="1" hangingPunct="1"/>
            <a:endParaRPr lang="it-IT" smtClean="0"/>
          </a:p>
        </p:txBody>
      </p:sp>
      <p:sp>
        <p:nvSpPr>
          <p:cNvPr id="35844" name="Segnaposto numero diapositiva 3"/>
          <p:cNvSpPr>
            <a:spLocks noGrp="1"/>
          </p:cNvSpPr>
          <p:nvPr>
            <p:ph type="sldNum" sz="quarter" idx="5"/>
          </p:nvPr>
        </p:nvSpPr>
        <p:spPr>
          <a:noFill/>
        </p:spPr>
        <p:txBody>
          <a:bodyPr/>
          <a:lstStyle/>
          <a:p>
            <a:fld id="{B4428535-A7B3-4FFC-B729-B29786F72FDB}" type="slidenum">
              <a:rPr lang="it-IT" smtClean="0"/>
              <a:pPr/>
              <a:t>42</a:t>
            </a:fld>
            <a:endParaRPr lang="it-IT" smtClean="0"/>
          </a:p>
        </p:txBody>
      </p:sp>
    </p:spTree>
    <p:extLst>
      <p:ext uri="{BB962C8B-B14F-4D97-AF65-F5344CB8AC3E}">
        <p14:creationId xmlns:p14="http://schemas.microsoft.com/office/powerpoint/2010/main" val="236170756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pPr>
              <a:defRPr/>
            </a:pPr>
            <a:fld id="{5E2902D6-EE08-4E38-95CF-9D1025D9FA27}" type="slidenum">
              <a:rPr lang="it-IT" smtClean="0"/>
              <a:pPr>
                <a:defRPr/>
              </a:pPr>
              <a:t>43</a:t>
            </a:fld>
            <a:endParaRPr lang="it-IT"/>
          </a:p>
        </p:txBody>
      </p:sp>
    </p:spTree>
    <p:extLst>
      <p:ext uri="{BB962C8B-B14F-4D97-AF65-F5344CB8AC3E}">
        <p14:creationId xmlns:p14="http://schemas.microsoft.com/office/powerpoint/2010/main" val="10781494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704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p>
        </p:txBody>
      </p:sp>
      <p:sp>
        <p:nvSpPr>
          <p:cNvPr id="26628"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91B8045-4B3D-4603-B4A9-184AE7EC3850}" type="slidenum">
              <a:rPr lang="it-IT" smtClean="0"/>
              <a:pPr fontAlgn="base">
                <a:spcBef>
                  <a:spcPct val="0"/>
                </a:spcBef>
                <a:spcAft>
                  <a:spcPct val="0"/>
                </a:spcAft>
                <a:defRPr/>
              </a:pPr>
              <a:t>8</a:t>
            </a:fld>
            <a:endParaRPr lang="it-IT"/>
          </a:p>
        </p:txBody>
      </p:sp>
    </p:spTree>
    <p:extLst>
      <p:ext uri="{BB962C8B-B14F-4D97-AF65-F5344CB8AC3E}">
        <p14:creationId xmlns:p14="http://schemas.microsoft.com/office/powerpoint/2010/main" val="7450514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6A8654CC-273D-43B3-9783-A738513837E2}" type="slidenum">
              <a:rPr lang="it-IT" smtClean="0"/>
              <a:pPr/>
              <a:t>9</a:t>
            </a:fld>
            <a:endParaRPr lang="it-IT"/>
          </a:p>
        </p:txBody>
      </p:sp>
    </p:spTree>
    <p:extLst>
      <p:ext uri="{BB962C8B-B14F-4D97-AF65-F5344CB8AC3E}">
        <p14:creationId xmlns:p14="http://schemas.microsoft.com/office/powerpoint/2010/main" val="2540111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806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it-IT"/>
          </a:p>
        </p:txBody>
      </p:sp>
      <p:sp>
        <p:nvSpPr>
          <p:cNvPr id="4" name="Segnaposto numero diapositiva 3"/>
          <p:cNvSpPr>
            <a:spLocks noGrp="1"/>
          </p:cNvSpPr>
          <p:nvPr>
            <p:ph type="sldNum" sz="quarter" idx="5"/>
          </p:nvPr>
        </p:nvSpPr>
        <p:spPr/>
        <p:txBody>
          <a:bodyPr/>
          <a:lstStyle/>
          <a:p>
            <a:pPr>
              <a:defRPr/>
            </a:pPr>
            <a:fld id="{285442F9-6D32-46A4-BC8B-0235EEA9A362}" type="slidenum">
              <a:rPr lang="it-IT" smtClean="0"/>
              <a:pPr>
                <a:defRPr/>
              </a:pPr>
              <a:t>10</a:t>
            </a:fld>
            <a:endParaRPr lang="it-IT"/>
          </a:p>
        </p:txBody>
      </p:sp>
    </p:spTree>
    <p:extLst>
      <p:ext uri="{BB962C8B-B14F-4D97-AF65-F5344CB8AC3E}">
        <p14:creationId xmlns:p14="http://schemas.microsoft.com/office/powerpoint/2010/main" val="22519642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6A8654CC-273D-43B3-9783-A738513837E2}" type="slidenum">
              <a:rPr lang="it-IT" smtClean="0"/>
              <a:pPr/>
              <a:t>11</a:t>
            </a:fld>
            <a:endParaRPr lang="it-IT"/>
          </a:p>
        </p:txBody>
      </p:sp>
    </p:spTree>
    <p:extLst>
      <p:ext uri="{BB962C8B-B14F-4D97-AF65-F5344CB8AC3E}">
        <p14:creationId xmlns:p14="http://schemas.microsoft.com/office/powerpoint/2010/main" val="10528221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6A8654CC-273D-43B3-9783-A738513837E2}" type="slidenum">
              <a:rPr lang="it-IT" smtClean="0"/>
              <a:pPr/>
              <a:t>12</a:t>
            </a:fld>
            <a:endParaRPr lang="it-IT"/>
          </a:p>
        </p:txBody>
      </p:sp>
    </p:spTree>
    <p:extLst>
      <p:ext uri="{BB962C8B-B14F-4D97-AF65-F5344CB8AC3E}">
        <p14:creationId xmlns:p14="http://schemas.microsoft.com/office/powerpoint/2010/main" val="19418858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2163"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3A11165A-096F-4C87-AA0E-F76D9C944D10}" type="slidenum">
              <a:rPr lang="it-IT" smtClean="0"/>
              <a:pPr>
                <a:defRPr/>
              </a:pPr>
              <a:t>13</a:t>
            </a:fld>
            <a:endParaRPr lang="it-IT"/>
          </a:p>
        </p:txBody>
      </p:sp>
    </p:spTree>
    <p:extLst>
      <p:ext uri="{BB962C8B-B14F-4D97-AF65-F5344CB8AC3E}">
        <p14:creationId xmlns:p14="http://schemas.microsoft.com/office/powerpoint/2010/main" val="1061951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BBA72E5D-196B-432B-88E0-5A0B8A099E7E}" type="datetimeFigureOut">
              <a:rPr lang="it-IT" smtClean="0"/>
              <a:t>24/03/2023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BF301B2-4787-4454-969A-69210DF17236}" type="slidenum">
              <a:rPr lang="it-IT" smtClean="0"/>
              <a:t>‹N›</a:t>
            </a:fld>
            <a:endParaRPr lang="it-IT"/>
          </a:p>
        </p:txBody>
      </p:sp>
    </p:spTree>
    <p:extLst>
      <p:ext uri="{BB962C8B-B14F-4D97-AF65-F5344CB8AC3E}">
        <p14:creationId xmlns:p14="http://schemas.microsoft.com/office/powerpoint/2010/main" val="1604788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BA72E5D-196B-432B-88E0-5A0B8A099E7E}" type="datetimeFigureOut">
              <a:rPr lang="it-IT" smtClean="0"/>
              <a:t>24/03/2023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BF301B2-4787-4454-969A-69210DF17236}" type="slidenum">
              <a:rPr lang="it-IT" smtClean="0"/>
              <a:t>‹N›</a:t>
            </a:fld>
            <a:endParaRPr lang="it-IT"/>
          </a:p>
        </p:txBody>
      </p:sp>
    </p:spTree>
    <p:extLst>
      <p:ext uri="{BB962C8B-B14F-4D97-AF65-F5344CB8AC3E}">
        <p14:creationId xmlns:p14="http://schemas.microsoft.com/office/powerpoint/2010/main" val="3407247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BA72E5D-196B-432B-88E0-5A0B8A099E7E}" type="datetimeFigureOut">
              <a:rPr lang="it-IT" smtClean="0"/>
              <a:t>24/03/2023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BF301B2-4787-4454-969A-69210DF17236}" type="slidenum">
              <a:rPr lang="it-IT" smtClean="0"/>
              <a:t>‹N›</a:t>
            </a:fld>
            <a:endParaRPr lang="it-IT"/>
          </a:p>
        </p:txBody>
      </p:sp>
    </p:spTree>
    <p:extLst>
      <p:ext uri="{BB962C8B-B14F-4D97-AF65-F5344CB8AC3E}">
        <p14:creationId xmlns:p14="http://schemas.microsoft.com/office/powerpoint/2010/main" val="2449138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BA72E5D-196B-432B-88E0-5A0B8A099E7E}" type="datetimeFigureOut">
              <a:rPr lang="it-IT" smtClean="0"/>
              <a:t>24/03/2023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BF301B2-4787-4454-969A-69210DF17236}" type="slidenum">
              <a:rPr lang="it-IT" smtClean="0"/>
              <a:t>‹N›</a:t>
            </a:fld>
            <a:endParaRPr lang="it-IT"/>
          </a:p>
        </p:txBody>
      </p:sp>
    </p:spTree>
    <p:extLst>
      <p:ext uri="{BB962C8B-B14F-4D97-AF65-F5344CB8AC3E}">
        <p14:creationId xmlns:p14="http://schemas.microsoft.com/office/powerpoint/2010/main" val="3298674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BBA72E5D-196B-432B-88E0-5A0B8A099E7E}" type="datetimeFigureOut">
              <a:rPr lang="it-IT" smtClean="0"/>
              <a:t>24/03/2023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BF301B2-4787-4454-969A-69210DF17236}" type="slidenum">
              <a:rPr lang="it-IT" smtClean="0"/>
              <a:t>‹N›</a:t>
            </a:fld>
            <a:endParaRPr lang="it-IT"/>
          </a:p>
        </p:txBody>
      </p:sp>
    </p:spTree>
    <p:extLst>
      <p:ext uri="{BB962C8B-B14F-4D97-AF65-F5344CB8AC3E}">
        <p14:creationId xmlns:p14="http://schemas.microsoft.com/office/powerpoint/2010/main" val="988404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BBA72E5D-196B-432B-88E0-5A0B8A099E7E}" type="datetimeFigureOut">
              <a:rPr lang="it-IT" smtClean="0"/>
              <a:t>24/03/2023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BF301B2-4787-4454-969A-69210DF17236}" type="slidenum">
              <a:rPr lang="it-IT" smtClean="0"/>
              <a:t>‹N›</a:t>
            </a:fld>
            <a:endParaRPr lang="it-IT"/>
          </a:p>
        </p:txBody>
      </p:sp>
    </p:spTree>
    <p:extLst>
      <p:ext uri="{BB962C8B-B14F-4D97-AF65-F5344CB8AC3E}">
        <p14:creationId xmlns:p14="http://schemas.microsoft.com/office/powerpoint/2010/main" val="2495472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BBA72E5D-196B-432B-88E0-5A0B8A099E7E}" type="datetimeFigureOut">
              <a:rPr lang="it-IT" smtClean="0"/>
              <a:t>24/03/2023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BF301B2-4787-4454-969A-69210DF17236}" type="slidenum">
              <a:rPr lang="it-IT" smtClean="0"/>
              <a:t>‹N›</a:t>
            </a:fld>
            <a:endParaRPr lang="it-IT"/>
          </a:p>
        </p:txBody>
      </p:sp>
    </p:spTree>
    <p:extLst>
      <p:ext uri="{BB962C8B-B14F-4D97-AF65-F5344CB8AC3E}">
        <p14:creationId xmlns:p14="http://schemas.microsoft.com/office/powerpoint/2010/main" val="189853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BBA72E5D-196B-432B-88E0-5A0B8A099E7E}" type="datetimeFigureOut">
              <a:rPr lang="it-IT" smtClean="0"/>
              <a:t>24/03/2023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BF301B2-4787-4454-969A-69210DF17236}" type="slidenum">
              <a:rPr lang="it-IT" smtClean="0"/>
              <a:t>‹N›</a:t>
            </a:fld>
            <a:endParaRPr lang="it-IT"/>
          </a:p>
        </p:txBody>
      </p:sp>
    </p:spTree>
    <p:extLst>
      <p:ext uri="{BB962C8B-B14F-4D97-AF65-F5344CB8AC3E}">
        <p14:creationId xmlns:p14="http://schemas.microsoft.com/office/powerpoint/2010/main" val="1988479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BA72E5D-196B-432B-88E0-5A0B8A099E7E}" type="datetimeFigureOut">
              <a:rPr lang="it-IT" smtClean="0"/>
              <a:t>24/03/2023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BF301B2-4787-4454-969A-69210DF17236}" type="slidenum">
              <a:rPr lang="it-IT" smtClean="0"/>
              <a:t>‹N›</a:t>
            </a:fld>
            <a:endParaRPr lang="it-IT"/>
          </a:p>
        </p:txBody>
      </p:sp>
    </p:spTree>
    <p:extLst>
      <p:ext uri="{BB962C8B-B14F-4D97-AF65-F5344CB8AC3E}">
        <p14:creationId xmlns:p14="http://schemas.microsoft.com/office/powerpoint/2010/main" val="1755141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BBA72E5D-196B-432B-88E0-5A0B8A099E7E}" type="datetimeFigureOut">
              <a:rPr lang="it-IT" smtClean="0"/>
              <a:t>24/03/2023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BF301B2-4787-4454-969A-69210DF17236}" type="slidenum">
              <a:rPr lang="it-IT" smtClean="0"/>
              <a:t>‹N›</a:t>
            </a:fld>
            <a:endParaRPr lang="it-IT"/>
          </a:p>
        </p:txBody>
      </p:sp>
    </p:spTree>
    <p:extLst>
      <p:ext uri="{BB962C8B-B14F-4D97-AF65-F5344CB8AC3E}">
        <p14:creationId xmlns:p14="http://schemas.microsoft.com/office/powerpoint/2010/main" val="2413234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BBA72E5D-196B-432B-88E0-5A0B8A099E7E}" type="datetimeFigureOut">
              <a:rPr lang="it-IT" smtClean="0"/>
              <a:t>24/03/2023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BF301B2-4787-4454-969A-69210DF17236}" type="slidenum">
              <a:rPr lang="it-IT" smtClean="0"/>
              <a:t>‹N›</a:t>
            </a:fld>
            <a:endParaRPr lang="it-IT"/>
          </a:p>
        </p:txBody>
      </p:sp>
    </p:spTree>
    <p:extLst>
      <p:ext uri="{BB962C8B-B14F-4D97-AF65-F5344CB8AC3E}">
        <p14:creationId xmlns:p14="http://schemas.microsoft.com/office/powerpoint/2010/main" val="690435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A72E5D-196B-432B-88E0-5A0B8A099E7E}" type="datetimeFigureOut">
              <a:rPr lang="it-IT" smtClean="0"/>
              <a:t>24/03/2023</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F301B2-4787-4454-969A-69210DF17236}" type="slidenum">
              <a:rPr lang="it-IT" smtClean="0"/>
              <a:t>‹N›</a:t>
            </a:fld>
            <a:endParaRPr lang="it-IT"/>
          </a:p>
        </p:txBody>
      </p:sp>
    </p:spTree>
    <p:extLst>
      <p:ext uri="{BB962C8B-B14F-4D97-AF65-F5344CB8AC3E}">
        <p14:creationId xmlns:p14="http://schemas.microsoft.com/office/powerpoint/2010/main" val="4985116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Fil Ling 22-23</a:t>
            </a:r>
            <a:endParaRPr lang="it-IT" dirty="0"/>
          </a:p>
        </p:txBody>
      </p:sp>
      <p:sp>
        <p:nvSpPr>
          <p:cNvPr id="3" name="Sottotitolo 2"/>
          <p:cNvSpPr>
            <a:spLocks noGrp="1"/>
          </p:cNvSpPr>
          <p:nvPr>
            <p:ph type="subTitle" idx="1"/>
          </p:nvPr>
        </p:nvSpPr>
        <p:spPr/>
        <p:txBody>
          <a:bodyPr/>
          <a:lstStyle/>
          <a:p>
            <a:r>
              <a:rPr lang="it-IT" dirty="0" smtClean="0"/>
              <a:t>Lezioni 27-30</a:t>
            </a:r>
            <a:endParaRPr lang="it-IT" dirty="0"/>
          </a:p>
        </p:txBody>
      </p:sp>
    </p:spTree>
    <p:extLst>
      <p:ext uri="{BB962C8B-B14F-4D97-AF65-F5344CB8AC3E}">
        <p14:creationId xmlns:p14="http://schemas.microsoft.com/office/powerpoint/2010/main" val="22809675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olo 1"/>
          <p:cNvSpPr>
            <a:spLocks noGrp="1"/>
          </p:cNvSpPr>
          <p:nvPr>
            <p:ph type="title"/>
          </p:nvPr>
        </p:nvSpPr>
        <p:spPr/>
        <p:txBody>
          <a:bodyPr/>
          <a:lstStyle/>
          <a:p>
            <a:pPr eaLnBrk="1" hangingPunct="1"/>
            <a:endParaRPr lang="it-IT"/>
          </a:p>
        </p:txBody>
      </p:sp>
      <p:sp>
        <p:nvSpPr>
          <p:cNvPr id="3" name="Segnaposto contenuto 2"/>
          <p:cNvSpPr>
            <a:spLocks noGrp="1"/>
          </p:cNvSpPr>
          <p:nvPr>
            <p:ph idx="1"/>
          </p:nvPr>
        </p:nvSpPr>
        <p:spPr/>
        <p:txBody>
          <a:bodyPr>
            <a:normAutofit/>
          </a:bodyPr>
          <a:lstStyle/>
          <a:p>
            <a:pPr eaLnBrk="1" hangingPunct="1">
              <a:defRPr/>
            </a:pPr>
            <a:r>
              <a:rPr lang="it-IT" dirty="0"/>
              <a:t>Nei contesti estensionali "creatura con reni" e "creatura con cuore" sono intersostituibili.</a:t>
            </a:r>
          </a:p>
          <a:p>
            <a:pPr eaLnBrk="1" hangingPunct="1">
              <a:defRPr/>
            </a:pPr>
            <a:r>
              <a:rPr lang="it-IT" dirty="0"/>
              <a:t>Ma non così nei contesti intensionali:</a:t>
            </a:r>
          </a:p>
          <a:p>
            <a:pPr eaLnBrk="1" hangingPunct="1">
              <a:defRPr/>
            </a:pPr>
            <a:r>
              <a:rPr lang="it-IT" dirty="0"/>
              <a:t>"necessariamente, tutte le creature con reni sono creature con cuore" è falso</a:t>
            </a:r>
          </a:p>
          <a:p>
            <a:pPr eaLnBrk="1" hangingPunct="1">
              <a:defRPr/>
            </a:pPr>
            <a:r>
              <a:rPr lang="it-IT" dirty="0"/>
              <a:t>Al contrario, "necessariamente, tutti gli scapoli sono uomini adulti non sposati" è vero</a:t>
            </a:r>
          </a:p>
        </p:txBody>
      </p:sp>
    </p:spTree>
    <p:extLst>
      <p:ext uri="{BB962C8B-B14F-4D97-AF65-F5344CB8AC3E}">
        <p14:creationId xmlns:p14="http://schemas.microsoft.com/office/powerpoint/2010/main" val="10386288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a:defRPr/>
            </a:pPr>
            <a:r>
              <a:rPr lang="it-IT" dirty="0"/>
              <a:t>Allora, la nozione di sinonimia presuppone quella di necessità</a:t>
            </a:r>
          </a:p>
          <a:p>
            <a:pPr>
              <a:defRPr/>
            </a:pPr>
            <a:r>
              <a:rPr lang="it-IT" dirty="0"/>
              <a:t>Ma la necessità, per Carnap i neopositivisti, coincide con l'analiticità.</a:t>
            </a:r>
          </a:p>
          <a:p>
            <a:pPr>
              <a:defRPr/>
            </a:pPr>
            <a:r>
              <a:rPr lang="it-IT" dirty="0"/>
              <a:t>Quindi, il tentativo di definire "analitico" è circolare</a:t>
            </a:r>
          </a:p>
        </p:txBody>
      </p:sp>
    </p:spTree>
    <p:extLst>
      <p:ext uri="{BB962C8B-B14F-4D97-AF65-F5344CB8AC3E}">
        <p14:creationId xmlns:p14="http://schemas.microsoft.com/office/powerpoint/2010/main" val="34875958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defRPr/>
            </a:pPr>
            <a:r>
              <a:rPr lang="it-IT" dirty="0"/>
              <a:t>Non potendo definire "analitico" e non avendo chiare intuizione su come distinguere giudizi analitici e sintetici (vedi esempio "tutti i corpi sono gravi"), dovremmo ammettere secondo Quine che non c'è una distinzione (netta) tra analitico e sintetico</a:t>
            </a:r>
          </a:p>
          <a:p>
            <a:pPr>
              <a:defRPr/>
            </a:pPr>
            <a:r>
              <a:rPr lang="it-IT" dirty="0"/>
              <a:t>Questo porta Quine al "naturalismo" (non c'è rigida distinzione tra filosofia e scienza)</a:t>
            </a:r>
          </a:p>
          <a:p>
            <a:pPr>
              <a:buNone/>
            </a:pPr>
            <a:endParaRPr lang="it-IT" dirty="0"/>
          </a:p>
        </p:txBody>
      </p:sp>
    </p:spTree>
    <p:extLst>
      <p:ext uri="{BB962C8B-B14F-4D97-AF65-F5344CB8AC3E}">
        <p14:creationId xmlns:p14="http://schemas.microsoft.com/office/powerpoint/2010/main" val="13420969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olo 1"/>
          <p:cNvSpPr>
            <a:spLocks noGrp="1"/>
          </p:cNvSpPr>
          <p:nvPr>
            <p:ph type="title"/>
          </p:nvPr>
        </p:nvSpPr>
        <p:spPr/>
        <p:txBody>
          <a:bodyPr/>
          <a:lstStyle/>
          <a:p>
            <a:r>
              <a:rPr lang="it-IT"/>
              <a:t>il secondo dogma</a:t>
            </a:r>
          </a:p>
        </p:txBody>
      </p:sp>
      <p:sp>
        <p:nvSpPr>
          <p:cNvPr id="40963" name="Segnaposto contenuto 2"/>
          <p:cNvSpPr>
            <a:spLocks noGrp="1"/>
          </p:cNvSpPr>
          <p:nvPr>
            <p:ph idx="1"/>
          </p:nvPr>
        </p:nvSpPr>
        <p:spPr/>
        <p:txBody>
          <a:bodyPr>
            <a:normAutofit fontScale="92500" lnSpcReduction="10000"/>
          </a:bodyPr>
          <a:lstStyle/>
          <a:p>
            <a:r>
              <a:rPr lang="it-IT" dirty="0"/>
              <a:t>Il secondo dogma, quello del </a:t>
            </a:r>
            <a:r>
              <a:rPr lang="it-IT" i="1" dirty="0"/>
              <a:t>riduzionismo</a:t>
            </a:r>
            <a:r>
              <a:rPr lang="it-IT" dirty="0"/>
              <a:t>, è enunciato da Quine all'inizio dell'articolo (p. 110):</a:t>
            </a:r>
          </a:p>
          <a:p>
            <a:r>
              <a:rPr lang="it-IT" dirty="0"/>
              <a:t>"la credenza che ciascun asserto dotato di significato sia equivalente a qualche costrutto logico in termini che si riferiscono all'esperienza immediata"</a:t>
            </a:r>
          </a:p>
          <a:p>
            <a:r>
              <a:rPr lang="it-IT" dirty="0"/>
              <a:t>Sorvoliamo qui sui motivi che hanno spinto Carnap e i neo-empiristi a questa tesi e alla connessa tesi del  </a:t>
            </a:r>
            <a:r>
              <a:rPr lang="it-IT" dirty="0" err="1"/>
              <a:t>verificazionismo</a:t>
            </a:r>
            <a:r>
              <a:rPr lang="it-IT" dirty="0"/>
              <a:t>, secondo la quale un enunciato è dotato di significato solo se vi è un metodo per (</a:t>
            </a:r>
            <a:r>
              <a:rPr lang="it-IT" dirty="0" err="1"/>
              <a:t>dis</a:t>
            </a:r>
            <a:r>
              <a:rPr lang="it-IT" dirty="0"/>
              <a:t>)confermarlo</a:t>
            </a:r>
          </a:p>
          <a:p>
            <a:r>
              <a:rPr lang="it-IT" dirty="0"/>
              <a:t>E sorvoliamo anche sulla critica che fa Quine a questo secondo dogma (visto come "intimamente </a:t>
            </a:r>
            <a:r>
              <a:rPr lang="it-IT" dirty="0" smtClean="0"/>
              <a:t>connesso" </a:t>
            </a:r>
            <a:r>
              <a:rPr lang="it-IT" dirty="0"/>
              <a:t>al </a:t>
            </a:r>
            <a:r>
              <a:rPr lang="it-IT" dirty="0" smtClean="0"/>
              <a:t>primo </a:t>
            </a:r>
            <a:r>
              <a:rPr lang="it-IT" dirty="0"/>
              <a:t>e con "la stessa radice" pp. 130-131))</a:t>
            </a:r>
          </a:p>
          <a:p>
            <a:endParaRPr lang="it-IT" dirty="0"/>
          </a:p>
        </p:txBody>
      </p:sp>
    </p:spTree>
    <p:extLst>
      <p:ext uri="{BB962C8B-B14F-4D97-AF65-F5344CB8AC3E}">
        <p14:creationId xmlns:p14="http://schemas.microsoft.com/office/powerpoint/2010/main" val="23260834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olo 1"/>
          <p:cNvSpPr>
            <a:spLocks noGrp="1"/>
          </p:cNvSpPr>
          <p:nvPr>
            <p:ph type="title"/>
          </p:nvPr>
        </p:nvSpPr>
        <p:spPr/>
        <p:txBody>
          <a:bodyPr/>
          <a:lstStyle/>
          <a:p>
            <a:r>
              <a:rPr lang="it-IT"/>
              <a:t>Olismo epistemologico</a:t>
            </a:r>
          </a:p>
        </p:txBody>
      </p:sp>
      <p:sp>
        <p:nvSpPr>
          <p:cNvPr id="3" name="Segnaposto contenuto 2"/>
          <p:cNvSpPr>
            <a:spLocks noGrp="1"/>
          </p:cNvSpPr>
          <p:nvPr>
            <p:ph idx="1"/>
          </p:nvPr>
        </p:nvSpPr>
        <p:spPr/>
        <p:txBody>
          <a:bodyPr>
            <a:normAutofit/>
          </a:bodyPr>
          <a:lstStyle/>
          <a:p>
            <a:pPr>
              <a:defRPr/>
            </a:pPr>
            <a:r>
              <a:rPr lang="it-IT" dirty="0"/>
              <a:t>Esclusa la distinzione analitico/sintetico, l'intero corpus delle asserzioni della scienza (o di un certo sistema di credenze) </a:t>
            </a:r>
            <a:r>
              <a:rPr lang="it-IT"/>
              <a:t>fronteggia l'esperienza</a:t>
            </a:r>
            <a:endParaRPr lang="it-IT" dirty="0"/>
          </a:p>
          <a:p>
            <a:pPr>
              <a:defRPr/>
            </a:pPr>
            <a:r>
              <a:rPr lang="it-IT" dirty="0"/>
              <a:t>Alcuni asserti ("in periferia") sono più a rischio di essere respinti (sono quelli tradizionalmente considerati fattuali)</a:t>
            </a:r>
          </a:p>
          <a:p>
            <a:pPr>
              <a:defRPr/>
            </a:pPr>
            <a:r>
              <a:rPr lang="it-IT" dirty="0"/>
              <a:t>Altri asserti (più "al centro") sono più resistenti</a:t>
            </a:r>
          </a:p>
          <a:p>
            <a:pPr>
              <a:defRPr/>
            </a:pPr>
            <a:r>
              <a:rPr lang="it-IT" dirty="0"/>
              <a:t>I più resistenti sono gli asserti della matematica e della  logica, ma anche questi possono essere in linea di principio respinti (esempio della "quantum </a:t>
            </a:r>
            <a:r>
              <a:rPr lang="it-IT" dirty="0" err="1"/>
              <a:t>logic</a:t>
            </a:r>
            <a:r>
              <a:rPr lang="it-IT" dirty="0"/>
              <a:t>")</a:t>
            </a:r>
          </a:p>
        </p:txBody>
      </p:sp>
    </p:spTree>
    <p:extLst>
      <p:ext uri="{BB962C8B-B14F-4D97-AF65-F5344CB8AC3E}">
        <p14:creationId xmlns:p14="http://schemas.microsoft.com/office/powerpoint/2010/main" val="15337936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olo 1"/>
          <p:cNvSpPr>
            <a:spLocks noGrp="1"/>
          </p:cNvSpPr>
          <p:nvPr>
            <p:ph type="title"/>
          </p:nvPr>
        </p:nvSpPr>
        <p:spPr/>
        <p:txBody>
          <a:bodyPr/>
          <a:lstStyle/>
          <a:p>
            <a:r>
              <a:rPr lang="it-IT"/>
              <a:t>Olismo del significato</a:t>
            </a:r>
          </a:p>
        </p:txBody>
      </p:sp>
      <p:sp>
        <p:nvSpPr>
          <p:cNvPr id="37891" name="Segnaposto contenuto 2"/>
          <p:cNvSpPr>
            <a:spLocks noGrp="1"/>
          </p:cNvSpPr>
          <p:nvPr>
            <p:ph idx="1"/>
          </p:nvPr>
        </p:nvSpPr>
        <p:spPr/>
        <p:txBody>
          <a:bodyPr>
            <a:normAutofit/>
          </a:bodyPr>
          <a:lstStyle/>
          <a:p>
            <a:pPr>
              <a:defRPr/>
            </a:pPr>
            <a:r>
              <a:rPr lang="it-IT" dirty="0"/>
              <a:t>Non essendoci più delle verità analitiche che fissano il significato dei termini, tutti i termini sono interdipendenti</a:t>
            </a:r>
          </a:p>
          <a:p>
            <a:pPr>
              <a:defRPr/>
            </a:pPr>
            <a:r>
              <a:rPr lang="it-IT" dirty="0"/>
              <a:t>Non c'è differenza tra credenze fattuali e credenze sul linguaggio</a:t>
            </a:r>
          </a:p>
          <a:p>
            <a:pPr>
              <a:defRPr/>
            </a:pPr>
            <a:r>
              <a:rPr lang="it-IT" dirty="0"/>
              <a:t>Cambiando credenze si cambia anche linguaggio</a:t>
            </a:r>
          </a:p>
          <a:p>
            <a:pPr>
              <a:defRPr/>
            </a:pPr>
            <a:r>
              <a:rPr lang="it-IT" dirty="0" err="1"/>
              <a:t>ll</a:t>
            </a:r>
            <a:r>
              <a:rPr lang="it-IT" dirty="0"/>
              <a:t> sistema di credenze globale di Quine corrisponde al linguaggio da scegliere di Carnap. Per Carnap la scelta del linguaggio non ha alcuna valenza metafisica. Per Quine la scelta di un sistema di credenze ci impegna ad una visione delle cose che è scientifica e ontologica/metafisica insieme</a:t>
            </a:r>
          </a:p>
        </p:txBody>
      </p:sp>
    </p:spTree>
    <p:extLst>
      <p:ext uri="{BB962C8B-B14F-4D97-AF65-F5344CB8AC3E}">
        <p14:creationId xmlns:p14="http://schemas.microsoft.com/office/powerpoint/2010/main" val="37897760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olo 1"/>
          <p:cNvSpPr>
            <a:spLocks noGrp="1"/>
          </p:cNvSpPr>
          <p:nvPr>
            <p:ph type="title"/>
          </p:nvPr>
        </p:nvSpPr>
        <p:spPr/>
        <p:txBody>
          <a:bodyPr/>
          <a:lstStyle/>
          <a:p>
            <a:r>
              <a:rPr lang="it-IT"/>
              <a:t>Indeterminatezza della traduzione</a:t>
            </a:r>
          </a:p>
        </p:txBody>
      </p:sp>
      <p:sp>
        <p:nvSpPr>
          <p:cNvPr id="3" name="Segnaposto contenuto 2"/>
          <p:cNvSpPr>
            <a:spLocks noGrp="1"/>
          </p:cNvSpPr>
          <p:nvPr>
            <p:ph idx="1"/>
          </p:nvPr>
        </p:nvSpPr>
        <p:spPr/>
        <p:txBody>
          <a:bodyPr>
            <a:normAutofit/>
          </a:bodyPr>
          <a:lstStyle/>
          <a:p>
            <a:pPr>
              <a:defRPr/>
            </a:pPr>
            <a:r>
              <a:rPr lang="it-IT" dirty="0"/>
              <a:t>Quine arriva a queste conclusioni perché non ammette significati "ipostatizzati" nel senso di Frege</a:t>
            </a:r>
          </a:p>
          <a:p>
            <a:pPr>
              <a:defRPr/>
            </a:pPr>
            <a:r>
              <a:rPr lang="it-IT" dirty="0"/>
              <a:t>Al massimo per lui c'è un "significato stimolo" associato a certi termini (concezione comportamentista del linguaggio)</a:t>
            </a:r>
          </a:p>
          <a:p>
            <a:pPr>
              <a:defRPr/>
            </a:pPr>
            <a:r>
              <a:rPr lang="it-IT" dirty="0"/>
              <a:t>Supponiamo che il termine "</a:t>
            </a:r>
            <a:r>
              <a:rPr lang="it-IT" dirty="0" err="1"/>
              <a:t>gavagai</a:t>
            </a:r>
            <a:r>
              <a:rPr lang="it-IT" dirty="0"/>
              <a:t>" di un linguaggio alieno si presenti sempre di fronte allo stesso tipo di stimolo (coniglio). Varie traduzioni sono ugualmente lecite.</a:t>
            </a:r>
          </a:p>
        </p:txBody>
      </p:sp>
    </p:spTree>
    <p:extLst>
      <p:ext uri="{BB962C8B-B14F-4D97-AF65-F5344CB8AC3E}">
        <p14:creationId xmlns:p14="http://schemas.microsoft.com/office/powerpoint/2010/main" val="26287299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olo 1"/>
          <p:cNvSpPr>
            <a:spLocks noGrp="1"/>
          </p:cNvSpPr>
          <p:nvPr>
            <p:ph type="title"/>
          </p:nvPr>
        </p:nvSpPr>
        <p:spPr/>
        <p:txBody>
          <a:bodyPr/>
          <a:lstStyle/>
          <a:p>
            <a:r>
              <a:rPr lang="it-IT"/>
              <a:t>Gavagai</a:t>
            </a:r>
          </a:p>
        </p:txBody>
      </p:sp>
      <p:sp>
        <p:nvSpPr>
          <p:cNvPr id="49155" name="Segnaposto contenuto 2"/>
          <p:cNvSpPr>
            <a:spLocks noGrp="1"/>
          </p:cNvSpPr>
          <p:nvPr>
            <p:ph idx="1"/>
          </p:nvPr>
        </p:nvSpPr>
        <p:spPr/>
        <p:txBody>
          <a:bodyPr>
            <a:normAutofit/>
          </a:bodyPr>
          <a:lstStyle/>
          <a:p>
            <a:r>
              <a:rPr lang="it-IT" dirty="0"/>
              <a:t>coniglio</a:t>
            </a:r>
          </a:p>
          <a:p>
            <a:r>
              <a:rPr lang="it-IT" dirty="0"/>
              <a:t>parte non staccata di coniglio (sempre presente quando c'è il </a:t>
            </a:r>
            <a:r>
              <a:rPr lang="it-IT" dirty="0" smtClean="0"/>
              <a:t>coniglio, per es. tutto il torso)</a:t>
            </a:r>
            <a:endParaRPr lang="it-IT" dirty="0"/>
          </a:p>
          <a:p>
            <a:r>
              <a:rPr lang="it-IT" dirty="0"/>
              <a:t>stadio temporale </a:t>
            </a:r>
            <a:r>
              <a:rPr lang="it-IT" dirty="0" err="1"/>
              <a:t>coniglioso</a:t>
            </a:r>
            <a:r>
              <a:rPr lang="it-IT" dirty="0"/>
              <a:t> (parte di un "verme temporale")</a:t>
            </a:r>
          </a:p>
          <a:p>
            <a:r>
              <a:rPr lang="it-IT" dirty="0"/>
              <a:t>manifestazione di </a:t>
            </a:r>
            <a:r>
              <a:rPr lang="it-IT" dirty="0" err="1"/>
              <a:t>coniglinità</a:t>
            </a:r>
            <a:r>
              <a:rPr lang="it-IT" dirty="0"/>
              <a:t>/sta </a:t>
            </a:r>
            <a:r>
              <a:rPr lang="it-IT" dirty="0" err="1"/>
              <a:t>conigliando</a:t>
            </a:r>
            <a:r>
              <a:rPr lang="it-IT" dirty="0"/>
              <a:t> (come sta piovendo) </a:t>
            </a:r>
          </a:p>
          <a:p>
            <a:r>
              <a:rPr lang="it-IT" dirty="0"/>
              <a:t>Queste traduzioni attribuiscono ai nativi diverse ontologie e non c'è "</a:t>
            </a:r>
            <a:r>
              <a:rPr lang="it-IT" dirty="0" err="1"/>
              <a:t>truth</a:t>
            </a:r>
            <a:r>
              <a:rPr lang="it-IT" dirty="0"/>
              <a:t> of the </a:t>
            </a:r>
            <a:r>
              <a:rPr lang="it-IT" dirty="0" err="1"/>
              <a:t>matter</a:t>
            </a:r>
            <a:r>
              <a:rPr lang="it-IT" dirty="0"/>
              <a:t>" su quale attribuzione sia giusta</a:t>
            </a:r>
          </a:p>
        </p:txBody>
      </p:sp>
    </p:spTree>
    <p:extLst>
      <p:ext uri="{BB962C8B-B14F-4D97-AF65-F5344CB8AC3E}">
        <p14:creationId xmlns:p14="http://schemas.microsoft.com/office/powerpoint/2010/main" val="10742769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olo 1"/>
          <p:cNvSpPr>
            <a:spLocks noGrp="1"/>
          </p:cNvSpPr>
          <p:nvPr>
            <p:ph type="title"/>
          </p:nvPr>
        </p:nvSpPr>
        <p:spPr/>
        <p:txBody>
          <a:bodyPr/>
          <a:lstStyle/>
          <a:p>
            <a:r>
              <a:rPr lang="it-IT"/>
              <a:t>Relatività ontologica</a:t>
            </a:r>
          </a:p>
        </p:txBody>
      </p:sp>
      <p:sp>
        <p:nvSpPr>
          <p:cNvPr id="3" name="Segnaposto contenuto 2"/>
          <p:cNvSpPr>
            <a:spLocks noGrp="1"/>
          </p:cNvSpPr>
          <p:nvPr>
            <p:ph idx="1"/>
          </p:nvPr>
        </p:nvSpPr>
        <p:spPr/>
        <p:txBody>
          <a:bodyPr>
            <a:normAutofit/>
          </a:bodyPr>
          <a:lstStyle/>
          <a:p>
            <a:r>
              <a:rPr lang="it-IT" dirty="0"/>
              <a:t>coniglio</a:t>
            </a:r>
          </a:p>
          <a:p>
            <a:r>
              <a:rPr lang="it-IT" dirty="0"/>
              <a:t>parte non staccata di coniglio (sempre presente quando c'è il coniglio)</a:t>
            </a:r>
          </a:p>
          <a:p>
            <a:r>
              <a:rPr lang="it-IT" dirty="0"/>
              <a:t>stadio temporale </a:t>
            </a:r>
            <a:r>
              <a:rPr lang="it-IT" dirty="0" err="1"/>
              <a:t>coniglioso</a:t>
            </a:r>
            <a:r>
              <a:rPr lang="it-IT" dirty="0"/>
              <a:t> (parte di un "verme temporale")</a:t>
            </a:r>
          </a:p>
          <a:p>
            <a:r>
              <a:rPr lang="it-IT" dirty="0"/>
              <a:t>manifestazione di </a:t>
            </a:r>
            <a:r>
              <a:rPr lang="it-IT" dirty="0" err="1"/>
              <a:t>coniglinità</a:t>
            </a:r>
            <a:r>
              <a:rPr lang="it-IT" dirty="0"/>
              <a:t>/sta </a:t>
            </a:r>
            <a:r>
              <a:rPr lang="it-IT" dirty="0" err="1"/>
              <a:t>conigliando</a:t>
            </a:r>
            <a:r>
              <a:rPr lang="it-IT" dirty="0"/>
              <a:t> (come sta piovendo) </a:t>
            </a:r>
          </a:p>
          <a:p>
            <a:pPr>
              <a:defRPr/>
            </a:pPr>
            <a:r>
              <a:rPr lang="it-IT" dirty="0"/>
              <a:t>Queste ipotesi le possiamo fare anche per il nostro linguaggio e anche in questo caso non c'è "</a:t>
            </a:r>
            <a:r>
              <a:rPr lang="it-IT" dirty="0" err="1"/>
              <a:t>truth</a:t>
            </a:r>
            <a:r>
              <a:rPr lang="it-IT" dirty="0"/>
              <a:t> of the </a:t>
            </a:r>
            <a:r>
              <a:rPr lang="it-IT" dirty="0" err="1"/>
              <a:t>matter</a:t>
            </a:r>
            <a:r>
              <a:rPr lang="it-IT" dirty="0"/>
              <a:t>"</a:t>
            </a:r>
          </a:p>
          <a:p>
            <a:pPr>
              <a:defRPr/>
            </a:pPr>
            <a:r>
              <a:rPr lang="it-IT" dirty="0"/>
              <a:t>(Per questi argomenti v. art. "Relatività Ontologica", p. 137 dell'antologia)</a:t>
            </a:r>
          </a:p>
        </p:txBody>
      </p:sp>
    </p:spTree>
    <p:extLst>
      <p:ext uri="{BB962C8B-B14F-4D97-AF65-F5344CB8AC3E}">
        <p14:creationId xmlns:p14="http://schemas.microsoft.com/office/powerpoint/2010/main" val="36743814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olo 1"/>
          <p:cNvSpPr>
            <a:spLocks noGrp="1"/>
          </p:cNvSpPr>
          <p:nvPr>
            <p:ph type="title"/>
          </p:nvPr>
        </p:nvSpPr>
        <p:spPr/>
        <p:txBody>
          <a:bodyPr>
            <a:normAutofit/>
          </a:bodyPr>
          <a:lstStyle/>
          <a:p>
            <a:r>
              <a:rPr lang="it-IT" dirty="0"/>
              <a:t>Quadro riassuntivo su Carnap e Quine</a:t>
            </a:r>
          </a:p>
        </p:txBody>
      </p:sp>
      <p:sp>
        <p:nvSpPr>
          <p:cNvPr id="3" name="Segnaposto contenuto 2"/>
          <p:cNvSpPr>
            <a:spLocks noGrp="1"/>
          </p:cNvSpPr>
          <p:nvPr>
            <p:ph idx="1"/>
          </p:nvPr>
        </p:nvSpPr>
        <p:spPr/>
        <p:txBody>
          <a:bodyPr>
            <a:normAutofit/>
          </a:bodyPr>
          <a:lstStyle/>
          <a:p>
            <a:pPr>
              <a:defRPr/>
            </a:pPr>
            <a:r>
              <a:rPr lang="it-IT" dirty="0"/>
              <a:t>Carnap. le verità analitiche sono il frutto di convenzioni semantiche (dipendono dalla scelta del linguaggio). Laddove </a:t>
            </a:r>
            <a:r>
              <a:rPr lang="it-IT" dirty="0" err="1"/>
              <a:t>Kant</a:t>
            </a:r>
            <a:r>
              <a:rPr lang="it-IT" dirty="0"/>
              <a:t> vede proposizioni sintetiche a priori vere, Carnap vede (a seconda dei casi) proposizioni analitiche (dovute al linguaggio, confermate qualunque cosa succeda nel mondo) o sintetiche (dovute a fatti del mondo confermate o respinte sulla base dell'esperienza).</a:t>
            </a:r>
          </a:p>
          <a:p>
            <a:pPr>
              <a:defRPr/>
            </a:pPr>
            <a:r>
              <a:rPr lang="it-IT" dirty="0"/>
              <a:t>Quine. L'analiticità dipenderebbe dalla logica e dalla sinonimia, ma la sinonimia non può essere definita e quindi non c'è distinzione analitico- sintetico. Una teoria (sistema di credenze) fronteggia in blocco il tribunale dell'esperienza.</a:t>
            </a:r>
          </a:p>
          <a:p>
            <a:pPr>
              <a:defRPr/>
            </a:pPr>
            <a:endParaRPr lang="it-IT" dirty="0"/>
          </a:p>
        </p:txBody>
      </p:sp>
    </p:spTree>
    <p:extLst>
      <p:ext uri="{BB962C8B-B14F-4D97-AF65-F5344CB8AC3E}">
        <p14:creationId xmlns:p14="http://schemas.microsoft.com/office/powerpoint/2010/main" val="36183345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396034-AF0C-4AA6-8733-3A34BC159E4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55E979C-D495-40ED-A718-5900090B416A}"/>
              </a:ext>
            </a:extLst>
          </p:cNvPr>
          <p:cNvSpPr>
            <a:spLocks noGrp="1"/>
          </p:cNvSpPr>
          <p:nvPr>
            <p:ph idx="1"/>
          </p:nvPr>
        </p:nvSpPr>
        <p:spPr/>
        <p:txBody>
          <a:bodyPr/>
          <a:lstStyle/>
          <a:p>
            <a:r>
              <a:rPr lang="it-IT" dirty="0" smtClean="0"/>
              <a:t>Lezioni 27-28</a:t>
            </a:r>
          </a:p>
          <a:p>
            <a:r>
              <a:rPr lang="it-IT" smtClean="0"/>
              <a:t>23-3-23</a:t>
            </a:r>
            <a:endParaRPr lang="it-IT" dirty="0"/>
          </a:p>
        </p:txBody>
      </p:sp>
    </p:spTree>
    <p:extLst>
      <p:ext uri="{BB962C8B-B14F-4D97-AF65-F5344CB8AC3E}">
        <p14:creationId xmlns:p14="http://schemas.microsoft.com/office/powerpoint/2010/main" val="23629901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smtClean="0"/>
              <a:t>Pragmatica</a:t>
            </a:r>
            <a:endParaRPr lang="it-IT" dirty="0"/>
          </a:p>
        </p:txBody>
      </p:sp>
      <p:sp>
        <p:nvSpPr>
          <p:cNvPr id="5" name="Segnaposto testo 4"/>
          <p:cNvSpPr>
            <a:spLocks noGrp="1"/>
          </p:cNvSpPr>
          <p:nvPr>
            <p:ph type="body" idx="1"/>
          </p:nvPr>
        </p:nvSpPr>
        <p:spPr/>
        <p:txBody>
          <a:bodyPr/>
          <a:lstStyle/>
          <a:p>
            <a:endParaRPr lang="it-IT"/>
          </a:p>
        </p:txBody>
      </p:sp>
    </p:spTree>
    <p:extLst>
      <p:ext uri="{BB962C8B-B14F-4D97-AF65-F5344CB8AC3E}">
        <p14:creationId xmlns:p14="http://schemas.microsoft.com/office/powerpoint/2010/main" val="23977470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smtClean="0"/>
              <a:t>Atti linguistici (i)</a:t>
            </a:r>
            <a:endParaRPr lang="it-IT" dirty="0"/>
          </a:p>
        </p:txBody>
      </p:sp>
      <p:sp>
        <p:nvSpPr>
          <p:cNvPr id="5" name="Segnaposto contenuto 4"/>
          <p:cNvSpPr>
            <a:spLocks noGrp="1"/>
          </p:cNvSpPr>
          <p:nvPr>
            <p:ph idx="1"/>
          </p:nvPr>
        </p:nvSpPr>
        <p:spPr/>
        <p:txBody>
          <a:bodyPr/>
          <a:lstStyle/>
          <a:p>
            <a:pPr>
              <a:defRPr/>
            </a:pPr>
            <a:r>
              <a:rPr lang="it-IT" dirty="0"/>
              <a:t>Il primo Wittgenstein: il </a:t>
            </a:r>
            <a:r>
              <a:rPr lang="it-IT" dirty="0" err="1"/>
              <a:t>Tractatus</a:t>
            </a:r>
            <a:endParaRPr lang="it-IT" dirty="0"/>
          </a:p>
          <a:p>
            <a:r>
              <a:rPr lang="it-IT" dirty="0"/>
              <a:t>Il secondo Wittgenstein: le Ricerche </a:t>
            </a:r>
            <a:r>
              <a:rPr lang="it-IT" dirty="0" smtClean="0"/>
              <a:t>filosofiche (</a:t>
            </a:r>
            <a:r>
              <a:rPr lang="it-IT" dirty="0" err="1" smtClean="0"/>
              <a:t>vv</a:t>
            </a:r>
            <a:r>
              <a:rPr lang="it-IT" dirty="0" smtClean="0"/>
              <a:t>. §§ 21-24, pp. 69-72, nella nostra antologia</a:t>
            </a:r>
            <a:endParaRPr lang="it-IT" dirty="0"/>
          </a:p>
          <a:p>
            <a:r>
              <a:rPr lang="it-IT" dirty="0" smtClean="0"/>
              <a:t>John L. Austin </a:t>
            </a:r>
            <a:r>
              <a:rPr lang="it-IT" altLang="it-IT" dirty="0"/>
              <a:t>(1911-1960</a:t>
            </a:r>
            <a:r>
              <a:rPr lang="it-IT" altLang="it-IT" dirty="0" smtClean="0"/>
              <a:t>)</a:t>
            </a:r>
          </a:p>
          <a:p>
            <a:r>
              <a:rPr lang="it-IT" dirty="0" smtClean="0"/>
              <a:t>John </a:t>
            </a:r>
            <a:r>
              <a:rPr lang="it-IT" dirty="0" err="1" smtClean="0"/>
              <a:t>Searle</a:t>
            </a:r>
            <a:r>
              <a:rPr lang="it-IT" dirty="0" smtClean="0"/>
              <a:t> (1932- )</a:t>
            </a:r>
            <a:endParaRPr lang="it-IT" dirty="0"/>
          </a:p>
        </p:txBody>
      </p:sp>
    </p:spTree>
    <p:extLst>
      <p:ext uri="{BB962C8B-B14F-4D97-AF65-F5344CB8AC3E}">
        <p14:creationId xmlns:p14="http://schemas.microsoft.com/office/powerpoint/2010/main" val="10662640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p:txBody>
          <a:bodyPr/>
          <a:lstStyle/>
          <a:p>
            <a:r>
              <a:rPr lang="it-IT" dirty="0"/>
              <a:t>Atti linguistici (</a:t>
            </a:r>
            <a:r>
              <a:rPr lang="it-IT" dirty="0" smtClean="0"/>
              <a:t>ii)</a:t>
            </a:r>
            <a:endParaRPr lang="it-IT" altLang="it-IT" dirty="0" smtClean="0"/>
          </a:p>
        </p:txBody>
      </p:sp>
      <p:sp>
        <p:nvSpPr>
          <p:cNvPr id="3" name="Segnaposto contenuto 2"/>
          <p:cNvSpPr>
            <a:spLocks noGrp="1"/>
          </p:cNvSpPr>
          <p:nvPr>
            <p:ph idx="1"/>
          </p:nvPr>
        </p:nvSpPr>
        <p:spPr/>
        <p:txBody>
          <a:bodyPr rtlCol="0">
            <a:normAutofit lnSpcReduction="10000"/>
          </a:bodyPr>
          <a:lstStyle/>
          <a:p>
            <a:pPr>
              <a:defRPr/>
            </a:pPr>
            <a:r>
              <a:rPr lang="it-IT" dirty="0" smtClean="0"/>
              <a:t>atto </a:t>
            </a:r>
            <a:r>
              <a:rPr lang="it-IT" dirty="0" err="1" smtClean="0"/>
              <a:t>locutorio</a:t>
            </a:r>
            <a:r>
              <a:rPr lang="it-IT" dirty="0" smtClean="0"/>
              <a:t> (locutivo): l'atto del dire qualcosa. Lo compiamo per il semplice fatto di parlare. Quello che diciamo è suscettibile di analisi dal punto di vista fonetico, sintattico e semantico (a questo livello si muovono le analisi di Frege e Russell, ecc., che abbiamo considerato finora)</a:t>
            </a:r>
          </a:p>
          <a:p>
            <a:pPr>
              <a:defRPr/>
            </a:pPr>
            <a:r>
              <a:rPr lang="it-IT" dirty="0" smtClean="0"/>
              <a:t>atto illocutorio (illocutivo): l'atto che, se rispettate le opportune condizioni di felicità, si realizza in virtù dell'atto locutivo (ipso facto). Per es. un </a:t>
            </a:r>
            <a:r>
              <a:rPr lang="it-IT" b="1" dirty="0" smtClean="0"/>
              <a:t>ordine, una promessa o un'asserzione, una domanda</a:t>
            </a:r>
          </a:p>
          <a:p>
            <a:pPr>
              <a:defRPr/>
            </a:pPr>
            <a:r>
              <a:rPr lang="it-IT" dirty="0" smtClean="0"/>
              <a:t>atto perlocutorio (perlocutivo): effetto ottenuto (sull'interlocutore) grazie all'atto illocutorio. Per esempio, l'interlocutore soddisfa la richiesta del parlante</a:t>
            </a:r>
          </a:p>
        </p:txBody>
      </p:sp>
    </p:spTree>
    <p:extLst>
      <p:ext uri="{BB962C8B-B14F-4D97-AF65-F5344CB8AC3E}">
        <p14:creationId xmlns:p14="http://schemas.microsoft.com/office/powerpoint/2010/main" val="10759336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Lezioni 29-30</a:t>
            </a:r>
          </a:p>
          <a:p>
            <a:r>
              <a:rPr lang="it-IT" smtClean="0"/>
              <a:t>24/3/23</a:t>
            </a:r>
            <a:endParaRPr lang="it-IT" dirty="0"/>
          </a:p>
        </p:txBody>
      </p:sp>
    </p:spTree>
    <p:extLst>
      <p:ext uri="{BB962C8B-B14F-4D97-AF65-F5344CB8AC3E}">
        <p14:creationId xmlns:p14="http://schemas.microsoft.com/office/powerpoint/2010/main" val="22359649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it-IT" dirty="0" err="1" smtClean="0"/>
              <a:t>Implicature</a:t>
            </a:r>
            <a:r>
              <a:rPr lang="it-IT" dirty="0" smtClean="0"/>
              <a:t> conversazionali</a:t>
            </a:r>
          </a:p>
        </p:txBody>
      </p:sp>
      <p:sp>
        <p:nvSpPr>
          <p:cNvPr id="3075" name="Rectangle 3"/>
          <p:cNvSpPr>
            <a:spLocks noGrp="1" noChangeArrowheads="1"/>
          </p:cNvSpPr>
          <p:nvPr>
            <p:ph type="subTitle" idx="1"/>
          </p:nvPr>
        </p:nvSpPr>
        <p:spPr/>
        <p:txBody>
          <a:bodyPr/>
          <a:lstStyle/>
          <a:p>
            <a:pPr eaLnBrk="1" hangingPunct="1"/>
            <a:r>
              <a:rPr lang="it-IT" smtClean="0"/>
              <a:t>Un’introduzione</a:t>
            </a:r>
          </a:p>
        </p:txBody>
      </p:sp>
    </p:spTree>
    <p:extLst>
      <p:ext uri="{BB962C8B-B14F-4D97-AF65-F5344CB8AC3E}">
        <p14:creationId xmlns:p14="http://schemas.microsoft.com/office/powerpoint/2010/main" val="2304650078"/>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egnaposto numero diapositiva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85000"/>
              <a:buFont typeface="Wingdings" panose="05000000000000000000" pitchFamily="2" charset="2"/>
              <a:buChar char="o"/>
              <a:defRPr sz="2800">
                <a:solidFill>
                  <a:schemeClr val="tx2"/>
                </a:solidFill>
                <a:latin typeface="Arial" panose="020B0604020202020204" pitchFamily="34" charset="0"/>
              </a:defRPr>
            </a:lvl1pPr>
            <a:lvl2pPr marL="742950" indent="-285750" eaLnBrk="0" hangingPunct="0">
              <a:spcBef>
                <a:spcPct val="20000"/>
              </a:spcBef>
              <a:buClr>
                <a:schemeClr val="accent1"/>
              </a:buClr>
              <a:buSzPct val="70000"/>
              <a:buFont typeface="Wingdings" panose="05000000000000000000" pitchFamily="2" charset="2"/>
              <a:buChar char="n"/>
              <a:defRPr sz="2500">
                <a:solidFill>
                  <a:schemeClr val="tx2"/>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buChar char="p"/>
              <a:defRPr sz="2200">
                <a:solidFill>
                  <a:schemeClr val="tx2"/>
                </a:solidFill>
                <a:latin typeface="Arial" panose="020B0604020202020204" pitchFamily="34" charset="0"/>
              </a:defRPr>
            </a:lvl3pPr>
            <a:lvl4pPr marL="1600200" indent="-228600" eaLnBrk="0" hangingPunct="0">
              <a:spcBef>
                <a:spcPct val="20000"/>
              </a:spcBef>
              <a:buClr>
                <a:schemeClr val="accent1"/>
              </a:buClr>
              <a:buSzPct val="70000"/>
              <a:buFont typeface="Wingdings" panose="05000000000000000000" pitchFamily="2" charset="2"/>
              <a:buChar char="n"/>
              <a:defRPr sz="2000">
                <a:solidFill>
                  <a:schemeClr val="tx2"/>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buChar char="o"/>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buChar char="o"/>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buChar char="o"/>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buChar char="o"/>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buChar char="o"/>
              <a:defRPr sz="2000">
                <a:solidFill>
                  <a:schemeClr val="tx2"/>
                </a:solidFill>
                <a:latin typeface="Arial" panose="020B0604020202020204" pitchFamily="34" charset="0"/>
              </a:defRPr>
            </a:lvl9pPr>
          </a:lstStyle>
          <a:p>
            <a:pPr eaLnBrk="1" hangingPunct="1">
              <a:spcBef>
                <a:spcPct val="0"/>
              </a:spcBef>
              <a:buClrTx/>
              <a:buSzTx/>
              <a:buFontTx/>
              <a:buNone/>
            </a:pPr>
            <a:fld id="{E14BB334-96F5-41F3-A4B4-A8FE5D02454B}" type="slidenum">
              <a:rPr lang="it-IT" altLang="it-IT" sz="1200"/>
              <a:pPr eaLnBrk="1" hangingPunct="1">
                <a:spcBef>
                  <a:spcPct val="0"/>
                </a:spcBef>
                <a:buClrTx/>
                <a:buSzTx/>
                <a:buFontTx/>
                <a:buNone/>
              </a:pPr>
              <a:t>25</a:t>
            </a:fld>
            <a:endParaRPr lang="it-IT" altLang="it-IT" sz="1200"/>
          </a:p>
        </p:txBody>
      </p:sp>
      <p:sp>
        <p:nvSpPr>
          <p:cNvPr id="6147" name="Rectangle 2"/>
          <p:cNvSpPr>
            <a:spLocks noGrp="1" noChangeArrowheads="1"/>
          </p:cNvSpPr>
          <p:nvPr>
            <p:ph type="title"/>
          </p:nvPr>
        </p:nvSpPr>
        <p:spPr/>
        <p:txBody>
          <a:bodyPr/>
          <a:lstStyle/>
          <a:p>
            <a:pPr eaLnBrk="1" hangingPunct="1"/>
            <a:r>
              <a:rPr lang="it-IT" altLang="it-IT" smtClean="0"/>
              <a:t>Chi è Paul Grice</a:t>
            </a:r>
          </a:p>
        </p:txBody>
      </p:sp>
      <p:sp>
        <p:nvSpPr>
          <p:cNvPr id="6148" name="Rectangle 3"/>
          <p:cNvSpPr>
            <a:spLocks noGrp="1" noChangeArrowheads="1"/>
          </p:cNvSpPr>
          <p:nvPr>
            <p:ph type="body" idx="1"/>
          </p:nvPr>
        </p:nvSpPr>
        <p:spPr/>
        <p:txBody>
          <a:bodyPr/>
          <a:lstStyle/>
          <a:p>
            <a:pPr eaLnBrk="1" hangingPunct="1"/>
            <a:r>
              <a:rPr lang="it-IT" altLang="it-IT" dirty="0" smtClean="0"/>
              <a:t>1913-1988.</a:t>
            </a:r>
          </a:p>
          <a:p>
            <a:pPr eaLnBrk="1" hangingPunct="1"/>
            <a:r>
              <a:rPr lang="it-IT" altLang="it-IT" dirty="0" smtClean="0"/>
              <a:t>professore di filosofia a Oxford, inglese, attivo nella seconda metà del ‘900.</a:t>
            </a:r>
          </a:p>
          <a:p>
            <a:pPr eaLnBrk="1" hangingPunct="1"/>
            <a:r>
              <a:rPr lang="it-IT" altLang="it-IT" dirty="0" smtClean="0"/>
              <a:t>tra i più importanti esponenti nel campo della filosofia analitica del linguaggio.</a:t>
            </a:r>
          </a:p>
          <a:p>
            <a:r>
              <a:rPr lang="it-IT" altLang="it-IT" dirty="0" smtClean="0"/>
              <a:t>A lui si deve la teoria delle </a:t>
            </a:r>
            <a:r>
              <a:rPr lang="it-IT" altLang="it-IT" dirty="0" err="1" smtClean="0"/>
              <a:t>implicature</a:t>
            </a:r>
            <a:r>
              <a:rPr lang="it-IT" altLang="it-IT" dirty="0" smtClean="0"/>
              <a:t> conversazionali</a:t>
            </a:r>
          </a:p>
          <a:p>
            <a:r>
              <a:rPr lang="it-IT" dirty="0" smtClean="0"/>
              <a:t>v. il suo saggio </a:t>
            </a:r>
            <a:r>
              <a:rPr lang="it-IT" i="1" dirty="0"/>
              <a:t>Logica e conversazione </a:t>
            </a:r>
            <a:r>
              <a:rPr lang="it-IT" dirty="0" smtClean="0"/>
              <a:t>nella nostra antologia</a:t>
            </a:r>
            <a:endParaRPr lang="it-IT" altLang="it-IT" dirty="0" smtClean="0"/>
          </a:p>
          <a:p>
            <a:pPr eaLnBrk="1" hangingPunct="1"/>
            <a:endParaRPr lang="it-IT" altLang="it-IT" dirty="0" smtClean="0"/>
          </a:p>
        </p:txBody>
      </p:sp>
    </p:spTree>
    <p:extLst>
      <p:ext uri="{BB962C8B-B14F-4D97-AF65-F5344CB8AC3E}">
        <p14:creationId xmlns:p14="http://schemas.microsoft.com/office/powerpoint/2010/main" val="3316669571"/>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egnaposto numero diapositiva 4"/>
          <p:cNvSpPr>
            <a:spLocks noGrp="1"/>
          </p:cNvSpPr>
          <p:nvPr>
            <p:ph type="sldNum" sz="quarter" idx="11"/>
          </p:nvPr>
        </p:nvSpPr>
        <p:spPr>
          <a:noFill/>
        </p:spPr>
        <p:txBody>
          <a:bodyPr/>
          <a:lstStyle/>
          <a:p>
            <a:fld id="{0AE282E2-9F06-45E2-B956-D4A12A1CE8B2}" type="slidenum">
              <a:rPr lang="it-IT" smtClean="0"/>
              <a:pPr/>
              <a:t>26</a:t>
            </a:fld>
            <a:endParaRPr lang="it-IT" smtClean="0"/>
          </a:p>
        </p:txBody>
      </p:sp>
      <p:sp>
        <p:nvSpPr>
          <p:cNvPr id="5123" name="Rectangle 2"/>
          <p:cNvSpPr>
            <a:spLocks noGrp="1" noChangeArrowheads="1"/>
          </p:cNvSpPr>
          <p:nvPr>
            <p:ph type="title"/>
          </p:nvPr>
        </p:nvSpPr>
        <p:spPr/>
        <p:txBody>
          <a:bodyPr/>
          <a:lstStyle/>
          <a:p>
            <a:pPr eaLnBrk="1" hangingPunct="1"/>
            <a:r>
              <a:rPr lang="it-IT" b="1" dirty="0" smtClean="0"/>
              <a:t>Suggerimenti bibliografici</a:t>
            </a:r>
          </a:p>
        </p:txBody>
      </p:sp>
      <p:sp>
        <p:nvSpPr>
          <p:cNvPr id="5124" name="Rectangle 3"/>
          <p:cNvSpPr>
            <a:spLocks noGrp="1" noChangeArrowheads="1"/>
          </p:cNvSpPr>
          <p:nvPr>
            <p:ph type="body" idx="1"/>
          </p:nvPr>
        </p:nvSpPr>
        <p:spPr/>
        <p:txBody>
          <a:bodyPr/>
          <a:lstStyle/>
          <a:p>
            <a:pPr marL="0" indent="0" eaLnBrk="1" hangingPunct="1">
              <a:lnSpc>
                <a:spcPct val="90000"/>
              </a:lnSpc>
              <a:buNone/>
            </a:pPr>
            <a:endParaRPr lang="it-IT" sz="2000" dirty="0"/>
          </a:p>
          <a:p>
            <a:pPr eaLnBrk="1" hangingPunct="1">
              <a:lnSpc>
                <a:spcPct val="90000"/>
              </a:lnSpc>
            </a:pPr>
            <a:r>
              <a:rPr lang="en-US" dirty="0" smtClean="0"/>
              <a:t>Cosenza</a:t>
            </a:r>
            <a:r>
              <a:rPr lang="en-US" dirty="0"/>
              <a:t>, G., </a:t>
            </a:r>
            <a:r>
              <a:rPr lang="en-US" i="1" dirty="0"/>
              <a:t>La </a:t>
            </a:r>
            <a:r>
              <a:rPr lang="en-US" i="1" dirty="0" err="1"/>
              <a:t>pragmatica</a:t>
            </a:r>
            <a:r>
              <a:rPr lang="en-US" i="1" dirty="0"/>
              <a:t> di Paul Grice. </a:t>
            </a:r>
            <a:r>
              <a:rPr lang="en-US" i="1" dirty="0" err="1"/>
              <a:t>Intenzioni</a:t>
            </a:r>
            <a:r>
              <a:rPr lang="en-US" i="1" dirty="0"/>
              <a:t>, </a:t>
            </a:r>
            <a:r>
              <a:rPr lang="en-US" i="1" dirty="0" err="1"/>
              <a:t>significato</a:t>
            </a:r>
            <a:r>
              <a:rPr lang="en-US" i="1" dirty="0"/>
              <a:t>, </a:t>
            </a:r>
            <a:r>
              <a:rPr lang="en-US" i="1" dirty="0" err="1"/>
              <a:t>comunicazione</a:t>
            </a:r>
            <a:r>
              <a:rPr lang="en-US" dirty="0"/>
              <a:t>, </a:t>
            </a:r>
            <a:r>
              <a:rPr lang="en-US" dirty="0" err="1"/>
              <a:t>Bompiani</a:t>
            </a:r>
            <a:r>
              <a:rPr lang="en-US" dirty="0"/>
              <a:t>, Milano, 2002</a:t>
            </a:r>
            <a:r>
              <a:rPr lang="it-IT" dirty="0"/>
              <a:t>.</a:t>
            </a:r>
          </a:p>
          <a:p>
            <a:pPr eaLnBrk="1" hangingPunct="1">
              <a:lnSpc>
                <a:spcPct val="90000"/>
              </a:lnSpc>
            </a:pPr>
            <a:r>
              <a:rPr lang="it-IT" dirty="0"/>
              <a:t>Marina </a:t>
            </a:r>
            <a:r>
              <a:rPr lang="it-IT" dirty="0" err="1"/>
              <a:t>Sbisà</a:t>
            </a:r>
            <a:r>
              <a:rPr lang="it-IT" dirty="0"/>
              <a:t>, </a:t>
            </a:r>
            <a:r>
              <a:rPr lang="it-IT" i="1" dirty="0"/>
              <a:t>Detto non detto. Le forme della comunicazione implicita</a:t>
            </a:r>
            <a:r>
              <a:rPr lang="it-IT" dirty="0"/>
              <a:t>, Laterza, Roma - Bari, </a:t>
            </a:r>
            <a:r>
              <a:rPr lang="it-IT" dirty="0" smtClean="0"/>
              <a:t>2007</a:t>
            </a:r>
          </a:p>
          <a:p>
            <a:pPr lvl="1"/>
            <a:endParaRPr lang="it-IT" dirty="0"/>
          </a:p>
          <a:p>
            <a:pPr eaLnBrk="1" hangingPunct="1">
              <a:lnSpc>
                <a:spcPct val="90000"/>
              </a:lnSpc>
            </a:pPr>
            <a:endParaRPr lang="it-IT" sz="2000" dirty="0"/>
          </a:p>
        </p:txBody>
      </p:sp>
    </p:spTree>
    <p:extLst>
      <p:ext uri="{BB962C8B-B14F-4D97-AF65-F5344CB8AC3E}">
        <p14:creationId xmlns:p14="http://schemas.microsoft.com/office/powerpoint/2010/main" val="32718950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egnaposto numero diapositiva 4"/>
          <p:cNvSpPr>
            <a:spLocks noGrp="1"/>
          </p:cNvSpPr>
          <p:nvPr>
            <p:ph type="sldNum" sz="quarter" idx="11"/>
          </p:nvPr>
        </p:nvSpPr>
        <p:spPr>
          <a:noFill/>
        </p:spPr>
        <p:txBody>
          <a:bodyPr/>
          <a:lstStyle/>
          <a:p>
            <a:fld id="{AB52D6A9-714C-4626-A2AA-27FBCE7DAD3A}" type="slidenum">
              <a:rPr lang="it-IT" smtClean="0"/>
              <a:pPr/>
              <a:t>27</a:t>
            </a:fld>
            <a:endParaRPr lang="it-IT" smtClean="0"/>
          </a:p>
        </p:txBody>
      </p:sp>
      <p:sp>
        <p:nvSpPr>
          <p:cNvPr id="6147" name="Rectangle 2"/>
          <p:cNvSpPr>
            <a:spLocks noGrp="1" noChangeArrowheads="1"/>
          </p:cNvSpPr>
          <p:nvPr>
            <p:ph type="title"/>
          </p:nvPr>
        </p:nvSpPr>
        <p:spPr/>
        <p:txBody>
          <a:bodyPr/>
          <a:lstStyle/>
          <a:p>
            <a:pPr eaLnBrk="1" hangingPunct="1"/>
            <a:r>
              <a:rPr lang="it-IT" smtClean="0"/>
              <a:t>Chi è Paul Grice</a:t>
            </a:r>
          </a:p>
        </p:txBody>
      </p:sp>
      <p:sp>
        <p:nvSpPr>
          <p:cNvPr id="6148" name="Rectangle 3"/>
          <p:cNvSpPr>
            <a:spLocks noGrp="1" noChangeArrowheads="1"/>
          </p:cNvSpPr>
          <p:nvPr>
            <p:ph type="body" idx="1"/>
          </p:nvPr>
        </p:nvSpPr>
        <p:spPr/>
        <p:txBody>
          <a:bodyPr/>
          <a:lstStyle/>
          <a:p>
            <a:pPr eaLnBrk="1" hangingPunct="1"/>
            <a:r>
              <a:rPr lang="it-IT" smtClean="0"/>
              <a:t>1913-1988.</a:t>
            </a:r>
          </a:p>
          <a:p>
            <a:pPr eaLnBrk="1" hangingPunct="1"/>
            <a:r>
              <a:rPr lang="it-IT" smtClean="0"/>
              <a:t>professore di filosofia a Oxford, inglese, attivo nella seconda metà del ‘900.</a:t>
            </a:r>
          </a:p>
          <a:p>
            <a:pPr eaLnBrk="1" hangingPunct="1"/>
            <a:r>
              <a:rPr lang="it-IT" smtClean="0"/>
              <a:t>tra i più importanti esponenti nel campo della filosofia analitica del linguaggio.</a:t>
            </a:r>
          </a:p>
          <a:p>
            <a:pPr eaLnBrk="1" hangingPunct="1"/>
            <a:r>
              <a:rPr lang="it-IT" smtClean="0"/>
              <a:t>propone di ridurre la nozione di significato a quelle di intenzione e credenza (del parlante).</a:t>
            </a:r>
          </a:p>
          <a:p>
            <a:pPr eaLnBrk="1" hangingPunct="1"/>
            <a:endParaRPr lang="it-IT" smtClean="0"/>
          </a:p>
        </p:txBody>
      </p:sp>
    </p:spTree>
    <p:extLst>
      <p:ext uri="{BB962C8B-B14F-4D97-AF65-F5344CB8AC3E}">
        <p14:creationId xmlns:p14="http://schemas.microsoft.com/office/powerpoint/2010/main" val="869176255"/>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egnaposto numero diapositiva 4"/>
          <p:cNvSpPr>
            <a:spLocks noGrp="1"/>
          </p:cNvSpPr>
          <p:nvPr>
            <p:ph type="sldNum" sz="quarter" idx="11"/>
          </p:nvPr>
        </p:nvSpPr>
        <p:spPr>
          <a:noFill/>
        </p:spPr>
        <p:txBody>
          <a:bodyPr/>
          <a:lstStyle/>
          <a:p>
            <a:fld id="{19075791-6718-478F-9C1F-9796604AD8E2}" type="slidenum">
              <a:rPr lang="it-IT" smtClean="0"/>
              <a:pPr/>
              <a:t>28</a:t>
            </a:fld>
            <a:endParaRPr lang="it-IT" smtClean="0"/>
          </a:p>
        </p:txBody>
      </p:sp>
      <p:sp>
        <p:nvSpPr>
          <p:cNvPr id="7171" name="Rectangle 2"/>
          <p:cNvSpPr>
            <a:spLocks noGrp="1" noChangeArrowheads="1"/>
          </p:cNvSpPr>
          <p:nvPr>
            <p:ph type="title"/>
          </p:nvPr>
        </p:nvSpPr>
        <p:spPr/>
        <p:txBody>
          <a:bodyPr/>
          <a:lstStyle/>
          <a:p>
            <a:pPr eaLnBrk="1" hangingPunct="1"/>
            <a:r>
              <a:rPr lang="it-IT" smtClean="0"/>
              <a:t>Principio di Cooperazione</a:t>
            </a:r>
          </a:p>
        </p:txBody>
      </p:sp>
      <p:sp>
        <p:nvSpPr>
          <p:cNvPr id="7172" name="Rectangle 3"/>
          <p:cNvSpPr>
            <a:spLocks noGrp="1" noChangeArrowheads="1"/>
          </p:cNvSpPr>
          <p:nvPr>
            <p:ph type="body" idx="1"/>
          </p:nvPr>
        </p:nvSpPr>
        <p:spPr/>
        <p:txBody>
          <a:bodyPr/>
          <a:lstStyle/>
          <a:p>
            <a:pPr eaLnBrk="1" hangingPunct="1"/>
            <a:r>
              <a:rPr lang="it-IT" smtClean="0"/>
              <a:t>Conformare il proprio contributo conversazionale, nel momento in cui avviene, a quanto è richiesto dall’intento comune del dialogo nel quale si è impegnati.</a:t>
            </a:r>
          </a:p>
        </p:txBody>
      </p:sp>
    </p:spTree>
    <p:extLst>
      <p:ext uri="{BB962C8B-B14F-4D97-AF65-F5344CB8AC3E}">
        <p14:creationId xmlns:p14="http://schemas.microsoft.com/office/powerpoint/2010/main" val="3869560600"/>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Segnaposto numero diapositiva 4"/>
          <p:cNvSpPr>
            <a:spLocks noGrp="1"/>
          </p:cNvSpPr>
          <p:nvPr>
            <p:ph type="sldNum" sz="quarter" idx="11"/>
          </p:nvPr>
        </p:nvSpPr>
        <p:spPr>
          <a:noFill/>
        </p:spPr>
        <p:txBody>
          <a:bodyPr/>
          <a:lstStyle/>
          <a:p>
            <a:fld id="{5FABF3EC-8BD6-4820-B4BC-8F861272F234}" type="slidenum">
              <a:rPr lang="it-IT" smtClean="0"/>
              <a:pPr/>
              <a:t>29</a:t>
            </a:fld>
            <a:endParaRPr lang="it-IT" smtClean="0"/>
          </a:p>
        </p:txBody>
      </p:sp>
      <p:sp>
        <p:nvSpPr>
          <p:cNvPr id="2" name="Rectangle 2"/>
          <p:cNvSpPr>
            <a:spLocks noGrp="1" noChangeArrowheads="1"/>
          </p:cNvSpPr>
          <p:nvPr>
            <p:ph type="title"/>
          </p:nvPr>
        </p:nvSpPr>
        <p:spPr/>
        <p:txBody>
          <a:bodyPr/>
          <a:lstStyle/>
          <a:p>
            <a:pPr eaLnBrk="1" hangingPunct="1"/>
            <a:r>
              <a:rPr lang="it-IT" smtClean="0"/>
              <a:t>Massime conversazionali</a:t>
            </a:r>
          </a:p>
        </p:txBody>
      </p:sp>
      <p:sp>
        <p:nvSpPr>
          <p:cNvPr id="8195" name="Rectangle 3"/>
          <p:cNvSpPr>
            <a:spLocks noGrp="1" noChangeArrowheads="1"/>
          </p:cNvSpPr>
          <p:nvPr>
            <p:ph type="body" idx="1"/>
          </p:nvPr>
        </p:nvSpPr>
        <p:spPr/>
        <p:txBody>
          <a:bodyPr/>
          <a:lstStyle/>
          <a:p>
            <a:pPr eaLnBrk="1" hangingPunct="1"/>
            <a:r>
              <a:rPr lang="it-IT" sz="2400" dirty="0"/>
              <a:t>QUANTITA': dare un contributo (QN1) tanto informativo quanto richiesto e (QN2) non più informativo di quanto richiesto.</a:t>
            </a:r>
          </a:p>
          <a:p>
            <a:pPr eaLnBrk="1" hangingPunct="1"/>
            <a:r>
              <a:rPr lang="it-IT" sz="2400" dirty="0"/>
              <a:t>QUALITA’: cercare di dire il vero [</a:t>
            </a:r>
            <a:r>
              <a:rPr lang="it-IT" sz="2400" dirty="0">
                <a:solidFill>
                  <a:srgbClr val="FF0000"/>
                </a:solidFill>
              </a:rPr>
              <a:t>non dire </a:t>
            </a:r>
            <a:r>
              <a:rPr lang="it-IT" sz="2400" dirty="0"/>
              <a:t>(QL1) ciò che si ritiene falso e (QL2) ciò per cui non si hanno prove adeguate].</a:t>
            </a:r>
          </a:p>
          <a:p>
            <a:pPr eaLnBrk="1" hangingPunct="1"/>
            <a:r>
              <a:rPr lang="it-IT" sz="2400" dirty="0"/>
              <a:t>RELAZIONE: essere pertinenti.</a:t>
            </a:r>
          </a:p>
          <a:p>
            <a:pPr eaLnBrk="1" hangingPunct="1"/>
            <a:r>
              <a:rPr lang="it-IT" sz="2400" dirty="0"/>
              <a:t>MODO: essere perspicui [evitare (M1) oscurità, (M2) ambiguità, (M3) prolissità e (M4) seguire l’ordine degli eventi)].</a:t>
            </a:r>
          </a:p>
        </p:txBody>
      </p:sp>
    </p:spTree>
    <p:extLst>
      <p:ext uri="{BB962C8B-B14F-4D97-AF65-F5344CB8AC3E}">
        <p14:creationId xmlns:p14="http://schemas.microsoft.com/office/powerpoint/2010/main" val="3167392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195">
                                            <p:txEl>
                                              <p:pRg st="0" end="0"/>
                                            </p:txEl>
                                          </p:spTgt>
                                        </p:tgtEl>
                                        <p:attrNameLst>
                                          <p:attrName>style.visibility</p:attrName>
                                        </p:attrNameLst>
                                      </p:cBhvr>
                                      <p:to>
                                        <p:strVal val="visible"/>
                                      </p:to>
                                    </p:set>
                                    <p:animEffect transition="in" filter="fade">
                                      <p:cBhvr>
                                        <p:cTn id="14" dur="1000">
                                          <p:stCondLst>
                                            <p:cond delay="0"/>
                                          </p:stCondLst>
                                        </p:cTn>
                                        <p:tgtEl>
                                          <p:spTgt spid="819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195">
                                            <p:txEl>
                                              <p:pRg st="1" end="1"/>
                                            </p:txEl>
                                          </p:spTgt>
                                        </p:tgtEl>
                                        <p:attrNameLst>
                                          <p:attrName>style.visibility</p:attrName>
                                        </p:attrNameLst>
                                      </p:cBhvr>
                                      <p:to>
                                        <p:strVal val="visible"/>
                                      </p:to>
                                    </p:set>
                                    <p:animEffect transition="in" filter="fade">
                                      <p:cBhvr>
                                        <p:cTn id="19" dur="1000">
                                          <p:stCondLst>
                                            <p:cond delay="0"/>
                                          </p:stCondLst>
                                        </p:cTn>
                                        <p:tgtEl>
                                          <p:spTgt spid="8195">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195">
                                            <p:txEl>
                                              <p:pRg st="2" end="2"/>
                                            </p:txEl>
                                          </p:spTgt>
                                        </p:tgtEl>
                                        <p:attrNameLst>
                                          <p:attrName>style.visibility</p:attrName>
                                        </p:attrNameLst>
                                      </p:cBhvr>
                                      <p:to>
                                        <p:strVal val="visible"/>
                                      </p:to>
                                    </p:set>
                                    <p:animEffect transition="in" filter="fade">
                                      <p:cBhvr>
                                        <p:cTn id="24" dur="1000">
                                          <p:stCondLst>
                                            <p:cond delay="0"/>
                                          </p:stCondLst>
                                        </p:cTn>
                                        <p:tgtEl>
                                          <p:spTgt spid="8195">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8195">
                                            <p:txEl>
                                              <p:pRg st="3" end="3"/>
                                            </p:txEl>
                                          </p:spTgt>
                                        </p:tgtEl>
                                        <p:attrNameLst>
                                          <p:attrName>style.visibility</p:attrName>
                                        </p:attrNameLst>
                                      </p:cBhvr>
                                      <p:to>
                                        <p:strVal val="visible"/>
                                      </p:to>
                                    </p:set>
                                    <p:animEffect transition="in" filter="fade">
                                      <p:cBhvr>
                                        <p:cTn id="29" dur="1000">
                                          <p:stCondLst>
                                            <p:cond delay="0"/>
                                          </p:stCondLst>
                                        </p:cTn>
                                        <p:tgtEl>
                                          <p:spTgt spid="81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19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4" name="Segnaposto contenuto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32002" y="646545"/>
            <a:ext cx="11441162" cy="6435654"/>
          </a:xfrm>
        </p:spPr>
      </p:pic>
    </p:spTree>
    <p:extLst>
      <p:ext uri="{BB962C8B-B14F-4D97-AF65-F5344CB8AC3E}">
        <p14:creationId xmlns:p14="http://schemas.microsoft.com/office/powerpoint/2010/main" val="7511590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normAutofit/>
          </a:bodyPr>
          <a:lstStyle/>
          <a:p>
            <a:pPr eaLnBrk="1" hangingPunct="1"/>
            <a:r>
              <a:rPr lang="it-IT" smtClean="0"/>
              <a:t>Possibili atteggiamenti conversazionali</a:t>
            </a:r>
          </a:p>
        </p:txBody>
      </p:sp>
      <p:sp>
        <p:nvSpPr>
          <p:cNvPr id="6148" name="Rectangle 3"/>
          <p:cNvSpPr>
            <a:spLocks noGrp="1" noChangeArrowheads="1"/>
          </p:cNvSpPr>
          <p:nvPr>
            <p:ph sz="quarter" idx="1"/>
          </p:nvPr>
        </p:nvSpPr>
        <p:spPr/>
        <p:txBody>
          <a:bodyPr/>
          <a:lstStyle/>
          <a:p>
            <a:pPr eaLnBrk="1" hangingPunct="1"/>
            <a:r>
              <a:rPr lang="it-IT" smtClean="0"/>
              <a:t>Non  cooperazione esplicita: dissociarsi apertamente dal dialogo.</a:t>
            </a:r>
          </a:p>
          <a:p>
            <a:pPr eaLnBrk="1" hangingPunct="1"/>
            <a:r>
              <a:rPr lang="it-IT" smtClean="0"/>
              <a:t>Cooperazione simulata: violare nascostamente le regole conversazionali (menzogna).</a:t>
            </a:r>
          </a:p>
          <a:p>
            <a:pPr eaLnBrk="1" hangingPunct="1"/>
            <a:r>
              <a:rPr lang="it-IT" smtClean="0"/>
              <a:t>Cooperazione: accettare le regole conversazionali (situazione standard).</a:t>
            </a:r>
          </a:p>
        </p:txBody>
      </p:sp>
      <p:sp>
        <p:nvSpPr>
          <p:cNvPr id="6146" name="Segnaposto numero diapositiva 4"/>
          <p:cNvSpPr>
            <a:spLocks noGrp="1"/>
          </p:cNvSpPr>
          <p:nvPr>
            <p:ph type="sldNum" sz="quarter" idx="4294967295"/>
          </p:nvPr>
        </p:nvSpPr>
        <p:spPr>
          <a:xfrm>
            <a:off x="9653016" y="5734050"/>
            <a:ext cx="609600" cy="521208"/>
          </a:xfrm>
          <a:prstGeom prst="rect">
            <a:avLst/>
          </a:prstGeom>
          <a:noFill/>
        </p:spPr>
        <p:txBody>
          <a:bodyPr/>
          <a:lstStyle/>
          <a:p>
            <a:fld id="{7152DE93-B151-4E3D-816A-624405696528}" type="slidenum">
              <a:rPr lang="it-IT" smtClean="0"/>
              <a:pPr/>
              <a:t>30</a:t>
            </a:fld>
            <a:endParaRPr lang="it-IT" smtClean="0"/>
          </a:p>
        </p:txBody>
      </p:sp>
    </p:spTree>
    <p:extLst>
      <p:ext uri="{BB962C8B-B14F-4D97-AF65-F5344CB8AC3E}">
        <p14:creationId xmlns:p14="http://schemas.microsoft.com/office/powerpoint/2010/main" val="4085387277"/>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normAutofit/>
          </a:bodyPr>
          <a:lstStyle/>
          <a:p>
            <a:pPr eaLnBrk="1" hangingPunct="1"/>
            <a:r>
              <a:rPr lang="it-IT" sz="3500"/>
              <a:t>Principio di Benevolenza o Carità (</a:t>
            </a:r>
            <a:r>
              <a:rPr lang="it-IT" sz="3500">
                <a:hlinkClick r:id="rId3" action="ppaction://hlinksldjump"/>
              </a:rPr>
              <a:t>Quine, Davidson</a:t>
            </a:r>
            <a:r>
              <a:rPr lang="it-IT" sz="3500"/>
              <a:t>)</a:t>
            </a:r>
          </a:p>
        </p:txBody>
      </p:sp>
      <p:sp>
        <p:nvSpPr>
          <p:cNvPr id="7172" name="Rectangle 3"/>
          <p:cNvSpPr>
            <a:spLocks noGrp="1" noChangeArrowheads="1"/>
          </p:cNvSpPr>
          <p:nvPr>
            <p:ph sz="quarter" idx="1"/>
          </p:nvPr>
        </p:nvSpPr>
        <p:spPr/>
        <p:txBody>
          <a:bodyPr/>
          <a:lstStyle/>
          <a:p>
            <a:pPr eaLnBrk="1" hangingPunct="1"/>
            <a:r>
              <a:rPr lang="it-IT" smtClean="0"/>
              <a:t>Interpretare ciò che dice l’interlocutore in modo da massimizzarne la  verità, la razionalità e la sensatezza (ossia in modo che risulti, per quanto possibile, conforme al principio di cooperazione e alle massime conversazionali).</a:t>
            </a:r>
          </a:p>
        </p:txBody>
      </p:sp>
      <p:sp>
        <p:nvSpPr>
          <p:cNvPr id="7170" name="Segnaposto numero diapositiva 4"/>
          <p:cNvSpPr>
            <a:spLocks noGrp="1"/>
          </p:cNvSpPr>
          <p:nvPr>
            <p:ph type="sldNum" sz="quarter" idx="4294967295"/>
          </p:nvPr>
        </p:nvSpPr>
        <p:spPr>
          <a:xfrm>
            <a:off x="9653016" y="5734050"/>
            <a:ext cx="609600" cy="521208"/>
          </a:xfrm>
          <a:prstGeom prst="rect">
            <a:avLst/>
          </a:prstGeom>
          <a:noFill/>
        </p:spPr>
        <p:txBody>
          <a:bodyPr/>
          <a:lstStyle/>
          <a:p>
            <a:fld id="{42112842-DAEF-475A-B6ED-AF132A888718}" type="slidenum">
              <a:rPr lang="it-IT" smtClean="0"/>
              <a:pPr/>
              <a:t>31</a:t>
            </a:fld>
            <a:endParaRPr lang="it-IT" smtClean="0"/>
          </a:p>
        </p:txBody>
      </p:sp>
    </p:spTree>
    <p:extLst>
      <p:ext uri="{BB962C8B-B14F-4D97-AF65-F5344CB8AC3E}">
        <p14:creationId xmlns:p14="http://schemas.microsoft.com/office/powerpoint/2010/main" val="4198865168"/>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p:cNvSpPr>
          <p:nvPr>
            <p:ph type="title"/>
          </p:nvPr>
        </p:nvSpPr>
        <p:spPr/>
        <p:txBody>
          <a:bodyPr>
            <a:normAutofit/>
          </a:bodyPr>
          <a:lstStyle/>
          <a:p>
            <a:pPr eaLnBrk="1" hangingPunct="1"/>
            <a:r>
              <a:rPr lang="it-IT" smtClean="0"/>
              <a:t>Che cosa intendiamo per "implicatura conversazionale"</a:t>
            </a:r>
          </a:p>
        </p:txBody>
      </p:sp>
      <p:sp>
        <p:nvSpPr>
          <p:cNvPr id="9219" name="Segnaposto contenuto 2"/>
          <p:cNvSpPr>
            <a:spLocks noGrp="1"/>
          </p:cNvSpPr>
          <p:nvPr>
            <p:ph sz="quarter" idx="1"/>
          </p:nvPr>
        </p:nvSpPr>
        <p:spPr/>
        <p:txBody>
          <a:bodyPr/>
          <a:lstStyle/>
          <a:p>
            <a:pPr eaLnBrk="1" hangingPunct="1"/>
            <a:r>
              <a:rPr lang="it-IT" smtClean="0"/>
              <a:t>Possiamo intendere 3 cose.</a:t>
            </a:r>
          </a:p>
          <a:p>
            <a:pPr eaLnBrk="1" hangingPunct="1"/>
            <a:r>
              <a:rPr lang="it-IT" smtClean="0"/>
              <a:t>Vedi (1), (2), (3) dell'esempio nella diapositiva successiva</a:t>
            </a:r>
          </a:p>
        </p:txBody>
      </p:sp>
      <p:sp>
        <p:nvSpPr>
          <p:cNvPr id="9220" name="Segnaposto numero diapositiva 3"/>
          <p:cNvSpPr>
            <a:spLocks noGrp="1"/>
          </p:cNvSpPr>
          <p:nvPr>
            <p:ph type="sldNum" sz="quarter" idx="4294967295"/>
          </p:nvPr>
        </p:nvSpPr>
        <p:spPr>
          <a:xfrm>
            <a:off x="9653016" y="5734050"/>
            <a:ext cx="609600" cy="521208"/>
          </a:xfrm>
          <a:prstGeom prst="rect">
            <a:avLst/>
          </a:prstGeom>
          <a:noFill/>
        </p:spPr>
        <p:txBody>
          <a:bodyPr/>
          <a:lstStyle/>
          <a:p>
            <a:fld id="{AF4AAC8E-A589-4782-AAEE-062A12CCE998}" type="slidenum">
              <a:rPr lang="it-IT" smtClean="0"/>
              <a:pPr/>
              <a:t>32</a:t>
            </a:fld>
            <a:endParaRPr lang="it-IT" smtClean="0"/>
          </a:p>
        </p:txBody>
      </p:sp>
    </p:spTree>
    <p:extLst>
      <p:ext uri="{BB962C8B-B14F-4D97-AF65-F5344CB8AC3E}">
        <p14:creationId xmlns:p14="http://schemas.microsoft.com/office/powerpoint/2010/main" val="410607777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lstStyle/>
          <a:p>
            <a:pPr eaLnBrk="1" hangingPunct="1"/>
            <a:r>
              <a:rPr lang="it-IT" smtClean="0"/>
              <a:t>Implicatura Conversazionale</a:t>
            </a:r>
          </a:p>
        </p:txBody>
      </p:sp>
      <p:sp>
        <p:nvSpPr>
          <p:cNvPr id="2" name="Rectangle 3"/>
          <p:cNvSpPr>
            <a:spLocks noGrp="1" noChangeArrowheads="1"/>
          </p:cNvSpPr>
          <p:nvPr>
            <p:ph sz="quarter" idx="1"/>
          </p:nvPr>
        </p:nvSpPr>
        <p:spPr/>
        <p:txBody>
          <a:bodyPr/>
          <a:lstStyle/>
          <a:p>
            <a:pPr marL="533400" indent="-533400">
              <a:lnSpc>
                <a:spcPct val="80000"/>
              </a:lnSpc>
              <a:buNone/>
            </a:pPr>
            <a:r>
              <a:rPr lang="it-IT" sz="2000" dirty="0"/>
              <a:t>ESEMPIO</a:t>
            </a:r>
          </a:p>
          <a:p>
            <a:pPr marL="533400" indent="-533400">
              <a:lnSpc>
                <a:spcPct val="80000"/>
              </a:lnSpc>
              <a:buNone/>
            </a:pPr>
            <a:endParaRPr lang="it-IT" sz="2000" dirty="0"/>
          </a:p>
          <a:p>
            <a:pPr marL="533400" indent="-533400">
              <a:lnSpc>
                <a:spcPct val="80000"/>
              </a:lnSpc>
              <a:buNone/>
            </a:pPr>
            <a:r>
              <a:rPr lang="it-IT" sz="2000" dirty="0"/>
              <a:t>Rossana: “Nino ha una ragazza?”</a:t>
            </a:r>
          </a:p>
          <a:p>
            <a:pPr marL="533400" indent="-533400">
              <a:lnSpc>
                <a:spcPct val="80000"/>
              </a:lnSpc>
              <a:buNone/>
            </a:pPr>
            <a:r>
              <a:rPr lang="it-IT" sz="2000" dirty="0"/>
              <a:t>Vittorio: “Di recente va spesso a New York</a:t>
            </a:r>
            <a:r>
              <a:rPr lang="it-IT" sz="2000" dirty="0" smtClean="0"/>
              <a:t>” [Proposizione P1]</a:t>
            </a:r>
            <a:endParaRPr lang="it-IT" sz="2000" dirty="0"/>
          </a:p>
          <a:p>
            <a:pPr marL="533400" indent="-533400">
              <a:lnSpc>
                <a:spcPct val="80000"/>
              </a:lnSpc>
            </a:pPr>
            <a:r>
              <a:rPr lang="it-IT" sz="2000" dirty="0"/>
              <a:t>(1) </a:t>
            </a:r>
            <a:r>
              <a:rPr lang="it-IT" sz="2000" b="1" dirty="0"/>
              <a:t>Proposizione </a:t>
            </a:r>
            <a:r>
              <a:rPr lang="it-IT" sz="2000" b="1" dirty="0" smtClean="0"/>
              <a:t>P2, </a:t>
            </a:r>
            <a:r>
              <a:rPr lang="it-IT" sz="2000" dirty="0" smtClean="0"/>
              <a:t>Nino </a:t>
            </a:r>
            <a:r>
              <a:rPr lang="it-IT" sz="2000" dirty="0"/>
              <a:t>ha una ragazza a New </a:t>
            </a:r>
            <a:r>
              <a:rPr lang="it-IT" sz="2000" dirty="0" smtClean="0"/>
              <a:t>York,  </a:t>
            </a:r>
            <a:r>
              <a:rPr lang="it-IT" sz="2000" dirty="0"/>
              <a:t>che il ricevente (tipico) può inferire </a:t>
            </a:r>
            <a:r>
              <a:rPr lang="it-IT" sz="2000" i="1" dirty="0" err="1"/>
              <a:t>abduttivamente</a:t>
            </a:r>
            <a:r>
              <a:rPr lang="it-IT" sz="2000" i="1" dirty="0"/>
              <a:t> </a:t>
            </a:r>
            <a:r>
              <a:rPr lang="it-IT" sz="2000" dirty="0"/>
              <a:t>da</a:t>
            </a:r>
            <a:r>
              <a:rPr lang="it-IT" sz="2000" i="1" dirty="0"/>
              <a:t> </a:t>
            </a:r>
            <a:r>
              <a:rPr lang="it-IT" sz="2000" dirty="0" smtClean="0"/>
              <a:t>certe assunzioni</a:t>
            </a:r>
            <a:r>
              <a:rPr lang="it-IT" sz="2000" dirty="0"/>
              <a:t> </a:t>
            </a:r>
            <a:r>
              <a:rPr lang="it-IT" sz="2000" dirty="0" smtClean="0"/>
              <a:t>(v. prossima diapositiva)</a:t>
            </a:r>
            <a:endParaRPr lang="it-IT" sz="2000" dirty="0"/>
          </a:p>
          <a:p>
            <a:pPr marL="533400" indent="-533400">
              <a:lnSpc>
                <a:spcPct val="80000"/>
              </a:lnSpc>
            </a:pPr>
            <a:r>
              <a:rPr lang="it-IT" sz="2000" dirty="0" smtClean="0"/>
              <a:t>(</a:t>
            </a:r>
            <a:r>
              <a:rPr lang="it-IT" sz="2000" dirty="0"/>
              <a:t>2) </a:t>
            </a:r>
            <a:r>
              <a:rPr lang="it-IT" sz="2000" b="1" dirty="0"/>
              <a:t>La relazione </a:t>
            </a:r>
            <a:r>
              <a:rPr lang="it-IT" sz="2000" b="1" dirty="0" smtClean="0"/>
              <a:t>logico-pragmatica, </a:t>
            </a:r>
            <a:r>
              <a:rPr lang="it-IT" sz="2000" b="1" dirty="0"/>
              <a:t>P1+&gt;P2</a:t>
            </a:r>
            <a:r>
              <a:rPr lang="it-IT" sz="2000" dirty="0"/>
              <a:t>, che lega P1 [</a:t>
            </a:r>
            <a:r>
              <a:rPr lang="it-IT" sz="2000" dirty="0" err="1"/>
              <a:t>implicans</a:t>
            </a:r>
            <a:r>
              <a:rPr lang="it-IT" sz="2000" dirty="0"/>
              <a:t>] a P2 [</a:t>
            </a:r>
            <a:r>
              <a:rPr lang="it-IT" sz="2000" dirty="0" err="1"/>
              <a:t>implicatum</a:t>
            </a:r>
            <a:r>
              <a:rPr lang="it-IT" sz="2000" dirty="0"/>
              <a:t>] (nel contesto dato).</a:t>
            </a:r>
          </a:p>
          <a:p>
            <a:pPr marL="533400" indent="-533400">
              <a:lnSpc>
                <a:spcPct val="80000"/>
              </a:lnSpc>
            </a:pPr>
            <a:r>
              <a:rPr lang="it-IT" sz="2000" dirty="0"/>
              <a:t>(3) </a:t>
            </a:r>
            <a:r>
              <a:rPr lang="it-IT" sz="2000" b="1" dirty="0"/>
              <a:t>L’atto dell’inferire P2 da P1</a:t>
            </a:r>
            <a:r>
              <a:rPr lang="it-IT" sz="2000" dirty="0"/>
              <a:t>.</a:t>
            </a:r>
          </a:p>
          <a:p>
            <a:pPr marL="533400" indent="-533400">
              <a:lnSpc>
                <a:spcPct val="80000"/>
              </a:lnSpc>
              <a:buNone/>
            </a:pPr>
            <a:endParaRPr lang="it-IT" sz="2000" dirty="0"/>
          </a:p>
        </p:txBody>
      </p:sp>
      <p:sp>
        <p:nvSpPr>
          <p:cNvPr id="10242" name="Segnaposto numero diapositiva 4"/>
          <p:cNvSpPr>
            <a:spLocks noGrp="1"/>
          </p:cNvSpPr>
          <p:nvPr>
            <p:ph type="sldNum" sz="quarter" idx="4294967295"/>
          </p:nvPr>
        </p:nvSpPr>
        <p:spPr>
          <a:xfrm>
            <a:off x="9653016" y="5734050"/>
            <a:ext cx="609600" cy="521208"/>
          </a:xfrm>
          <a:prstGeom prst="rect">
            <a:avLst/>
          </a:prstGeom>
          <a:noFill/>
        </p:spPr>
        <p:txBody>
          <a:bodyPr/>
          <a:lstStyle/>
          <a:p>
            <a:fld id="{7B9B9E96-E09A-4528-B16B-F1419AFBC2E4}" type="slidenum">
              <a:rPr lang="it-IT" smtClean="0"/>
              <a:pPr/>
              <a:t>33</a:t>
            </a:fld>
            <a:endParaRPr lang="it-IT" smtClean="0"/>
          </a:p>
        </p:txBody>
      </p:sp>
    </p:spTree>
    <p:extLst>
      <p:ext uri="{BB962C8B-B14F-4D97-AF65-F5344CB8AC3E}">
        <p14:creationId xmlns:p14="http://schemas.microsoft.com/office/powerpoint/2010/main" val="127429526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pPr eaLnBrk="1" hangingPunct="1"/>
            <a:r>
              <a:rPr lang="it-IT" dirty="0" smtClean="0"/>
              <a:t>abduzione</a:t>
            </a:r>
          </a:p>
        </p:txBody>
      </p:sp>
      <p:sp>
        <p:nvSpPr>
          <p:cNvPr id="11268" name="Rectangle 3"/>
          <p:cNvSpPr>
            <a:spLocks noGrp="1" noChangeArrowheads="1"/>
          </p:cNvSpPr>
          <p:nvPr>
            <p:ph sz="quarter" idx="1"/>
          </p:nvPr>
        </p:nvSpPr>
        <p:spPr/>
        <p:txBody>
          <a:bodyPr>
            <a:normAutofit/>
          </a:bodyPr>
          <a:lstStyle/>
          <a:p>
            <a:pPr eaLnBrk="1" hangingPunct="1">
              <a:lnSpc>
                <a:spcPct val="80000"/>
              </a:lnSpc>
              <a:buFont typeface="Wingdings" pitchFamily="2" charset="2"/>
              <a:buNone/>
            </a:pPr>
            <a:r>
              <a:rPr lang="it-IT" sz="1800" dirty="0"/>
              <a:t>(1) </a:t>
            </a:r>
            <a:r>
              <a:rPr lang="it-IT" sz="1800" dirty="0" smtClean="0"/>
              <a:t>B</a:t>
            </a:r>
            <a:endParaRPr lang="it-IT" sz="1800" dirty="0"/>
          </a:p>
          <a:p>
            <a:pPr eaLnBrk="1" hangingPunct="1">
              <a:lnSpc>
                <a:spcPct val="80000"/>
              </a:lnSpc>
              <a:buFont typeface="Wingdings" pitchFamily="2" charset="2"/>
              <a:buNone/>
            </a:pPr>
            <a:r>
              <a:rPr lang="it-IT" sz="1800" dirty="0"/>
              <a:t>(2) </a:t>
            </a:r>
            <a:r>
              <a:rPr lang="it-IT" sz="1800" dirty="0" smtClean="0"/>
              <a:t>A spiega B</a:t>
            </a:r>
            <a:endParaRPr lang="it-IT" sz="1800" dirty="0"/>
          </a:p>
          <a:p>
            <a:pPr>
              <a:lnSpc>
                <a:spcPct val="80000"/>
              </a:lnSpc>
              <a:buNone/>
            </a:pPr>
            <a:r>
              <a:rPr lang="it-IT" sz="1800" dirty="0"/>
              <a:t>QUINDI (presumibilmente, assumendo che altre ipotesi esplicative siano meno plausibili</a:t>
            </a:r>
            <a:r>
              <a:rPr lang="it-IT" sz="1800" dirty="0" smtClean="0"/>
              <a:t>)</a:t>
            </a:r>
            <a:endParaRPr lang="it-IT" sz="1800" dirty="0"/>
          </a:p>
          <a:p>
            <a:pPr eaLnBrk="1" hangingPunct="1">
              <a:lnSpc>
                <a:spcPct val="80000"/>
              </a:lnSpc>
              <a:buFont typeface="Wingdings" pitchFamily="2" charset="2"/>
              <a:buNone/>
            </a:pPr>
            <a:r>
              <a:rPr lang="it-IT" sz="1800" dirty="0"/>
              <a:t>(3) </a:t>
            </a:r>
            <a:r>
              <a:rPr lang="it-IT" sz="1800" dirty="0" smtClean="0"/>
              <a:t>A </a:t>
            </a:r>
          </a:p>
          <a:p>
            <a:pPr eaLnBrk="1" hangingPunct="1">
              <a:lnSpc>
                <a:spcPct val="80000"/>
              </a:lnSpc>
              <a:buFont typeface="Wingdings" pitchFamily="2" charset="2"/>
              <a:buNone/>
            </a:pPr>
            <a:r>
              <a:rPr lang="it-IT" sz="1800" dirty="0" smtClean="0"/>
              <a:t>Nel </a:t>
            </a:r>
            <a:r>
              <a:rPr lang="it-IT" sz="1800" dirty="0"/>
              <a:t>nostro caso, </a:t>
            </a:r>
            <a:endParaRPr lang="it-IT" sz="1800" dirty="0" smtClean="0"/>
          </a:p>
          <a:p>
            <a:pPr>
              <a:lnSpc>
                <a:spcPct val="80000"/>
              </a:lnSpc>
              <a:buNone/>
            </a:pPr>
            <a:r>
              <a:rPr lang="it-IT" sz="1800" dirty="0" smtClean="0"/>
              <a:t>      B </a:t>
            </a:r>
            <a:r>
              <a:rPr lang="it-IT" sz="1800" dirty="0"/>
              <a:t>= </a:t>
            </a:r>
            <a:r>
              <a:rPr lang="it-IT" sz="1800" b="1" dirty="0"/>
              <a:t>il parlante ha asserito </a:t>
            </a:r>
            <a:r>
              <a:rPr lang="it-IT" sz="1800" b="1" dirty="0" smtClean="0"/>
              <a:t>P1 [Nino va a </a:t>
            </a:r>
            <a:r>
              <a:rPr lang="it-IT" sz="1800" b="1" dirty="0" err="1" smtClean="0"/>
              <a:t>NY</a:t>
            </a:r>
            <a:r>
              <a:rPr lang="it-IT" sz="1800" b="1" dirty="0" smtClean="0"/>
              <a:t>]</a:t>
            </a:r>
            <a:endParaRPr lang="it-IT" sz="1800" b="1" dirty="0"/>
          </a:p>
          <a:p>
            <a:pPr>
              <a:lnSpc>
                <a:spcPct val="80000"/>
              </a:lnSpc>
              <a:buNone/>
            </a:pPr>
            <a:r>
              <a:rPr lang="it-IT" sz="1800" dirty="0"/>
              <a:t>      </a:t>
            </a:r>
            <a:r>
              <a:rPr lang="it-IT" sz="1800" dirty="0" smtClean="0"/>
              <a:t>A = </a:t>
            </a:r>
            <a:r>
              <a:rPr lang="it-IT" sz="1800" b="1" dirty="0"/>
              <a:t>il </a:t>
            </a:r>
            <a:r>
              <a:rPr lang="it-IT" sz="1800" b="1" dirty="0" smtClean="0"/>
              <a:t>parlante (cooperante) </a:t>
            </a:r>
            <a:r>
              <a:rPr lang="it-IT" sz="1800" b="1" dirty="0"/>
              <a:t>asserisce implicitamente e vuol fare intendere P2 </a:t>
            </a:r>
            <a:r>
              <a:rPr lang="it-IT" sz="1800" b="1" dirty="0" smtClean="0"/>
              <a:t>[Nino ha una ragazza a </a:t>
            </a:r>
            <a:r>
              <a:rPr lang="it-IT" sz="1800" b="1" dirty="0" err="1" smtClean="0"/>
              <a:t>NY</a:t>
            </a:r>
            <a:r>
              <a:rPr lang="it-IT" sz="1800" b="1" dirty="0" smtClean="0"/>
              <a:t>]</a:t>
            </a:r>
          </a:p>
          <a:p>
            <a:pPr>
              <a:lnSpc>
                <a:spcPct val="80000"/>
              </a:lnSpc>
              <a:buNone/>
            </a:pPr>
            <a:r>
              <a:rPr lang="it-IT" sz="1800" b="1" dirty="0" smtClean="0"/>
              <a:t>		P1</a:t>
            </a:r>
            <a:r>
              <a:rPr lang="it-IT" sz="1800" b="1" dirty="0"/>
              <a:t>+&gt;P2</a:t>
            </a:r>
            <a:endParaRPr lang="it-IT" sz="1800" dirty="0"/>
          </a:p>
        </p:txBody>
      </p:sp>
      <p:sp>
        <p:nvSpPr>
          <p:cNvPr id="11266" name="Segnaposto numero diapositiva 4"/>
          <p:cNvSpPr>
            <a:spLocks noGrp="1"/>
          </p:cNvSpPr>
          <p:nvPr>
            <p:ph type="sldNum" sz="quarter" idx="4294967295"/>
          </p:nvPr>
        </p:nvSpPr>
        <p:spPr>
          <a:xfrm>
            <a:off x="9653016" y="5734050"/>
            <a:ext cx="609600" cy="521208"/>
          </a:xfrm>
          <a:prstGeom prst="rect">
            <a:avLst/>
          </a:prstGeom>
          <a:noFill/>
        </p:spPr>
        <p:txBody>
          <a:bodyPr/>
          <a:lstStyle/>
          <a:p>
            <a:fld id="{E0F2DA23-5A14-464D-A803-C7DFF27A357C}" type="slidenum">
              <a:rPr lang="it-IT" smtClean="0"/>
              <a:pPr/>
              <a:t>34</a:t>
            </a:fld>
            <a:endParaRPr lang="it-IT" smtClean="0"/>
          </a:p>
        </p:txBody>
      </p:sp>
    </p:spTree>
    <p:extLst>
      <p:ext uri="{BB962C8B-B14F-4D97-AF65-F5344CB8AC3E}">
        <p14:creationId xmlns:p14="http://schemas.microsoft.com/office/powerpoint/2010/main" val="4112230539"/>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Tre tipi di </a:t>
            </a:r>
            <a:r>
              <a:rPr lang="it-IT" dirty="0" err="1" smtClean="0"/>
              <a:t>implicatura</a:t>
            </a:r>
            <a:endParaRPr lang="it-IT" dirty="0"/>
          </a:p>
        </p:txBody>
      </p:sp>
      <p:sp>
        <p:nvSpPr>
          <p:cNvPr id="3" name="Segnaposto contenuto 2"/>
          <p:cNvSpPr>
            <a:spLocks noGrp="1"/>
          </p:cNvSpPr>
          <p:nvPr>
            <p:ph sz="quarter" idx="1"/>
          </p:nvPr>
        </p:nvSpPr>
        <p:spPr/>
        <p:txBody>
          <a:bodyPr>
            <a:normAutofit/>
          </a:bodyPr>
          <a:lstStyle/>
          <a:p>
            <a:r>
              <a:rPr lang="it-IT" dirty="0" smtClean="0"/>
              <a:t>Distingueremo 3 tipi di </a:t>
            </a:r>
            <a:r>
              <a:rPr lang="it-IT" dirty="0" err="1" smtClean="0"/>
              <a:t>implicatura</a:t>
            </a:r>
            <a:endParaRPr lang="it-IT" dirty="0" smtClean="0"/>
          </a:p>
          <a:p>
            <a:r>
              <a:rPr lang="it-IT" dirty="0" smtClean="0"/>
              <a:t>(1) </a:t>
            </a:r>
            <a:r>
              <a:rPr lang="it-IT" b="1" dirty="0" smtClean="0"/>
              <a:t>standard: una massima </a:t>
            </a:r>
            <a:r>
              <a:rPr lang="it-IT" b="1" i="1" dirty="0" smtClean="0"/>
              <a:t>sembra </a:t>
            </a:r>
            <a:r>
              <a:rPr lang="it-IT" b="1" dirty="0" smtClean="0"/>
              <a:t>violata </a:t>
            </a:r>
            <a:r>
              <a:rPr lang="it-IT" dirty="0" smtClean="0"/>
              <a:t>(nella terminologia di </a:t>
            </a:r>
            <a:r>
              <a:rPr lang="it-IT" dirty="0" err="1" smtClean="0"/>
              <a:t>Levinson</a:t>
            </a:r>
            <a:r>
              <a:rPr lang="it-IT" dirty="0" smtClean="0"/>
              <a:t>; Sbisà la chiama "di prevenzione", perché nell'assumere che ci sia questa </a:t>
            </a:r>
            <a:r>
              <a:rPr lang="it-IT" dirty="0" err="1" smtClean="0"/>
              <a:t>implicatura</a:t>
            </a:r>
            <a:r>
              <a:rPr lang="it-IT" dirty="0" smtClean="0"/>
              <a:t> preveniamo l'idea che una certa massima sia stata violata)</a:t>
            </a:r>
          </a:p>
          <a:p>
            <a:r>
              <a:rPr lang="it-IT" dirty="0" smtClean="0"/>
              <a:t>(2) </a:t>
            </a:r>
            <a:r>
              <a:rPr lang="it-IT" b="1" dirty="0" smtClean="0"/>
              <a:t>da sfruttamento: una massima è apertamente violata per generare un’</a:t>
            </a:r>
            <a:r>
              <a:rPr lang="it-IT" b="1" dirty="0" err="1" smtClean="0"/>
              <a:t>implicatura</a:t>
            </a:r>
            <a:r>
              <a:rPr lang="it-IT" b="1" dirty="0" smtClean="0"/>
              <a:t> </a:t>
            </a:r>
            <a:r>
              <a:rPr lang="it-IT" dirty="0" smtClean="0"/>
              <a:t>("di riparazione" nella terminologia di Sbisà)</a:t>
            </a:r>
          </a:p>
          <a:p>
            <a:r>
              <a:rPr lang="it-IT" dirty="0" smtClean="0"/>
              <a:t>(3) </a:t>
            </a:r>
            <a:r>
              <a:rPr lang="it-IT" b="1" dirty="0" smtClean="0"/>
              <a:t>da conflitto: una massima è violata per non violarne un’altra </a:t>
            </a:r>
            <a:r>
              <a:rPr lang="it-IT" dirty="0" smtClean="0"/>
              <a:t>(classificate a parte in questo modo da </a:t>
            </a:r>
            <a:r>
              <a:rPr lang="it-IT" dirty="0" err="1" smtClean="0"/>
              <a:t>Grice</a:t>
            </a:r>
            <a:r>
              <a:rPr lang="it-IT" dirty="0" smtClean="0"/>
              <a:t>, ma, secondo Sbisà, p. 100, riconducibili a (1) o (2))</a:t>
            </a:r>
            <a:endParaRPr lang="it-IT" dirty="0"/>
          </a:p>
        </p:txBody>
      </p:sp>
      <p:sp>
        <p:nvSpPr>
          <p:cNvPr id="4" name="Segnaposto numero diapositiva 3"/>
          <p:cNvSpPr>
            <a:spLocks noGrp="1"/>
          </p:cNvSpPr>
          <p:nvPr>
            <p:ph type="sldNum" sz="quarter" idx="4294967295"/>
          </p:nvPr>
        </p:nvSpPr>
        <p:spPr>
          <a:xfrm>
            <a:off x="9653016" y="5734050"/>
            <a:ext cx="609600" cy="521208"/>
          </a:xfrm>
          <a:prstGeom prst="rect">
            <a:avLst/>
          </a:prstGeom>
        </p:spPr>
        <p:txBody>
          <a:bodyPr/>
          <a:lstStyle/>
          <a:p>
            <a:pPr>
              <a:defRPr/>
            </a:pPr>
            <a:fld id="{12A61E0F-323B-474F-AD04-C30E09968ADB}" type="slidenum">
              <a:rPr lang="it-IT" smtClean="0"/>
              <a:pPr>
                <a:defRPr/>
              </a:pPr>
              <a:t>35</a:t>
            </a:fld>
            <a:endParaRPr lang="it-IT"/>
          </a:p>
        </p:txBody>
      </p:sp>
    </p:spTree>
    <p:extLst>
      <p:ext uri="{BB962C8B-B14F-4D97-AF65-F5344CB8AC3E}">
        <p14:creationId xmlns:p14="http://schemas.microsoft.com/office/powerpoint/2010/main" val="70762158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normAutofit/>
          </a:bodyPr>
          <a:lstStyle/>
          <a:p>
            <a:pPr eaLnBrk="1" hangingPunct="1"/>
            <a:r>
              <a:rPr lang="it-IT" sz="3500" dirty="0" err="1"/>
              <a:t>Implicatura</a:t>
            </a:r>
            <a:r>
              <a:rPr lang="it-IT" sz="3500" dirty="0"/>
              <a:t> standard</a:t>
            </a:r>
          </a:p>
        </p:txBody>
      </p:sp>
      <p:sp>
        <p:nvSpPr>
          <p:cNvPr id="12292" name="Rectangle 3"/>
          <p:cNvSpPr>
            <a:spLocks noGrp="1" noChangeArrowheads="1"/>
          </p:cNvSpPr>
          <p:nvPr>
            <p:ph sz="quarter" idx="1"/>
          </p:nvPr>
        </p:nvSpPr>
        <p:spPr/>
        <p:txBody>
          <a:bodyPr/>
          <a:lstStyle/>
          <a:p>
            <a:pPr eaLnBrk="1" hangingPunct="1">
              <a:lnSpc>
                <a:spcPct val="80000"/>
              </a:lnSpc>
            </a:pPr>
            <a:r>
              <a:rPr lang="it-IT" sz="2000" dirty="0"/>
              <a:t>il ricevente assume che tutte le massime sono osservate, ma fa leva in particolare su una certa massima utilizzando il fatto che </a:t>
            </a:r>
            <a:r>
              <a:rPr lang="it-IT" sz="2000" i="1" dirty="0"/>
              <a:t>sembra</a:t>
            </a:r>
            <a:r>
              <a:rPr lang="it-IT" sz="2000" dirty="0"/>
              <a:t> violata e assumendo che invece non lo è</a:t>
            </a:r>
            <a:r>
              <a:rPr lang="it-IT" sz="2000" dirty="0" smtClean="0"/>
              <a:t>.</a:t>
            </a:r>
            <a:endParaRPr lang="it-IT" sz="2000" dirty="0"/>
          </a:p>
          <a:p>
            <a:pPr eaLnBrk="1" hangingPunct="1">
              <a:lnSpc>
                <a:spcPct val="80000"/>
              </a:lnSpc>
            </a:pPr>
            <a:r>
              <a:rPr lang="it-IT" sz="2000" dirty="0"/>
              <a:t>ESEMPIO</a:t>
            </a:r>
          </a:p>
          <a:p>
            <a:pPr eaLnBrk="1" hangingPunct="1">
              <a:lnSpc>
                <a:spcPct val="80000"/>
              </a:lnSpc>
              <a:buFont typeface="Wingdings" pitchFamily="2" charset="2"/>
              <a:buNone/>
            </a:pPr>
            <a:r>
              <a:rPr lang="it-IT" sz="2000" dirty="0"/>
              <a:t>Giovanni: “ho finito le sigarette”</a:t>
            </a:r>
          </a:p>
          <a:p>
            <a:pPr eaLnBrk="1" hangingPunct="1">
              <a:lnSpc>
                <a:spcPct val="80000"/>
              </a:lnSpc>
              <a:buFont typeface="Wingdings" pitchFamily="2" charset="2"/>
              <a:buNone/>
            </a:pPr>
            <a:r>
              <a:rPr lang="it-IT" sz="2000" dirty="0"/>
              <a:t>Maria: “c’è un bar dietro l’angolo” (P1</a:t>
            </a:r>
            <a:r>
              <a:rPr lang="it-IT" sz="2000" dirty="0" smtClean="0"/>
              <a:t>)</a:t>
            </a:r>
            <a:endParaRPr lang="it-IT" sz="2000" dirty="0"/>
          </a:p>
          <a:p>
            <a:pPr eaLnBrk="1" hangingPunct="1">
              <a:lnSpc>
                <a:spcPct val="80000"/>
              </a:lnSpc>
              <a:buFont typeface="Wingdings" pitchFamily="2" charset="2"/>
              <a:buNone/>
            </a:pPr>
            <a:r>
              <a:rPr lang="it-IT" sz="2000" dirty="0" err="1"/>
              <a:t>Implicatura</a:t>
            </a:r>
            <a:r>
              <a:rPr lang="it-IT" sz="2000" dirty="0"/>
              <a:t>: il bar vende sigarette (P2).</a:t>
            </a:r>
          </a:p>
          <a:p>
            <a:pPr eaLnBrk="1" hangingPunct="1">
              <a:lnSpc>
                <a:spcPct val="80000"/>
              </a:lnSpc>
              <a:buFont typeface="Wingdings" pitchFamily="2" charset="2"/>
              <a:buNone/>
            </a:pPr>
            <a:r>
              <a:rPr lang="it-IT" sz="2000" dirty="0"/>
              <a:t>	Il parlante fa leva sulla relazione (come nell'es. precedente con Rossana e Vittorio). Apparentemente P1 non è pertinente (specialmente per chi non sa che i bar vendono sigarette), ma lo diventa assumendo che il bar vende sigarette:</a:t>
            </a:r>
          </a:p>
          <a:p>
            <a:pPr algn="just" eaLnBrk="1" hangingPunct="1">
              <a:lnSpc>
                <a:spcPct val="80000"/>
              </a:lnSpc>
              <a:buFont typeface="Wingdings" pitchFamily="2" charset="2"/>
              <a:buNone/>
            </a:pPr>
            <a:r>
              <a:rPr lang="it-IT" sz="2000" dirty="0"/>
              <a:t>P1 +&gt; P2</a:t>
            </a:r>
          </a:p>
          <a:p>
            <a:pPr eaLnBrk="1" hangingPunct="1">
              <a:lnSpc>
                <a:spcPct val="80000"/>
              </a:lnSpc>
              <a:buFont typeface="Wingdings" pitchFamily="2" charset="2"/>
              <a:buNone/>
            </a:pPr>
            <a:endParaRPr lang="it-IT" sz="2000" dirty="0"/>
          </a:p>
        </p:txBody>
      </p:sp>
      <p:sp>
        <p:nvSpPr>
          <p:cNvPr id="12290" name="Segnaposto numero diapositiva 4"/>
          <p:cNvSpPr>
            <a:spLocks noGrp="1"/>
          </p:cNvSpPr>
          <p:nvPr>
            <p:ph type="sldNum" sz="quarter" idx="4294967295"/>
          </p:nvPr>
        </p:nvSpPr>
        <p:spPr>
          <a:xfrm>
            <a:off x="9653016" y="5734050"/>
            <a:ext cx="609600" cy="521208"/>
          </a:xfrm>
          <a:prstGeom prst="rect">
            <a:avLst/>
          </a:prstGeom>
          <a:noFill/>
        </p:spPr>
        <p:txBody>
          <a:bodyPr/>
          <a:lstStyle/>
          <a:p>
            <a:fld id="{7BBA9D4E-7A55-4D2C-92DD-FDBCDFD91BA5}" type="slidenum">
              <a:rPr lang="it-IT" smtClean="0"/>
              <a:pPr/>
              <a:t>36</a:t>
            </a:fld>
            <a:endParaRPr lang="it-IT" smtClean="0"/>
          </a:p>
        </p:txBody>
      </p:sp>
    </p:spTree>
    <p:extLst>
      <p:ext uri="{BB962C8B-B14F-4D97-AF65-F5344CB8AC3E}">
        <p14:creationId xmlns:p14="http://schemas.microsoft.com/office/powerpoint/2010/main" val="286377417"/>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Altro esempio di </a:t>
            </a:r>
            <a:r>
              <a:rPr lang="it-IT" dirty="0" err="1" smtClean="0"/>
              <a:t>implicatura</a:t>
            </a:r>
            <a:r>
              <a:rPr lang="it-IT" dirty="0" smtClean="0"/>
              <a:t> standard </a:t>
            </a:r>
            <a:endParaRPr lang="it-IT" dirty="0"/>
          </a:p>
        </p:txBody>
      </p:sp>
      <p:sp>
        <p:nvSpPr>
          <p:cNvPr id="3" name="Segnaposto contenuto 2"/>
          <p:cNvSpPr>
            <a:spLocks noGrp="1"/>
          </p:cNvSpPr>
          <p:nvPr>
            <p:ph sz="quarter" idx="1"/>
          </p:nvPr>
        </p:nvSpPr>
        <p:spPr/>
        <p:txBody>
          <a:bodyPr>
            <a:normAutofit/>
          </a:bodyPr>
          <a:lstStyle/>
          <a:p>
            <a:r>
              <a:rPr lang="it-IT" dirty="0" smtClean="0"/>
              <a:t>Marta: chi ha commesso il furto?</a:t>
            </a:r>
          </a:p>
          <a:p>
            <a:r>
              <a:rPr lang="it-IT" dirty="0" smtClean="0"/>
              <a:t>Giovanni: non è </a:t>
            </a:r>
            <a:r>
              <a:rPr lang="it-IT" smtClean="0"/>
              <a:t>stato Giorgio (P1)</a:t>
            </a:r>
          </a:p>
          <a:p>
            <a:r>
              <a:rPr lang="it-IT" smtClean="0"/>
              <a:t>(P1) +&gt; ?</a:t>
            </a:r>
            <a:endParaRPr lang="it-IT" dirty="0" smtClean="0"/>
          </a:p>
          <a:p>
            <a:r>
              <a:rPr lang="it-IT" dirty="0" smtClean="0"/>
              <a:t>Si noti che una frase negativa come "Giorgio non ha commesso il furto" (P1), è molto meno informativa di frasi positive come per es. "Tommaso ha commesso il furto", "Mario ha commesso il furto ", ecc. </a:t>
            </a:r>
          </a:p>
          <a:p>
            <a:r>
              <a:rPr lang="it-IT" dirty="0" smtClean="0"/>
              <a:t>Le frasi positive individuano un certo stato di cose, mentre quella negativa si limita ad escluderne uno (che Giorgio è autore del furto)</a:t>
            </a:r>
          </a:p>
          <a:p>
            <a:r>
              <a:rPr lang="it-IT" dirty="0" smtClean="0"/>
              <a:t>Potrebbe sembrare quindi che sia violata la massima della quantità</a:t>
            </a:r>
            <a:endParaRPr lang="it-IT" dirty="0"/>
          </a:p>
        </p:txBody>
      </p:sp>
      <p:sp>
        <p:nvSpPr>
          <p:cNvPr id="4" name="Segnaposto numero diapositiva 3"/>
          <p:cNvSpPr>
            <a:spLocks noGrp="1"/>
          </p:cNvSpPr>
          <p:nvPr>
            <p:ph type="sldNum" sz="quarter" idx="4294967295"/>
          </p:nvPr>
        </p:nvSpPr>
        <p:spPr>
          <a:xfrm>
            <a:off x="9653016" y="5734050"/>
            <a:ext cx="609600" cy="521208"/>
          </a:xfrm>
          <a:prstGeom prst="rect">
            <a:avLst/>
          </a:prstGeom>
        </p:spPr>
        <p:txBody>
          <a:bodyPr/>
          <a:lstStyle/>
          <a:p>
            <a:pPr>
              <a:defRPr/>
            </a:pPr>
            <a:fld id="{12A61E0F-323B-474F-AD04-C30E09968ADB}" type="slidenum">
              <a:rPr lang="it-IT" smtClean="0"/>
              <a:pPr>
                <a:defRPr/>
              </a:pPr>
              <a:t>37</a:t>
            </a:fld>
            <a:endParaRPr lang="it-IT"/>
          </a:p>
        </p:txBody>
      </p:sp>
    </p:spTree>
    <p:extLst>
      <p:ext uri="{BB962C8B-B14F-4D97-AF65-F5344CB8AC3E}">
        <p14:creationId xmlns:p14="http://schemas.microsoft.com/office/powerpoint/2010/main" val="169097703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esempio (</a:t>
            </a:r>
            <a:r>
              <a:rPr lang="it-IT" dirty="0" err="1" smtClean="0"/>
              <a:t>cont</a:t>
            </a:r>
            <a:r>
              <a:rPr lang="it-IT" dirty="0" smtClean="0"/>
              <a:t>.)</a:t>
            </a:r>
            <a:endParaRPr lang="it-IT" dirty="0"/>
          </a:p>
        </p:txBody>
      </p:sp>
      <p:sp>
        <p:nvSpPr>
          <p:cNvPr id="3" name="Segnaposto contenuto 2"/>
          <p:cNvSpPr>
            <a:spLocks noGrp="1"/>
          </p:cNvSpPr>
          <p:nvPr>
            <p:ph sz="quarter" idx="1"/>
          </p:nvPr>
        </p:nvSpPr>
        <p:spPr/>
        <p:txBody>
          <a:bodyPr>
            <a:normAutofit/>
          </a:bodyPr>
          <a:lstStyle/>
          <a:p>
            <a:r>
              <a:rPr lang="it-IT" dirty="0" smtClean="0"/>
              <a:t>Una frase negativa, data la sua ridotta </a:t>
            </a:r>
            <a:r>
              <a:rPr lang="it-IT" dirty="0" err="1" smtClean="0"/>
              <a:t>informatività</a:t>
            </a:r>
            <a:r>
              <a:rPr lang="it-IT" dirty="0" smtClean="0"/>
              <a:t>, può evidenziare la necessità di SMENTIRE la corrispondente frase positiva (Sbisà, p. 140)</a:t>
            </a:r>
          </a:p>
          <a:p>
            <a:r>
              <a:rPr lang="it-IT" dirty="0" smtClean="0"/>
              <a:t>Per es. si supponga questo contesto: diverse persone hanno accusato Giorgio di avere commesso  il furto e Giovanni vuole smentire ciò per lasciare intendere che queste accuse sono ingiustificate.</a:t>
            </a:r>
          </a:p>
          <a:p>
            <a:r>
              <a:rPr lang="it-IT" dirty="0" smtClean="0"/>
              <a:t>Giovanni fa leva sulla massima della quantità (perché dà un'informazione che, in quanto negativa, può apparire incompleta) ...</a:t>
            </a:r>
          </a:p>
        </p:txBody>
      </p:sp>
      <p:sp>
        <p:nvSpPr>
          <p:cNvPr id="4" name="Segnaposto numero diapositiva 3"/>
          <p:cNvSpPr>
            <a:spLocks noGrp="1"/>
          </p:cNvSpPr>
          <p:nvPr>
            <p:ph type="sldNum" sz="quarter" idx="4294967295"/>
          </p:nvPr>
        </p:nvSpPr>
        <p:spPr>
          <a:xfrm>
            <a:off x="9653016" y="5734050"/>
            <a:ext cx="609600" cy="521208"/>
          </a:xfrm>
          <a:prstGeom prst="rect">
            <a:avLst/>
          </a:prstGeom>
        </p:spPr>
        <p:txBody>
          <a:bodyPr/>
          <a:lstStyle/>
          <a:p>
            <a:pPr>
              <a:defRPr/>
            </a:pPr>
            <a:fld id="{12A61E0F-323B-474F-AD04-C30E09968ADB}" type="slidenum">
              <a:rPr lang="it-IT" smtClean="0"/>
              <a:pPr>
                <a:defRPr/>
              </a:pPr>
              <a:t>38</a:t>
            </a:fld>
            <a:endParaRPr lang="it-IT"/>
          </a:p>
        </p:txBody>
      </p:sp>
    </p:spTree>
    <p:extLst>
      <p:ext uri="{BB962C8B-B14F-4D97-AF65-F5344CB8AC3E}">
        <p14:creationId xmlns:p14="http://schemas.microsoft.com/office/powerpoint/2010/main" val="212637722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esempio (</a:t>
            </a:r>
            <a:r>
              <a:rPr lang="it-IT" dirty="0" err="1" smtClean="0"/>
              <a:t>cont</a:t>
            </a:r>
            <a:r>
              <a:rPr lang="it-IT" dirty="0" smtClean="0"/>
              <a:t>.)</a:t>
            </a:r>
            <a:endParaRPr lang="it-IT" dirty="0"/>
          </a:p>
        </p:txBody>
      </p:sp>
      <p:sp>
        <p:nvSpPr>
          <p:cNvPr id="3" name="Segnaposto contenuto 2"/>
          <p:cNvSpPr>
            <a:spLocks noGrp="1"/>
          </p:cNvSpPr>
          <p:nvPr>
            <p:ph sz="quarter" idx="1"/>
          </p:nvPr>
        </p:nvSpPr>
        <p:spPr/>
        <p:txBody>
          <a:bodyPr/>
          <a:lstStyle/>
          <a:p>
            <a:r>
              <a:rPr lang="it-IT" dirty="0" smtClean="0"/>
              <a:t>Giovanni genera così questa </a:t>
            </a:r>
            <a:r>
              <a:rPr lang="it-IT" dirty="0" err="1" smtClean="0"/>
              <a:t>implicatura</a:t>
            </a:r>
            <a:r>
              <a:rPr lang="it-IT" dirty="0" smtClean="0"/>
              <a:t>:</a:t>
            </a:r>
          </a:p>
          <a:p>
            <a:r>
              <a:rPr lang="it-IT" smtClean="0"/>
              <a:t>(P1) Giorgio </a:t>
            </a:r>
            <a:r>
              <a:rPr lang="it-IT" dirty="0" smtClean="0"/>
              <a:t>non ha commesso il furto </a:t>
            </a:r>
            <a:r>
              <a:rPr lang="it-IT" smtClean="0"/>
              <a:t>+&gt; </a:t>
            </a:r>
          </a:p>
          <a:p>
            <a:pPr marL="0" indent="0">
              <a:buNone/>
            </a:pPr>
            <a:r>
              <a:rPr lang="it-IT" smtClean="0"/>
              <a:t>   (P2) ci </a:t>
            </a:r>
            <a:r>
              <a:rPr lang="it-IT" dirty="0" smtClean="0"/>
              <a:t>sono persone che mentono accusando Giorgio del furto</a:t>
            </a:r>
          </a:p>
          <a:p>
            <a:endParaRPr lang="it-IT" dirty="0"/>
          </a:p>
        </p:txBody>
      </p:sp>
      <p:sp>
        <p:nvSpPr>
          <p:cNvPr id="4" name="Segnaposto numero diapositiva 3"/>
          <p:cNvSpPr>
            <a:spLocks noGrp="1"/>
          </p:cNvSpPr>
          <p:nvPr>
            <p:ph type="sldNum" sz="quarter" idx="4294967295"/>
          </p:nvPr>
        </p:nvSpPr>
        <p:spPr>
          <a:xfrm>
            <a:off x="9653016" y="5734050"/>
            <a:ext cx="609600" cy="521208"/>
          </a:xfrm>
          <a:prstGeom prst="rect">
            <a:avLst/>
          </a:prstGeom>
        </p:spPr>
        <p:txBody>
          <a:bodyPr/>
          <a:lstStyle/>
          <a:p>
            <a:pPr>
              <a:defRPr/>
            </a:pPr>
            <a:fld id="{12A61E0F-323B-474F-AD04-C30E09968ADB}" type="slidenum">
              <a:rPr lang="it-IT" smtClean="0"/>
              <a:pPr>
                <a:defRPr/>
              </a:pPr>
              <a:t>39</a:t>
            </a:fld>
            <a:endParaRPr lang="it-IT"/>
          </a:p>
        </p:txBody>
      </p:sp>
    </p:spTree>
    <p:extLst>
      <p:ext uri="{BB962C8B-B14F-4D97-AF65-F5344CB8AC3E}">
        <p14:creationId xmlns:p14="http://schemas.microsoft.com/office/powerpoint/2010/main" val="26609695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domande di verifica</a:t>
            </a:r>
            <a:endParaRPr lang="it-IT" dirty="0"/>
          </a:p>
        </p:txBody>
      </p:sp>
      <p:sp>
        <p:nvSpPr>
          <p:cNvPr id="3" name="Segnaposto contenuto 2"/>
          <p:cNvSpPr>
            <a:spLocks noGrp="1"/>
          </p:cNvSpPr>
          <p:nvPr>
            <p:ph idx="1"/>
          </p:nvPr>
        </p:nvSpPr>
        <p:spPr/>
        <p:txBody>
          <a:bodyPr/>
          <a:lstStyle/>
          <a:p>
            <a:r>
              <a:rPr lang="it-IT" dirty="0" smtClean="0"/>
              <a:t>Ho inserito nel sito le domande per la parte 3.</a:t>
            </a:r>
          </a:p>
          <a:p>
            <a:r>
              <a:rPr lang="it-IT" dirty="0" smtClean="0"/>
              <a:t>Ho cambiato il file con le domande per la parte 2, perché ho notato una svista nella domanda 3, che è adesso così:</a:t>
            </a:r>
          </a:p>
          <a:p>
            <a:r>
              <a:rPr lang="it-IT" dirty="0"/>
              <a:t>3) Chiarire la distinzione di </a:t>
            </a:r>
            <a:r>
              <a:rPr lang="it-IT" dirty="0" err="1"/>
              <a:t>Frege</a:t>
            </a:r>
            <a:r>
              <a:rPr lang="it-IT" dirty="0"/>
              <a:t> tra concetti di primo e di secondo livello e spiegare come, sulla base di questa distinzione, sono da intendere le nozioni espresse da “ci sono,” “ogni”, “zero” e “nove” nelle frasi “ci sono pianeti”, “ogni cosa è materiale”, “i pianeti sono nove”, gli unicorni sono zero.</a:t>
            </a:r>
          </a:p>
          <a:p>
            <a:pPr marL="0" indent="0">
              <a:buNone/>
            </a:pPr>
            <a:endParaRPr lang="it-IT" dirty="0"/>
          </a:p>
          <a:p>
            <a:endParaRPr lang="it-IT" dirty="0" smtClean="0"/>
          </a:p>
          <a:p>
            <a:endParaRPr lang="it-IT" dirty="0"/>
          </a:p>
        </p:txBody>
      </p:sp>
    </p:spTree>
    <p:extLst>
      <p:ext uri="{BB962C8B-B14F-4D97-AF65-F5344CB8AC3E}">
        <p14:creationId xmlns:p14="http://schemas.microsoft.com/office/powerpoint/2010/main" val="368739760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pPr eaLnBrk="1" hangingPunct="1"/>
            <a:r>
              <a:rPr lang="it-IT" smtClean="0"/>
              <a:t>Implicatura da sfruttamento</a:t>
            </a:r>
          </a:p>
        </p:txBody>
      </p:sp>
      <p:sp>
        <p:nvSpPr>
          <p:cNvPr id="14340" name="Rectangle 3"/>
          <p:cNvSpPr>
            <a:spLocks noGrp="1" noChangeArrowheads="1"/>
          </p:cNvSpPr>
          <p:nvPr>
            <p:ph sz="quarter" idx="1"/>
          </p:nvPr>
        </p:nvSpPr>
        <p:spPr/>
        <p:txBody>
          <a:bodyPr/>
          <a:lstStyle/>
          <a:p>
            <a:pPr eaLnBrk="1" hangingPunct="1">
              <a:lnSpc>
                <a:spcPct val="80000"/>
              </a:lnSpc>
            </a:pPr>
            <a:r>
              <a:rPr lang="it-IT" sz="2000" dirty="0"/>
              <a:t>Il ricevente assume che una massima è stata violata apertamente per generare un’</a:t>
            </a:r>
            <a:r>
              <a:rPr lang="it-IT" sz="2000" dirty="0" err="1"/>
              <a:t>implicatura</a:t>
            </a:r>
            <a:r>
              <a:rPr lang="it-IT" sz="2000" dirty="0" smtClean="0"/>
              <a:t>.</a:t>
            </a:r>
            <a:endParaRPr lang="it-IT" sz="2000" dirty="0"/>
          </a:p>
          <a:p>
            <a:pPr eaLnBrk="1" hangingPunct="1">
              <a:lnSpc>
                <a:spcPct val="80000"/>
              </a:lnSpc>
            </a:pPr>
            <a:r>
              <a:rPr lang="it-IT" sz="2000" dirty="0"/>
              <a:t> ESEMPIO </a:t>
            </a:r>
          </a:p>
          <a:p>
            <a:pPr eaLnBrk="1" hangingPunct="1">
              <a:lnSpc>
                <a:spcPct val="80000"/>
              </a:lnSpc>
              <a:buFont typeface="Wingdings" pitchFamily="2" charset="2"/>
              <a:buNone/>
            </a:pPr>
            <a:r>
              <a:rPr lang="it-IT" sz="2000" dirty="0"/>
              <a:t>		Mario: “Giovanni ha rivelato il mio segreto alle ditte  </a:t>
            </a:r>
            <a:r>
              <a:rPr lang="it-IT" sz="2000" dirty="0" smtClean="0"/>
              <a:t>rivali</a:t>
            </a:r>
            <a:r>
              <a:rPr lang="it-IT" sz="2000" dirty="0"/>
              <a:t>”</a:t>
            </a:r>
          </a:p>
          <a:p>
            <a:pPr eaLnBrk="1" hangingPunct="1">
              <a:lnSpc>
                <a:spcPct val="80000"/>
              </a:lnSpc>
              <a:buFont typeface="Wingdings" pitchFamily="2" charset="2"/>
              <a:buNone/>
            </a:pPr>
            <a:r>
              <a:rPr lang="it-IT" sz="2000" dirty="0"/>
              <a:t>		Marta: “Che amico!” (P1 = Giovanni è un amico </a:t>
            </a:r>
            <a:r>
              <a:rPr lang="it-IT" sz="2000" dirty="0" smtClean="0"/>
              <a:t>di Mario</a:t>
            </a:r>
            <a:r>
              <a:rPr lang="it-IT" sz="2000" dirty="0"/>
              <a:t>)</a:t>
            </a:r>
          </a:p>
          <a:p>
            <a:pPr eaLnBrk="1" hangingPunct="1">
              <a:lnSpc>
                <a:spcPct val="80000"/>
              </a:lnSpc>
              <a:buFont typeface="Wingdings" pitchFamily="2" charset="2"/>
              <a:buNone/>
            </a:pPr>
            <a:r>
              <a:rPr lang="it-IT" sz="2000" dirty="0"/>
              <a:t>		     </a:t>
            </a:r>
            <a:r>
              <a:rPr lang="it-IT" sz="2000" dirty="0" err="1"/>
              <a:t>Implicatura</a:t>
            </a:r>
            <a:r>
              <a:rPr lang="it-IT" sz="2000" dirty="0"/>
              <a:t>: Giovanni si è </a:t>
            </a:r>
            <a:r>
              <a:rPr lang="it-IT" sz="2000" dirty="0" smtClean="0"/>
              <a:t>comportato </a:t>
            </a:r>
            <a:r>
              <a:rPr lang="it-IT" sz="2000" dirty="0"/>
              <a:t>immoralmente (P2)</a:t>
            </a:r>
          </a:p>
          <a:p>
            <a:pPr eaLnBrk="1" hangingPunct="1">
              <a:lnSpc>
                <a:spcPct val="80000"/>
              </a:lnSpc>
              <a:buFont typeface="Wingdings" pitchFamily="2" charset="2"/>
              <a:buNone/>
            </a:pPr>
            <a:r>
              <a:rPr lang="it-IT" sz="2000" dirty="0"/>
              <a:t>	       Il ricevente assume (per il pr. di benevolenza) che la qualità </a:t>
            </a:r>
            <a:r>
              <a:rPr lang="it-IT" sz="2000" dirty="0" smtClean="0"/>
              <a:t> </a:t>
            </a:r>
            <a:r>
              <a:rPr lang="it-IT" sz="2000" dirty="0"/>
              <a:t>è stata violata (Giovanni si è </a:t>
            </a:r>
            <a:r>
              <a:rPr lang="it-IT" sz="2000" dirty="0" smtClean="0"/>
              <a:t>    rivelato </a:t>
            </a:r>
            <a:r>
              <a:rPr lang="it-IT" sz="2000" dirty="0"/>
              <a:t>un falso amico) per  affermare P2 </a:t>
            </a:r>
            <a:r>
              <a:rPr lang="it-IT" sz="2000" i="1" dirty="0"/>
              <a:t>con ironia:</a:t>
            </a:r>
            <a:endParaRPr lang="it-IT" sz="2000" dirty="0"/>
          </a:p>
          <a:p>
            <a:pPr eaLnBrk="1" hangingPunct="1">
              <a:lnSpc>
                <a:spcPct val="80000"/>
              </a:lnSpc>
              <a:buFont typeface="Wingdings" pitchFamily="2" charset="2"/>
              <a:buNone/>
            </a:pPr>
            <a:r>
              <a:rPr lang="it-IT" sz="2000" dirty="0"/>
              <a:t>               P1 +&gt; P2</a:t>
            </a:r>
          </a:p>
          <a:p>
            <a:pPr eaLnBrk="1" hangingPunct="1">
              <a:lnSpc>
                <a:spcPct val="80000"/>
              </a:lnSpc>
            </a:pPr>
            <a:endParaRPr lang="it-IT" sz="2000" dirty="0"/>
          </a:p>
          <a:p>
            <a:pPr eaLnBrk="1" hangingPunct="1">
              <a:lnSpc>
                <a:spcPct val="80000"/>
              </a:lnSpc>
            </a:pPr>
            <a:endParaRPr lang="it-IT" sz="2000" dirty="0"/>
          </a:p>
        </p:txBody>
      </p:sp>
      <p:sp>
        <p:nvSpPr>
          <p:cNvPr id="14338" name="Segnaposto numero diapositiva 4"/>
          <p:cNvSpPr>
            <a:spLocks noGrp="1"/>
          </p:cNvSpPr>
          <p:nvPr>
            <p:ph type="sldNum" sz="quarter" idx="4294967295"/>
          </p:nvPr>
        </p:nvSpPr>
        <p:spPr>
          <a:xfrm>
            <a:off x="9653016" y="5734050"/>
            <a:ext cx="609600" cy="521208"/>
          </a:xfrm>
          <a:prstGeom prst="rect">
            <a:avLst/>
          </a:prstGeom>
          <a:noFill/>
        </p:spPr>
        <p:txBody>
          <a:bodyPr/>
          <a:lstStyle/>
          <a:p>
            <a:fld id="{CB332C34-5E9C-4612-8317-36997DC141C8}" type="slidenum">
              <a:rPr lang="it-IT" smtClean="0"/>
              <a:pPr/>
              <a:t>40</a:t>
            </a:fld>
            <a:endParaRPr lang="it-IT" smtClean="0"/>
          </a:p>
        </p:txBody>
      </p:sp>
    </p:spTree>
    <p:extLst>
      <p:ext uri="{BB962C8B-B14F-4D97-AF65-F5344CB8AC3E}">
        <p14:creationId xmlns:p14="http://schemas.microsoft.com/office/powerpoint/2010/main" val="426132549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pPr eaLnBrk="1" hangingPunct="1"/>
            <a:r>
              <a:rPr lang="it-IT" dirty="0" err="1" smtClean="0"/>
              <a:t>Implicatura</a:t>
            </a:r>
            <a:r>
              <a:rPr lang="it-IT" dirty="0" smtClean="0"/>
              <a:t> da sfruttamento (ii)</a:t>
            </a:r>
          </a:p>
        </p:txBody>
      </p:sp>
      <p:sp>
        <p:nvSpPr>
          <p:cNvPr id="14340" name="Rectangle 3"/>
          <p:cNvSpPr>
            <a:spLocks noGrp="1" noChangeArrowheads="1"/>
          </p:cNvSpPr>
          <p:nvPr>
            <p:ph sz="quarter" idx="1"/>
          </p:nvPr>
        </p:nvSpPr>
        <p:spPr/>
        <p:txBody>
          <a:bodyPr/>
          <a:lstStyle/>
          <a:p>
            <a:pPr eaLnBrk="1" hangingPunct="1">
              <a:lnSpc>
                <a:spcPct val="80000"/>
              </a:lnSpc>
            </a:pPr>
            <a:r>
              <a:rPr lang="it-IT" sz="2000" dirty="0"/>
              <a:t>Il ricevente assume che una massima è stata violata apertamente per generare un’</a:t>
            </a:r>
            <a:r>
              <a:rPr lang="it-IT" sz="2000" dirty="0" err="1"/>
              <a:t>implicatura</a:t>
            </a:r>
            <a:r>
              <a:rPr lang="it-IT" sz="2000" dirty="0" smtClean="0"/>
              <a:t>.</a:t>
            </a:r>
            <a:endParaRPr lang="it-IT" sz="2000" dirty="0"/>
          </a:p>
          <a:p>
            <a:pPr eaLnBrk="1" hangingPunct="1">
              <a:lnSpc>
                <a:spcPct val="80000"/>
              </a:lnSpc>
            </a:pPr>
            <a:r>
              <a:rPr lang="it-IT" sz="2000" dirty="0"/>
              <a:t> ESEMPIO </a:t>
            </a:r>
            <a:r>
              <a:rPr lang="it-IT" sz="2000" dirty="0" smtClean="0"/>
              <a:t>(</a:t>
            </a:r>
            <a:r>
              <a:rPr lang="it-IT" sz="2000" dirty="0" err="1" smtClean="0"/>
              <a:t>Grice</a:t>
            </a:r>
            <a:r>
              <a:rPr lang="it-IT" sz="2000" dirty="0" smtClean="0"/>
              <a:t>, p. 239 dell’antologia)</a:t>
            </a:r>
            <a:endParaRPr lang="it-IT" sz="2000" dirty="0"/>
          </a:p>
          <a:p>
            <a:pPr eaLnBrk="1" hangingPunct="1">
              <a:lnSpc>
                <a:spcPct val="80000"/>
              </a:lnSpc>
              <a:buFont typeface="Wingdings" pitchFamily="2" charset="2"/>
              <a:buNone/>
            </a:pPr>
            <a:r>
              <a:rPr lang="it-IT" sz="2000" dirty="0"/>
              <a:t>		</a:t>
            </a:r>
            <a:r>
              <a:rPr lang="it-IT" sz="2000" dirty="0" smtClean="0"/>
              <a:t>A: “la signora X è una vecchia battona ”</a:t>
            </a:r>
            <a:endParaRPr lang="it-IT" sz="2000" dirty="0"/>
          </a:p>
          <a:p>
            <a:pPr eaLnBrk="1" hangingPunct="1">
              <a:lnSpc>
                <a:spcPct val="80000"/>
              </a:lnSpc>
              <a:buFont typeface="Wingdings" pitchFamily="2" charset="2"/>
              <a:buNone/>
            </a:pPr>
            <a:r>
              <a:rPr lang="it-IT" sz="2000" dirty="0"/>
              <a:t>		</a:t>
            </a:r>
            <a:r>
              <a:rPr lang="it-IT" sz="2000" dirty="0" smtClean="0"/>
              <a:t>B: “il tempo è stato proprio bello quest’estate, non è </a:t>
            </a:r>
            <a:r>
              <a:rPr lang="it-IT" sz="2000" dirty="0" smtClean="0"/>
              <a:t>vero?” </a:t>
            </a:r>
            <a:r>
              <a:rPr lang="it-IT" sz="2000" dirty="0"/>
              <a:t>(P1 = Giovanni è un amico </a:t>
            </a:r>
            <a:r>
              <a:rPr lang="it-IT" sz="2000" dirty="0" smtClean="0"/>
              <a:t>di Mario</a:t>
            </a:r>
            <a:r>
              <a:rPr lang="it-IT" sz="2000" dirty="0"/>
              <a:t>)</a:t>
            </a:r>
          </a:p>
          <a:p>
            <a:pPr eaLnBrk="1" hangingPunct="1">
              <a:lnSpc>
                <a:spcPct val="80000"/>
              </a:lnSpc>
              <a:buFont typeface="Wingdings" pitchFamily="2" charset="2"/>
              <a:buNone/>
            </a:pPr>
            <a:r>
              <a:rPr lang="it-IT" sz="2000" dirty="0"/>
              <a:t>		     </a:t>
            </a:r>
            <a:r>
              <a:rPr lang="it-IT" sz="2000" dirty="0" err="1"/>
              <a:t>Implicatura</a:t>
            </a:r>
            <a:r>
              <a:rPr lang="it-IT" sz="2000" dirty="0"/>
              <a:t>: </a:t>
            </a:r>
            <a:r>
              <a:rPr lang="it-IT" sz="2000" dirty="0" smtClean="0"/>
              <a:t>A ha fatto una gaffe (P2</a:t>
            </a:r>
            <a:r>
              <a:rPr lang="it-IT" sz="2000" dirty="0"/>
              <a:t>)</a:t>
            </a:r>
          </a:p>
          <a:p>
            <a:pPr eaLnBrk="1" hangingPunct="1">
              <a:lnSpc>
                <a:spcPct val="80000"/>
              </a:lnSpc>
              <a:buFont typeface="Wingdings" pitchFamily="2" charset="2"/>
              <a:buNone/>
            </a:pPr>
            <a:r>
              <a:rPr lang="it-IT" sz="2000" dirty="0"/>
              <a:t>	       Il ricevente assume (per il pr. di benevolenza) che la </a:t>
            </a:r>
            <a:r>
              <a:rPr lang="it-IT" sz="2000" dirty="0" smtClean="0"/>
              <a:t>relazione  </a:t>
            </a:r>
            <a:r>
              <a:rPr lang="it-IT" sz="2000" dirty="0"/>
              <a:t>è stata violata </a:t>
            </a:r>
            <a:r>
              <a:rPr lang="it-IT" sz="2000" dirty="0" smtClean="0"/>
              <a:t>(parlare del tempo non è pertinente) </a:t>
            </a:r>
            <a:r>
              <a:rPr lang="it-IT" sz="2000" dirty="0"/>
              <a:t>per  affermare </a:t>
            </a:r>
            <a:r>
              <a:rPr lang="it-IT" sz="2000" dirty="0" smtClean="0"/>
              <a:t>P2, prendendo le distanze dall’affermazione di A</a:t>
            </a:r>
            <a:r>
              <a:rPr lang="it-IT" sz="2000" i="1" dirty="0" smtClean="0"/>
              <a:t>:</a:t>
            </a:r>
            <a:endParaRPr lang="it-IT" sz="2000" dirty="0"/>
          </a:p>
          <a:p>
            <a:pPr eaLnBrk="1" hangingPunct="1">
              <a:lnSpc>
                <a:spcPct val="80000"/>
              </a:lnSpc>
              <a:buFont typeface="Wingdings" pitchFamily="2" charset="2"/>
              <a:buNone/>
            </a:pPr>
            <a:r>
              <a:rPr lang="it-IT" sz="2000" dirty="0"/>
              <a:t>               P1 +&gt; P2</a:t>
            </a:r>
          </a:p>
          <a:p>
            <a:pPr eaLnBrk="1" hangingPunct="1">
              <a:lnSpc>
                <a:spcPct val="80000"/>
              </a:lnSpc>
            </a:pPr>
            <a:endParaRPr lang="it-IT" sz="2000" dirty="0"/>
          </a:p>
          <a:p>
            <a:pPr eaLnBrk="1" hangingPunct="1">
              <a:lnSpc>
                <a:spcPct val="80000"/>
              </a:lnSpc>
            </a:pPr>
            <a:endParaRPr lang="it-IT" sz="2000" dirty="0"/>
          </a:p>
        </p:txBody>
      </p:sp>
      <p:sp>
        <p:nvSpPr>
          <p:cNvPr id="14338" name="Segnaposto numero diapositiva 4"/>
          <p:cNvSpPr>
            <a:spLocks noGrp="1"/>
          </p:cNvSpPr>
          <p:nvPr>
            <p:ph type="sldNum" sz="quarter" idx="4294967295"/>
          </p:nvPr>
        </p:nvSpPr>
        <p:spPr>
          <a:xfrm>
            <a:off x="9653016" y="5734050"/>
            <a:ext cx="609600" cy="521208"/>
          </a:xfrm>
          <a:prstGeom prst="rect">
            <a:avLst/>
          </a:prstGeom>
          <a:noFill/>
        </p:spPr>
        <p:txBody>
          <a:bodyPr/>
          <a:lstStyle/>
          <a:p>
            <a:fld id="{CB332C34-5E9C-4612-8317-36997DC141C8}" type="slidenum">
              <a:rPr lang="it-IT" smtClean="0"/>
              <a:pPr/>
              <a:t>41</a:t>
            </a:fld>
            <a:endParaRPr lang="it-IT" smtClean="0"/>
          </a:p>
        </p:txBody>
      </p:sp>
    </p:spTree>
    <p:extLst>
      <p:ext uri="{BB962C8B-B14F-4D97-AF65-F5344CB8AC3E}">
        <p14:creationId xmlns:p14="http://schemas.microsoft.com/office/powerpoint/2010/main" val="372455039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12"/>
          <p:cNvSpPr>
            <a:spLocks noGrp="1" noChangeArrowheads="1"/>
          </p:cNvSpPr>
          <p:nvPr>
            <p:ph type="title"/>
          </p:nvPr>
        </p:nvSpPr>
        <p:spPr/>
        <p:txBody>
          <a:bodyPr/>
          <a:lstStyle/>
          <a:p>
            <a:pPr eaLnBrk="1" hangingPunct="1"/>
            <a:r>
              <a:rPr lang="it-IT" smtClean="0"/>
              <a:t>Implicatura da conflitto</a:t>
            </a:r>
          </a:p>
        </p:txBody>
      </p:sp>
      <p:sp>
        <p:nvSpPr>
          <p:cNvPr id="13316" name="Rectangle 13"/>
          <p:cNvSpPr>
            <a:spLocks noGrp="1" noChangeArrowheads="1"/>
          </p:cNvSpPr>
          <p:nvPr>
            <p:ph sz="quarter" idx="1"/>
          </p:nvPr>
        </p:nvSpPr>
        <p:spPr/>
        <p:txBody>
          <a:bodyPr/>
          <a:lstStyle/>
          <a:p>
            <a:pPr eaLnBrk="1" hangingPunct="1">
              <a:lnSpc>
                <a:spcPct val="80000"/>
              </a:lnSpc>
            </a:pPr>
            <a:r>
              <a:rPr lang="it-IT" sz="2000" dirty="0"/>
              <a:t>Il ricevente assume che una massima è stata violata perché in conflitto con un’altra massima</a:t>
            </a:r>
            <a:r>
              <a:rPr lang="it-IT" sz="2000" dirty="0" smtClean="0"/>
              <a:t>.</a:t>
            </a:r>
            <a:endParaRPr lang="it-IT" sz="2000" dirty="0"/>
          </a:p>
          <a:p>
            <a:pPr eaLnBrk="1" hangingPunct="1">
              <a:lnSpc>
                <a:spcPct val="80000"/>
              </a:lnSpc>
            </a:pPr>
            <a:r>
              <a:rPr lang="it-IT" sz="2000" dirty="0"/>
              <a:t>ESEMPIO</a:t>
            </a:r>
          </a:p>
          <a:p>
            <a:pPr eaLnBrk="1" hangingPunct="1">
              <a:lnSpc>
                <a:spcPct val="80000"/>
              </a:lnSpc>
              <a:buFont typeface="Wingdings" pitchFamily="2" charset="2"/>
              <a:buNone/>
            </a:pPr>
            <a:r>
              <a:rPr lang="it-IT" sz="2000" dirty="0"/>
              <a:t>             Giovanni: “Dove abita Mario?”</a:t>
            </a:r>
          </a:p>
          <a:p>
            <a:pPr eaLnBrk="1" hangingPunct="1">
              <a:lnSpc>
                <a:spcPct val="80000"/>
              </a:lnSpc>
              <a:buFont typeface="Wingdings" pitchFamily="2" charset="2"/>
              <a:buNone/>
            </a:pPr>
            <a:r>
              <a:rPr lang="it-IT" sz="2000" dirty="0"/>
              <a:t>		Marta: “Da qualche parte nel sud della Francia” (P1)</a:t>
            </a:r>
          </a:p>
          <a:p>
            <a:pPr eaLnBrk="1" hangingPunct="1">
              <a:lnSpc>
                <a:spcPct val="80000"/>
              </a:lnSpc>
              <a:buFont typeface="Wingdings" pitchFamily="2" charset="2"/>
              <a:buNone/>
            </a:pPr>
            <a:r>
              <a:rPr lang="it-IT" sz="2000" dirty="0"/>
              <a:t>	</a:t>
            </a:r>
            <a:r>
              <a:rPr lang="it-IT" sz="2000" dirty="0" err="1"/>
              <a:t>Implicatura</a:t>
            </a:r>
            <a:r>
              <a:rPr lang="it-IT" sz="2000" dirty="0"/>
              <a:t>: Marta non sa in quale città francese sta Mario (P2)</a:t>
            </a:r>
          </a:p>
          <a:p>
            <a:pPr eaLnBrk="1" hangingPunct="1">
              <a:lnSpc>
                <a:spcPct val="80000"/>
              </a:lnSpc>
              <a:buFont typeface="Wingdings" pitchFamily="2" charset="2"/>
              <a:buNone/>
            </a:pPr>
            <a:r>
              <a:rPr lang="it-IT" sz="2000" dirty="0"/>
              <a:t>		il ricevente assume che la quantità è stata violata </a:t>
            </a:r>
            <a:r>
              <a:rPr lang="it-IT" sz="2000" dirty="0" smtClean="0"/>
              <a:t>per </a:t>
            </a:r>
            <a:r>
              <a:rPr lang="it-IT" sz="2000" dirty="0"/>
              <a:t>non violare la qualità:</a:t>
            </a:r>
          </a:p>
          <a:p>
            <a:pPr eaLnBrk="1" hangingPunct="1">
              <a:lnSpc>
                <a:spcPct val="80000"/>
              </a:lnSpc>
              <a:buFont typeface="Wingdings" pitchFamily="2" charset="2"/>
              <a:buNone/>
            </a:pPr>
            <a:r>
              <a:rPr lang="it-IT" sz="2000" dirty="0"/>
              <a:t>       P1 +&gt; P2</a:t>
            </a:r>
          </a:p>
          <a:p>
            <a:pPr eaLnBrk="1" hangingPunct="1">
              <a:lnSpc>
                <a:spcPct val="80000"/>
              </a:lnSpc>
            </a:pPr>
            <a:endParaRPr lang="it-IT" sz="2000" dirty="0"/>
          </a:p>
          <a:p>
            <a:pPr eaLnBrk="1" hangingPunct="1">
              <a:lnSpc>
                <a:spcPct val="80000"/>
              </a:lnSpc>
            </a:pPr>
            <a:endParaRPr lang="it-IT" sz="1600" dirty="0"/>
          </a:p>
          <a:p>
            <a:pPr eaLnBrk="1" hangingPunct="1">
              <a:lnSpc>
                <a:spcPct val="80000"/>
              </a:lnSpc>
              <a:buFont typeface="Wingdings" pitchFamily="2" charset="2"/>
              <a:buNone/>
            </a:pPr>
            <a:r>
              <a:rPr lang="it-IT" sz="1600" dirty="0"/>
              <a:t>		</a:t>
            </a:r>
          </a:p>
          <a:p>
            <a:pPr eaLnBrk="1" hangingPunct="1">
              <a:lnSpc>
                <a:spcPct val="80000"/>
              </a:lnSpc>
              <a:buFont typeface="Wingdings" pitchFamily="2" charset="2"/>
              <a:buNone/>
            </a:pPr>
            <a:endParaRPr lang="it-IT" sz="1600" dirty="0"/>
          </a:p>
        </p:txBody>
      </p:sp>
      <p:sp>
        <p:nvSpPr>
          <p:cNvPr id="13314" name="Segnaposto numero diapositiva 4"/>
          <p:cNvSpPr>
            <a:spLocks noGrp="1"/>
          </p:cNvSpPr>
          <p:nvPr>
            <p:ph type="sldNum" sz="quarter" idx="4294967295"/>
          </p:nvPr>
        </p:nvSpPr>
        <p:spPr>
          <a:xfrm>
            <a:off x="9653016" y="5734050"/>
            <a:ext cx="609600" cy="521208"/>
          </a:xfrm>
          <a:prstGeom prst="rect">
            <a:avLst/>
          </a:prstGeom>
          <a:noFill/>
        </p:spPr>
        <p:txBody>
          <a:bodyPr/>
          <a:lstStyle/>
          <a:p>
            <a:fld id="{04E683CF-F159-48D4-B209-C3842B816FD0}" type="slidenum">
              <a:rPr lang="it-IT" smtClean="0"/>
              <a:pPr/>
              <a:t>42</a:t>
            </a:fld>
            <a:endParaRPr lang="it-IT" smtClean="0"/>
          </a:p>
        </p:txBody>
      </p:sp>
    </p:spTree>
    <p:extLst>
      <p:ext uri="{BB962C8B-B14F-4D97-AF65-F5344CB8AC3E}">
        <p14:creationId xmlns:p14="http://schemas.microsoft.com/office/powerpoint/2010/main" val="385179112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implicature</a:t>
            </a:r>
            <a:r>
              <a:rPr lang="it-IT" dirty="0"/>
              <a:t> </a:t>
            </a:r>
            <a:r>
              <a:rPr lang="it-IT" dirty="0" smtClean="0"/>
              <a:t>CONVENZIONALI</a:t>
            </a:r>
            <a:endParaRPr lang="it-IT" dirty="0"/>
          </a:p>
        </p:txBody>
      </p:sp>
      <p:sp>
        <p:nvSpPr>
          <p:cNvPr id="3" name="Segnaposto contenuto 2"/>
          <p:cNvSpPr>
            <a:spLocks noGrp="1"/>
          </p:cNvSpPr>
          <p:nvPr>
            <p:ph sz="quarter" idx="1"/>
          </p:nvPr>
        </p:nvSpPr>
        <p:spPr/>
        <p:txBody>
          <a:bodyPr>
            <a:normAutofit/>
          </a:bodyPr>
          <a:lstStyle/>
          <a:p>
            <a:r>
              <a:rPr lang="it-IT" dirty="0" smtClean="0"/>
              <a:t>Oltre alle implicature conversazionali, </a:t>
            </a:r>
            <a:r>
              <a:rPr lang="it-IT" dirty="0" err="1" smtClean="0"/>
              <a:t>Grice</a:t>
            </a:r>
            <a:r>
              <a:rPr lang="it-IT" dirty="0" smtClean="0"/>
              <a:t> ci parla anche di </a:t>
            </a:r>
            <a:r>
              <a:rPr lang="it-IT" dirty="0" err="1" smtClean="0"/>
              <a:t>implicature</a:t>
            </a:r>
            <a:r>
              <a:rPr lang="it-IT" dirty="0" smtClean="0"/>
              <a:t> CONVENZIONALI</a:t>
            </a:r>
          </a:p>
          <a:p>
            <a:r>
              <a:rPr lang="it-IT" dirty="0" smtClean="0"/>
              <a:t>hanno a che vedere con le differenze ne significato convenzionale di certe parole che dal punto di vista strettamente logico sono equivalenti; per es. «ma», «sebbene», «e»</a:t>
            </a:r>
          </a:p>
          <a:p>
            <a:pPr>
              <a:lnSpc>
                <a:spcPct val="80000"/>
              </a:lnSpc>
              <a:buNone/>
            </a:pPr>
            <a:r>
              <a:rPr lang="it-IT" altLang="it-IT" dirty="0" smtClean="0"/>
              <a:t>	Era </a:t>
            </a:r>
            <a:r>
              <a:rPr lang="it-IT" altLang="it-IT" dirty="0"/>
              <a:t>ricco, ma onesto =&gt; </a:t>
            </a:r>
            <a:r>
              <a:rPr lang="it-IT" altLang="it-IT" dirty="0" smtClean="0"/>
              <a:t>di </a:t>
            </a:r>
            <a:r>
              <a:rPr lang="it-IT" altLang="it-IT" dirty="0"/>
              <a:t>solito, chi è ricco non è onesto.</a:t>
            </a:r>
          </a:p>
          <a:p>
            <a:pPr>
              <a:lnSpc>
                <a:spcPct val="80000"/>
              </a:lnSpc>
              <a:buNone/>
            </a:pPr>
            <a:r>
              <a:rPr lang="it-IT" altLang="it-IT" dirty="0"/>
              <a:t> </a:t>
            </a:r>
            <a:r>
              <a:rPr lang="it-IT" altLang="it-IT" dirty="0" smtClean="0"/>
              <a:t>  </a:t>
            </a:r>
            <a:r>
              <a:rPr lang="it-IT" altLang="it-IT" dirty="0"/>
              <a:t>Era onesto, sebbene ricco =&gt; </a:t>
            </a:r>
            <a:r>
              <a:rPr lang="it-IT" altLang="it-IT" dirty="0" smtClean="0"/>
              <a:t>di </a:t>
            </a:r>
            <a:r>
              <a:rPr lang="it-IT" altLang="it-IT" dirty="0"/>
              <a:t>solito, chi è onesto non è </a:t>
            </a:r>
            <a:r>
              <a:rPr lang="it-IT" altLang="it-IT" dirty="0" smtClean="0"/>
              <a:t>ricco</a:t>
            </a:r>
          </a:p>
          <a:p>
            <a:pPr>
              <a:lnSpc>
                <a:spcPct val="80000"/>
              </a:lnSpc>
              <a:buNone/>
            </a:pPr>
            <a:r>
              <a:rPr lang="it-IT" altLang="it-IT" dirty="0" smtClean="0"/>
              <a:t>Un’</a:t>
            </a:r>
            <a:r>
              <a:rPr lang="it-IT" altLang="it-IT" dirty="0" err="1" smtClean="0"/>
              <a:t>implicatura</a:t>
            </a:r>
            <a:r>
              <a:rPr lang="it-IT" altLang="it-IT" dirty="0" smtClean="0"/>
              <a:t> convenzionale potrebbe farne scattare una conversazionale …</a:t>
            </a:r>
            <a:endParaRPr lang="it-IT" altLang="it-IT" dirty="0"/>
          </a:p>
          <a:p>
            <a:endParaRPr lang="it-IT" dirty="0"/>
          </a:p>
        </p:txBody>
      </p:sp>
      <p:sp>
        <p:nvSpPr>
          <p:cNvPr id="4" name="Segnaposto numero diapositiva 3"/>
          <p:cNvSpPr>
            <a:spLocks noGrp="1"/>
          </p:cNvSpPr>
          <p:nvPr>
            <p:ph type="sldNum" sz="quarter" idx="4294967295"/>
          </p:nvPr>
        </p:nvSpPr>
        <p:spPr>
          <a:xfrm>
            <a:off x="9653016" y="5734050"/>
            <a:ext cx="609600" cy="521208"/>
          </a:xfrm>
          <a:prstGeom prst="rect">
            <a:avLst/>
          </a:prstGeom>
        </p:spPr>
        <p:txBody>
          <a:bodyPr/>
          <a:lstStyle/>
          <a:p>
            <a:pPr>
              <a:defRPr/>
            </a:pPr>
            <a:fld id="{12A61E0F-323B-474F-AD04-C30E09968ADB}" type="slidenum">
              <a:rPr lang="it-IT" smtClean="0"/>
              <a:pPr>
                <a:defRPr/>
              </a:pPr>
              <a:t>43</a:t>
            </a:fld>
            <a:endParaRPr lang="it-IT"/>
          </a:p>
        </p:txBody>
      </p:sp>
    </p:spTree>
    <p:extLst>
      <p:ext uri="{BB962C8B-B14F-4D97-AF65-F5344CB8AC3E}">
        <p14:creationId xmlns:p14="http://schemas.microsoft.com/office/powerpoint/2010/main" val="193489467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Esempio dalla cronaca</a:t>
            </a:r>
            <a:endParaRPr lang="it-IT" dirty="0"/>
          </a:p>
        </p:txBody>
      </p:sp>
      <p:sp>
        <p:nvSpPr>
          <p:cNvPr id="3" name="Segnaposto contenuto 2"/>
          <p:cNvSpPr>
            <a:spLocks noGrp="1"/>
          </p:cNvSpPr>
          <p:nvPr>
            <p:ph idx="1"/>
          </p:nvPr>
        </p:nvSpPr>
        <p:spPr/>
        <p:txBody>
          <a:bodyPr>
            <a:normAutofit/>
          </a:bodyPr>
          <a:lstStyle/>
          <a:p>
            <a:pPr>
              <a:lnSpc>
                <a:spcPct val="80000"/>
              </a:lnSpc>
            </a:pPr>
            <a:r>
              <a:rPr lang="it-IT" altLang="it-IT" dirty="0"/>
              <a:t>Da “Il viaggio del premier, i riflessi a Roma - Dovere da compiere, panico da evitare”, articolo di fondo di Stefano Folli, </a:t>
            </a:r>
            <a:r>
              <a:rPr lang="it-IT" altLang="it-IT" i="1" dirty="0"/>
              <a:t>Corriere della sera</a:t>
            </a:r>
            <a:r>
              <a:rPr lang="it-IT" altLang="it-IT" dirty="0"/>
              <a:t>, 11 Aprile 2004:</a:t>
            </a:r>
          </a:p>
          <a:p>
            <a:pPr>
              <a:lnSpc>
                <a:spcPct val="80000"/>
              </a:lnSpc>
            </a:pPr>
            <a:r>
              <a:rPr lang="it-IT" altLang="it-IT" dirty="0"/>
              <a:t>“In Iraq i nostri soldati rischiano la vita. Sono in missione di pace …; </a:t>
            </a:r>
            <a:r>
              <a:rPr lang="it-IT" altLang="it-IT" b="1" dirty="0" smtClean="0"/>
              <a:t>ma</a:t>
            </a:r>
            <a:r>
              <a:rPr lang="it-IT" altLang="it-IT" dirty="0" smtClean="0"/>
              <a:t> non </a:t>
            </a:r>
            <a:r>
              <a:rPr lang="it-IT" altLang="it-IT" dirty="0"/>
              <a:t>c’è chi non veda che invece sono coinvolti … in una guerra di guerriglia </a:t>
            </a:r>
            <a:r>
              <a:rPr lang="it-IT" altLang="it-IT" dirty="0" smtClean="0"/>
              <a:t>…»</a:t>
            </a:r>
            <a:endParaRPr lang="it-IT" altLang="it-IT" dirty="0"/>
          </a:p>
          <a:p>
            <a:pPr>
              <a:lnSpc>
                <a:spcPct val="80000"/>
              </a:lnSpc>
            </a:pPr>
            <a:r>
              <a:rPr lang="it-IT" altLang="it-IT" dirty="0" err="1"/>
              <a:t>Impl</a:t>
            </a:r>
            <a:r>
              <a:rPr lang="it-IT" altLang="it-IT" dirty="0"/>
              <a:t>. </a:t>
            </a:r>
            <a:r>
              <a:rPr lang="it-IT" altLang="it-IT" dirty="0" smtClean="0"/>
              <a:t>convenzionale generata da «ma»: </a:t>
            </a:r>
            <a:r>
              <a:rPr lang="it-IT" altLang="it-IT" dirty="0"/>
              <a:t>chi è coinvolto in una guerra di guerriglia</a:t>
            </a:r>
            <a:r>
              <a:rPr lang="it-IT" altLang="it-IT" dirty="0" smtClean="0"/>
              <a:t> DI SOLITO non </a:t>
            </a:r>
            <a:r>
              <a:rPr lang="it-IT" altLang="it-IT" dirty="0"/>
              <a:t>sta svolgendo una missione di </a:t>
            </a:r>
            <a:r>
              <a:rPr lang="it-IT" altLang="it-IT" dirty="0" smtClean="0"/>
              <a:t>pace</a:t>
            </a:r>
          </a:p>
          <a:p>
            <a:pPr>
              <a:lnSpc>
                <a:spcPct val="80000"/>
              </a:lnSpc>
            </a:pPr>
            <a:r>
              <a:rPr lang="it-IT" altLang="it-IT" dirty="0" smtClean="0"/>
              <a:t>Genera un’</a:t>
            </a:r>
            <a:r>
              <a:rPr lang="it-IT" altLang="it-IT" dirty="0" err="1" smtClean="0"/>
              <a:t>implicatura</a:t>
            </a:r>
            <a:r>
              <a:rPr lang="it-IT" altLang="it-IT" dirty="0" smtClean="0"/>
              <a:t> conversazionale?</a:t>
            </a:r>
            <a:endParaRPr lang="it-IT" altLang="it-IT" dirty="0"/>
          </a:p>
        </p:txBody>
      </p:sp>
    </p:spTree>
    <p:extLst>
      <p:ext uri="{BB962C8B-B14F-4D97-AF65-F5344CB8AC3E}">
        <p14:creationId xmlns:p14="http://schemas.microsoft.com/office/powerpoint/2010/main" val="138994078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nSpc>
                <a:spcPct val="80000"/>
              </a:lnSpc>
            </a:pPr>
            <a:r>
              <a:rPr lang="it-IT" altLang="it-IT" dirty="0"/>
              <a:t>chi </a:t>
            </a:r>
            <a:r>
              <a:rPr lang="it-IT" altLang="it-IT" dirty="0" smtClean="0"/>
              <a:t>fa guerriglia </a:t>
            </a:r>
            <a:r>
              <a:rPr lang="it-IT" altLang="it-IT" dirty="0"/>
              <a:t>DI SOLITO non sta svolgendo una missione di </a:t>
            </a:r>
            <a:r>
              <a:rPr lang="it-IT" altLang="it-IT" dirty="0" smtClean="0"/>
              <a:t>pace +&gt; i nostri soldati non stanno svolgendo una missione di pace</a:t>
            </a:r>
          </a:p>
          <a:p>
            <a:pPr>
              <a:lnSpc>
                <a:spcPct val="80000"/>
              </a:lnSpc>
            </a:pPr>
            <a:r>
              <a:rPr lang="it-IT" altLang="it-IT" dirty="0" err="1" smtClean="0"/>
              <a:t>Impl</a:t>
            </a:r>
            <a:r>
              <a:rPr lang="it-IT" altLang="it-IT" dirty="0"/>
              <a:t>. conversazionale: non c’è chi non veda che invece sono coinvolti in una guerra di guerriglia +&gt; </a:t>
            </a:r>
            <a:r>
              <a:rPr lang="it-IT" altLang="it-IT" dirty="0" smtClean="0"/>
              <a:t>???</a:t>
            </a:r>
          </a:p>
          <a:p>
            <a:pPr>
              <a:lnSpc>
                <a:spcPct val="80000"/>
              </a:lnSpc>
            </a:pPr>
            <a:r>
              <a:rPr lang="it-IT" altLang="it-IT" dirty="0" err="1" smtClean="0"/>
              <a:t>Implicatura</a:t>
            </a:r>
            <a:r>
              <a:rPr lang="it-IT" altLang="it-IT" dirty="0" smtClean="0"/>
              <a:t> standard che sfrutta la rilevanza. l’affermazione generica «</a:t>
            </a:r>
            <a:r>
              <a:rPr lang="it-IT" altLang="it-IT" dirty="0"/>
              <a:t>chi fa guerriglia DI SOLITO </a:t>
            </a:r>
            <a:r>
              <a:rPr lang="it-IT" altLang="it-IT" dirty="0" smtClean="0"/>
              <a:t>…» non sembra pertinente, ma diventa pertinente se intende suggerire «i nostri soldati …»</a:t>
            </a:r>
          </a:p>
          <a:p>
            <a:pPr>
              <a:lnSpc>
                <a:spcPct val="80000"/>
              </a:lnSpc>
            </a:pPr>
            <a:r>
              <a:rPr lang="it-IT" altLang="it-IT" dirty="0" smtClean="0"/>
              <a:t>Un’osservazione riguardante la massima del modo …</a:t>
            </a:r>
          </a:p>
        </p:txBody>
      </p:sp>
    </p:spTree>
    <p:extLst>
      <p:ext uri="{BB962C8B-B14F-4D97-AF65-F5344CB8AC3E}">
        <p14:creationId xmlns:p14="http://schemas.microsoft.com/office/powerpoint/2010/main" val="18892598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Esempio dalla </a:t>
            </a:r>
            <a:r>
              <a:rPr lang="it-IT" dirty="0" smtClean="0"/>
              <a:t>cronaca (ii)</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Viene violata apertamente la massima del modo, utilizzando una espressione prolissa: </a:t>
            </a:r>
          </a:p>
          <a:p>
            <a:pPr marL="0" indent="0">
              <a:buNone/>
            </a:pPr>
            <a:r>
              <a:rPr lang="it-IT" dirty="0" smtClean="0"/>
              <a:t>   «</a:t>
            </a:r>
            <a:r>
              <a:rPr lang="it-IT" altLang="it-IT" dirty="0"/>
              <a:t>non c’è chi non veda che </a:t>
            </a:r>
            <a:r>
              <a:rPr lang="it-IT" altLang="it-IT" dirty="0" smtClean="0"/>
              <a:t>sono coinvolti in </a:t>
            </a:r>
            <a:r>
              <a:rPr lang="it-IT" altLang="it-IT" dirty="0"/>
              <a:t>una guerra di guerriglia</a:t>
            </a:r>
            <a:r>
              <a:rPr lang="it-IT" dirty="0" smtClean="0"/>
              <a:t>»</a:t>
            </a:r>
          </a:p>
          <a:p>
            <a:pPr marL="0" indent="0">
              <a:buNone/>
            </a:pPr>
            <a:r>
              <a:rPr lang="it-IT" dirty="0"/>
              <a:t> </a:t>
            </a:r>
            <a:r>
              <a:rPr lang="it-IT" dirty="0" smtClean="0"/>
              <a:t>                                   invece di</a:t>
            </a:r>
          </a:p>
          <a:p>
            <a:pPr marL="0" indent="0">
              <a:buNone/>
            </a:pPr>
            <a:r>
              <a:rPr lang="it-IT" dirty="0"/>
              <a:t> </a:t>
            </a:r>
            <a:r>
              <a:rPr lang="it-IT" dirty="0" smtClean="0"/>
              <a:t>  «tutti vedono che </a:t>
            </a:r>
            <a:r>
              <a:rPr lang="it-IT" altLang="it-IT" dirty="0" err="1" smtClean="0"/>
              <a:t>che</a:t>
            </a:r>
            <a:r>
              <a:rPr lang="it-IT" altLang="it-IT" dirty="0" smtClean="0"/>
              <a:t> sono </a:t>
            </a:r>
            <a:r>
              <a:rPr lang="it-IT" altLang="it-IT" dirty="0"/>
              <a:t>coinvolti in una guerra di guerriglia</a:t>
            </a:r>
            <a:r>
              <a:rPr lang="it-IT" dirty="0" smtClean="0"/>
              <a:t>»</a:t>
            </a:r>
          </a:p>
          <a:p>
            <a:pPr marL="0" indent="0">
              <a:buNone/>
            </a:pPr>
            <a:r>
              <a:rPr lang="it-IT" dirty="0" smtClean="0"/>
              <a:t>                                     oppure</a:t>
            </a:r>
          </a:p>
          <a:p>
            <a:pPr marL="0" indent="0">
              <a:buNone/>
            </a:pPr>
            <a:r>
              <a:rPr lang="it-IT" altLang="it-IT" dirty="0" smtClean="0"/>
              <a:t>   «sono </a:t>
            </a:r>
            <a:r>
              <a:rPr lang="it-IT" altLang="it-IT" dirty="0"/>
              <a:t>coinvolti in una guerra di guerriglia</a:t>
            </a:r>
            <a:r>
              <a:rPr lang="it-IT" dirty="0" smtClean="0"/>
              <a:t>»</a:t>
            </a:r>
          </a:p>
          <a:p>
            <a:r>
              <a:rPr lang="it-IT" dirty="0" smtClean="0"/>
              <a:t>Una semplice (discutibile) scelta stilistica o un’</a:t>
            </a:r>
            <a:r>
              <a:rPr lang="it-IT" dirty="0" err="1" smtClean="0"/>
              <a:t>implicatura</a:t>
            </a:r>
            <a:r>
              <a:rPr lang="it-IT" dirty="0" smtClean="0"/>
              <a:t> </a:t>
            </a:r>
            <a:r>
              <a:rPr lang="it-IT" dirty="0"/>
              <a:t>da </a:t>
            </a:r>
            <a:r>
              <a:rPr lang="it-IT" b="1" dirty="0" smtClean="0"/>
              <a:t>sfruttamento, </a:t>
            </a:r>
            <a:r>
              <a:rPr lang="it-IT" dirty="0" smtClean="0"/>
              <a:t>ossia la massima del modo viene apertamente trasgredita per suggerire un</a:t>
            </a:r>
            <a:r>
              <a:rPr lang="it-IT" b="1" dirty="0" smtClean="0"/>
              <a:t> </a:t>
            </a:r>
            <a:r>
              <a:rPr lang="it-IT" dirty="0" smtClean="0"/>
              <a:t>implicito ?</a:t>
            </a:r>
          </a:p>
          <a:p>
            <a:r>
              <a:rPr lang="it-IT" dirty="0" smtClean="0"/>
              <a:t>Quale potrebbe essere l’</a:t>
            </a:r>
            <a:r>
              <a:rPr lang="it-IT" dirty="0" err="1" smtClean="0"/>
              <a:t>implicatum</a:t>
            </a:r>
            <a:r>
              <a:rPr lang="it-IT" dirty="0" smtClean="0"/>
              <a:t>? Un’ipotesi …</a:t>
            </a:r>
          </a:p>
          <a:p>
            <a:endParaRPr lang="it-IT" dirty="0"/>
          </a:p>
        </p:txBody>
      </p:sp>
    </p:spTree>
    <p:extLst>
      <p:ext uri="{BB962C8B-B14F-4D97-AF65-F5344CB8AC3E}">
        <p14:creationId xmlns:p14="http://schemas.microsoft.com/office/powerpoint/2010/main" val="233533428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a:bodyPr>
          <a:lstStyle/>
          <a:p>
            <a:pPr>
              <a:defRPr/>
            </a:pPr>
            <a:r>
              <a:rPr lang="it-IT" dirty="0"/>
              <a:t>L'uso della negazione può essere usata per suggerire che </a:t>
            </a:r>
            <a:r>
              <a:rPr lang="it-IT" b="1" dirty="0"/>
              <a:t>c'è qualcosa da smentire</a:t>
            </a:r>
            <a:r>
              <a:rPr lang="it-IT" dirty="0"/>
              <a:t> (v. </a:t>
            </a:r>
            <a:r>
              <a:rPr lang="it-IT" dirty="0" err="1"/>
              <a:t>Sbisà</a:t>
            </a:r>
            <a:r>
              <a:rPr lang="it-IT" dirty="0"/>
              <a:t>, p. 140), ossia, in questo caso:</a:t>
            </a:r>
          </a:p>
          <a:p>
            <a:pPr>
              <a:defRPr/>
            </a:pPr>
            <a:r>
              <a:rPr lang="it-IT" dirty="0"/>
              <a:t>(1) c’è chi non </a:t>
            </a:r>
            <a:r>
              <a:rPr lang="it-IT" dirty="0" smtClean="0"/>
              <a:t>vede (i membri del governo?) che </a:t>
            </a:r>
            <a:r>
              <a:rPr lang="it-IT" dirty="0"/>
              <a:t>invece sono coinvolti … in una guerra di guerriglia</a:t>
            </a:r>
          </a:p>
          <a:p>
            <a:pPr>
              <a:defRPr/>
            </a:pPr>
            <a:r>
              <a:rPr lang="it-IT" dirty="0"/>
              <a:t>Se (1) va </a:t>
            </a:r>
            <a:r>
              <a:rPr lang="it-IT" dirty="0" smtClean="0"/>
              <a:t>smentito, è perché può sembrare vero. Come mai può sembrare vero?</a:t>
            </a:r>
          </a:p>
          <a:p>
            <a:endParaRPr lang="it-IT" dirty="0"/>
          </a:p>
        </p:txBody>
      </p:sp>
    </p:spTree>
    <p:extLst>
      <p:ext uri="{BB962C8B-B14F-4D97-AF65-F5344CB8AC3E}">
        <p14:creationId xmlns:p14="http://schemas.microsoft.com/office/powerpoint/2010/main" val="264866430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a:defRPr/>
            </a:pPr>
            <a:r>
              <a:rPr lang="it-IT" dirty="0"/>
              <a:t>Ipotesi: i membri del governo si comportano come se non vedessero che i nostri soldati fanno guerriglia </a:t>
            </a:r>
          </a:p>
          <a:p>
            <a:pPr>
              <a:defRPr/>
            </a:pPr>
            <a:r>
              <a:rPr lang="it-IT" dirty="0"/>
              <a:t>E’ stato asserito che </a:t>
            </a:r>
            <a:r>
              <a:rPr lang="it-IT" dirty="0" smtClean="0"/>
              <a:t>i nostri soldati fanno guerriglia e tutti lo possono vedere</a:t>
            </a:r>
          </a:p>
          <a:p>
            <a:pPr>
              <a:defRPr/>
            </a:pPr>
            <a:r>
              <a:rPr lang="it-IT" dirty="0" smtClean="0"/>
              <a:t>Quindi viene implicitamente suggerito questo </a:t>
            </a:r>
            <a:r>
              <a:rPr lang="it-IT" dirty="0" err="1" smtClean="0"/>
              <a:t>implicatum</a:t>
            </a:r>
            <a:r>
              <a:rPr lang="it-IT" dirty="0" smtClean="0"/>
              <a:t>:</a:t>
            </a:r>
          </a:p>
          <a:p>
            <a:pPr>
              <a:defRPr/>
            </a:pPr>
            <a:r>
              <a:rPr lang="it-IT" dirty="0" smtClean="0"/>
              <a:t>i membri del governo </a:t>
            </a:r>
            <a:r>
              <a:rPr lang="it-IT" b="1" dirty="0" smtClean="0"/>
              <a:t>non sono sinceri</a:t>
            </a:r>
            <a:r>
              <a:rPr lang="it-IT" dirty="0" smtClean="0"/>
              <a:t>, sanno benissimo che </a:t>
            </a:r>
            <a:r>
              <a:rPr lang="it-IT" dirty="0"/>
              <a:t>i nostri soldati fanno </a:t>
            </a:r>
            <a:r>
              <a:rPr lang="it-IT" dirty="0" smtClean="0"/>
              <a:t>guerriglia, ma ci vogliono far credere che sono in missione di pace.</a:t>
            </a:r>
            <a:endParaRPr lang="it-IT" dirty="0"/>
          </a:p>
          <a:p>
            <a:endParaRPr lang="it-IT" dirty="0"/>
          </a:p>
        </p:txBody>
      </p:sp>
    </p:spTree>
    <p:extLst>
      <p:ext uri="{BB962C8B-B14F-4D97-AF65-F5344CB8AC3E}">
        <p14:creationId xmlns:p14="http://schemas.microsoft.com/office/powerpoint/2010/main" val="216014817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p:txBody>
          <a:bodyPr/>
          <a:lstStyle/>
          <a:p>
            <a:endParaRPr lang="it-IT"/>
          </a:p>
        </p:txBody>
      </p:sp>
      <p:sp>
        <p:nvSpPr>
          <p:cNvPr id="6" name="Segnaposto contenuto 5"/>
          <p:cNvSpPr>
            <a:spLocks noGrp="1"/>
          </p:cNvSpPr>
          <p:nvPr>
            <p:ph idx="1"/>
          </p:nvPr>
        </p:nvSpPr>
        <p:spPr/>
        <p:txBody>
          <a:bodyPr/>
          <a:lstStyle/>
          <a:p>
            <a:r>
              <a:rPr lang="it-IT"/>
              <a:t>FINE </a:t>
            </a:r>
            <a:r>
              <a:rPr lang="it-IT" smtClean="0"/>
              <a:t>CORSO</a:t>
            </a:r>
            <a:endParaRPr lang="it-IT" dirty="0" smtClean="0"/>
          </a:p>
          <a:p>
            <a:r>
              <a:rPr lang="it-IT" dirty="0" smtClean="0"/>
              <a:t>Grazie a tutti per l’attenzione</a:t>
            </a:r>
            <a:endParaRPr lang="it-IT" dirty="0"/>
          </a:p>
        </p:txBody>
      </p:sp>
    </p:spTree>
    <p:extLst>
      <p:ext uri="{BB962C8B-B14F-4D97-AF65-F5344CB8AC3E}">
        <p14:creationId xmlns:p14="http://schemas.microsoft.com/office/powerpoint/2010/main" val="24816031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Sommario introduttivo su Quine</a:t>
            </a:r>
          </a:p>
        </p:txBody>
      </p:sp>
      <p:sp>
        <p:nvSpPr>
          <p:cNvPr id="3" name="Segnaposto contenuto 2"/>
          <p:cNvSpPr>
            <a:spLocks noGrp="1"/>
          </p:cNvSpPr>
          <p:nvPr>
            <p:ph idx="1"/>
          </p:nvPr>
        </p:nvSpPr>
        <p:spPr/>
        <p:txBody>
          <a:bodyPr>
            <a:normAutofit/>
          </a:bodyPr>
          <a:lstStyle/>
          <a:p>
            <a:r>
              <a:rPr lang="it-IT" dirty="0"/>
              <a:t>Respinge la distinzione tra analitico e sintetico (primo articolo dell'ant.: "due dogmi dell'empirismo")</a:t>
            </a:r>
          </a:p>
          <a:p>
            <a:r>
              <a:rPr lang="it-IT" dirty="0"/>
              <a:t>Ne segue una separazione non rigida tra scienza e filosofia e un ritorno alla ribalta dell'ontologia</a:t>
            </a:r>
          </a:p>
          <a:p>
            <a:r>
              <a:rPr lang="it-IT" dirty="0"/>
              <a:t>Tuttavia, i presupposti comportamentisti di Quine lo portano alla tesi della relatività ontologica (secondo articolo dell'ant.: "relatività ontologica")</a:t>
            </a:r>
          </a:p>
        </p:txBody>
      </p:sp>
    </p:spTree>
    <p:extLst>
      <p:ext uri="{BB962C8B-B14F-4D97-AF65-F5344CB8AC3E}">
        <p14:creationId xmlns:p14="http://schemas.microsoft.com/office/powerpoint/2010/main" val="25880065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olo 1"/>
          <p:cNvSpPr>
            <a:spLocks noGrp="1"/>
          </p:cNvSpPr>
          <p:nvPr>
            <p:ph type="title"/>
          </p:nvPr>
        </p:nvSpPr>
        <p:spPr/>
        <p:txBody>
          <a:bodyPr/>
          <a:lstStyle/>
          <a:p>
            <a:pPr eaLnBrk="1" hangingPunct="1"/>
            <a:r>
              <a:rPr lang="it-IT"/>
              <a:t>Quine</a:t>
            </a:r>
          </a:p>
        </p:txBody>
      </p:sp>
      <p:sp>
        <p:nvSpPr>
          <p:cNvPr id="32771" name="Segnaposto contenuto 2"/>
          <p:cNvSpPr>
            <a:spLocks noGrp="1"/>
          </p:cNvSpPr>
          <p:nvPr>
            <p:ph idx="1"/>
          </p:nvPr>
        </p:nvSpPr>
        <p:spPr/>
        <p:txBody>
          <a:bodyPr>
            <a:normAutofit/>
          </a:bodyPr>
          <a:lstStyle/>
          <a:p>
            <a:pPr eaLnBrk="1" hangingPunct="1">
              <a:defRPr/>
            </a:pPr>
            <a:r>
              <a:rPr lang="it-IT" dirty="0"/>
              <a:t>Attacca i neo-positivisti (o neo-empiristi, in particolare Carnap) in quanto si basano su due dogmi ("Due dogmi dell'empirismo", 1951):</a:t>
            </a:r>
          </a:p>
          <a:p>
            <a:pPr eaLnBrk="1" hangingPunct="1">
              <a:defRPr/>
            </a:pPr>
            <a:r>
              <a:rPr lang="it-IT" dirty="0"/>
              <a:t>1) si può distinguere in modo netto tra analitico e sintetico</a:t>
            </a:r>
          </a:p>
          <a:p>
            <a:pPr eaLnBrk="1" hangingPunct="1">
              <a:defRPr/>
            </a:pPr>
            <a:r>
              <a:rPr lang="it-IT" dirty="0"/>
              <a:t>2) Riduzionismo (vi accenneremo dopo aver parlato del primo dogma)</a:t>
            </a:r>
          </a:p>
        </p:txBody>
      </p:sp>
    </p:spTree>
    <p:extLst>
      <p:ext uri="{BB962C8B-B14F-4D97-AF65-F5344CB8AC3E}">
        <p14:creationId xmlns:p14="http://schemas.microsoft.com/office/powerpoint/2010/main" val="1830661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olo 1"/>
          <p:cNvSpPr>
            <a:spLocks noGrp="1"/>
          </p:cNvSpPr>
          <p:nvPr>
            <p:ph type="title"/>
          </p:nvPr>
        </p:nvSpPr>
        <p:spPr/>
        <p:txBody>
          <a:bodyPr/>
          <a:lstStyle/>
          <a:p>
            <a:pPr eaLnBrk="1" hangingPunct="1"/>
            <a:r>
              <a:rPr lang="it-IT"/>
              <a:t>Critica al primo dogma</a:t>
            </a:r>
          </a:p>
        </p:txBody>
      </p:sp>
      <p:sp>
        <p:nvSpPr>
          <p:cNvPr id="34819" name="Segnaposto contenuto 2"/>
          <p:cNvSpPr>
            <a:spLocks noGrp="1"/>
          </p:cNvSpPr>
          <p:nvPr>
            <p:ph idx="1"/>
          </p:nvPr>
        </p:nvSpPr>
        <p:spPr/>
        <p:txBody>
          <a:bodyPr/>
          <a:lstStyle/>
          <a:p>
            <a:pPr eaLnBrk="1" hangingPunct="1"/>
            <a:r>
              <a:rPr lang="it-IT"/>
              <a:t>Non abbiamo intuizioni chiare sull'analiticità</a:t>
            </a:r>
          </a:p>
          <a:p>
            <a:pPr eaLnBrk="1" hangingPunct="1"/>
            <a:r>
              <a:rPr lang="it-IT"/>
              <a:t>"tutto ciò che è verde è esteso" è analiticamente vero oppure no?</a:t>
            </a:r>
          </a:p>
          <a:p>
            <a:pPr eaLnBrk="1" hangingPunct="1"/>
            <a:r>
              <a:rPr lang="it-IT"/>
              <a:t>Esempio migliore (non fatto da Quine): tutti i corpi sono gravi</a:t>
            </a:r>
          </a:p>
          <a:p>
            <a:pPr eaLnBrk="1" hangingPunct="1"/>
            <a:r>
              <a:rPr lang="it-IT"/>
              <a:t>Ci serve una definizione di "analitico"</a:t>
            </a:r>
          </a:p>
          <a:p>
            <a:pPr eaLnBrk="1" hangingPunct="1"/>
            <a:endParaRPr lang="it-IT"/>
          </a:p>
        </p:txBody>
      </p:sp>
    </p:spTree>
    <p:extLst>
      <p:ext uri="{BB962C8B-B14F-4D97-AF65-F5344CB8AC3E}">
        <p14:creationId xmlns:p14="http://schemas.microsoft.com/office/powerpoint/2010/main" val="30070211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olo 1"/>
          <p:cNvSpPr>
            <a:spLocks noGrp="1"/>
          </p:cNvSpPr>
          <p:nvPr>
            <p:ph type="title"/>
          </p:nvPr>
        </p:nvSpPr>
        <p:spPr/>
        <p:txBody>
          <a:bodyPr/>
          <a:lstStyle/>
          <a:p>
            <a:pPr eaLnBrk="1" hangingPunct="1"/>
            <a:r>
              <a:rPr lang="it-IT"/>
              <a:t>Tentativo di definizione</a:t>
            </a:r>
          </a:p>
        </p:txBody>
      </p:sp>
      <p:sp>
        <p:nvSpPr>
          <p:cNvPr id="3" name="Segnaposto contenuto 2"/>
          <p:cNvSpPr>
            <a:spLocks noGrp="1"/>
          </p:cNvSpPr>
          <p:nvPr>
            <p:ph idx="1"/>
          </p:nvPr>
        </p:nvSpPr>
        <p:spPr/>
        <p:txBody>
          <a:bodyPr rtlCol="0">
            <a:normAutofit/>
          </a:bodyPr>
          <a:lstStyle/>
          <a:p>
            <a:pPr>
              <a:defRPr/>
            </a:pPr>
            <a:r>
              <a:rPr lang="it-IT" dirty="0"/>
              <a:t>P è analitico se, dopo aver sostituito, se necessario, sinonimi con sinonimi, otteniamo una verità logica.</a:t>
            </a:r>
          </a:p>
          <a:p>
            <a:pPr>
              <a:defRPr/>
            </a:pPr>
            <a:r>
              <a:rPr lang="it-IT" dirty="0"/>
              <a:t>Esempio:</a:t>
            </a:r>
          </a:p>
          <a:p>
            <a:pPr>
              <a:defRPr/>
            </a:pPr>
            <a:r>
              <a:rPr lang="it-IT" dirty="0"/>
              <a:t>nessun scapolo è sposato</a:t>
            </a:r>
          </a:p>
          <a:p>
            <a:pPr>
              <a:defRPr/>
            </a:pPr>
            <a:r>
              <a:rPr lang="it-IT" dirty="0"/>
              <a:t>scapolo = uomo adulto non sposato</a:t>
            </a:r>
          </a:p>
          <a:p>
            <a:pPr>
              <a:defRPr/>
            </a:pPr>
            <a:r>
              <a:rPr lang="it-IT" dirty="0"/>
              <a:t>nessun uomo adulto non sposato è sposato</a:t>
            </a:r>
          </a:p>
          <a:p>
            <a:pPr>
              <a:defRPr/>
            </a:pPr>
            <a:r>
              <a:rPr lang="it-IT" dirty="0"/>
              <a:t>Problema: dobbiamo definire "sinonimo"</a:t>
            </a:r>
          </a:p>
          <a:p>
            <a:pPr>
              <a:defRPr/>
            </a:pPr>
            <a:endParaRPr lang="it-IT" dirty="0"/>
          </a:p>
          <a:p>
            <a:pPr>
              <a:defRPr/>
            </a:pPr>
            <a:endParaRPr lang="it-IT" dirty="0"/>
          </a:p>
          <a:p>
            <a:pPr>
              <a:defRPr/>
            </a:pPr>
            <a:endParaRPr lang="it-IT" dirty="0"/>
          </a:p>
        </p:txBody>
      </p:sp>
    </p:spTree>
    <p:extLst>
      <p:ext uri="{BB962C8B-B14F-4D97-AF65-F5344CB8AC3E}">
        <p14:creationId xmlns:p14="http://schemas.microsoft.com/office/powerpoint/2010/main" val="32970732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defRPr/>
            </a:pPr>
            <a:r>
              <a:rPr lang="it-IT" dirty="0"/>
              <a:t>"sinonimo" viene definito (prima </a:t>
            </a:r>
            <a:r>
              <a:rPr lang="it-IT" dirty="0" err="1"/>
              <a:t>facie</a:t>
            </a:r>
            <a:r>
              <a:rPr lang="it-IT" dirty="0"/>
              <a:t>) come sostituibile salva </a:t>
            </a:r>
            <a:r>
              <a:rPr lang="it-IT" dirty="0" err="1"/>
              <a:t>veritate</a:t>
            </a:r>
            <a:endParaRPr lang="it-IT" dirty="0"/>
          </a:p>
          <a:p>
            <a:pPr>
              <a:defRPr/>
            </a:pPr>
            <a:r>
              <a:rPr lang="it-IT" dirty="0"/>
              <a:t>Ma non basta, dobbiamo aggiungere: anche nei contesti intensionali, in particolare nel contesto, "necessariamente, ..."</a:t>
            </a:r>
          </a:p>
        </p:txBody>
      </p:sp>
    </p:spTree>
    <p:extLst>
      <p:ext uri="{BB962C8B-B14F-4D97-AF65-F5344CB8AC3E}">
        <p14:creationId xmlns:p14="http://schemas.microsoft.com/office/powerpoint/2010/main" val="313668902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500</TotalTime>
  <Words>3311</Words>
  <Application>Microsoft Office PowerPoint</Application>
  <PresentationFormat>Widescreen</PresentationFormat>
  <Paragraphs>286</Paragraphs>
  <Slides>49</Slides>
  <Notes>36</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49</vt:i4>
      </vt:variant>
    </vt:vector>
  </HeadingPairs>
  <TitlesOfParts>
    <vt:vector size="54" baseType="lpstr">
      <vt:lpstr>Arial</vt:lpstr>
      <vt:lpstr>Calibri</vt:lpstr>
      <vt:lpstr>Calibri Light</vt:lpstr>
      <vt:lpstr>Wingdings</vt:lpstr>
      <vt:lpstr>Tema di Office</vt:lpstr>
      <vt:lpstr>Fil Ling 22-23</vt:lpstr>
      <vt:lpstr>Presentazione standard di PowerPoint</vt:lpstr>
      <vt:lpstr>Presentazione standard di PowerPoint</vt:lpstr>
      <vt:lpstr>domande di verifica</vt:lpstr>
      <vt:lpstr>Sommario introduttivo su Quine</vt:lpstr>
      <vt:lpstr>Quine</vt:lpstr>
      <vt:lpstr>Critica al primo dogma</vt:lpstr>
      <vt:lpstr>Tentativo di definizione</vt:lpstr>
      <vt:lpstr>Presentazione standard di PowerPoint</vt:lpstr>
      <vt:lpstr>Presentazione standard di PowerPoint</vt:lpstr>
      <vt:lpstr>Presentazione standard di PowerPoint</vt:lpstr>
      <vt:lpstr>Presentazione standard di PowerPoint</vt:lpstr>
      <vt:lpstr>il secondo dogma</vt:lpstr>
      <vt:lpstr>Olismo epistemologico</vt:lpstr>
      <vt:lpstr>Olismo del significato</vt:lpstr>
      <vt:lpstr>Indeterminatezza della traduzione</vt:lpstr>
      <vt:lpstr>Gavagai</vt:lpstr>
      <vt:lpstr>Relatività ontologica</vt:lpstr>
      <vt:lpstr>Quadro riassuntivo su Carnap e Quine</vt:lpstr>
      <vt:lpstr>Pragmatica</vt:lpstr>
      <vt:lpstr>Atti linguistici (i)</vt:lpstr>
      <vt:lpstr>Atti linguistici (ii)</vt:lpstr>
      <vt:lpstr>Presentazione standard di PowerPoint</vt:lpstr>
      <vt:lpstr>Implicature conversazionali</vt:lpstr>
      <vt:lpstr>Chi è Paul Grice</vt:lpstr>
      <vt:lpstr>Suggerimenti bibliografici</vt:lpstr>
      <vt:lpstr>Chi è Paul Grice</vt:lpstr>
      <vt:lpstr>Principio di Cooperazione</vt:lpstr>
      <vt:lpstr>Massime conversazionali</vt:lpstr>
      <vt:lpstr>Possibili atteggiamenti conversazionali</vt:lpstr>
      <vt:lpstr>Principio di Benevolenza o Carità (Quine, Davidson)</vt:lpstr>
      <vt:lpstr>Che cosa intendiamo per "implicatura conversazionale"</vt:lpstr>
      <vt:lpstr>Implicatura Conversazionale</vt:lpstr>
      <vt:lpstr>abduzione</vt:lpstr>
      <vt:lpstr>Tre tipi di implicatura</vt:lpstr>
      <vt:lpstr>Implicatura standard</vt:lpstr>
      <vt:lpstr>Altro esempio di implicatura standard </vt:lpstr>
      <vt:lpstr>esempio (cont.)</vt:lpstr>
      <vt:lpstr>esempio (cont.)</vt:lpstr>
      <vt:lpstr>Implicatura da sfruttamento</vt:lpstr>
      <vt:lpstr>Implicatura da sfruttamento (ii)</vt:lpstr>
      <vt:lpstr>Implicatura da conflitto</vt:lpstr>
      <vt:lpstr>implicature CONVENZIONALI</vt:lpstr>
      <vt:lpstr>Esempio dalla cronaca</vt:lpstr>
      <vt:lpstr>Presentazione standard di PowerPoint</vt:lpstr>
      <vt:lpstr>Esempio dalla cronaca (ii)</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 Ling 22-23</dc:title>
  <dc:creator>Francesco Orilia</dc:creator>
  <cp:lastModifiedBy>raffaelino.tumino@unimc.it</cp:lastModifiedBy>
  <cp:revision>36</cp:revision>
  <dcterms:created xsi:type="dcterms:W3CDTF">2023-03-18T09:17:24Z</dcterms:created>
  <dcterms:modified xsi:type="dcterms:W3CDTF">2023-03-24T15:31:00Z</dcterms:modified>
</cp:coreProperties>
</file>