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72" r:id="rId10"/>
    <p:sldId id="302" r:id="rId11"/>
    <p:sldId id="262" r:id="rId12"/>
    <p:sldId id="263" r:id="rId13"/>
    <p:sldId id="264" r:id="rId14"/>
    <p:sldId id="265" r:id="rId15"/>
    <p:sldId id="266" r:id="rId16"/>
    <p:sldId id="267" r:id="rId17"/>
    <p:sldId id="303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8C9EA-A0C5-423C-946C-5B7A64E6B5F3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AB43C-750E-4551-A682-15D303AE5C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00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822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D0FEC-B010-4082-8BF9-B3272316D340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13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0F0D80-01C8-4778-BABF-674E78F79E03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684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D4315C-513B-4C58-9EAA-877DACE2CEE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381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36D77C-C4A2-464B-BD33-6435922763E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767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488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78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20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16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450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72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018843-954E-4199-8980-58E3CCEFC02A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450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AB9C48-4897-4A6B-84A5-ABCD1DC3364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25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899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22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19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66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960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62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65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512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65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25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779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1B5AD-5191-4A4D-BA48-BEA4B831DE4D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207CE-3C68-4889-A3E1-84A4F74747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12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Fil Ling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5-8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73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Risoluzione dell'ambiguità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ogni vincitore è necessariamente </a:t>
            </a:r>
            <a:r>
              <a:rPr lang="it-IT" dirty="0" smtClean="0"/>
              <a:t>fortunato</a:t>
            </a:r>
            <a:endParaRPr lang="it-IT" dirty="0" smtClean="0">
              <a:sym typeface="Symbol" pitchFamily="18" charset="2"/>
            </a:endParaRPr>
          </a:p>
          <a:p>
            <a:r>
              <a:rPr lang="it-IT" dirty="0" smtClean="0">
                <a:sym typeface="Symbol" pitchFamily="18" charset="2"/>
              </a:rPr>
              <a:t></a:t>
            </a:r>
            <a:r>
              <a:rPr lang="it-IT" dirty="0" smtClean="0"/>
              <a:t>x(</a:t>
            </a:r>
            <a:r>
              <a:rPr lang="it-IT" dirty="0" err="1" smtClean="0"/>
              <a:t>Vx</a:t>
            </a:r>
            <a:r>
              <a:rPr lang="it-IT" dirty="0" smtClean="0"/>
              <a:t> </a:t>
            </a:r>
            <a:r>
              <a:rPr lang="it-IT" dirty="0" smtClean="0">
                <a:sym typeface="Symbol" pitchFamily="18" charset="2"/>
              </a:rPr>
              <a:t> 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 </a:t>
            </a:r>
            <a:r>
              <a:rPr lang="it-IT" dirty="0" err="1" smtClean="0">
                <a:sym typeface="Symbol"/>
              </a:rPr>
              <a:t>Fx</a:t>
            </a:r>
            <a:r>
              <a:rPr lang="it-IT" dirty="0" smtClean="0">
                <a:sym typeface="Symbol"/>
              </a:rPr>
              <a:t>)</a:t>
            </a:r>
          </a:p>
          <a:p>
            <a:r>
              <a:rPr lang="it-IT" dirty="0" smtClean="0">
                <a:sym typeface="Symbol"/>
              </a:rPr>
              <a:t>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 </a:t>
            </a:r>
            <a:r>
              <a:rPr lang="it-IT" dirty="0" smtClean="0">
                <a:sym typeface="Symbol"/>
              </a:rPr>
              <a:t> </a:t>
            </a:r>
            <a:r>
              <a:rPr lang="it-IT" dirty="0" err="1">
                <a:sym typeface="Symbol"/>
              </a:rPr>
              <a:t>Fx</a:t>
            </a:r>
            <a:r>
              <a:rPr lang="it-IT" dirty="0">
                <a:sym typeface="Symbo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9109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183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sym typeface="Symbol"/>
              </a:rPr>
              <a:t>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</a:t>
            </a:r>
            <a:r>
              <a:rPr lang="it-IT" dirty="0">
                <a:sym typeface="Symbol" pitchFamily="18" charset="2"/>
              </a:rPr>
              <a:t> 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402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temporale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Incrementiamo la logica del prim'ordine aggiungendo gli operatori temporali</a:t>
            </a:r>
          </a:p>
          <a:p>
            <a:r>
              <a:rPr lang="it-IT" dirty="0"/>
              <a:t>Nel passato: </a:t>
            </a:r>
            <a:r>
              <a:rPr lang="it-IT" dirty="0">
                <a:latin typeface="Script MT Bold"/>
                <a:sym typeface="Symbol"/>
              </a:rPr>
              <a:t>P</a:t>
            </a:r>
            <a:endParaRPr lang="it-IT" dirty="0"/>
          </a:p>
          <a:p>
            <a:r>
              <a:rPr lang="it-IT" dirty="0"/>
              <a:t>Nel futuro: </a:t>
            </a:r>
            <a:r>
              <a:rPr lang="it-IT" dirty="0">
                <a:latin typeface="Script MT Bold"/>
                <a:sym typeface="Symbol"/>
              </a:rPr>
              <a:t>F</a:t>
            </a:r>
            <a:endParaRPr lang="it-IT" dirty="0"/>
          </a:p>
          <a:p>
            <a:r>
              <a:rPr lang="it-IT" dirty="0"/>
              <a:t>(1) </a:t>
            </a:r>
            <a:r>
              <a:rPr lang="it-IT" dirty="0" smtClean="0"/>
              <a:t>Ha piovuto</a:t>
            </a:r>
            <a:endParaRPr lang="it-IT" dirty="0"/>
          </a:p>
          <a:p>
            <a:r>
              <a:rPr lang="it-IT" dirty="0"/>
              <a:t>(1a) </a:t>
            </a:r>
            <a:r>
              <a:rPr lang="it-IT" dirty="0" smtClean="0">
                <a:latin typeface="Script MT Bold"/>
                <a:sym typeface="Symbol"/>
              </a:rPr>
              <a:t>P</a:t>
            </a:r>
            <a:r>
              <a:rPr lang="it-IT" dirty="0" smtClean="0">
                <a:sym typeface="Symbol"/>
              </a:rPr>
              <a:t> </a:t>
            </a:r>
            <a:r>
              <a:rPr lang="it-IT" dirty="0" err="1" smtClean="0"/>
              <a:t>P</a:t>
            </a:r>
            <a:endParaRPr lang="it-IT" dirty="0" smtClean="0"/>
          </a:p>
          <a:p>
            <a:r>
              <a:rPr lang="it-IT" dirty="0" smtClean="0"/>
              <a:t>(2) pioverà</a:t>
            </a:r>
            <a:endParaRPr lang="it-IT" dirty="0"/>
          </a:p>
          <a:p>
            <a:r>
              <a:rPr lang="it-IT" dirty="0"/>
              <a:t>(1b)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2236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30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</a:t>
            </a:r>
            <a:r>
              <a:rPr lang="it-IT" dirty="0" smtClean="0">
                <a:latin typeface="Script MT Bold"/>
                <a:sym typeface="Symbol"/>
              </a:rPr>
              <a:t>F</a:t>
            </a:r>
            <a:r>
              <a:rPr lang="it-IT" dirty="0" smtClean="0">
                <a:sym typeface="Symbol" pitchFamily="18" charset="2"/>
              </a:rPr>
              <a:t>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39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Qui si conclude la parte I del corso.</a:t>
            </a:r>
          </a:p>
          <a:p>
            <a:r>
              <a:rPr lang="it-IT" dirty="0"/>
              <a:t>Metterò a disposizione una lista di domande relative a questa parte </a:t>
            </a:r>
            <a:r>
              <a:rPr lang="it-IT"/>
              <a:t>del corso.</a:t>
            </a:r>
          </a:p>
        </p:txBody>
      </p:sp>
    </p:spTree>
    <p:extLst>
      <p:ext uri="{BB962C8B-B14F-4D97-AF65-F5344CB8AC3E}">
        <p14:creationId xmlns:p14="http://schemas.microsoft.com/office/powerpoint/2010/main" val="276328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Lezioni 7-8</a:t>
            </a:r>
          </a:p>
          <a:p>
            <a:r>
              <a:rPr lang="it-IT" smtClean="0"/>
              <a:t>10/2/23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49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Il dualismo semantico di Frege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36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Il puzzle di Frege sul riferimento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(1) la stella della sera è la stella del mattino</a:t>
            </a:r>
          </a:p>
          <a:p>
            <a:r>
              <a:rPr lang="it-IT" smtClean="0"/>
              <a:t>(2) la stella della sera è la stella della sera</a:t>
            </a:r>
          </a:p>
          <a:p>
            <a:r>
              <a:rPr lang="it-IT" smtClean="0"/>
              <a:t>L'enunciato (1) è informativo</a:t>
            </a:r>
          </a:p>
          <a:p>
            <a:r>
              <a:rPr lang="it-IT" smtClean="0"/>
              <a:t>L'enunciato (2) non è informativo</a:t>
            </a:r>
          </a:p>
          <a:p>
            <a:r>
              <a:rPr lang="it-IT" smtClean="0"/>
              <a:t>(3) Giovanni crede che la stella della sera è un pianeta</a:t>
            </a:r>
          </a:p>
          <a:p>
            <a:r>
              <a:rPr lang="it-IT" smtClean="0"/>
              <a:t>??? (4) Giovanni crede che la stella del mattino è un pianeta</a:t>
            </a:r>
          </a:p>
          <a:p>
            <a:r>
              <a:rPr lang="it-IT" smtClean="0"/>
              <a:t>Legge sull'identità: reciproca sostituibilità degli identici</a:t>
            </a:r>
          </a:p>
        </p:txBody>
      </p:sp>
    </p:spTree>
    <p:extLst>
      <p:ext uri="{BB962C8B-B14F-4D97-AF65-F5344CB8AC3E}">
        <p14:creationId xmlns:p14="http://schemas.microsoft.com/office/powerpoint/2010/main" val="33916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5-6</a:t>
            </a:r>
          </a:p>
          <a:p>
            <a:r>
              <a:rPr lang="it-IT" dirty="0" smtClean="0"/>
              <a:t>9/2/23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743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Intensionale vs. estensionale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In un contesto intensionale NON posso scambiare termini che denotano lo stesso oggetto senza alterare il valore di verità </a:t>
            </a:r>
          </a:p>
          <a:p>
            <a:pPr lvl="1">
              <a:defRPr/>
            </a:pPr>
            <a:r>
              <a:rPr lang="it-IT" dirty="0" smtClean="0"/>
              <a:t> è possibile che </a:t>
            </a:r>
            <a:r>
              <a:rPr lang="it-IT" dirty="0" smtClean="0">
                <a:solidFill>
                  <a:srgbClr val="C00000"/>
                </a:solidFill>
              </a:rPr>
              <a:t>il numero dei pianeti </a:t>
            </a:r>
            <a:r>
              <a:rPr lang="it-IT" dirty="0" smtClean="0"/>
              <a:t>sia pari</a:t>
            </a:r>
          </a:p>
          <a:p>
            <a:pPr lvl="1">
              <a:defRPr/>
            </a:pPr>
            <a:r>
              <a:rPr lang="it-IT" dirty="0" smtClean="0"/>
              <a:t>??? è possibile che </a:t>
            </a:r>
            <a:r>
              <a:rPr lang="it-IT" dirty="0" smtClean="0">
                <a:solidFill>
                  <a:srgbClr val="C00000"/>
                </a:solidFill>
              </a:rPr>
              <a:t>nove </a:t>
            </a:r>
            <a:r>
              <a:rPr lang="it-IT" dirty="0" smtClean="0"/>
              <a:t>sia pari</a:t>
            </a:r>
          </a:p>
          <a:p>
            <a:pPr>
              <a:defRPr/>
            </a:pPr>
            <a:r>
              <a:rPr lang="it-IT" dirty="0" smtClean="0"/>
              <a:t>In un contesto estensionale posso scambiare termini che denotano lo stesso oggetto senza alterare il valore di verità</a:t>
            </a:r>
          </a:p>
          <a:p>
            <a:pPr lvl="1">
              <a:defRPr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92D050"/>
                </a:solidFill>
              </a:rPr>
              <a:t>Mozart  </a:t>
            </a:r>
            <a:r>
              <a:rPr lang="it-IT" dirty="0" smtClean="0"/>
              <a:t>è un musicista</a:t>
            </a:r>
          </a:p>
          <a:p>
            <a:pPr lvl="1">
              <a:defRPr/>
            </a:pPr>
            <a:r>
              <a:rPr lang="it-IT" dirty="0" smtClean="0">
                <a:solidFill>
                  <a:srgbClr val="92D050"/>
                </a:solidFill>
              </a:rPr>
              <a:t>L'autore del </a:t>
            </a:r>
            <a:r>
              <a:rPr lang="it-IT" i="1" smtClean="0">
                <a:solidFill>
                  <a:srgbClr val="92D050"/>
                </a:solidFill>
              </a:rPr>
              <a:t>Flauto magico </a:t>
            </a:r>
            <a:r>
              <a:rPr lang="it-IT" smtClean="0"/>
              <a:t>è </a:t>
            </a:r>
            <a:r>
              <a:rPr lang="it-IT" dirty="0" smtClean="0"/>
              <a:t>un musicista</a:t>
            </a:r>
          </a:p>
          <a:p>
            <a:pPr lvl="1">
              <a:defRPr/>
            </a:pPr>
            <a:endParaRPr lang="it-IT" dirty="0" smtClean="0"/>
          </a:p>
          <a:p>
            <a:pPr lvl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928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risposta di Frege</a:t>
            </a:r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it-IT" dirty="0" smtClean="0"/>
              <a:t>Distinzione tra senso (</a:t>
            </a:r>
            <a:r>
              <a:rPr lang="it-IT" dirty="0" err="1" smtClean="0"/>
              <a:t>Sinn</a:t>
            </a:r>
            <a:r>
              <a:rPr lang="it-IT" dirty="0" smtClean="0"/>
              <a:t>) e referente (</a:t>
            </a:r>
            <a:r>
              <a:rPr lang="it-IT" dirty="0" err="1" smtClean="0"/>
              <a:t>Bedeutung</a:t>
            </a:r>
            <a:r>
              <a:rPr lang="it-IT" dirty="0" smtClean="0"/>
              <a:t>)</a:t>
            </a:r>
          </a:p>
          <a:p>
            <a:pPr lvl="1" eaLnBrk="1" hangingPunct="1"/>
            <a:r>
              <a:rPr lang="it-IT" dirty="0" smtClean="0"/>
              <a:t>il senso determina il referente</a:t>
            </a:r>
          </a:p>
          <a:p>
            <a:pPr lvl="1" eaLnBrk="1" hangingPunct="1"/>
            <a:r>
              <a:rPr lang="it-IT" dirty="0" smtClean="0"/>
              <a:t>senso di "=": una relazione tra due sensi (distinti) che sussiste se entrambi i sensi determinano lo stesso referente</a:t>
            </a:r>
          </a:p>
          <a:p>
            <a:pPr lvl="1" eaLnBrk="1" hangingPunct="1"/>
            <a:r>
              <a:rPr lang="it-IT" dirty="0" smtClean="0"/>
              <a:t>trattamento dei contesti intensionali: il senso diventa referente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0030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it-IT" smtClean="0"/>
              <a:t>Distinzione tra senso e referente</a:t>
            </a:r>
            <a:br>
              <a:rPr lang="it-IT" smtClean="0"/>
            </a:br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Il senso (</a:t>
            </a:r>
            <a:r>
              <a:rPr lang="it-IT" dirty="0" err="1" smtClean="0"/>
              <a:t>Sinn</a:t>
            </a:r>
            <a:r>
              <a:rPr lang="it-IT" dirty="0" smtClean="0"/>
              <a:t>) è un'entità astratta, un concetto (nel senso ordinario di "concetto", ma attenzione all'uso peculiare che fa Frege della parola "concetto")</a:t>
            </a:r>
          </a:p>
          <a:p>
            <a:pPr>
              <a:defRPr/>
            </a:pPr>
            <a:r>
              <a:rPr lang="it-IT" dirty="0" smtClean="0"/>
              <a:t>Il referente (</a:t>
            </a:r>
            <a:r>
              <a:rPr lang="it-IT" dirty="0" err="1" smtClean="0"/>
              <a:t>Bedeutung</a:t>
            </a:r>
            <a:r>
              <a:rPr lang="it-IT" dirty="0" smtClean="0"/>
              <a:t>) è l'entità (nella realtà fisica) a cui rimanda il senso</a:t>
            </a:r>
          </a:p>
          <a:p>
            <a:pPr>
              <a:defRPr/>
            </a:pPr>
            <a:r>
              <a:rPr lang="it-IT" dirty="0" smtClean="0"/>
              <a:t>I sensi sono concepiti platonicamente come esistenti in un "terzo regno" (né realtà fisiche, né mentali)</a:t>
            </a:r>
          </a:p>
          <a:p>
            <a:pPr>
              <a:buFont typeface="Arial" charset="0"/>
              <a:buNone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7484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Il senso determina il referente</a:t>
            </a:r>
            <a:br>
              <a:rPr lang="it-IT" smtClean="0"/>
            </a:br>
            <a:r>
              <a:rPr lang="it-IT" smtClean="0"/>
              <a:t>ma non viceversa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(1) se il senso di E1 e il senso di E2 sono identici allora i referenti di E1 ed E2 sono identici</a:t>
            </a:r>
          </a:p>
          <a:p>
            <a:pPr lvl="1"/>
            <a:r>
              <a:rPr lang="it-IT" smtClean="0"/>
              <a:t>Es: "la stella della sera" e "the evening  star"</a:t>
            </a:r>
          </a:p>
          <a:p>
            <a:r>
              <a:rPr lang="it-IT" smtClean="0"/>
              <a:t>(2)  Se i referenti di E1 ed E2 sono identici, non necessariamente i loro sensi sono identici</a:t>
            </a:r>
          </a:p>
          <a:p>
            <a:pPr lvl="1"/>
            <a:r>
              <a:rPr lang="it-IT" smtClean="0"/>
              <a:t>es. "la stella della sera"  e "la stella del mattino" </a:t>
            </a:r>
          </a:p>
        </p:txBody>
      </p:sp>
    </p:spTree>
    <p:extLst>
      <p:ext uri="{BB962C8B-B14F-4D97-AF65-F5344CB8AC3E}">
        <p14:creationId xmlns:p14="http://schemas.microsoft.com/office/powerpoint/2010/main" val="27568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comunicazione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 causa di altri impegni non terrò le lezioni del 23 febbraio.</a:t>
            </a:r>
          </a:p>
          <a:p>
            <a:r>
              <a:rPr lang="it-IT" dirty="0" smtClean="0"/>
              <a:t>Saranno recuperate il 24 Marzo.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7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	ogni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 smtClean="0"/>
              <a:t>x(</a:t>
            </a:r>
            <a:r>
              <a:rPr lang="en-US" dirty="0" err="1"/>
              <a:t>U</a:t>
            </a:r>
            <a:r>
              <a:rPr lang="en-US" dirty="0" err="1" smtClean="0"/>
              <a:t>x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en-US" dirty="0" err="1"/>
              <a:t>M</a:t>
            </a:r>
            <a:r>
              <a:rPr lang="en-US" dirty="0" err="1" smtClean="0"/>
              <a:t>x</a:t>
            </a:r>
            <a:r>
              <a:rPr lang="en-US" dirty="0"/>
              <a:t>);</a:t>
            </a:r>
          </a:p>
          <a:p>
            <a:r>
              <a:rPr lang="it-IT" dirty="0"/>
              <a:t>(2)	qualche uomo è mortale;</a:t>
            </a:r>
          </a:p>
          <a:p>
            <a:r>
              <a:rPr lang="en-US" dirty="0"/>
              <a:t>(2a)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 smtClean="0"/>
              <a:t>x(</a:t>
            </a:r>
            <a:r>
              <a:rPr lang="en-US" dirty="0" err="1"/>
              <a:t>U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M</a:t>
            </a:r>
            <a:r>
              <a:rPr lang="en-US" dirty="0" err="1" smtClean="0"/>
              <a:t>x</a:t>
            </a:r>
            <a:r>
              <a:rPr lang="en-US" dirty="0" smtClean="0"/>
              <a:t>).</a:t>
            </a:r>
            <a:endParaRPr lang="it-IT" dirty="0"/>
          </a:p>
          <a:p>
            <a:r>
              <a:rPr lang="it-IT" dirty="0" smtClean="0"/>
              <a:t>Si noti la diversa forma logica rispetto a questo enunciato con la stessa forma grammaticale:</a:t>
            </a:r>
          </a:p>
          <a:p>
            <a:r>
              <a:rPr lang="it-IT" dirty="0" smtClean="0"/>
              <a:t>(3) Socrate è mortale</a:t>
            </a:r>
          </a:p>
          <a:p>
            <a:r>
              <a:rPr lang="it-IT" dirty="0" smtClean="0"/>
              <a:t>(3a) M(s).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869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   nessun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 smtClean="0"/>
              <a:t>x(</a:t>
            </a:r>
            <a:r>
              <a:rPr lang="en-US" dirty="0" err="1"/>
              <a:t>U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M</a:t>
            </a:r>
            <a:r>
              <a:rPr lang="en-US" dirty="0" err="1" smtClean="0"/>
              <a:t>x</a:t>
            </a:r>
            <a:r>
              <a:rPr lang="en-US" dirty="0"/>
              <a:t>);</a:t>
            </a:r>
          </a:p>
          <a:p>
            <a:r>
              <a:rPr lang="en-US" dirty="0"/>
              <a:t>(1b) 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 smtClean="0"/>
              <a:t>x(</a:t>
            </a:r>
            <a:r>
              <a:rPr lang="en-US" dirty="0" err="1"/>
              <a:t>U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 smtClean="0">
                <a:sym typeface="Symbol"/>
              </a:rPr>
              <a:t></a:t>
            </a:r>
            <a:r>
              <a:rPr lang="en-US" dirty="0" err="1">
                <a:sym typeface="Symbol"/>
              </a:rPr>
              <a:t>M</a:t>
            </a:r>
            <a:r>
              <a:rPr lang="en-US" dirty="0" err="1" smtClean="0"/>
              <a:t>x</a:t>
            </a:r>
            <a:r>
              <a:rPr lang="en-US" dirty="0"/>
              <a:t>); </a:t>
            </a:r>
            <a:endParaRPr lang="it-IT" dirty="0"/>
          </a:p>
          <a:p>
            <a:r>
              <a:rPr lang="it-IT" dirty="0"/>
              <a:t>(2)   qualche uomo non è mortale.</a:t>
            </a:r>
          </a:p>
          <a:p>
            <a:r>
              <a:rPr lang="it-IT" dirty="0"/>
              <a:t>(2a) 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 smtClean="0"/>
              <a:t>x(</a:t>
            </a:r>
            <a:r>
              <a:rPr lang="it-IT" dirty="0" err="1"/>
              <a:t>U</a:t>
            </a:r>
            <a:r>
              <a:rPr lang="it-IT" dirty="0" err="1" smtClean="0"/>
              <a:t>x</a:t>
            </a:r>
            <a:r>
              <a:rPr lang="it-IT" dirty="0" smtClean="0"/>
              <a:t> </a:t>
            </a:r>
            <a:r>
              <a:rPr lang="it-IT" dirty="0"/>
              <a:t>&amp; </a:t>
            </a:r>
            <a:r>
              <a:rPr lang="it-IT" dirty="0" smtClean="0">
                <a:sym typeface="Symbol"/>
              </a:rPr>
              <a:t></a:t>
            </a:r>
            <a:r>
              <a:rPr lang="it-IT" dirty="0" err="1">
                <a:sym typeface="Symbol"/>
              </a:rPr>
              <a:t>M</a:t>
            </a:r>
            <a:r>
              <a:rPr lang="it-IT" dirty="0" err="1" smtClean="0"/>
              <a:t>x</a:t>
            </a:r>
            <a:r>
              <a:rPr lang="it-IT" dirty="0"/>
              <a:t>).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34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(1) Giorgio ama Maria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Agm</a:t>
            </a:r>
            <a:endParaRPr lang="it-IT" dirty="0"/>
          </a:p>
          <a:p>
            <a:r>
              <a:rPr lang="it-IT" dirty="0"/>
              <a:t>(2) ogni uomo ama una donna</a:t>
            </a:r>
          </a:p>
          <a:p>
            <a:r>
              <a:rPr lang="it-IT" dirty="0"/>
              <a:t>stessa forma grammaticale, ma diversa forma logica</a:t>
            </a:r>
          </a:p>
          <a:p>
            <a:r>
              <a:rPr lang="it-IT" dirty="0"/>
              <a:t>ambiguità sintattica di (2): due diverse forme logiche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000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(2) ogni uomo ama una donna</a:t>
            </a:r>
          </a:p>
          <a:p>
            <a:r>
              <a:rPr lang="it-IT" dirty="0"/>
              <a:t>(2a)  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(2a') Dato un qualsiasi individuo, chiamiamolo "x", se x è un uomo allora c'è qualche individuo, per esempio quello che potremmo chiamare "y", tale che y è una donna e x ama y</a:t>
            </a:r>
          </a:p>
          <a:p>
            <a:r>
              <a:rPr lang="it-IT" dirty="0"/>
              <a:t>(2b)   </a:t>
            </a:r>
            <a:r>
              <a:rPr lang="it-IT" dirty="0">
                <a:sym typeface="Symbol" pitchFamily="18" charset="2"/>
              </a:rPr>
              <a:t>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(2b') c'è qualche individuo, per esempio quello che potremmo chiamare "y", tale che y è una donna e, dato un qualsiasi individuo, chiamiamolo "x", se x è un uomo allora x ama 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520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modale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Incrementiamo la logica del prim'ordine aggiungendo gli operatori modali</a:t>
            </a:r>
          </a:p>
          <a:p>
            <a:r>
              <a:rPr lang="it-IT" dirty="0"/>
              <a:t>necessariamente: </a:t>
            </a:r>
            <a:r>
              <a:rPr lang="it-IT" dirty="0">
                <a:sym typeface="Symbol"/>
              </a:rPr>
              <a:t></a:t>
            </a:r>
            <a:endParaRPr lang="it-IT" dirty="0"/>
          </a:p>
          <a:p>
            <a:r>
              <a:rPr lang="it-IT" dirty="0"/>
              <a:t>possibilmente: </a:t>
            </a:r>
            <a:r>
              <a:rPr lang="it-IT" dirty="0" smtClean="0">
                <a:sym typeface="Symbol"/>
              </a:rPr>
              <a:t></a:t>
            </a:r>
          </a:p>
          <a:p>
            <a:r>
              <a:rPr lang="it-IT" dirty="0" smtClean="0"/>
              <a:t>(1) è necessario che Socrate sia umano e possibile che non sia filosofo</a:t>
            </a:r>
          </a:p>
          <a:p>
            <a:r>
              <a:rPr lang="it-IT" dirty="0" smtClean="0"/>
              <a:t>(1a) </a:t>
            </a:r>
            <a:r>
              <a:rPr lang="it-IT" dirty="0" smtClean="0">
                <a:sym typeface="Symbol"/>
              </a:rPr>
              <a:t> U(s) &amp; </a:t>
            </a:r>
            <a:r>
              <a:rPr lang="it-IT" dirty="0">
                <a:sym typeface="Symbol"/>
              </a:rPr>
              <a:t> </a:t>
            </a:r>
            <a:r>
              <a:rPr lang="it-IT" dirty="0" smtClean="0">
                <a:sym typeface="Symbol"/>
              </a:rPr>
              <a:t>F(s)</a:t>
            </a:r>
            <a:endParaRPr lang="it-IT" dirty="0">
              <a:sym typeface="Symbol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07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di ambiguità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ogni vincitore è necessariamente fortunato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801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884</Words>
  <Application>Microsoft Office PowerPoint</Application>
  <PresentationFormat>Widescreen</PresentationFormat>
  <Paragraphs>116</Paragraphs>
  <Slides>23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Script MT Bold</vt:lpstr>
      <vt:lpstr>Symbol</vt:lpstr>
      <vt:lpstr>Tema di Office</vt:lpstr>
      <vt:lpstr>Fil Ling 22-23</vt:lpstr>
      <vt:lpstr>Presentazione standard di PowerPoint</vt:lpstr>
      <vt:lpstr>comunicazione</vt:lpstr>
      <vt:lpstr>Enunciati della sillogistica (i)</vt:lpstr>
      <vt:lpstr>Enunciati della sillogistica (ii)</vt:lpstr>
      <vt:lpstr>Esempio di ambiguità</vt:lpstr>
      <vt:lpstr>Risoluzione dell’ambiguità</vt:lpstr>
      <vt:lpstr>Logica modale</vt:lpstr>
      <vt:lpstr>Esempio di ambiguità</vt:lpstr>
      <vt:lpstr>Risoluzione dell'ambiguità</vt:lpstr>
      <vt:lpstr>esempio di ambiguità</vt:lpstr>
      <vt:lpstr>Risoluzione dell’ambiguità</vt:lpstr>
      <vt:lpstr>Logica temporale</vt:lpstr>
      <vt:lpstr>esempio di ambiguità</vt:lpstr>
      <vt:lpstr>Risoluzione dell’ambiguità</vt:lpstr>
      <vt:lpstr>Presentazione standard di PowerPoint</vt:lpstr>
      <vt:lpstr>Presentazione standard di PowerPoint</vt:lpstr>
      <vt:lpstr>Il dualismo semantico di Frege</vt:lpstr>
      <vt:lpstr>Il puzzle di Frege sul riferimento</vt:lpstr>
      <vt:lpstr>Intensionale vs. estensionale</vt:lpstr>
      <vt:lpstr>La risposta di Frege</vt:lpstr>
      <vt:lpstr>Distinzione tra senso e referente </vt:lpstr>
      <vt:lpstr>Il senso determina il referente ma non viceversa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22-23</dc:title>
  <dc:creator>Francesco Orilia</dc:creator>
  <cp:lastModifiedBy>Francesco Orilia</cp:lastModifiedBy>
  <cp:revision>11</cp:revision>
  <dcterms:created xsi:type="dcterms:W3CDTF">2023-02-04T09:39:01Z</dcterms:created>
  <dcterms:modified xsi:type="dcterms:W3CDTF">2023-02-11T12:07:12Z</dcterms:modified>
</cp:coreProperties>
</file>