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5" r:id="rId9"/>
    <p:sldId id="266" r:id="rId10"/>
    <p:sldId id="267" r:id="rId11"/>
    <p:sldId id="268" r:id="rId12"/>
    <p:sldId id="271" r:id="rId13"/>
    <p:sldId id="277" r:id="rId14"/>
    <p:sldId id="278" r:id="rId15"/>
    <p:sldId id="270" r:id="rId16"/>
    <p:sldId id="272" r:id="rId17"/>
    <p:sldId id="273" r:id="rId18"/>
    <p:sldId id="275" r:id="rId19"/>
    <p:sldId id="276" r:id="rId20"/>
    <p:sldId id="279" r:id="rId2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26899B-439B-4529-BF65-8640E6D93D8E}" type="datetimeFigureOut">
              <a:rPr lang="it-IT" smtClean="0"/>
              <a:t>08/10/2022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C3AD2-5EFB-4EAF-9605-52F99A77E1D7}" type="slidenum">
              <a:rPr lang="it-IT" smtClean="0"/>
              <a:t>‹N›</a:t>
            </a:fld>
            <a:endParaRPr lang="it-IT"/>
          </a:p>
        </p:txBody>
      </p:sp>
    </p:spTree>
    <p:extLst>
      <p:ext uri="{BB962C8B-B14F-4D97-AF65-F5344CB8AC3E}">
        <p14:creationId xmlns:p14="http://schemas.microsoft.com/office/powerpoint/2010/main" val="1877475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19460"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46CEBCB-36B8-42EF-B58A-B3E3A7FFC3BB}" type="slidenum">
              <a:rPr lang="it-IT" altLang="it-IT">
                <a:latin typeface="Calibri" panose="020F0502020204030204" pitchFamily="34" charset="0"/>
              </a:rPr>
              <a:pPr eaLnBrk="1" hangingPunct="1"/>
              <a:t>6</a:t>
            </a:fld>
            <a:endParaRPr lang="it-IT" altLang="it-IT">
              <a:latin typeface="Calibri" panose="020F0502020204030204" pitchFamily="34" charset="0"/>
            </a:endParaRPr>
          </a:p>
        </p:txBody>
      </p:sp>
    </p:spTree>
    <p:extLst>
      <p:ext uri="{BB962C8B-B14F-4D97-AF65-F5344CB8AC3E}">
        <p14:creationId xmlns:p14="http://schemas.microsoft.com/office/powerpoint/2010/main" val="852362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0484"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3E2606F-318E-4CE0-B272-ABD10A0A4E01}" type="slidenum">
              <a:rPr lang="it-IT" altLang="it-IT">
                <a:latin typeface="Calibri" panose="020F0502020204030204" pitchFamily="34" charset="0"/>
              </a:rPr>
              <a:pPr eaLnBrk="1" hangingPunct="1"/>
              <a:t>7</a:t>
            </a:fld>
            <a:endParaRPr lang="it-IT" altLang="it-IT">
              <a:latin typeface="Calibri" panose="020F0502020204030204" pitchFamily="34" charset="0"/>
            </a:endParaRPr>
          </a:p>
        </p:txBody>
      </p:sp>
    </p:spTree>
    <p:extLst>
      <p:ext uri="{BB962C8B-B14F-4D97-AF65-F5344CB8AC3E}">
        <p14:creationId xmlns:p14="http://schemas.microsoft.com/office/powerpoint/2010/main" val="3849223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3556"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20235FC-4B98-4EAC-A91B-C8D51C9F5364}" type="slidenum">
              <a:rPr lang="it-IT" altLang="it-IT">
                <a:latin typeface="Calibri" panose="020F0502020204030204" pitchFamily="34" charset="0"/>
              </a:rPr>
              <a:pPr eaLnBrk="1" hangingPunct="1"/>
              <a:t>8</a:t>
            </a:fld>
            <a:endParaRPr lang="it-IT" altLang="it-IT">
              <a:latin typeface="Calibri" panose="020F0502020204030204" pitchFamily="34" charset="0"/>
            </a:endParaRPr>
          </a:p>
        </p:txBody>
      </p:sp>
    </p:spTree>
    <p:extLst>
      <p:ext uri="{BB962C8B-B14F-4D97-AF65-F5344CB8AC3E}">
        <p14:creationId xmlns:p14="http://schemas.microsoft.com/office/powerpoint/2010/main" val="40738926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4580"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DDBE66-5A05-443B-8E89-A325A0459F8D}" type="slidenum">
              <a:rPr lang="it-IT" altLang="it-IT">
                <a:latin typeface="Calibri" panose="020F0502020204030204" pitchFamily="34" charset="0"/>
              </a:rPr>
              <a:pPr eaLnBrk="1" hangingPunct="1"/>
              <a:t>9</a:t>
            </a:fld>
            <a:endParaRPr lang="it-IT" altLang="it-IT">
              <a:latin typeface="Calibri" panose="020F0502020204030204" pitchFamily="34" charset="0"/>
            </a:endParaRPr>
          </a:p>
        </p:txBody>
      </p:sp>
    </p:spTree>
    <p:extLst>
      <p:ext uri="{BB962C8B-B14F-4D97-AF65-F5344CB8AC3E}">
        <p14:creationId xmlns:p14="http://schemas.microsoft.com/office/powerpoint/2010/main" val="2236867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5604"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33D00DE-5F3D-4C9B-985C-ECBDCECC1BFA}" type="slidenum">
              <a:rPr lang="it-IT" altLang="it-IT">
                <a:latin typeface="Calibri" panose="020F0502020204030204" pitchFamily="34" charset="0"/>
              </a:rPr>
              <a:pPr eaLnBrk="1" hangingPunct="1"/>
              <a:t>10</a:t>
            </a:fld>
            <a:endParaRPr lang="it-IT" altLang="it-IT">
              <a:latin typeface="Calibri" panose="020F0502020204030204" pitchFamily="34" charset="0"/>
            </a:endParaRPr>
          </a:p>
        </p:txBody>
      </p:sp>
    </p:spTree>
    <p:extLst>
      <p:ext uri="{BB962C8B-B14F-4D97-AF65-F5344CB8AC3E}">
        <p14:creationId xmlns:p14="http://schemas.microsoft.com/office/powerpoint/2010/main" val="3230282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6628"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5CB3129-D773-4F44-B3AC-E469ACA6CE45}" type="slidenum">
              <a:rPr lang="it-IT" altLang="it-IT">
                <a:latin typeface="Calibri" panose="020F0502020204030204" pitchFamily="34" charset="0"/>
              </a:rPr>
              <a:pPr eaLnBrk="1" hangingPunct="1"/>
              <a:t>11</a:t>
            </a:fld>
            <a:endParaRPr lang="it-IT" altLang="it-IT">
              <a:latin typeface="Calibri" panose="020F0502020204030204" pitchFamily="34" charset="0"/>
            </a:endParaRPr>
          </a:p>
        </p:txBody>
      </p:sp>
    </p:spTree>
    <p:extLst>
      <p:ext uri="{BB962C8B-B14F-4D97-AF65-F5344CB8AC3E}">
        <p14:creationId xmlns:p14="http://schemas.microsoft.com/office/powerpoint/2010/main" val="1522006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659E193D-8F60-4551-B3F9-F71B2EF7C5B0}" type="datetimeFigureOut">
              <a:rPr lang="it-IT" smtClean="0"/>
              <a:t>08/10/2022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55805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59E193D-8F60-4551-B3F9-F71B2EF7C5B0}" type="datetimeFigureOut">
              <a:rPr lang="it-IT" smtClean="0"/>
              <a:t>08/10/2022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10918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59E193D-8F60-4551-B3F9-F71B2EF7C5B0}" type="datetimeFigureOut">
              <a:rPr lang="it-IT" smtClean="0"/>
              <a:t>08/10/2022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964359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59E193D-8F60-4551-B3F9-F71B2EF7C5B0}" type="datetimeFigureOut">
              <a:rPr lang="it-IT" smtClean="0"/>
              <a:t>08/10/2022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1006511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659E193D-8F60-4551-B3F9-F71B2EF7C5B0}" type="datetimeFigureOut">
              <a:rPr lang="it-IT" smtClean="0"/>
              <a:t>08/10/2022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2986778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659E193D-8F60-4551-B3F9-F71B2EF7C5B0}" type="datetimeFigureOut">
              <a:rPr lang="it-IT" smtClean="0"/>
              <a:t>08/10/2022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3635830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659E193D-8F60-4551-B3F9-F71B2EF7C5B0}" type="datetimeFigureOut">
              <a:rPr lang="it-IT" smtClean="0"/>
              <a:t>08/10/2022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1471709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659E193D-8F60-4551-B3F9-F71B2EF7C5B0}" type="datetimeFigureOut">
              <a:rPr lang="it-IT" smtClean="0"/>
              <a:t>08/10/2022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280297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59E193D-8F60-4551-B3F9-F71B2EF7C5B0}" type="datetimeFigureOut">
              <a:rPr lang="it-IT" smtClean="0"/>
              <a:t>08/10/2022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4009479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659E193D-8F60-4551-B3F9-F71B2EF7C5B0}" type="datetimeFigureOut">
              <a:rPr lang="it-IT" smtClean="0"/>
              <a:t>08/10/2022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1900343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659E193D-8F60-4551-B3F9-F71B2EF7C5B0}" type="datetimeFigureOut">
              <a:rPr lang="it-IT" smtClean="0"/>
              <a:t>08/10/2022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F194D89-1E0F-4D48-9FCE-5E30AA0D6A8A}" type="slidenum">
              <a:rPr lang="it-IT" smtClean="0"/>
              <a:t>‹N›</a:t>
            </a:fld>
            <a:endParaRPr lang="it-IT"/>
          </a:p>
        </p:txBody>
      </p:sp>
    </p:spTree>
    <p:extLst>
      <p:ext uri="{BB962C8B-B14F-4D97-AF65-F5344CB8AC3E}">
        <p14:creationId xmlns:p14="http://schemas.microsoft.com/office/powerpoint/2010/main" val="24272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9E193D-8F60-4551-B3F9-F71B2EF7C5B0}" type="datetimeFigureOut">
              <a:rPr lang="it-IT" smtClean="0"/>
              <a:t>08/10/2022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194D89-1E0F-4D48-9FCE-5E30AA0D6A8A}" type="slidenum">
              <a:rPr lang="it-IT" smtClean="0"/>
              <a:t>‹N›</a:t>
            </a:fld>
            <a:endParaRPr lang="it-IT"/>
          </a:p>
        </p:txBody>
      </p:sp>
    </p:spTree>
    <p:extLst>
      <p:ext uri="{BB962C8B-B14F-4D97-AF65-F5344CB8AC3E}">
        <p14:creationId xmlns:p14="http://schemas.microsoft.com/office/powerpoint/2010/main" val="12819955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gutenberg.or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oregonstate.edu/cla/philosophy/uzgali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Analisi testi fil. In inglese</a:t>
            </a:r>
          </a:p>
        </p:txBody>
      </p:sp>
      <p:sp>
        <p:nvSpPr>
          <p:cNvPr id="3" name="Sottotitolo 2"/>
          <p:cNvSpPr>
            <a:spLocks noGrp="1"/>
          </p:cNvSpPr>
          <p:nvPr>
            <p:ph type="subTitle" idx="1"/>
          </p:nvPr>
        </p:nvSpPr>
        <p:spPr/>
        <p:txBody>
          <a:bodyPr/>
          <a:lstStyle/>
          <a:p>
            <a:r>
              <a:rPr lang="it-IT" dirty="0"/>
              <a:t>A.A. 22-23</a:t>
            </a:r>
          </a:p>
        </p:txBody>
      </p:sp>
    </p:spTree>
    <p:extLst>
      <p:ext uri="{BB962C8B-B14F-4D97-AF65-F5344CB8AC3E}">
        <p14:creationId xmlns:p14="http://schemas.microsoft.com/office/powerpoint/2010/main" val="3587545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olo 1"/>
          <p:cNvSpPr>
            <a:spLocks noGrp="1"/>
          </p:cNvSpPr>
          <p:nvPr>
            <p:ph type="title"/>
          </p:nvPr>
        </p:nvSpPr>
        <p:spPr/>
        <p:txBody>
          <a:bodyPr/>
          <a:lstStyle/>
          <a:p>
            <a:pPr eaLnBrk="1" hangingPunct="1"/>
            <a:r>
              <a:rPr lang="it-IT" altLang="it-IT"/>
              <a:t>simple and complex ideas</a:t>
            </a:r>
          </a:p>
        </p:txBody>
      </p:sp>
      <p:sp>
        <p:nvSpPr>
          <p:cNvPr id="3" name="Segnaposto contenuto 2"/>
          <p:cNvSpPr>
            <a:spLocks noGrp="1"/>
          </p:cNvSpPr>
          <p:nvPr>
            <p:ph idx="1"/>
          </p:nvPr>
        </p:nvSpPr>
        <p:spPr/>
        <p:txBody>
          <a:bodyPr rtlCol="0">
            <a:normAutofit/>
          </a:bodyPr>
          <a:lstStyle/>
          <a:p>
            <a:pPr>
              <a:defRPr/>
            </a:pPr>
            <a:r>
              <a:rPr lang="en-US" dirty="0"/>
              <a:t>Locke has an atomic or perhaps more accurately a corpuscular theory of ideas.</a:t>
            </a:r>
            <a:r>
              <a:rPr lang="en-US" baseline="30000" dirty="0"/>
              <a:t> </a:t>
            </a:r>
            <a:r>
              <a:rPr lang="en-US" dirty="0"/>
              <a:t>There is, that is to say, an analogy between the way atoms or corpuscles combine into complexes to form physical objects and the way ideas combine. Ideas are either simple or complex. We cannot create simple ideas, we can only get them from experience. In this respect the mind is passive. Once the mind has a store of simple ideas, it can combine them into complex ideas of a variety of kinds. In this respect the mind is active. </a:t>
            </a:r>
            <a:endParaRPr lang="it-IT" dirty="0"/>
          </a:p>
        </p:txBody>
      </p:sp>
    </p:spTree>
    <p:extLst>
      <p:ext uri="{BB962C8B-B14F-4D97-AF65-F5344CB8AC3E}">
        <p14:creationId xmlns:p14="http://schemas.microsoft.com/office/powerpoint/2010/main" val="3950366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olo 1"/>
          <p:cNvSpPr>
            <a:spLocks noGrp="1"/>
          </p:cNvSpPr>
          <p:nvPr>
            <p:ph type="title"/>
          </p:nvPr>
        </p:nvSpPr>
        <p:spPr/>
        <p:txBody>
          <a:bodyPr/>
          <a:lstStyle/>
          <a:p>
            <a:pPr eaLnBrk="1" hangingPunct="1"/>
            <a:r>
              <a:rPr lang="it-IT" altLang="it-IT" dirty="0"/>
              <a:t>On Books III and IV</a:t>
            </a:r>
          </a:p>
        </p:txBody>
      </p:sp>
      <p:sp>
        <p:nvSpPr>
          <p:cNvPr id="3" name="Segnaposto contenuto 2"/>
          <p:cNvSpPr>
            <a:spLocks noGrp="1"/>
          </p:cNvSpPr>
          <p:nvPr>
            <p:ph idx="1"/>
          </p:nvPr>
        </p:nvSpPr>
        <p:spPr/>
        <p:txBody>
          <a:bodyPr rtlCol="0">
            <a:normAutofit/>
          </a:bodyPr>
          <a:lstStyle/>
          <a:p>
            <a:pPr>
              <a:defRPr/>
            </a:pPr>
            <a:r>
              <a:rPr lang="en-US" dirty="0"/>
              <a:t>Thus, Locke subscribes to a version of the empiricist axiom that there is nothing in the intellect that was not previously in the senses — where the senses are broadened to include reflection. </a:t>
            </a:r>
            <a:r>
              <a:rPr lang="en-US" b="1" dirty="0"/>
              <a:t>Book III </a:t>
            </a:r>
            <a:r>
              <a:rPr lang="en-US" dirty="0"/>
              <a:t>deals with the nature of language, its connections with ideas and its role in knowledge. </a:t>
            </a:r>
            <a:r>
              <a:rPr lang="en-US" b="1" dirty="0"/>
              <a:t>Book IV</a:t>
            </a:r>
            <a:r>
              <a:rPr lang="en-US" dirty="0"/>
              <a:t>, the culmination of the previous reflections, explains the nature and limits of knowledge, probability, and the relation of reason and faith. </a:t>
            </a:r>
            <a:endParaRPr lang="it-IT" dirty="0"/>
          </a:p>
        </p:txBody>
      </p:sp>
    </p:spTree>
    <p:extLst>
      <p:ext uri="{BB962C8B-B14F-4D97-AF65-F5344CB8AC3E}">
        <p14:creationId xmlns:p14="http://schemas.microsoft.com/office/powerpoint/2010/main" val="57187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Lezioni 2-3</a:t>
            </a:r>
          </a:p>
          <a:p>
            <a:r>
              <a:rPr lang="it-IT" dirty="0"/>
              <a:t>7/10/22</a:t>
            </a:r>
          </a:p>
        </p:txBody>
      </p:sp>
    </p:spTree>
    <p:extLst>
      <p:ext uri="{BB962C8B-B14F-4D97-AF65-F5344CB8AC3E}">
        <p14:creationId xmlns:p14="http://schemas.microsoft.com/office/powerpoint/2010/main" val="109083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Testo di Locke</a:t>
            </a:r>
          </a:p>
        </p:txBody>
      </p:sp>
      <p:sp>
        <p:nvSpPr>
          <p:cNvPr id="3" name="Segnaposto contenuto 2"/>
          <p:cNvSpPr>
            <a:spLocks noGrp="1"/>
          </p:cNvSpPr>
          <p:nvPr>
            <p:ph idx="1"/>
          </p:nvPr>
        </p:nvSpPr>
        <p:spPr/>
        <p:txBody>
          <a:bodyPr>
            <a:normAutofit fontScale="92500" lnSpcReduction="20000"/>
          </a:bodyPr>
          <a:lstStyle/>
          <a:p>
            <a:r>
              <a:rPr lang="it-IT" dirty="0"/>
              <a:t>Versione Bompiani con testo inglese e traduzione (</a:t>
            </a:r>
            <a:r>
              <a:rPr lang="it-IT" dirty="0" err="1"/>
              <a:t>unimc</a:t>
            </a:r>
            <a:r>
              <a:rPr lang="it-IT" dirty="0"/>
              <a:t>: </a:t>
            </a:r>
            <a:r>
              <a:rPr lang="it-IT" dirty="0" err="1"/>
              <a:t>Filos</a:t>
            </a:r>
            <a:r>
              <a:rPr lang="it-IT" dirty="0"/>
              <a:t> </a:t>
            </a:r>
            <a:r>
              <a:rPr lang="it-IT" dirty="0" err="1"/>
              <a:t>coll</a:t>
            </a:r>
            <a:r>
              <a:rPr lang="it-IT" dirty="0"/>
              <a:t> xxxiii Lock1), a cura di Vincenzo Cicero e Maria Grazia D’amico</a:t>
            </a:r>
          </a:p>
          <a:p>
            <a:r>
              <a:rPr lang="it-IT" dirty="0"/>
              <a:t>Io ho un testo della Dover del 1959 che riporta la versione a cura di Alexander Campbell Fraser, risalente al 1894</a:t>
            </a:r>
          </a:p>
          <a:p>
            <a:r>
              <a:rPr lang="it-IT" dirty="0"/>
              <a:t>Versione più recente:</a:t>
            </a:r>
          </a:p>
          <a:p>
            <a:pPr marL="0" indent="0">
              <a:buNone/>
            </a:pPr>
            <a:r>
              <a:rPr lang="en-US" dirty="0"/>
              <a:t>	Locke, J. The </a:t>
            </a:r>
            <a:r>
              <a:rPr lang="en-US" i="1" dirty="0"/>
              <a:t>Clarendon Edition of the Works of John Locke</a:t>
            </a:r>
            <a:r>
              <a:rPr lang="en-US" dirty="0"/>
              <a:t>, Oxford 	University Press, 2015. This edition includes the following volumes:</a:t>
            </a:r>
          </a:p>
          <a:p>
            <a:pPr marL="0" indent="0" fontAlgn="base">
              <a:buNone/>
            </a:pPr>
            <a:r>
              <a:rPr lang="en-US" dirty="0"/>
              <a:t>  	 </a:t>
            </a:r>
            <a:r>
              <a:rPr lang="en-US" dirty="0" err="1"/>
              <a:t>Nidditch</a:t>
            </a:r>
            <a:r>
              <a:rPr lang="en-US" dirty="0"/>
              <a:t>, P. [ed.] 1975. </a:t>
            </a:r>
            <a:r>
              <a:rPr lang="en-US" i="1" dirty="0"/>
              <a:t>An Essay Concerning Human Understanding</a:t>
            </a:r>
            <a:r>
              <a:rPr lang="en-US" dirty="0"/>
              <a:t>. 	(ho </a:t>
            </a:r>
            <a:r>
              <a:rPr lang="en-US" dirty="0" err="1"/>
              <a:t>il</a:t>
            </a:r>
            <a:r>
              <a:rPr lang="en-US" dirty="0"/>
              <a:t>   	pdf)</a:t>
            </a:r>
          </a:p>
          <a:p>
            <a:pPr lvl="1" fontAlgn="base"/>
            <a:r>
              <a:rPr lang="it-IT" dirty="0"/>
              <a:t>doi:10.1093/</a:t>
            </a:r>
            <a:r>
              <a:rPr lang="it-IT" dirty="0" err="1"/>
              <a:t>actrade</a:t>
            </a:r>
            <a:r>
              <a:rPr lang="it-IT" dirty="0"/>
              <a:t>/9780198243861.book.1/actrade-9780198243861-book-1</a:t>
            </a:r>
          </a:p>
          <a:p>
            <a:r>
              <a:rPr lang="it-IT" dirty="0"/>
              <a:t>Ho trovato su internet il testo (buono per </a:t>
            </a:r>
            <a:r>
              <a:rPr lang="it-IT" dirty="0" err="1"/>
              <a:t>cut</a:t>
            </a:r>
            <a:r>
              <a:rPr lang="it-IT" dirty="0"/>
              <a:t> and paste) su </a:t>
            </a:r>
            <a:r>
              <a:rPr lang="it-IT" b="1" dirty="0">
                <a:hlinkClick r:id="rId2"/>
              </a:rPr>
              <a:t>www.gutenberg.org</a:t>
            </a:r>
            <a:endParaRPr lang="it-IT" b="1" dirty="0"/>
          </a:p>
          <a:p>
            <a:endParaRPr lang="it-IT" dirty="0"/>
          </a:p>
        </p:txBody>
      </p:sp>
    </p:spTree>
    <p:extLst>
      <p:ext uri="{BB962C8B-B14F-4D97-AF65-F5344CB8AC3E}">
        <p14:creationId xmlns:p14="http://schemas.microsoft.com/office/powerpoint/2010/main" val="2048759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ch</a:t>
            </a:r>
            <a:r>
              <a:rPr lang="it-IT" dirty="0"/>
              <a:t>. XXVII, of </a:t>
            </a:r>
            <a:r>
              <a:rPr lang="it-IT" dirty="0" err="1"/>
              <a:t>identity</a:t>
            </a:r>
            <a:r>
              <a:rPr lang="it-IT" dirty="0"/>
              <a:t> and </a:t>
            </a:r>
            <a:r>
              <a:rPr lang="it-IT" dirty="0" err="1"/>
              <a:t>diversity</a:t>
            </a:r>
            <a:endParaRPr lang="it-IT" dirty="0"/>
          </a:p>
        </p:txBody>
      </p:sp>
      <p:sp>
        <p:nvSpPr>
          <p:cNvPr id="3" name="Segnaposto contenuto 2"/>
          <p:cNvSpPr>
            <a:spLocks noGrp="1"/>
          </p:cNvSpPr>
          <p:nvPr>
            <p:ph idx="1"/>
          </p:nvPr>
        </p:nvSpPr>
        <p:spPr/>
        <p:txBody>
          <a:bodyPr/>
          <a:lstStyle/>
          <a:p>
            <a:r>
              <a:rPr lang="en-US" dirty="0"/>
              <a:t>Nota </a:t>
            </a:r>
            <a:r>
              <a:rPr lang="en-US" dirty="0" err="1"/>
              <a:t>dalla</a:t>
            </a:r>
            <a:r>
              <a:rPr lang="en-US" dirty="0"/>
              <a:t> </a:t>
            </a:r>
            <a:r>
              <a:rPr lang="en-US" dirty="0" err="1"/>
              <a:t>mia</a:t>
            </a:r>
            <a:r>
              <a:rPr lang="en-US" dirty="0"/>
              <a:t> </a:t>
            </a:r>
            <a:r>
              <a:rPr lang="en-US" dirty="0" err="1"/>
              <a:t>versione</a:t>
            </a:r>
            <a:r>
              <a:rPr lang="en-US" dirty="0"/>
              <a:t> a </a:t>
            </a:r>
            <a:r>
              <a:rPr lang="en-US" dirty="0" err="1"/>
              <a:t>cura</a:t>
            </a:r>
            <a:r>
              <a:rPr lang="en-US" dirty="0"/>
              <a:t> di Campbell Fraser: cap. </a:t>
            </a:r>
            <a:r>
              <a:rPr lang="en-US" dirty="0" err="1"/>
              <a:t>aggiunto</a:t>
            </a:r>
            <a:r>
              <a:rPr lang="en-US" dirty="0"/>
              <a:t> </a:t>
            </a:r>
            <a:r>
              <a:rPr lang="en-US" dirty="0" err="1"/>
              <a:t>nella</a:t>
            </a:r>
            <a:r>
              <a:rPr lang="en-US" dirty="0"/>
              <a:t> 2a ed</a:t>
            </a:r>
            <a:r>
              <a:rPr lang="en-US" dirty="0" smtClean="0"/>
              <a:t>. </a:t>
            </a:r>
            <a:r>
              <a:rPr lang="en-US" smtClean="0"/>
              <a:t>(1694), </a:t>
            </a:r>
            <a:r>
              <a:rPr lang="en-US" dirty="0" err="1"/>
              <a:t>su</a:t>
            </a:r>
            <a:r>
              <a:rPr lang="en-US" dirty="0"/>
              <a:t> </a:t>
            </a:r>
            <a:r>
              <a:rPr lang="en-US" dirty="0" err="1"/>
              <a:t>suggerimento</a:t>
            </a:r>
            <a:r>
              <a:rPr lang="en-US" dirty="0"/>
              <a:t> di </a:t>
            </a:r>
            <a:r>
              <a:rPr lang="en-US" dirty="0" err="1"/>
              <a:t>Molyneux</a:t>
            </a:r>
            <a:r>
              <a:rPr lang="en-US" dirty="0"/>
              <a:t>, v. </a:t>
            </a:r>
            <a:r>
              <a:rPr lang="en-US" dirty="0" err="1"/>
              <a:t>lettera</a:t>
            </a:r>
            <a:r>
              <a:rPr lang="en-US" dirty="0"/>
              <a:t> di L. a M. del 23/8/1693</a:t>
            </a:r>
          </a:p>
          <a:p>
            <a:r>
              <a:rPr lang="en-US" dirty="0" err="1"/>
              <a:t>Andiamo</a:t>
            </a:r>
            <a:r>
              <a:rPr lang="en-US" dirty="0"/>
              <a:t> a </a:t>
            </a:r>
            <a:r>
              <a:rPr lang="en-US" dirty="0" err="1"/>
              <a:t>leggere</a:t>
            </a:r>
            <a:r>
              <a:rPr lang="en-US" dirty="0"/>
              <a:t> </a:t>
            </a:r>
            <a:r>
              <a:rPr lang="en-US" dirty="0" err="1"/>
              <a:t>questo</a:t>
            </a:r>
            <a:r>
              <a:rPr lang="en-US" dirty="0"/>
              <a:t> cap. …</a:t>
            </a:r>
            <a:endParaRPr lang="it-IT" dirty="0"/>
          </a:p>
        </p:txBody>
      </p:sp>
    </p:spTree>
    <p:extLst>
      <p:ext uri="{BB962C8B-B14F-4D97-AF65-F5344CB8AC3E}">
        <p14:creationId xmlns:p14="http://schemas.microsoft.com/office/powerpoint/2010/main" val="17971002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1. </a:t>
            </a:r>
            <a:r>
              <a:rPr lang="it-IT" dirty="0" err="1"/>
              <a:t>Wherein</a:t>
            </a:r>
            <a:r>
              <a:rPr lang="it-IT" dirty="0"/>
              <a:t> Identity </a:t>
            </a:r>
            <a:r>
              <a:rPr lang="it-IT" dirty="0" err="1"/>
              <a:t>consists</a:t>
            </a:r>
            <a:r>
              <a:rPr lang="it-IT"/>
              <a:t>.</a:t>
            </a:r>
            <a:br>
              <a:rPr lang="it-IT"/>
            </a:br>
            <a:endParaRPr lang="it-IT"/>
          </a:p>
        </p:txBody>
      </p:sp>
      <p:sp>
        <p:nvSpPr>
          <p:cNvPr id="3" name="Segnaposto contenuto 2"/>
          <p:cNvSpPr>
            <a:spLocks noGrp="1"/>
          </p:cNvSpPr>
          <p:nvPr>
            <p:ph idx="1"/>
          </p:nvPr>
        </p:nvSpPr>
        <p:spPr/>
        <p:txBody>
          <a:bodyPr>
            <a:normAutofit fontScale="85000" lnSpcReduction="20000"/>
          </a:bodyPr>
          <a:lstStyle/>
          <a:p>
            <a:r>
              <a:rPr lang="en-US" dirty="0"/>
              <a:t>ANOTHER occasion the mind often takes of comparing, is the very being of</a:t>
            </a:r>
          </a:p>
          <a:p>
            <a:r>
              <a:rPr lang="en-US" dirty="0"/>
              <a:t>things, when, considering ANYTHING AS EXISTING AT ANY DETERMINED TIME</a:t>
            </a:r>
          </a:p>
          <a:p>
            <a:r>
              <a:rPr lang="en-US" dirty="0"/>
              <a:t>AND PLACE, we compare it with ITSELF EXISTING AT ANOTHER TIME, and</a:t>
            </a:r>
          </a:p>
          <a:p>
            <a:r>
              <a:rPr lang="en-US" dirty="0"/>
              <a:t>thereon form the ideas of IDENTITY and DIVERSITY. When we see anything</a:t>
            </a:r>
          </a:p>
          <a:p>
            <a:r>
              <a:rPr lang="en-US" dirty="0"/>
              <a:t>to be in any place in any instant of time, we are sure (be it what it</a:t>
            </a:r>
          </a:p>
          <a:p>
            <a:r>
              <a:rPr lang="en-US" dirty="0"/>
              <a:t>will) that it is that very thing, and not another which at that same</a:t>
            </a:r>
          </a:p>
          <a:p>
            <a:r>
              <a:rPr lang="en-US" dirty="0"/>
              <a:t>time exists in another place, how like and undistinguishable </a:t>
            </a:r>
            <a:r>
              <a:rPr lang="en-US" dirty="0" err="1"/>
              <a:t>soever</a:t>
            </a:r>
            <a:r>
              <a:rPr lang="en-US" dirty="0"/>
              <a:t> it</a:t>
            </a:r>
          </a:p>
          <a:p>
            <a:r>
              <a:rPr lang="en-US" dirty="0"/>
              <a:t>may be in all other respects: and in this consists IDENTITY, when the</a:t>
            </a:r>
          </a:p>
          <a:p>
            <a:r>
              <a:rPr lang="en-US" dirty="0"/>
              <a:t>ideas it is attributed to vary not at all from what they were that</a:t>
            </a:r>
          </a:p>
          <a:p>
            <a:r>
              <a:rPr lang="en-US" dirty="0"/>
              <a:t>moment wherein we consider their former existence, and to which we</a:t>
            </a:r>
          </a:p>
          <a:p>
            <a:r>
              <a:rPr lang="en-US" dirty="0"/>
              <a:t>compare the present. </a:t>
            </a:r>
            <a:endParaRPr lang="it-IT" dirty="0"/>
          </a:p>
        </p:txBody>
      </p:sp>
    </p:spTree>
    <p:extLst>
      <p:ext uri="{BB962C8B-B14F-4D97-AF65-F5344CB8AC3E}">
        <p14:creationId xmlns:p14="http://schemas.microsoft.com/office/powerpoint/2010/main" val="11213537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For we never finding, nor conceiving it possible,</a:t>
            </a:r>
          </a:p>
          <a:p>
            <a:r>
              <a:rPr lang="en-US" dirty="0"/>
              <a:t>that two things of the same kind should exist in the same place at the</a:t>
            </a:r>
          </a:p>
          <a:p>
            <a:r>
              <a:rPr lang="en-US" dirty="0"/>
              <a:t>same time, we rightly conclude, that, whatever exists anywhere at any</a:t>
            </a:r>
          </a:p>
          <a:p>
            <a:r>
              <a:rPr lang="en-US" dirty="0"/>
              <a:t>time, excludes all of the same kind, and is there itself alone. When</a:t>
            </a:r>
          </a:p>
          <a:p>
            <a:r>
              <a:rPr lang="en-US" dirty="0"/>
              <a:t>therefore we demand whether anything be the SAME or no, it refers always</a:t>
            </a:r>
          </a:p>
          <a:p>
            <a:r>
              <a:rPr lang="en-US" dirty="0"/>
              <a:t>to something that existed such a time in such a place, which it was</a:t>
            </a:r>
          </a:p>
          <a:p>
            <a:r>
              <a:rPr lang="en-US" dirty="0"/>
              <a:t>certain, at that instant, was the same with itself, and no other.</a:t>
            </a:r>
          </a:p>
          <a:p>
            <a:endParaRPr lang="it-IT" dirty="0"/>
          </a:p>
        </p:txBody>
      </p:sp>
    </p:spTree>
    <p:extLst>
      <p:ext uri="{BB962C8B-B14F-4D97-AF65-F5344CB8AC3E}">
        <p14:creationId xmlns:p14="http://schemas.microsoft.com/office/powerpoint/2010/main" val="17767129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en-US" dirty="0"/>
              <a:t>From whence it follows, that one thing cannot have two beginnings of</a:t>
            </a:r>
          </a:p>
          <a:p>
            <a:r>
              <a:rPr lang="en-US" dirty="0"/>
              <a:t>existence, nor two things one beginning; it being impossible for two</a:t>
            </a:r>
          </a:p>
          <a:p>
            <a:r>
              <a:rPr lang="en-US" dirty="0"/>
              <a:t>things of the same kind to be or exist in the same instant, in the</a:t>
            </a:r>
          </a:p>
          <a:p>
            <a:r>
              <a:rPr lang="en-US" dirty="0"/>
              <a:t>very same place; or one and the same thing in different places. </a:t>
            </a:r>
            <a:endParaRPr lang="it-IT" dirty="0"/>
          </a:p>
        </p:txBody>
      </p:sp>
    </p:spTree>
    <p:extLst>
      <p:ext uri="{BB962C8B-B14F-4D97-AF65-F5344CB8AC3E}">
        <p14:creationId xmlns:p14="http://schemas.microsoft.com/office/powerpoint/2010/main" val="13627947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n-US" dirty="0"/>
              <a:t>That,</a:t>
            </a:r>
          </a:p>
          <a:p>
            <a:r>
              <a:rPr lang="en-US" dirty="0"/>
              <a:t>therefore, that had one beginning, is the same thing; and that which had</a:t>
            </a:r>
          </a:p>
          <a:p>
            <a:r>
              <a:rPr lang="en-US" dirty="0"/>
              <a:t>a different beginning in time and place from that, is not the same, but</a:t>
            </a:r>
          </a:p>
          <a:p>
            <a:r>
              <a:rPr lang="en-US" dirty="0"/>
              <a:t>diverse. That which has made the difficulty about this relation has been</a:t>
            </a:r>
          </a:p>
          <a:p>
            <a:r>
              <a:rPr lang="en-US" dirty="0"/>
              <a:t>the little care and attention used in having precise notions of the</a:t>
            </a:r>
          </a:p>
          <a:p>
            <a:r>
              <a:rPr lang="en-US" dirty="0"/>
              <a:t>things to which it is attributed.</a:t>
            </a:r>
            <a:endParaRPr lang="it-IT" dirty="0"/>
          </a:p>
        </p:txBody>
      </p:sp>
    </p:spTree>
    <p:extLst>
      <p:ext uri="{BB962C8B-B14F-4D97-AF65-F5344CB8AC3E}">
        <p14:creationId xmlns:p14="http://schemas.microsoft.com/office/powerpoint/2010/main" val="37407534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dirty="0"/>
              <a:t>2. Identity of </a:t>
            </a:r>
            <a:r>
              <a:rPr lang="it-IT" dirty="0" err="1"/>
              <a:t>Substances</a:t>
            </a:r>
            <a:r>
              <a:rPr lang="it-IT" dirty="0"/>
              <a:t>.</a:t>
            </a:r>
          </a:p>
          <a:p>
            <a:r>
              <a:rPr lang="en-US" dirty="0"/>
              <a:t>We have the ideas but of three sorts of substances: 1. GOD. 2. FINITE</a:t>
            </a:r>
          </a:p>
          <a:p>
            <a:r>
              <a:rPr lang="it-IT" dirty="0"/>
              <a:t>INTELLIGENCES. 3. BODIES.</a:t>
            </a:r>
          </a:p>
          <a:p>
            <a:r>
              <a:rPr lang="en-US" dirty="0"/>
              <a:t>First, GOD is without beginning, eternal, unalterable, and everywhere,</a:t>
            </a:r>
          </a:p>
          <a:p>
            <a:r>
              <a:rPr lang="en-US" dirty="0"/>
              <a:t>and therefore concerning his identity there can be no doubt.</a:t>
            </a:r>
          </a:p>
          <a:p>
            <a:r>
              <a:rPr lang="en-US" dirty="0"/>
              <a:t>Secondly, FINITE SPIRITS having had each its </a:t>
            </a:r>
            <a:r>
              <a:rPr lang="en-US" dirty="0" err="1"/>
              <a:t>determinated</a:t>
            </a:r>
            <a:r>
              <a:rPr lang="en-US" dirty="0"/>
              <a:t> time and place</a:t>
            </a:r>
          </a:p>
          <a:p>
            <a:r>
              <a:rPr lang="en-US" dirty="0"/>
              <a:t>of beginning to exist, the relation to that time and place will always</a:t>
            </a:r>
          </a:p>
          <a:p>
            <a:r>
              <a:rPr lang="en-US" dirty="0"/>
              <a:t>determine to each of them its identity, as long as it exists.</a:t>
            </a:r>
          </a:p>
        </p:txBody>
      </p:sp>
    </p:spTree>
    <p:extLst>
      <p:ext uri="{BB962C8B-B14F-4D97-AF65-F5344CB8AC3E}">
        <p14:creationId xmlns:p14="http://schemas.microsoft.com/office/powerpoint/2010/main" val="3051846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err="1"/>
              <a:t>Lez</a:t>
            </a:r>
            <a:r>
              <a:rPr lang="it-IT" dirty="0"/>
              <a:t>. 1</a:t>
            </a:r>
          </a:p>
          <a:p>
            <a:r>
              <a:rPr lang="it-IT" dirty="0"/>
              <a:t>6/10/22</a:t>
            </a:r>
          </a:p>
        </p:txBody>
      </p:sp>
    </p:spTree>
    <p:extLst>
      <p:ext uri="{BB962C8B-B14F-4D97-AF65-F5344CB8AC3E}">
        <p14:creationId xmlns:p14="http://schemas.microsoft.com/office/powerpoint/2010/main" val="1271400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85000" lnSpcReduction="20000"/>
          </a:bodyPr>
          <a:lstStyle/>
          <a:p>
            <a:r>
              <a:rPr lang="en-US" dirty="0"/>
              <a:t>Thirdly, The same will hold of every PARTICLE OF MATTER, to which no</a:t>
            </a:r>
          </a:p>
          <a:p>
            <a:r>
              <a:rPr lang="en-US" dirty="0"/>
              <a:t>addition or subtraction of matter being made, it is the same. For,</a:t>
            </a:r>
          </a:p>
          <a:p>
            <a:r>
              <a:rPr lang="en-US" dirty="0"/>
              <a:t>though these three sorts of substances, as we term them, do not exclude</a:t>
            </a:r>
          </a:p>
          <a:p>
            <a:r>
              <a:rPr lang="en-US" dirty="0"/>
              <a:t>one another out of the same place, yet we cannot conceive but that they</a:t>
            </a:r>
          </a:p>
          <a:p>
            <a:r>
              <a:rPr lang="en-US" dirty="0"/>
              <a:t>must necessarily each of them exclude any of the same kind out of the</a:t>
            </a:r>
          </a:p>
          <a:p>
            <a:r>
              <a:rPr lang="en-US" dirty="0"/>
              <a:t>same place: or else the notions and names of identity and diversity</a:t>
            </a:r>
          </a:p>
          <a:p>
            <a:r>
              <a:rPr lang="en-US" dirty="0"/>
              <a:t>would be in vain, and there could be no such distinctions of substances,</a:t>
            </a:r>
          </a:p>
          <a:p>
            <a:r>
              <a:rPr lang="en-US" dirty="0"/>
              <a:t>or anything else one from another. For example: could two bodies be in</a:t>
            </a:r>
          </a:p>
          <a:p>
            <a:r>
              <a:rPr lang="en-US" dirty="0"/>
              <a:t>the same place at the same time; then those two parcels of matter must</a:t>
            </a:r>
          </a:p>
          <a:p>
            <a:r>
              <a:rPr lang="en-US" dirty="0"/>
              <a:t>be one and the same, take them great or little; nay, all bodies must be</a:t>
            </a:r>
          </a:p>
          <a:p>
            <a:r>
              <a:rPr lang="en-US" dirty="0"/>
              <a:t>one and the same. </a:t>
            </a:r>
            <a:endParaRPr lang="it-IT" dirty="0"/>
          </a:p>
        </p:txBody>
      </p:sp>
    </p:spTree>
    <p:extLst>
      <p:ext uri="{BB962C8B-B14F-4D97-AF65-F5344CB8AC3E}">
        <p14:creationId xmlns:p14="http://schemas.microsoft.com/office/powerpoint/2010/main" val="2108477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Programma</a:t>
            </a:r>
          </a:p>
        </p:txBody>
      </p:sp>
      <p:sp>
        <p:nvSpPr>
          <p:cNvPr id="3" name="Segnaposto contenuto 2"/>
          <p:cNvSpPr>
            <a:spLocks noGrp="1"/>
          </p:cNvSpPr>
          <p:nvPr>
            <p:ph idx="1"/>
          </p:nvPr>
        </p:nvSpPr>
        <p:spPr/>
        <p:txBody>
          <a:bodyPr>
            <a:normAutofit fontScale="92500" lnSpcReduction="20000"/>
          </a:bodyPr>
          <a:lstStyle/>
          <a:p>
            <a:r>
              <a:rPr lang="it-IT" b="1" dirty="0"/>
              <a:t>Il problema dell'identità personale nell'empirismo britannico</a:t>
            </a:r>
          </a:p>
          <a:p>
            <a:r>
              <a:rPr lang="it-IT" dirty="0"/>
              <a:t>Si analizzeranno testi, che saranno indicati durante il corso, tratti dalle seguenti opere (per un totale di circa 100 pp.):</a:t>
            </a:r>
          </a:p>
          <a:p>
            <a:r>
              <a:rPr lang="en-US" dirty="0"/>
              <a:t>J. Locke (1632-1704), Essay Concerning Human Understanding (</a:t>
            </a:r>
            <a:r>
              <a:rPr lang="en-US" dirty="0" smtClean="0"/>
              <a:t>1690*)</a:t>
            </a:r>
          </a:p>
          <a:p>
            <a:pPr lvl="1"/>
            <a:r>
              <a:rPr lang="en-US" dirty="0" smtClean="0"/>
              <a:t>*data </a:t>
            </a:r>
            <a:r>
              <a:rPr lang="en-US" dirty="0" err="1" smtClean="0"/>
              <a:t>ufficiale</a:t>
            </a:r>
            <a:r>
              <a:rPr lang="en-US" dirty="0" smtClean="0"/>
              <a:t>; in </a:t>
            </a:r>
            <a:r>
              <a:rPr lang="en-US" dirty="0" err="1" smtClean="0"/>
              <a:t>realtà</a:t>
            </a:r>
            <a:r>
              <a:rPr lang="en-US" dirty="0" smtClean="0"/>
              <a:t> </a:t>
            </a:r>
            <a:r>
              <a:rPr lang="en-US" dirty="0" err="1" smtClean="0"/>
              <a:t>fu</a:t>
            </a:r>
            <a:r>
              <a:rPr lang="en-US" dirty="0" smtClean="0"/>
              <a:t> </a:t>
            </a:r>
            <a:r>
              <a:rPr lang="en-US" dirty="0" err="1" smtClean="0"/>
              <a:t>messo</a:t>
            </a:r>
            <a:r>
              <a:rPr lang="en-US" dirty="0" smtClean="0"/>
              <a:t> in </a:t>
            </a:r>
            <a:r>
              <a:rPr lang="en-US" dirty="0" err="1" smtClean="0"/>
              <a:t>vendita</a:t>
            </a:r>
            <a:r>
              <a:rPr lang="en-US" dirty="0" smtClean="0"/>
              <a:t> </a:t>
            </a:r>
            <a:r>
              <a:rPr lang="en-US" dirty="0" err="1" smtClean="0"/>
              <a:t>nel</a:t>
            </a:r>
            <a:r>
              <a:rPr lang="en-US" dirty="0" smtClean="0"/>
              <a:t> 1689</a:t>
            </a:r>
            <a:endParaRPr lang="en-US" dirty="0"/>
          </a:p>
          <a:p>
            <a:r>
              <a:rPr lang="en-US" dirty="0"/>
              <a:t>D. Hume (1711-1776), Treatise of Human Nature (1739-1740)</a:t>
            </a:r>
          </a:p>
          <a:p>
            <a:r>
              <a:rPr lang="en-US" dirty="0"/>
              <a:t>J. Butler (</a:t>
            </a:r>
            <a:r>
              <a:rPr lang="it-IT" dirty="0"/>
              <a:t>1692-1752)</a:t>
            </a:r>
            <a:r>
              <a:rPr lang="en-US" dirty="0"/>
              <a:t>, The Analogy of Religion (1736)</a:t>
            </a:r>
          </a:p>
          <a:p>
            <a:r>
              <a:rPr lang="en-US" dirty="0"/>
              <a:t>Thomas Reid (</a:t>
            </a:r>
            <a:r>
              <a:rPr lang="it-IT" dirty="0"/>
              <a:t> 1710 -1796</a:t>
            </a:r>
            <a:r>
              <a:rPr lang="en-US" dirty="0"/>
              <a:t>), Essays on the intellectual powers of man (1785)</a:t>
            </a:r>
          </a:p>
          <a:p>
            <a:r>
              <a:rPr lang="en-US" dirty="0"/>
              <a:t>B. Russell (</a:t>
            </a:r>
            <a:r>
              <a:rPr lang="it-IT" dirty="0"/>
              <a:t>1987 -1970)</a:t>
            </a:r>
            <a:r>
              <a:rPr lang="en-US" dirty="0"/>
              <a:t>, The Problems of Philosophy (1912)</a:t>
            </a:r>
          </a:p>
          <a:p>
            <a:r>
              <a:rPr lang="en-US" dirty="0"/>
              <a:t>B. Russell, An outline of philosophy (1927)</a:t>
            </a:r>
            <a:endParaRPr lang="it-IT" dirty="0"/>
          </a:p>
        </p:txBody>
      </p:sp>
    </p:spTree>
    <p:extLst>
      <p:ext uri="{BB962C8B-B14F-4D97-AF65-F5344CB8AC3E}">
        <p14:creationId xmlns:p14="http://schemas.microsoft.com/office/powerpoint/2010/main" val="2836019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Presentazione in classe</a:t>
            </a:r>
          </a:p>
        </p:txBody>
      </p:sp>
      <p:sp>
        <p:nvSpPr>
          <p:cNvPr id="3" name="Segnaposto contenuto 2"/>
          <p:cNvSpPr>
            <a:spLocks noGrp="1"/>
          </p:cNvSpPr>
          <p:nvPr>
            <p:ph idx="1"/>
          </p:nvPr>
        </p:nvSpPr>
        <p:spPr/>
        <p:txBody>
          <a:bodyPr/>
          <a:lstStyle/>
          <a:p>
            <a:r>
              <a:rPr lang="it-IT" dirty="0"/>
              <a:t>tutti gli studenti (possibilmente suddivisi per gruppi di studio) saranno chiamati a presentare in classe una porzione specifica di testo.</a:t>
            </a:r>
          </a:p>
        </p:txBody>
      </p:sp>
    </p:spTree>
    <p:extLst>
      <p:ext uri="{BB962C8B-B14F-4D97-AF65-F5344CB8AC3E}">
        <p14:creationId xmlns:p14="http://schemas.microsoft.com/office/powerpoint/2010/main" val="864553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Locke</a:t>
            </a:r>
          </a:p>
        </p:txBody>
      </p:sp>
      <p:sp>
        <p:nvSpPr>
          <p:cNvPr id="3" name="Segnaposto contenuto 2"/>
          <p:cNvSpPr>
            <a:spLocks noGrp="1"/>
          </p:cNvSpPr>
          <p:nvPr>
            <p:ph idx="1"/>
          </p:nvPr>
        </p:nvSpPr>
        <p:spPr/>
        <p:txBody>
          <a:bodyPr/>
          <a:lstStyle/>
          <a:p>
            <a:r>
              <a:rPr lang="it-IT" dirty="0"/>
              <a:t>Leggeremo il cap. 27, </a:t>
            </a:r>
            <a:r>
              <a:rPr lang="it-IT" i="1" dirty="0"/>
              <a:t>Of </a:t>
            </a:r>
            <a:r>
              <a:rPr lang="it-IT" i="1" dirty="0" err="1"/>
              <a:t>ideas</a:t>
            </a:r>
            <a:r>
              <a:rPr lang="it-IT" i="1" dirty="0"/>
              <a:t> of </a:t>
            </a:r>
            <a:r>
              <a:rPr lang="it-IT" i="1" dirty="0" err="1"/>
              <a:t>identity</a:t>
            </a:r>
            <a:r>
              <a:rPr lang="it-IT" i="1" dirty="0"/>
              <a:t> and </a:t>
            </a:r>
            <a:r>
              <a:rPr lang="it-IT" i="1" dirty="0" err="1"/>
              <a:t>diversity</a:t>
            </a:r>
            <a:r>
              <a:rPr lang="it-IT" dirty="0"/>
              <a:t>, dal Book II dell’</a:t>
            </a:r>
            <a:r>
              <a:rPr lang="it-IT" i="1" dirty="0" err="1"/>
              <a:t>Essay</a:t>
            </a:r>
            <a:r>
              <a:rPr lang="it-IT" i="1" dirty="0"/>
              <a:t> </a:t>
            </a:r>
            <a:r>
              <a:rPr lang="it-IT" i="1" dirty="0" err="1"/>
              <a:t>concerning</a:t>
            </a:r>
            <a:r>
              <a:rPr lang="it-IT" i="1" dirty="0"/>
              <a:t> human </a:t>
            </a:r>
            <a:r>
              <a:rPr lang="it-IT" i="1" dirty="0" err="1"/>
              <a:t>understanding</a:t>
            </a:r>
            <a:r>
              <a:rPr lang="it-IT" i="1" dirty="0"/>
              <a:t> </a:t>
            </a:r>
          </a:p>
          <a:p>
            <a:r>
              <a:rPr lang="it-IT" dirty="0"/>
              <a:t>Quest’opera è divisa in 4 books</a:t>
            </a:r>
          </a:p>
          <a:p>
            <a:r>
              <a:rPr lang="it-IT" dirty="0"/>
              <a:t>Ripassiamo un po’ guardando la voce su Locke dalla SEP</a:t>
            </a:r>
          </a:p>
        </p:txBody>
      </p:sp>
    </p:spTree>
    <p:extLst>
      <p:ext uri="{BB962C8B-B14F-4D97-AF65-F5344CB8AC3E}">
        <p14:creationId xmlns:p14="http://schemas.microsoft.com/office/powerpoint/2010/main" val="1475460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a:bodyPr>
          <a:lstStyle/>
          <a:p>
            <a:pPr>
              <a:defRPr/>
            </a:pPr>
            <a:r>
              <a:rPr lang="it-IT" dirty="0"/>
              <a:t>Da voce su </a:t>
            </a:r>
            <a:r>
              <a:rPr lang="it-IT" dirty="0" err="1"/>
              <a:t>Locke</a:t>
            </a:r>
            <a:r>
              <a:rPr lang="it-IT" dirty="0"/>
              <a:t> di </a:t>
            </a:r>
            <a:r>
              <a:rPr lang="it-IT" u="sng" dirty="0">
                <a:hlinkClick r:id="rId3"/>
              </a:rPr>
              <a:t>William </a:t>
            </a:r>
            <a:r>
              <a:rPr lang="it-IT" u="sng" dirty="0" err="1">
                <a:hlinkClick r:id="rId3"/>
              </a:rPr>
              <a:t>Uzgalis</a:t>
            </a:r>
            <a:r>
              <a:rPr lang="it-IT" dirty="0"/>
              <a:t> in SEP</a:t>
            </a:r>
          </a:p>
        </p:txBody>
      </p:sp>
      <p:sp>
        <p:nvSpPr>
          <p:cNvPr id="3" name="Segnaposto contenuto 2"/>
          <p:cNvSpPr>
            <a:spLocks noGrp="1"/>
          </p:cNvSpPr>
          <p:nvPr>
            <p:ph idx="1"/>
          </p:nvPr>
        </p:nvSpPr>
        <p:spPr/>
        <p:txBody>
          <a:bodyPr rtlCol="0">
            <a:normAutofit/>
          </a:bodyPr>
          <a:lstStyle/>
          <a:p>
            <a:pPr>
              <a:defRPr/>
            </a:pPr>
            <a:r>
              <a:rPr lang="en-US" dirty="0"/>
              <a:t>John Locke (b. 1632, d. 1704) was a British philosopher, Oxford academic and medical researcher. Locke's monumental </a:t>
            </a:r>
            <a:r>
              <a:rPr lang="en-US" i="1" dirty="0"/>
              <a:t>An Essay Concerning Human Understanding</a:t>
            </a:r>
            <a:r>
              <a:rPr lang="en-US" dirty="0"/>
              <a:t> (1689) is one of the first great defenses of empiricism and concerns itself with determining the limits of human understanding in respect to a wide spectrum of topics. It thus tells us in some detail what one can legitimately claim to know and what one cannot.</a:t>
            </a:r>
            <a:endParaRPr lang="it-IT" dirty="0"/>
          </a:p>
        </p:txBody>
      </p:sp>
    </p:spTree>
    <p:extLst>
      <p:ext uri="{BB962C8B-B14F-4D97-AF65-F5344CB8AC3E}">
        <p14:creationId xmlns:p14="http://schemas.microsoft.com/office/powerpoint/2010/main" val="2550901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p:txBody>
          <a:bodyPr/>
          <a:lstStyle/>
          <a:p>
            <a:pPr eaLnBrk="1" hangingPunct="1"/>
            <a:r>
              <a:rPr lang="it-IT" altLang="it-IT"/>
              <a:t>The empiricists</a:t>
            </a:r>
          </a:p>
        </p:txBody>
      </p:sp>
      <p:sp>
        <p:nvSpPr>
          <p:cNvPr id="7171" name="Segnaposto contenuto 2"/>
          <p:cNvSpPr>
            <a:spLocks noGrp="1"/>
          </p:cNvSpPr>
          <p:nvPr>
            <p:ph idx="1"/>
          </p:nvPr>
        </p:nvSpPr>
        <p:spPr/>
        <p:txBody>
          <a:bodyPr/>
          <a:lstStyle/>
          <a:p>
            <a:pPr eaLnBrk="1" hangingPunct="1"/>
            <a:r>
              <a:rPr lang="en-US" altLang="it-IT" dirty="0"/>
              <a:t>Locke is often classified as the first of the great English empiricists (ignoring the claims of Bacon and Hobbes). This reputation rests on Locke's greatest work, the monumental </a:t>
            </a:r>
            <a:r>
              <a:rPr lang="en-US" altLang="it-IT" i="1" dirty="0"/>
              <a:t>An Essay Concerning Human Understanding.</a:t>
            </a:r>
            <a:r>
              <a:rPr lang="en-US" altLang="it-IT" dirty="0"/>
              <a:t> … Perhaps the most important of his goals is to determine the limits of human understanding. </a:t>
            </a:r>
            <a:endParaRPr lang="it-IT" altLang="it-IT" dirty="0"/>
          </a:p>
        </p:txBody>
      </p:sp>
    </p:spTree>
    <p:extLst>
      <p:ext uri="{BB962C8B-B14F-4D97-AF65-F5344CB8AC3E}">
        <p14:creationId xmlns:p14="http://schemas.microsoft.com/office/powerpoint/2010/main" val="2760456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olo 1"/>
          <p:cNvSpPr>
            <a:spLocks noGrp="1"/>
          </p:cNvSpPr>
          <p:nvPr>
            <p:ph type="title"/>
          </p:nvPr>
        </p:nvSpPr>
        <p:spPr/>
        <p:txBody>
          <a:bodyPr/>
          <a:lstStyle/>
          <a:p>
            <a:pPr eaLnBrk="1" hangingPunct="1"/>
            <a:r>
              <a:rPr lang="it-IT" altLang="it-IT" dirty="0"/>
              <a:t>On Books I and II</a:t>
            </a:r>
          </a:p>
        </p:txBody>
      </p:sp>
      <p:sp>
        <p:nvSpPr>
          <p:cNvPr id="3" name="Segnaposto contenuto 2"/>
          <p:cNvSpPr>
            <a:spLocks noGrp="1"/>
          </p:cNvSpPr>
          <p:nvPr>
            <p:ph idx="1"/>
          </p:nvPr>
        </p:nvSpPr>
        <p:spPr/>
        <p:txBody>
          <a:bodyPr rtlCol="0">
            <a:normAutofit/>
          </a:bodyPr>
          <a:lstStyle/>
          <a:p>
            <a:pPr>
              <a:defRPr/>
            </a:pPr>
            <a:r>
              <a:rPr lang="en-US" dirty="0"/>
              <a:t>Some philosophers before Locke had suggested that it would be good to find the limits of the Understanding, but what Locke does is to carry out this project in detail. In the four books of the </a:t>
            </a:r>
            <a:r>
              <a:rPr lang="en-US" i="1" dirty="0"/>
              <a:t>Essay</a:t>
            </a:r>
            <a:r>
              <a:rPr lang="en-US" dirty="0"/>
              <a:t> Locke considers the sources and nature of human knowledge. </a:t>
            </a:r>
            <a:r>
              <a:rPr lang="en-US" b="1" dirty="0"/>
              <a:t>Book I </a:t>
            </a:r>
            <a:r>
              <a:rPr lang="en-US" dirty="0"/>
              <a:t>argues that we have no innate knowledge. (In this he resembles Berkeley and Hume, and differs from Descartes and Leibniz.) So, at birth, the human mind is a sort of blank slate on which experience writes. In </a:t>
            </a:r>
            <a:r>
              <a:rPr lang="en-US" b="1" dirty="0"/>
              <a:t>Book II </a:t>
            </a:r>
            <a:r>
              <a:rPr lang="en-US" dirty="0"/>
              <a:t>Locke claims that ideas are the materials of knowledge and all ideas come from experience. The term ‘idea,’ Locke tells us “…stands for whatsoever is the Object of the Understanding, when a man thinks” (Essay I, 1, 8, p. 47). </a:t>
            </a:r>
            <a:endParaRPr lang="it-IT" dirty="0"/>
          </a:p>
        </p:txBody>
      </p:sp>
    </p:spTree>
    <p:extLst>
      <p:ext uri="{BB962C8B-B14F-4D97-AF65-F5344CB8AC3E}">
        <p14:creationId xmlns:p14="http://schemas.microsoft.com/office/powerpoint/2010/main" val="1239799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olo 1"/>
          <p:cNvSpPr>
            <a:spLocks noGrp="1"/>
          </p:cNvSpPr>
          <p:nvPr>
            <p:ph type="title"/>
          </p:nvPr>
        </p:nvSpPr>
        <p:spPr/>
        <p:txBody>
          <a:bodyPr/>
          <a:lstStyle/>
          <a:p>
            <a:pPr eaLnBrk="1" hangingPunct="1"/>
            <a:r>
              <a:rPr lang="en-US" altLang="it-IT"/>
              <a:t>sensation and reflection</a:t>
            </a:r>
            <a:endParaRPr lang="it-IT" altLang="it-IT"/>
          </a:p>
        </p:txBody>
      </p:sp>
      <p:sp>
        <p:nvSpPr>
          <p:cNvPr id="3" name="Segnaposto contenuto 2"/>
          <p:cNvSpPr>
            <a:spLocks noGrp="1"/>
          </p:cNvSpPr>
          <p:nvPr>
            <p:ph idx="1"/>
          </p:nvPr>
        </p:nvSpPr>
        <p:spPr/>
        <p:txBody>
          <a:bodyPr rtlCol="0">
            <a:normAutofit/>
          </a:bodyPr>
          <a:lstStyle/>
          <a:p>
            <a:pPr>
              <a:defRPr/>
            </a:pPr>
            <a:r>
              <a:rPr lang="en-US" dirty="0"/>
              <a:t>Experience is of two kinds, sensation and reflection. One of these — sensation — tells us about things and processes in the external world. The other — reflection — tells us about the operations of our own minds. Reflection is a sort of internal sense that makes us conscious of the mental processes we are engaged in. Some ideas we get only from sensation, some only from reflection and some from both.</a:t>
            </a:r>
            <a:endParaRPr lang="it-IT" dirty="0"/>
          </a:p>
        </p:txBody>
      </p:sp>
    </p:spTree>
    <p:extLst>
      <p:ext uri="{BB962C8B-B14F-4D97-AF65-F5344CB8AC3E}">
        <p14:creationId xmlns:p14="http://schemas.microsoft.com/office/powerpoint/2010/main" val="26558020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TotalTime>
  <Words>1596</Words>
  <Application>Microsoft Office PowerPoint</Application>
  <PresentationFormat>Widescreen</PresentationFormat>
  <Paragraphs>99</Paragraphs>
  <Slides>20</Slides>
  <Notes>6</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20</vt:i4>
      </vt:variant>
    </vt:vector>
  </HeadingPairs>
  <TitlesOfParts>
    <vt:vector size="24" baseType="lpstr">
      <vt:lpstr>Arial</vt:lpstr>
      <vt:lpstr>Calibri</vt:lpstr>
      <vt:lpstr>Calibri Light</vt:lpstr>
      <vt:lpstr>Tema di Office</vt:lpstr>
      <vt:lpstr>Analisi testi fil. In inglese</vt:lpstr>
      <vt:lpstr>Presentazione standard di PowerPoint</vt:lpstr>
      <vt:lpstr>Programma</vt:lpstr>
      <vt:lpstr>Presentazione in classe</vt:lpstr>
      <vt:lpstr>Locke</vt:lpstr>
      <vt:lpstr>Da voce su Locke di William Uzgalis in SEP</vt:lpstr>
      <vt:lpstr>The empiricists</vt:lpstr>
      <vt:lpstr>On Books I and II</vt:lpstr>
      <vt:lpstr>sensation and reflection</vt:lpstr>
      <vt:lpstr>simple and complex ideas</vt:lpstr>
      <vt:lpstr>On Books III and IV</vt:lpstr>
      <vt:lpstr>Presentazione standard di PowerPoint</vt:lpstr>
      <vt:lpstr>Testo di Locke</vt:lpstr>
      <vt:lpstr>ch. XXVII, of identity and diversity</vt:lpstr>
      <vt:lpstr>1. Wherein Identity consists. </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 testi fil. In inglese</dc:title>
  <dc:creator>Francesco Orilia</dc:creator>
  <cp:lastModifiedBy>Francesco Orilia</cp:lastModifiedBy>
  <cp:revision>32</cp:revision>
  <dcterms:created xsi:type="dcterms:W3CDTF">2016-10-01T06:37:09Z</dcterms:created>
  <dcterms:modified xsi:type="dcterms:W3CDTF">2022-10-08T05:38:01Z</dcterms:modified>
</cp:coreProperties>
</file>