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73" r:id="rId6"/>
    <p:sldId id="261" r:id="rId7"/>
    <p:sldId id="262" r:id="rId8"/>
    <p:sldId id="263" r:id="rId9"/>
    <p:sldId id="264" r:id="rId10"/>
    <p:sldId id="265" r:id="rId11"/>
    <p:sldId id="266" r:id="rId12"/>
    <p:sldId id="267" r:id="rId13"/>
    <p:sldId id="268" r:id="rId14"/>
    <p:sldId id="269" r:id="rId15"/>
    <p:sldId id="270" r:id="rId16"/>
    <p:sldId id="271" r:id="rId17"/>
    <p:sldId id="275" r:id="rId18"/>
    <p:sldId id="274" r:id="rId19"/>
    <p:sldId id="276" r:id="rId20"/>
    <p:sldId id="277" r:id="rId21"/>
    <p:sldId id="278" r:id="rId22"/>
    <p:sldId id="279" r:id="rId23"/>
    <p:sldId id="291" r:id="rId24"/>
    <p:sldId id="292" r:id="rId25"/>
    <p:sldId id="293" r:id="rId26"/>
    <p:sldId id="294" r:id="rId27"/>
    <p:sldId id="295" r:id="rId28"/>
    <p:sldId id="296" r:id="rId29"/>
    <p:sldId id="297" r:id="rId30"/>
    <p:sldId id="298" r:id="rId31"/>
  </p:sldIdLst>
  <p:sldSz cx="12192000" cy="6858000"/>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69" d="100"/>
          <a:sy n="69" d="100"/>
        </p:scale>
        <p:origin x="564" y="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1524000" y="1122363"/>
            <a:ext cx="9144000" cy="2387600"/>
          </a:xfrm>
        </p:spPr>
        <p:txBody>
          <a:bodyPr anchor="b"/>
          <a:lstStyle>
            <a:lvl1pPr algn="ctr">
              <a:defRPr sz="6000"/>
            </a:lvl1pPr>
          </a:lstStyle>
          <a:p>
            <a:r>
              <a:rPr lang="it-IT"/>
              <a:t>Fare clic per modificare lo stile del titolo</a:t>
            </a:r>
          </a:p>
        </p:txBody>
      </p:sp>
      <p:sp>
        <p:nvSpPr>
          <p:cNvPr id="3" name="Sottotito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a:t>Fare clic per modificare lo stile del sottotitolo dello schema</a:t>
            </a:r>
          </a:p>
        </p:txBody>
      </p:sp>
      <p:sp>
        <p:nvSpPr>
          <p:cNvPr id="4" name="Segnaposto data 3"/>
          <p:cNvSpPr>
            <a:spLocks noGrp="1"/>
          </p:cNvSpPr>
          <p:nvPr>
            <p:ph type="dt" sz="half" idx="10"/>
          </p:nvPr>
        </p:nvSpPr>
        <p:spPr/>
        <p:txBody>
          <a:bodyPr/>
          <a:lstStyle/>
          <a:p>
            <a:fld id="{CCCAA2B4-280C-4878-9FEA-E015E3EC80CA}" type="datetimeFigureOut">
              <a:rPr lang="it-IT" smtClean="0"/>
              <a:t>29/10/2022</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573B1CC9-782B-4F06-8BF1-75A2705A8782}" type="slidenum">
              <a:rPr lang="it-IT" smtClean="0"/>
              <a:t>‹N›</a:t>
            </a:fld>
            <a:endParaRPr lang="it-IT"/>
          </a:p>
        </p:txBody>
      </p:sp>
    </p:spTree>
    <p:extLst>
      <p:ext uri="{BB962C8B-B14F-4D97-AF65-F5344CB8AC3E}">
        <p14:creationId xmlns:p14="http://schemas.microsoft.com/office/powerpoint/2010/main" val="385094183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testo verticale 2"/>
          <p:cNvSpPr>
            <a:spLocks noGrp="1"/>
          </p:cNvSpPr>
          <p:nvPr>
            <p:ph type="body" orient="vert" idx="1"/>
          </p:nvPr>
        </p:nvSpPr>
        <p:spPr/>
        <p:txBody>
          <a:bodyPr vert="eaVert"/>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10"/>
          </p:nvPr>
        </p:nvSpPr>
        <p:spPr/>
        <p:txBody>
          <a:bodyPr/>
          <a:lstStyle/>
          <a:p>
            <a:fld id="{CCCAA2B4-280C-4878-9FEA-E015E3EC80CA}" type="datetimeFigureOut">
              <a:rPr lang="it-IT" smtClean="0"/>
              <a:t>29/10/2022</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573B1CC9-782B-4F06-8BF1-75A2705A8782}" type="slidenum">
              <a:rPr lang="it-IT" smtClean="0"/>
              <a:t>‹N›</a:t>
            </a:fld>
            <a:endParaRPr lang="it-IT"/>
          </a:p>
        </p:txBody>
      </p:sp>
    </p:spTree>
    <p:extLst>
      <p:ext uri="{BB962C8B-B14F-4D97-AF65-F5344CB8AC3E}">
        <p14:creationId xmlns:p14="http://schemas.microsoft.com/office/powerpoint/2010/main" val="52981053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8724900" y="365125"/>
            <a:ext cx="2628900" cy="5811838"/>
          </a:xfrm>
        </p:spPr>
        <p:txBody>
          <a:bodyPr vert="eaVert"/>
          <a:lstStyle/>
          <a:p>
            <a:r>
              <a:rPr lang="it-IT"/>
              <a:t>Fare clic per modificare lo stile del titolo</a:t>
            </a:r>
          </a:p>
        </p:txBody>
      </p:sp>
      <p:sp>
        <p:nvSpPr>
          <p:cNvPr id="3" name="Segnaposto testo verticale 2"/>
          <p:cNvSpPr>
            <a:spLocks noGrp="1"/>
          </p:cNvSpPr>
          <p:nvPr>
            <p:ph type="body" orient="vert" idx="1"/>
          </p:nvPr>
        </p:nvSpPr>
        <p:spPr>
          <a:xfrm>
            <a:off x="838200" y="365125"/>
            <a:ext cx="7734300" cy="5811838"/>
          </a:xfrm>
        </p:spPr>
        <p:txBody>
          <a:bodyPr vert="eaVert"/>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10"/>
          </p:nvPr>
        </p:nvSpPr>
        <p:spPr/>
        <p:txBody>
          <a:bodyPr/>
          <a:lstStyle/>
          <a:p>
            <a:fld id="{CCCAA2B4-280C-4878-9FEA-E015E3EC80CA}" type="datetimeFigureOut">
              <a:rPr lang="it-IT" smtClean="0"/>
              <a:t>29/10/2022</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573B1CC9-782B-4F06-8BF1-75A2705A8782}" type="slidenum">
              <a:rPr lang="it-IT" smtClean="0"/>
              <a:t>‹N›</a:t>
            </a:fld>
            <a:endParaRPr lang="it-IT"/>
          </a:p>
        </p:txBody>
      </p:sp>
    </p:spTree>
    <p:extLst>
      <p:ext uri="{BB962C8B-B14F-4D97-AF65-F5344CB8AC3E}">
        <p14:creationId xmlns:p14="http://schemas.microsoft.com/office/powerpoint/2010/main" val="334771837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contenuto 2"/>
          <p:cNvSpPr>
            <a:spLocks noGrp="1"/>
          </p:cNvSpPr>
          <p:nvPr>
            <p:ph idx="1"/>
          </p:nvPr>
        </p:nvSpPr>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10"/>
          </p:nvPr>
        </p:nvSpPr>
        <p:spPr/>
        <p:txBody>
          <a:bodyPr/>
          <a:lstStyle/>
          <a:p>
            <a:fld id="{CCCAA2B4-280C-4878-9FEA-E015E3EC80CA}" type="datetimeFigureOut">
              <a:rPr lang="it-IT" smtClean="0"/>
              <a:t>29/10/2022</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573B1CC9-782B-4F06-8BF1-75A2705A8782}" type="slidenum">
              <a:rPr lang="it-IT" smtClean="0"/>
              <a:t>‹N›</a:t>
            </a:fld>
            <a:endParaRPr lang="it-IT"/>
          </a:p>
        </p:txBody>
      </p:sp>
    </p:spTree>
    <p:extLst>
      <p:ext uri="{BB962C8B-B14F-4D97-AF65-F5344CB8AC3E}">
        <p14:creationId xmlns:p14="http://schemas.microsoft.com/office/powerpoint/2010/main" val="336453135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831850" y="1709738"/>
            <a:ext cx="10515600" cy="2852737"/>
          </a:xfrm>
        </p:spPr>
        <p:txBody>
          <a:bodyPr anchor="b"/>
          <a:lstStyle>
            <a:lvl1pPr>
              <a:defRPr sz="6000"/>
            </a:lvl1pPr>
          </a:lstStyle>
          <a:p>
            <a:r>
              <a:rPr lang="it-IT"/>
              <a:t>Fare clic per modificare lo stile del titolo</a:t>
            </a:r>
          </a:p>
        </p:txBody>
      </p:sp>
      <p:sp>
        <p:nvSpPr>
          <p:cNvPr id="3" name="Segnaposto testo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it-IT"/>
              <a:t>Modifica gli stili del testo dello schema</a:t>
            </a:r>
          </a:p>
        </p:txBody>
      </p:sp>
      <p:sp>
        <p:nvSpPr>
          <p:cNvPr id="4" name="Segnaposto data 3"/>
          <p:cNvSpPr>
            <a:spLocks noGrp="1"/>
          </p:cNvSpPr>
          <p:nvPr>
            <p:ph type="dt" sz="half" idx="10"/>
          </p:nvPr>
        </p:nvSpPr>
        <p:spPr/>
        <p:txBody>
          <a:bodyPr/>
          <a:lstStyle/>
          <a:p>
            <a:fld id="{CCCAA2B4-280C-4878-9FEA-E015E3EC80CA}" type="datetimeFigureOut">
              <a:rPr lang="it-IT" smtClean="0"/>
              <a:t>29/10/2022</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573B1CC9-782B-4F06-8BF1-75A2705A8782}" type="slidenum">
              <a:rPr lang="it-IT" smtClean="0"/>
              <a:t>‹N›</a:t>
            </a:fld>
            <a:endParaRPr lang="it-IT"/>
          </a:p>
        </p:txBody>
      </p:sp>
    </p:spTree>
    <p:extLst>
      <p:ext uri="{BB962C8B-B14F-4D97-AF65-F5344CB8AC3E}">
        <p14:creationId xmlns:p14="http://schemas.microsoft.com/office/powerpoint/2010/main" val="23134060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contenuto 2"/>
          <p:cNvSpPr>
            <a:spLocks noGrp="1"/>
          </p:cNvSpPr>
          <p:nvPr>
            <p:ph sz="half" idx="1"/>
          </p:nvPr>
        </p:nvSpPr>
        <p:spPr>
          <a:xfrm>
            <a:off x="838200" y="1825625"/>
            <a:ext cx="5181600" cy="4351338"/>
          </a:xfrm>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p:cNvSpPr>
            <a:spLocks noGrp="1"/>
          </p:cNvSpPr>
          <p:nvPr>
            <p:ph sz="half" idx="2"/>
          </p:nvPr>
        </p:nvSpPr>
        <p:spPr>
          <a:xfrm>
            <a:off x="6172200" y="1825625"/>
            <a:ext cx="5181600" cy="4351338"/>
          </a:xfrm>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data 4"/>
          <p:cNvSpPr>
            <a:spLocks noGrp="1"/>
          </p:cNvSpPr>
          <p:nvPr>
            <p:ph type="dt" sz="half" idx="10"/>
          </p:nvPr>
        </p:nvSpPr>
        <p:spPr/>
        <p:txBody>
          <a:bodyPr/>
          <a:lstStyle/>
          <a:p>
            <a:fld id="{CCCAA2B4-280C-4878-9FEA-E015E3EC80CA}" type="datetimeFigureOut">
              <a:rPr lang="it-IT" smtClean="0"/>
              <a:t>29/10/2022</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573B1CC9-782B-4F06-8BF1-75A2705A8782}" type="slidenum">
              <a:rPr lang="it-IT" smtClean="0"/>
              <a:t>‹N›</a:t>
            </a:fld>
            <a:endParaRPr lang="it-IT"/>
          </a:p>
        </p:txBody>
      </p:sp>
    </p:spTree>
    <p:extLst>
      <p:ext uri="{BB962C8B-B14F-4D97-AF65-F5344CB8AC3E}">
        <p14:creationId xmlns:p14="http://schemas.microsoft.com/office/powerpoint/2010/main" val="32475974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a:xfrm>
            <a:off x="839788" y="365125"/>
            <a:ext cx="10515600" cy="1325563"/>
          </a:xfrm>
        </p:spPr>
        <p:txBody>
          <a:bodyPr/>
          <a:lstStyle/>
          <a:p>
            <a:r>
              <a:rPr lang="it-IT"/>
              <a:t>Fare clic per modificare lo stile del titolo</a:t>
            </a:r>
          </a:p>
        </p:txBody>
      </p:sp>
      <p:sp>
        <p:nvSpPr>
          <p:cNvPr id="3" name="Segnaposto tes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Modifica gli stili del testo dello schema</a:t>
            </a:r>
          </a:p>
        </p:txBody>
      </p:sp>
      <p:sp>
        <p:nvSpPr>
          <p:cNvPr id="4" name="Segnaposto contenuto 3"/>
          <p:cNvSpPr>
            <a:spLocks noGrp="1"/>
          </p:cNvSpPr>
          <p:nvPr>
            <p:ph sz="half" idx="2"/>
          </p:nvPr>
        </p:nvSpPr>
        <p:spPr>
          <a:xfrm>
            <a:off x="839788" y="2505075"/>
            <a:ext cx="5157787" cy="3684588"/>
          </a:xfrm>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tes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Modifica gli stili del testo dello schema</a:t>
            </a:r>
          </a:p>
        </p:txBody>
      </p:sp>
      <p:sp>
        <p:nvSpPr>
          <p:cNvPr id="6" name="Segnaposto contenuto 5"/>
          <p:cNvSpPr>
            <a:spLocks noGrp="1"/>
          </p:cNvSpPr>
          <p:nvPr>
            <p:ph sz="quarter" idx="4"/>
          </p:nvPr>
        </p:nvSpPr>
        <p:spPr>
          <a:xfrm>
            <a:off x="6172200" y="2505075"/>
            <a:ext cx="5183188" cy="3684588"/>
          </a:xfrm>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7" name="Segnaposto data 6"/>
          <p:cNvSpPr>
            <a:spLocks noGrp="1"/>
          </p:cNvSpPr>
          <p:nvPr>
            <p:ph type="dt" sz="half" idx="10"/>
          </p:nvPr>
        </p:nvSpPr>
        <p:spPr/>
        <p:txBody>
          <a:bodyPr/>
          <a:lstStyle/>
          <a:p>
            <a:fld id="{CCCAA2B4-280C-4878-9FEA-E015E3EC80CA}" type="datetimeFigureOut">
              <a:rPr lang="it-IT" smtClean="0"/>
              <a:t>29/10/2022</a:t>
            </a:fld>
            <a:endParaRPr lang="it-IT"/>
          </a:p>
        </p:txBody>
      </p:sp>
      <p:sp>
        <p:nvSpPr>
          <p:cNvPr id="8" name="Segnaposto piè di pagina 7"/>
          <p:cNvSpPr>
            <a:spLocks noGrp="1"/>
          </p:cNvSpPr>
          <p:nvPr>
            <p:ph type="ftr" sz="quarter" idx="11"/>
          </p:nvPr>
        </p:nvSpPr>
        <p:spPr/>
        <p:txBody>
          <a:bodyPr/>
          <a:lstStyle/>
          <a:p>
            <a:endParaRPr lang="it-IT"/>
          </a:p>
        </p:txBody>
      </p:sp>
      <p:sp>
        <p:nvSpPr>
          <p:cNvPr id="9" name="Segnaposto numero diapositiva 8"/>
          <p:cNvSpPr>
            <a:spLocks noGrp="1"/>
          </p:cNvSpPr>
          <p:nvPr>
            <p:ph type="sldNum" sz="quarter" idx="12"/>
          </p:nvPr>
        </p:nvSpPr>
        <p:spPr/>
        <p:txBody>
          <a:bodyPr/>
          <a:lstStyle/>
          <a:p>
            <a:fld id="{573B1CC9-782B-4F06-8BF1-75A2705A8782}" type="slidenum">
              <a:rPr lang="it-IT" smtClean="0"/>
              <a:t>‹N›</a:t>
            </a:fld>
            <a:endParaRPr lang="it-IT"/>
          </a:p>
        </p:txBody>
      </p:sp>
    </p:spTree>
    <p:extLst>
      <p:ext uri="{BB962C8B-B14F-4D97-AF65-F5344CB8AC3E}">
        <p14:creationId xmlns:p14="http://schemas.microsoft.com/office/powerpoint/2010/main" val="13018139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data 2"/>
          <p:cNvSpPr>
            <a:spLocks noGrp="1"/>
          </p:cNvSpPr>
          <p:nvPr>
            <p:ph type="dt" sz="half" idx="10"/>
          </p:nvPr>
        </p:nvSpPr>
        <p:spPr/>
        <p:txBody>
          <a:bodyPr/>
          <a:lstStyle/>
          <a:p>
            <a:fld id="{CCCAA2B4-280C-4878-9FEA-E015E3EC80CA}" type="datetimeFigureOut">
              <a:rPr lang="it-IT" smtClean="0"/>
              <a:t>29/10/2022</a:t>
            </a:fld>
            <a:endParaRPr lang="it-IT"/>
          </a:p>
        </p:txBody>
      </p:sp>
      <p:sp>
        <p:nvSpPr>
          <p:cNvPr id="4" name="Segnaposto piè di pagina 3"/>
          <p:cNvSpPr>
            <a:spLocks noGrp="1"/>
          </p:cNvSpPr>
          <p:nvPr>
            <p:ph type="ftr" sz="quarter" idx="11"/>
          </p:nvPr>
        </p:nvSpPr>
        <p:spPr/>
        <p:txBody>
          <a:bodyPr/>
          <a:lstStyle/>
          <a:p>
            <a:endParaRPr lang="it-IT"/>
          </a:p>
        </p:txBody>
      </p:sp>
      <p:sp>
        <p:nvSpPr>
          <p:cNvPr id="5" name="Segnaposto numero diapositiva 4"/>
          <p:cNvSpPr>
            <a:spLocks noGrp="1"/>
          </p:cNvSpPr>
          <p:nvPr>
            <p:ph type="sldNum" sz="quarter" idx="12"/>
          </p:nvPr>
        </p:nvSpPr>
        <p:spPr/>
        <p:txBody>
          <a:bodyPr/>
          <a:lstStyle/>
          <a:p>
            <a:fld id="{573B1CC9-782B-4F06-8BF1-75A2705A8782}" type="slidenum">
              <a:rPr lang="it-IT" smtClean="0"/>
              <a:t>‹N›</a:t>
            </a:fld>
            <a:endParaRPr lang="it-IT"/>
          </a:p>
        </p:txBody>
      </p:sp>
    </p:spTree>
    <p:extLst>
      <p:ext uri="{BB962C8B-B14F-4D97-AF65-F5344CB8AC3E}">
        <p14:creationId xmlns:p14="http://schemas.microsoft.com/office/powerpoint/2010/main" val="1250778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p:cNvSpPr>
            <a:spLocks noGrp="1"/>
          </p:cNvSpPr>
          <p:nvPr>
            <p:ph type="dt" sz="half" idx="10"/>
          </p:nvPr>
        </p:nvSpPr>
        <p:spPr/>
        <p:txBody>
          <a:bodyPr/>
          <a:lstStyle/>
          <a:p>
            <a:fld id="{CCCAA2B4-280C-4878-9FEA-E015E3EC80CA}" type="datetimeFigureOut">
              <a:rPr lang="it-IT" smtClean="0"/>
              <a:t>29/10/2022</a:t>
            </a:fld>
            <a:endParaRPr lang="it-IT"/>
          </a:p>
        </p:txBody>
      </p:sp>
      <p:sp>
        <p:nvSpPr>
          <p:cNvPr id="3" name="Segnaposto piè di pagina 2"/>
          <p:cNvSpPr>
            <a:spLocks noGrp="1"/>
          </p:cNvSpPr>
          <p:nvPr>
            <p:ph type="ftr" sz="quarter" idx="11"/>
          </p:nvPr>
        </p:nvSpPr>
        <p:spPr/>
        <p:txBody>
          <a:bodyPr/>
          <a:lstStyle/>
          <a:p>
            <a:endParaRPr lang="it-IT"/>
          </a:p>
        </p:txBody>
      </p:sp>
      <p:sp>
        <p:nvSpPr>
          <p:cNvPr id="4" name="Segnaposto numero diapositiva 3"/>
          <p:cNvSpPr>
            <a:spLocks noGrp="1"/>
          </p:cNvSpPr>
          <p:nvPr>
            <p:ph type="sldNum" sz="quarter" idx="12"/>
          </p:nvPr>
        </p:nvSpPr>
        <p:spPr/>
        <p:txBody>
          <a:bodyPr/>
          <a:lstStyle/>
          <a:p>
            <a:fld id="{573B1CC9-782B-4F06-8BF1-75A2705A8782}" type="slidenum">
              <a:rPr lang="it-IT" smtClean="0"/>
              <a:t>‹N›</a:t>
            </a:fld>
            <a:endParaRPr lang="it-IT"/>
          </a:p>
        </p:txBody>
      </p:sp>
    </p:spTree>
    <p:extLst>
      <p:ext uri="{BB962C8B-B14F-4D97-AF65-F5344CB8AC3E}">
        <p14:creationId xmlns:p14="http://schemas.microsoft.com/office/powerpoint/2010/main" val="332225642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a:t>
            </a:r>
          </a:p>
        </p:txBody>
      </p:sp>
      <p:sp>
        <p:nvSpPr>
          <p:cNvPr id="3" name="Segnaposto contenut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tes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Modifica gli stili del testo dello schema</a:t>
            </a:r>
          </a:p>
        </p:txBody>
      </p:sp>
      <p:sp>
        <p:nvSpPr>
          <p:cNvPr id="5" name="Segnaposto data 4"/>
          <p:cNvSpPr>
            <a:spLocks noGrp="1"/>
          </p:cNvSpPr>
          <p:nvPr>
            <p:ph type="dt" sz="half" idx="10"/>
          </p:nvPr>
        </p:nvSpPr>
        <p:spPr/>
        <p:txBody>
          <a:bodyPr/>
          <a:lstStyle/>
          <a:p>
            <a:fld id="{CCCAA2B4-280C-4878-9FEA-E015E3EC80CA}" type="datetimeFigureOut">
              <a:rPr lang="it-IT" smtClean="0"/>
              <a:t>29/10/2022</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573B1CC9-782B-4F06-8BF1-75A2705A8782}" type="slidenum">
              <a:rPr lang="it-IT" smtClean="0"/>
              <a:t>‹N›</a:t>
            </a:fld>
            <a:endParaRPr lang="it-IT"/>
          </a:p>
        </p:txBody>
      </p:sp>
    </p:spTree>
    <p:extLst>
      <p:ext uri="{BB962C8B-B14F-4D97-AF65-F5344CB8AC3E}">
        <p14:creationId xmlns:p14="http://schemas.microsoft.com/office/powerpoint/2010/main" val="33889451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a:t>
            </a:r>
          </a:p>
        </p:txBody>
      </p:sp>
      <p:sp>
        <p:nvSpPr>
          <p:cNvPr id="3" name="Segnaposto immagine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Modifica gli stili del testo dello schema</a:t>
            </a:r>
          </a:p>
        </p:txBody>
      </p:sp>
      <p:sp>
        <p:nvSpPr>
          <p:cNvPr id="5" name="Segnaposto data 4"/>
          <p:cNvSpPr>
            <a:spLocks noGrp="1"/>
          </p:cNvSpPr>
          <p:nvPr>
            <p:ph type="dt" sz="half" idx="10"/>
          </p:nvPr>
        </p:nvSpPr>
        <p:spPr/>
        <p:txBody>
          <a:bodyPr/>
          <a:lstStyle/>
          <a:p>
            <a:fld id="{CCCAA2B4-280C-4878-9FEA-E015E3EC80CA}" type="datetimeFigureOut">
              <a:rPr lang="it-IT" smtClean="0"/>
              <a:t>29/10/2022</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573B1CC9-782B-4F06-8BF1-75A2705A8782}" type="slidenum">
              <a:rPr lang="it-IT" smtClean="0"/>
              <a:t>‹N›</a:t>
            </a:fld>
            <a:endParaRPr lang="it-IT"/>
          </a:p>
        </p:txBody>
      </p:sp>
    </p:spTree>
    <p:extLst>
      <p:ext uri="{BB962C8B-B14F-4D97-AF65-F5344CB8AC3E}">
        <p14:creationId xmlns:p14="http://schemas.microsoft.com/office/powerpoint/2010/main" val="208526147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it-IT"/>
              <a:t>Fare clic per modificare lo stile del titolo</a:t>
            </a:r>
          </a:p>
        </p:txBody>
      </p:sp>
      <p:sp>
        <p:nvSpPr>
          <p:cNvPr id="3" name="Segnaposto tes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CCAA2B4-280C-4878-9FEA-E015E3EC80CA}" type="datetimeFigureOut">
              <a:rPr lang="it-IT" smtClean="0"/>
              <a:t>29/10/2022</a:t>
            </a:fld>
            <a:endParaRPr lang="it-IT"/>
          </a:p>
        </p:txBody>
      </p:sp>
      <p:sp>
        <p:nvSpPr>
          <p:cNvPr id="5" name="Segnaposto piè di pagina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Segnaposto numero diapositiva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73B1CC9-782B-4F06-8BF1-75A2705A8782}" type="slidenum">
              <a:rPr lang="it-IT" smtClean="0"/>
              <a:t>‹N›</a:t>
            </a:fld>
            <a:endParaRPr lang="it-IT"/>
          </a:p>
        </p:txBody>
      </p:sp>
    </p:spTree>
    <p:extLst>
      <p:ext uri="{BB962C8B-B14F-4D97-AF65-F5344CB8AC3E}">
        <p14:creationId xmlns:p14="http://schemas.microsoft.com/office/powerpoint/2010/main" val="399012423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hyperlink" Target="http://www.iep.utm.edu/hobmoral" TargetMode="External"/><Relationship Id="rId2" Type="http://schemas.openxmlformats.org/officeDocument/2006/relationships/hyperlink" Target="http://www.iep.utm.edu/butler/" TargetMode="External"/><Relationship Id="rId1" Type="http://schemas.openxmlformats.org/officeDocument/2006/relationships/slideLayout" Target="../slideLayouts/slideLayout2.xml"/><Relationship Id="rId6" Type="http://schemas.openxmlformats.org/officeDocument/2006/relationships/hyperlink" Target="http://www.iep.utm.edu/person-i" TargetMode="External"/><Relationship Id="rId5" Type="http://schemas.openxmlformats.org/officeDocument/2006/relationships/hyperlink" Target="http://www.iep.utm.edu/egoism" TargetMode="External"/><Relationship Id="rId4" Type="http://schemas.openxmlformats.org/officeDocument/2006/relationships/hyperlink" Target="http://www.iep.utm.edu/locke" TargetMode="External"/></Relationships>
</file>

<file path=ppt/slides/_rels/slide21.xml.rels><?xml version="1.0" encoding="UTF-8" standalone="yes"?>
<Relationships xmlns="http://schemas.openxmlformats.org/package/2006/relationships"><Relationship Id="rId2" Type="http://schemas.openxmlformats.org/officeDocument/2006/relationships/hyperlink" Target="http://www.iep.utm.edu/evil-log" TargetMode="Externa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olo 5"/>
          <p:cNvSpPr>
            <a:spLocks noGrp="1"/>
          </p:cNvSpPr>
          <p:nvPr>
            <p:ph type="ctrTitle"/>
          </p:nvPr>
        </p:nvSpPr>
        <p:spPr/>
        <p:txBody>
          <a:bodyPr/>
          <a:lstStyle/>
          <a:p>
            <a:r>
              <a:rPr lang="it-IT" dirty="0"/>
              <a:t>Testi in inglese 22-23</a:t>
            </a:r>
          </a:p>
        </p:txBody>
      </p:sp>
      <p:sp>
        <p:nvSpPr>
          <p:cNvPr id="7" name="Sottotitolo 6"/>
          <p:cNvSpPr>
            <a:spLocks noGrp="1"/>
          </p:cNvSpPr>
          <p:nvPr>
            <p:ph type="subTitle" idx="1"/>
          </p:nvPr>
        </p:nvSpPr>
        <p:spPr/>
        <p:txBody>
          <a:bodyPr/>
          <a:lstStyle/>
          <a:p>
            <a:r>
              <a:rPr lang="it-IT" dirty="0" err="1"/>
              <a:t>Lezz</a:t>
            </a:r>
            <a:r>
              <a:rPr lang="it-IT" dirty="0"/>
              <a:t>. 10-12</a:t>
            </a:r>
          </a:p>
        </p:txBody>
      </p:sp>
    </p:spTree>
    <p:extLst>
      <p:ext uri="{BB962C8B-B14F-4D97-AF65-F5344CB8AC3E}">
        <p14:creationId xmlns:p14="http://schemas.microsoft.com/office/powerpoint/2010/main" val="270247321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olo 3"/>
          <p:cNvSpPr>
            <a:spLocks noGrp="1"/>
          </p:cNvSpPr>
          <p:nvPr>
            <p:ph type="title"/>
          </p:nvPr>
        </p:nvSpPr>
        <p:spPr/>
        <p:txBody>
          <a:bodyPr/>
          <a:lstStyle/>
          <a:p>
            <a:r>
              <a:rPr lang="it-IT" dirty="0" err="1"/>
              <a:t>REACTIONS</a:t>
            </a:r>
            <a:r>
              <a:rPr lang="it-IT" dirty="0"/>
              <a:t> TO </a:t>
            </a:r>
            <a:r>
              <a:rPr lang="it-IT" dirty="0" err="1"/>
              <a:t>LOCKE’S</a:t>
            </a:r>
            <a:r>
              <a:rPr lang="it-IT" dirty="0"/>
              <a:t> </a:t>
            </a:r>
            <a:r>
              <a:rPr lang="it-IT" dirty="0" err="1"/>
              <a:t>VIEW</a:t>
            </a:r>
            <a:endParaRPr lang="it-IT" dirty="0"/>
          </a:p>
        </p:txBody>
      </p:sp>
      <p:sp>
        <p:nvSpPr>
          <p:cNvPr id="5" name="Segnaposto testo 4"/>
          <p:cNvSpPr>
            <a:spLocks noGrp="1"/>
          </p:cNvSpPr>
          <p:nvPr>
            <p:ph type="body" idx="1"/>
          </p:nvPr>
        </p:nvSpPr>
        <p:spPr/>
        <p:txBody>
          <a:bodyPr/>
          <a:lstStyle/>
          <a:p>
            <a:endParaRPr lang="it-IT" dirty="0"/>
          </a:p>
        </p:txBody>
      </p:sp>
    </p:spTree>
    <p:extLst>
      <p:ext uri="{BB962C8B-B14F-4D97-AF65-F5344CB8AC3E}">
        <p14:creationId xmlns:p14="http://schemas.microsoft.com/office/powerpoint/2010/main" val="298248155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lstStyle/>
          <a:p>
            <a:r>
              <a:rPr lang="it-IT" dirty="0"/>
              <a:t>Reazioni critiche al </a:t>
            </a:r>
            <a:r>
              <a:rPr lang="it-IT" dirty="0" err="1"/>
              <a:t>cap</a:t>
            </a:r>
            <a:r>
              <a:rPr lang="it-IT" dirty="0"/>
              <a:t> della 2a ed. (1694) dell’</a:t>
            </a:r>
            <a:r>
              <a:rPr lang="it-IT" dirty="0" err="1"/>
              <a:t>Essay</a:t>
            </a:r>
            <a:r>
              <a:rPr lang="it-IT" dirty="0"/>
              <a:t> di Locke:</a:t>
            </a:r>
          </a:p>
          <a:p>
            <a:r>
              <a:rPr lang="it-IT" dirty="0"/>
              <a:t>Vescovo Joseph Butler (1692-1752), </a:t>
            </a:r>
            <a:r>
              <a:rPr lang="it-IT" i="1" dirty="0"/>
              <a:t>The </a:t>
            </a:r>
            <a:r>
              <a:rPr lang="it-IT" i="1" dirty="0" err="1"/>
              <a:t>analogy</a:t>
            </a:r>
            <a:r>
              <a:rPr lang="it-IT" i="1" dirty="0"/>
              <a:t> of </a:t>
            </a:r>
            <a:r>
              <a:rPr lang="it-IT" i="1" dirty="0" err="1"/>
              <a:t>religion</a:t>
            </a:r>
            <a:r>
              <a:rPr lang="it-IT" i="1" dirty="0"/>
              <a:t> </a:t>
            </a:r>
            <a:r>
              <a:rPr lang="it-IT" dirty="0"/>
              <a:t>(1736)</a:t>
            </a:r>
            <a:r>
              <a:rPr lang="it-IT" i="1" dirty="0"/>
              <a:t>, </a:t>
            </a:r>
            <a:r>
              <a:rPr lang="it-IT" dirty="0" err="1"/>
              <a:t>Dissertation</a:t>
            </a:r>
            <a:r>
              <a:rPr lang="it-IT" dirty="0"/>
              <a:t> I, of personal </a:t>
            </a:r>
            <a:r>
              <a:rPr lang="it-IT" dirty="0" err="1"/>
              <a:t>identity</a:t>
            </a:r>
            <a:r>
              <a:rPr lang="it-IT" dirty="0"/>
              <a:t>, </a:t>
            </a:r>
          </a:p>
          <a:p>
            <a:r>
              <a:rPr lang="it-IT" dirty="0"/>
              <a:t>John </a:t>
            </a:r>
            <a:r>
              <a:rPr lang="it-IT" dirty="0" err="1"/>
              <a:t>Reid</a:t>
            </a:r>
            <a:r>
              <a:rPr lang="it-IT" dirty="0"/>
              <a:t> (1710-1796), </a:t>
            </a:r>
            <a:r>
              <a:rPr lang="it-IT" i="1" dirty="0" err="1"/>
              <a:t>Essays</a:t>
            </a:r>
            <a:r>
              <a:rPr lang="it-IT" i="1" dirty="0"/>
              <a:t> on the </a:t>
            </a:r>
            <a:r>
              <a:rPr lang="it-IT" i="1" dirty="0" err="1"/>
              <a:t>intellectual</a:t>
            </a:r>
            <a:r>
              <a:rPr lang="it-IT" i="1" dirty="0"/>
              <a:t> </a:t>
            </a:r>
            <a:r>
              <a:rPr lang="it-IT" i="1" dirty="0" err="1"/>
              <a:t>powers</a:t>
            </a:r>
            <a:r>
              <a:rPr lang="it-IT" i="1" dirty="0"/>
              <a:t> of men</a:t>
            </a:r>
            <a:r>
              <a:rPr lang="it-IT" dirty="0"/>
              <a:t> (1785) </a:t>
            </a:r>
            <a:r>
              <a:rPr lang="it-IT" dirty="0" err="1"/>
              <a:t>essay</a:t>
            </a:r>
            <a:r>
              <a:rPr lang="it-IT" dirty="0"/>
              <a:t> 3, </a:t>
            </a:r>
            <a:r>
              <a:rPr lang="it-IT" dirty="0" err="1"/>
              <a:t>ch</a:t>
            </a:r>
            <a:r>
              <a:rPr lang="it-IT" dirty="0"/>
              <a:t>. 4, </a:t>
            </a:r>
            <a:r>
              <a:rPr lang="it-IT" i="1" dirty="0"/>
              <a:t>Of </a:t>
            </a:r>
            <a:r>
              <a:rPr lang="it-IT" i="1" dirty="0" err="1"/>
              <a:t>memory</a:t>
            </a:r>
            <a:endParaRPr lang="it-IT" dirty="0"/>
          </a:p>
          <a:p>
            <a:r>
              <a:rPr lang="it-IT" dirty="0"/>
              <a:t>Leggeremo questi autori. Ma prima accenniamo a come L. gioca un ruolo cruciale nel dibattito contemporaneo</a:t>
            </a:r>
          </a:p>
          <a:p>
            <a:endParaRPr lang="it-IT" dirty="0"/>
          </a:p>
        </p:txBody>
      </p:sp>
    </p:spTree>
    <p:extLst>
      <p:ext uri="{BB962C8B-B14F-4D97-AF65-F5344CB8AC3E}">
        <p14:creationId xmlns:p14="http://schemas.microsoft.com/office/powerpoint/2010/main" val="402809097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lstStyle/>
          <a:p>
            <a:r>
              <a:rPr lang="it-IT" dirty="0"/>
              <a:t>Importanza della teoria di </a:t>
            </a:r>
            <a:r>
              <a:rPr lang="it-IT" dirty="0" err="1"/>
              <a:t>Locke</a:t>
            </a:r>
            <a:r>
              <a:rPr lang="it-IT" dirty="0"/>
              <a:t> nel dibattito contemporaneo.</a:t>
            </a:r>
          </a:p>
          <a:p>
            <a:r>
              <a:rPr lang="it-IT" dirty="0"/>
              <a:t>Leggiamo dalla voce “personal </a:t>
            </a:r>
            <a:r>
              <a:rPr lang="it-IT" dirty="0" err="1"/>
              <a:t>identity</a:t>
            </a:r>
            <a:r>
              <a:rPr lang="it-IT" dirty="0"/>
              <a:t>” di E. </a:t>
            </a:r>
            <a:r>
              <a:rPr lang="it-IT" dirty="0" err="1"/>
              <a:t>Olson</a:t>
            </a:r>
            <a:r>
              <a:rPr lang="it-IT" dirty="0"/>
              <a:t> nella SEP</a:t>
            </a:r>
          </a:p>
        </p:txBody>
      </p:sp>
    </p:spTree>
    <p:extLst>
      <p:ext uri="{BB962C8B-B14F-4D97-AF65-F5344CB8AC3E}">
        <p14:creationId xmlns:p14="http://schemas.microsoft.com/office/powerpoint/2010/main" val="180438266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normAutofit/>
          </a:bodyPr>
          <a:lstStyle/>
          <a:p>
            <a:r>
              <a:rPr lang="en-US" dirty="0"/>
              <a:t>a past or future person is you just in the case that you (who are now a person) can now remember an experience she had then, or she can then remember an experience you are having now.</a:t>
            </a:r>
          </a:p>
          <a:p>
            <a:r>
              <a:rPr lang="en-US" dirty="0"/>
              <a:t>Call this the </a:t>
            </a:r>
            <a:r>
              <a:rPr lang="en-US" i="1" dirty="0"/>
              <a:t>memory criterion. (It is also sometimes attributed to Locke, though it is doubtful whether </a:t>
            </a:r>
            <a:r>
              <a:rPr lang="en-US" dirty="0"/>
              <a:t>he actually held it: see Behan 1979.)</a:t>
            </a:r>
            <a:endParaRPr lang="it-IT" dirty="0"/>
          </a:p>
        </p:txBody>
      </p:sp>
    </p:spTree>
    <p:extLst>
      <p:ext uri="{BB962C8B-B14F-4D97-AF65-F5344CB8AC3E}">
        <p14:creationId xmlns:p14="http://schemas.microsoft.com/office/powerpoint/2010/main" val="12776790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normAutofit fontScale="92500"/>
          </a:bodyPr>
          <a:lstStyle/>
          <a:p>
            <a:r>
              <a:rPr lang="en-US" dirty="0"/>
              <a:t>There are three main sorts of answers to the persistence question in the literature. The most popular</a:t>
            </a:r>
          </a:p>
          <a:p>
            <a:r>
              <a:rPr lang="it-IT" dirty="0"/>
              <a:t>are </a:t>
            </a:r>
            <a:r>
              <a:rPr lang="it-IT" dirty="0" err="1"/>
              <a:t>psychological</a:t>
            </a:r>
            <a:r>
              <a:rPr lang="it-IT" dirty="0"/>
              <a:t> </a:t>
            </a:r>
            <a:r>
              <a:rPr lang="it-IT" dirty="0" err="1"/>
              <a:t>continuity</a:t>
            </a:r>
            <a:endParaRPr lang="it-IT" dirty="0"/>
          </a:p>
          <a:p>
            <a:r>
              <a:rPr lang="en-US" dirty="0"/>
              <a:t>views, according to which the holding of some psychological relation is</a:t>
            </a:r>
          </a:p>
          <a:p>
            <a:r>
              <a:rPr lang="en-US" dirty="0"/>
              <a:t>necessary or sufficient (or both) for one to persist. You are that future being that in some sense</a:t>
            </a:r>
          </a:p>
          <a:p>
            <a:r>
              <a:rPr lang="en-US" dirty="0"/>
              <a:t>inherits its mental features—beliefs, memories, preferences, the capacity for rational thought, that sort</a:t>
            </a:r>
          </a:p>
          <a:p>
            <a:r>
              <a:rPr lang="en-US" dirty="0"/>
              <a:t>of thing—from you; and you are that past being whose mental features you have inherited in this way.</a:t>
            </a:r>
          </a:p>
        </p:txBody>
      </p:sp>
    </p:spTree>
    <p:extLst>
      <p:ext uri="{BB962C8B-B14F-4D97-AF65-F5344CB8AC3E}">
        <p14:creationId xmlns:p14="http://schemas.microsoft.com/office/powerpoint/2010/main" val="107866954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lstStyle/>
          <a:p>
            <a:r>
              <a:rPr lang="en-US" dirty="0"/>
              <a:t>There is dispute over what sort of inheritance this has to be—whether it must be underpinned by some</a:t>
            </a:r>
          </a:p>
          <a:p>
            <a:r>
              <a:rPr lang="en-US" dirty="0"/>
              <a:t>kind of physical continuity, for instance, or whether a “</a:t>
            </a:r>
            <a:r>
              <a:rPr lang="en-US" dirty="0" err="1"/>
              <a:t>nonbranching</a:t>
            </a:r>
            <a:r>
              <a:rPr lang="en-US" dirty="0"/>
              <a:t>”</a:t>
            </a:r>
          </a:p>
          <a:p>
            <a:r>
              <a:rPr lang="it-IT" dirty="0" err="1"/>
              <a:t>requirement</a:t>
            </a:r>
            <a:r>
              <a:rPr lang="it-IT" dirty="0"/>
              <a:t> </a:t>
            </a:r>
            <a:r>
              <a:rPr lang="it-IT" dirty="0" err="1"/>
              <a:t>is</a:t>
            </a:r>
            <a:r>
              <a:rPr lang="it-IT" dirty="0"/>
              <a:t> </a:t>
            </a:r>
            <a:r>
              <a:rPr lang="it-IT" dirty="0" err="1"/>
              <a:t>needed</a:t>
            </a:r>
            <a:r>
              <a:rPr lang="it-IT" dirty="0"/>
              <a:t>. </a:t>
            </a:r>
          </a:p>
          <a:p>
            <a:endParaRPr lang="it-IT" dirty="0"/>
          </a:p>
        </p:txBody>
      </p:sp>
    </p:spTree>
    <p:extLst>
      <p:ext uri="{BB962C8B-B14F-4D97-AF65-F5344CB8AC3E}">
        <p14:creationId xmlns:p14="http://schemas.microsoft.com/office/powerpoint/2010/main" val="93872566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normAutofit/>
          </a:bodyPr>
          <a:lstStyle/>
          <a:p>
            <a:r>
              <a:rPr lang="it-IT" dirty="0" err="1"/>
              <a:t>There</a:t>
            </a:r>
            <a:r>
              <a:rPr lang="it-IT" dirty="0"/>
              <a:t> </a:t>
            </a:r>
            <a:r>
              <a:rPr lang="en-US" dirty="0"/>
              <a:t>is also disagreement about what mental features need to be inherited. (We will return to some of these points.) But most philosophers writing on personal identity since the early 20th century have endorsed some version of this view. The memory criterion mentioned earlier is an example. </a:t>
            </a:r>
          </a:p>
          <a:p>
            <a:r>
              <a:rPr lang="en-US" dirty="0"/>
              <a:t>Advocates of </a:t>
            </a:r>
            <a:r>
              <a:rPr lang="it-IT" dirty="0" err="1"/>
              <a:t>Psychological</a:t>
            </a:r>
            <a:r>
              <a:rPr lang="it-IT" dirty="0"/>
              <a:t> </a:t>
            </a:r>
            <a:r>
              <a:rPr lang="it-IT" dirty="0" err="1"/>
              <a:t>continuity</a:t>
            </a:r>
            <a:r>
              <a:rPr lang="it-IT" dirty="0"/>
              <a:t> </a:t>
            </a:r>
            <a:r>
              <a:rPr lang="en-US" dirty="0"/>
              <a:t>views include Johnston (1987), Garrett (1998), Hudson (2001), Lewis </a:t>
            </a:r>
            <a:r>
              <a:rPr lang="it-IT" dirty="0"/>
              <a:t>(1976), </a:t>
            </a:r>
            <a:r>
              <a:rPr lang="it-IT" dirty="0" err="1"/>
              <a:t>Nagel</a:t>
            </a:r>
            <a:r>
              <a:rPr lang="it-IT" dirty="0"/>
              <a:t> (1986: 40), </a:t>
            </a:r>
            <a:r>
              <a:rPr lang="it-IT" dirty="0" err="1"/>
              <a:t>Noonan</a:t>
            </a:r>
            <a:r>
              <a:rPr lang="it-IT" dirty="0"/>
              <a:t> (2003), </a:t>
            </a:r>
            <a:r>
              <a:rPr lang="it-IT" dirty="0" err="1"/>
              <a:t>Nozick</a:t>
            </a:r>
            <a:r>
              <a:rPr lang="it-IT" dirty="0"/>
              <a:t> (1981), </a:t>
            </a:r>
            <a:r>
              <a:rPr lang="it-IT" dirty="0" err="1"/>
              <a:t>Parfit</a:t>
            </a:r>
            <a:r>
              <a:rPr lang="it-IT" dirty="0"/>
              <a:t> (1971; 1984: 207), Perry (1972), </a:t>
            </a:r>
            <a:r>
              <a:rPr lang="en-US" dirty="0"/>
              <a:t>Shoemaker (1970; 1984: 90; 1997; 1999), and Unger (1990: </a:t>
            </a:r>
            <a:r>
              <a:rPr lang="en-US" dirty="0" err="1"/>
              <a:t>ch.</a:t>
            </a:r>
            <a:r>
              <a:rPr lang="en-US" dirty="0"/>
              <a:t> 5; 2000).</a:t>
            </a:r>
            <a:endParaRPr lang="it-IT" dirty="0"/>
          </a:p>
          <a:p>
            <a:endParaRPr lang="it-IT" dirty="0"/>
          </a:p>
        </p:txBody>
      </p:sp>
    </p:spTree>
    <p:extLst>
      <p:ext uri="{BB962C8B-B14F-4D97-AF65-F5344CB8AC3E}">
        <p14:creationId xmlns:p14="http://schemas.microsoft.com/office/powerpoint/2010/main" val="263916301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lstStyle/>
          <a:p>
            <a:r>
              <a:rPr lang="it-IT" smtClean="0"/>
              <a:t>Lezioni 11-12</a:t>
            </a:r>
          </a:p>
          <a:p>
            <a:r>
              <a:rPr lang="it-IT" smtClean="0"/>
              <a:t>28/10/22</a:t>
            </a:r>
            <a:endParaRPr lang="it-IT"/>
          </a:p>
        </p:txBody>
      </p:sp>
    </p:spTree>
    <p:extLst>
      <p:ext uri="{BB962C8B-B14F-4D97-AF65-F5344CB8AC3E}">
        <p14:creationId xmlns:p14="http://schemas.microsoft.com/office/powerpoint/2010/main" val="599633199"/>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315DD82-7F2F-478D-A040-8F5920111BD4}"/>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74690691-BF4C-4356-A2BE-13107B00A037}"/>
              </a:ext>
            </a:extLst>
          </p:cNvPr>
          <p:cNvSpPr>
            <a:spLocks noGrp="1"/>
          </p:cNvSpPr>
          <p:nvPr>
            <p:ph idx="1"/>
          </p:nvPr>
        </p:nvSpPr>
        <p:spPr/>
        <p:txBody>
          <a:bodyPr/>
          <a:lstStyle/>
          <a:p>
            <a:r>
              <a:rPr lang="it-IT" dirty="0"/>
              <a:t>Salteremo le lezioni di 10 e 11 Novembre</a:t>
            </a:r>
          </a:p>
          <a:p>
            <a:r>
              <a:rPr lang="it-IT" dirty="0"/>
              <a:t>Programmare </a:t>
            </a:r>
            <a:r>
              <a:rPr lang="it-IT" dirty="0" smtClean="0"/>
              <a:t>Recuperi</a:t>
            </a:r>
          </a:p>
          <a:p>
            <a:r>
              <a:rPr lang="it-IT" dirty="0" smtClean="0"/>
              <a:t>PROPOSTA: 3 ore di martedì escluso ore 14-16 e 11-13</a:t>
            </a:r>
            <a:endParaRPr lang="it-IT" dirty="0"/>
          </a:p>
        </p:txBody>
      </p:sp>
    </p:spTree>
    <p:extLst>
      <p:ext uri="{BB962C8B-B14F-4D97-AF65-F5344CB8AC3E}">
        <p14:creationId xmlns:p14="http://schemas.microsoft.com/office/powerpoint/2010/main" val="3113618025"/>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Joseph Butler</a:t>
            </a:r>
            <a:endParaRPr lang="it-IT" dirty="0"/>
          </a:p>
        </p:txBody>
      </p:sp>
      <p:sp>
        <p:nvSpPr>
          <p:cNvPr id="3" name="Segnaposto contenuto 2"/>
          <p:cNvSpPr>
            <a:spLocks noGrp="1"/>
          </p:cNvSpPr>
          <p:nvPr>
            <p:ph idx="1"/>
          </p:nvPr>
        </p:nvSpPr>
        <p:spPr/>
        <p:txBody>
          <a:bodyPr/>
          <a:lstStyle/>
          <a:p>
            <a:r>
              <a:rPr lang="it-IT" dirty="0" smtClean="0"/>
              <a:t>Leggiamo da </a:t>
            </a:r>
            <a:r>
              <a:rPr lang="it-IT" i="1" dirty="0" smtClean="0"/>
              <a:t>The </a:t>
            </a:r>
            <a:r>
              <a:rPr lang="it-IT" i="1" dirty="0" err="1"/>
              <a:t>analogy</a:t>
            </a:r>
            <a:r>
              <a:rPr lang="it-IT" i="1" dirty="0"/>
              <a:t> of </a:t>
            </a:r>
            <a:r>
              <a:rPr lang="it-IT" i="1" dirty="0" err="1"/>
              <a:t>religion</a:t>
            </a:r>
            <a:r>
              <a:rPr lang="it-IT" i="1" dirty="0"/>
              <a:t> </a:t>
            </a:r>
            <a:r>
              <a:rPr lang="it-IT" dirty="0"/>
              <a:t>(1736)</a:t>
            </a:r>
            <a:r>
              <a:rPr lang="it-IT" i="1" dirty="0"/>
              <a:t>, </a:t>
            </a:r>
            <a:r>
              <a:rPr lang="it-IT" dirty="0" err="1"/>
              <a:t>Dissertation</a:t>
            </a:r>
            <a:r>
              <a:rPr lang="it-IT" dirty="0"/>
              <a:t> I, of personal </a:t>
            </a:r>
            <a:r>
              <a:rPr lang="it-IT" dirty="0" err="1" smtClean="0"/>
              <a:t>identity</a:t>
            </a:r>
            <a:endParaRPr lang="it-IT" i="1" dirty="0"/>
          </a:p>
          <a:p>
            <a:r>
              <a:rPr lang="it-IT" dirty="0" smtClean="0"/>
              <a:t>Vedremo che, laddove Locke relativizza l’identità a idee (concetti, categorie), per cui distingue SAME SUBSTANCE, SAME MAN, SAME PERSON, Butler, distingue tra identità stretta e identità in senso lato.</a:t>
            </a:r>
          </a:p>
          <a:p>
            <a:r>
              <a:rPr lang="it-IT" dirty="0" smtClean="0"/>
              <a:t>Ma prima qualche notizia su Butler …</a:t>
            </a:r>
          </a:p>
          <a:p>
            <a:endParaRPr lang="it-IT" dirty="0" smtClean="0"/>
          </a:p>
        </p:txBody>
      </p:sp>
    </p:spTree>
    <p:extLst>
      <p:ext uri="{BB962C8B-B14F-4D97-AF65-F5344CB8AC3E}">
        <p14:creationId xmlns:p14="http://schemas.microsoft.com/office/powerpoint/2010/main" val="206005017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lstStyle/>
          <a:p>
            <a:r>
              <a:rPr lang="it-IT" dirty="0"/>
              <a:t>Lezione 10</a:t>
            </a:r>
          </a:p>
          <a:p>
            <a:r>
              <a:rPr lang="it-IT" dirty="0"/>
              <a:t>27(10/22</a:t>
            </a:r>
          </a:p>
        </p:txBody>
      </p:sp>
    </p:spTree>
    <p:extLst>
      <p:ext uri="{BB962C8B-B14F-4D97-AF65-F5344CB8AC3E}">
        <p14:creationId xmlns:p14="http://schemas.microsoft.com/office/powerpoint/2010/main" val="1547617454"/>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Dalla voce di </a:t>
            </a:r>
            <a:r>
              <a:rPr lang="it-IT" dirty="0"/>
              <a:t>David E. White </a:t>
            </a:r>
            <a:r>
              <a:rPr lang="it-IT" dirty="0" smtClean="0"/>
              <a:t>della Internet </a:t>
            </a:r>
            <a:r>
              <a:rPr lang="it-IT" dirty="0" err="1" smtClean="0"/>
              <a:t>Enc</a:t>
            </a:r>
            <a:r>
              <a:rPr lang="it-IT" dirty="0" smtClean="0"/>
              <a:t>. Of Phil.</a:t>
            </a:r>
            <a:endParaRPr lang="it-IT" dirty="0"/>
          </a:p>
        </p:txBody>
      </p:sp>
      <p:sp>
        <p:nvSpPr>
          <p:cNvPr id="3" name="Segnaposto contenuto 2"/>
          <p:cNvSpPr>
            <a:spLocks noGrp="1"/>
          </p:cNvSpPr>
          <p:nvPr>
            <p:ph idx="1"/>
          </p:nvPr>
        </p:nvSpPr>
        <p:spPr/>
        <p:txBody>
          <a:bodyPr>
            <a:normAutofit/>
          </a:bodyPr>
          <a:lstStyle/>
          <a:p>
            <a:r>
              <a:rPr lang="en-US" dirty="0">
                <a:hlinkClick r:id="rId2"/>
              </a:rPr>
              <a:t>http://www.iep.utm.edu/butler</a:t>
            </a:r>
            <a:r>
              <a:rPr lang="en-US" dirty="0" smtClean="0">
                <a:hlinkClick r:id="rId2"/>
              </a:rPr>
              <a:t>/</a:t>
            </a:r>
            <a:endParaRPr lang="en-US" dirty="0" smtClean="0"/>
          </a:p>
          <a:p>
            <a:r>
              <a:rPr lang="it-IT" b="1" dirty="0"/>
              <a:t>Joseph Butler (1692—1752</a:t>
            </a:r>
            <a:r>
              <a:rPr lang="it-IT" b="1" dirty="0" smtClean="0"/>
              <a:t>)</a:t>
            </a:r>
            <a:endParaRPr lang="en-US" dirty="0"/>
          </a:p>
          <a:p>
            <a:r>
              <a:rPr lang="en-US" dirty="0" smtClean="0"/>
              <a:t>Bishop </a:t>
            </a:r>
            <a:r>
              <a:rPr lang="en-US" dirty="0"/>
              <a:t>Joseph Butler is a well-known religious philosopher of the eighteenth century. He is still read and discussed among contemporary philosophers, especially for arguments against some major figures in the history of philosophy, such as </a:t>
            </a:r>
            <a:r>
              <a:rPr lang="en-US" u="sng" dirty="0">
                <a:hlinkClick r:id="rId3"/>
              </a:rPr>
              <a:t>Thomas Hobbes</a:t>
            </a:r>
            <a:r>
              <a:rPr lang="en-US" dirty="0"/>
              <a:t> and </a:t>
            </a:r>
            <a:r>
              <a:rPr lang="en-US" u="sng" dirty="0">
                <a:hlinkClick r:id="rId4"/>
              </a:rPr>
              <a:t>John Locke</a:t>
            </a:r>
            <a:r>
              <a:rPr lang="en-US" dirty="0"/>
              <a:t>. In his </a:t>
            </a:r>
            <a:r>
              <a:rPr lang="en-US" i="1" dirty="0"/>
              <a:t>Fifteen Sermons Preached at the Rolls Chapel</a:t>
            </a:r>
            <a:r>
              <a:rPr lang="en-US" dirty="0"/>
              <a:t> (1729), Butler argues against Hobbes's </a:t>
            </a:r>
            <a:r>
              <a:rPr lang="en-US" u="sng" dirty="0">
                <a:hlinkClick r:id="rId5"/>
              </a:rPr>
              <a:t>egoism</a:t>
            </a:r>
            <a:r>
              <a:rPr lang="en-US" dirty="0"/>
              <a:t>, and in the </a:t>
            </a:r>
            <a:r>
              <a:rPr lang="en-US" i="1" dirty="0"/>
              <a:t>Analogy of Religion</a:t>
            </a:r>
            <a:r>
              <a:rPr lang="en-US" dirty="0"/>
              <a:t> (1736), he argues against Locke's memory-based theory of </a:t>
            </a:r>
            <a:r>
              <a:rPr lang="en-US" u="sng" dirty="0">
                <a:hlinkClick r:id="rId6"/>
              </a:rPr>
              <a:t>personal identity</a:t>
            </a:r>
            <a:r>
              <a:rPr lang="en-US" dirty="0"/>
              <a:t>.</a:t>
            </a:r>
            <a:endParaRPr lang="it-IT" dirty="0"/>
          </a:p>
        </p:txBody>
      </p:sp>
    </p:spTree>
    <p:extLst>
      <p:ext uri="{BB962C8B-B14F-4D97-AF65-F5344CB8AC3E}">
        <p14:creationId xmlns:p14="http://schemas.microsoft.com/office/powerpoint/2010/main" val="2903434145"/>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normAutofit lnSpcReduction="10000"/>
          </a:bodyPr>
          <a:lstStyle/>
          <a:p>
            <a:r>
              <a:rPr lang="en-US" dirty="0"/>
              <a:t>Overall, Butler's philosophy is largely defensive. His general strategy is to accept the received systems of morality and religion and, then, defend them against those who think that such systems can be refuted or disregarded. Butler ultimately attempts to naturalize morality and religion, though not in an overly reductive way, by showing that they are essential components of nature and common life. He argues that nature is a moral system to which humans are adapted via conscience. Thus, in denying morality, Butler takes his opponents to be denying our very nature, which is untenable. Given this conception of nature as a moral system and certain proofs of God's existence, Butler is then in a position to defend religion by addressing objections to it, such as the </a:t>
            </a:r>
            <a:r>
              <a:rPr lang="en-US" u="sng" dirty="0">
                <a:hlinkClick r:id="rId2"/>
              </a:rPr>
              <a:t>problem of evil</a:t>
            </a:r>
            <a:r>
              <a:rPr lang="en-US" dirty="0"/>
              <a:t>.</a:t>
            </a:r>
            <a:endParaRPr lang="it-IT" dirty="0"/>
          </a:p>
        </p:txBody>
      </p:sp>
    </p:spTree>
    <p:extLst>
      <p:ext uri="{BB962C8B-B14F-4D97-AF65-F5344CB8AC3E}">
        <p14:creationId xmlns:p14="http://schemas.microsoft.com/office/powerpoint/2010/main" val="4057749835"/>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lstStyle/>
          <a:p>
            <a:r>
              <a:rPr lang="it-IT" dirty="0" smtClean="0"/>
              <a:t>Iniziamo la lettura di Butler, «Of personal </a:t>
            </a:r>
            <a:r>
              <a:rPr lang="it-IT" dirty="0" err="1" smtClean="0"/>
              <a:t>identity</a:t>
            </a:r>
            <a:r>
              <a:rPr lang="it-IT" dirty="0" smtClean="0"/>
              <a:t>» from, </a:t>
            </a:r>
            <a:r>
              <a:rPr lang="it-IT" i="1" dirty="0" smtClean="0"/>
              <a:t>The </a:t>
            </a:r>
            <a:r>
              <a:rPr lang="it-IT" i="1" dirty="0" err="1" smtClean="0"/>
              <a:t>analogy</a:t>
            </a:r>
            <a:r>
              <a:rPr lang="it-IT" i="1" dirty="0" smtClean="0"/>
              <a:t> of </a:t>
            </a:r>
            <a:r>
              <a:rPr lang="it-IT" i="1" dirty="0" err="1" smtClean="0"/>
              <a:t>religion</a:t>
            </a:r>
            <a:r>
              <a:rPr lang="it-IT" dirty="0" smtClean="0"/>
              <a:t>, 1736</a:t>
            </a:r>
          </a:p>
          <a:p>
            <a:r>
              <a:rPr lang="it-IT" dirty="0" smtClean="0"/>
              <a:t>…</a:t>
            </a:r>
            <a:endParaRPr lang="it-IT" dirty="0"/>
          </a:p>
        </p:txBody>
      </p:sp>
    </p:spTree>
    <p:extLst>
      <p:ext uri="{BB962C8B-B14F-4D97-AF65-F5344CB8AC3E}">
        <p14:creationId xmlns:p14="http://schemas.microsoft.com/office/powerpoint/2010/main" val="2009182720"/>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normAutofit fontScale="92500" lnSpcReduction="10000"/>
          </a:bodyPr>
          <a:lstStyle/>
          <a:p>
            <a:pPr marL="0" indent="0">
              <a:buNone/>
            </a:pPr>
            <a:endParaRPr lang="it-IT" dirty="0"/>
          </a:p>
          <a:p>
            <a:r>
              <a:rPr lang="en-US" dirty="0"/>
              <a:t>WHETHER we are to live in a future state, as it is the most important question which can possibly be asked, so it is </a:t>
            </a:r>
            <a:r>
              <a:rPr lang="en-US" dirty="0" smtClean="0"/>
              <a:t>the most </a:t>
            </a:r>
            <a:r>
              <a:rPr lang="en-US" dirty="0"/>
              <a:t>intelligible one which can be expressed in language. Yet strange perplexities have been raised about the meaning of </a:t>
            </a:r>
            <a:r>
              <a:rPr lang="en-US" dirty="0" smtClean="0"/>
              <a:t>that identity </a:t>
            </a:r>
            <a:r>
              <a:rPr lang="en-US" dirty="0"/>
              <a:t>or sameness of person, which is implied in the notion of our living now and hereafter, or in any two </a:t>
            </a:r>
            <a:r>
              <a:rPr lang="en-US" dirty="0" smtClean="0"/>
              <a:t>successive moments</a:t>
            </a:r>
            <a:r>
              <a:rPr lang="en-US" dirty="0"/>
              <a:t>. And the solution of these difficulties hath been stranger than the difficulties themselves. For, personal identity </a:t>
            </a:r>
            <a:r>
              <a:rPr lang="en-US" dirty="0" smtClean="0"/>
              <a:t>has been </a:t>
            </a:r>
            <a:r>
              <a:rPr lang="en-US" dirty="0"/>
              <a:t>explained so by some, as to render the inquiry concerning a future life of no consequence at all to us the persons </a:t>
            </a:r>
            <a:r>
              <a:rPr lang="en-US" dirty="0" smtClean="0"/>
              <a:t>who are </a:t>
            </a:r>
            <a:r>
              <a:rPr lang="en-US" dirty="0"/>
              <a:t>making it. And though few men can be misled by such subtleties; yet it may be proper a little to consider them.</a:t>
            </a:r>
            <a:endParaRPr lang="it-IT" dirty="0"/>
          </a:p>
        </p:txBody>
      </p:sp>
    </p:spTree>
    <p:extLst>
      <p:ext uri="{BB962C8B-B14F-4D97-AF65-F5344CB8AC3E}">
        <p14:creationId xmlns:p14="http://schemas.microsoft.com/office/powerpoint/2010/main" val="329302640"/>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normAutofit/>
          </a:bodyPr>
          <a:lstStyle/>
          <a:p>
            <a:pPr marL="0" indent="0">
              <a:buNone/>
            </a:pPr>
            <a:endParaRPr lang="it-IT" dirty="0"/>
          </a:p>
          <a:p>
            <a:r>
              <a:rPr lang="en-US" dirty="0"/>
              <a:t>Now, when it is asked wherein personal identity consists, the answer should be the same, as if it were asked </a:t>
            </a:r>
            <a:r>
              <a:rPr lang="en-US" dirty="0" smtClean="0"/>
              <a:t>wherein consists </a:t>
            </a:r>
            <a:r>
              <a:rPr lang="en-US" dirty="0"/>
              <a:t>similitude, or equality; that all attempts to define would but perplex it. Yet there is no difficulty at all in </a:t>
            </a:r>
            <a:r>
              <a:rPr lang="en-US" dirty="0" smtClean="0"/>
              <a:t>ascertaining the </a:t>
            </a:r>
            <a:r>
              <a:rPr lang="en-US" dirty="0"/>
              <a:t>idea. For as, upon two triangles being compared or viewed together, there arises to the mind the idea of similitude; </a:t>
            </a:r>
            <a:r>
              <a:rPr lang="en-US" dirty="0" smtClean="0"/>
              <a:t>or upon </a:t>
            </a:r>
            <a:r>
              <a:rPr lang="en-US" dirty="0"/>
              <a:t>twice two and four, the idea of equality: so likewise, upon comparing the consciousness of one’s self, or one’s </a:t>
            </a:r>
            <a:r>
              <a:rPr lang="en-US" dirty="0" smtClean="0"/>
              <a:t>own existence</a:t>
            </a:r>
            <a:r>
              <a:rPr lang="en-US" dirty="0"/>
              <a:t>, in any two moments, there as immediately arises to the mind the idea of personal identity. </a:t>
            </a:r>
            <a:endParaRPr lang="it-IT" dirty="0"/>
          </a:p>
        </p:txBody>
      </p:sp>
    </p:spTree>
    <p:extLst>
      <p:ext uri="{BB962C8B-B14F-4D97-AF65-F5344CB8AC3E}">
        <p14:creationId xmlns:p14="http://schemas.microsoft.com/office/powerpoint/2010/main" val="3606462948"/>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lstStyle/>
          <a:p>
            <a:r>
              <a:rPr lang="en-US" dirty="0"/>
              <a:t>And as the two former comparisons not only give us the ideas of similitude and equality; but also show us, that two triangles are alike, and twice two and four are equal: so the latter comparison not only gives us the idea of personal identity, but also shows us the identity of ourselves in those two moments; the present, suppose, and that immediately past; or the present, and that a month, a year, or twenty years past. Or in other words, by reflecting upon that which is myself now, and that which was myself </a:t>
            </a:r>
            <a:r>
              <a:rPr lang="en-US" dirty="0" smtClean="0"/>
              <a:t>twenty years </a:t>
            </a:r>
            <a:r>
              <a:rPr lang="en-US" dirty="0"/>
              <a:t>ago, I discern they are not two, but one and the same self.</a:t>
            </a:r>
            <a:endParaRPr lang="it-IT" dirty="0"/>
          </a:p>
          <a:p>
            <a:endParaRPr lang="it-IT" dirty="0"/>
          </a:p>
        </p:txBody>
      </p:sp>
    </p:spTree>
    <p:extLst>
      <p:ext uri="{BB962C8B-B14F-4D97-AF65-F5344CB8AC3E}">
        <p14:creationId xmlns:p14="http://schemas.microsoft.com/office/powerpoint/2010/main" val="1581206074"/>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normAutofit/>
          </a:bodyPr>
          <a:lstStyle/>
          <a:p>
            <a:endParaRPr lang="it-IT" dirty="0"/>
          </a:p>
          <a:p>
            <a:r>
              <a:rPr lang="en-US" dirty="0" smtClean="0"/>
              <a:t>But </a:t>
            </a:r>
            <a:r>
              <a:rPr lang="en-US" dirty="0"/>
              <a:t>though consciousness of what is past does thus ascertain our personal identity to ourselves, yet to say, that it </a:t>
            </a:r>
            <a:r>
              <a:rPr lang="en-US" dirty="0" smtClean="0"/>
              <a:t>makes personal </a:t>
            </a:r>
            <a:r>
              <a:rPr lang="en-US" dirty="0"/>
              <a:t>identity, or is necessary to our being the same persons, is to say, that a person has not existed a single moment, </a:t>
            </a:r>
            <a:r>
              <a:rPr lang="en-US" dirty="0" smtClean="0"/>
              <a:t>nor done </a:t>
            </a:r>
            <a:r>
              <a:rPr lang="en-US" dirty="0"/>
              <a:t>one action, but what he can remember; indeed none but what he reflects upon. And one should really think it self-evident, that consciousness of personal identity presupposes, and therefore cannot constitute, personal identity; any more </a:t>
            </a:r>
            <a:r>
              <a:rPr lang="en-US" dirty="0" smtClean="0"/>
              <a:t>than knowledge</a:t>
            </a:r>
            <a:r>
              <a:rPr lang="en-US" dirty="0"/>
              <a:t>, in any other case, can constitute truth, which it presupposes.</a:t>
            </a:r>
            <a:endParaRPr lang="it-IT" dirty="0"/>
          </a:p>
        </p:txBody>
      </p:sp>
    </p:spTree>
    <p:extLst>
      <p:ext uri="{BB962C8B-B14F-4D97-AF65-F5344CB8AC3E}">
        <p14:creationId xmlns:p14="http://schemas.microsoft.com/office/powerpoint/2010/main" val="3054022891"/>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normAutofit/>
          </a:bodyPr>
          <a:lstStyle/>
          <a:p>
            <a:endParaRPr lang="it-IT" dirty="0"/>
          </a:p>
          <a:p>
            <a:r>
              <a:rPr lang="en-US" dirty="0" smtClean="0"/>
              <a:t>This </a:t>
            </a:r>
            <a:r>
              <a:rPr lang="en-US" dirty="0"/>
              <a:t>wonderful mistake may possibly have arisen from hence; that to be endued </a:t>
            </a:r>
            <a:r>
              <a:rPr lang="en-US" dirty="0" smtClean="0"/>
              <a:t>[= endowed] with </a:t>
            </a:r>
            <a:r>
              <a:rPr lang="en-US" dirty="0"/>
              <a:t>consciousness is inseparable </a:t>
            </a:r>
            <a:r>
              <a:rPr lang="en-US" dirty="0" smtClean="0"/>
              <a:t>from the </a:t>
            </a:r>
            <a:r>
              <a:rPr lang="en-US" dirty="0"/>
              <a:t>idea of a person, or intelligent being. For, this might be expressed inaccurately thus, that consciousness </a:t>
            </a:r>
            <a:r>
              <a:rPr lang="en-US" dirty="0" smtClean="0"/>
              <a:t>makes personality</a:t>
            </a:r>
            <a:r>
              <a:rPr lang="en-US" dirty="0"/>
              <a:t>: and from hence it might be concluded to make personal identity. But though present consciousness of what we </a:t>
            </a:r>
            <a:r>
              <a:rPr lang="en-US" dirty="0" smtClean="0"/>
              <a:t>at present </a:t>
            </a:r>
            <a:r>
              <a:rPr lang="en-US" dirty="0"/>
              <a:t>do and feel is necessary to our being the persons we now are; yet present consciousness of past actions or feelings </a:t>
            </a:r>
            <a:r>
              <a:rPr lang="en-US" dirty="0" smtClean="0"/>
              <a:t>is not </a:t>
            </a:r>
            <a:r>
              <a:rPr lang="en-US" dirty="0"/>
              <a:t>necessary to our being the same persons who performed those actions, or had those feelings.</a:t>
            </a:r>
            <a:endParaRPr lang="it-IT" dirty="0"/>
          </a:p>
        </p:txBody>
      </p:sp>
    </p:spTree>
    <p:extLst>
      <p:ext uri="{BB962C8B-B14F-4D97-AF65-F5344CB8AC3E}">
        <p14:creationId xmlns:p14="http://schemas.microsoft.com/office/powerpoint/2010/main" val="301757284"/>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normAutofit fontScale="92500" lnSpcReduction="10000"/>
          </a:bodyPr>
          <a:lstStyle/>
          <a:p>
            <a:endParaRPr lang="it-IT" dirty="0"/>
          </a:p>
          <a:p>
            <a:r>
              <a:rPr lang="en-US" dirty="0" smtClean="0"/>
              <a:t>The </a:t>
            </a:r>
            <a:r>
              <a:rPr lang="en-US" dirty="0"/>
              <a:t>inquiry, what makes vegetables the same in the common acceptation of the word, does not appear to have any </a:t>
            </a:r>
            <a:r>
              <a:rPr lang="en-US" dirty="0" smtClean="0"/>
              <a:t>relation to </a:t>
            </a:r>
            <a:r>
              <a:rPr lang="en-US" dirty="0"/>
              <a:t>this of personal identity: because, the word </a:t>
            </a:r>
            <a:r>
              <a:rPr lang="en-US" i="1" dirty="0" smtClean="0"/>
              <a:t>same</a:t>
            </a:r>
            <a:r>
              <a:rPr lang="en-US" dirty="0"/>
              <a:t>, when applied to them and to person, is not only applied to </a:t>
            </a:r>
            <a:r>
              <a:rPr lang="en-US" dirty="0" smtClean="0"/>
              <a:t>different subjects</a:t>
            </a:r>
            <a:r>
              <a:rPr lang="en-US" dirty="0"/>
              <a:t>, but it is also used in different senses. For when a man swears to the same tree, as having stood fifty years in </a:t>
            </a:r>
            <a:r>
              <a:rPr lang="en-US" dirty="0" smtClean="0"/>
              <a:t>the same </a:t>
            </a:r>
            <a:r>
              <a:rPr lang="en-US" dirty="0"/>
              <a:t>place, he means only the same as to all the purposes of property and uses of common life, and not that the tree has </a:t>
            </a:r>
            <a:r>
              <a:rPr lang="en-US" dirty="0" smtClean="0"/>
              <a:t>been all </a:t>
            </a:r>
            <a:r>
              <a:rPr lang="en-US" dirty="0"/>
              <a:t>that time the same in </a:t>
            </a:r>
            <a:r>
              <a:rPr lang="en-US" b="1" dirty="0">
                <a:solidFill>
                  <a:srgbClr val="FF0000"/>
                </a:solidFill>
              </a:rPr>
              <a:t>the strict philosophical sense of the word</a:t>
            </a:r>
            <a:r>
              <a:rPr lang="en-US" dirty="0"/>
              <a:t>. For he does not know, whether any one particle of </a:t>
            </a:r>
            <a:r>
              <a:rPr lang="en-US" dirty="0" smtClean="0"/>
              <a:t>the present </a:t>
            </a:r>
            <a:r>
              <a:rPr lang="en-US" dirty="0"/>
              <a:t>tree be the same with any one particle of the tree which stood in the same place fifty years ago. And if they have </a:t>
            </a:r>
            <a:r>
              <a:rPr lang="en-US" dirty="0" smtClean="0"/>
              <a:t>not one </a:t>
            </a:r>
            <a:r>
              <a:rPr lang="en-US" dirty="0"/>
              <a:t>common particle of matter, they cannot be the same tree in the </a:t>
            </a:r>
            <a:r>
              <a:rPr lang="en-US" b="1" dirty="0">
                <a:solidFill>
                  <a:srgbClr val="FF0000"/>
                </a:solidFill>
              </a:rPr>
              <a:t>proper philosophic sense of the word </a:t>
            </a:r>
            <a:r>
              <a:rPr lang="en-US" b="1" i="1" dirty="0" smtClean="0">
                <a:solidFill>
                  <a:srgbClr val="FF0000"/>
                </a:solidFill>
              </a:rPr>
              <a:t>same</a:t>
            </a:r>
            <a:r>
              <a:rPr lang="en-US" dirty="0" smtClean="0"/>
              <a:t>:</a:t>
            </a:r>
            <a:endParaRPr lang="it-IT" dirty="0"/>
          </a:p>
        </p:txBody>
      </p:sp>
    </p:spTree>
    <p:extLst>
      <p:ext uri="{BB962C8B-B14F-4D97-AF65-F5344CB8AC3E}">
        <p14:creationId xmlns:p14="http://schemas.microsoft.com/office/powerpoint/2010/main" val="1587087797"/>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normAutofit fontScale="85000" lnSpcReduction="20000"/>
          </a:bodyPr>
          <a:lstStyle/>
          <a:p>
            <a:r>
              <a:rPr lang="en-US" dirty="0"/>
              <a:t>it </a:t>
            </a:r>
            <a:r>
              <a:rPr lang="en-US" dirty="0" smtClean="0"/>
              <a:t>being evidently </a:t>
            </a:r>
            <a:r>
              <a:rPr lang="en-US" dirty="0"/>
              <a:t>a contradiction in terms, to say they are, when no part of their substance, and no one of their properties is </a:t>
            </a:r>
            <a:r>
              <a:rPr lang="en-US" dirty="0" smtClean="0"/>
              <a:t>the same</a:t>
            </a:r>
            <a:r>
              <a:rPr lang="en-US" dirty="0"/>
              <a:t>: no part of their substance, by the supposition; no one of their properties, because it is allowed, that the same </a:t>
            </a:r>
            <a:r>
              <a:rPr lang="en-US" dirty="0" smtClean="0"/>
              <a:t>property cannot </a:t>
            </a:r>
            <a:r>
              <a:rPr lang="en-US" dirty="0"/>
              <a:t>be transferred from one substance to another. And therefore when we say the identity or sameness of a plant </a:t>
            </a:r>
            <a:r>
              <a:rPr lang="en-US" dirty="0" smtClean="0"/>
              <a:t>consists in </a:t>
            </a:r>
            <a:r>
              <a:rPr lang="en-US" dirty="0"/>
              <a:t>a continuation of the same life, communicated under the same organization, to a number of particles of matter, whether </a:t>
            </a:r>
            <a:r>
              <a:rPr lang="en-US" dirty="0" smtClean="0"/>
              <a:t>the same </a:t>
            </a:r>
            <a:r>
              <a:rPr lang="en-US" dirty="0"/>
              <a:t>or not; the word </a:t>
            </a:r>
            <a:r>
              <a:rPr lang="en-US" dirty="0" smtClean="0"/>
              <a:t> </a:t>
            </a:r>
            <a:r>
              <a:rPr lang="en-US" i="1" dirty="0" smtClean="0"/>
              <a:t>same</a:t>
            </a:r>
            <a:r>
              <a:rPr lang="en-US" dirty="0"/>
              <a:t>, when applied to life and to organization, cannot possibly be understood to signify, </a:t>
            </a:r>
            <a:r>
              <a:rPr lang="en-US" dirty="0" smtClean="0"/>
              <a:t>what signifies </a:t>
            </a:r>
            <a:r>
              <a:rPr lang="en-US" dirty="0"/>
              <a:t>in this very </a:t>
            </a:r>
            <a:r>
              <a:rPr lang="en-US" dirty="0" smtClean="0"/>
              <a:t>sentence</a:t>
            </a:r>
            <a:r>
              <a:rPr lang="en-US" dirty="0"/>
              <a:t>, when applied to matter. </a:t>
            </a:r>
            <a:r>
              <a:rPr lang="en-US" b="1" dirty="0">
                <a:solidFill>
                  <a:srgbClr val="0070C0"/>
                </a:solidFill>
              </a:rPr>
              <a:t>In a loose and popular sense</a:t>
            </a:r>
            <a:r>
              <a:rPr lang="en-US" dirty="0"/>
              <a:t> then</a:t>
            </a:r>
            <a:r>
              <a:rPr lang="en-US" dirty="0" smtClean="0"/>
              <a:t>, the life and the organization and the plant are justly said to be the same, notwithstanding the perpetual change of the parts. But </a:t>
            </a:r>
            <a:r>
              <a:rPr lang="en-US" b="1" dirty="0">
                <a:solidFill>
                  <a:srgbClr val="FF0000"/>
                </a:solidFill>
              </a:rPr>
              <a:t>in a strict and </a:t>
            </a:r>
            <a:r>
              <a:rPr lang="en-US" b="1" dirty="0" smtClean="0">
                <a:solidFill>
                  <a:srgbClr val="FF0000"/>
                </a:solidFill>
              </a:rPr>
              <a:t>philosophical manner </a:t>
            </a:r>
            <a:r>
              <a:rPr lang="en-US" b="1" dirty="0">
                <a:solidFill>
                  <a:srgbClr val="FF0000"/>
                </a:solidFill>
              </a:rPr>
              <a:t>of speech</a:t>
            </a:r>
            <a:r>
              <a:rPr lang="en-US" dirty="0"/>
              <a:t>, no man, no being, no mode of being, no anything, can be the same with that, with which it has </a:t>
            </a:r>
            <a:r>
              <a:rPr lang="en-US" dirty="0" smtClean="0"/>
              <a:t>indeed nothing </a:t>
            </a:r>
            <a:r>
              <a:rPr lang="en-US" dirty="0"/>
              <a:t>the same. Now sameness is used in this latter sense, when applied to persons. The identity of these, therefore, </a:t>
            </a:r>
            <a:r>
              <a:rPr lang="en-US" dirty="0" smtClean="0"/>
              <a:t>cannot subsist </a:t>
            </a:r>
            <a:r>
              <a:rPr lang="en-US" dirty="0"/>
              <a:t>with diversity of substance.</a:t>
            </a:r>
          </a:p>
          <a:p>
            <a:endParaRPr lang="it-IT" dirty="0"/>
          </a:p>
        </p:txBody>
      </p:sp>
    </p:spTree>
    <p:extLst>
      <p:ext uri="{BB962C8B-B14F-4D97-AF65-F5344CB8AC3E}">
        <p14:creationId xmlns:p14="http://schemas.microsoft.com/office/powerpoint/2010/main" val="127806359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t>ANNUNCIO</a:t>
            </a:r>
          </a:p>
        </p:txBody>
      </p:sp>
      <p:sp>
        <p:nvSpPr>
          <p:cNvPr id="3" name="Segnaposto contenuto 2"/>
          <p:cNvSpPr>
            <a:spLocks noGrp="1"/>
          </p:cNvSpPr>
          <p:nvPr>
            <p:ph idx="1"/>
          </p:nvPr>
        </p:nvSpPr>
        <p:spPr/>
        <p:txBody>
          <a:bodyPr/>
          <a:lstStyle/>
          <a:p>
            <a:r>
              <a:rPr lang="it-IT" dirty="0"/>
              <a:t>Salteremo le lezioni di 10 e 11 Novembre</a:t>
            </a:r>
          </a:p>
          <a:p>
            <a:r>
              <a:rPr lang="it-IT" dirty="0"/>
              <a:t>Programmare Recuperi</a:t>
            </a:r>
          </a:p>
          <a:p>
            <a:endParaRPr lang="it-IT" dirty="0"/>
          </a:p>
        </p:txBody>
      </p:sp>
    </p:spTree>
    <p:extLst>
      <p:ext uri="{BB962C8B-B14F-4D97-AF65-F5344CB8AC3E}">
        <p14:creationId xmlns:p14="http://schemas.microsoft.com/office/powerpoint/2010/main" val="1219707129"/>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normAutofit/>
          </a:bodyPr>
          <a:lstStyle/>
          <a:p>
            <a:pPr marL="0" indent="0">
              <a:buNone/>
            </a:pPr>
            <a:endParaRPr lang="it-IT" dirty="0"/>
          </a:p>
          <a:p>
            <a:r>
              <a:rPr lang="en-US" dirty="0"/>
              <a:t>The thing here considered, and demonstratively, as I think, determined, is proposed by </a:t>
            </a:r>
            <a:r>
              <a:rPr lang="en-US" dirty="0" err="1"/>
              <a:t>Mr</a:t>
            </a:r>
            <a:r>
              <a:rPr lang="en-US" dirty="0"/>
              <a:t> Locke in these words, </a:t>
            </a:r>
            <a:r>
              <a:rPr lang="it-IT" i="1" dirty="0" err="1" smtClean="0"/>
              <a:t>Whether</a:t>
            </a:r>
            <a:r>
              <a:rPr lang="it-IT" i="1" dirty="0" smtClean="0"/>
              <a:t> </a:t>
            </a:r>
            <a:r>
              <a:rPr lang="it-IT" i="1" dirty="0" err="1" smtClean="0"/>
              <a:t>it</a:t>
            </a:r>
            <a:r>
              <a:rPr lang="it-IT" dirty="0"/>
              <a:t>, </a:t>
            </a:r>
            <a:r>
              <a:rPr lang="en-US" i="1" dirty="0" err="1" smtClean="0"/>
              <a:t>i</a:t>
            </a:r>
            <a:r>
              <a:rPr lang="en-US" i="1" dirty="0"/>
              <a:t>. e</a:t>
            </a:r>
            <a:r>
              <a:rPr lang="en-US" dirty="0"/>
              <a:t>. the same self or person, </a:t>
            </a:r>
            <a:r>
              <a:rPr lang="en-US" i="1" dirty="0" smtClean="0"/>
              <a:t>be </a:t>
            </a:r>
            <a:r>
              <a:rPr lang="en-US" i="1" dirty="0"/>
              <a:t>the same </a:t>
            </a:r>
            <a:r>
              <a:rPr lang="en-US" i="1" dirty="0" smtClean="0"/>
              <a:t>identical </a:t>
            </a:r>
            <a:r>
              <a:rPr lang="en-US" i="1" dirty="0"/>
              <a:t>substance? </a:t>
            </a:r>
            <a:r>
              <a:rPr lang="en-US" dirty="0"/>
              <a:t>And he has suggested what is a much better answer to </a:t>
            </a:r>
            <a:r>
              <a:rPr lang="en-US" dirty="0" smtClean="0"/>
              <a:t>the question</a:t>
            </a:r>
            <a:r>
              <a:rPr lang="en-US" dirty="0"/>
              <a:t>, than that which he gives it in form. For he defines Person, </a:t>
            </a:r>
            <a:r>
              <a:rPr lang="en-US" i="1" dirty="0" smtClean="0"/>
              <a:t>a </a:t>
            </a:r>
            <a:r>
              <a:rPr lang="en-US" i="1" dirty="0"/>
              <a:t>thinking intelligent being</a:t>
            </a:r>
            <a:r>
              <a:rPr lang="en-US" dirty="0"/>
              <a:t>, &amp;c., and personal </a:t>
            </a:r>
            <a:r>
              <a:rPr lang="en-US" dirty="0" smtClean="0"/>
              <a:t>identity, </a:t>
            </a:r>
            <a:r>
              <a:rPr lang="en-US" i="1" dirty="0" smtClean="0"/>
              <a:t>the </a:t>
            </a:r>
            <a:r>
              <a:rPr lang="en-US" i="1" dirty="0"/>
              <a:t>sameness of a rational Being</a:t>
            </a:r>
            <a:r>
              <a:rPr lang="en-US" dirty="0" smtClean="0"/>
              <a:t>. The </a:t>
            </a:r>
            <a:r>
              <a:rPr lang="en-US" dirty="0"/>
              <a:t>question then is, whether the same rational being is the same substance: which </a:t>
            </a:r>
            <a:r>
              <a:rPr lang="en-US" dirty="0" smtClean="0"/>
              <a:t>needs no </a:t>
            </a:r>
            <a:r>
              <a:rPr lang="en-US" dirty="0"/>
              <a:t>answer, because Being and Substance, in this place, stand for the same idea. </a:t>
            </a:r>
            <a:endParaRPr lang="it-IT" dirty="0"/>
          </a:p>
        </p:txBody>
      </p:sp>
    </p:spTree>
    <p:extLst>
      <p:ext uri="{BB962C8B-B14F-4D97-AF65-F5344CB8AC3E}">
        <p14:creationId xmlns:p14="http://schemas.microsoft.com/office/powerpoint/2010/main" val="243464430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t>Locke, book 2, </a:t>
            </a:r>
            <a:r>
              <a:rPr lang="it-IT" dirty="0" err="1"/>
              <a:t>ch</a:t>
            </a:r>
            <a:r>
              <a:rPr lang="it-IT" dirty="0"/>
              <a:t>. 27</a:t>
            </a:r>
          </a:p>
        </p:txBody>
      </p:sp>
      <p:sp>
        <p:nvSpPr>
          <p:cNvPr id="3" name="Segnaposto contenuto 2"/>
          <p:cNvSpPr>
            <a:spLocks noGrp="1"/>
          </p:cNvSpPr>
          <p:nvPr>
            <p:ph idx="1"/>
          </p:nvPr>
        </p:nvSpPr>
        <p:spPr/>
        <p:txBody>
          <a:bodyPr/>
          <a:lstStyle/>
          <a:p>
            <a:r>
              <a:rPr lang="it-IT" dirty="0"/>
              <a:t>Passiamo alla sez. successiva, </a:t>
            </a:r>
            <a:r>
              <a:rPr lang="en-US" i="1" dirty="0"/>
              <a:t>18. Persons, not Substances, the Objects of </a:t>
            </a:r>
            <a:r>
              <a:rPr lang="en-US" b="1" i="1" dirty="0">
                <a:solidFill>
                  <a:srgbClr val="FF0000"/>
                </a:solidFill>
              </a:rPr>
              <a:t>Reward and Punishment </a:t>
            </a:r>
            <a:r>
              <a:rPr lang="it-IT" dirty="0"/>
              <a:t>[sez. 20 nella versione </a:t>
            </a:r>
            <a:r>
              <a:rPr lang="it-IT" dirty="0" err="1"/>
              <a:t>cut&amp;paste</a:t>
            </a:r>
            <a:r>
              <a:rPr lang="it-IT" dirty="0"/>
              <a:t>], dove L. connette il suo approccio alla giustificazione di pena e ricompensa:</a:t>
            </a:r>
          </a:p>
          <a:p>
            <a:r>
              <a:rPr lang="en-US" dirty="0"/>
              <a:t>In this personal identity is founded all the right and justice of reward and punishment; happiness and misery being that for which every one is concerned for HIMSELF, and not mattering what becomes of any SUBSTANCE, not joined to, or affected with that consciousness.</a:t>
            </a:r>
          </a:p>
          <a:p>
            <a:r>
              <a:rPr lang="en-US" dirty="0" err="1"/>
              <a:t>SALTIAMO</a:t>
            </a:r>
            <a:r>
              <a:rPr lang="en-US" dirty="0"/>
              <a:t> A …</a:t>
            </a:r>
            <a:endParaRPr lang="it-IT" dirty="0"/>
          </a:p>
        </p:txBody>
      </p:sp>
    </p:spTree>
    <p:extLst>
      <p:ext uri="{BB962C8B-B14F-4D97-AF65-F5344CB8AC3E}">
        <p14:creationId xmlns:p14="http://schemas.microsoft.com/office/powerpoint/2010/main" val="112597089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t>§19 (senza titolo) [21]</a:t>
            </a:r>
          </a:p>
        </p:txBody>
      </p:sp>
      <p:sp>
        <p:nvSpPr>
          <p:cNvPr id="3" name="Segnaposto contenuto 2"/>
          <p:cNvSpPr>
            <a:spLocks noGrp="1"/>
          </p:cNvSpPr>
          <p:nvPr>
            <p:ph idx="1"/>
          </p:nvPr>
        </p:nvSpPr>
        <p:spPr/>
        <p:txBody>
          <a:bodyPr>
            <a:normAutofit fontScale="92500" lnSpcReduction="20000"/>
          </a:bodyPr>
          <a:lstStyle/>
          <a:p>
            <a:r>
              <a:rPr lang="en-US" dirty="0"/>
              <a:t>This may show us wherein personal identity consists: not in the identity</a:t>
            </a:r>
          </a:p>
          <a:p>
            <a:r>
              <a:rPr lang="en-US" dirty="0"/>
              <a:t>of substance, but, as I have said, in the identity of consciousness,</a:t>
            </a:r>
          </a:p>
          <a:p>
            <a:r>
              <a:rPr lang="en-US" dirty="0"/>
              <a:t>wherein if Socrates and the present mayor of </a:t>
            </a:r>
            <a:r>
              <a:rPr lang="en-US" dirty="0" err="1"/>
              <a:t>Queenborough</a:t>
            </a:r>
            <a:r>
              <a:rPr lang="en-US" dirty="0"/>
              <a:t> agree, they</a:t>
            </a:r>
          </a:p>
          <a:p>
            <a:r>
              <a:rPr lang="en-US" dirty="0"/>
              <a:t>are the same person: if the same Socrates waking and sleeping do not</a:t>
            </a:r>
          </a:p>
          <a:p>
            <a:r>
              <a:rPr lang="en-US" dirty="0"/>
              <a:t>partake of the same consciousness, Socrates waking and sleeping is</a:t>
            </a:r>
          </a:p>
          <a:p>
            <a:r>
              <a:rPr lang="en-US" dirty="0"/>
              <a:t>not the same person. And to punish Socrates waking for what sleeping</a:t>
            </a:r>
          </a:p>
          <a:p>
            <a:r>
              <a:rPr lang="en-US" dirty="0"/>
              <a:t>Socrates thought, and waking Socrates was never conscious of, would be</a:t>
            </a:r>
          </a:p>
          <a:p>
            <a:r>
              <a:rPr lang="en-US" dirty="0"/>
              <a:t>no more of right, than to punish one twin for what his brother-twin did,</a:t>
            </a:r>
          </a:p>
          <a:p>
            <a:r>
              <a:rPr lang="en-US" dirty="0"/>
              <a:t>whereof he knew nothing, because their outsides were so like, that they</a:t>
            </a:r>
          </a:p>
          <a:p>
            <a:r>
              <a:rPr lang="en-US" dirty="0"/>
              <a:t>could not be distinguished; for such twins have been seen.</a:t>
            </a:r>
            <a:endParaRPr lang="it-IT" dirty="0"/>
          </a:p>
        </p:txBody>
      </p:sp>
    </p:spTree>
    <p:extLst>
      <p:ext uri="{BB962C8B-B14F-4D97-AF65-F5344CB8AC3E}">
        <p14:creationId xmlns:p14="http://schemas.microsoft.com/office/powerpoint/2010/main" val="72660155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lstStyle/>
          <a:p>
            <a:r>
              <a:rPr lang="it-IT" dirty="0"/>
              <a:t>Passiamo alla fine della sez. 24 (senza titolo) [sez. 22 nella versione </a:t>
            </a:r>
            <a:r>
              <a:rPr lang="it-IT" dirty="0" err="1"/>
              <a:t>cutpaste</a:t>
            </a:r>
            <a:r>
              <a:rPr lang="it-IT" dirty="0"/>
              <a:t>], in cui si tocca il tema del </a:t>
            </a:r>
            <a:r>
              <a:rPr lang="it-IT" b="1" dirty="0">
                <a:solidFill>
                  <a:srgbClr val="FF0000"/>
                </a:solidFill>
              </a:rPr>
              <a:t>giudizio universale</a:t>
            </a:r>
            <a:r>
              <a:rPr lang="it-IT" dirty="0"/>
              <a:t>:</a:t>
            </a:r>
          </a:p>
          <a:p>
            <a:r>
              <a:rPr lang="en-US" dirty="0"/>
              <a:t>But in the Great Day, wherein the secrets of all hearts shall be laid open, it may be reasonable to think, no one shall be made to answer for what he knows nothing of; but shall receive his doom, his conscience </a:t>
            </a:r>
            <a:r>
              <a:rPr lang="it-IT" dirty="0" err="1"/>
              <a:t>accusing</a:t>
            </a:r>
            <a:r>
              <a:rPr lang="it-IT" dirty="0"/>
              <a:t> or </a:t>
            </a:r>
            <a:r>
              <a:rPr lang="it-IT" dirty="0" err="1"/>
              <a:t>excusing</a:t>
            </a:r>
            <a:r>
              <a:rPr lang="it-IT" dirty="0"/>
              <a:t> </a:t>
            </a:r>
            <a:r>
              <a:rPr lang="it-IT" dirty="0" err="1"/>
              <a:t>him</a:t>
            </a:r>
            <a:r>
              <a:rPr lang="it-IT" dirty="0"/>
              <a:t>.</a:t>
            </a:r>
          </a:p>
          <a:p>
            <a:r>
              <a:rPr lang="it-IT" dirty="0"/>
              <a:t>(L. nota che, al contrario, nella giustizia umana si può essere condannati per cose che non si ricordano, per es. fatta da ubriachi)</a:t>
            </a:r>
          </a:p>
        </p:txBody>
      </p:sp>
    </p:spTree>
    <p:extLst>
      <p:ext uri="{BB962C8B-B14F-4D97-AF65-F5344CB8AC3E}">
        <p14:creationId xmlns:p14="http://schemas.microsoft.com/office/powerpoint/2010/main" val="114708865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normAutofit/>
          </a:bodyPr>
          <a:lstStyle/>
          <a:p>
            <a:r>
              <a:rPr lang="it-IT" dirty="0"/>
              <a:t>Concludiamo la lettura di L. con il sommario e bilancio forniti nella terz’ultima sez., </a:t>
            </a:r>
            <a:r>
              <a:rPr lang="en-US" i="1" dirty="0"/>
              <a:t>27. Suppositions that look strange are pardonable in our ignorance </a:t>
            </a:r>
            <a:r>
              <a:rPr lang="it-IT" dirty="0"/>
              <a:t>[sez. 29 </a:t>
            </a:r>
            <a:r>
              <a:rPr lang="it-IT" dirty="0" err="1"/>
              <a:t>cutpaste</a:t>
            </a:r>
            <a:r>
              <a:rPr lang="it-IT" dirty="0"/>
              <a:t>]:</a:t>
            </a:r>
          </a:p>
          <a:p>
            <a:r>
              <a:rPr lang="en-US" dirty="0" err="1"/>
              <a:t>SALTIAMO</a:t>
            </a:r>
            <a:r>
              <a:rPr lang="en-US" dirty="0"/>
              <a:t> </a:t>
            </a:r>
            <a:r>
              <a:rPr lang="en-US" dirty="0" err="1"/>
              <a:t>ALCUNE</a:t>
            </a:r>
            <a:r>
              <a:rPr lang="en-US" dirty="0"/>
              <a:t> </a:t>
            </a:r>
            <a:r>
              <a:rPr lang="en-US" dirty="0" err="1"/>
              <a:t>RIGHE</a:t>
            </a:r>
            <a:r>
              <a:rPr lang="en-US" dirty="0"/>
              <a:t> </a:t>
            </a:r>
            <a:r>
              <a:rPr lang="en-US" dirty="0" err="1"/>
              <a:t>INIZIALI</a:t>
            </a:r>
            <a:r>
              <a:rPr lang="en-US" dirty="0"/>
              <a:t> (</a:t>
            </a:r>
            <a:r>
              <a:rPr lang="en-US" dirty="0" err="1"/>
              <a:t>riportate</a:t>
            </a:r>
            <a:r>
              <a:rPr lang="en-US" dirty="0"/>
              <a:t> </a:t>
            </a:r>
            <a:r>
              <a:rPr lang="en-US" dirty="0" err="1"/>
              <a:t>nella</a:t>
            </a:r>
            <a:r>
              <a:rPr lang="en-US" dirty="0"/>
              <a:t> </a:t>
            </a:r>
            <a:r>
              <a:rPr lang="en-US" dirty="0" err="1"/>
              <a:t>prossima</a:t>
            </a:r>
            <a:r>
              <a:rPr lang="en-US" dirty="0"/>
              <a:t> slide) …</a:t>
            </a:r>
          </a:p>
        </p:txBody>
      </p:sp>
    </p:spTree>
    <p:extLst>
      <p:ext uri="{BB962C8B-B14F-4D97-AF65-F5344CB8AC3E}">
        <p14:creationId xmlns:p14="http://schemas.microsoft.com/office/powerpoint/2010/main" val="117730309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err="1"/>
              <a:t>SKIP</a:t>
            </a:r>
            <a:endParaRPr lang="it-IT" dirty="0"/>
          </a:p>
        </p:txBody>
      </p:sp>
      <p:sp>
        <p:nvSpPr>
          <p:cNvPr id="3" name="Segnaposto contenuto 2"/>
          <p:cNvSpPr>
            <a:spLocks noGrp="1"/>
          </p:cNvSpPr>
          <p:nvPr>
            <p:ph idx="1"/>
          </p:nvPr>
        </p:nvSpPr>
        <p:spPr/>
        <p:txBody>
          <a:bodyPr>
            <a:normAutofit fontScale="55000" lnSpcReduction="20000"/>
          </a:bodyPr>
          <a:lstStyle/>
          <a:p>
            <a:r>
              <a:rPr lang="en-US" dirty="0"/>
              <a:t>I am apt enough to think I have, in treating of this subject, made some</a:t>
            </a:r>
          </a:p>
          <a:p>
            <a:r>
              <a:rPr lang="en-US" dirty="0"/>
              <a:t>suppositions that will look strange to some readers, and possibly they</a:t>
            </a:r>
          </a:p>
          <a:p>
            <a:r>
              <a:rPr lang="en-US" dirty="0"/>
              <a:t>are so in themselves. But yet, I think they are such as are pardonable,</a:t>
            </a:r>
          </a:p>
          <a:p>
            <a:r>
              <a:rPr lang="en-US" dirty="0"/>
              <a:t>in this ignorance we are in of the nature of that thinking thing that is</a:t>
            </a:r>
          </a:p>
          <a:p>
            <a:r>
              <a:rPr lang="en-US" dirty="0"/>
              <a:t>in us, and which we look on as OURSELVES.</a:t>
            </a:r>
          </a:p>
          <a:p>
            <a:r>
              <a:rPr lang="en-US" dirty="0"/>
              <a:t>Did we know what it was; or</a:t>
            </a:r>
          </a:p>
          <a:p>
            <a:r>
              <a:rPr lang="en-US" dirty="0"/>
              <a:t>how it was tied to a certain system of fleeting animal spirits; or</a:t>
            </a:r>
          </a:p>
          <a:p>
            <a:r>
              <a:rPr lang="en-US" dirty="0"/>
              <a:t>whether it could or could not perform its operations of thinking and</a:t>
            </a:r>
          </a:p>
          <a:p>
            <a:r>
              <a:rPr lang="en-US" dirty="0"/>
              <a:t>memory out of a body organized as ours is; </a:t>
            </a:r>
            <a:endParaRPr lang="it-IT" dirty="0"/>
          </a:p>
          <a:p>
            <a:r>
              <a:rPr lang="en-US" dirty="0"/>
              <a:t>and whether it has pleased</a:t>
            </a:r>
          </a:p>
          <a:p>
            <a:r>
              <a:rPr lang="en-US" dirty="0"/>
              <a:t>God that no one such spirit shall ever be united to any but one such</a:t>
            </a:r>
          </a:p>
          <a:p>
            <a:r>
              <a:rPr lang="en-US" dirty="0"/>
              <a:t>body, upon the right constitution of whose organs its memory should</a:t>
            </a:r>
          </a:p>
          <a:p>
            <a:r>
              <a:rPr lang="en-US" dirty="0"/>
              <a:t>depend; we might see the absurdity of some of those suppositions I have</a:t>
            </a:r>
          </a:p>
          <a:p>
            <a:r>
              <a:rPr lang="it-IT" dirty="0"/>
              <a:t>made. </a:t>
            </a:r>
            <a:r>
              <a:rPr lang="en-US" dirty="0"/>
              <a:t>But …</a:t>
            </a:r>
            <a:endParaRPr lang="it-IT" dirty="0"/>
          </a:p>
          <a:p>
            <a:endParaRPr lang="it-IT" dirty="0"/>
          </a:p>
        </p:txBody>
      </p:sp>
    </p:spTree>
    <p:extLst>
      <p:ext uri="{BB962C8B-B14F-4D97-AF65-F5344CB8AC3E}">
        <p14:creationId xmlns:p14="http://schemas.microsoft.com/office/powerpoint/2010/main" val="261444493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normAutofit fontScale="92500"/>
          </a:bodyPr>
          <a:lstStyle/>
          <a:p>
            <a:r>
              <a:rPr lang="en-US" dirty="0"/>
              <a:t>… taking, as we ordinarily now do (in the dark concerning these</a:t>
            </a:r>
          </a:p>
          <a:p>
            <a:r>
              <a:rPr lang="en-US" dirty="0"/>
              <a:t>matters,) the soul of a man for an immaterial substance, independent</a:t>
            </a:r>
          </a:p>
          <a:p>
            <a:r>
              <a:rPr lang="en-US" dirty="0"/>
              <a:t>from matter, and indifferent alike to it all; there can, from the nature</a:t>
            </a:r>
          </a:p>
          <a:p>
            <a:r>
              <a:rPr lang="en-US" dirty="0"/>
              <a:t>of things, be no absurdity at all to suppose that the same SOUL may at</a:t>
            </a:r>
          </a:p>
          <a:p>
            <a:r>
              <a:rPr lang="en-US" dirty="0"/>
              <a:t>different times be united to different BODIES, and with them make up</a:t>
            </a:r>
          </a:p>
          <a:p>
            <a:r>
              <a:rPr lang="en-US" dirty="0"/>
              <a:t>for that time one MAN: as well as we suppose a part of a sheep's body</a:t>
            </a:r>
          </a:p>
          <a:p>
            <a:r>
              <a:rPr lang="en-US" dirty="0"/>
              <a:t>yesterday should be a part of a man's body to-morrow, and in that union</a:t>
            </a:r>
          </a:p>
          <a:p>
            <a:r>
              <a:rPr lang="en-US" dirty="0"/>
              <a:t>make a vital part of </a:t>
            </a:r>
            <a:r>
              <a:rPr lang="en-US" dirty="0" err="1"/>
              <a:t>Meliboeus</a:t>
            </a:r>
            <a:r>
              <a:rPr lang="en-US" dirty="0"/>
              <a:t> himself, as well as it did of his ram.</a:t>
            </a:r>
            <a:endParaRPr lang="it-IT" dirty="0"/>
          </a:p>
        </p:txBody>
      </p:sp>
    </p:spTree>
    <p:extLst>
      <p:ext uri="{BB962C8B-B14F-4D97-AF65-F5344CB8AC3E}">
        <p14:creationId xmlns:p14="http://schemas.microsoft.com/office/powerpoint/2010/main" val="2716506387"/>
      </p:ext>
    </p:extLst>
  </p:cSld>
  <p:clrMapOvr>
    <a:masterClrMapping/>
  </p:clrMapOvr>
  <p:timing>
    <p:tnLst>
      <p:par>
        <p:cTn id="1" dur="indefinite" restart="never" nodeType="tmRoot"/>
      </p:par>
    </p:tnLst>
  </p:timing>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302</TotalTime>
  <Words>2644</Words>
  <Application>Microsoft Office PowerPoint</Application>
  <PresentationFormat>Widescreen</PresentationFormat>
  <Paragraphs>100</Paragraphs>
  <Slides>30</Slides>
  <Notes>0</Notes>
  <HiddenSlides>0</HiddenSlides>
  <MMClips>0</MMClips>
  <ScaleCrop>false</ScaleCrop>
  <HeadingPairs>
    <vt:vector size="6" baseType="variant">
      <vt:variant>
        <vt:lpstr>Caratteri utilizzati</vt:lpstr>
      </vt:variant>
      <vt:variant>
        <vt:i4>3</vt:i4>
      </vt:variant>
      <vt:variant>
        <vt:lpstr>Tema</vt:lpstr>
      </vt:variant>
      <vt:variant>
        <vt:i4>1</vt:i4>
      </vt:variant>
      <vt:variant>
        <vt:lpstr>Titoli diapositive</vt:lpstr>
      </vt:variant>
      <vt:variant>
        <vt:i4>30</vt:i4>
      </vt:variant>
    </vt:vector>
  </HeadingPairs>
  <TitlesOfParts>
    <vt:vector size="34" baseType="lpstr">
      <vt:lpstr>Arial</vt:lpstr>
      <vt:lpstr>Calibri</vt:lpstr>
      <vt:lpstr>Calibri Light</vt:lpstr>
      <vt:lpstr>Tema di Office</vt:lpstr>
      <vt:lpstr>Testi in inglese 22-23</vt:lpstr>
      <vt:lpstr>Presentazione standard di PowerPoint</vt:lpstr>
      <vt:lpstr>ANNUNCIO</vt:lpstr>
      <vt:lpstr>Locke, book 2, ch. 27</vt:lpstr>
      <vt:lpstr>§19 (senza titolo) [21]</vt:lpstr>
      <vt:lpstr>Presentazione standard di PowerPoint</vt:lpstr>
      <vt:lpstr>Presentazione standard di PowerPoint</vt:lpstr>
      <vt:lpstr>SKIP</vt:lpstr>
      <vt:lpstr>Presentazione standard di PowerPoint</vt:lpstr>
      <vt:lpstr>REACTIONS TO LOCKE’S VIEW</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Joseph Butler</vt:lpstr>
      <vt:lpstr>Dalla voce di David E. White della Internet Enc. Of Phil.</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Testi in inglese 22-23</dc:title>
  <dc:creator>Francesco Orilia</dc:creator>
  <cp:lastModifiedBy>Francesco Orilia</cp:lastModifiedBy>
  <cp:revision>19</cp:revision>
  <dcterms:created xsi:type="dcterms:W3CDTF">2022-10-22T10:33:25Z</dcterms:created>
  <dcterms:modified xsi:type="dcterms:W3CDTF">2022-10-29T09:04:28Z</dcterms:modified>
</cp:coreProperties>
</file>