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7" r:id="rId5"/>
    <p:sldId id="259" r:id="rId6"/>
    <p:sldId id="260" r:id="rId7"/>
    <p:sldId id="261" r:id="rId8"/>
    <p:sldId id="278" r:id="rId9"/>
    <p:sldId id="262" r:id="rId10"/>
    <p:sldId id="308" r:id="rId11"/>
    <p:sldId id="263" r:id="rId12"/>
    <p:sldId id="279" r:id="rId13"/>
    <p:sldId id="264" r:id="rId14"/>
    <p:sldId id="280" r:id="rId15"/>
    <p:sldId id="265" r:id="rId16"/>
    <p:sldId id="281" r:id="rId17"/>
    <p:sldId id="266" r:id="rId18"/>
    <p:sldId id="267" r:id="rId19"/>
    <p:sldId id="268" r:id="rId20"/>
    <p:sldId id="269" r:id="rId21"/>
    <p:sldId id="270" r:id="rId22"/>
    <p:sldId id="271" r:id="rId23"/>
    <p:sldId id="272" r:id="rId24"/>
    <p:sldId id="273" r:id="rId25"/>
    <p:sldId id="274" r:id="rId26"/>
    <p:sldId id="275" r:id="rId2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C8ED265A-E754-490B-B295-B43F51842959}" type="datetimeFigureOut">
              <a:rPr lang="it-IT" smtClean="0"/>
              <a:t>05/11/2022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54EABEA-712C-4F9C-9E80-36529639E246}" type="slidenum">
              <a:rPr lang="it-IT" smtClean="0"/>
              <a:t>‹N›</a:t>
            </a:fld>
            <a:endParaRPr lang="it-IT"/>
          </a:p>
        </p:txBody>
      </p:sp>
    </p:spTree>
    <p:extLst>
      <p:ext uri="{BB962C8B-B14F-4D97-AF65-F5344CB8AC3E}">
        <p14:creationId xmlns:p14="http://schemas.microsoft.com/office/powerpoint/2010/main" val="4005842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8ED265A-E754-490B-B295-B43F51842959}" type="datetimeFigureOut">
              <a:rPr lang="it-IT" smtClean="0"/>
              <a:t>05/11/2022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54EABEA-712C-4F9C-9E80-36529639E246}" type="slidenum">
              <a:rPr lang="it-IT" smtClean="0"/>
              <a:t>‹N›</a:t>
            </a:fld>
            <a:endParaRPr lang="it-IT"/>
          </a:p>
        </p:txBody>
      </p:sp>
    </p:spTree>
    <p:extLst>
      <p:ext uri="{BB962C8B-B14F-4D97-AF65-F5344CB8AC3E}">
        <p14:creationId xmlns:p14="http://schemas.microsoft.com/office/powerpoint/2010/main" val="3075376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8ED265A-E754-490B-B295-B43F51842959}" type="datetimeFigureOut">
              <a:rPr lang="it-IT" smtClean="0"/>
              <a:t>05/11/2022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54EABEA-712C-4F9C-9E80-36529639E246}" type="slidenum">
              <a:rPr lang="it-IT" smtClean="0"/>
              <a:t>‹N›</a:t>
            </a:fld>
            <a:endParaRPr lang="it-IT"/>
          </a:p>
        </p:txBody>
      </p:sp>
    </p:spTree>
    <p:extLst>
      <p:ext uri="{BB962C8B-B14F-4D97-AF65-F5344CB8AC3E}">
        <p14:creationId xmlns:p14="http://schemas.microsoft.com/office/powerpoint/2010/main" val="2015533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8ED265A-E754-490B-B295-B43F51842959}" type="datetimeFigureOut">
              <a:rPr lang="it-IT" smtClean="0"/>
              <a:t>05/11/2022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54EABEA-712C-4F9C-9E80-36529639E246}" type="slidenum">
              <a:rPr lang="it-IT" smtClean="0"/>
              <a:t>‹N›</a:t>
            </a:fld>
            <a:endParaRPr lang="it-IT"/>
          </a:p>
        </p:txBody>
      </p:sp>
    </p:spTree>
    <p:extLst>
      <p:ext uri="{BB962C8B-B14F-4D97-AF65-F5344CB8AC3E}">
        <p14:creationId xmlns:p14="http://schemas.microsoft.com/office/powerpoint/2010/main" val="3870120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C8ED265A-E754-490B-B295-B43F51842959}" type="datetimeFigureOut">
              <a:rPr lang="it-IT" smtClean="0"/>
              <a:t>05/11/2022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54EABEA-712C-4F9C-9E80-36529639E246}" type="slidenum">
              <a:rPr lang="it-IT" smtClean="0"/>
              <a:t>‹N›</a:t>
            </a:fld>
            <a:endParaRPr lang="it-IT"/>
          </a:p>
        </p:txBody>
      </p:sp>
    </p:spTree>
    <p:extLst>
      <p:ext uri="{BB962C8B-B14F-4D97-AF65-F5344CB8AC3E}">
        <p14:creationId xmlns:p14="http://schemas.microsoft.com/office/powerpoint/2010/main" val="2053433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C8ED265A-E754-490B-B295-B43F51842959}" type="datetimeFigureOut">
              <a:rPr lang="it-IT" smtClean="0"/>
              <a:t>05/11/2022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54EABEA-712C-4F9C-9E80-36529639E246}" type="slidenum">
              <a:rPr lang="it-IT" smtClean="0"/>
              <a:t>‹N›</a:t>
            </a:fld>
            <a:endParaRPr lang="it-IT"/>
          </a:p>
        </p:txBody>
      </p:sp>
    </p:spTree>
    <p:extLst>
      <p:ext uri="{BB962C8B-B14F-4D97-AF65-F5344CB8AC3E}">
        <p14:creationId xmlns:p14="http://schemas.microsoft.com/office/powerpoint/2010/main" val="4160944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C8ED265A-E754-490B-B295-B43F51842959}" type="datetimeFigureOut">
              <a:rPr lang="it-IT" smtClean="0"/>
              <a:t>05/11/2022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54EABEA-712C-4F9C-9E80-36529639E246}" type="slidenum">
              <a:rPr lang="it-IT" smtClean="0"/>
              <a:t>‹N›</a:t>
            </a:fld>
            <a:endParaRPr lang="it-IT"/>
          </a:p>
        </p:txBody>
      </p:sp>
    </p:spTree>
    <p:extLst>
      <p:ext uri="{BB962C8B-B14F-4D97-AF65-F5344CB8AC3E}">
        <p14:creationId xmlns:p14="http://schemas.microsoft.com/office/powerpoint/2010/main" val="2232191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C8ED265A-E754-490B-B295-B43F51842959}" type="datetimeFigureOut">
              <a:rPr lang="it-IT" smtClean="0"/>
              <a:t>05/11/2022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54EABEA-712C-4F9C-9E80-36529639E246}" type="slidenum">
              <a:rPr lang="it-IT" smtClean="0"/>
              <a:t>‹N›</a:t>
            </a:fld>
            <a:endParaRPr lang="it-IT"/>
          </a:p>
        </p:txBody>
      </p:sp>
    </p:spTree>
    <p:extLst>
      <p:ext uri="{BB962C8B-B14F-4D97-AF65-F5344CB8AC3E}">
        <p14:creationId xmlns:p14="http://schemas.microsoft.com/office/powerpoint/2010/main" val="3763933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C8ED265A-E754-490B-B295-B43F51842959}" type="datetimeFigureOut">
              <a:rPr lang="it-IT" smtClean="0"/>
              <a:t>05/11/2022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54EABEA-712C-4F9C-9E80-36529639E246}" type="slidenum">
              <a:rPr lang="it-IT" smtClean="0"/>
              <a:t>‹N›</a:t>
            </a:fld>
            <a:endParaRPr lang="it-IT"/>
          </a:p>
        </p:txBody>
      </p:sp>
    </p:spTree>
    <p:extLst>
      <p:ext uri="{BB962C8B-B14F-4D97-AF65-F5344CB8AC3E}">
        <p14:creationId xmlns:p14="http://schemas.microsoft.com/office/powerpoint/2010/main" val="4282125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C8ED265A-E754-490B-B295-B43F51842959}" type="datetimeFigureOut">
              <a:rPr lang="it-IT" smtClean="0"/>
              <a:t>05/11/2022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54EABEA-712C-4F9C-9E80-36529639E246}" type="slidenum">
              <a:rPr lang="it-IT" smtClean="0"/>
              <a:t>‹N›</a:t>
            </a:fld>
            <a:endParaRPr lang="it-IT"/>
          </a:p>
        </p:txBody>
      </p:sp>
    </p:spTree>
    <p:extLst>
      <p:ext uri="{BB962C8B-B14F-4D97-AF65-F5344CB8AC3E}">
        <p14:creationId xmlns:p14="http://schemas.microsoft.com/office/powerpoint/2010/main" val="3958087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C8ED265A-E754-490B-B295-B43F51842959}" type="datetimeFigureOut">
              <a:rPr lang="it-IT" smtClean="0"/>
              <a:t>05/11/2022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54EABEA-712C-4F9C-9E80-36529639E246}" type="slidenum">
              <a:rPr lang="it-IT" smtClean="0"/>
              <a:t>‹N›</a:t>
            </a:fld>
            <a:endParaRPr lang="it-IT"/>
          </a:p>
        </p:txBody>
      </p:sp>
    </p:spTree>
    <p:extLst>
      <p:ext uri="{BB962C8B-B14F-4D97-AF65-F5344CB8AC3E}">
        <p14:creationId xmlns:p14="http://schemas.microsoft.com/office/powerpoint/2010/main" val="1838566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ED265A-E754-490B-B295-B43F51842959}" type="datetimeFigureOut">
              <a:rPr lang="it-IT" smtClean="0"/>
              <a:t>05/11/2022</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4EABEA-712C-4F9C-9E80-36529639E246}" type="slidenum">
              <a:rPr lang="it-IT" smtClean="0"/>
              <a:t>‹N›</a:t>
            </a:fld>
            <a:endParaRPr lang="it-IT"/>
          </a:p>
        </p:txBody>
      </p:sp>
    </p:spTree>
    <p:extLst>
      <p:ext uri="{BB962C8B-B14F-4D97-AF65-F5344CB8AC3E}">
        <p14:creationId xmlns:p14="http://schemas.microsoft.com/office/powerpoint/2010/main" val="1273084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plato.stanford.edu/entries/reid/"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earlymoderntexts.com/authors/reid"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Inglese 22-23</a:t>
            </a:r>
          </a:p>
        </p:txBody>
      </p:sp>
      <p:sp>
        <p:nvSpPr>
          <p:cNvPr id="3" name="Sottotitolo 2"/>
          <p:cNvSpPr>
            <a:spLocks noGrp="1"/>
          </p:cNvSpPr>
          <p:nvPr>
            <p:ph type="subTitle" idx="1"/>
          </p:nvPr>
        </p:nvSpPr>
        <p:spPr/>
        <p:txBody>
          <a:bodyPr/>
          <a:lstStyle/>
          <a:p>
            <a:r>
              <a:rPr lang="it-IT"/>
              <a:t>Lezioni 13-15</a:t>
            </a:r>
            <a:endParaRPr lang="it-IT" dirty="0"/>
          </a:p>
        </p:txBody>
      </p:sp>
    </p:spTree>
    <p:extLst>
      <p:ext uri="{BB962C8B-B14F-4D97-AF65-F5344CB8AC3E}">
        <p14:creationId xmlns:p14="http://schemas.microsoft.com/office/powerpoint/2010/main" val="13925712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smtClean="0"/>
              <a:t>Lezioni 14-15</a:t>
            </a:r>
          </a:p>
          <a:p>
            <a:r>
              <a:rPr lang="it-IT" smtClean="0"/>
              <a:t>4 /11/22</a:t>
            </a:r>
            <a:endParaRPr lang="it-IT"/>
          </a:p>
        </p:txBody>
      </p:sp>
    </p:spTree>
    <p:extLst>
      <p:ext uri="{BB962C8B-B14F-4D97-AF65-F5344CB8AC3E}">
        <p14:creationId xmlns:p14="http://schemas.microsoft.com/office/powerpoint/2010/main" val="23064636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2a considerazione</a:t>
            </a:r>
          </a:p>
        </p:txBody>
      </p:sp>
      <p:sp>
        <p:nvSpPr>
          <p:cNvPr id="3" name="Segnaposto contenuto 2"/>
          <p:cNvSpPr>
            <a:spLocks noGrp="1"/>
          </p:cNvSpPr>
          <p:nvPr>
            <p:ph idx="1"/>
          </p:nvPr>
        </p:nvSpPr>
        <p:spPr/>
        <p:txBody>
          <a:bodyPr>
            <a:normAutofit/>
          </a:bodyPr>
          <a:lstStyle/>
          <a:p>
            <a:pPr marL="0" indent="0">
              <a:buNone/>
            </a:pPr>
            <a:endParaRPr lang="it-IT" dirty="0"/>
          </a:p>
          <a:p>
            <a:r>
              <a:rPr lang="en-US" i="1" dirty="0"/>
              <a:t>Secondly</a:t>
            </a:r>
            <a:r>
              <a:rPr lang="en-US" dirty="0"/>
              <a:t>, It is not an idea, or abstract notion, or quality, but a being only, which is capable of life and action, of </a:t>
            </a:r>
            <a:r>
              <a:rPr lang="en-US" dirty="0" smtClean="0"/>
              <a:t>happiness and </a:t>
            </a:r>
            <a:r>
              <a:rPr lang="en-US" dirty="0"/>
              <a:t>misery. Now all beings confessedly continue the same, during the whole time of their existence. Consider then a </a:t>
            </a:r>
            <a:r>
              <a:rPr lang="en-US" dirty="0" smtClean="0"/>
              <a:t>living being </a:t>
            </a:r>
            <a:r>
              <a:rPr lang="en-US" dirty="0"/>
              <a:t>now existing, and which has existed for any time alive: this living being must have done and suffered and enjoyed</a:t>
            </a:r>
            <a:r>
              <a:rPr lang="en-US" dirty="0" smtClean="0"/>
              <a:t>, what </a:t>
            </a:r>
            <a:r>
              <a:rPr lang="en-US" dirty="0"/>
              <a:t>it has done and suffered and enjoyed formerly (this living being, I say, and not another), as really as it does and </a:t>
            </a:r>
            <a:r>
              <a:rPr lang="en-US" dirty="0" smtClean="0"/>
              <a:t>suffers and </a:t>
            </a:r>
            <a:r>
              <a:rPr lang="en-US" dirty="0"/>
              <a:t>enjoys, what it does and suffers and enjoys this instant</a:t>
            </a:r>
            <a:r>
              <a:rPr lang="en-US" dirty="0" smtClean="0"/>
              <a:t>.</a:t>
            </a:r>
            <a:endParaRPr lang="en-US" dirty="0"/>
          </a:p>
        </p:txBody>
      </p:sp>
    </p:spTree>
    <p:extLst>
      <p:ext uri="{BB962C8B-B14F-4D97-AF65-F5344CB8AC3E}">
        <p14:creationId xmlns:p14="http://schemas.microsoft.com/office/powerpoint/2010/main" val="37940105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All these successive actions, enjoyments, and sufferings, </a:t>
            </a:r>
            <a:r>
              <a:rPr lang="en-US" dirty="0" smtClean="0"/>
              <a:t>are actions</a:t>
            </a:r>
            <a:r>
              <a:rPr lang="en-US" dirty="0"/>
              <a:t>, enjoyments, and sufferings, of the same living being. And they are so, prior to all consideration of its remembering </a:t>
            </a:r>
            <a:r>
              <a:rPr lang="en-US" dirty="0" smtClean="0"/>
              <a:t>or forgetting</a:t>
            </a:r>
            <a:r>
              <a:rPr lang="en-US" dirty="0"/>
              <a:t>: since remembering or forgetting can make no alteration in the truth of past matter of fact. And suppose this </a:t>
            </a:r>
            <a:r>
              <a:rPr lang="en-US" dirty="0" smtClean="0"/>
              <a:t>being endued </a:t>
            </a:r>
            <a:r>
              <a:rPr lang="en-US" dirty="0"/>
              <a:t>with limited powers of knowledge and memory, there is no more difficulty in conceiving it to have a power </a:t>
            </a:r>
            <a:r>
              <a:rPr lang="en-US" dirty="0" smtClean="0"/>
              <a:t>of knowing </a:t>
            </a:r>
            <a:r>
              <a:rPr lang="en-US" dirty="0"/>
              <a:t>itself to be the same living being which it was some time ago, of remembering some of its actions, sufferings, </a:t>
            </a:r>
            <a:r>
              <a:rPr lang="en-US" dirty="0" smtClean="0"/>
              <a:t>and enjoyments</a:t>
            </a:r>
            <a:r>
              <a:rPr lang="en-US" dirty="0"/>
              <a:t>, and forgetting others, than in conceiving it to know or remember or forget any thing else.</a:t>
            </a:r>
          </a:p>
          <a:p>
            <a:pPr marL="0" indent="0">
              <a:buNone/>
            </a:pPr>
            <a:endParaRPr lang="it-IT" dirty="0"/>
          </a:p>
        </p:txBody>
      </p:sp>
    </p:spTree>
    <p:extLst>
      <p:ext uri="{BB962C8B-B14F-4D97-AF65-F5344CB8AC3E}">
        <p14:creationId xmlns:p14="http://schemas.microsoft.com/office/powerpoint/2010/main" val="35492705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3a considerazione</a:t>
            </a:r>
          </a:p>
        </p:txBody>
      </p:sp>
      <p:sp>
        <p:nvSpPr>
          <p:cNvPr id="3" name="Segnaposto contenuto 2"/>
          <p:cNvSpPr>
            <a:spLocks noGrp="1"/>
          </p:cNvSpPr>
          <p:nvPr>
            <p:ph idx="1"/>
          </p:nvPr>
        </p:nvSpPr>
        <p:spPr/>
        <p:txBody>
          <a:bodyPr>
            <a:normAutofit/>
          </a:bodyPr>
          <a:lstStyle/>
          <a:p>
            <a:endParaRPr lang="it-IT" dirty="0"/>
          </a:p>
          <a:p>
            <a:r>
              <a:rPr lang="en-US" i="1" dirty="0"/>
              <a:t>Thirdly</a:t>
            </a:r>
            <a:r>
              <a:rPr lang="en-US" dirty="0"/>
              <a:t>, Every person is conscious, that he is now the same person or self he was as far back as his remembrance reaches: since when any one reflects upon a past action of his own, he is just as certain of the person who did that action, namely, himself, the person who now reflects upon it, as he is certain that the action was at all done. Nay, very often a person’s assurance of an action having been done, of which he is absolutely assured, arises wholly from the consciousness that he himself did it</a:t>
            </a:r>
            <a:r>
              <a:rPr lang="en-US" dirty="0" smtClean="0"/>
              <a:t>.</a:t>
            </a:r>
            <a:endParaRPr lang="en-US" dirty="0"/>
          </a:p>
        </p:txBody>
      </p:sp>
    </p:spTree>
    <p:extLst>
      <p:ext uri="{BB962C8B-B14F-4D97-AF65-F5344CB8AC3E}">
        <p14:creationId xmlns:p14="http://schemas.microsoft.com/office/powerpoint/2010/main" val="24416595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And this he, person, or self, must either be a substance, or the property of some substance. If he, if person, be a substance; then consciousness that he is the same person is consciousness that he is the same substance. If the person, or he, be the property of a substance, still consciousness that he is the same property is as certain a proof that his substance remains the same, as consciousness that he remains the same </a:t>
            </a:r>
            <a:r>
              <a:rPr lang="en-US" dirty="0" smtClean="0"/>
              <a:t>substance </a:t>
            </a:r>
            <a:r>
              <a:rPr lang="en-US" dirty="0"/>
              <a:t>would be: since the same property cannot be transferred from one substance to another.</a:t>
            </a:r>
          </a:p>
          <a:p>
            <a:pPr marL="0" indent="0">
              <a:buNone/>
            </a:pPr>
            <a:endParaRPr lang="it-IT" dirty="0"/>
          </a:p>
        </p:txBody>
      </p:sp>
    </p:spTree>
    <p:extLst>
      <p:ext uri="{BB962C8B-B14F-4D97-AF65-F5344CB8AC3E}">
        <p14:creationId xmlns:p14="http://schemas.microsoft.com/office/powerpoint/2010/main" val="41150971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Conclusione </a:t>
            </a:r>
            <a:r>
              <a:rPr lang="it-IT"/>
              <a:t>di Butler</a:t>
            </a:r>
          </a:p>
        </p:txBody>
      </p:sp>
      <p:sp>
        <p:nvSpPr>
          <p:cNvPr id="3" name="Segnaposto contenuto 2"/>
          <p:cNvSpPr>
            <a:spLocks noGrp="1"/>
          </p:cNvSpPr>
          <p:nvPr>
            <p:ph idx="1"/>
          </p:nvPr>
        </p:nvSpPr>
        <p:spPr/>
        <p:txBody>
          <a:bodyPr>
            <a:normAutofit/>
          </a:bodyPr>
          <a:lstStyle/>
          <a:p>
            <a:r>
              <a:rPr lang="en-US" dirty="0"/>
              <a:t>But though we are thus certain, that we are the same agents, living beings, or substances, now, which we were as far back as our remembrance reaches; yet it is asked, whether we may not possibly be deceived in it? And this question may be asked at the end of any demonstration whatever: because it is a question concerning the truth of perception by memory. And he who can doubt, whether perception by memory can in this case be depended upon, may doubt also, whether perception by deduction and reasoning, which also include memory, or indeed whether intuitive perception can</a:t>
            </a:r>
            <a:r>
              <a:rPr lang="en-US" dirty="0" smtClean="0"/>
              <a:t>.</a:t>
            </a:r>
            <a:endParaRPr lang="it-IT" dirty="0"/>
          </a:p>
          <a:p>
            <a:endParaRPr lang="it-IT" dirty="0"/>
          </a:p>
        </p:txBody>
      </p:sp>
    </p:spTree>
    <p:extLst>
      <p:ext uri="{BB962C8B-B14F-4D97-AF65-F5344CB8AC3E}">
        <p14:creationId xmlns:p14="http://schemas.microsoft.com/office/powerpoint/2010/main" val="37886915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Here then we can go no further. For it is ridiculous to attempt to prove the truth of those perceptions, whose truth we can no otherwise prove, than by other perceptions of exactly the same kind with them, and which there is just the same ground to suspect; or to attempt </a:t>
            </a:r>
            <a:r>
              <a:rPr lang="en-US" dirty="0" smtClean="0"/>
              <a:t>to prove </a:t>
            </a:r>
            <a:r>
              <a:rPr lang="en-US" dirty="0"/>
              <a:t>the truth of our faculties, which can no otherwise be proved, than by the use or means of those very suspected faculties themselves.</a:t>
            </a:r>
            <a:endParaRPr lang="it-IT" dirty="0"/>
          </a:p>
          <a:p>
            <a:endParaRPr lang="it-IT" dirty="0"/>
          </a:p>
        </p:txBody>
      </p:sp>
    </p:spTree>
    <p:extLst>
      <p:ext uri="{BB962C8B-B14F-4D97-AF65-F5344CB8AC3E}">
        <p14:creationId xmlns:p14="http://schemas.microsoft.com/office/powerpoint/2010/main" val="20002457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Thomas </a:t>
            </a:r>
            <a:r>
              <a:rPr lang="it-IT" dirty="0" err="1"/>
              <a:t>Reid</a:t>
            </a:r>
            <a:endParaRPr lang="it-IT" dirty="0"/>
          </a:p>
        </p:txBody>
      </p:sp>
      <p:sp>
        <p:nvSpPr>
          <p:cNvPr id="3" name="Segnaposto contenuto 2"/>
          <p:cNvSpPr>
            <a:spLocks noGrp="1"/>
          </p:cNvSpPr>
          <p:nvPr>
            <p:ph idx="1"/>
          </p:nvPr>
        </p:nvSpPr>
        <p:spPr/>
        <p:txBody>
          <a:bodyPr/>
          <a:lstStyle/>
          <a:p>
            <a:r>
              <a:rPr lang="it-IT" dirty="0"/>
              <a:t>Leggeremo da </a:t>
            </a:r>
            <a:r>
              <a:rPr lang="it-IT" i="1" dirty="0" err="1"/>
              <a:t>Essays</a:t>
            </a:r>
            <a:r>
              <a:rPr lang="it-IT" i="1" dirty="0"/>
              <a:t> on the </a:t>
            </a:r>
            <a:r>
              <a:rPr lang="it-IT" i="1" dirty="0" err="1"/>
              <a:t>intellectual</a:t>
            </a:r>
            <a:r>
              <a:rPr lang="it-IT" i="1" dirty="0"/>
              <a:t> </a:t>
            </a:r>
            <a:r>
              <a:rPr lang="it-IT" i="1" dirty="0" err="1"/>
              <a:t>powers</a:t>
            </a:r>
            <a:r>
              <a:rPr lang="it-IT" i="1" dirty="0"/>
              <a:t> of men </a:t>
            </a:r>
            <a:r>
              <a:rPr lang="it-IT" dirty="0"/>
              <a:t>(1785)</a:t>
            </a:r>
            <a:r>
              <a:rPr lang="it-IT" i="1" dirty="0"/>
              <a:t>, </a:t>
            </a:r>
            <a:r>
              <a:rPr lang="it-IT" dirty="0" err="1"/>
              <a:t>Essay</a:t>
            </a:r>
            <a:r>
              <a:rPr lang="it-IT" dirty="0"/>
              <a:t> 3, </a:t>
            </a:r>
            <a:r>
              <a:rPr lang="it-IT" i="1" dirty="0"/>
              <a:t>Of </a:t>
            </a:r>
            <a:r>
              <a:rPr lang="it-IT" i="1" dirty="0" err="1"/>
              <a:t>memory</a:t>
            </a:r>
            <a:r>
              <a:rPr lang="it-IT" i="1" dirty="0"/>
              <a:t>:</a:t>
            </a:r>
          </a:p>
          <a:p>
            <a:r>
              <a:rPr lang="it-IT" i="1" dirty="0"/>
              <a:t> </a:t>
            </a:r>
            <a:r>
              <a:rPr lang="it-IT" dirty="0" err="1"/>
              <a:t>Chapter</a:t>
            </a:r>
            <a:r>
              <a:rPr lang="it-IT" dirty="0"/>
              <a:t> 4: Of Identity</a:t>
            </a:r>
          </a:p>
          <a:p>
            <a:r>
              <a:rPr lang="it-IT" i="1" dirty="0"/>
              <a:t> </a:t>
            </a:r>
            <a:r>
              <a:rPr lang="en-US" dirty="0"/>
              <a:t>Chapter 6: Of Locke’s account of our personal identity</a:t>
            </a:r>
          </a:p>
          <a:p>
            <a:r>
              <a:rPr lang="en-US" dirty="0"/>
              <a:t>Ma prima </a:t>
            </a:r>
            <a:r>
              <a:rPr lang="en-US" dirty="0" err="1"/>
              <a:t>qualche</a:t>
            </a:r>
            <a:r>
              <a:rPr lang="en-US" dirty="0"/>
              <a:t> </a:t>
            </a:r>
            <a:r>
              <a:rPr lang="en-US" dirty="0" err="1"/>
              <a:t>notizia</a:t>
            </a:r>
            <a:r>
              <a:rPr lang="en-US" dirty="0"/>
              <a:t> </a:t>
            </a:r>
            <a:r>
              <a:rPr lang="en-US" dirty="0" err="1"/>
              <a:t>su</a:t>
            </a:r>
            <a:r>
              <a:rPr lang="en-US" dirty="0"/>
              <a:t> Reid …</a:t>
            </a:r>
            <a:endParaRPr lang="it-IT" dirty="0"/>
          </a:p>
        </p:txBody>
      </p:sp>
    </p:spTree>
    <p:extLst>
      <p:ext uri="{BB962C8B-B14F-4D97-AF65-F5344CB8AC3E}">
        <p14:creationId xmlns:p14="http://schemas.microsoft.com/office/powerpoint/2010/main" val="3465315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Dalla voce sulla SEP di </a:t>
            </a:r>
            <a:r>
              <a:rPr lang="en-US" dirty="0"/>
              <a:t>Ryan Nichols and Gideon </a:t>
            </a:r>
            <a:r>
              <a:rPr lang="en-US" dirty="0" err="1"/>
              <a:t>Yaffe</a:t>
            </a:r>
            <a:endParaRPr lang="it-IT" dirty="0"/>
          </a:p>
        </p:txBody>
      </p:sp>
      <p:sp>
        <p:nvSpPr>
          <p:cNvPr id="3" name="Segnaposto contenuto 2"/>
          <p:cNvSpPr>
            <a:spLocks noGrp="1"/>
          </p:cNvSpPr>
          <p:nvPr>
            <p:ph idx="1"/>
          </p:nvPr>
        </p:nvSpPr>
        <p:spPr/>
        <p:txBody>
          <a:bodyPr>
            <a:normAutofit fontScale="92500" lnSpcReduction="10000"/>
          </a:bodyPr>
          <a:lstStyle/>
          <a:p>
            <a:r>
              <a:rPr lang="en-US" b="1" dirty="0">
                <a:hlinkClick r:id="rId2"/>
              </a:rPr>
              <a:t>Reid, Thomas</a:t>
            </a:r>
            <a:r>
              <a:rPr lang="en-US" dirty="0"/>
              <a:t> </a:t>
            </a:r>
          </a:p>
          <a:p>
            <a:r>
              <a:rPr lang="en-US" dirty="0"/>
              <a:t>Thomas Reid (1710–1796) is a Scottish philosopher best known for his philosophical method, his theory of perception and its wide implications on epistemology, and as the developer and defender of an agent-causal theory of free will. In these and other areas he offers perceptive and important criticisms of the philosophy of Locke, Berkeley and especially Hume. He is also well known for his criticisms of Locke's view of personal identity and Hume's view of causation. Reid also made influential contributions to philosophical topics including ethics, aesthetics and the philosophy of mind. The legacy of Thomas Reid's philosophical work is found in contemporary theories of perception, free will, philosophy of religion, and widely in epistemology.</a:t>
            </a:r>
            <a:endParaRPr lang="it-IT" dirty="0"/>
          </a:p>
        </p:txBody>
      </p:sp>
    </p:spTree>
    <p:extLst>
      <p:ext uri="{BB962C8B-B14F-4D97-AF65-F5344CB8AC3E}">
        <p14:creationId xmlns:p14="http://schemas.microsoft.com/office/powerpoint/2010/main" val="15498207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 …</a:t>
            </a:r>
          </a:p>
          <a:p>
            <a:r>
              <a:rPr lang="en-US" dirty="0"/>
              <a:t>he published </a:t>
            </a:r>
            <a:r>
              <a:rPr lang="en-US" i="1" dirty="0"/>
              <a:t>An Inquiry Into the Human Mind on the Principles of Common Sense</a:t>
            </a:r>
            <a:r>
              <a:rPr lang="en-US" dirty="0"/>
              <a:t> (or ‘IHM’) in 1764. Later he received a prestigious professorship at the University of Glasgow. He resigned from this position in 1781 in order to give himself more time to write, and published </a:t>
            </a:r>
            <a:r>
              <a:rPr lang="en-US" i="1" dirty="0"/>
              <a:t>Essays on the Intellectual Powers of Man </a:t>
            </a:r>
            <a:r>
              <a:rPr lang="en-US" dirty="0"/>
              <a:t>(or ‘EIP’) in 1785 and </a:t>
            </a:r>
            <a:r>
              <a:rPr lang="en-US" i="1" dirty="0"/>
              <a:t>Essays on the Active Powers of Man</a:t>
            </a:r>
            <a:r>
              <a:rPr lang="en-US" dirty="0"/>
              <a:t> (or ‘EAP’) in 1788. </a:t>
            </a:r>
            <a:endParaRPr lang="it-IT" dirty="0"/>
          </a:p>
        </p:txBody>
      </p:sp>
    </p:spTree>
    <p:extLst>
      <p:ext uri="{BB962C8B-B14F-4D97-AF65-F5344CB8AC3E}">
        <p14:creationId xmlns:p14="http://schemas.microsoft.com/office/powerpoint/2010/main" val="15862398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Lezione 13</a:t>
            </a:r>
          </a:p>
          <a:p>
            <a:r>
              <a:rPr lang="it-IT" dirty="0"/>
              <a:t>3 Novembre, 2022</a:t>
            </a:r>
          </a:p>
        </p:txBody>
      </p:sp>
    </p:spTree>
    <p:extLst>
      <p:ext uri="{BB962C8B-B14F-4D97-AF65-F5344CB8AC3E}">
        <p14:creationId xmlns:p14="http://schemas.microsoft.com/office/powerpoint/2010/main" val="27056909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r>
              <a:rPr lang="en-US" dirty="0"/>
              <a:t>In the </a:t>
            </a:r>
            <a:r>
              <a:rPr lang="en-US" i="1" dirty="0"/>
              <a:t>Inquiry</a:t>
            </a:r>
            <a:r>
              <a:rPr lang="en-US" dirty="0"/>
              <a:t>, a methodologically pioneering work due to its extensive and rigorous use of observational data to justify claims about perception, Reid examines each of the five senses and discusses the ways in which we achieve knowledge of the world by employing them. </a:t>
            </a:r>
            <a:r>
              <a:rPr lang="en-US" i="1" dirty="0"/>
              <a:t>Intellectual Powers</a:t>
            </a:r>
            <a:r>
              <a:rPr lang="en-US" dirty="0"/>
              <a:t> expands his system beyond the apprehension of the world through the senses to consideration of memory, imagination, knowledge, the nature of judgment, reasoning and taste. </a:t>
            </a:r>
            <a:r>
              <a:rPr lang="en-US" i="1" dirty="0"/>
              <a:t>The Active Powers</a:t>
            </a:r>
            <a:r>
              <a:rPr lang="en-US" dirty="0"/>
              <a:t> examines a collection of topics concerning ethics, the nature of agency generally, and the distinctive features of human agency.</a:t>
            </a:r>
          </a:p>
          <a:p>
            <a:r>
              <a:rPr lang="en-US" dirty="0"/>
              <a:t>…</a:t>
            </a:r>
          </a:p>
          <a:p>
            <a:r>
              <a:rPr lang="en-US" dirty="0"/>
              <a:t>Reid often articulates his theoretical positions in terms defending common sense and the “opinions of the vulgar”. </a:t>
            </a:r>
            <a:r>
              <a:rPr lang="en-US"/>
              <a:t>Indeed, he is often described as a “common sense philosopher”.</a:t>
            </a:r>
            <a:endParaRPr lang="it-IT" dirty="0"/>
          </a:p>
        </p:txBody>
      </p:sp>
    </p:spTree>
    <p:extLst>
      <p:ext uri="{BB962C8B-B14F-4D97-AF65-F5344CB8AC3E}">
        <p14:creationId xmlns:p14="http://schemas.microsoft.com/office/powerpoint/2010/main" val="28184777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Cominciamo a leggere da </a:t>
            </a:r>
            <a:r>
              <a:rPr lang="it-IT" i="1" dirty="0" err="1"/>
              <a:t>Essays</a:t>
            </a:r>
            <a:r>
              <a:rPr lang="it-IT" i="1" dirty="0"/>
              <a:t> on the </a:t>
            </a:r>
            <a:r>
              <a:rPr lang="it-IT" i="1" dirty="0" err="1"/>
              <a:t>intellectual</a:t>
            </a:r>
            <a:r>
              <a:rPr lang="it-IT" i="1" dirty="0"/>
              <a:t> </a:t>
            </a:r>
            <a:r>
              <a:rPr lang="it-IT" i="1" dirty="0" err="1"/>
              <a:t>powers</a:t>
            </a:r>
            <a:r>
              <a:rPr lang="it-IT" i="1" dirty="0"/>
              <a:t> of men </a:t>
            </a:r>
            <a:r>
              <a:rPr lang="it-IT" dirty="0"/>
              <a:t>(1785)</a:t>
            </a:r>
            <a:r>
              <a:rPr lang="it-IT" i="1" dirty="0"/>
              <a:t>, </a:t>
            </a:r>
            <a:r>
              <a:rPr lang="it-IT" dirty="0" err="1"/>
              <a:t>Essay</a:t>
            </a:r>
            <a:r>
              <a:rPr lang="it-IT" dirty="0"/>
              <a:t> 3, </a:t>
            </a:r>
            <a:r>
              <a:rPr lang="it-IT" i="1" dirty="0"/>
              <a:t>Of </a:t>
            </a:r>
            <a:r>
              <a:rPr lang="it-IT" i="1" dirty="0" err="1"/>
              <a:t>memory</a:t>
            </a:r>
            <a:r>
              <a:rPr lang="it-IT" i="1" dirty="0"/>
              <a:t>, </a:t>
            </a:r>
            <a:r>
              <a:rPr lang="it-IT" dirty="0" err="1"/>
              <a:t>Chapter</a:t>
            </a:r>
            <a:r>
              <a:rPr lang="it-IT" dirty="0"/>
              <a:t> 4: Of Identity</a:t>
            </a:r>
          </a:p>
        </p:txBody>
      </p:sp>
      <p:sp>
        <p:nvSpPr>
          <p:cNvPr id="3" name="Segnaposto contenuto 2"/>
          <p:cNvSpPr>
            <a:spLocks noGrp="1"/>
          </p:cNvSpPr>
          <p:nvPr>
            <p:ph idx="1"/>
          </p:nvPr>
        </p:nvSpPr>
        <p:spPr/>
        <p:txBody>
          <a:bodyPr>
            <a:normAutofit fontScale="70000" lnSpcReduction="20000"/>
          </a:bodyPr>
          <a:lstStyle/>
          <a:p>
            <a:endParaRPr lang="it-IT" dirty="0"/>
          </a:p>
          <a:p>
            <a:r>
              <a:rPr lang="it-IT" dirty="0"/>
              <a:t>Usiamo una versione resa disponibile da </a:t>
            </a:r>
            <a:r>
              <a:rPr lang="en-US" dirty="0"/>
              <a:t>Jonathan Bennett [First launched: April 2006 Last amended: May 2008], </a:t>
            </a:r>
          </a:p>
          <a:p>
            <a:r>
              <a:rPr lang="en-US" u="sng" dirty="0">
                <a:hlinkClick r:id="rId2"/>
              </a:rPr>
              <a:t>http://www.earlymoderntexts.com/authors/reid</a:t>
            </a:r>
            <a:r>
              <a:rPr lang="en-US" u="sng" dirty="0"/>
              <a:t>,</a:t>
            </a:r>
            <a:endParaRPr lang="en-US" dirty="0"/>
          </a:p>
          <a:p>
            <a:r>
              <a:rPr lang="en-US" dirty="0"/>
              <a:t>con </a:t>
            </a:r>
            <a:r>
              <a:rPr lang="en-US" dirty="0" err="1"/>
              <a:t>queste</a:t>
            </a:r>
            <a:r>
              <a:rPr lang="en-US" dirty="0"/>
              <a:t> </a:t>
            </a:r>
            <a:r>
              <a:rPr lang="en-US" dirty="0" err="1"/>
              <a:t>spiegazioni</a:t>
            </a:r>
            <a:r>
              <a:rPr lang="en-US" dirty="0"/>
              <a:t>:</a:t>
            </a:r>
            <a:endParaRPr lang="it-IT" dirty="0"/>
          </a:p>
          <a:p>
            <a:r>
              <a:rPr lang="en-US" dirty="0"/>
              <a:t>[Brackets] enclose editorial explanations. Small ·dots· enclose material that has been added, but can be read as</a:t>
            </a:r>
          </a:p>
          <a:p>
            <a:r>
              <a:rPr lang="en-US" dirty="0"/>
              <a:t>though it were part of the original text. Occasional •bullets, and also indenting of passages that are not quotations,</a:t>
            </a:r>
          </a:p>
          <a:p>
            <a:r>
              <a:rPr lang="en-US" dirty="0"/>
              <a:t>are meant as aids to grasping the structure of a sentence or a thought. Every four-point ellipsis . . . . indicates the</a:t>
            </a:r>
          </a:p>
          <a:p>
            <a:r>
              <a:rPr lang="en-US" dirty="0"/>
              <a:t>omission of a brief passage that seems to present more difficulty than it is worth. Longer omissions are reported</a:t>
            </a:r>
          </a:p>
          <a:p>
            <a:r>
              <a:rPr lang="en-US" dirty="0"/>
              <a:t>between brackets in normal-sized type.</a:t>
            </a:r>
          </a:p>
          <a:p>
            <a:endParaRPr lang="it-IT" dirty="0"/>
          </a:p>
        </p:txBody>
      </p:sp>
    </p:spTree>
    <p:extLst>
      <p:ext uri="{BB962C8B-B14F-4D97-AF65-F5344CB8AC3E}">
        <p14:creationId xmlns:p14="http://schemas.microsoft.com/office/powerpoint/2010/main" val="41104313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Everyone has a conviction of his own identity as far back as</a:t>
            </a:r>
          </a:p>
          <a:p>
            <a:r>
              <a:rPr lang="en-US" dirty="0"/>
              <a:t>his memory reaches; this conviction doesn’t need help from</a:t>
            </a:r>
          </a:p>
          <a:p>
            <a:r>
              <a:rPr lang="en-US" dirty="0"/>
              <a:t>philosophy to strengthen it, and no philosophy can weaken</a:t>
            </a:r>
          </a:p>
          <a:p>
            <a:r>
              <a:rPr lang="en-US" dirty="0"/>
              <a:t>it without first producing some degree of insanity.</a:t>
            </a:r>
            <a:endParaRPr lang="it-IT" dirty="0"/>
          </a:p>
        </p:txBody>
      </p:sp>
    </p:spTree>
    <p:extLst>
      <p:ext uri="{BB962C8B-B14F-4D97-AF65-F5344CB8AC3E}">
        <p14:creationId xmlns:p14="http://schemas.microsoft.com/office/powerpoint/2010/main" val="23198754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The philosopher, however, may very properly regard this</a:t>
            </a:r>
          </a:p>
          <a:p>
            <a:r>
              <a:rPr lang="en-US" dirty="0"/>
              <a:t>conviction as a fact about human nature that is worth</a:t>
            </a:r>
          </a:p>
          <a:p>
            <a:r>
              <a:rPr lang="en-US" dirty="0"/>
              <a:t>attending to. If he can discover its cause, that will add</a:t>
            </a:r>
          </a:p>
          <a:p>
            <a:r>
              <a:rPr lang="en-US" dirty="0"/>
              <a:t>something to his stock of knowledge. If not, ·i.e. if no-one</a:t>
            </a:r>
          </a:p>
          <a:p>
            <a:r>
              <a:rPr lang="en-US" dirty="0"/>
              <a:t>can discover its cause·, the conviction of one’s own identity</a:t>
            </a:r>
          </a:p>
          <a:p>
            <a:r>
              <a:rPr lang="en-US" dirty="0"/>
              <a:t>must be regarded as either a part of our original constitution</a:t>
            </a:r>
          </a:p>
          <a:p>
            <a:r>
              <a:rPr lang="en-US" dirty="0"/>
              <a:t>or something produced by that constitution in a manner</a:t>
            </a:r>
          </a:p>
          <a:p>
            <a:r>
              <a:rPr lang="it-IT" dirty="0" err="1"/>
              <a:t>unknown</a:t>
            </a:r>
            <a:r>
              <a:rPr lang="it-IT" dirty="0"/>
              <a:t> to </a:t>
            </a:r>
            <a:r>
              <a:rPr lang="it-IT" dirty="0" err="1"/>
              <a:t>us</a:t>
            </a:r>
            <a:r>
              <a:rPr lang="it-IT" dirty="0"/>
              <a:t>.</a:t>
            </a:r>
          </a:p>
        </p:txBody>
      </p:sp>
    </p:spTree>
    <p:extLst>
      <p:ext uri="{BB962C8B-B14F-4D97-AF65-F5344CB8AC3E}">
        <p14:creationId xmlns:p14="http://schemas.microsoft.com/office/powerpoint/2010/main" val="12169317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20000"/>
          </a:bodyPr>
          <a:lstStyle/>
          <a:p>
            <a:r>
              <a:rPr lang="en-US" dirty="0"/>
              <a:t>First point: this conviction ·of one’s own identity· is</a:t>
            </a:r>
          </a:p>
          <a:p>
            <a:r>
              <a:rPr lang="en-US" dirty="0"/>
              <a:t>utterly necessary for all exercise of reason. The operations</a:t>
            </a:r>
          </a:p>
          <a:p>
            <a:r>
              <a:rPr lang="en-US" dirty="0"/>
              <a:t>of reason—whether practical reasoning about what to do or</a:t>
            </a:r>
          </a:p>
          <a:p>
            <a:r>
              <a:rPr lang="en-US" dirty="0"/>
              <a:t>speculative reasoning in the building up of a theory—are</a:t>
            </a:r>
          </a:p>
          <a:p>
            <a:r>
              <a:rPr lang="en-US" dirty="0"/>
              <a:t>made up of successive parts. In any reasoning that I</a:t>
            </a:r>
          </a:p>
          <a:p>
            <a:r>
              <a:rPr lang="en-US" dirty="0"/>
              <a:t>perform, the early parts are the foundation of the later ones,</a:t>
            </a:r>
          </a:p>
          <a:p>
            <a:r>
              <a:rPr lang="en-US" dirty="0"/>
              <a:t>and if I didn’t have the conviction that the early parts are</a:t>
            </a:r>
          </a:p>
          <a:p>
            <a:r>
              <a:rPr lang="en-US" dirty="0"/>
              <a:t>propositions that I have approved or written down, I would</a:t>
            </a:r>
          </a:p>
          <a:p>
            <a:r>
              <a:rPr lang="en-US" dirty="0"/>
              <a:t>have no reason to proceed to the later parts in any theoretical</a:t>
            </a:r>
          </a:p>
          <a:p>
            <a:r>
              <a:rPr lang="it-IT" dirty="0"/>
              <a:t>or </a:t>
            </a:r>
            <a:r>
              <a:rPr lang="it-IT" dirty="0" err="1"/>
              <a:t>practical</a:t>
            </a:r>
            <a:r>
              <a:rPr lang="it-IT" dirty="0"/>
              <a:t> </a:t>
            </a:r>
            <a:r>
              <a:rPr lang="it-IT" dirty="0" err="1"/>
              <a:t>project</a:t>
            </a:r>
            <a:r>
              <a:rPr lang="it-IT" dirty="0"/>
              <a:t> </a:t>
            </a:r>
            <a:r>
              <a:rPr lang="it-IT" dirty="0" err="1"/>
              <a:t>whatever</a:t>
            </a:r>
            <a:r>
              <a:rPr lang="it-IT" dirty="0"/>
              <a:t>.</a:t>
            </a:r>
          </a:p>
          <a:p>
            <a:r>
              <a:rPr lang="it-IT" dirty="0"/>
              <a:t>SALTIAMO 3 CAPOVERSI</a:t>
            </a:r>
          </a:p>
        </p:txBody>
      </p:sp>
    </p:spTree>
    <p:extLst>
      <p:ext uri="{BB962C8B-B14F-4D97-AF65-F5344CB8AC3E}">
        <p14:creationId xmlns:p14="http://schemas.microsoft.com/office/powerpoint/2010/main" val="20073088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Let us consider •what is meant by ‘identity’ in general,</a:t>
            </a:r>
          </a:p>
          <a:p>
            <a:r>
              <a:rPr lang="en-US" dirty="0"/>
              <a:t>•what is meant by ‘our own personal identity’, and •how we</a:t>
            </a:r>
          </a:p>
          <a:p>
            <a:r>
              <a:rPr lang="en-US" dirty="0"/>
              <a:t>are led into the irresistible belief and conviction that everyone</a:t>
            </a:r>
          </a:p>
          <a:p>
            <a:r>
              <a:rPr lang="en-US" dirty="0"/>
              <a:t>has of his own personal identity as far as his memory reaches.</a:t>
            </a:r>
          </a:p>
          <a:p>
            <a:r>
              <a:rPr lang="en-US" dirty="0"/>
              <a:t>These are appropriate things to look into if we want to form</a:t>
            </a:r>
          </a:p>
          <a:p>
            <a:r>
              <a:rPr lang="en-US" dirty="0"/>
              <a:t>as clear a notion as we can of this phenomenon of the human</a:t>
            </a:r>
          </a:p>
          <a:p>
            <a:r>
              <a:rPr lang="it-IT" dirty="0" err="1"/>
              <a:t>mind</a:t>
            </a:r>
            <a:r>
              <a:rPr lang="it-IT" dirty="0"/>
              <a:t>.</a:t>
            </a:r>
          </a:p>
        </p:txBody>
      </p:sp>
    </p:spTree>
    <p:extLst>
      <p:ext uri="{BB962C8B-B14F-4D97-AF65-F5344CB8AC3E}">
        <p14:creationId xmlns:p14="http://schemas.microsoft.com/office/powerpoint/2010/main" val="1540588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r>
              <a:rPr lang="en-US" dirty="0"/>
              <a:t>Identity in general I take to be a relation between a thing</a:t>
            </a:r>
          </a:p>
          <a:p>
            <a:r>
              <a:rPr lang="en-US" dirty="0"/>
              <a:t>known to exist at one time and a thing known to have existed</a:t>
            </a:r>
          </a:p>
          <a:p>
            <a:r>
              <a:rPr lang="en-US" dirty="0"/>
              <a:t>at another time. If you ask whether they are one and the</a:t>
            </a:r>
          </a:p>
          <a:p>
            <a:r>
              <a:rPr lang="en-US" dirty="0"/>
              <a:t>same or two different things—·for example, ‘Is the professor</a:t>
            </a:r>
          </a:p>
          <a:p>
            <a:r>
              <a:rPr lang="en-US" dirty="0"/>
              <a:t>who persuaded you to take the course the one who gave</a:t>
            </a:r>
          </a:p>
          <a:p>
            <a:r>
              <a:rPr lang="en-US" dirty="0"/>
              <a:t>you an F in it?’·—everyone of common sense understands</a:t>
            </a:r>
          </a:p>
          <a:p>
            <a:r>
              <a:rPr lang="en-US" dirty="0"/>
              <a:t>perfectly what your question means. So we can be certain</a:t>
            </a:r>
          </a:p>
          <a:p>
            <a:r>
              <a:rPr lang="en-US" dirty="0"/>
              <a:t>that everyone of common sense has a clear and distinct</a:t>
            </a:r>
          </a:p>
          <a:p>
            <a:r>
              <a:rPr lang="it-IT" dirty="0" err="1"/>
              <a:t>notion</a:t>
            </a:r>
            <a:r>
              <a:rPr lang="it-IT" dirty="0"/>
              <a:t> of </a:t>
            </a:r>
            <a:r>
              <a:rPr lang="it-IT" dirty="0" err="1"/>
              <a:t>identity</a:t>
            </a:r>
            <a:r>
              <a:rPr lang="it-IT" dirty="0"/>
              <a:t>.</a:t>
            </a:r>
          </a:p>
        </p:txBody>
      </p:sp>
    </p:spTree>
    <p:extLst>
      <p:ext uri="{BB962C8B-B14F-4D97-AF65-F5344CB8AC3E}">
        <p14:creationId xmlns:p14="http://schemas.microsoft.com/office/powerpoint/2010/main" val="36068948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Annuncio</a:t>
            </a:r>
          </a:p>
        </p:txBody>
      </p:sp>
      <p:sp>
        <p:nvSpPr>
          <p:cNvPr id="3" name="Segnaposto contenuto 2"/>
          <p:cNvSpPr>
            <a:spLocks noGrp="1"/>
          </p:cNvSpPr>
          <p:nvPr>
            <p:ph idx="1"/>
          </p:nvPr>
        </p:nvSpPr>
        <p:spPr/>
        <p:txBody>
          <a:bodyPr/>
          <a:lstStyle/>
          <a:p>
            <a:r>
              <a:rPr lang="it-IT" dirty="0"/>
              <a:t>Salteremo le lezioni di 10 e 11 Novembre</a:t>
            </a:r>
          </a:p>
          <a:p>
            <a:r>
              <a:rPr lang="it-IT" dirty="0"/>
              <a:t>Recupero: </a:t>
            </a:r>
          </a:p>
          <a:p>
            <a:r>
              <a:rPr lang="it-IT" dirty="0"/>
              <a:t>Martedì 29 Novembre ore 16-19, </a:t>
            </a:r>
            <a:r>
              <a:rPr lang="it-IT" b="1" dirty="0">
                <a:solidFill>
                  <a:srgbClr val="FF0000"/>
                </a:solidFill>
              </a:rPr>
              <a:t>aula B</a:t>
            </a:r>
          </a:p>
          <a:p>
            <a:r>
              <a:rPr lang="it-IT" dirty="0"/>
              <a:t>(con una sosta a metà, finiamo intorno alle 18,30)</a:t>
            </a:r>
          </a:p>
        </p:txBody>
      </p:sp>
    </p:spTree>
    <p:extLst>
      <p:ext uri="{BB962C8B-B14F-4D97-AF65-F5344CB8AC3E}">
        <p14:creationId xmlns:p14="http://schemas.microsoft.com/office/powerpoint/2010/main" val="40715980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Butler</a:t>
            </a:r>
          </a:p>
        </p:txBody>
      </p:sp>
      <p:sp>
        <p:nvSpPr>
          <p:cNvPr id="3" name="Segnaposto contenuto 2"/>
          <p:cNvSpPr>
            <a:spLocks noGrp="1"/>
          </p:cNvSpPr>
          <p:nvPr>
            <p:ph idx="1"/>
          </p:nvPr>
        </p:nvSpPr>
        <p:spPr/>
        <p:txBody>
          <a:bodyPr>
            <a:normAutofit lnSpcReduction="10000"/>
          </a:bodyPr>
          <a:lstStyle/>
          <a:p>
            <a:r>
              <a:rPr lang="it-IT" dirty="0"/>
              <a:t>Riprendiamo la lettura di «Of personal </a:t>
            </a:r>
            <a:r>
              <a:rPr lang="it-IT" dirty="0" err="1"/>
              <a:t>identity</a:t>
            </a:r>
            <a:r>
              <a:rPr lang="it-IT" dirty="0"/>
              <a:t>»</a:t>
            </a:r>
          </a:p>
          <a:p>
            <a:r>
              <a:rPr lang="it-IT" dirty="0"/>
              <a:t>Ci eravamo lasciati con questo passo:</a:t>
            </a:r>
          </a:p>
          <a:p>
            <a:r>
              <a:rPr lang="it-IT" dirty="0"/>
              <a:t>… </a:t>
            </a:r>
            <a:r>
              <a:rPr lang="en-US" dirty="0"/>
              <a:t>The thing here considered, and demonstratively, as I think, determined, is proposed by </a:t>
            </a:r>
            <a:r>
              <a:rPr lang="en-US" b="1" dirty="0" err="1">
                <a:solidFill>
                  <a:srgbClr val="FF0000"/>
                </a:solidFill>
              </a:rPr>
              <a:t>Mr</a:t>
            </a:r>
            <a:r>
              <a:rPr lang="en-US" b="1" dirty="0">
                <a:solidFill>
                  <a:srgbClr val="FF0000"/>
                </a:solidFill>
              </a:rPr>
              <a:t> Locke </a:t>
            </a:r>
            <a:r>
              <a:rPr lang="en-US" dirty="0"/>
              <a:t>in these words, </a:t>
            </a:r>
            <a:r>
              <a:rPr lang="it-IT" i="1" dirty="0" err="1"/>
              <a:t>Whether</a:t>
            </a:r>
            <a:r>
              <a:rPr lang="it-IT" i="1" dirty="0"/>
              <a:t> </a:t>
            </a:r>
            <a:r>
              <a:rPr lang="it-IT" i="1" dirty="0" err="1"/>
              <a:t>it</a:t>
            </a:r>
            <a:r>
              <a:rPr lang="it-IT" dirty="0"/>
              <a:t>, </a:t>
            </a:r>
            <a:r>
              <a:rPr lang="en-US" i="1" dirty="0" err="1"/>
              <a:t>i</a:t>
            </a:r>
            <a:r>
              <a:rPr lang="en-US" i="1" dirty="0"/>
              <a:t>. e</a:t>
            </a:r>
            <a:r>
              <a:rPr lang="en-US" dirty="0"/>
              <a:t>. the same self or person, </a:t>
            </a:r>
            <a:r>
              <a:rPr lang="en-US" i="1" dirty="0"/>
              <a:t>be the same identical substance? </a:t>
            </a:r>
            <a:r>
              <a:rPr lang="en-US" dirty="0"/>
              <a:t>And he has suggested what is a much better answer to the question, than that which he gives it in form. For he defines Person, </a:t>
            </a:r>
            <a:r>
              <a:rPr lang="en-US" i="1" dirty="0"/>
              <a:t>a thinking intelligent being</a:t>
            </a:r>
            <a:r>
              <a:rPr lang="en-US" dirty="0"/>
              <a:t>, &amp;c., and personal identity, </a:t>
            </a:r>
            <a:r>
              <a:rPr lang="en-US" i="1" dirty="0"/>
              <a:t>the sameness of a rational Being</a:t>
            </a:r>
            <a:r>
              <a:rPr lang="en-US" dirty="0"/>
              <a:t>. </a:t>
            </a:r>
            <a:r>
              <a:rPr lang="en-US" b="1" dirty="0">
                <a:solidFill>
                  <a:srgbClr val="FF0000"/>
                </a:solidFill>
              </a:rPr>
              <a:t>The question then is, whether the same rational being is the same substance: which needs no answer, because Being and Substance, in this place, stand for the same idea. </a:t>
            </a:r>
            <a:endParaRPr lang="it-IT" b="1" dirty="0">
              <a:solidFill>
                <a:srgbClr val="FF0000"/>
              </a:solidFill>
            </a:endParaRPr>
          </a:p>
          <a:p>
            <a:endParaRPr lang="it-IT" dirty="0"/>
          </a:p>
        </p:txBody>
      </p:sp>
    </p:spTree>
    <p:extLst>
      <p:ext uri="{BB962C8B-B14F-4D97-AF65-F5344CB8AC3E}">
        <p14:creationId xmlns:p14="http://schemas.microsoft.com/office/powerpoint/2010/main" val="32664528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The ground of the doubt, whether the same person be the same substance, is said to be this; that the consciousness of our own existence, in youth and in old age, or in any two joint successive moments, is not the </a:t>
            </a:r>
            <a:r>
              <a:rPr lang="it-IT" i="1" dirty="0" err="1"/>
              <a:t>same</a:t>
            </a:r>
            <a:r>
              <a:rPr lang="it-IT" i="1" dirty="0"/>
              <a:t> </a:t>
            </a:r>
            <a:r>
              <a:rPr lang="it-IT" i="1" dirty="0" err="1"/>
              <a:t>individual</a:t>
            </a:r>
            <a:r>
              <a:rPr lang="it-IT" i="1" dirty="0"/>
              <a:t> </a:t>
            </a:r>
            <a:r>
              <a:rPr lang="it-IT" i="1" dirty="0" err="1"/>
              <a:t>action</a:t>
            </a:r>
            <a:r>
              <a:rPr lang="it-IT" dirty="0"/>
              <a:t>, </a:t>
            </a:r>
            <a:r>
              <a:rPr lang="en-US" i="1" dirty="0" err="1"/>
              <a:t>i</a:t>
            </a:r>
            <a:r>
              <a:rPr lang="en-US" i="1" dirty="0"/>
              <a:t>. e</a:t>
            </a:r>
            <a:r>
              <a:rPr lang="en-US" dirty="0"/>
              <a:t>. not the same consciousness, but different successive </a:t>
            </a:r>
            <a:r>
              <a:rPr lang="en-US" dirty="0" err="1"/>
              <a:t>consciousnesses</a:t>
            </a:r>
            <a:r>
              <a:rPr lang="en-US" dirty="0"/>
              <a:t>. Now it is strange that this should have occasioned such perplexities</a:t>
            </a:r>
            <a:endParaRPr lang="it-IT" dirty="0"/>
          </a:p>
          <a:p>
            <a:pPr marL="0" indent="0">
              <a:buNone/>
            </a:pPr>
            <a:endParaRPr lang="it-IT" dirty="0"/>
          </a:p>
        </p:txBody>
      </p:sp>
    </p:spTree>
    <p:extLst>
      <p:ext uri="{BB962C8B-B14F-4D97-AF65-F5344CB8AC3E}">
        <p14:creationId xmlns:p14="http://schemas.microsoft.com/office/powerpoint/2010/main" val="14242626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For it is surely conceivable, that a person may have a capacity of knowing some object or other to be the same now, which it was when he contemplated it formerly yet in this case, where, by the supposition, the object is perceived to be the same, the perception of it in any two moments cannot be one and the same perception. And thus, though the successive </a:t>
            </a:r>
            <a:r>
              <a:rPr lang="en-US" dirty="0" err="1"/>
              <a:t>consciousnesses</a:t>
            </a:r>
            <a:r>
              <a:rPr lang="en-US" dirty="0"/>
              <a:t>, which we have of our own existence, are not the same, yet are they </a:t>
            </a:r>
            <a:r>
              <a:rPr lang="en-US" dirty="0" err="1"/>
              <a:t>consciousnesses</a:t>
            </a:r>
            <a:r>
              <a:rPr lang="en-US" dirty="0"/>
              <a:t> of one and the same thing or object; of the same person, self, or living agent. The person, of whose existence the consciousness is felt now, and was felt an hour or a year ago, is discerned to be, not two persons, but one and the same person; and therefore is one and the same.</a:t>
            </a:r>
            <a:endParaRPr lang="it-IT" dirty="0"/>
          </a:p>
          <a:p>
            <a:endParaRPr lang="it-IT" dirty="0"/>
          </a:p>
        </p:txBody>
      </p:sp>
    </p:spTree>
    <p:extLst>
      <p:ext uri="{BB962C8B-B14F-4D97-AF65-F5344CB8AC3E}">
        <p14:creationId xmlns:p14="http://schemas.microsoft.com/office/powerpoint/2010/main" val="8928086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normAutofit/>
          </a:bodyPr>
          <a:lstStyle/>
          <a:p>
            <a:r>
              <a:rPr lang="it-IT" dirty="0"/>
              <a:t>Saltiamo buona parte di un lungo capoverso in cui Butler </a:t>
            </a:r>
            <a:r>
              <a:rPr lang="en-US" dirty="0"/>
              <a:t>fa un </a:t>
            </a:r>
            <a:r>
              <a:rPr lang="en-US" dirty="0" err="1"/>
              <a:t>implicito</a:t>
            </a:r>
            <a:r>
              <a:rPr lang="en-US" dirty="0"/>
              <a:t> </a:t>
            </a:r>
            <a:r>
              <a:rPr lang="en-US" dirty="0" err="1"/>
              <a:t>riferimento</a:t>
            </a:r>
            <a:r>
              <a:rPr lang="en-US" dirty="0"/>
              <a:t> </a:t>
            </a:r>
            <a:r>
              <a:rPr lang="en-US" dirty="0" err="1"/>
              <a:t>polemico</a:t>
            </a:r>
            <a:r>
              <a:rPr lang="en-US" dirty="0"/>
              <a:t> a Henry Dowdell (era un </a:t>
            </a:r>
            <a:r>
              <a:rPr lang="en-US" dirty="0" err="1"/>
              <a:t>noto</a:t>
            </a:r>
            <a:r>
              <a:rPr lang="en-US" dirty="0"/>
              <a:t> </a:t>
            </a:r>
            <a:r>
              <a:rPr lang="en-US" dirty="0" err="1"/>
              <a:t>biblista</a:t>
            </a:r>
            <a:r>
              <a:rPr lang="en-US" dirty="0"/>
              <a:t>) e Anthony Collins (</a:t>
            </a:r>
            <a:r>
              <a:rPr lang="en-US" dirty="0" err="1"/>
              <a:t>filosofo</a:t>
            </a:r>
            <a:r>
              <a:rPr lang="en-US" dirty="0"/>
              <a:t>, </a:t>
            </a:r>
            <a:r>
              <a:rPr lang="en-US" dirty="0" err="1"/>
              <a:t>discepolo</a:t>
            </a:r>
            <a:r>
              <a:rPr lang="en-US" dirty="0"/>
              <a:t> di Locke), </a:t>
            </a:r>
            <a:r>
              <a:rPr lang="en-US" dirty="0" err="1"/>
              <a:t>che</a:t>
            </a:r>
            <a:r>
              <a:rPr lang="en-US" dirty="0"/>
              <a:t> </a:t>
            </a:r>
            <a:r>
              <a:rPr lang="en-US" dirty="0" err="1"/>
              <a:t>hanno</a:t>
            </a:r>
            <a:r>
              <a:rPr lang="en-US" dirty="0"/>
              <a:t> </a:t>
            </a:r>
            <a:r>
              <a:rPr lang="en-US" dirty="0" err="1"/>
              <a:t>simpatizzato</a:t>
            </a:r>
            <a:r>
              <a:rPr lang="en-US" dirty="0"/>
              <a:t> per le </a:t>
            </a:r>
            <a:r>
              <a:rPr lang="en-US" dirty="0" err="1"/>
              <a:t>idee</a:t>
            </a:r>
            <a:r>
              <a:rPr lang="en-US" dirty="0"/>
              <a:t> di Locke e </a:t>
            </a:r>
            <a:r>
              <a:rPr lang="en-US" dirty="0" err="1"/>
              <a:t>plaude</a:t>
            </a:r>
            <a:r>
              <a:rPr lang="en-US" dirty="0"/>
              <a:t> a Samuel Clarke, </a:t>
            </a:r>
            <a:r>
              <a:rPr lang="en-US" dirty="0" err="1"/>
              <a:t>che</a:t>
            </a:r>
            <a:r>
              <a:rPr lang="en-US" dirty="0"/>
              <a:t> ha </a:t>
            </a:r>
            <a:r>
              <a:rPr lang="en-US" dirty="0" err="1"/>
              <a:t>controbattuto</a:t>
            </a:r>
            <a:r>
              <a:rPr lang="en-US" dirty="0"/>
              <a:t> (in </a:t>
            </a:r>
            <a:r>
              <a:rPr lang="en-US" i="1" dirty="0"/>
              <a:t>A letter to Mr. </a:t>
            </a:r>
            <a:r>
              <a:rPr lang="en-US" i="1" dirty="0" err="1"/>
              <a:t>Dowdell</a:t>
            </a:r>
            <a:r>
              <a:rPr lang="en-US" i="1" dirty="0"/>
              <a:t>, </a:t>
            </a:r>
            <a:r>
              <a:rPr lang="en-US" dirty="0" err="1"/>
              <a:t>pubblicata</a:t>
            </a:r>
            <a:r>
              <a:rPr lang="en-US" dirty="0"/>
              <a:t> </a:t>
            </a:r>
            <a:r>
              <a:rPr lang="en-US" dirty="0" err="1"/>
              <a:t>nel</a:t>
            </a:r>
            <a:r>
              <a:rPr lang="en-US" dirty="0"/>
              <a:t> </a:t>
            </a:r>
            <a:r>
              <a:rPr lang="it-IT" dirty="0"/>
              <a:t>1731 con incorporata una fitta corrispondenza tra Clarke e Collins)</a:t>
            </a:r>
          </a:p>
          <a:p>
            <a:r>
              <a:rPr lang="it-IT" dirty="0"/>
              <a:t>Poi Butler fa un suo sommario del punto di vista di Locke, e argomenta che da essa si può trarre questa conseguenza: ...</a:t>
            </a:r>
          </a:p>
          <a:p>
            <a:endParaRPr lang="it-IT" dirty="0"/>
          </a:p>
        </p:txBody>
      </p:sp>
    </p:spTree>
    <p:extLst>
      <p:ext uri="{BB962C8B-B14F-4D97-AF65-F5344CB8AC3E}">
        <p14:creationId xmlns:p14="http://schemas.microsoft.com/office/powerpoint/2010/main" val="29995602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And from hence it must follow, that it is a fallacy upon ourselves, to charge our present selves with any thing we did, or to imagine our present selves interested in any thing which befell us yesterday; or that our present self will be interested in what will befall us to-morrow: since our present self is not, in reality, the same with the self of yesterday, but another like self or person coming in its room, and mistaken for it; to which another self will succeed to-morrow. This, I say, must follow: for if the self or person of to-day, and that of to-morrow, are not the same, but only like persons; the person of to-day is really no more interested in what will befall the person of tomorrow, than in what will befall any other person.</a:t>
            </a:r>
          </a:p>
          <a:p>
            <a:endParaRPr lang="it-IT" dirty="0"/>
          </a:p>
        </p:txBody>
      </p:sp>
    </p:spTree>
    <p:extLst>
      <p:ext uri="{BB962C8B-B14F-4D97-AF65-F5344CB8AC3E}">
        <p14:creationId xmlns:p14="http://schemas.microsoft.com/office/powerpoint/2010/main" val="23353065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dirty="0"/>
              <a:t>il capoverso si conclude così:</a:t>
            </a:r>
          </a:p>
          <a:p>
            <a:r>
              <a:rPr lang="en-US" dirty="0"/>
              <a:t>they </a:t>
            </a:r>
            <a:r>
              <a:rPr lang="en-US"/>
              <a:t>do not </a:t>
            </a:r>
            <a:r>
              <a:rPr lang="en-US" dirty="0"/>
              <a:t>mean, that the person is </a:t>
            </a:r>
            <a:r>
              <a:rPr lang="en-US" i="1" dirty="0"/>
              <a:t>really </a:t>
            </a:r>
            <a:r>
              <a:rPr lang="en-US" dirty="0"/>
              <a:t>the same, but only that he is so in a fictitious sense: in such a sense only as they assert, for this they do assert, that any number of persons whatever may be </a:t>
            </a:r>
            <a:r>
              <a:rPr lang="en-US"/>
              <a:t>the same person</a:t>
            </a:r>
            <a:r>
              <a:rPr lang="en-US" dirty="0"/>
              <a:t>. The bare unfolding this notion, and laying it thus naked and open, seems the best confutation of it. However, since great stress is said to be put upon it, I add the following things.</a:t>
            </a:r>
          </a:p>
          <a:p>
            <a:r>
              <a:rPr lang="en-US" dirty="0" err="1"/>
              <a:t>Seguono</a:t>
            </a:r>
            <a:r>
              <a:rPr lang="en-US" dirty="0"/>
              <a:t> 3 </a:t>
            </a:r>
            <a:r>
              <a:rPr lang="en-US" dirty="0" err="1"/>
              <a:t>ulteriori</a:t>
            </a:r>
            <a:r>
              <a:rPr lang="en-US" dirty="0"/>
              <a:t> </a:t>
            </a:r>
            <a:r>
              <a:rPr lang="en-US" dirty="0" err="1"/>
              <a:t>considerazioni</a:t>
            </a:r>
            <a:r>
              <a:rPr lang="en-US" dirty="0"/>
              <a:t>. </a:t>
            </a:r>
            <a:r>
              <a:rPr lang="en-US" dirty="0" err="1"/>
              <a:t>Saltiamo</a:t>
            </a:r>
            <a:r>
              <a:rPr lang="en-US" dirty="0"/>
              <a:t> la prima.</a:t>
            </a:r>
            <a:endParaRPr lang="it-IT" dirty="0"/>
          </a:p>
        </p:txBody>
      </p:sp>
    </p:spTree>
    <p:extLst>
      <p:ext uri="{BB962C8B-B14F-4D97-AF65-F5344CB8AC3E}">
        <p14:creationId xmlns:p14="http://schemas.microsoft.com/office/powerpoint/2010/main" val="218386370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295</TotalTime>
  <Words>2428</Words>
  <Application>Microsoft Office PowerPoint</Application>
  <PresentationFormat>Widescreen</PresentationFormat>
  <Paragraphs>96</Paragraphs>
  <Slides>26</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26</vt:i4>
      </vt:variant>
    </vt:vector>
  </HeadingPairs>
  <TitlesOfParts>
    <vt:vector size="30" baseType="lpstr">
      <vt:lpstr>Arial</vt:lpstr>
      <vt:lpstr>Calibri</vt:lpstr>
      <vt:lpstr>Calibri Light</vt:lpstr>
      <vt:lpstr>Tema di Office</vt:lpstr>
      <vt:lpstr>Inglese 22-23</vt:lpstr>
      <vt:lpstr>Presentazione standard di PowerPoint</vt:lpstr>
      <vt:lpstr>Annuncio</vt:lpstr>
      <vt:lpstr>Butler</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2a considerazione</vt:lpstr>
      <vt:lpstr>Presentazione standard di PowerPoint</vt:lpstr>
      <vt:lpstr>3a considerazione</vt:lpstr>
      <vt:lpstr>Presentazione standard di PowerPoint</vt:lpstr>
      <vt:lpstr>Conclusione di Butler</vt:lpstr>
      <vt:lpstr>Presentazione standard di PowerPoint</vt:lpstr>
      <vt:lpstr>Thomas Reid</vt:lpstr>
      <vt:lpstr>Dalla voce sulla SEP di Ryan Nichols and Gideon Yaffe</vt:lpstr>
      <vt:lpstr>Presentazione standard di PowerPoint</vt:lpstr>
      <vt:lpstr>Presentazione standard di PowerPoint</vt:lpstr>
      <vt:lpstr>Cominciamo a leggere da Essays on the intellectual powers of men (1785), Essay 3, Of memory, Chapter 4: Of Identity</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Inglese 22-23</dc:title>
  <dc:creator>Francesco Orilia</dc:creator>
  <cp:lastModifiedBy>Francesco Orilia</cp:lastModifiedBy>
  <cp:revision>26</cp:revision>
  <dcterms:created xsi:type="dcterms:W3CDTF">2022-10-29T09:04:01Z</dcterms:created>
  <dcterms:modified xsi:type="dcterms:W3CDTF">2022-11-05T06:40:44Z</dcterms:modified>
</cp:coreProperties>
</file>