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298" r:id="rId4"/>
    <p:sldId id="257" r:id="rId5"/>
    <p:sldId id="258" r:id="rId6"/>
    <p:sldId id="259" r:id="rId7"/>
    <p:sldId id="260" r:id="rId8"/>
    <p:sldId id="261" r:id="rId9"/>
    <p:sldId id="262" r:id="rId10"/>
    <p:sldId id="300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A015E-E615-456D-9E76-36827172A279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AC1B-B841-4390-977B-7FB3469F00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5622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A015E-E615-456D-9E76-36827172A279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AC1B-B841-4390-977B-7FB3469F00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2943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A015E-E615-456D-9E76-36827172A279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AC1B-B841-4390-977B-7FB3469F00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346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A015E-E615-456D-9E76-36827172A279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AC1B-B841-4390-977B-7FB3469F00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2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A015E-E615-456D-9E76-36827172A279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AC1B-B841-4390-977B-7FB3469F00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422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A015E-E615-456D-9E76-36827172A279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AC1B-B841-4390-977B-7FB3469F00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1363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A015E-E615-456D-9E76-36827172A279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AC1B-B841-4390-977B-7FB3469F00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841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A015E-E615-456D-9E76-36827172A279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AC1B-B841-4390-977B-7FB3469F00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069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A015E-E615-456D-9E76-36827172A279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AC1B-B841-4390-977B-7FB3469F00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268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A015E-E615-456D-9E76-36827172A279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AC1B-B841-4390-977B-7FB3469F00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3851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A015E-E615-456D-9E76-36827172A279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AC1B-B841-4390-977B-7FB3469F00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01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A015E-E615-456D-9E76-36827172A279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EAC1B-B841-4390-977B-7FB3469F00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39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it.wikipedia.org/wiki/Contadino" TargetMode="External"/><Relationship Id="rId7" Type="http://schemas.openxmlformats.org/officeDocument/2006/relationships/hyperlink" Target="https://it.wikipedia.org/wiki/G%C3%A9rard_Depardieu" TargetMode="External"/><Relationship Id="rId2" Type="http://schemas.openxmlformats.org/officeDocument/2006/relationships/hyperlink" Target="https://it.wikipedia.org/wiki/XVI_secol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t.wikipedia.org/wiki/Il_ritorno_di_Martin_Guerre" TargetMode="External"/><Relationship Id="rId5" Type="http://schemas.openxmlformats.org/officeDocument/2006/relationships/hyperlink" Target="https://it.wikipedia.org/wiki/Sedicesimo_secolo" TargetMode="External"/><Relationship Id="rId4" Type="http://schemas.openxmlformats.org/officeDocument/2006/relationships/hyperlink" Target="https://it.wikipedia.org/wiki/Francia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testi in inglese 22-23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16-18</a:t>
            </a:r>
          </a:p>
        </p:txBody>
      </p:sp>
    </p:spTree>
    <p:extLst>
      <p:ext uri="{BB962C8B-B14F-4D97-AF65-F5344CB8AC3E}">
        <p14:creationId xmlns:p14="http://schemas.microsoft.com/office/powerpoint/2010/main" val="385348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846EE5-DEF9-47BE-8754-BE55D3CBA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A9F382-C0CE-49E9-B3C0-3231BA749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Lezioni 17-18</a:t>
            </a:r>
          </a:p>
          <a:p>
            <a:r>
              <a:rPr lang="it-IT" smtClean="0"/>
              <a:t>18/11/22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216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My personal identity, therefore, implies the continued</a:t>
            </a:r>
          </a:p>
          <a:p>
            <a:r>
              <a:rPr lang="en-US" dirty="0"/>
              <a:t>existence of that indivisible thing that I call myself. Whatever</a:t>
            </a:r>
          </a:p>
          <a:p>
            <a:r>
              <a:rPr lang="en-US" dirty="0"/>
              <a:t>this self may be, it is something that thinks and wonders</a:t>
            </a:r>
          </a:p>
          <a:p>
            <a:r>
              <a:rPr lang="en-US" dirty="0"/>
              <a:t>what to do and decides and acts and is acted on. I am not</a:t>
            </a:r>
          </a:p>
          <a:p>
            <a:r>
              <a:rPr lang="en-US" dirty="0"/>
              <a:t>thought; I am not action; I am not feeling; I am something</a:t>
            </a:r>
          </a:p>
          <a:p>
            <a:r>
              <a:rPr lang="en-US" dirty="0"/>
              <a:t>that thinks and acts and feels. My thoughts and actions and</a:t>
            </a:r>
          </a:p>
          <a:p>
            <a:r>
              <a:rPr lang="en-US" dirty="0"/>
              <a:t>feelings change every moment; rather than lasting through</a:t>
            </a:r>
          </a:p>
          <a:p>
            <a:r>
              <a:rPr lang="en-US" dirty="0"/>
              <a:t>time they occur in a series; but the self or I to which they</a:t>
            </a:r>
          </a:p>
          <a:p>
            <a:r>
              <a:rPr lang="en-US" dirty="0"/>
              <a:t>belong is permanent, and relates in exactly the same way</a:t>
            </a:r>
          </a:p>
          <a:p>
            <a:r>
              <a:rPr lang="en-US" dirty="0"/>
              <a:t>to all the successive thoughts, actions, and feelings that I</a:t>
            </a:r>
          </a:p>
          <a:p>
            <a:r>
              <a:rPr lang="en-US" dirty="0"/>
              <a:t>call mine. These are the notions that I have of my personal</a:t>
            </a:r>
          </a:p>
          <a:p>
            <a:r>
              <a:rPr lang="en-US" dirty="0"/>
              <a:t>identity. You may want to object: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27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this may be imagined, not real. How do you</a:t>
            </a:r>
          </a:p>
          <a:p>
            <a:r>
              <a:rPr lang="en-US" dirty="0"/>
              <a:t>know—what evidence do you have—that there is such</a:t>
            </a:r>
          </a:p>
          <a:p>
            <a:r>
              <a:rPr lang="en-US" dirty="0"/>
              <a:t>a permanent self that has a claim to all the thoughts,</a:t>
            </a:r>
          </a:p>
          <a:p>
            <a:r>
              <a:rPr lang="en-US" dirty="0"/>
              <a:t>actions, and feelings that you call yours?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682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 answer that the proper evidence I have of all this is</a:t>
            </a:r>
          </a:p>
          <a:p>
            <a:r>
              <a:rPr lang="en-US" dirty="0"/>
              <a:t>remembering. I remember that twenty years ago I had a</a:t>
            </a:r>
          </a:p>
          <a:p>
            <a:r>
              <a:rPr lang="en-US" dirty="0"/>
              <a:t>conversation with </a:t>
            </a:r>
            <a:r>
              <a:rPr lang="en-US" dirty="0" err="1"/>
              <a:t>Dr</a:t>
            </a:r>
            <a:r>
              <a:rPr lang="en-US" dirty="0"/>
              <a:t> Stewart; … SALTIAMO QUALCHE RIGA ... Everyone</a:t>
            </a:r>
          </a:p>
          <a:p>
            <a:r>
              <a:rPr lang="en-US" dirty="0"/>
              <a:t>in his right mind believes what he clearly remembers, and</a:t>
            </a:r>
          </a:p>
          <a:p>
            <a:r>
              <a:rPr lang="en-US" dirty="0"/>
              <a:t>everything he remembers convinces him that he existed at</a:t>
            </a:r>
          </a:p>
          <a:p>
            <a:r>
              <a:rPr lang="it-IT" dirty="0"/>
              <a:t>the time </a:t>
            </a:r>
            <a:r>
              <a:rPr lang="it-IT" dirty="0" err="1"/>
              <a:t>remembered</a:t>
            </a:r>
            <a:r>
              <a:rPr lang="it-IT" dirty="0"/>
              <a:t>.</a:t>
            </a:r>
          </a:p>
          <a:p>
            <a:r>
              <a:rPr lang="it-IT" dirty="0"/>
              <a:t>SALTIAMO UN CAPOVERSO</a:t>
            </a:r>
          </a:p>
        </p:txBody>
      </p:sp>
    </p:spTree>
    <p:extLst>
      <p:ext uri="{BB962C8B-B14F-4D97-AF65-F5344CB8AC3E}">
        <p14:creationId xmlns:p14="http://schemas.microsoft.com/office/powerpoint/2010/main" val="313769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Contro Locke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makes it the case that I was the person who</a:t>
            </a:r>
          </a:p>
          <a:p>
            <a:r>
              <a:rPr lang="en-US" dirty="0"/>
              <a:t>did such-and-such is not my remembering doing it. My</a:t>
            </a:r>
          </a:p>
          <a:p>
            <a:r>
              <a:rPr lang="en-US" dirty="0"/>
              <a:t>remembering doing it makes me know for sure that I did it;</a:t>
            </a:r>
          </a:p>
          <a:p>
            <a:r>
              <a:rPr lang="en-US" dirty="0"/>
              <a:t>but I could have done it without remembering it. The relation</a:t>
            </a:r>
          </a:p>
          <a:p>
            <a:r>
              <a:rPr lang="en-US" dirty="0"/>
              <a:t>to me that is expressed by saying ‘I did it’ would be the same</a:t>
            </a:r>
          </a:p>
          <a:p>
            <a:r>
              <a:rPr lang="en-US" dirty="0"/>
              <a:t>even if I hadn’t the least memory of doing it.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2709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thesis:</a:t>
            </a:r>
          </a:p>
          <a:p>
            <a:r>
              <a:rPr lang="en-US" dirty="0"/>
              <a:t>•My remembering that I did such-and-such—or, as</a:t>
            </a:r>
          </a:p>
          <a:p>
            <a:r>
              <a:rPr lang="en-US" dirty="0"/>
              <a:t>some choose to express it, my being ‘conscious that’ I</a:t>
            </a:r>
          </a:p>
          <a:p>
            <a:r>
              <a:rPr lang="en-US" dirty="0"/>
              <a:t>did it—makes it the case that •I did do it</a:t>
            </a:r>
          </a:p>
          <a:p>
            <a:r>
              <a:rPr lang="en-US" dirty="0"/>
              <a:t>seems to me as great an absurdity as this:</a:t>
            </a:r>
          </a:p>
          <a:p>
            <a:r>
              <a:rPr lang="en-US" dirty="0"/>
              <a:t>•My believing that the world was created makes it the</a:t>
            </a:r>
          </a:p>
          <a:p>
            <a:r>
              <a:rPr lang="en-US" dirty="0"/>
              <a:t>case that •it was created!</a:t>
            </a:r>
          </a:p>
          <a:p>
            <a:r>
              <a:rPr lang="en-US" dirty="0"/>
              <a:t>The point I’m making in this paragraph would have been</a:t>
            </a:r>
          </a:p>
          <a:p>
            <a:r>
              <a:rPr lang="en-US" dirty="0"/>
              <a:t>unnecessary if some great philosophers hadn’t contradicted</a:t>
            </a:r>
          </a:p>
          <a:p>
            <a:r>
              <a:rPr lang="it-IT" dirty="0" err="1"/>
              <a:t>it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589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pass judgment on the identity of people other</a:t>
            </a:r>
          </a:p>
          <a:p>
            <a:r>
              <a:rPr lang="en-US" dirty="0"/>
              <a:t>than ourselves, we go by other evidence and decide on the</a:t>
            </a:r>
          </a:p>
          <a:p>
            <a:r>
              <a:rPr lang="en-US" dirty="0"/>
              <a:t>basis of various factors that sometimes produce the firmest</a:t>
            </a:r>
          </a:p>
          <a:p>
            <a:r>
              <a:rPr lang="en-US" dirty="0"/>
              <a:t>assurance and sometimes leave room for doubt. The identity</a:t>
            </a:r>
          </a:p>
          <a:p>
            <a:r>
              <a:rPr lang="en-US" dirty="0"/>
              <a:t>of persons has often been the subject of serious litigation in</a:t>
            </a:r>
          </a:p>
          <a:p>
            <a:r>
              <a:rPr lang="en-US" dirty="0"/>
              <a:t>courts of law. But no-one in his right mind ever had doubts</a:t>
            </a:r>
          </a:p>
          <a:p>
            <a:r>
              <a:rPr lang="en-US" dirty="0"/>
              <a:t>about his own identity as far as he clearly remembered.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90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identity of a person is a perfect identity: wherever</a:t>
            </a:r>
          </a:p>
          <a:p>
            <a:r>
              <a:rPr lang="en-US" dirty="0"/>
              <a:t>it is real, it doesn’t admit of degrees—it is impossible that</a:t>
            </a:r>
          </a:p>
          <a:p>
            <a:r>
              <a:rPr lang="en-US" dirty="0"/>
              <a:t>a person should be partly the same and partly different,</a:t>
            </a:r>
          </a:p>
          <a:p>
            <a:r>
              <a:rPr lang="en-US" dirty="0"/>
              <a:t>because a person is a monad </a:t>
            </a:r>
            <a:r>
              <a:rPr lang="en-US" dirty="0" smtClean="0"/>
              <a:t>and </a:t>
            </a:r>
            <a:r>
              <a:rPr lang="en-US" dirty="0"/>
              <a:t>isn’t divisible</a:t>
            </a:r>
          </a:p>
          <a:p>
            <a:r>
              <a:rPr lang="en-US" dirty="0"/>
              <a:t>into parts. Our evidence for the identity of other people does</a:t>
            </a:r>
          </a:p>
          <a:p>
            <a:r>
              <a:rPr lang="en-US" dirty="0"/>
              <a:t>indeed admit of all degrees: … [segue </a:t>
            </a:r>
            <a:r>
              <a:rPr lang="en-US" dirty="0" err="1"/>
              <a:t>l’esempio</a:t>
            </a:r>
            <a:r>
              <a:rPr lang="en-US" dirty="0"/>
              <a:t> di Martin Guerre,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tralasciamo</a:t>
            </a:r>
            <a:r>
              <a:rPr lang="en-US" dirty="0"/>
              <a:t>]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668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 </a:t>
            </a:r>
            <a:r>
              <a:rPr lang="it-IT" dirty="0" err="1"/>
              <a:t>wikipedia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b="1" dirty="0"/>
              <a:t>Martin Guerre</a:t>
            </a:r>
            <a:r>
              <a:rPr lang="it-IT" dirty="0"/>
              <a:t> (</a:t>
            </a:r>
            <a:r>
              <a:rPr lang="it-IT" dirty="0">
                <a:hlinkClick r:id="rId2" tooltip="XVI secolo"/>
              </a:rPr>
              <a:t>XVI secolo</a:t>
            </a:r>
            <a:r>
              <a:rPr lang="it-IT" dirty="0"/>
              <a:t>) fu un </a:t>
            </a:r>
            <a:r>
              <a:rPr lang="it-IT" dirty="0">
                <a:hlinkClick r:id="rId3" tooltip="Contadino"/>
              </a:rPr>
              <a:t>contadino</a:t>
            </a:r>
            <a:r>
              <a:rPr lang="it-IT" dirty="0"/>
              <a:t> </a:t>
            </a:r>
            <a:r>
              <a:rPr lang="it-IT" dirty="0">
                <a:hlinkClick r:id="rId4" tooltip="Francia"/>
              </a:rPr>
              <a:t>francese</a:t>
            </a:r>
            <a:r>
              <a:rPr lang="it-IT" dirty="0"/>
              <a:t> vissuto nel </a:t>
            </a:r>
            <a:r>
              <a:rPr lang="it-IT" dirty="0">
                <a:hlinkClick r:id="rId5" tooltip="Sedicesimo secolo"/>
              </a:rPr>
              <a:t>sedicesimo secolo</a:t>
            </a:r>
            <a:r>
              <a:rPr lang="it-IT" dirty="0"/>
              <a:t>, protagonista di un famoso caso di furto d'identità.</a:t>
            </a:r>
          </a:p>
          <a:p>
            <a:r>
              <a:rPr lang="it-IT" dirty="0"/>
              <a:t>Diversi anni dopo che Martin Guerre si allontanò da sua moglie, dal figlio e dal suo villaggio, un uomo si spacciò per lui, vivendo per tre anni con sua moglie.</a:t>
            </a:r>
          </a:p>
          <a:p>
            <a:r>
              <a:rPr lang="it-IT" dirty="0"/>
              <a:t>Il falso Martin Guerre fu poi sospettato e accusato di essere un impostore. Durante il processo fu scoperto che l'impostore era in realtà </a:t>
            </a:r>
            <a:r>
              <a:rPr lang="it-IT" b="1" dirty="0" err="1"/>
              <a:t>Arnaud</a:t>
            </a:r>
            <a:r>
              <a:rPr lang="it-IT" b="1" dirty="0"/>
              <a:t> </a:t>
            </a:r>
            <a:r>
              <a:rPr lang="it-IT" b="1" dirty="0" err="1"/>
              <a:t>du</a:t>
            </a:r>
            <a:r>
              <a:rPr lang="it-IT" b="1" dirty="0"/>
              <a:t> </a:t>
            </a:r>
            <a:r>
              <a:rPr lang="it-IT" b="1" dirty="0" err="1"/>
              <a:t>Tilh</a:t>
            </a:r>
            <a:r>
              <a:rPr lang="it-IT" b="1" dirty="0"/>
              <a:t>.</a:t>
            </a:r>
            <a:r>
              <a:rPr lang="it-IT" dirty="0"/>
              <a:t> Il processo si concluse con la pena di morte per quest'ultimo. Il vero Martin Guerre tornò proprio durante il processo contro l'impostore. Il caso continua a essere studiato tutt'oggi. Dalla vicenda è stato tratto il film </a:t>
            </a:r>
            <a:r>
              <a:rPr lang="it-IT" i="1" dirty="0">
                <a:hlinkClick r:id="rId6" tooltip="Il ritorno di Martin Guerre"/>
              </a:rPr>
              <a:t>Il ritorno di Martin Guerre</a:t>
            </a:r>
            <a:r>
              <a:rPr lang="it-IT" dirty="0"/>
              <a:t> (1983) con </a:t>
            </a:r>
            <a:r>
              <a:rPr lang="it-IT" dirty="0">
                <a:hlinkClick r:id="rId7" tooltip="Gérard Depardieu"/>
              </a:rPr>
              <a:t>Gérard Depardieu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06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probably at first derive our notion of identity from</a:t>
            </a:r>
          </a:p>
          <a:p>
            <a:r>
              <a:rPr lang="en-US" dirty="0"/>
              <a:t>the natural conviction that everyone has had, from the</a:t>
            </a:r>
          </a:p>
          <a:p>
            <a:r>
              <a:rPr lang="en-US" dirty="0"/>
              <a:t>dawn of reason, of his own identity and continued existence.</a:t>
            </a:r>
          </a:p>
          <a:p>
            <a:r>
              <a:rPr lang="en-US" dirty="0"/>
              <a:t>The •operations of our minds are all successive, and have</a:t>
            </a:r>
          </a:p>
          <a:p>
            <a:r>
              <a:rPr lang="en-US" dirty="0"/>
              <a:t>no continued existence. But the •thinking being has a</a:t>
            </a:r>
          </a:p>
          <a:p>
            <a:r>
              <a:rPr lang="en-US" dirty="0"/>
              <a:t>continuous existence, and we have an irresistible belief that</a:t>
            </a:r>
          </a:p>
          <a:p>
            <a:r>
              <a:rPr lang="en-US" dirty="0"/>
              <a:t>it remains the same through all the changes in its thoughts</a:t>
            </a:r>
          </a:p>
          <a:p>
            <a:r>
              <a:rPr lang="it-IT" dirty="0"/>
              <a:t>and </a:t>
            </a:r>
            <a:r>
              <a:rPr lang="it-IT" dirty="0" err="1"/>
              <a:t>operations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757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Lezione 16</a:t>
            </a:r>
            <a:endParaRPr lang="it-IT" dirty="0"/>
          </a:p>
          <a:p>
            <a:r>
              <a:rPr lang="it-IT" dirty="0"/>
              <a:t>17/11/22</a:t>
            </a:r>
          </a:p>
        </p:txBody>
      </p:sp>
    </p:spTree>
    <p:extLst>
      <p:ext uri="{BB962C8B-B14F-4D97-AF65-F5344CB8AC3E}">
        <p14:creationId xmlns:p14="http://schemas.microsoft.com/office/powerpoint/2010/main" val="4105314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Our judgments about the identity of objects of sense</a:t>
            </a:r>
          </a:p>
          <a:p>
            <a:r>
              <a:rPr lang="en-US" dirty="0"/>
              <a:t>seem to be based on much the same kind of evidence as our</a:t>
            </a:r>
          </a:p>
          <a:p>
            <a:r>
              <a:rPr lang="en-US" dirty="0"/>
              <a:t>judgments about the identity of other people.</a:t>
            </a:r>
          </a:p>
          <a:p>
            <a:r>
              <a:rPr lang="en-US" dirty="0"/>
              <a:t>Wherever we observe great •similarity we are apt to presume</a:t>
            </a:r>
          </a:p>
          <a:p>
            <a:r>
              <a:rPr lang="en-US" dirty="0"/>
              <a:t>•identity, if no reason appears to the contrary. When</a:t>
            </a:r>
          </a:p>
          <a:p>
            <a:r>
              <a:rPr lang="en-US" dirty="0"/>
              <a:t>two objects are perceived at the same time, they can’t be one</a:t>
            </a:r>
          </a:p>
          <a:p>
            <a:r>
              <a:rPr lang="en-US" dirty="0"/>
              <a:t>object, however alike they may be. But if they are presented</a:t>
            </a:r>
          </a:p>
          <a:p>
            <a:r>
              <a:rPr lang="en-US" dirty="0"/>
              <a:t>to our senses at different times, we are apt to think them the</a:t>
            </a:r>
          </a:p>
          <a:p>
            <a:r>
              <a:rPr lang="en-US" dirty="0"/>
              <a:t>same, merely because of their similarity.</a:t>
            </a:r>
          </a:p>
          <a:p>
            <a:r>
              <a:rPr lang="en-US" dirty="0"/>
              <a:t>SALTIAMO 2 CAPOVERSI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761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 it appears that •the evidence we have of our own</a:t>
            </a:r>
          </a:p>
          <a:p>
            <a:r>
              <a:rPr lang="en-US" dirty="0"/>
              <a:t>identity as far back as we remember is of a totally different</a:t>
            </a:r>
          </a:p>
          <a:p>
            <a:r>
              <a:rPr lang="en-US" dirty="0"/>
              <a:t>kind from •the evidence we have for the identity of other</a:t>
            </a:r>
          </a:p>
          <a:p>
            <a:r>
              <a:rPr lang="en-US" dirty="0"/>
              <a:t>persons or of perceptible objects. The •former is based on</a:t>
            </a:r>
          </a:p>
          <a:p>
            <a:r>
              <a:rPr lang="en-US" dirty="0"/>
              <a:t>memory, and gives undoubted certainty. The •latter is based</a:t>
            </a:r>
          </a:p>
          <a:p>
            <a:r>
              <a:rPr lang="en-US" dirty="0"/>
              <a:t>on similarity and on other facts that are often not so decisive</a:t>
            </a:r>
          </a:p>
          <a:p>
            <a:r>
              <a:rPr lang="en-US" dirty="0"/>
              <a:t>as to leave no room for doubt.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752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Cfr. identità in senso lato di Butler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identity of perceptible objects is never perfect. All</a:t>
            </a:r>
          </a:p>
          <a:p>
            <a:r>
              <a:rPr lang="en-US" dirty="0"/>
              <a:t>bodies have countless parts that can be separated from</a:t>
            </a:r>
          </a:p>
          <a:p>
            <a:r>
              <a:rPr lang="en-US" dirty="0"/>
              <a:t>them by various causes; so they are subject to continual</a:t>
            </a:r>
          </a:p>
          <a:p>
            <a:r>
              <a:rPr lang="en-US" dirty="0"/>
              <a:t>changes of their substance—increasing, diminishing, changing</a:t>
            </a:r>
          </a:p>
          <a:p>
            <a:r>
              <a:rPr lang="en-US" dirty="0"/>
              <a:t>insensibly ·by gaining or losing very small parts·. When</a:t>
            </a:r>
          </a:p>
          <a:p>
            <a:r>
              <a:rPr lang="en-US" dirty="0"/>
              <a:t>something alters thus gradually, it keeps the same name</a:t>
            </a:r>
          </a:p>
          <a:p>
            <a:r>
              <a:rPr lang="en-US" dirty="0"/>
              <a:t>(because language couldn’t afford a different name for every</a:t>
            </a:r>
          </a:p>
          <a:p>
            <a:r>
              <a:rPr lang="en-US" dirty="0"/>
              <a:t>different state of such a changing being) and is considered as</a:t>
            </a:r>
          </a:p>
          <a:p>
            <a:r>
              <a:rPr lang="it-IT" dirty="0"/>
              <a:t>the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/>
              <a:t>thing</a:t>
            </a:r>
            <a:r>
              <a:rPr lang="it-IT" dirty="0"/>
              <a:t>. ANDIAMO AL PROSSIMO CAPOVERSO</a:t>
            </a:r>
          </a:p>
        </p:txBody>
      </p:sp>
    </p:spTree>
    <p:extLst>
      <p:ext uri="{BB962C8B-B14F-4D97-AF65-F5344CB8AC3E}">
        <p14:creationId xmlns:p14="http://schemas.microsoft.com/office/powerpoint/2010/main" val="146461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Thus, the identity that we ascribe to bodies—whether natural</a:t>
            </a:r>
          </a:p>
          <a:p>
            <a:r>
              <a:rPr lang="en-US" dirty="0"/>
              <a:t>or artificial—isn’t perfect identity; it is rather something</a:t>
            </a:r>
          </a:p>
          <a:p>
            <a:r>
              <a:rPr lang="en-US" dirty="0"/>
              <a:t>which for convenience of speech we call identity. It</a:t>
            </a:r>
            <a:r>
              <a:rPr lang="it-IT" dirty="0"/>
              <a:t> </a:t>
            </a:r>
            <a:r>
              <a:rPr lang="it-IT" dirty="0" err="1"/>
              <a:t>admits</a:t>
            </a:r>
            <a:endParaRPr lang="it-IT" dirty="0"/>
          </a:p>
          <a:p>
            <a:r>
              <a:rPr lang="en-US" dirty="0"/>
              <a:t>of a great change of the subject, as long as the change is</a:t>
            </a:r>
          </a:p>
          <a:p>
            <a:r>
              <a:rPr lang="en-US" dirty="0"/>
              <a:t>gradual, and sometimes even a total change. ·SEGUE UN RICHIAMO IMPLICITO AL CASO DELLA NAVE DI TESEO DISCUSSO DA PLUTARCO. RIPRENDIAMO DALLA RIGA 7 DAL FONDO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432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Identity has no fixed nature when</a:t>
            </a:r>
          </a:p>
          <a:p>
            <a:r>
              <a:rPr lang="en-US" dirty="0"/>
              <a:t>applied to •bodies; and questions about the identity of a body</a:t>
            </a:r>
          </a:p>
          <a:p>
            <a:r>
              <a:rPr lang="en-US" dirty="0"/>
              <a:t>are very often questions about words. But identity when</a:t>
            </a:r>
          </a:p>
          <a:p>
            <a:r>
              <a:rPr lang="en-US" dirty="0"/>
              <a:t>applied to •persons has no ambiguity and doesn’t admit of</a:t>
            </a:r>
          </a:p>
          <a:p>
            <a:r>
              <a:rPr lang="en-US" dirty="0"/>
              <a:t>degrees, or of more and less. It is the basis for all rights and</a:t>
            </a:r>
          </a:p>
          <a:p>
            <a:r>
              <a:rPr lang="en-US" dirty="0"/>
              <a:t>obligations, and for all accountability, and the notion of it is</a:t>
            </a:r>
          </a:p>
          <a:p>
            <a:r>
              <a:rPr lang="it-IT" dirty="0" err="1"/>
              <a:t>fixed</a:t>
            </a:r>
            <a:r>
              <a:rPr lang="it-IT" dirty="0"/>
              <a:t> and precise.</a:t>
            </a:r>
          </a:p>
        </p:txBody>
      </p:sp>
    </p:spTree>
    <p:extLst>
      <p:ext uri="{BB962C8B-B14F-4D97-AF65-F5344CB8AC3E}">
        <p14:creationId xmlns:p14="http://schemas.microsoft.com/office/powerpoint/2010/main" val="377790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Butler e </a:t>
            </a:r>
            <a:r>
              <a:rPr lang="it-IT" dirty="0" err="1"/>
              <a:t>Reid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Entrambi vedono l’identità </a:t>
            </a:r>
            <a:r>
              <a:rPr lang="it-IT" dirty="0"/>
              <a:t>come qualcosa di assoluto, al contrario di Locke, che la relativizza ad un’idea (un punto di vista ripreso da </a:t>
            </a:r>
            <a:r>
              <a:rPr lang="it-IT" dirty="0" err="1"/>
              <a:t>Wiggins</a:t>
            </a:r>
            <a:r>
              <a:rPr lang="it-IT" dirty="0"/>
              <a:t> in un articolo del 1968 «On </a:t>
            </a:r>
            <a:r>
              <a:rPr lang="it-IT" dirty="0" err="1"/>
              <a:t>Being</a:t>
            </a:r>
            <a:r>
              <a:rPr lang="it-IT" dirty="0"/>
              <a:t> in the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/>
              <a:t>place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the </a:t>
            </a:r>
            <a:r>
              <a:rPr lang="it-IT" dirty="0" err="1"/>
              <a:t>same</a:t>
            </a:r>
            <a:r>
              <a:rPr lang="it-IT" dirty="0"/>
              <a:t> time»; </a:t>
            </a:r>
            <a:r>
              <a:rPr lang="it-IT" dirty="0" err="1"/>
              <a:t>trad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. In Varzi, Metafisica, p. 88).</a:t>
            </a:r>
          </a:p>
          <a:p>
            <a:r>
              <a:rPr lang="it-IT" dirty="0"/>
              <a:t>Inoltre entrambi ammettono un’identità convenzionale, laddove Locke vede, per es., identità relativizzata a ‘pianta’ oppure a ‘animale’</a:t>
            </a:r>
          </a:p>
        </p:txBody>
      </p:sp>
    </p:spTree>
    <p:extLst>
      <p:ext uri="{BB962C8B-B14F-4D97-AF65-F5344CB8AC3E}">
        <p14:creationId xmlns:p14="http://schemas.microsoft.com/office/powerpoint/2010/main" val="249544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Chapter 6: Locke’s account of our personal identity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Passiamo adesso al cap. 6 di </a:t>
            </a:r>
            <a:r>
              <a:rPr lang="it-IT" i="1" dirty="0" err="1"/>
              <a:t>Essays</a:t>
            </a:r>
            <a:r>
              <a:rPr lang="it-IT" i="1" dirty="0"/>
              <a:t> on the </a:t>
            </a:r>
            <a:r>
              <a:rPr lang="it-IT" i="1" dirty="0" err="1"/>
              <a:t>intellectual</a:t>
            </a:r>
            <a:r>
              <a:rPr lang="it-IT" i="1" dirty="0"/>
              <a:t> </a:t>
            </a:r>
            <a:r>
              <a:rPr lang="it-IT" i="1" dirty="0" err="1"/>
              <a:t>powers</a:t>
            </a:r>
            <a:r>
              <a:rPr lang="it-IT" i="1" dirty="0"/>
              <a:t> of men </a:t>
            </a:r>
            <a:r>
              <a:rPr lang="it-IT" dirty="0"/>
              <a:t>(1785)</a:t>
            </a:r>
            <a:r>
              <a:rPr lang="it-IT" i="1" dirty="0"/>
              <a:t>, </a:t>
            </a:r>
            <a:r>
              <a:rPr lang="it-IT" dirty="0" err="1"/>
              <a:t>Essay</a:t>
            </a:r>
            <a:r>
              <a:rPr lang="it-IT" dirty="0"/>
              <a:t> 3, </a:t>
            </a:r>
            <a:r>
              <a:rPr lang="it-IT" i="1" dirty="0"/>
              <a:t>Of </a:t>
            </a:r>
            <a:r>
              <a:rPr lang="it-IT" i="1" dirty="0" err="1"/>
              <a:t>memory</a:t>
            </a:r>
            <a:r>
              <a:rPr lang="it-IT" i="1" dirty="0"/>
              <a:t>,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859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Assenso a Butler contro Locke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chapter on identity and diversity, Locke </a:t>
            </a:r>
            <a:r>
              <a:rPr lang="en-US" strike="sngStrike" dirty="0"/>
              <a:t>makes</a:t>
            </a:r>
            <a:r>
              <a:rPr lang="en-US" dirty="0"/>
              <a:t> has made</a:t>
            </a:r>
          </a:p>
          <a:p>
            <a:r>
              <a:rPr lang="en-US" dirty="0"/>
              <a:t>many ingenious and sound observations, and some that I</a:t>
            </a:r>
          </a:p>
          <a:p>
            <a:r>
              <a:rPr lang="en-US" dirty="0"/>
              <a:t>think can’t be defended. I shall confine my discussion to</a:t>
            </a:r>
          </a:p>
          <a:p>
            <a:r>
              <a:rPr lang="en-US" dirty="0"/>
              <a:t>his account of our own personal identity. His doctrine on</a:t>
            </a:r>
          </a:p>
          <a:p>
            <a:r>
              <a:rPr lang="en-US" dirty="0"/>
              <a:t>this subject has been criticized by Butler in a short essay</a:t>
            </a:r>
          </a:p>
          <a:p>
            <a:r>
              <a:rPr lang="en-US" dirty="0"/>
              <a:t>appended to his The Analogy of Religion, an essay with which</a:t>
            </a:r>
          </a:p>
          <a:p>
            <a:r>
              <a:rPr lang="it-IT" dirty="0"/>
              <a:t>I complete </a:t>
            </a:r>
            <a:r>
              <a:rPr lang="it-IT" dirty="0" err="1"/>
              <a:t>agree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232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I remarked in chapter 4, identity presupposes the</a:t>
            </a:r>
          </a:p>
          <a:p>
            <a:r>
              <a:rPr lang="en-US" dirty="0"/>
              <a:t>continued existence of the being whose identity is affirmed,</a:t>
            </a:r>
          </a:p>
          <a:p>
            <a:r>
              <a:rPr lang="en-US" dirty="0"/>
              <a:t>and therefore it can be applied only to things that have a</a:t>
            </a:r>
          </a:p>
          <a:p>
            <a:r>
              <a:rPr lang="en-US" dirty="0"/>
              <a:t>continuous existence. For as long as any being continues</a:t>
            </a:r>
          </a:p>
          <a:p>
            <a:r>
              <a:rPr lang="en-US" dirty="0"/>
              <a:t>to exist, it is the same being; but two beings that have</a:t>
            </a:r>
          </a:p>
          <a:p>
            <a:r>
              <a:rPr lang="en-US" dirty="0"/>
              <a:t>different beginnings or different endings of their existence</a:t>
            </a:r>
          </a:p>
          <a:p>
            <a:r>
              <a:rPr lang="en-US" dirty="0"/>
              <a:t>can’t possibly be the same. I think Locke agrees with this.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885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Riprendiamo la lettura da</a:t>
            </a:r>
          </a:p>
          <a:p>
            <a:pPr marL="0" indent="0">
              <a:buNone/>
            </a:pPr>
            <a:r>
              <a:rPr lang="it-IT" dirty="0" err="1"/>
              <a:t>Reid</a:t>
            </a:r>
            <a:r>
              <a:rPr lang="it-IT" dirty="0"/>
              <a:t>, </a:t>
            </a:r>
            <a:r>
              <a:rPr lang="it-IT" i="1" dirty="0" err="1"/>
              <a:t>Essays</a:t>
            </a:r>
            <a:r>
              <a:rPr lang="it-IT" i="1" dirty="0"/>
              <a:t> on the </a:t>
            </a:r>
            <a:r>
              <a:rPr lang="it-IT" i="1" dirty="0" err="1"/>
              <a:t>intellectual</a:t>
            </a:r>
            <a:r>
              <a:rPr lang="it-IT" i="1" dirty="0"/>
              <a:t> </a:t>
            </a:r>
            <a:r>
              <a:rPr lang="it-IT" i="1" dirty="0" err="1"/>
              <a:t>powers</a:t>
            </a:r>
            <a:r>
              <a:rPr lang="it-IT" i="1" dirty="0"/>
              <a:t> of men </a:t>
            </a:r>
            <a:r>
              <a:rPr lang="it-IT" dirty="0"/>
              <a:t>(1785)</a:t>
            </a:r>
            <a:r>
              <a:rPr lang="it-IT" i="1" dirty="0"/>
              <a:t>, </a:t>
            </a:r>
            <a:r>
              <a:rPr lang="it-IT" dirty="0" err="1"/>
              <a:t>Essay</a:t>
            </a:r>
            <a:r>
              <a:rPr lang="it-IT" dirty="0"/>
              <a:t> 3, </a:t>
            </a:r>
            <a:r>
              <a:rPr lang="it-IT" i="1" dirty="0"/>
              <a:t>Of </a:t>
            </a:r>
            <a:r>
              <a:rPr lang="it-IT" i="1" dirty="0" err="1"/>
              <a:t>memory</a:t>
            </a:r>
            <a:r>
              <a:rPr lang="it-IT" i="1" dirty="0"/>
              <a:t>, </a:t>
            </a:r>
            <a:r>
              <a:rPr lang="it-IT" dirty="0" err="1"/>
              <a:t>Chapter</a:t>
            </a:r>
            <a:r>
              <a:rPr lang="it-IT" dirty="0"/>
              <a:t> 4: Of Identity</a:t>
            </a:r>
          </a:p>
          <a:p>
            <a:pPr marL="0" indent="0">
              <a:buNone/>
            </a:pPr>
            <a:r>
              <a:rPr lang="it-IT" dirty="0"/>
              <a:t>Ci eravamo lasciati con </a:t>
            </a:r>
            <a:r>
              <a:rPr lang="it-IT" dirty="0" err="1"/>
              <a:t>Reid</a:t>
            </a:r>
            <a:r>
              <a:rPr lang="it-IT" dirty="0"/>
              <a:t> che afferma che noi tutti abbiamo, dal senso comune, (i) un’idea chiara e distinta della nozione di identità (nel tempo), e (ii) convinzioni irrinunciabili sulla nostra identità </a:t>
            </a:r>
            <a:r>
              <a:rPr lang="it-IT"/>
              <a:t>nel tempo.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346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you ask for a definition of identity, I confess that I</a:t>
            </a:r>
          </a:p>
          <a:p>
            <a:r>
              <a:rPr lang="en-US" dirty="0"/>
              <a:t>can’t give one; it is too simple a notion to admit of logical</a:t>
            </a:r>
          </a:p>
          <a:p>
            <a:r>
              <a:rPr lang="en-US" dirty="0"/>
              <a:t>definition. [For Reid’s linking of ‘logical definition’ to simplicity, see</a:t>
            </a:r>
          </a:p>
          <a:p>
            <a:r>
              <a:rPr lang="en-US" dirty="0"/>
              <a:t>the first two pages of Essay 1, chapter 1.] I can say that it is a</a:t>
            </a:r>
          </a:p>
          <a:p>
            <a:r>
              <a:rPr lang="en-US" dirty="0"/>
              <a:t>relation, but I can’t find words in which to say what marks</a:t>
            </a:r>
          </a:p>
          <a:p>
            <a:r>
              <a:rPr lang="en-US" dirty="0"/>
              <a:t>identity off from other relations, though I’m in no danger</a:t>
            </a:r>
          </a:p>
          <a:p>
            <a:r>
              <a:rPr lang="en-US" dirty="0"/>
              <a:t>of confusing it with any other! I can say that diversity is a contrary relation, and that similarity and dissimilarity are</a:t>
            </a:r>
          </a:p>
          <a:p>
            <a:r>
              <a:rPr lang="en-US" dirty="0"/>
              <a:t>another pair of contrary relations, which everyone easily</a:t>
            </a:r>
          </a:p>
          <a:p>
            <a:r>
              <a:rPr lang="en-US" dirty="0"/>
              <a:t>distinguishes, conceptually, from identity and diversity.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5318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 see evidently that identity requires an uninterrupted</a:t>
            </a:r>
          </a:p>
          <a:p>
            <a:r>
              <a:rPr lang="en-US" dirty="0"/>
              <a:t>continuance of existence. Something that stops existing</a:t>
            </a:r>
          </a:p>
          <a:p>
            <a:r>
              <a:rPr lang="en-US" dirty="0"/>
              <a:t>can’t be the same thing as something that begins to exist at</a:t>
            </a:r>
          </a:p>
          <a:p>
            <a:r>
              <a:rPr lang="en-US" dirty="0"/>
              <a:t>a later time; for this would be to suppose that</a:t>
            </a:r>
          </a:p>
          <a:p>
            <a:r>
              <a:rPr lang="en-US" dirty="0"/>
              <a:t>•a thing existed after it had stopped existing, and</a:t>
            </a:r>
          </a:p>
          <a:p>
            <a:r>
              <a:rPr lang="en-US" dirty="0"/>
              <a:t>•existed before it was produced,</a:t>
            </a:r>
          </a:p>
          <a:p>
            <a:r>
              <a:rPr lang="en-US" dirty="0"/>
              <a:t>and these are both manifest contradictions. Continued</a:t>
            </a:r>
          </a:p>
          <a:p>
            <a:r>
              <a:rPr lang="en-US" dirty="0"/>
              <a:t>uninterrupted existence is therefore necessarily implied in</a:t>
            </a:r>
          </a:p>
          <a:p>
            <a:r>
              <a:rPr lang="it-IT" dirty="0" err="1"/>
              <a:t>identity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1545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this we can infer that identity can’t properly be</a:t>
            </a:r>
          </a:p>
          <a:p>
            <a:r>
              <a:rPr lang="en-US" dirty="0"/>
              <a:t>applied to our pains, our pleasures, our thoughts, or any</a:t>
            </a:r>
          </a:p>
          <a:p>
            <a:r>
              <a:rPr lang="en-US" dirty="0"/>
              <a:t>operation of our minds. The pain I feel today is not the same</a:t>
            </a:r>
          </a:p>
          <a:p>
            <a:r>
              <a:rPr lang="en-US" dirty="0"/>
              <a:t>individual pain that I felt yesterday, though they may be</a:t>
            </a:r>
          </a:p>
          <a:p>
            <a:r>
              <a:rPr lang="en-US" dirty="0"/>
              <a:t>similar in kind and degree, and may have the same cause.</a:t>
            </a:r>
          </a:p>
          <a:p>
            <a:r>
              <a:rPr lang="en-US" dirty="0"/>
              <a:t>This holds for every feeling and for every mental operation.</a:t>
            </a:r>
          </a:p>
          <a:p>
            <a:r>
              <a:rPr lang="en-US" dirty="0"/>
              <a:t>They are all successive in their nature, like time itself, no</a:t>
            </a:r>
          </a:p>
          <a:p>
            <a:r>
              <a:rPr lang="en-US" dirty="0"/>
              <a:t>two moments of which can be the same moment.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19234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not like that with the parts of absolute space. They</a:t>
            </a:r>
          </a:p>
          <a:p>
            <a:r>
              <a:rPr lang="en-US" dirty="0"/>
              <a:t>always are, were, and will be the same. Up to this point I</a:t>
            </a:r>
          </a:p>
          <a:p>
            <a:r>
              <a:rPr lang="en-US" dirty="0"/>
              <a:t>think we are on safe ground in our moves towards fixing the</a:t>
            </a:r>
          </a:p>
          <a:p>
            <a:r>
              <a:rPr lang="en-US" dirty="0"/>
              <a:t>notion of identity in general.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4537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perhaps harder to ascertain precisely the meaning of</a:t>
            </a:r>
          </a:p>
          <a:p>
            <a:r>
              <a:rPr lang="en-US" dirty="0"/>
              <a:t>personhood, but for the present topic we don’t need to. For</a:t>
            </a:r>
          </a:p>
          <a:p>
            <a:r>
              <a:rPr lang="en-US" dirty="0"/>
              <a:t>our present purpose, all that matters is that all mankind</a:t>
            </a:r>
          </a:p>
          <a:p>
            <a:r>
              <a:rPr lang="en-US" dirty="0"/>
              <a:t>place their personhood in something that can’t be divided or</a:t>
            </a:r>
          </a:p>
          <a:p>
            <a:r>
              <a:rPr lang="en-US" dirty="0"/>
              <a:t>consist of parts. A part of a person is an obvious absurdity.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28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a man loses his estate, his health, his strength,</a:t>
            </a:r>
          </a:p>
          <a:p>
            <a:r>
              <a:rPr lang="en-US" dirty="0"/>
              <a:t>he is still the same person and has lost nothing of his</a:t>
            </a:r>
          </a:p>
          <a:p>
            <a:r>
              <a:rPr lang="en-US" dirty="0"/>
              <a:t>personhood—·i.e. he is just as much a person as he was</a:t>
            </a:r>
          </a:p>
          <a:p>
            <a:r>
              <a:rPr lang="en-US" dirty="0"/>
              <a:t>before·. If he has a leg or an arm cut off, he is the same</a:t>
            </a:r>
          </a:p>
          <a:p>
            <a:r>
              <a:rPr lang="en-US" dirty="0"/>
              <a:t>person that he was before. The amputated limb is no part</a:t>
            </a:r>
          </a:p>
          <a:p>
            <a:r>
              <a:rPr lang="en-US" dirty="0"/>
              <a:t>of his person; if it were, it would have a right to a part of</a:t>
            </a:r>
          </a:p>
          <a:p>
            <a:r>
              <a:rPr lang="en-US" dirty="0"/>
              <a:t>his estate, and be liable for a part of his debts! It would be</a:t>
            </a:r>
          </a:p>
          <a:p>
            <a:r>
              <a:rPr lang="en-US" dirty="0"/>
              <a:t>entitled to a share of his merit and demerit—which is plainly</a:t>
            </a:r>
          </a:p>
          <a:p>
            <a:r>
              <a:rPr lang="en-US" dirty="0"/>
              <a:t>absurd. A person is something indivisible; it is what Leibniz</a:t>
            </a:r>
          </a:p>
          <a:p>
            <a:r>
              <a:rPr lang="it-IT" dirty="0" err="1"/>
              <a:t>called</a:t>
            </a:r>
            <a:r>
              <a:rPr lang="it-IT" dirty="0"/>
              <a:t> a ‘</a:t>
            </a:r>
            <a:r>
              <a:rPr lang="it-IT" dirty="0" err="1"/>
              <a:t>monad</a:t>
            </a:r>
            <a:r>
              <a:rPr lang="it-IT" dirty="0"/>
              <a:t>’.</a:t>
            </a:r>
          </a:p>
        </p:txBody>
      </p:sp>
    </p:spTree>
    <p:extLst>
      <p:ext uri="{BB962C8B-B14F-4D97-AF65-F5344CB8AC3E}">
        <p14:creationId xmlns:p14="http://schemas.microsoft.com/office/powerpoint/2010/main" val="382805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2082</Words>
  <Application>Microsoft Office PowerPoint</Application>
  <PresentationFormat>Widescreen</PresentationFormat>
  <Paragraphs>178</Paragraphs>
  <Slides>28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Tema di Office</vt:lpstr>
      <vt:lpstr>testi in inglese 22-23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Contro Locke</vt:lpstr>
      <vt:lpstr>Presentazione standard di PowerPoint</vt:lpstr>
      <vt:lpstr>Presentazione standard di PowerPoint</vt:lpstr>
      <vt:lpstr>Presentazione standard di PowerPoint</vt:lpstr>
      <vt:lpstr>Da wikipedia</vt:lpstr>
      <vt:lpstr>Presentazione standard di PowerPoint</vt:lpstr>
      <vt:lpstr>Presentazione standard di PowerPoint</vt:lpstr>
      <vt:lpstr>Presentazione standard di PowerPoint</vt:lpstr>
      <vt:lpstr>Cfr. identità in senso lato di Butler</vt:lpstr>
      <vt:lpstr>Presentazione standard di PowerPoint</vt:lpstr>
      <vt:lpstr>Presentazione standard di PowerPoint</vt:lpstr>
      <vt:lpstr>Butler e Reid</vt:lpstr>
      <vt:lpstr>Chapter 6: Locke’s account of our personal identity</vt:lpstr>
      <vt:lpstr>Assenso a Butler contro Locke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 in inglese 22-23</dc:title>
  <dc:creator>Francesco Orilia</dc:creator>
  <cp:lastModifiedBy>Francesco Orilia</cp:lastModifiedBy>
  <cp:revision>9</cp:revision>
  <dcterms:created xsi:type="dcterms:W3CDTF">2022-11-05T06:39:43Z</dcterms:created>
  <dcterms:modified xsi:type="dcterms:W3CDTF">2022-11-19T16:31:46Z</dcterms:modified>
</cp:coreProperties>
</file>