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76" r:id="rId4"/>
    <p:sldId id="335" r:id="rId5"/>
    <p:sldId id="336" r:id="rId6"/>
    <p:sldId id="277" r:id="rId7"/>
    <p:sldId id="258" r:id="rId8"/>
    <p:sldId id="259" r:id="rId9"/>
    <p:sldId id="260" r:id="rId10"/>
    <p:sldId id="278" r:id="rId11"/>
    <p:sldId id="261" r:id="rId12"/>
    <p:sldId id="262" r:id="rId13"/>
    <p:sldId id="263" r:id="rId14"/>
    <p:sldId id="264" r:id="rId15"/>
    <p:sldId id="265" r:id="rId16"/>
    <p:sldId id="266" r:id="rId17"/>
    <p:sldId id="279" r:id="rId18"/>
    <p:sldId id="280" r:id="rId19"/>
    <p:sldId id="281" r:id="rId20"/>
    <p:sldId id="282" r:id="rId21"/>
    <p:sldId id="283" r:id="rId22"/>
    <p:sldId id="337" r:id="rId23"/>
    <p:sldId id="338" r:id="rId24"/>
    <p:sldId id="284" r:id="rId25"/>
    <p:sldId id="377"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5" r:id="rId50"/>
    <p:sldId id="326" r:id="rId51"/>
    <p:sldId id="327" r:id="rId52"/>
    <p:sldId id="328" r:id="rId5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0DCC9C-8397-480C-98D5-F64E9590B758}" type="datetimeFigureOut">
              <a:rPr lang="it-IT" smtClean="0"/>
              <a:t>26/11/2022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463CE1-7AEB-4860-B568-1B8564B84AB7}" type="slidenum">
              <a:rPr lang="it-IT" smtClean="0"/>
              <a:t>‹N›</a:t>
            </a:fld>
            <a:endParaRPr lang="it-IT"/>
          </a:p>
        </p:txBody>
      </p:sp>
    </p:spTree>
    <p:extLst>
      <p:ext uri="{BB962C8B-B14F-4D97-AF65-F5344CB8AC3E}">
        <p14:creationId xmlns:p14="http://schemas.microsoft.com/office/powerpoint/2010/main" val="39760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A8E9B7C-03F9-49B8-AFE2-C47266B6F1F2}" type="datetimeFigureOut">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3605770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A8E9B7C-03F9-49B8-AFE2-C47266B6F1F2}" type="datetimeFigureOut">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1921593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A8E9B7C-03F9-49B8-AFE2-C47266B6F1F2}" type="datetimeFigureOut">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4172355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A8E9B7C-03F9-49B8-AFE2-C47266B6F1F2}" type="datetimeFigureOut">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130142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FA8E9B7C-03F9-49B8-AFE2-C47266B6F1F2}" type="datetimeFigureOut">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40379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A8E9B7C-03F9-49B8-AFE2-C47266B6F1F2}" type="datetimeFigureOut">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240265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A8E9B7C-03F9-49B8-AFE2-C47266B6F1F2}" type="datetimeFigureOut">
              <a:rPr lang="it-IT" smtClean="0"/>
              <a:t>26/11/2022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3661394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A8E9B7C-03F9-49B8-AFE2-C47266B6F1F2}" type="datetimeFigureOut">
              <a:rPr lang="it-IT" smtClean="0"/>
              <a:t>26/11/2022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1646595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A8E9B7C-03F9-49B8-AFE2-C47266B6F1F2}" type="datetimeFigureOut">
              <a:rPr lang="it-IT" smtClean="0"/>
              <a:t>26/11/2022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1376913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A8E9B7C-03F9-49B8-AFE2-C47266B6F1F2}" type="datetimeFigureOut">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426972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A8E9B7C-03F9-49B8-AFE2-C47266B6F1F2}" type="datetimeFigureOut">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6E4DFF-2894-44EB-94CD-822574D6A347}" type="slidenum">
              <a:rPr lang="it-IT" smtClean="0"/>
              <a:t>‹N›</a:t>
            </a:fld>
            <a:endParaRPr lang="it-IT"/>
          </a:p>
        </p:txBody>
      </p:sp>
    </p:spTree>
    <p:extLst>
      <p:ext uri="{BB962C8B-B14F-4D97-AF65-F5344CB8AC3E}">
        <p14:creationId xmlns:p14="http://schemas.microsoft.com/office/powerpoint/2010/main" val="242408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E9B7C-03F9-49B8-AFE2-C47266B6F1F2}" type="datetimeFigureOut">
              <a:rPr lang="it-IT" smtClean="0"/>
              <a:t>26/11/2022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E4DFF-2894-44EB-94CD-822574D6A347}" type="slidenum">
              <a:rPr lang="it-IT" smtClean="0"/>
              <a:t>‹N›</a:t>
            </a:fld>
            <a:endParaRPr lang="it-IT"/>
          </a:p>
        </p:txBody>
      </p:sp>
    </p:spTree>
    <p:extLst>
      <p:ext uri="{BB962C8B-B14F-4D97-AF65-F5344CB8AC3E}">
        <p14:creationId xmlns:p14="http://schemas.microsoft.com/office/powerpoint/2010/main" val="1069433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a:t>Inglese 22-23</a:t>
            </a:r>
            <a:endParaRPr lang="it-IT" dirty="0"/>
          </a:p>
        </p:txBody>
      </p:sp>
      <p:sp>
        <p:nvSpPr>
          <p:cNvPr id="3" name="Sottotitolo 2"/>
          <p:cNvSpPr>
            <a:spLocks noGrp="1"/>
          </p:cNvSpPr>
          <p:nvPr>
            <p:ph type="subTitle" idx="1"/>
          </p:nvPr>
        </p:nvSpPr>
        <p:spPr/>
        <p:txBody>
          <a:bodyPr/>
          <a:lstStyle/>
          <a:p>
            <a:r>
              <a:rPr lang="it-IT" dirty="0"/>
              <a:t>Lezioni 19-21</a:t>
            </a:r>
          </a:p>
        </p:txBody>
      </p:sp>
    </p:spTree>
    <p:extLst>
      <p:ext uri="{BB962C8B-B14F-4D97-AF65-F5344CB8AC3E}">
        <p14:creationId xmlns:p14="http://schemas.microsoft.com/office/powerpoint/2010/main" val="941748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citazione da Locke</a:t>
            </a:r>
          </a:p>
        </p:txBody>
      </p:sp>
      <p:sp>
        <p:nvSpPr>
          <p:cNvPr id="3" name="Segnaposto contenuto 2"/>
          <p:cNvSpPr>
            <a:spLocks noGrp="1"/>
          </p:cNvSpPr>
          <p:nvPr>
            <p:ph idx="1"/>
          </p:nvPr>
        </p:nvSpPr>
        <p:spPr/>
        <p:txBody>
          <a:bodyPr/>
          <a:lstStyle/>
          <a:p>
            <a:r>
              <a:rPr lang="en-US" dirty="0"/>
              <a:t>Personal identity, i.e. the sameness of a rational being,</a:t>
            </a:r>
          </a:p>
          <a:p>
            <a:r>
              <a:rPr lang="en-US" dirty="0"/>
              <a:t>consists in consciousness alone; and as far as this</a:t>
            </a:r>
          </a:p>
          <a:p>
            <a:r>
              <a:rPr lang="en-US" dirty="0"/>
              <a:t>consciousness can be extended backwards to any</a:t>
            </a:r>
          </a:p>
          <a:p>
            <a:r>
              <a:rPr lang="en-US" dirty="0"/>
              <a:t>past action or thought, so far reaches the identity of</a:t>
            </a:r>
          </a:p>
          <a:p>
            <a:r>
              <a:rPr lang="en-US" dirty="0"/>
              <a:t>that person. So that whatever has the consciousness</a:t>
            </a:r>
          </a:p>
          <a:p>
            <a:r>
              <a:rPr lang="en-US" dirty="0"/>
              <a:t>of present and past actions is the same person to</a:t>
            </a:r>
          </a:p>
          <a:p>
            <a:r>
              <a:rPr lang="en-US" dirty="0"/>
              <a:t>whom they belong. </a:t>
            </a:r>
            <a:r>
              <a:rPr lang="en-US" dirty="0">
                <a:solidFill>
                  <a:srgbClr val="FF0000"/>
                </a:solidFill>
              </a:rPr>
              <a:t>[Adapted by Reid from II.xxvii.9; the</a:t>
            </a:r>
          </a:p>
          <a:p>
            <a:r>
              <a:rPr lang="en-US" dirty="0">
                <a:solidFill>
                  <a:srgbClr val="FF0000"/>
                </a:solidFill>
              </a:rPr>
              <a:t>main difference is that Locke wrote ‘is the same self’ etc.]</a:t>
            </a:r>
            <a:endParaRPr lang="it-IT" dirty="0">
              <a:solidFill>
                <a:srgbClr val="FF0000"/>
              </a:solidFill>
            </a:endParaRPr>
          </a:p>
        </p:txBody>
      </p:sp>
    </p:spTree>
    <p:extLst>
      <p:ext uri="{BB962C8B-B14F-4D97-AF65-F5344CB8AC3E}">
        <p14:creationId xmlns:p14="http://schemas.microsoft.com/office/powerpoint/2010/main" val="2497773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his doctrine [di Locke] has some strange consequences that the author</a:t>
            </a:r>
          </a:p>
          <a:p>
            <a:r>
              <a:rPr lang="en-US" dirty="0"/>
              <a:t>was aware of. For example: if the same consciousness could</a:t>
            </a:r>
          </a:p>
          <a:p>
            <a:r>
              <a:rPr lang="en-US" dirty="0"/>
              <a:t>be transferred from one thinking being to another (which</a:t>
            </a:r>
          </a:p>
          <a:p>
            <a:r>
              <a:rPr lang="en-US" dirty="0"/>
              <a:t>Locke thinks we can’t show to be impossible), then </a:t>
            </a:r>
            <a:r>
              <a:rPr lang="en-US" b="1" dirty="0"/>
              <a:t>two or</a:t>
            </a:r>
          </a:p>
          <a:p>
            <a:r>
              <a:rPr lang="en-US" b="1" dirty="0"/>
              <a:t>twenty thinking beings could be the same person</a:t>
            </a:r>
            <a:r>
              <a:rPr lang="en-US" dirty="0"/>
              <a:t>. And</a:t>
            </a:r>
          </a:p>
          <a:p>
            <a:r>
              <a:rPr lang="en-US" dirty="0"/>
              <a:t>if a thinking being were to lose the consciousness of the</a:t>
            </a:r>
          </a:p>
          <a:p>
            <a:r>
              <a:rPr lang="en-US" dirty="0"/>
              <a:t>actions he had done (which surely is possible), then he is</a:t>
            </a:r>
          </a:p>
          <a:p>
            <a:r>
              <a:rPr lang="en-US" dirty="0"/>
              <a:t>not the person who performed those actions; so that </a:t>
            </a:r>
            <a:r>
              <a:rPr lang="en-US" b="1" dirty="0"/>
              <a:t>one</a:t>
            </a:r>
          </a:p>
          <a:p>
            <a:r>
              <a:rPr lang="en-US" b="1" dirty="0"/>
              <a:t>thinking being could be two or twenty different persons</a:t>
            </a:r>
          </a:p>
          <a:p>
            <a:r>
              <a:rPr lang="en-US" dirty="0"/>
              <a:t>if he lost the consciousness of his former actions two or</a:t>
            </a:r>
          </a:p>
          <a:p>
            <a:r>
              <a:rPr lang="it-IT" dirty="0" err="1"/>
              <a:t>twenty</a:t>
            </a:r>
            <a:r>
              <a:rPr lang="it-IT" dirty="0"/>
              <a:t> </a:t>
            </a:r>
            <a:r>
              <a:rPr lang="it-IT" dirty="0" err="1"/>
              <a:t>times</a:t>
            </a:r>
            <a:r>
              <a:rPr lang="it-IT" dirty="0"/>
              <a:t>.</a:t>
            </a:r>
          </a:p>
        </p:txBody>
      </p:sp>
    </p:spTree>
    <p:extLst>
      <p:ext uri="{BB962C8B-B14F-4D97-AF65-F5344CB8AC3E}">
        <p14:creationId xmlns:p14="http://schemas.microsoft.com/office/powerpoint/2010/main" val="3989449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Another consequence of this doctrine (which follows just</a:t>
            </a:r>
          </a:p>
          <a:p>
            <a:r>
              <a:rPr lang="en-US" dirty="0"/>
              <a:t>as necessarily, though Locke probably didn’t see it) is this:</a:t>
            </a:r>
          </a:p>
          <a:p>
            <a:r>
              <a:rPr lang="en-US" dirty="0"/>
              <a:t>A man may be and at the same time not be the person that</a:t>
            </a:r>
          </a:p>
          <a:p>
            <a:r>
              <a:rPr lang="it-IT" dirty="0" err="1"/>
              <a:t>performed</a:t>
            </a:r>
            <a:r>
              <a:rPr lang="it-IT" dirty="0"/>
              <a:t> a </a:t>
            </a:r>
            <a:r>
              <a:rPr lang="it-IT" dirty="0" err="1"/>
              <a:t>particular</a:t>
            </a:r>
            <a:r>
              <a:rPr lang="it-IT" dirty="0"/>
              <a:t> </a:t>
            </a:r>
            <a:r>
              <a:rPr lang="it-IT" dirty="0" err="1"/>
              <a:t>action</a:t>
            </a:r>
            <a:r>
              <a:rPr lang="it-IT" dirty="0"/>
              <a:t>.</a:t>
            </a:r>
          </a:p>
        </p:txBody>
      </p:sp>
    </p:spTree>
    <p:extLst>
      <p:ext uri="{BB962C8B-B14F-4D97-AF65-F5344CB8AC3E}">
        <p14:creationId xmlns:p14="http://schemas.microsoft.com/office/powerpoint/2010/main" val="24926784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The brave </a:t>
            </a:r>
            <a:r>
              <a:rPr lang="it-IT" dirty="0" err="1"/>
              <a:t>officer</a:t>
            </a:r>
            <a:r>
              <a:rPr lang="it-IT" dirty="0"/>
              <a:t> case</a:t>
            </a:r>
          </a:p>
        </p:txBody>
      </p:sp>
      <p:sp>
        <p:nvSpPr>
          <p:cNvPr id="3" name="Segnaposto contenuto 2"/>
          <p:cNvSpPr>
            <a:spLocks noGrp="1"/>
          </p:cNvSpPr>
          <p:nvPr>
            <p:ph idx="1"/>
          </p:nvPr>
        </p:nvSpPr>
        <p:spPr/>
        <p:txBody>
          <a:bodyPr>
            <a:normAutofit fontScale="77500" lnSpcReduction="20000"/>
          </a:bodyPr>
          <a:lstStyle/>
          <a:p>
            <a:r>
              <a:rPr lang="en-US" dirty="0"/>
              <a:t>Suppose that a brave officer</a:t>
            </a:r>
          </a:p>
          <a:p>
            <a:r>
              <a:rPr lang="en-US" dirty="0"/>
              <a:t>•was beaten when a boy at school, for robbing an</a:t>
            </a:r>
          </a:p>
          <a:p>
            <a:r>
              <a:rPr lang="it-IT" dirty="0" err="1"/>
              <a:t>orchard</a:t>
            </a:r>
            <a:r>
              <a:rPr lang="it-IT" dirty="0"/>
              <a:t>, </a:t>
            </a:r>
            <a:r>
              <a:rPr lang="en-US" dirty="0"/>
              <a:t>captures an enemy standard in his first battle, and</a:t>
            </a:r>
          </a:p>
          <a:p>
            <a:r>
              <a:rPr lang="en-US" dirty="0"/>
              <a:t>•is made a general in advanced life.</a:t>
            </a:r>
          </a:p>
          <a:p>
            <a:r>
              <a:rPr lang="en-US" dirty="0"/>
              <a:t>Given these suppositions, it follows from Locke’s doctrine</a:t>
            </a:r>
          </a:p>
          <a:p>
            <a:r>
              <a:rPr lang="en-US" dirty="0"/>
              <a:t>that he who was beaten at school is the same person who</a:t>
            </a:r>
          </a:p>
          <a:p>
            <a:r>
              <a:rPr lang="en-US" dirty="0"/>
              <a:t>captured the standard [</a:t>
            </a:r>
            <a:r>
              <a:rPr lang="en-US" dirty="0" err="1"/>
              <a:t>assumendo</a:t>
            </a:r>
            <a:r>
              <a:rPr lang="en-US" dirty="0"/>
              <a:t> </a:t>
            </a:r>
            <a:r>
              <a:rPr lang="en-US" dirty="0" err="1"/>
              <a:t>il</a:t>
            </a:r>
            <a:r>
              <a:rPr lang="en-US" dirty="0"/>
              <a:t> </a:t>
            </a:r>
            <a:r>
              <a:rPr lang="en-US" dirty="0" err="1"/>
              <a:t>ricordo</a:t>
            </a:r>
            <a:r>
              <a:rPr lang="en-US" dirty="0"/>
              <a:t> </a:t>
            </a:r>
            <a:r>
              <a:rPr lang="en-US" dirty="0" err="1"/>
              <a:t>dell’evento</a:t>
            </a:r>
            <a:r>
              <a:rPr lang="en-US" dirty="0"/>
              <a:t> </a:t>
            </a:r>
            <a:r>
              <a:rPr lang="en-US" dirty="0" err="1"/>
              <a:t>scolastico</a:t>
            </a:r>
            <a:r>
              <a:rPr lang="en-US" dirty="0"/>
              <a:t>], and that he who captured the standard is the same person who was made a general [</a:t>
            </a:r>
            <a:r>
              <a:rPr lang="en-US" dirty="0" err="1"/>
              <a:t>assumendo</a:t>
            </a:r>
            <a:r>
              <a:rPr lang="en-US" dirty="0"/>
              <a:t> </a:t>
            </a:r>
            <a:r>
              <a:rPr lang="en-US" dirty="0" err="1"/>
              <a:t>il</a:t>
            </a:r>
            <a:r>
              <a:rPr lang="en-US" dirty="0"/>
              <a:t> </a:t>
            </a:r>
            <a:r>
              <a:rPr lang="en-US" dirty="0" err="1"/>
              <a:t>ricordo</a:t>
            </a:r>
            <a:r>
              <a:rPr lang="en-US" dirty="0"/>
              <a:t> </a:t>
            </a:r>
            <a:r>
              <a:rPr lang="en-US" dirty="0" err="1"/>
              <a:t>della</a:t>
            </a:r>
            <a:r>
              <a:rPr lang="en-US" dirty="0"/>
              <a:t> </a:t>
            </a:r>
            <a:r>
              <a:rPr lang="en-US" dirty="0" err="1"/>
              <a:t>cattura</a:t>
            </a:r>
            <a:r>
              <a:rPr lang="en-US"/>
              <a:t>]. </a:t>
            </a:r>
            <a:r>
              <a:rPr lang="en-US" dirty="0"/>
              <a:t>From</a:t>
            </a:r>
          </a:p>
          <a:p>
            <a:r>
              <a:rPr lang="en-US" dirty="0"/>
              <a:t>which it follows—if there is any truth in logic!— [per la </a:t>
            </a:r>
            <a:r>
              <a:rPr lang="en-US" dirty="0" err="1"/>
              <a:t>transitività</a:t>
            </a:r>
            <a:r>
              <a:rPr lang="en-US" dirty="0"/>
              <a:t> </a:t>
            </a:r>
            <a:r>
              <a:rPr lang="en-US" dirty="0" err="1"/>
              <a:t>dell’identità</a:t>
            </a:r>
            <a:r>
              <a:rPr lang="en-US" dirty="0"/>
              <a:t>] that</a:t>
            </a:r>
          </a:p>
          <a:p>
            <a:r>
              <a:rPr lang="en-US" dirty="0"/>
              <a:t>•the general is the same person as him who was</a:t>
            </a:r>
          </a:p>
          <a:p>
            <a:r>
              <a:rPr lang="it-IT" dirty="0" err="1"/>
              <a:t>beaten</a:t>
            </a:r>
            <a:r>
              <a:rPr lang="it-IT" dirty="0"/>
              <a:t> </a:t>
            </a:r>
            <a:r>
              <a:rPr lang="it-IT" dirty="0" err="1"/>
              <a:t>at</a:t>
            </a:r>
            <a:r>
              <a:rPr lang="it-IT" dirty="0"/>
              <a:t> </a:t>
            </a:r>
            <a:r>
              <a:rPr lang="it-IT" dirty="0" err="1"/>
              <a:t>school</a:t>
            </a:r>
            <a:r>
              <a:rPr lang="it-IT" dirty="0"/>
              <a:t>.</a:t>
            </a:r>
          </a:p>
        </p:txBody>
      </p:sp>
    </p:spTree>
    <p:extLst>
      <p:ext uri="{BB962C8B-B14F-4D97-AF65-F5344CB8AC3E}">
        <p14:creationId xmlns:p14="http://schemas.microsoft.com/office/powerpoint/2010/main" val="25588360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But the general’s consciousness does not reach so far back</a:t>
            </a:r>
          </a:p>
          <a:p>
            <a:r>
              <a:rPr lang="en-US" dirty="0"/>
              <a:t>as his beating, and therefore according to Locke’s doctrine</a:t>
            </a:r>
          </a:p>
          <a:p>
            <a:r>
              <a:rPr lang="en-US" dirty="0"/>
              <a:t>•the general is not the person who was beaten.</a:t>
            </a:r>
          </a:p>
          <a:p>
            <a:r>
              <a:rPr lang="en-US" dirty="0"/>
              <a:t>So the general is and at the same time is not the person who</a:t>
            </a:r>
          </a:p>
          <a:p>
            <a:r>
              <a:rPr lang="it-IT" dirty="0" err="1"/>
              <a:t>was</a:t>
            </a:r>
            <a:r>
              <a:rPr lang="it-IT" dirty="0"/>
              <a:t> </a:t>
            </a:r>
            <a:r>
              <a:rPr lang="it-IT" dirty="0" err="1"/>
              <a:t>beaten</a:t>
            </a:r>
            <a:r>
              <a:rPr lang="it-IT" dirty="0"/>
              <a:t> </a:t>
            </a:r>
            <a:r>
              <a:rPr lang="it-IT" dirty="0" err="1"/>
              <a:t>at</a:t>
            </a:r>
            <a:r>
              <a:rPr lang="it-IT" dirty="0"/>
              <a:t> </a:t>
            </a:r>
            <a:r>
              <a:rPr lang="it-IT" dirty="0" err="1"/>
              <a:t>school</a:t>
            </a:r>
            <a:r>
              <a:rPr lang="it-IT" dirty="0"/>
              <a:t>.</a:t>
            </a:r>
          </a:p>
        </p:txBody>
      </p:sp>
    </p:spTree>
    <p:extLst>
      <p:ext uri="{BB962C8B-B14F-4D97-AF65-F5344CB8AC3E}">
        <p14:creationId xmlns:p14="http://schemas.microsoft.com/office/powerpoint/2010/main" val="447570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IN SINTESI:</a:t>
            </a:r>
          </a:p>
          <a:p>
            <a:r>
              <a:rPr lang="it-IT" dirty="0"/>
              <a:t>(1) </a:t>
            </a:r>
            <a:r>
              <a:rPr lang="it-IT" dirty="0" err="1"/>
              <a:t>beaten</a:t>
            </a:r>
            <a:r>
              <a:rPr lang="it-IT" dirty="0"/>
              <a:t> boy = brave </a:t>
            </a:r>
            <a:r>
              <a:rPr lang="it-IT" dirty="0" err="1"/>
              <a:t>officer</a:t>
            </a:r>
            <a:r>
              <a:rPr lang="it-IT" dirty="0"/>
              <a:t>                   BY LOCKE’S THEORY</a:t>
            </a:r>
          </a:p>
          <a:p>
            <a:r>
              <a:rPr lang="it-IT" dirty="0"/>
              <a:t>(2) brave </a:t>
            </a:r>
            <a:r>
              <a:rPr lang="it-IT" dirty="0" err="1"/>
              <a:t>officer</a:t>
            </a:r>
            <a:r>
              <a:rPr lang="it-IT" dirty="0"/>
              <a:t> = general                          BY LOCKE’S THEORY</a:t>
            </a:r>
          </a:p>
          <a:p>
            <a:r>
              <a:rPr lang="it-IT" dirty="0"/>
              <a:t>(3) </a:t>
            </a:r>
            <a:r>
              <a:rPr lang="it-IT" dirty="0" err="1"/>
              <a:t>beaten</a:t>
            </a:r>
            <a:r>
              <a:rPr lang="it-IT" dirty="0"/>
              <a:t> boy = general                            BY TRANS from (1) and (2)</a:t>
            </a:r>
          </a:p>
          <a:p>
            <a:r>
              <a:rPr lang="it-IT" dirty="0"/>
              <a:t>YET,</a:t>
            </a:r>
          </a:p>
          <a:p>
            <a:r>
              <a:rPr lang="it-IT" dirty="0"/>
              <a:t>(4) </a:t>
            </a:r>
            <a:r>
              <a:rPr lang="it-IT" dirty="0" err="1"/>
              <a:t>beaten</a:t>
            </a:r>
            <a:r>
              <a:rPr lang="it-IT" dirty="0"/>
              <a:t> boy </a:t>
            </a:r>
            <a:r>
              <a:rPr lang="it-IT" dirty="0">
                <a:sym typeface="Symbol" panose="05050102010706020507" pitchFamily="18" charset="2"/>
              </a:rPr>
              <a:t></a:t>
            </a:r>
            <a:r>
              <a:rPr lang="it-IT" dirty="0"/>
              <a:t> general                              BY LOCKE’S THEORY</a:t>
            </a:r>
          </a:p>
          <a:p>
            <a:endParaRPr lang="it-IT" dirty="0"/>
          </a:p>
          <a:p>
            <a:endParaRPr lang="it-IT" dirty="0"/>
          </a:p>
          <a:p>
            <a:endParaRPr lang="it-IT" dirty="0"/>
          </a:p>
        </p:txBody>
      </p:sp>
    </p:spTree>
    <p:extLst>
      <p:ext uri="{BB962C8B-B14F-4D97-AF65-F5344CB8AC3E}">
        <p14:creationId xmlns:p14="http://schemas.microsoft.com/office/powerpoint/2010/main" val="14925405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Seguono 4 altre osservazioni critiche sulla teoria di Locke</a:t>
            </a:r>
          </a:p>
          <a:p>
            <a:r>
              <a:rPr lang="it-IT" dirty="0"/>
              <a:t>Ma noi concludiamo qui e passiamo a Hume.</a:t>
            </a:r>
          </a:p>
        </p:txBody>
      </p:sp>
    </p:spTree>
    <p:extLst>
      <p:ext uri="{BB962C8B-B14F-4D97-AF65-F5344CB8AC3E}">
        <p14:creationId xmlns:p14="http://schemas.microsoft.com/office/powerpoint/2010/main" val="3245315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David Hume</a:t>
            </a:r>
          </a:p>
        </p:txBody>
      </p:sp>
      <p:sp>
        <p:nvSpPr>
          <p:cNvPr id="3" name="Segnaposto contenuto 2"/>
          <p:cNvSpPr>
            <a:spLocks noGrp="1"/>
          </p:cNvSpPr>
          <p:nvPr>
            <p:ph idx="1"/>
          </p:nvPr>
        </p:nvSpPr>
        <p:spPr/>
        <p:txBody>
          <a:bodyPr/>
          <a:lstStyle/>
          <a:p>
            <a:r>
              <a:rPr lang="it-IT" i="1" dirty="0" err="1"/>
              <a:t>Treatise</a:t>
            </a:r>
            <a:r>
              <a:rPr lang="it-IT" i="1" dirty="0"/>
              <a:t> of Human Nature </a:t>
            </a:r>
            <a:r>
              <a:rPr lang="it-IT" dirty="0"/>
              <a:t>(1739-40)</a:t>
            </a:r>
          </a:p>
          <a:p>
            <a:r>
              <a:rPr lang="it-IT" dirty="0"/>
              <a:t>Ci concentreremo sui passi riguardanti il sé e l’identità personale:</a:t>
            </a:r>
          </a:p>
          <a:p>
            <a:r>
              <a:rPr lang="it-IT" dirty="0"/>
              <a:t>Book I (1739), part IV, </a:t>
            </a:r>
            <a:r>
              <a:rPr lang="it-IT" dirty="0" err="1"/>
              <a:t>sect</a:t>
            </a:r>
            <a:r>
              <a:rPr lang="it-IT" dirty="0"/>
              <a:t>. 2 + sect.6</a:t>
            </a:r>
          </a:p>
          <a:p>
            <a:r>
              <a:rPr lang="it-IT" dirty="0"/>
              <a:t>Book III (1740), </a:t>
            </a:r>
            <a:r>
              <a:rPr lang="it-IT" dirty="0" err="1"/>
              <a:t>appendix</a:t>
            </a:r>
            <a:endParaRPr lang="it-IT" dirty="0"/>
          </a:p>
          <a:p>
            <a:r>
              <a:rPr lang="it-IT" dirty="0"/>
              <a:t>Prima però qualche informazione su Hume dalla voce “Hume” della SEP (di </a:t>
            </a:r>
            <a:r>
              <a:rPr lang="en-US" dirty="0"/>
              <a:t>William Edward Morris e Charlotte R. Brown</a:t>
            </a:r>
            <a:r>
              <a:rPr lang="it-IT" dirty="0"/>
              <a:t>)</a:t>
            </a:r>
          </a:p>
          <a:p>
            <a:endParaRPr lang="it-IT" dirty="0"/>
          </a:p>
        </p:txBody>
      </p:sp>
    </p:spTree>
    <p:extLst>
      <p:ext uri="{BB962C8B-B14F-4D97-AF65-F5344CB8AC3E}">
        <p14:creationId xmlns:p14="http://schemas.microsoft.com/office/powerpoint/2010/main" val="37033090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Dalla voce SEP su Hume</a:t>
            </a:r>
          </a:p>
        </p:txBody>
      </p:sp>
      <p:sp>
        <p:nvSpPr>
          <p:cNvPr id="3" name="Segnaposto contenuto 2"/>
          <p:cNvSpPr>
            <a:spLocks noGrp="1"/>
          </p:cNvSpPr>
          <p:nvPr>
            <p:ph idx="1"/>
          </p:nvPr>
        </p:nvSpPr>
        <p:spPr/>
        <p:txBody>
          <a:bodyPr/>
          <a:lstStyle/>
          <a:p>
            <a:r>
              <a:rPr lang="en-US" dirty="0"/>
              <a:t>Generally regarded as one of the most important philosophers to write in English, David Hume (b. 1711, d. 1776) was also well known in his own time as an historian and essayist. A master stylist in any genre, his major philosophical works—</a:t>
            </a:r>
            <a:r>
              <a:rPr lang="en-US" i="1" dirty="0"/>
              <a:t>A Treatise of Human Nature</a:t>
            </a:r>
            <a:r>
              <a:rPr lang="en-US" dirty="0"/>
              <a:t> (1739–1740), the </a:t>
            </a:r>
            <a:r>
              <a:rPr lang="en-US" i="1" dirty="0"/>
              <a:t>Enquiries concerning Human Understanding</a:t>
            </a:r>
            <a:r>
              <a:rPr lang="en-US" dirty="0"/>
              <a:t> (1748) and </a:t>
            </a:r>
            <a:r>
              <a:rPr lang="en-US" i="1" dirty="0"/>
              <a:t>concerning the Principles of Morals</a:t>
            </a:r>
            <a:r>
              <a:rPr lang="en-US" dirty="0"/>
              <a:t> (1751), as well as his posthumously published </a:t>
            </a:r>
            <a:r>
              <a:rPr lang="en-US" i="1" dirty="0"/>
              <a:t>Dialogues concerning Natural Religion</a:t>
            </a:r>
            <a:r>
              <a:rPr lang="en-US" dirty="0"/>
              <a:t> (1779)—remain widely and deeply influential.</a:t>
            </a:r>
          </a:p>
          <a:p>
            <a:r>
              <a:rPr lang="it-IT" dirty="0"/>
              <a:t>Sfruttando la SEP, ripassiamo la sua terminologia …</a:t>
            </a:r>
          </a:p>
          <a:p>
            <a:endParaRPr lang="it-IT" dirty="0"/>
          </a:p>
        </p:txBody>
      </p:sp>
    </p:spTree>
    <p:extLst>
      <p:ext uri="{BB962C8B-B14F-4D97-AF65-F5344CB8AC3E}">
        <p14:creationId xmlns:p14="http://schemas.microsoft.com/office/powerpoint/2010/main" val="5111293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Da SEP</a:t>
            </a:r>
          </a:p>
        </p:txBody>
      </p:sp>
      <p:sp>
        <p:nvSpPr>
          <p:cNvPr id="3" name="Segnaposto contenuto 2"/>
          <p:cNvSpPr>
            <a:spLocks noGrp="1"/>
          </p:cNvSpPr>
          <p:nvPr>
            <p:ph idx="1"/>
          </p:nvPr>
        </p:nvSpPr>
        <p:spPr/>
        <p:txBody>
          <a:bodyPr>
            <a:normAutofit/>
          </a:bodyPr>
          <a:lstStyle/>
          <a:p>
            <a:r>
              <a:rPr lang="en-US" dirty="0"/>
              <a:t>He uses </a:t>
            </a:r>
            <a:r>
              <a:rPr lang="en-US" i="1" dirty="0"/>
              <a:t>perception</a:t>
            </a:r>
            <a:r>
              <a:rPr lang="en-US" dirty="0"/>
              <a:t> to designate any mental content whatsoever, and divides perceptions into two categories, </a:t>
            </a:r>
            <a:r>
              <a:rPr lang="en-US" i="1" dirty="0"/>
              <a:t>impressions</a:t>
            </a:r>
            <a:r>
              <a:rPr lang="en-US" dirty="0"/>
              <a:t> and </a:t>
            </a:r>
            <a:r>
              <a:rPr lang="en-US" i="1" dirty="0"/>
              <a:t>ideas</a:t>
            </a:r>
            <a:r>
              <a:rPr lang="en-US" dirty="0"/>
              <a:t>.</a:t>
            </a:r>
          </a:p>
          <a:p>
            <a:r>
              <a:rPr lang="en-US" i="1" dirty="0"/>
              <a:t>Impressions</a:t>
            </a:r>
            <a:r>
              <a:rPr lang="en-US" dirty="0"/>
              <a:t> include </a:t>
            </a:r>
            <a:r>
              <a:rPr lang="en-US" i="1" dirty="0"/>
              <a:t>sensations</a:t>
            </a:r>
            <a:r>
              <a:rPr lang="en-US" dirty="0"/>
              <a:t> as well as </a:t>
            </a:r>
            <a:r>
              <a:rPr lang="en-US" i="1" dirty="0"/>
              <a:t>desires</a:t>
            </a:r>
            <a:r>
              <a:rPr lang="en-US" dirty="0"/>
              <a:t>, </a:t>
            </a:r>
            <a:r>
              <a:rPr lang="en-US" i="1" dirty="0"/>
              <a:t>passions</a:t>
            </a:r>
            <a:r>
              <a:rPr lang="en-US" dirty="0"/>
              <a:t>, and </a:t>
            </a:r>
            <a:r>
              <a:rPr lang="en-US" i="1" dirty="0"/>
              <a:t>emotions</a:t>
            </a:r>
            <a:r>
              <a:rPr lang="en-US" dirty="0"/>
              <a:t>. </a:t>
            </a:r>
            <a:r>
              <a:rPr lang="en-US" i="1" dirty="0"/>
              <a:t>Ideas</a:t>
            </a:r>
            <a:r>
              <a:rPr lang="en-US" dirty="0"/>
              <a:t> are “the faint images of these in thinking and reasoning” (T 1.1.1.1/1). He thinks everyone will recognize his distinction, since everyone is aware of the difference between </a:t>
            </a:r>
            <a:r>
              <a:rPr lang="en-US" i="1" dirty="0"/>
              <a:t>feeling</a:t>
            </a:r>
            <a:r>
              <a:rPr lang="en-US" dirty="0"/>
              <a:t> and </a:t>
            </a:r>
            <a:r>
              <a:rPr lang="en-US" i="1" dirty="0"/>
              <a:t>thinking</a:t>
            </a:r>
            <a:r>
              <a:rPr lang="en-US" dirty="0"/>
              <a:t>. It is the difference between </a:t>
            </a:r>
            <a:r>
              <a:rPr lang="en-US" i="1" dirty="0"/>
              <a:t>feeling</a:t>
            </a:r>
            <a:r>
              <a:rPr lang="en-US" dirty="0"/>
              <a:t> the pain of your present sunburn and </a:t>
            </a:r>
            <a:r>
              <a:rPr lang="en-US" i="1" dirty="0"/>
              <a:t>recalling</a:t>
            </a:r>
            <a:r>
              <a:rPr lang="en-US" dirty="0"/>
              <a:t> last year's sunburn.</a:t>
            </a:r>
          </a:p>
          <a:p>
            <a:endParaRPr lang="it-IT" dirty="0"/>
          </a:p>
        </p:txBody>
      </p:sp>
    </p:spTree>
    <p:extLst>
      <p:ext uri="{BB962C8B-B14F-4D97-AF65-F5344CB8AC3E}">
        <p14:creationId xmlns:p14="http://schemas.microsoft.com/office/powerpoint/2010/main" val="1220373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Lezione 19</a:t>
            </a:r>
          </a:p>
          <a:p>
            <a:r>
              <a:rPr lang="it-IT" dirty="0"/>
              <a:t>24 novembre 2022</a:t>
            </a:r>
          </a:p>
        </p:txBody>
      </p:sp>
    </p:spTree>
    <p:extLst>
      <p:ext uri="{BB962C8B-B14F-4D97-AF65-F5344CB8AC3E}">
        <p14:creationId xmlns:p14="http://schemas.microsoft.com/office/powerpoint/2010/main" val="2459156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Hume distinguishes two kinds of impressions: </a:t>
            </a:r>
            <a:r>
              <a:rPr lang="en-US" i="1" dirty="0"/>
              <a:t>impressions of sensation</a:t>
            </a:r>
            <a:r>
              <a:rPr lang="en-US" dirty="0"/>
              <a:t>, or </a:t>
            </a:r>
            <a:r>
              <a:rPr lang="en-US" i="1" dirty="0"/>
              <a:t>original impressions</a:t>
            </a:r>
            <a:r>
              <a:rPr lang="en-US" dirty="0"/>
              <a:t>, and </a:t>
            </a:r>
            <a:r>
              <a:rPr lang="en-US" i="1" dirty="0"/>
              <a:t>impressions of reflection</a:t>
            </a:r>
            <a:r>
              <a:rPr lang="en-US" dirty="0"/>
              <a:t>, or </a:t>
            </a:r>
            <a:r>
              <a:rPr lang="en-US" i="1" dirty="0"/>
              <a:t>secondary impressions</a:t>
            </a:r>
            <a:r>
              <a:rPr lang="en-US" dirty="0"/>
              <a:t>. Impressions of sensation include the feelings we get from our five senses as well as pains and pleasures, all of which arise in us “originally, from unknown causes” (T 1.1.2.1/7). He calls them </a:t>
            </a:r>
            <a:r>
              <a:rPr lang="en-US" i="1" dirty="0"/>
              <a:t>original</a:t>
            </a:r>
            <a:r>
              <a:rPr lang="en-US" dirty="0"/>
              <a:t> because trying to determine their ultimate causes would take us beyond anything we can experience. Any intelligible investigation must stop with them</a:t>
            </a:r>
            <a:endParaRPr lang="it-IT" dirty="0"/>
          </a:p>
        </p:txBody>
      </p:sp>
    </p:spTree>
    <p:extLst>
      <p:ext uri="{BB962C8B-B14F-4D97-AF65-F5344CB8AC3E}">
        <p14:creationId xmlns:p14="http://schemas.microsoft.com/office/powerpoint/2010/main" val="2012477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Impressions of reflection include desires, emotions, passions, and sentiments. They are essentially reactions or responses to ideas, which is why he calls them </a:t>
            </a:r>
            <a:r>
              <a:rPr lang="en-US" i="1" dirty="0"/>
              <a:t>secondary</a:t>
            </a:r>
            <a:r>
              <a:rPr lang="en-US" dirty="0"/>
              <a:t>. Your memories of last year's sunburn are ideas, copies of the original impressions you had when the sunburn occurred. Recalling those ideas causes you to </a:t>
            </a:r>
            <a:r>
              <a:rPr lang="en-US" i="1" dirty="0"/>
              <a:t>fear</a:t>
            </a:r>
            <a:r>
              <a:rPr lang="en-US" dirty="0"/>
              <a:t> that you'll get another sunburn this year, to </a:t>
            </a:r>
            <a:r>
              <a:rPr lang="en-US" i="1" dirty="0"/>
              <a:t>hope</a:t>
            </a:r>
            <a:r>
              <a:rPr lang="en-US" dirty="0"/>
              <a:t> that you won't, and to </a:t>
            </a:r>
            <a:r>
              <a:rPr lang="en-US" i="1" dirty="0"/>
              <a:t>want</a:t>
            </a:r>
            <a:r>
              <a:rPr lang="en-US" dirty="0"/>
              <a:t> to take proper precautions to avoid overexposure to the sun.</a:t>
            </a:r>
            <a:endParaRPr lang="it-IT" dirty="0"/>
          </a:p>
        </p:txBody>
      </p:sp>
    </p:spTree>
    <p:extLst>
      <p:ext uri="{BB962C8B-B14F-4D97-AF65-F5344CB8AC3E}">
        <p14:creationId xmlns:p14="http://schemas.microsoft.com/office/powerpoint/2010/main" val="22298146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Lezioni 20-21</a:t>
            </a:r>
          </a:p>
          <a:p>
            <a:r>
              <a:rPr lang="it-IT" smtClean="0"/>
              <a:t>25/11/22</a:t>
            </a:r>
          </a:p>
          <a:p>
            <a:endParaRPr lang="it-IT"/>
          </a:p>
        </p:txBody>
      </p:sp>
    </p:spTree>
    <p:extLst>
      <p:ext uri="{BB962C8B-B14F-4D97-AF65-F5344CB8AC3E}">
        <p14:creationId xmlns:p14="http://schemas.microsoft.com/office/powerpoint/2010/main" val="4929588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Registrare lezione per partecipanti a </a:t>
            </a:r>
            <a:r>
              <a:rPr lang="it-IT" b="1" smtClean="0"/>
              <a:t>futurità</a:t>
            </a:r>
            <a:endParaRPr lang="it-IT" b="1"/>
          </a:p>
        </p:txBody>
      </p:sp>
    </p:spTree>
    <p:extLst>
      <p:ext uri="{BB962C8B-B14F-4D97-AF65-F5344CB8AC3E}">
        <p14:creationId xmlns:p14="http://schemas.microsoft.com/office/powerpoint/2010/main" val="32221658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 </a:t>
            </a:r>
            <a:endParaRPr lang="it-IT"/>
          </a:p>
        </p:txBody>
      </p:sp>
      <p:sp>
        <p:nvSpPr>
          <p:cNvPr id="3" name="Segnaposto contenuto 2"/>
          <p:cNvSpPr>
            <a:spLocks noGrp="1"/>
          </p:cNvSpPr>
          <p:nvPr>
            <p:ph idx="1"/>
          </p:nvPr>
        </p:nvSpPr>
        <p:spPr/>
        <p:txBody>
          <a:bodyPr>
            <a:normAutofit/>
          </a:bodyPr>
          <a:lstStyle/>
          <a:p>
            <a:r>
              <a:rPr lang="en-US" dirty="0"/>
              <a:t>Perceptions—both impressions and ideas—may be either </a:t>
            </a:r>
            <a:r>
              <a:rPr lang="en-US" i="1" dirty="0"/>
              <a:t>simple</a:t>
            </a:r>
            <a:r>
              <a:rPr lang="en-US" dirty="0"/>
              <a:t> or </a:t>
            </a:r>
            <a:r>
              <a:rPr lang="en-US" i="1" dirty="0"/>
              <a:t>complex</a:t>
            </a:r>
            <a:r>
              <a:rPr lang="en-US" dirty="0"/>
              <a:t>. Complex impressions are made up of a group of simple impressions. My impression of the violet I just picked is complex. Among the ways it affects my senses are its brilliant purple color and its sweet smell. I can separate and distinguish its color and smell from the rest of my impressions of the violet. Its color and smell are simple impressions, which can't be broken down further because they have no component parts.</a:t>
            </a:r>
            <a:endParaRPr lang="it-IT" dirty="0"/>
          </a:p>
        </p:txBody>
      </p:sp>
    </p:spTree>
    <p:extLst>
      <p:ext uri="{BB962C8B-B14F-4D97-AF65-F5344CB8AC3E}">
        <p14:creationId xmlns:p14="http://schemas.microsoft.com/office/powerpoint/2010/main" val="20485642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Leggiamo da</a:t>
            </a:r>
            <a:endParaRPr lang="it-IT" dirty="0"/>
          </a:p>
          <a:p>
            <a:r>
              <a:rPr lang="it-IT" dirty="0"/>
              <a:t>BOOK I, Part IV, </a:t>
            </a:r>
            <a:r>
              <a:rPr lang="it-IT" b="1" dirty="0"/>
              <a:t>SECTION VI.</a:t>
            </a:r>
          </a:p>
          <a:p>
            <a:r>
              <a:rPr lang="it-IT" b="1" dirty="0"/>
              <a:t>Of personal </a:t>
            </a:r>
            <a:r>
              <a:rPr lang="it-IT" b="1" dirty="0" err="1"/>
              <a:t>identity</a:t>
            </a:r>
            <a:r>
              <a:rPr lang="it-IT" b="1" dirty="0" smtClean="0"/>
              <a:t>.</a:t>
            </a:r>
          </a:p>
          <a:p>
            <a:r>
              <a:rPr lang="it-IT" dirty="0" smtClean="0"/>
              <a:t>Hume argomenta (1) che non abbiamo realmente un’idea del sé, e (2) che l’identità personale nel tempo è solo fittizia</a:t>
            </a:r>
            <a:endParaRPr lang="it-IT" dirty="0"/>
          </a:p>
        </p:txBody>
      </p:sp>
    </p:spTree>
    <p:extLst>
      <p:ext uri="{BB962C8B-B14F-4D97-AF65-F5344CB8AC3E}">
        <p14:creationId xmlns:p14="http://schemas.microsoft.com/office/powerpoint/2010/main" val="42503116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Da BOOK I, Part IV, </a:t>
            </a:r>
            <a:r>
              <a:rPr lang="it-IT" b="1" dirty="0"/>
              <a:t>SECTION VI (dall’inizio)</a:t>
            </a:r>
            <a:endParaRPr lang="it-IT" dirty="0"/>
          </a:p>
        </p:txBody>
      </p:sp>
      <p:sp>
        <p:nvSpPr>
          <p:cNvPr id="3" name="Segnaposto contenuto 2"/>
          <p:cNvSpPr>
            <a:spLocks noGrp="1"/>
          </p:cNvSpPr>
          <p:nvPr>
            <p:ph idx="1"/>
          </p:nvPr>
        </p:nvSpPr>
        <p:spPr/>
        <p:txBody>
          <a:bodyPr>
            <a:normAutofit lnSpcReduction="10000"/>
          </a:bodyPr>
          <a:lstStyle/>
          <a:p>
            <a:r>
              <a:rPr lang="en-US" dirty="0"/>
              <a:t>There are some philosophers, who imagine we are every moment intimately conscious of what we</a:t>
            </a:r>
          </a:p>
          <a:p>
            <a:r>
              <a:rPr lang="en-US" dirty="0"/>
              <a:t>call our Self; that we feel its existence and its continuance in existence; and are certain, beyond the</a:t>
            </a:r>
          </a:p>
          <a:p>
            <a:r>
              <a:rPr lang="en-US" dirty="0"/>
              <a:t>evidence of a demonstration, both of </a:t>
            </a:r>
            <a:r>
              <a:rPr lang="en-US" b="1" dirty="0"/>
              <a:t>[0] its perfect identity and simplicity. The strongest sensation, the</a:t>
            </a:r>
          </a:p>
          <a:p>
            <a:r>
              <a:rPr lang="en-US" b="1" dirty="0"/>
              <a:t>most violent passion, say they, instead of distracting us from this view, only fix it the more intensely,</a:t>
            </a:r>
          </a:p>
          <a:p>
            <a:r>
              <a:rPr lang="en-US" b="1" dirty="0"/>
              <a:t>and make us consider their influence on self either by their pain or pleasure.</a:t>
            </a:r>
            <a:r>
              <a:rPr lang="en-US" dirty="0"/>
              <a:t> </a:t>
            </a:r>
            <a:endParaRPr lang="it-IT" dirty="0"/>
          </a:p>
        </p:txBody>
      </p:sp>
    </p:spTree>
    <p:extLst>
      <p:ext uri="{BB962C8B-B14F-4D97-AF65-F5344CB8AC3E}">
        <p14:creationId xmlns:p14="http://schemas.microsoft.com/office/powerpoint/2010/main" val="30934411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To attempt a</a:t>
            </a:r>
          </a:p>
          <a:p>
            <a:r>
              <a:rPr lang="en-US" dirty="0"/>
              <a:t>farther proof of this were to weaken its evidence; since no proof can be </a:t>
            </a:r>
            <a:r>
              <a:rPr lang="en-US" dirty="0" err="1"/>
              <a:t>deriv’d</a:t>
            </a:r>
            <a:r>
              <a:rPr lang="en-US" dirty="0"/>
              <a:t> from any fact, of</a:t>
            </a:r>
          </a:p>
          <a:p>
            <a:r>
              <a:rPr lang="en-US" dirty="0"/>
              <a:t>which we are so intimately conscious; nor is there any thing, of which we can be certain, if we</a:t>
            </a:r>
          </a:p>
          <a:p>
            <a:r>
              <a:rPr lang="it-IT" dirty="0" err="1"/>
              <a:t>doubt</a:t>
            </a:r>
            <a:r>
              <a:rPr lang="it-IT" dirty="0"/>
              <a:t> of </a:t>
            </a:r>
            <a:r>
              <a:rPr lang="it-IT" dirty="0" err="1"/>
              <a:t>this</a:t>
            </a:r>
            <a:r>
              <a:rPr lang="it-IT" dirty="0"/>
              <a:t>.</a:t>
            </a:r>
          </a:p>
          <a:p>
            <a:endParaRPr lang="it-IT" dirty="0"/>
          </a:p>
        </p:txBody>
      </p:sp>
    </p:spTree>
    <p:extLst>
      <p:ext uri="{BB962C8B-B14F-4D97-AF65-F5344CB8AC3E}">
        <p14:creationId xmlns:p14="http://schemas.microsoft.com/office/powerpoint/2010/main" val="30596802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L’argomentazione di Hume</a:t>
            </a:r>
          </a:p>
        </p:txBody>
      </p:sp>
      <p:sp>
        <p:nvSpPr>
          <p:cNvPr id="3" name="Segnaposto contenuto 2"/>
          <p:cNvSpPr>
            <a:spLocks noGrp="1"/>
          </p:cNvSpPr>
          <p:nvPr>
            <p:ph idx="1"/>
          </p:nvPr>
        </p:nvSpPr>
        <p:spPr/>
        <p:txBody>
          <a:bodyPr>
            <a:normAutofit/>
          </a:bodyPr>
          <a:lstStyle/>
          <a:p>
            <a:r>
              <a:rPr lang="en-US" dirty="0"/>
              <a:t>[1] Unluckily all these positive assertions are contrary to that very experience, which is pleaded for them, </a:t>
            </a:r>
            <a:r>
              <a:rPr lang="en-US" b="1" dirty="0"/>
              <a:t>nor have we any idea of self </a:t>
            </a:r>
            <a:r>
              <a:rPr lang="en-US" dirty="0"/>
              <a:t>[</a:t>
            </a:r>
            <a:r>
              <a:rPr lang="en-US" dirty="0" err="1"/>
              <a:t>conclusione</a:t>
            </a:r>
            <a:r>
              <a:rPr lang="en-US" dirty="0"/>
              <a:t> da </a:t>
            </a:r>
            <a:r>
              <a:rPr lang="en-US" dirty="0" err="1"/>
              <a:t>raggiungere</a:t>
            </a:r>
            <a:r>
              <a:rPr lang="en-US" dirty="0"/>
              <a:t>], after the manner it is here </a:t>
            </a:r>
            <a:r>
              <a:rPr lang="en-US" dirty="0" err="1"/>
              <a:t>explain’d</a:t>
            </a:r>
            <a:r>
              <a:rPr lang="en-US" dirty="0"/>
              <a:t>.</a:t>
            </a:r>
          </a:p>
          <a:p>
            <a:r>
              <a:rPr lang="en-US" dirty="0"/>
              <a:t>[2] For from what impression </a:t>
            </a:r>
            <a:r>
              <a:rPr lang="en-US" dirty="0" err="1"/>
              <a:t>cou’d</a:t>
            </a:r>
            <a:r>
              <a:rPr lang="en-US" dirty="0"/>
              <a:t> this idea be </a:t>
            </a:r>
            <a:r>
              <a:rPr lang="en-US" dirty="0" err="1"/>
              <a:t>deriv’d</a:t>
            </a:r>
            <a:r>
              <a:rPr lang="en-US" dirty="0"/>
              <a:t>? This question ’tis impossible to answer without a manifest contradiction </a:t>
            </a:r>
            <a:r>
              <a:rPr lang="it-IT" dirty="0"/>
              <a:t>and </a:t>
            </a:r>
            <a:r>
              <a:rPr lang="it-IT" dirty="0" err="1"/>
              <a:t>absurdity</a:t>
            </a:r>
            <a:r>
              <a:rPr lang="it-IT" dirty="0"/>
              <a:t>;</a:t>
            </a:r>
            <a:endParaRPr lang="en-US" dirty="0"/>
          </a:p>
        </p:txBody>
      </p:sp>
    </p:spTree>
    <p:extLst>
      <p:ext uri="{BB962C8B-B14F-4D97-AF65-F5344CB8AC3E}">
        <p14:creationId xmlns:p14="http://schemas.microsoft.com/office/powerpoint/2010/main" val="39085116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[3] </a:t>
            </a:r>
            <a:r>
              <a:rPr lang="en-US" dirty="0"/>
              <a:t>and yet ’tis a question, which must necessarily be </a:t>
            </a:r>
            <a:r>
              <a:rPr lang="en-US" dirty="0" err="1"/>
              <a:t>answer’d</a:t>
            </a:r>
            <a:r>
              <a:rPr lang="en-US" dirty="0"/>
              <a:t>, if we </a:t>
            </a:r>
            <a:r>
              <a:rPr lang="en-US" dirty="0" err="1"/>
              <a:t>wou’d</a:t>
            </a:r>
            <a:r>
              <a:rPr lang="en-US" dirty="0"/>
              <a:t> have the idea of self pass for clear and intelligible.</a:t>
            </a:r>
            <a:endParaRPr lang="it-IT" dirty="0"/>
          </a:p>
        </p:txBody>
      </p:sp>
    </p:spTree>
    <p:extLst>
      <p:ext uri="{BB962C8B-B14F-4D97-AF65-F5344CB8AC3E}">
        <p14:creationId xmlns:p14="http://schemas.microsoft.com/office/powerpoint/2010/main" val="2535816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Chi va a </a:t>
            </a:r>
            <a:r>
              <a:rPr lang="it-IT" dirty="0" err="1"/>
              <a:t>futurità</a:t>
            </a:r>
            <a:r>
              <a:rPr lang="it-IT" dirty="0"/>
              <a:t> domani?</a:t>
            </a:r>
          </a:p>
          <a:p>
            <a:r>
              <a:rPr lang="it-IT" dirty="0"/>
              <a:t>Vi ricordo le tre lezioni di recupero, martedì 29 novembre ore 16-19, aula B</a:t>
            </a:r>
          </a:p>
        </p:txBody>
      </p:sp>
    </p:spTree>
    <p:extLst>
      <p:ext uri="{BB962C8B-B14F-4D97-AF65-F5344CB8AC3E}">
        <p14:creationId xmlns:p14="http://schemas.microsoft.com/office/powerpoint/2010/main" val="16485626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[4] It must be some one impression, that gives rise to every real idea.</a:t>
            </a:r>
          </a:p>
          <a:p>
            <a:r>
              <a:rPr lang="en-US" dirty="0"/>
              <a:t>[5] But self or person is not any one impression, but [5’] that to which our several impressions and ideas are </a:t>
            </a:r>
            <a:r>
              <a:rPr lang="en-US" dirty="0" err="1"/>
              <a:t>suppos’d</a:t>
            </a:r>
            <a:r>
              <a:rPr lang="en-US" dirty="0"/>
              <a:t> to have a reference (v. </a:t>
            </a:r>
            <a:r>
              <a:rPr lang="en-US" dirty="0" err="1"/>
              <a:t>passo</a:t>
            </a:r>
            <a:r>
              <a:rPr lang="en-US" dirty="0"/>
              <a:t> [0]).</a:t>
            </a:r>
            <a:endParaRPr lang="it-IT" dirty="0"/>
          </a:p>
        </p:txBody>
      </p:sp>
    </p:spTree>
    <p:extLst>
      <p:ext uri="{BB962C8B-B14F-4D97-AF65-F5344CB8AC3E}">
        <p14:creationId xmlns:p14="http://schemas.microsoft.com/office/powerpoint/2010/main" val="23884623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[6] If any impression gives rise to the idea of self, that impression must continue invariably the same, thro’ the whole course of our lives;</a:t>
            </a:r>
          </a:p>
          <a:p>
            <a:r>
              <a:rPr lang="en-US" dirty="0"/>
              <a:t>[7] since self is </a:t>
            </a:r>
            <a:r>
              <a:rPr lang="en-US" dirty="0" err="1"/>
              <a:t>suppos’d</a:t>
            </a:r>
            <a:r>
              <a:rPr lang="en-US" dirty="0"/>
              <a:t> to exist after that manner.</a:t>
            </a:r>
          </a:p>
          <a:p>
            <a:r>
              <a:rPr lang="en-US" dirty="0"/>
              <a:t>[8]  But there is no impression constant and invariable.</a:t>
            </a:r>
          </a:p>
          <a:p>
            <a:r>
              <a:rPr lang="en-US" dirty="0"/>
              <a:t> [9] Pain and pleasure, grief and joy, passions and sensations succeed each other, and never all exist at the same time.</a:t>
            </a:r>
          </a:p>
        </p:txBody>
      </p:sp>
    </p:spTree>
    <p:extLst>
      <p:ext uri="{BB962C8B-B14F-4D97-AF65-F5344CB8AC3E}">
        <p14:creationId xmlns:p14="http://schemas.microsoft.com/office/powerpoint/2010/main" val="509645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[10]  It cannot, therefore, be from any of these impressions, or from any other, that the idea of self is </a:t>
            </a:r>
            <a:r>
              <a:rPr lang="en-US" dirty="0" err="1"/>
              <a:t>deriv’d</a:t>
            </a:r>
            <a:r>
              <a:rPr lang="en-US" dirty="0"/>
              <a:t>;</a:t>
            </a:r>
          </a:p>
          <a:p>
            <a:r>
              <a:rPr lang="en-US" b="1" dirty="0" err="1"/>
              <a:t>Conclusione</a:t>
            </a:r>
            <a:r>
              <a:rPr lang="en-US" b="1" dirty="0"/>
              <a:t> </a:t>
            </a:r>
            <a:r>
              <a:rPr lang="en-US" b="1" dirty="0" err="1"/>
              <a:t>ripetuta</a:t>
            </a:r>
            <a:r>
              <a:rPr lang="en-US" b="1" dirty="0"/>
              <a:t>:</a:t>
            </a:r>
          </a:p>
          <a:p>
            <a:r>
              <a:rPr lang="en-US" dirty="0"/>
              <a:t>[11] and consequently there is no such idea.</a:t>
            </a:r>
            <a:endParaRPr lang="it-IT" dirty="0"/>
          </a:p>
        </p:txBody>
      </p:sp>
    </p:spTree>
    <p:extLst>
      <p:ext uri="{BB962C8B-B14F-4D97-AF65-F5344CB8AC3E}">
        <p14:creationId xmlns:p14="http://schemas.microsoft.com/office/powerpoint/2010/main" val="26352020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dirty="0"/>
              <a:t>Proviamo a ricostruire l’argomento di Hume volto a dimostrare che non abbiamo alcuna idea del sé</a:t>
            </a:r>
          </a:p>
        </p:txBody>
      </p:sp>
    </p:spTree>
    <p:extLst>
      <p:ext uri="{BB962C8B-B14F-4D97-AF65-F5344CB8AC3E}">
        <p14:creationId xmlns:p14="http://schemas.microsoft.com/office/powerpoint/2010/main" val="13920260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b="1" dirty="0"/>
              <a:t>Conclusione da raggiungere:</a:t>
            </a:r>
          </a:p>
          <a:p>
            <a:r>
              <a:rPr lang="it-IT" b="1" dirty="0"/>
              <a:t>Non abbiamo un’idea del sé</a:t>
            </a:r>
          </a:p>
          <a:p>
            <a:r>
              <a:rPr lang="it-IT" dirty="0"/>
              <a:t>[1] </a:t>
            </a:r>
            <a:r>
              <a:rPr lang="en-US" dirty="0"/>
              <a:t>Unluckily all these positive assertions are contrary to that very experience, which is pleaded for them, </a:t>
            </a:r>
            <a:r>
              <a:rPr lang="en-US" b="1" dirty="0"/>
              <a:t>nor have we any idea of sel</a:t>
            </a:r>
            <a:r>
              <a:rPr lang="en-US" dirty="0"/>
              <a:t>f, after the manner it is here </a:t>
            </a:r>
            <a:r>
              <a:rPr lang="en-US" dirty="0" err="1"/>
              <a:t>explain’d</a:t>
            </a:r>
            <a:r>
              <a:rPr lang="en-US" dirty="0"/>
              <a:t>.</a:t>
            </a:r>
          </a:p>
          <a:p>
            <a:r>
              <a:rPr lang="en-US" dirty="0"/>
              <a:t>[11] and consequently there is no such idea.</a:t>
            </a:r>
          </a:p>
        </p:txBody>
      </p:sp>
    </p:spTree>
    <p:extLst>
      <p:ext uri="{BB962C8B-B14F-4D97-AF65-F5344CB8AC3E}">
        <p14:creationId xmlns:p14="http://schemas.microsoft.com/office/powerpoint/2010/main" val="9870610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b="1" dirty="0" err="1"/>
              <a:t>Dimostrazione</a:t>
            </a:r>
            <a:endParaRPr lang="en-US" b="1" dirty="0"/>
          </a:p>
          <a:p>
            <a:r>
              <a:rPr lang="en-US" dirty="0" err="1"/>
              <a:t>Tutte</a:t>
            </a:r>
            <a:r>
              <a:rPr lang="en-US" dirty="0"/>
              <a:t> le </a:t>
            </a:r>
            <a:r>
              <a:rPr lang="en-US" dirty="0" err="1"/>
              <a:t>idee</a:t>
            </a:r>
            <a:r>
              <a:rPr lang="en-US" dirty="0"/>
              <a:t> </a:t>
            </a:r>
            <a:r>
              <a:rPr lang="en-US" dirty="0" err="1"/>
              <a:t>derivano</a:t>
            </a:r>
            <a:r>
              <a:rPr lang="en-US" dirty="0"/>
              <a:t> </a:t>
            </a:r>
            <a:r>
              <a:rPr lang="en-US" dirty="0" err="1"/>
              <a:t>da</a:t>
            </a:r>
            <a:r>
              <a:rPr lang="en-US" dirty="0"/>
              <a:t> </a:t>
            </a:r>
            <a:r>
              <a:rPr lang="en-US" dirty="0" err="1"/>
              <a:t>impressioni</a:t>
            </a:r>
            <a:endParaRPr lang="en-US" dirty="0"/>
          </a:p>
          <a:p>
            <a:r>
              <a:rPr lang="en-US" dirty="0"/>
              <a:t>[4]  It must be some one impression, that gives rise to every real idea. </a:t>
            </a:r>
          </a:p>
          <a:p>
            <a:r>
              <a:rPr lang="it-IT" dirty="0"/>
              <a:t>…</a:t>
            </a:r>
          </a:p>
        </p:txBody>
      </p:sp>
    </p:spTree>
    <p:extLst>
      <p:ext uri="{BB962C8B-B14F-4D97-AF65-F5344CB8AC3E}">
        <p14:creationId xmlns:p14="http://schemas.microsoft.com/office/powerpoint/2010/main" val="24319086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err="1"/>
              <a:t>Quindi</a:t>
            </a:r>
            <a:r>
              <a:rPr lang="en-US" dirty="0"/>
              <a:t> se ci fosse </a:t>
            </a:r>
            <a:r>
              <a:rPr lang="en-US" dirty="0" err="1"/>
              <a:t>l’idea</a:t>
            </a:r>
            <a:r>
              <a:rPr lang="en-US" dirty="0"/>
              <a:t> del </a:t>
            </a:r>
            <a:r>
              <a:rPr lang="en-US" dirty="0" err="1"/>
              <a:t>sé</a:t>
            </a:r>
            <a:r>
              <a:rPr lang="en-US" dirty="0"/>
              <a:t> </a:t>
            </a:r>
            <a:r>
              <a:rPr lang="en-US" dirty="0" err="1"/>
              <a:t>sarebbe</a:t>
            </a:r>
            <a:r>
              <a:rPr lang="en-US" dirty="0"/>
              <a:t> </a:t>
            </a:r>
            <a:r>
              <a:rPr lang="en-US" dirty="0" err="1"/>
              <a:t>derivata</a:t>
            </a:r>
            <a:r>
              <a:rPr lang="en-US" dirty="0"/>
              <a:t> da </a:t>
            </a:r>
            <a:r>
              <a:rPr lang="en-US" dirty="0" err="1"/>
              <a:t>un’impressione</a:t>
            </a:r>
            <a:endParaRPr lang="en-US" dirty="0"/>
          </a:p>
          <a:p>
            <a:r>
              <a:rPr lang="it-IT" dirty="0"/>
              <a:t>[3] </a:t>
            </a:r>
            <a:r>
              <a:rPr lang="en-US" dirty="0"/>
              <a:t>and yet ’tis a question [from what impression </a:t>
            </a:r>
            <a:r>
              <a:rPr lang="en-US" dirty="0" err="1"/>
              <a:t>cou’d</a:t>
            </a:r>
            <a:r>
              <a:rPr lang="en-US" dirty="0"/>
              <a:t> this idea be </a:t>
            </a:r>
            <a:r>
              <a:rPr lang="en-US" dirty="0" err="1"/>
              <a:t>deriv’d</a:t>
            </a:r>
            <a:r>
              <a:rPr lang="en-US" dirty="0"/>
              <a:t>? ], which must necessarily be </a:t>
            </a:r>
            <a:r>
              <a:rPr lang="en-US" dirty="0" err="1"/>
              <a:t>answer’d</a:t>
            </a:r>
            <a:r>
              <a:rPr lang="en-US" dirty="0"/>
              <a:t>, if we </a:t>
            </a:r>
            <a:r>
              <a:rPr lang="en-US" dirty="0" err="1"/>
              <a:t>wou’d</a:t>
            </a:r>
            <a:r>
              <a:rPr lang="en-US" dirty="0"/>
              <a:t> have the idea of self pass for clear and intelligible.</a:t>
            </a:r>
            <a:endParaRPr lang="it-IT" dirty="0"/>
          </a:p>
        </p:txBody>
      </p:sp>
    </p:spTree>
    <p:extLst>
      <p:ext uri="{BB962C8B-B14F-4D97-AF65-F5344CB8AC3E}">
        <p14:creationId xmlns:p14="http://schemas.microsoft.com/office/powerpoint/2010/main" val="11779406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Ma non c’è un’impressione che può candidarsi a questo ruolo (“impressione del sé”)</a:t>
            </a:r>
          </a:p>
          <a:p>
            <a:r>
              <a:rPr lang="it-IT" dirty="0"/>
              <a:t>Perché non c’è una tale impressione?</a:t>
            </a:r>
          </a:p>
          <a:p>
            <a:r>
              <a:rPr lang="it-IT" dirty="0"/>
              <a:t>Il sé non è una qualsiasi impressione tra le altre</a:t>
            </a:r>
          </a:p>
          <a:p>
            <a:r>
              <a:rPr lang="en-US" dirty="0"/>
              <a:t>[5] But self or person is not any one impression,</a:t>
            </a:r>
          </a:p>
        </p:txBody>
      </p:sp>
    </p:spTree>
    <p:extLst>
      <p:ext uri="{BB962C8B-B14F-4D97-AF65-F5344CB8AC3E}">
        <p14:creationId xmlns:p14="http://schemas.microsoft.com/office/powerpoint/2010/main" val="32611003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err="1"/>
              <a:t>Perché</a:t>
            </a:r>
            <a:r>
              <a:rPr lang="en-US" dirty="0"/>
              <a:t>? È </a:t>
            </a:r>
            <a:r>
              <a:rPr lang="en-US" dirty="0" err="1"/>
              <a:t>il</a:t>
            </a:r>
            <a:r>
              <a:rPr lang="en-US" dirty="0"/>
              <a:t> </a:t>
            </a:r>
            <a:r>
              <a:rPr lang="en-US" dirty="0" err="1"/>
              <a:t>punto</a:t>
            </a:r>
            <a:r>
              <a:rPr lang="en-US" dirty="0"/>
              <a:t> </a:t>
            </a:r>
            <a:r>
              <a:rPr lang="en-US" dirty="0" err="1"/>
              <a:t>di</a:t>
            </a:r>
            <a:r>
              <a:rPr lang="en-US" dirty="0"/>
              <a:t> </a:t>
            </a:r>
            <a:r>
              <a:rPr lang="en-US" dirty="0" err="1"/>
              <a:t>riferimento</a:t>
            </a:r>
            <a:r>
              <a:rPr lang="en-US" dirty="0"/>
              <a:t> per </a:t>
            </a:r>
            <a:r>
              <a:rPr lang="en-US" dirty="0" err="1"/>
              <a:t>tutte</a:t>
            </a:r>
            <a:r>
              <a:rPr lang="en-US" dirty="0"/>
              <a:t> le </a:t>
            </a:r>
            <a:r>
              <a:rPr lang="en-US" dirty="0" err="1"/>
              <a:t>impressioni</a:t>
            </a:r>
            <a:r>
              <a:rPr lang="en-US" dirty="0"/>
              <a:t> (</a:t>
            </a:r>
            <a:r>
              <a:rPr lang="en-US" dirty="0" err="1"/>
              <a:t>lungo</a:t>
            </a:r>
            <a:r>
              <a:rPr lang="en-US" dirty="0"/>
              <a:t> </a:t>
            </a:r>
            <a:r>
              <a:rPr lang="en-US" dirty="0" err="1"/>
              <a:t>tutto</a:t>
            </a:r>
            <a:r>
              <a:rPr lang="en-US" dirty="0"/>
              <a:t> </a:t>
            </a:r>
            <a:r>
              <a:rPr lang="en-US" dirty="0" err="1"/>
              <a:t>il</a:t>
            </a:r>
            <a:r>
              <a:rPr lang="en-US" dirty="0"/>
              <a:t> </a:t>
            </a:r>
            <a:r>
              <a:rPr lang="en-US" dirty="0" err="1"/>
              <a:t>corso</a:t>
            </a:r>
            <a:r>
              <a:rPr lang="en-US" dirty="0"/>
              <a:t> </a:t>
            </a:r>
            <a:r>
              <a:rPr lang="en-US" dirty="0" err="1"/>
              <a:t>della</a:t>
            </a:r>
            <a:r>
              <a:rPr lang="en-US" dirty="0"/>
              <a:t> vita)</a:t>
            </a:r>
          </a:p>
          <a:p>
            <a:r>
              <a:rPr lang="en-US" dirty="0"/>
              <a:t>[7] since self is </a:t>
            </a:r>
            <a:r>
              <a:rPr lang="en-US" dirty="0" err="1"/>
              <a:t>suppos’d</a:t>
            </a:r>
            <a:r>
              <a:rPr lang="en-US" dirty="0"/>
              <a:t> to exist after that manner.</a:t>
            </a:r>
          </a:p>
          <a:p>
            <a:r>
              <a:rPr lang="en-US" dirty="0"/>
              <a:t>[5’] [self is] that to which our several impressions and ideas are </a:t>
            </a:r>
            <a:r>
              <a:rPr lang="en-US" dirty="0" err="1"/>
              <a:t>suppos’d</a:t>
            </a:r>
            <a:r>
              <a:rPr lang="en-US" dirty="0"/>
              <a:t> to have a reference. (v. </a:t>
            </a:r>
            <a:r>
              <a:rPr lang="en-US" dirty="0" err="1"/>
              <a:t>passo</a:t>
            </a:r>
            <a:r>
              <a:rPr lang="en-US" dirty="0"/>
              <a:t> [0])</a:t>
            </a:r>
          </a:p>
        </p:txBody>
      </p:sp>
    </p:spTree>
    <p:extLst>
      <p:ext uri="{BB962C8B-B14F-4D97-AF65-F5344CB8AC3E}">
        <p14:creationId xmlns:p14="http://schemas.microsoft.com/office/powerpoint/2010/main" val="29596440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err="1"/>
              <a:t>Quindi</a:t>
            </a:r>
            <a:r>
              <a:rPr lang="en-US" dirty="0"/>
              <a:t>, se </a:t>
            </a:r>
            <a:r>
              <a:rPr lang="en-US" dirty="0" err="1"/>
              <a:t>ci</a:t>
            </a:r>
            <a:r>
              <a:rPr lang="en-US" dirty="0"/>
              <a:t> fosse </a:t>
            </a:r>
            <a:r>
              <a:rPr lang="en-US" dirty="0" err="1"/>
              <a:t>l’impressione</a:t>
            </a:r>
            <a:r>
              <a:rPr lang="en-US" dirty="0"/>
              <a:t> del </a:t>
            </a:r>
            <a:r>
              <a:rPr lang="en-US" dirty="0" err="1"/>
              <a:t>sé</a:t>
            </a:r>
            <a:r>
              <a:rPr lang="en-US" dirty="0"/>
              <a:t> </a:t>
            </a:r>
            <a:r>
              <a:rPr lang="en-US" dirty="0" err="1"/>
              <a:t>sarebbe</a:t>
            </a:r>
            <a:r>
              <a:rPr lang="en-US" dirty="0"/>
              <a:t> </a:t>
            </a:r>
            <a:r>
              <a:rPr lang="en-US" dirty="0" err="1"/>
              <a:t>invariabile</a:t>
            </a:r>
            <a:endParaRPr lang="en-US" dirty="0"/>
          </a:p>
          <a:p>
            <a:r>
              <a:rPr lang="en-US" dirty="0"/>
              <a:t>[6] If any impression gives rise to the idea of self, that impression must continue invariably the same, </a:t>
            </a:r>
            <a:r>
              <a:rPr lang="en-US" b="1" dirty="0"/>
              <a:t>thro’ the whole course of our lives</a:t>
            </a:r>
            <a:r>
              <a:rPr lang="en-US" dirty="0"/>
              <a:t>;</a:t>
            </a:r>
          </a:p>
          <a:p>
            <a:endParaRPr lang="it-IT" dirty="0"/>
          </a:p>
        </p:txBody>
      </p:sp>
    </p:spTree>
    <p:extLst>
      <p:ext uri="{BB962C8B-B14F-4D97-AF65-F5344CB8AC3E}">
        <p14:creationId xmlns:p14="http://schemas.microsoft.com/office/powerpoint/2010/main" val="197391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Programma</a:t>
            </a:r>
          </a:p>
        </p:txBody>
      </p:sp>
      <p:sp>
        <p:nvSpPr>
          <p:cNvPr id="3" name="Segnaposto contenuto 2"/>
          <p:cNvSpPr>
            <a:spLocks noGrp="1"/>
          </p:cNvSpPr>
          <p:nvPr>
            <p:ph idx="1"/>
          </p:nvPr>
        </p:nvSpPr>
        <p:spPr/>
        <p:txBody>
          <a:bodyPr/>
          <a:lstStyle/>
          <a:p>
            <a:r>
              <a:rPr lang="it-IT" dirty="0"/>
              <a:t>Lezioni 19 -21: finiamo </a:t>
            </a:r>
            <a:r>
              <a:rPr lang="it-IT" dirty="0" err="1"/>
              <a:t>Reid</a:t>
            </a:r>
            <a:r>
              <a:rPr lang="it-IT" dirty="0"/>
              <a:t>, leggiamo Hume</a:t>
            </a:r>
          </a:p>
          <a:p>
            <a:r>
              <a:rPr lang="it-IT" dirty="0"/>
              <a:t>Lezioni 22-24: leggiamo da Russell </a:t>
            </a:r>
            <a:r>
              <a:rPr lang="it-IT" dirty="0" err="1"/>
              <a:t>PoP</a:t>
            </a:r>
            <a:r>
              <a:rPr lang="it-IT" dirty="0"/>
              <a:t> e Russell </a:t>
            </a:r>
            <a:r>
              <a:rPr lang="it-IT" dirty="0" err="1"/>
              <a:t>OoP</a:t>
            </a:r>
            <a:endParaRPr lang="it-IT" dirty="0"/>
          </a:p>
          <a:p>
            <a:r>
              <a:rPr lang="it-IT" dirty="0"/>
              <a:t>Lezioni 25-27: leggiamo </a:t>
            </a:r>
            <a:r>
              <a:rPr lang="it-IT" dirty="0" err="1"/>
              <a:t>Parfit</a:t>
            </a:r>
            <a:r>
              <a:rPr lang="it-IT" dirty="0"/>
              <a:t> e Lowe</a:t>
            </a:r>
          </a:p>
          <a:p>
            <a:r>
              <a:rPr lang="it-IT" dirty="0"/>
              <a:t>Lezioni 28-30: presentazioni degli studenti</a:t>
            </a:r>
          </a:p>
          <a:p>
            <a:endParaRPr lang="it-IT" dirty="0"/>
          </a:p>
        </p:txBody>
      </p:sp>
    </p:spTree>
    <p:extLst>
      <p:ext uri="{BB962C8B-B14F-4D97-AF65-F5344CB8AC3E}">
        <p14:creationId xmlns:p14="http://schemas.microsoft.com/office/powerpoint/2010/main" val="29122905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Ma non ci sono impressioni invariabili lungo tutto il corso della vita</a:t>
            </a:r>
          </a:p>
          <a:p>
            <a:r>
              <a:rPr lang="en-US" dirty="0"/>
              <a:t>[8]  But there is no impression constant and invariable.</a:t>
            </a:r>
          </a:p>
          <a:p>
            <a:r>
              <a:rPr lang="en-US" dirty="0" err="1"/>
              <a:t>Perchè</a:t>
            </a:r>
            <a:r>
              <a:rPr lang="en-US" dirty="0"/>
              <a:t>? Le </a:t>
            </a:r>
            <a:r>
              <a:rPr lang="en-US" dirty="0" err="1"/>
              <a:t>impressioni</a:t>
            </a:r>
            <a:r>
              <a:rPr lang="en-US" dirty="0"/>
              <a:t> </a:t>
            </a:r>
            <a:r>
              <a:rPr lang="en-US" dirty="0" err="1"/>
              <a:t>di</a:t>
            </a:r>
            <a:r>
              <a:rPr lang="en-US" dirty="0"/>
              <a:t> cui </a:t>
            </a:r>
            <a:r>
              <a:rPr lang="en-US" dirty="0" err="1"/>
              <a:t>siamo</a:t>
            </a:r>
            <a:r>
              <a:rPr lang="en-US" dirty="0"/>
              <a:t> </a:t>
            </a:r>
            <a:r>
              <a:rPr lang="en-US" dirty="0" err="1"/>
              <a:t>consapevoli</a:t>
            </a:r>
            <a:r>
              <a:rPr lang="en-US" dirty="0"/>
              <a:t> </a:t>
            </a:r>
            <a:r>
              <a:rPr lang="en-US" dirty="0" err="1"/>
              <a:t>sono</a:t>
            </a:r>
            <a:r>
              <a:rPr lang="en-US" dirty="0"/>
              <a:t> in continuo </a:t>
            </a:r>
            <a:r>
              <a:rPr lang="en-US" dirty="0" err="1"/>
              <a:t>cambiamento</a:t>
            </a:r>
            <a:endParaRPr lang="en-US" dirty="0"/>
          </a:p>
          <a:p>
            <a:r>
              <a:rPr lang="en-US" dirty="0"/>
              <a:t> [9] Pain and pleasure, grief and joy, passions and sensations succeed each other, and never all exist at the same time.</a:t>
            </a:r>
          </a:p>
          <a:p>
            <a:endParaRPr lang="it-IT" dirty="0"/>
          </a:p>
        </p:txBody>
      </p:sp>
    </p:spTree>
    <p:extLst>
      <p:ext uri="{BB962C8B-B14F-4D97-AF65-F5344CB8AC3E}">
        <p14:creationId xmlns:p14="http://schemas.microsoft.com/office/powerpoint/2010/main" val="13060229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err="1"/>
              <a:t>Quindi</a:t>
            </a:r>
            <a:r>
              <a:rPr lang="en-US" dirty="0"/>
              <a:t>, </a:t>
            </a:r>
            <a:r>
              <a:rPr lang="en-US" dirty="0" err="1"/>
              <a:t>nessuna</a:t>
            </a:r>
            <a:r>
              <a:rPr lang="en-US" dirty="0"/>
              <a:t> di </a:t>
            </a:r>
            <a:r>
              <a:rPr lang="en-US" dirty="0" err="1"/>
              <a:t>queste</a:t>
            </a:r>
            <a:r>
              <a:rPr lang="en-US" dirty="0"/>
              <a:t> </a:t>
            </a:r>
            <a:r>
              <a:rPr lang="en-US" dirty="0" err="1"/>
              <a:t>impressioni</a:t>
            </a:r>
            <a:r>
              <a:rPr lang="en-US" dirty="0"/>
              <a:t> </a:t>
            </a:r>
            <a:r>
              <a:rPr lang="en-US" dirty="0" err="1"/>
              <a:t>può</a:t>
            </a:r>
            <a:r>
              <a:rPr lang="en-US" dirty="0"/>
              <a:t> far </a:t>
            </a:r>
            <a:r>
              <a:rPr lang="en-US" dirty="0" err="1"/>
              <a:t>sorgere</a:t>
            </a:r>
            <a:r>
              <a:rPr lang="en-US" dirty="0"/>
              <a:t> </a:t>
            </a:r>
            <a:r>
              <a:rPr lang="en-US" dirty="0" err="1"/>
              <a:t>l’idea</a:t>
            </a:r>
            <a:r>
              <a:rPr lang="en-US" dirty="0"/>
              <a:t> del </a:t>
            </a:r>
            <a:r>
              <a:rPr lang="en-US" dirty="0" err="1"/>
              <a:t>sé</a:t>
            </a:r>
            <a:endParaRPr lang="en-US" dirty="0"/>
          </a:p>
          <a:p>
            <a:r>
              <a:rPr lang="en-US" dirty="0"/>
              <a:t>[10]  It cannot, therefore, be from any of these impressions, or from any other, that the idea of self is </a:t>
            </a:r>
            <a:r>
              <a:rPr lang="en-US" dirty="0" err="1"/>
              <a:t>deriv’d</a:t>
            </a:r>
            <a:r>
              <a:rPr lang="en-US" dirty="0"/>
              <a:t>;</a:t>
            </a:r>
          </a:p>
        </p:txBody>
      </p:sp>
    </p:spTree>
    <p:extLst>
      <p:ext uri="{BB962C8B-B14F-4D97-AF65-F5344CB8AC3E}">
        <p14:creationId xmlns:p14="http://schemas.microsoft.com/office/powerpoint/2010/main" val="7111278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p:txBody>
          <a:bodyPr/>
          <a:lstStyle/>
          <a:p>
            <a:r>
              <a:rPr lang="it-IT" dirty="0"/>
              <a:t>L’argomento ricostruito </a:t>
            </a:r>
          </a:p>
        </p:txBody>
      </p:sp>
      <p:sp>
        <p:nvSpPr>
          <p:cNvPr id="4" name="Sottotitolo 3"/>
          <p:cNvSpPr>
            <a:spLocks noGrp="1"/>
          </p:cNvSpPr>
          <p:nvPr>
            <p:ph type="subTitle" idx="1"/>
          </p:nvPr>
        </p:nvSpPr>
        <p:spPr/>
        <p:txBody>
          <a:bodyPr/>
          <a:lstStyle/>
          <a:p>
            <a:endParaRPr lang="it-IT"/>
          </a:p>
        </p:txBody>
      </p:sp>
    </p:spTree>
    <p:extLst>
      <p:ext uri="{BB962C8B-B14F-4D97-AF65-F5344CB8AC3E}">
        <p14:creationId xmlns:p14="http://schemas.microsoft.com/office/powerpoint/2010/main" val="35385517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1200" y="332657"/>
            <a:ext cx="8229600" cy="5793507"/>
          </a:xfrm>
        </p:spPr>
        <p:txBody>
          <a:bodyPr>
            <a:normAutofit fontScale="92500" lnSpcReduction="20000"/>
          </a:bodyPr>
          <a:lstStyle/>
          <a:p>
            <a:r>
              <a:rPr lang="en-US" b="1" dirty="0"/>
              <a:t>1. </a:t>
            </a:r>
            <a:r>
              <a:rPr lang="en-US" b="1" dirty="0" err="1"/>
              <a:t>Tutte</a:t>
            </a:r>
            <a:r>
              <a:rPr lang="en-US" b="1" dirty="0"/>
              <a:t> le </a:t>
            </a:r>
            <a:r>
              <a:rPr lang="en-US" b="1" dirty="0" err="1"/>
              <a:t>idee</a:t>
            </a:r>
            <a:r>
              <a:rPr lang="en-US" b="1" dirty="0"/>
              <a:t> </a:t>
            </a:r>
            <a:r>
              <a:rPr lang="en-US" b="1" dirty="0" err="1"/>
              <a:t>derivano</a:t>
            </a:r>
            <a:r>
              <a:rPr lang="en-US" b="1" dirty="0"/>
              <a:t> </a:t>
            </a:r>
            <a:r>
              <a:rPr lang="en-US" b="1" dirty="0" err="1"/>
              <a:t>da</a:t>
            </a:r>
            <a:r>
              <a:rPr lang="en-US" b="1" dirty="0"/>
              <a:t> </a:t>
            </a:r>
            <a:r>
              <a:rPr lang="en-US" b="1" dirty="0" err="1"/>
              <a:t>impressioni</a:t>
            </a:r>
            <a:r>
              <a:rPr lang="en-US" b="1" dirty="0"/>
              <a:t> (</a:t>
            </a:r>
            <a:r>
              <a:rPr lang="en-US" b="1" dirty="0" err="1"/>
              <a:t>assioma</a:t>
            </a:r>
            <a:r>
              <a:rPr lang="en-US" b="1" dirty="0"/>
              <a:t> </a:t>
            </a:r>
            <a:r>
              <a:rPr lang="en-US" b="1" dirty="0" err="1"/>
              <a:t>empirista</a:t>
            </a:r>
            <a:r>
              <a:rPr lang="en-US" b="1" dirty="0"/>
              <a:t>, [4] )</a:t>
            </a:r>
          </a:p>
          <a:p>
            <a:r>
              <a:rPr lang="en-US" dirty="0"/>
              <a:t>2. se </a:t>
            </a:r>
            <a:r>
              <a:rPr lang="en-US" dirty="0" err="1"/>
              <a:t>ci</a:t>
            </a:r>
            <a:r>
              <a:rPr lang="en-US" dirty="0"/>
              <a:t> fosse </a:t>
            </a:r>
            <a:r>
              <a:rPr lang="en-US" dirty="0" err="1"/>
              <a:t>l’idea</a:t>
            </a:r>
            <a:r>
              <a:rPr lang="en-US" dirty="0"/>
              <a:t> del </a:t>
            </a:r>
            <a:r>
              <a:rPr lang="en-US" dirty="0" err="1"/>
              <a:t>sé</a:t>
            </a:r>
            <a:r>
              <a:rPr lang="en-US" dirty="0"/>
              <a:t> </a:t>
            </a:r>
            <a:r>
              <a:rPr lang="en-US" dirty="0" err="1"/>
              <a:t>sarebbe</a:t>
            </a:r>
            <a:r>
              <a:rPr lang="en-US" dirty="0"/>
              <a:t> </a:t>
            </a:r>
            <a:r>
              <a:rPr lang="en-US" dirty="0" err="1"/>
              <a:t>derivata</a:t>
            </a:r>
            <a:r>
              <a:rPr lang="en-US" dirty="0"/>
              <a:t> </a:t>
            </a:r>
            <a:r>
              <a:rPr lang="en-US" dirty="0" err="1"/>
              <a:t>da</a:t>
            </a:r>
            <a:r>
              <a:rPr lang="en-US" dirty="0"/>
              <a:t> </a:t>
            </a:r>
            <a:r>
              <a:rPr lang="en-US" dirty="0" err="1"/>
              <a:t>un’impressione</a:t>
            </a:r>
            <a:r>
              <a:rPr lang="en-US" dirty="0"/>
              <a:t>    (</a:t>
            </a:r>
            <a:r>
              <a:rPr lang="en-US" dirty="0" err="1"/>
              <a:t>da</a:t>
            </a:r>
            <a:r>
              <a:rPr lang="en-US" dirty="0"/>
              <a:t> 1, </a:t>
            </a:r>
            <a:r>
              <a:rPr lang="it-IT" dirty="0"/>
              <a:t>[3] </a:t>
            </a:r>
            <a:r>
              <a:rPr lang="en-US" dirty="0"/>
              <a:t>)</a:t>
            </a:r>
          </a:p>
          <a:p>
            <a:r>
              <a:rPr lang="en-US" b="1" dirty="0"/>
              <a:t>3. </a:t>
            </a:r>
            <a:r>
              <a:rPr lang="en-US" b="1" dirty="0" err="1"/>
              <a:t>l’impressione</a:t>
            </a:r>
            <a:r>
              <a:rPr lang="en-US" b="1" dirty="0"/>
              <a:t>  “</a:t>
            </a:r>
            <a:r>
              <a:rPr lang="en-US" b="1" dirty="0" err="1"/>
              <a:t>candidata</a:t>
            </a:r>
            <a:r>
              <a:rPr lang="en-US" b="1" dirty="0"/>
              <a:t>” (</a:t>
            </a:r>
            <a:r>
              <a:rPr lang="en-US" b="1" dirty="0" err="1"/>
              <a:t>da</a:t>
            </a:r>
            <a:r>
              <a:rPr lang="en-US" b="1" dirty="0"/>
              <a:t> cui </a:t>
            </a:r>
            <a:r>
              <a:rPr lang="en-US" b="1" dirty="0" err="1"/>
              <a:t>deriverebbe</a:t>
            </a:r>
            <a:r>
              <a:rPr lang="en-US" b="1" dirty="0"/>
              <a:t> </a:t>
            </a:r>
            <a:r>
              <a:rPr lang="en-US" b="1" dirty="0" err="1"/>
              <a:t>l’idea</a:t>
            </a:r>
            <a:r>
              <a:rPr lang="en-US" b="1" dirty="0"/>
              <a:t> del </a:t>
            </a:r>
            <a:r>
              <a:rPr lang="en-US" b="1" dirty="0" err="1"/>
              <a:t>sé</a:t>
            </a:r>
            <a:r>
              <a:rPr lang="en-US" b="1" dirty="0"/>
              <a:t> ) </a:t>
            </a:r>
            <a:r>
              <a:rPr lang="en-US" b="1" dirty="0" err="1"/>
              <a:t>sarebbe</a:t>
            </a:r>
            <a:r>
              <a:rPr lang="en-US" b="1" dirty="0"/>
              <a:t> </a:t>
            </a:r>
            <a:r>
              <a:rPr lang="en-US" b="1" dirty="0" err="1"/>
              <a:t>il</a:t>
            </a:r>
            <a:r>
              <a:rPr lang="en-US" b="1" dirty="0"/>
              <a:t> </a:t>
            </a:r>
            <a:r>
              <a:rPr lang="en-US" b="1" dirty="0" err="1"/>
              <a:t>punto</a:t>
            </a:r>
            <a:r>
              <a:rPr lang="en-US" b="1" dirty="0"/>
              <a:t> </a:t>
            </a:r>
            <a:r>
              <a:rPr lang="en-US" b="1" dirty="0" err="1"/>
              <a:t>di</a:t>
            </a:r>
            <a:r>
              <a:rPr lang="en-US" b="1" dirty="0"/>
              <a:t> </a:t>
            </a:r>
            <a:r>
              <a:rPr lang="en-US" b="1" dirty="0" err="1"/>
              <a:t>riferimento</a:t>
            </a:r>
            <a:r>
              <a:rPr lang="en-US" b="1" dirty="0"/>
              <a:t> </a:t>
            </a:r>
            <a:r>
              <a:rPr lang="en-US" b="1" dirty="0" err="1"/>
              <a:t>di</a:t>
            </a:r>
            <a:r>
              <a:rPr lang="en-US" b="1" dirty="0"/>
              <a:t> </a:t>
            </a:r>
            <a:r>
              <a:rPr lang="en-US" b="1" dirty="0" err="1"/>
              <a:t>tutte</a:t>
            </a:r>
            <a:r>
              <a:rPr lang="en-US" b="1" dirty="0"/>
              <a:t> le </a:t>
            </a:r>
            <a:r>
              <a:rPr lang="en-US" b="1" dirty="0" err="1"/>
              <a:t>altre</a:t>
            </a:r>
            <a:r>
              <a:rPr lang="en-US" b="1" dirty="0"/>
              <a:t> </a:t>
            </a:r>
            <a:r>
              <a:rPr lang="en-US" b="1" dirty="0" err="1"/>
              <a:t>impressioni</a:t>
            </a:r>
            <a:r>
              <a:rPr lang="en-US" b="1" dirty="0"/>
              <a:t> </a:t>
            </a:r>
            <a:r>
              <a:rPr lang="en-US" b="1" dirty="0" err="1"/>
              <a:t>lungo</a:t>
            </a:r>
            <a:r>
              <a:rPr lang="en-US" b="1" dirty="0"/>
              <a:t> </a:t>
            </a:r>
            <a:r>
              <a:rPr lang="en-US" b="1" dirty="0" err="1"/>
              <a:t>il</a:t>
            </a:r>
            <a:r>
              <a:rPr lang="en-US" b="1" dirty="0"/>
              <a:t> </a:t>
            </a:r>
            <a:r>
              <a:rPr lang="en-US" b="1" dirty="0" err="1"/>
              <a:t>corso</a:t>
            </a:r>
            <a:r>
              <a:rPr lang="en-US" b="1" dirty="0"/>
              <a:t> </a:t>
            </a:r>
            <a:r>
              <a:rPr lang="en-US" b="1" dirty="0" err="1"/>
              <a:t>della</a:t>
            </a:r>
            <a:r>
              <a:rPr lang="en-US" b="1" dirty="0"/>
              <a:t> vita  (</a:t>
            </a:r>
            <a:r>
              <a:rPr lang="en-US" b="1" dirty="0" err="1"/>
              <a:t>concezione</a:t>
            </a:r>
            <a:r>
              <a:rPr lang="en-US" b="1" dirty="0"/>
              <a:t> del </a:t>
            </a:r>
            <a:r>
              <a:rPr lang="en-US" b="1" dirty="0" err="1"/>
              <a:t>sé</a:t>
            </a:r>
            <a:r>
              <a:rPr lang="en-US" b="1" dirty="0"/>
              <a:t>, [0], [5’], [7])</a:t>
            </a:r>
          </a:p>
          <a:p>
            <a:r>
              <a:rPr lang="en-US" dirty="0"/>
              <a:t>4. Se </a:t>
            </a:r>
            <a:r>
              <a:rPr lang="en-US" dirty="0" err="1"/>
              <a:t>ci</a:t>
            </a:r>
            <a:r>
              <a:rPr lang="en-US" dirty="0"/>
              <a:t> fosse </a:t>
            </a:r>
            <a:r>
              <a:rPr lang="en-US" dirty="0" err="1"/>
              <a:t>l’impressione</a:t>
            </a:r>
            <a:r>
              <a:rPr lang="en-US" dirty="0"/>
              <a:t> </a:t>
            </a:r>
            <a:r>
              <a:rPr lang="en-US" dirty="0" err="1"/>
              <a:t>candidata</a:t>
            </a:r>
            <a:r>
              <a:rPr lang="en-US" dirty="0"/>
              <a:t> </a:t>
            </a:r>
            <a:r>
              <a:rPr lang="en-US" dirty="0" err="1"/>
              <a:t>sarebbe</a:t>
            </a:r>
            <a:r>
              <a:rPr lang="en-US" dirty="0"/>
              <a:t> </a:t>
            </a:r>
            <a:r>
              <a:rPr lang="en-US" dirty="0" err="1"/>
              <a:t>invariabile</a:t>
            </a:r>
            <a:r>
              <a:rPr lang="en-US" dirty="0"/>
              <a:t> (</a:t>
            </a:r>
            <a:r>
              <a:rPr lang="en-US" dirty="0" err="1"/>
              <a:t>da</a:t>
            </a:r>
            <a:r>
              <a:rPr lang="en-US" dirty="0"/>
              <a:t> 3, [6] )</a:t>
            </a:r>
          </a:p>
          <a:p>
            <a:r>
              <a:rPr lang="en-US" dirty="0"/>
              <a:t>5. </a:t>
            </a:r>
            <a:r>
              <a:rPr lang="en-US" dirty="0" err="1"/>
              <a:t>osserviamo</a:t>
            </a:r>
            <a:r>
              <a:rPr lang="en-US" dirty="0"/>
              <a:t> </a:t>
            </a:r>
            <a:r>
              <a:rPr lang="en-US" dirty="0" err="1"/>
              <a:t>impressioni</a:t>
            </a:r>
            <a:r>
              <a:rPr lang="en-US" dirty="0"/>
              <a:t> in continuo </a:t>
            </a:r>
            <a:r>
              <a:rPr lang="en-US" dirty="0" err="1"/>
              <a:t>mutamento</a:t>
            </a:r>
            <a:r>
              <a:rPr lang="en-US" dirty="0"/>
              <a:t> </a:t>
            </a:r>
            <a:r>
              <a:rPr lang="it-IT" dirty="0"/>
              <a:t>(dato introspettivo,</a:t>
            </a:r>
            <a:r>
              <a:rPr lang="en-US" dirty="0"/>
              <a:t> [9])</a:t>
            </a:r>
          </a:p>
          <a:p>
            <a:r>
              <a:rPr lang="it-IT" dirty="0"/>
              <a:t>6. Non ci sono impressioni invariabili (generalizzazione da  5, </a:t>
            </a:r>
            <a:r>
              <a:rPr lang="en-US" dirty="0"/>
              <a:t>[8]</a:t>
            </a:r>
            <a:r>
              <a:rPr lang="it-IT" dirty="0"/>
              <a:t>)</a:t>
            </a:r>
            <a:endParaRPr lang="en-US" dirty="0"/>
          </a:p>
          <a:p>
            <a:r>
              <a:rPr lang="it-IT" dirty="0"/>
              <a:t>7. non c’è un’impressione candidata (da 6 e 4, [10])</a:t>
            </a:r>
          </a:p>
          <a:p>
            <a:r>
              <a:rPr lang="it-IT" dirty="0"/>
              <a:t>8. Non c’è l’idea del sé (da 2 e 7, [1], [11])</a:t>
            </a:r>
          </a:p>
          <a:p>
            <a:endParaRPr lang="it-IT" dirty="0"/>
          </a:p>
        </p:txBody>
      </p:sp>
    </p:spTree>
    <p:extLst>
      <p:ext uri="{BB962C8B-B14F-4D97-AF65-F5344CB8AC3E}">
        <p14:creationId xmlns:p14="http://schemas.microsoft.com/office/powerpoint/2010/main" val="7654970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Continuiamo a leggere da Book I, part IV, </a:t>
            </a:r>
            <a:r>
              <a:rPr lang="it-IT" dirty="0" err="1"/>
              <a:t>sect</a:t>
            </a:r>
            <a:r>
              <a:rPr lang="it-IT" dirty="0"/>
              <a:t>. 6 del </a:t>
            </a:r>
            <a:r>
              <a:rPr lang="it-IT" i="1" dirty="0" err="1"/>
              <a:t>Treatise</a:t>
            </a:r>
            <a:r>
              <a:rPr lang="it-IT" dirty="0"/>
              <a:t> di Hume  e troviamo la concezione bundle-</a:t>
            </a:r>
            <a:r>
              <a:rPr lang="it-IT" dirty="0" err="1"/>
              <a:t>theoretic</a:t>
            </a:r>
            <a:r>
              <a:rPr lang="it-IT" dirty="0"/>
              <a:t> del self che Hume oppone a quella “sostanzialista” da lui criticata con l’argomentazione che abbiamo esaminato</a:t>
            </a:r>
          </a:p>
        </p:txBody>
      </p:sp>
    </p:spTree>
    <p:extLst>
      <p:ext uri="{BB962C8B-B14F-4D97-AF65-F5344CB8AC3E}">
        <p14:creationId xmlns:p14="http://schemas.microsoft.com/office/powerpoint/2010/main" val="42239883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But farther, what must become of all our particular perceptions upon this hypothesis? All these are</a:t>
            </a:r>
          </a:p>
          <a:p>
            <a:r>
              <a:rPr lang="en-US" dirty="0"/>
              <a:t>different, and distinguishable, and separable from each other, and may be separately </a:t>
            </a:r>
            <a:r>
              <a:rPr lang="en-US" dirty="0" err="1"/>
              <a:t>consider’d</a:t>
            </a:r>
            <a:r>
              <a:rPr lang="en-US" dirty="0"/>
              <a:t>, and</a:t>
            </a:r>
          </a:p>
          <a:p>
            <a:r>
              <a:rPr lang="en-US" dirty="0"/>
              <a:t>may exist separately, and have no need of any thing to support their existence. After what manner,</a:t>
            </a:r>
          </a:p>
          <a:p>
            <a:r>
              <a:rPr lang="en-US" dirty="0"/>
              <a:t>therefore, do they belong to self; and how are they connected with it? </a:t>
            </a:r>
            <a:endParaRPr lang="it-IT" dirty="0"/>
          </a:p>
        </p:txBody>
      </p:sp>
    </p:spTree>
    <p:extLst>
      <p:ext uri="{BB962C8B-B14F-4D97-AF65-F5344CB8AC3E}">
        <p14:creationId xmlns:p14="http://schemas.microsoft.com/office/powerpoint/2010/main" val="11680578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For my part, when I enter</a:t>
            </a:r>
          </a:p>
          <a:p>
            <a:r>
              <a:rPr lang="en-US" dirty="0"/>
              <a:t>most intimately into what I call myself, I always stumble on some particular perception or other, of</a:t>
            </a:r>
          </a:p>
          <a:p>
            <a:r>
              <a:rPr lang="en-US" dirty="0"/>
              <a:t>heat or cold, light or shade, love or hatred, pain or pleasure. I never can catch myself at any time</a:t>
            </a:r>
          </a:p>
          <a:p>
            <a:r>
              <a:rPr lang="en-US" dirty="0"/>
              <a:t>without a perception, and never can observe any thing but the perception.</a:t>
            </a:r>
            <a:endParaRPr lang="it-IT" dirty="0"/>
          </a:p>
          <a:p>
            <a:endParaRPr lang="it-IT" dirty="0"/>
          </a:p>
        </p:txBody>
      </p:sp>
    </p:spTree>
    <p:extLst>
      <p:ext uri="{BB962C8B-B14F-4D97-AF65-F5344CB8AC3E}">
        <p14:creationId xmlns:p14="http://schemas.microsoft.com/office/powerpoint/2010/main" val="22774780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When my perceptions are</a:t>
            </a:r>
          </a:p>
          <a:p>
            <a:r>
              <a:rPr lang="en-US" dirty="0" err="1"/>
              <a:t>remov’d</a:t>
            </a:r>
            <a:r>
              <a:rPr lang="en-US" dirty="0"/>
              <a:t> for any time, as by sound sleep; so long am I insensible of myself, and may truly be said</a:t>
            </a:r>
          </a:p>
          <a:p>
            <a:r>
              <a:rPr lang="en-US" dirty="0"/>
              <a:t>not to exist. And were all my perceptions </a:t>
            </a:r>
            <a:r>
              <a:rPr lang="en-US" dirty="0" err="1"/>
              <a:t>remov’d</a:t>
            </a:r>
            <a:r>
              <a:rPr lang="en-US" dirty="0"/>
              <a:t> by death, and </a:t>
            </a:r>
            <a:r>
              <a:rPr lang="en-US" dirty="0" err="1"/>
              <a:t>cou’d</a:t>
            </a:r>
            <a:r>
              <a:rPr lang="en-US" dirty="0"/>
              <a:t> I neither think, nor feel, nor</a:t>
            </a:r>
          </a:p>
          <a:p>
            <a:r>
              <a:rPr lang="en-US" dirty="0"/>
              <a:t>see, nor love, nor hate after the dissolution of my body, I </a:t>
            </a:r>
            <a:r>
              <a:rPr lang="en-US" dirty="0" err="1"/>
              <a:t>shou’d</a:t>
            </a:r>
            <a:r>
              <a:rPr lang="en-US" dirty="0"/>
              <a:t> be entirely annihilated, nor do I</a:t>
            </a:r>
          </a:p>
          <a:p>
            <a:r>
              <a:rPr lang="en-US" dirty="0"/>
              <a:t>conceive what is farther requisite to make me a perfect non-entity. </a:t>
            </a:r>
            <a:endParaRPr lang="it-IT" dirty="0"/>
          </a:p>
        </p:txBody>
      </p:sp>
    </p:spTree>
    <p:extLst>
      <p:ext uri="{BB962C8B-B14F-4D97-AF65-F5344CB8AC3E}">
        <p14:creationId xmlns:p14="http://schemas.microsoft.com/office/powerpoint/2010/main" val="419415165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If any one upon serious and </a:t>
            </a:r>
            <a:r>
              <a:rPr lang="en-US" dirty="0" err="1"/>
              <a:t>unprejudic’d</a:t>
            </a:r>
            <a:endParaRPr lang="en-US" dirty="0"/>
          </a:p>
          <a:p>
            <a:r>
              <a:rPr lang="en-US" dirty="0" err="1"/>
              <a:t>reflexion</a:t>
            </a:r>
            <a:r>
              <a:rPr lang="en-US" dirty="0"/>
              <a:t>, thinks he has a different notion of himself, I must confess I can reason no</a:t>
            </a:r>
          </a:p>
          <a:p>
            <a:r>
              <a:rPr lang="en-US" dirty="0"/>
              <a:t>longer with him. All I can allow him is, that he may be in the right as well as I, and that we are essentially</a:t>
            </a:r>
          </a:p>
          <a:p>
            <a:r>
              <a:rPr lang="en-US" dirty="0"/>
              <a:t>different in this particular. He may, perhaps, perceive something simple and </a:t>
            </a:r>
            <a:r>
              <a:rPr lang="en-US" dirty="0" err="1"/>
              <a:t>continu’d</a:t>
            </a:r>
            <a:r>
              <a:rPr lang="en-US" dirty="0"/>
              <a:t>,</a:t>
            </a:r>
          </a:p>
          <a:p>
            <a:r>
              <a:rPr lang="en-US" dirty="0"/>
              <a:t>which he calls himself; </a:t>
            </a:r>
            <a:r>
              <a:rPr lang="en-US" dirty="0" err="1"/>
              <a:t>tho</a:t>
            </a:r>
            <a:r>
              <a:rPr lang="en-US" dirty="0"/>
              <a:t>’ I am certain there is no such principle in me.</a:t>
            </a:r>
            <a:endParaRPr lang="it-IT" dirty="0"/>
          </a:p>
        </p:txBody>
      </p:sp>
    </p:spTree>
    <p:extLst>
      <p:ext uri="{BB962C8B-B14F-4D97-AF65-F5344CB8AC3E}">
        <p14:creationId xmlns:p14="http://schemas.microsoft.com/office/powerpoint/2010/main" val="64459929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en-US" dirty="0"/>
              <a:t>But setting aside some metaphysicians of this kind, I may venture to affirm of the rest of mankind,</a:t>
            </a:r>
          </a:p>
          <a:p>
            <a:r>
              <a:rPr lang="en-US" dirty="0"/>
              <a:t>that they are nothing but a bundle or collection of different perceptions, which succeed each other</a:t>
            </a:r>
          </a:p>
          <a:p>
            <a:r>
              <a:rPr lang="en-US" dirty="0"/>
              <a:t>with an inconceivable rapidity, and are in a perpetual flux and movement. Our eyes cannot turn in</a:t>
            </a:r>
          </a:p>
          <a:p>
            <a:r>
              <a:rPr lang="en-US" dirty="0"/>
              <a:t>their sockets without varying our perceptions. Our thought is still more variable than our sight; and</a:t>
            </a:r>
          </a:p>
          <a:p>
            <a:r>
              <a:rPr lang="en-US" dirty="0"/>
              <a:t>all our other senses and faculties contribute to this change; nor is there any single power of the soul,</a:t>
            </a:r>
          </a:p>
          <a:p>
            <a:r>
              <a:rPr lang="en-US" dirty="0"/>
              <a:t>which remains unalterably the same, perhaps for one moment.</a:t>
            </a:r>
            <a:endParaRPr lang="it-IT" dirty="0"/>
          </a:p>
        </p:txBody>
      </p:sp>
    </p:spTree>
    <p:extLst>
      <p:ext uri="{BB962C8B-B14F-4D97-AF65-F5344CB8AC3E}">
        <p14:creationId xmlns:p14="http://schemas.microsoft.com/office/powerpoint/2010/main" val="1870550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Possibili argomenti</a:t>
            </a:r>
          </a:p>
        </p:txBody>
      </p:sp>
      <p:sp>
        <p:nvSpPr>
          <p:cNvPr id="3" name="Segnaposto contenuto 2"/>
          <p:cNvSpPr>
            <a:spLocks noGrp="1"/>
          </p:cNvSpPr>
          <p:nvPr>
            <p:ph idx="1"/>
          </p:nvPr>
        </p:nvSpPr>
        <p:spPr/>
        <p:txBody>
          <a:bodyPr>
            <a:normAutofit fontScale="92500" lnSpcReduction="20000"/>
          </a:bodyPr>
          <a:lstStyle/>
          <a:p>
            <a:r>
              <a:rPr lang="it-IT" dirty="0"/>
              <a:t>Hume, </a:t>
            </a:r>
            <a:r>
              <a:rPr lang="it-IT" dirty="0" err="1"/>
              <a:t>appendix</a:t>
            </a:r>
            <a:r>
              <a:rPr lang="it-IT" dirty="0"/>
              <a:t> to the 1st ed. of the 3d book of the </a:t>
            </a:r>
            <a:r>
              <a:rPr lang="it-IT" i="1" dirty="0" err="1"/>
              <a:t>Treatise</a:t>
            </a:r>
            <a:endParaRPr lang="it-IT" i="1" dirty="0"/>
          </a:p>
          <a:p>
            <a:r>
              <a:rPr lang="it-IT" dirty="0"/>
              <a:t>Russell, intero  </a:t>
            </a:r>
            <a:r>
              <a:rPr lang="it-IT" dirty="0" err="1"/>
              <a:t>ch</a:t>
            </a:r>
            <a:r>
              <a:rPr lang="it-IT" dirty="0"/>
              <a:t>. 5, Knowledge by </a:t>
            </a:r>
            <a:r>
              <a:rPr lang="it-IT" dirty="0" err="1"/>
              <a:t>acquaintance</a:t>
            </a:r>
            <a:r>
              <a:rPr lang="it-IT" dirty="0"/>
              <a:t> and </a:t>
            </a:r>
            <a:r>
              <a:rPr lang="it-IT" dirty="0" err="1"/>
              <a:t>knowledge</a:t>
            </a:r>
            <a:r>
              <a:rPr lang="it-IT" dirty="0"/>
              <a:t> by </a:t>
            </a:r>
            <a:r>
              <a:rPr lang="it-IT" dirty="0" err="1"/>
              <a:t>description</a:t>
            </a:r>
            <a:endParaRPr lang="it-IT" dirty="0"/>
          </a:p>
          <a:p>
            <a:r>
              <a:rPr lang="it-IT" dirty="0" err="1"/>
              <a:t>Chisholm</a:t>
            </a:r>
            <a:r>
              <a:rPr lang="it-IT" dirty="0"/>
              <a:t>, </a:t>
            </a:r>
            <a:r>
              <a:rPr lang="it-IT" dirty="0" err="1"/>
              <a:t>identity</a:t>
            </a:r>
            <a:r>
              <a:rPr lang="it-IT" dirty="0"/>
              <a:t> </a:t>
            </a:r>
            <a:r>
              <a:rPr lang="it-IT" dirty="0" err="1"/>
              <a:t>through</a:t>
            </a:r>
            <a:r>
              <a:rPr lang="it-IT" dirty="0"/>
              <a:t> time (1970, </a:t>
            </a:r>
            <a:r>
              <a:rPr lang="it-IT" dirty="0" err="1"/>
              <a:t>rist</a:t>
            </a:r>
            <a:r>
              <a:rPr lang="it-IT" dirty="0"/>
              <a:t>. in </a:t>
            </a:r>
            <a:r>
              <a:rPr lang="it-IT" i="1" dirty="0"/>
              <a:t>On </a:t>
            </a:r>
            <a:r>
              <a:rPr lang="it-IT" i="1" dirty="0" err="1"/>
              <a:t>Metaphysics</a:t>
            </a:r>
            <a:r>
              <a:rPr lang="it-IT" dirty="0"/>
              <a:t>, 1989)</a:t>
            </a:r>
          </a:p>
          <a:p>
            <a:r>
              <a:rPr lang="it-IT" dirty="0"/>
              <a:t>Lewis, </a:t>
            </a:r>
            <a:r>
              <a:rPr lang="it-IT" dirty="0" err="1"/>
              <a:t>Survival</a:t>
            </a:r>
            <a:r>
              <a:rPr lang="it-IT" dirty="0"/>
              <a:t> and </a:t>
            </a:r>
            <a:r>
              <a:rPr lang="it-IT" dirty="0" err="1"/>
              <a:t>identity</a:t>
            </a:r>
            <a:r>
              <a:rPr lang="it-IT" dirty="0"/>
              <a:t> (1976)</a:t>
            </a:r>
          </a:p>
          <a:p>
            <a:r>
              <a:rPr lang="it-IT" dirty="0"/>
              <a:t>Russell, </a:t>
            </a:r>
            <a:r>
              <a:rPr lang="it-IT" dirty="0" err="1"/>
              <a:t>PoP</a:t>
            </a:r>
            <a:r>
              <a:rPr lang="it-IT" dirty="0"/>
              <a:t> (1912), </a:t>
            </a:r>
            <a:r>
              <a:rPr lang="it-IT" dirty="0" err="1"/>
              <a:t>ch</a:t>
            </a:r>
            <a:r>
              <a:rPr lang="it-IT" dirty="0"/>
              <a:t>. 15, The </a:t>
            </a:r>
            <a:r>
              <a:rPr lang="it-IT" dirty="0" err="1"/>
              <a:t>value</a:t>
            </a:r>
            <a:r>
              <a:rPr lang="it-IT" dirty="0"/>
              <a:t> of </a:t>
            </a:r>
            <a:r>
              <a:rPr lang="it-IT" dirty="0" err="1"/>
              <a:t>philosophy</a:t>
            </a:r>
            <a:endParaRPr lang="it-IT" dirty="0"/>
          </a:p>
          <a:p>
            <a:r>
              <a:rPr lang="it-IT" dirty="0"/>
              <a:t>Russell, </a:t>
            </a:r>
            <a:r>
              <a:rPr lang="it-IT" dirty="0" err="1"/>
              <a:t>OoP</a:t>
            </a:r>
            <a:r>
              <a:rPr lang="it-IT" dirty="0"/>
              <a:t>, </a:t>
            </a:r>
            <a:r>
              <a:rPr lang="it-IT" dirty="0" err="1"/>
              <a:t>ch</a:t>
            </a:r>
            <a:r>
              <a:rPr lang="it-IT" dirty="0"/>
              <a:t>. 22, </a:t>
            </a:r>
            <a:r>
              <a:rPr lang="it-IT" dirty="0" err="1"/>
              <a:t>Ethics</a:t>
            </a:r>
            <a:endParaRPr lang="it-IT" dirty="0"/>
          </a:p>
          <a:p>
            <a:r>
              <a:rPr lang="it-IT" dirty="0"/>
              <a:t>Russell, </a:t>
            </a:r>
            <a:r>
              <a:rPr lang="it-IT" dirty="0" err="1"/>
              <a:t>OoP</a:t>
            </a:r>
            <a:r>
              <a:rPr lang="it-IT" dirty="0"/>
              <a:t> (1927), </a:t>
            </a:r>
            <a:r>
              <a:rPr lang="it-IT" dirty="0" err="1"/>
              <a:t>ch</a:t>
            </a:r>
            <a:r>
              <a:rPr lang="it-IT" dirty="0"/>
              <a:t>. 27, </a:t>
            </a:r>
            <a:r>
              <a:rPr lang="it-IT" dirty="0" err="1"/>
              <a:t>Man’s</a:t>
            </a:r>
            <a:r>
              <a:rPr lang="it-IT" dirty="0"/>
              <a:t> </a:t>
            </a:r>
            <a:r>
              <a:rPr lang="it-IT" dirty="0" err="1"/>
              <a:t>place</a:t>
            </a:r>
            <a:r>
              <a:rPr lang="it-IT" dirty="0"/>
              <a:t> in the </a:t>
            </a:r>
            <a:r>
              <a:rPr lang="it-IT" dirty="0" err="1"/>
              <a:t>universe</a:t>
            </a:r>
            <a:endParaRPr lang="it-IT" dirty="0"/>
          </a:p>
          <a:p>
            <a:r>
              <a:rPr lang="it-IT" dirty="0"/>
              <a:t>Edwards, Butler and </a:t>
            </a:r>
            <a:r>
              <a:rPr lang="it-IT" dirty="0" err="1"/>
              <a:t>Reid</a:t>
            </a:r>
            <a:r>
              <a:rPr lang="it-IT" dirty="0"/>
              <a:t> on </a:t>
            </a:r>
            <a:r>
              <a:rPr lang="it-IT" dirty="0" err="1"/>
              <a:t>immortality</a:t>
            </a:r>
            <a:r>
              <a:rPr lang="it-IT" dirty="0"/>
              <a:t>, personal </a:t>
            </a:r>
            <a:r>
              <a:rPr lang="it-IT" dirty="0" err="1"/>
              <a:t>identiyy</a:t>
            </a:r>
            <a:r>
              <a:rPr lang="it-IT" dirty="0"/>
              <a:t> and </a:t>
            </a:r>
            <a:r>
              <a:rPr lang="it-IT" dirty="0" err="1"/>
              <a:t>substance</a:t>
            </a:r>
            <a:r>
              <a:rPr lang="it-IT" dirty="0"/>
              <a:t> (2017)</a:t>
            </a:r>
          </a:p>
          <a:p>
            <a:r>
              <a:rPr lang="it-IT" dirty="0" err="1"/>
              <a:t>Wishon</a:t>
            </a:r>
            <a:r>
              <a:rPr lang="it-IT" dirty="0"/>
              <a:t>, Russell on </a:t>
            </a:r>
            <a:r>
              <a:rPr lang="it-IT" dirty="0" err="1"/>
              <a:t>introspection</a:t>
            </a:r>
            <a:r>
              <a:rPr lang="it-IT" dirty="0"/>
              <a:t> and self-</a:t>
            </a:r>
            <a:r>
              <a:rPr lang="it-IT" dirty="0" err="1"/>
              <a:t>knowledge</a:t>
            </a:r>
            <a:r>
              <a:rPr lang="it-IT" dirty="0"/>
              <a:t> (2019)</a:t>
            </a:r>
          </a:p>
          <a:p>
            <a:endParaRPr lang="it-IT" dirty="0"/>
          </a:p>
          <a:p>
            <a:endParaRPr lang="it-IT" dirty="0"/>
          </a:p>
        </p:txBody>
      </p:sp>
    </p:spTree>
    <p:extLst>
      <p:ext uri="{BB962C8B-B14F-4D97-AF65-F5344CB8AC3E}">
        <p14:creationId xmlns:p14="http://schemas.microsoft.com/office/powerpoint/2010/main" val="243682088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The mind is a kind of theatre, where</a:t>
            </a:r>
          </a:p>
          <a:p>
            <a:r>
              <a:rPr lang="en-US" dirty="0"/>
              <a:t>several perceptions successively make their appearance; pass, re-pass, glide away, and mingle in an</a:t>
            </a:r>
          </a:p>
          <a:p>
            <a:r>
              <a:rPr lang="en-US" dirty="0"/>
              <a:t>infinite variety of postures and situations. There is properly no simplicity in it at one time, nor identity</a:t>
            </a:r>
          </a:p>
          <a:p>
            <a:r>
              <a:rPr lang="en-US" dirty="0"/>
              <a:t>in different; whatever natural </a:t>
            </a:r>
            <a:r>
              <a:rPr lang="en-US" dirty="0" err="1"/>
              <a:t>propension</a:t>
            </a:r>
            <a:r>
              <a:rPr lang="en-US" dirty="0"/>
              <a:t> we may have to imagine that simplicity and identity.</a:t>
            </a:r>
          </a:p>
        </p:txBody>
      </p:sp>
    </p:spTree>
    <p:extLst>
      <p:ext uri="{BB962C8B-B14F-4D97-AF65-F5344CB8AC3E}">
        <p14:creationId xmlns:p14="http://schemas.microsoft.com/office/powerpoint/2010/main" val="218273718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 comparison of the theatre must not mislead us. They are the successive perceptions only, that</a:t>
            </a:r>
          </a:p>
          <a:p>
            <a:r>
              <a:rPr lang="en-US" dirty="0"/>
              <a:t>constitute the mind; nor have we the most distant notion of the place, where these scenes are represented,</a:t>
            </a:r>
          </a:p>
          <a:p>
            <a:r>
              <a:rPr lang="en-US" dirty="0"/>
              <a:t>or of the materials, of which it is </a:t>
            </a:r>
            <a:r>
              <a:rPr lang="en-US" dirty="0" err="1"/>
              <a:t>compos’d</a:t>
            </a:r>
            <a:r>
              <a:rPr lang="en-US" dirty="0"/>
              <a:t>.</a:t>
            </a:r>
            <a:endParaRPr lang="it-IT" dirty="0"/>
          </a:p>
        </p:txBody>
      </p:sp>
    </p:spTree>
    <p:extLst>
      <p:ext uri="{BB962C8B-B14F-4D97-AF65-F5344CB8AC3E}">
        <p14:creationId xmlns:p14="http://schemas.microsoft.com/office/powerpoint/2010/main" val="425910006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 comparison of the theatre must not mislead us. They are the successive perceptions only, that</a:t>
            </a:r>
          </a:p>
          <a:p>
            <a:r>
              <a:rPr lang="en-US" dirty="0"/>
              <a:t>constitute the mind; nor have we the most distant notion of the place, where these scenes are represented,</a:t>
            </a:r>
          </a:p>
          <a:p>
            <a:r>
              <a:rPr lang="en-US" dirty="0"/>
              <a:t>or of the materials, of which it is </a:t>
            </a:r>
            <a:r>
              <a:rPr lang="en-US" dirty="0" err="1"/>
              <a:t>compos’d</a:t>
            </a:r>
            <a:r>
              <a:rPr lang="en-US" dirty="0"/>
              <a:t>.</a:t>
            </a:r>
            <a:endParaRPr lang="it-IT" dirty="0"/>
          </a:p>
        </p:txBody>
      </p:sp>
    </p:spTree>
    <p:extLst>
      <p:ext uri="{BB962C8B-B14F-4D97-AF65-F5344CB8AC3E}">
        <p14:creationId xmlns:p14="http://schemas.microsoft.com/office/powerpoint/2010/main" val="3325483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Riprendiamo la lettura di ‘</a:t>
            </a:r>
            <a:r>
              <a:rPr lang="en-US" dirty="0"/>
              <a:t>Locke’s account of our personal identity’ dal </a:t>
            </a:r>
            <a:r>
              <a:rPr lang="en-US" dirty="0" err="1"/>
              <a:t>testo</a:t>
            </a:r>
            <a:r>
              <a:rPr lang="en-US" dirty="0"/>
              <a:t> di Reid, </a:t>
            </a:r>
            <a:r>
              <a:rPr lang="it-IT" i="1" dirty="0" err="1"/>
              <a:t>Essays</a:t>
            </a:r>
            <a:r>
              <a:rPr lang="it-IT" i="1" dirty="0"/>
              <a:t> on the </a:t>
            </a:r>
            <a:r>
              <a:rPr lang="it-IT" i="1" dirty="0" err="1"/>
              <a:t>intellectual</a:t>
            </a:r>
            <a:r>
              <a:rPr lang="it-IT" i="1" dirty="0"/>
              <a:t> </a:t>
            </a:r>
            <a:r>
              <a:rPr lang="it-IT" i="1" dirty="0" err="1"/>
              <a:t>powers</a:t>
            </a:r>
            <a:r>
              <a:rPr lang="it-IT" i="1" dirty="0"/>
              <a:t> of men </a:t>
            </a:r>
            <a:r>
              <a:rPr lang="it-IT" dirty="0"/>
              <a:t>(1785)</a:t>
            </a:r>
          </a:p>
        </p:txBody>
      </p:sp>
    </p:spTree>
    <p:extLst>
      <p:ext uri="{BB962C8B-B14F-4D97-AF65-F5344CB8AC3E}">
        <p14:creationId xmlns:p14="http://schemas.microsoft.com/office/powerpoint/2010/main" val="4111430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r>
              <a:rPr lang="en-US" dirty="0"/>
              <a:t>He [Locke] is absolutely right in his thesis that to know what</a:t>
            </a:r>
          </a:p>
          <a:p>
            <a:r>
              <a:rPr lang="en-US" dirty="0"/>
              <a:t>is meant by ‘same person’ we must consider what ‘person’</a:t>
            </a:r>
          </a:p>
          <a:p>
            <a:r>
              <a:rPr lang="en-US" dirty="0"/>
              <a:t>stands for. He defines ‘person’ as a thinking being endowed</a:t>
            </a:r>
          </a:p>
          <a:p>
            <a:r>
              <a:rPr lang="en-US" dirty="0"/>
              <a:t>with reason and with consciousness—and he thinks that</a:t>
            </a:r>
          </a:p>
          <a:p>
            <a:r>
              <a:rPr lang="en-US" dirty="0"/>
              <a:t>consciousness is inseparable from thought.</a:t>
            </a:r>
          </a:p>
          <a:p>
            <a:r>
              <a:rPr lang="en-US" dirty="0"/>
              <a:t>From this definition it follows that while the thinking</a:t>
            </a:r>
          </a:p>
          <a:p>
            <a:r>
              <a:rPr lang="en-US" dirty="0"/>
              <a:t>being continues to exist, and continues thinking, it must be</a:t>
            </a:r>
          </a:p>
          <a:p>
            <a:r>
              <a:rPr lang="en-US" dirty="0"/>
              <a:t>the same person. </a:t>
            </a:r>
            <a:endParaRPr lang="it-IT" dirty="0"/>
          </a:p>
        </p:txBody>
      </p:sp>
    </p:spTree>
    <p:extLst>
      <p:ext uri="{BB962C8B-B14F-4D97-AF65-F5344CB8AC3E}">
        <p14:creationId xmlns:p14="http://schemas.microsoft.com/office/powerpoint/2010/main" val="1297991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en-US" dirty="0"/>
              <a:t>To say that</a:t>
            </a:r>
          </a:p>
          <a:p>
            <a:r>
              <a:rPr lang="en-US" dirty="0"/>
              <a:t>•the thinking being is the person,</a:t>
            </a:r>
          </a:p>
          <a:p>
            <a:r>
              <a:rPr lang="it-IT" dirty="0"/>
              <a:t>and </a:t>
            </a:r>
            <a:r>
              <a:rPr lang="it-IT" dirty="0" err="1"/>
              <a:t>yet</a:t>
            </a:r>
            <a:r>
              <a:rPr lang="it-IT" dirty="0"/>
              <a:t> </a:t>
            </a:r>
            <a:r>
              <a:rPr lang="it-IT" dirty="0" err="1"/>
              <a:t>that</a:t>
            </a:r>
            <a:endParaRPr lang="it-IT" dirty="0"/>
          </a:p>
          <a:p>
            <a:r>
              <a:rPr lang="en-US" dirty="0"/>
              <a:t>•the person ceases to exist while the thinking being</a:t>
            </a:r>
          </a:p>
          <a:p>
            <a:r>
              <a:rPr lang="it-IT" dirty="0" err="1"/>
              <a:t>continues</a:t>
            </a:r>
            <a:r>
              <a:rPr lang="it-IT" dirty="0"/>
              <a:t>,</a:t>
            </a:r>
          </a:p>
          <a:p>
            <a:r>
              <a:rPr lang="it-IT" dirty="0"/>
              <a:t>or </a:t>
            </a:r>
            <a:r>
              <a:rPr lang="it-IT" dirty="0" err="1"/>
              <a:t>that</a:t>
            </a:r>
            <a:endParaRPr lang="it-IT" dirty="0"/>
          </a:p>
          <a:p>
            <a:r>
              <a:rPr lang="en-US" dirty="0"/>
              <a:t>•the person continues while the thinking being ceases</a:t>
            </a:r>
          </a:p>
          <a:p>
            <a:r>
              <a:rPr lang="it-IT" dirty="0"/>
              <a:t>to </a:t>
            </a:r>
            <a:r>
              <a:rPr lang="it-IT" dirty="0" err="1"/>
              <a:t>exist</a:t>
            </a:r>
            <a:r>
              <a:rPr lang="it-IT" dirty="0"/>
              <a:t>,</a:t>
            </a:r>
          </a:p>
          <a:p>
            <a:r>
              <a:rPr lang="it-IT" dirty="0"/>
              <a:t>strikes me </a:t>
            </a:r>
            <a:r>
              <a:rPr lang="it-IT" dirty="0" err="1"/>
              <a:t>as</a:t>
            </a:r>
            <a:r>
              <a:rPr lang="it-IT" dirty="0"/>
              <a:t> a </a:t>
            </a:r>
            <a:r>
              <a:rPr lang="it-IT" dirty="0" err="1"/>
              <a:t>manifest</a:t>
            </a:r>
            <a:r>
              <a:rPr lang="it-IT" dirty="0"/>
              <a:t> </a:t>
            </a:r>
            <a:r>
              <a:rPr lang="it-IT" dirty="0" err="1"/>
              <a:t>contradiction</a:t>
            </a:r>
            <a:r>
              <a:rPr lang="it-IT" dirty="0"/>
              <a:t>. </a:t>
            </a:r>
          </a:p>
          <a:p>
            <a:endParaRPr lang="it-IT" dirty="0"/>
          </a:p>
        </p:txBody>
      </p:sp>
    </p:spTree>
    <p:extLst>
      <p:ext uri="{BB962C8B-B14F-4D97-AF65-F5344CB8AC3E}">
        <p14:creationId xmlns:p14="http://schemas.microsoft.com/office/powerpoint/2010/main" val="293278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One would think that the definition of ‘person’ would</a:t>
            </a:r>
          </a:p>
          <a:p>
            <a:r>
              <a:rPr lang="en-US" dirty="0"/>
              <a:t>completely settle the question of what the nature of personal</a:t>
            </a:r>
          </a:p>
          <a:p>
            <a:r>
              <a:rPr lang="en-US" dirty="0"/>
              <a:t>identity is, or what personal identity consists in, though</a:t>
            </a:r>
          </a:p>
          <a:p>
            <a:r>
              <a:rPr lang="en-US" dirty="0"/>
              <a:t>there might still remain a question about how we come to</a:t>
            </a:r>
          </a:p>
          <a:p>
            <a:r>
              <a:rPr lang="en-US" dirty="0"/>
              <a:t>know and be assured of our personal identity. But Locke</a:t>
            </a:r>
          </a:p>
          <a:p>
            <a:r>
              <a:rPr lang="it-IT" dirty="0" err="1"/>
              <a:t>tells</a:t>
            </a:r>
            <a:r>
              <a:rPr lang="it-IT" dirty="0"/>
              <a:t> </a:t>
            </a:r>
            <a:r>
              <a:rPr lang="it-IT" dirty="0" err="1"/>
              <a:t>us</a:t>
            </a:r>
            <a:r>
              <a:rPr lang="it-IT" dirty="0"/>
              <a:t>:</a:t>
            </a:r>
          </a:p>
        </p:txBody>
      </p:sp>
    </p:spTree>
    <p:extLst>
      <p:ext uri="{BB962C8B-B14F-4D97-AF65-F5344CB8AC3E}">
        <p14:creationId xmlns:p14="http://schemas.microsoft.com/office/powerpoint/2010/main" val="688196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3121</Words>
  <Application>Microsoft Office PowerPoint</Application>
  <PresentationFormat>Widescreen</PresentationFormat>
  <Paragraphs>210</Paragraphs>
  <Slides>52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52</vt:i4>
      </vt:variant>
    </vt:vector>
  </HeadingPairs>
  <TitlesOfParts>
    <vt:vector size="57" baseType="lpstr">
      <vt:lpstr>Arial</vt:lpstr>
      <vt:lpstr>Calibri</vt:lpstr>
      <vt:lpstr>Calibri Light</vt:lpstr>
      <vt:lpstr>Symbol</vt:lpstr>
      <vt:lpstr>Tema di Office</vt:lpstr>
      <vt:lpstr>Inglese 22-23</vt:lpstr>
      <vt:lpstr>Presentazione standard di PowerPoint</vt:lpstr>
      <vt:lpstr>Presentazione standard di PowerPoint</vt:lpstr>
      <vt:lpstr>Programma</vt:lpstr>
      <vt:lpstr>Possibili argomenti</vt:lpstr>
      <vt:lpstr>Presentazione standard di PowerPoint</vt:lpstr>
      <vt:lpstr>Presentazione standard di PowerPoint</vt:lpstr>
      <vt:lpstr>Presentazione standard di PowerPoint</vt:lpstr>
      <vt:lpstr>Presentazione standard di PowerPoint</vt:lpstr>
      <vt:lpstr>citazione da Locke</vt:lpstr>
      <vt:lpstr>Presentazione standard di PowerPoint</vt:lpstr>
      <vt:lpstr>Presentazione standard di PowerPoint</vt:lpstr>
      <vt:lpstr>The brave officer case</vt:lpstr>
      <vt:lpstr>Presentazione standard di PowerPoint</vt:lpstr>
      <vt:lpstr>Presentazione standard di PowerPoint</vt:lpstr>
      <vt:lpstr>Presentazione standard di PowerPoint</vt:lpstr>
      <vt:lpstr>David Hume</vt:lpstr>
      <vt:lpstr>Dalla voce SEP su Hume</vt:lpstr>
      <vt:lpstr>Da SEP</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Da BOOK I, Part IV, SECTION VI (dall’inizio)</vt:lpstr>
      <vt:lpstr>Presentazione standard di PowerPoint</vt:lpstr>
      <vt:lpstr>L’argomentazione di Hume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L’argomento ricostruito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Inglese 222-23</dc:title>
  <dc:creator>Francesco Orilia</dc:creator>
  <cp:lastModifiedBy>Francesco Orilia</cp:lastModifiedBy>
  <cp:revision>35</cp:revision>
  <dcterms:created xsi:type="dcterms:W3CDTF">2022-11-19T16:30:51Z</dcterms:created>
  <dcterms:modified xsi:type="dcterms:W3CDTF">2022-11-26T10:34:23Z</dcterms:modified>
</cp:coreProperties>
</file>