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7" r:id="rId2"/>
    <p:sldId id="301" r:id="rId3"/>
    <p:sldId id="302" r:id="rId4"/>
    <p:sldId id="309" r:id="rId5"/>
    <p:sldId id="303" r:id="rId6"/>
    <p:sldId id="260"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310" r:id="rId27"/>
    <p:sldId id="311" r:id="rId28"/>
    <p:sldId id="282" r:id="rId29"/>
    <p:sldId id="283" r:id="rId30"/>
    <p:sldId id="284" r:id="rId31"/>
    <p:sldId id="285" r:id="rId32"/>
    <p:sldId id="287" r:id="rId33"/>
    <p:sldId id="288" r:id="rId34"/>
    <p:sldId id="289" r:id="rId35"/>
    <p:sldId id="312" r:id="rId36"/>
    <p:sldId id="323" r:id="rId37"/>
    <p:sldId id="324" r:id="rId38"/>
    <p:sldId id="291" r:id="rId39"/>
    <p:sldId id="292" r:id="rId40"/>
    <p:sldId id="294" r:id="rId41"/>
    <p:sldId id="295" r:id="rId42"/>
    <p:sldId id="296" r:id="rId43"/>
    <p:sldId id="297" r:id="rId44"/>
    <p:sldId id="298" r:id="rId45"/>
    <p:sldId id="299" r:id="rId46"/>
    <p:sldId id="313" r:id="rId47"/>
    <p:sldId id="314" r:id="rId48"/>
    <p:sldId id="330" r:id="rId49"/>
    <p:sldId id="315" r:id="rId50"/>
    <p:sldId id="316" r:id="rId51"/>
    <p:sldId id="317" r:id="rId52"/>
    <p:sldId id="318" r:id="rId53"/>
    <p:sldId id="319" r:id="rId54"/>
    <p:sldId id="320" r:id="rId55"/>
    <p:sldId id="321" r:id="rId56"/>
    <p:sldId id="322" r:id="rId5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CDA054-3061-4CC8-B4E5-221C5E7E8022}" type="datetimeFigureOut">
              <a:rPr lang="it-IT" smtClean="0"/>
              <a:t>03/12/2022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6472E1-AB3F-4BEA-AAAD-366B1EE49E6F}" type="slidenum">
              <a:rPr lang="it-IT" smtClean="0"/>
              <a:t>‹N›</a:t>
            </a:fld>
            <a:endParaRPr lang="it-IT"/>
          </a:p>
        </p:txBody>
      </p:sp>
    </p:spTree>
    <p:extLst>
      <p:ext uri="{BB962C8B-B14F-4D97-AF65-F5344CB8AC3E}">
        <p14:creationId xmlns:p14="http://schemas.microsoft.com/office/powerpoint/2010/main" val="3967119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8ED1A576-3E2C-49D4-9A7F-5C31DD671408}" type="slidenum">
              <a:rPr lang="it-IT" smtClean="0"/>
              <a:t>6</a:t>
            </a:fld>
            <a:endParaRPr lang="it-IT"/>
          </a:p>
        </p:txBody>
      </p:sp>
    </p:spTree>
    <p:extLst>
      <p:ext uri="{BB962C8B-B14F-4D97-AF65-F5344CB8AC3E}">
        <p14:creationId xmlns:p14="http://schemas.microsoft.com/office/powerpoint/2010/main" val="2230441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9FB200E0-B640-4589-8474-443DC2373774}"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360752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B200E0-B640-4589-8474-443DC2373774}"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3496310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B200E0-B640-4589-8474-443DC2373774}"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42110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B200E0-B640-4589-8474-443DC2373774}"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306839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9FB200E0-B640-4589-8474-443DC2373774}" type="datetimeFigureOut">
              <a:rPr lang="it-IT" smtClean="0"/>
              <a:t>03/12/2022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3958333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9FB200E0-B640-4589-8474-443DC2373774}"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422683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9FB200E0-B640-4589-8474-443DC2373774}" type="datetimeFigureOut">
              <a:rPr lang="it-IT" smtClean="0"/>
              <a:t>03/12/2022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1011185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9FB200E0-B640-4589-8474-443DC2373774}" type="datetimeFigureOut">
              <a:rPr lang="it-IT" smtClean="0"/>
              <a:t>03/12/2022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407112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FB200E0-B640-4589-8474-443DC2373774}" type="datetimeFigureOut">
              <a:rPr lang="it-IT" smtClean="0"/>
              <a:t>03/12/2022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568671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FB200E0-B640-4589-8474-443DC2373774}"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2558584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9FB200E0-B640-4589-8474-443DC2373774}" type="datetimeFigureOut">
              <a:rPr lang="it-IT" smtClean="0"/>
              <a:t>03/12/2022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5DADCBB-5652-4F15-9B1C-AFB0AB07D459}" type="slidenum">
              <a:rPr lang="it-IT" smtClean="0"/>
              <a:t>‹N›</a:t>
            </a:fld>
            <a:endParaRPr lang="it-IT"/>
          </a:p>
        </p:txBody>
      </p:sp>
    </p:spTree>
    <p:extLst>
      <p:ext uri="{BB962C8B-B14F-4D97-AF65-F5344CB8AC3E}">
        <p14:creationId xmlns:p14="http://schemas.microsoft.com/office/powerpoint/2010/main" val="892681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200E0-B640-4589-8474-443DC2373774}" type="datetimeFigureOut">
              <a:rPr lang="it-IT" smtClean="0"/>
              <a:t>03/12/2022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ADCBB-5652-4F15-9B1C-AFB0AB07D459}" type="slidenum">
              <a:rPr lang="it-IT" smtClean="0"/>
              <a:t>‹N›</a:t>
            </a:fld>
            <a:endParaRPr lang="it-IT"/>
          </a:p>
        </p:txBody>
      </p:sp>
    </p:spTree>
    <p:extLst>
      <p:ext uri="{BB962C8B-B14F-4D97-AF65-F5344CB8AC3E}">
        <p14:creationId xmlns:p14="http://schemas.microsoft.com/office/powerpoint/2010/main" val="3929030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www.jstor.org/stable/2184309"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ctrTitle"/>
          </p:nvPr>
        </p:nvSpPr>
        <p:spPr/>
        <p:txBody>
          <a:bodyPr/>
          <a:lstStyle/>
          <a:p>
            <a:r>
              <a:rPr lang="it-IT" dirty="0"/>
              <a:t>Inglese 22-23</a:t>
            </a:r>
          </a:p>
        </p:txBody>
      </p:sp>
      <p:sp>
        <p:nvSpPr>
          <p:cNvPr id="7" name="Sottotitolo 6"/>
          <p:cNvSpPr>
            <a:spLocks noGrp="1"/>
          </p:cNvSpPr>
          <p:nvPr>
            <p:ph type="subTitle" idx="1"/>
          </p:nvPr>
        </p:nvSpPr>
        <p:spPr/>
        <p:txBody>
          <a:bodyPr/>
          <a:lstStyle/>
          <a:p>
            <a:r>
              <a:rPr lang="it-IT" dirty="0"/>
              <a:t>Lezioni 22-27</a:t>
            </a:r>
          </a:p>
        </p:txBody>
      </p:sp>
    </p:spTree>
    <p:extLst>
      <p:ext uri="{BB962C8B-B14F-4D97-AF65-F5344CB8AC3E}">
        <p14:creationId xmlns:p14="http://schemas.microsoft.com/office/powerpoint/2010/main" val="1369681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In sintesi</a:t>
            </a:r>
          </a:p>
        </p:txBody>
      </p:sp>
      <p:sp>
        <p:nvSpPr>
          <p:cNvPr id="3" name="Segnaposto contenuto 2"/>
          <p:cNvSpPr>
            <a:spLocks noGrp="1"/>
          </p:cNvSpPr>
          <p:nvPr>
            <p:ph idx="1"/>
          </p:nvPr>
        </p:nvSpPr>
        <p:spPr/>
        <p:txBody>
          <a:bodyPr>
            <a:normAutofit fontScale="70000" lnSpcReduction="20000"/>
          </a:bodyPr>
          <a:lstStyle/>
          <a:p>
            <a:r>
              <a:rPr lang="it-IT" dirty="0"/>
              <a:t>Hume cerca un’impressione corrispondente all’idea di identità e la trova in questa maniera: </a:t>
            </a:r>
          </a:p>
          <a:p>
            <a:r>
              <a:rPr lang="it-IT" dirty="0"/>
              <a:t>Per es., io ho un’impressione di una macchia rossa che permane identica per 3 secondi. Posso considerarla come una cosa che permane ininterrotta nel primo, nel secondo e nel terzo secondo, e quindi come unità. O posso considerarla come l’impressione del primo secondo e poi del terzo secondo, e quindi come numero (molteplicità). E così ottengo l’identità come «medium </a:t>
            </a:r>
            <a:r>
              <a:rPr lang="it-IT" dirty="0" err="1"/>
              <a:t>betwixt</a:t>
            </a:r>
            <a:r>
              <a:rPr lang="it-IT" dirty="0"/>
              <a:t> </a:t>
            </a:r>
            <a:r>
              <a:rPr lang="it-IT" dirty="0" err="1"/>
              <a:t>unity</a:t>
            </a:r>
            <a:r>
              <a:rPr lang="it-IT" dirty="0"/>
              <a:t> and </a:t>
            </a:r>
            <a:r>
              <a:rPr lang="it-IT" dirty="0" err="1"/>
              <a:t>number</a:t>
            </a:r>
            <a:r>
              <a:rPr lang="it-IT" dirty="0"/>
              <a:t>»</a:t>
            </a:r>
          </a:p>
          <a:p>
            <a:r>
              <a:rPr lang="it-IT" dirty="0"/>
              <a:t>Questa è solo una tesi (discutibile) sulla genealogia dell’idea di identità? Oppure Hume assume un’idea non-standard di identità, che si applica solo a stadi diversi di una percezione che dura immutata per un certo periodo (come argomenta </a:t>
            </a:r>
            <a:r>
              <a:rPr lang="it-IT" dirty="0" err="1"/>
              <a:t>Wan-Chuan</a:t>
            </a:r>
            <a:r>
              <a:rPr lang="it-IT" dirty="0"/>
              <a:t> </a:t>
            </a:r>
            <a:r>
              <a:rPr lang="it-IT" dirty="0" err="1"/>
              <a:t>Fang</a:t>
            </a:r>
            <a:r>
              <a:rPr lang="it-IT" dirty="0"/>
              <a:t> in «Hume on </a:t>
            </a:r>
            <a:r>
              <a:rPr lang="it-IT" dirty="0" err="1"/>
              <a:t>identity</a:t>
            </a:r>
            <a:r>
              <a:rPr lang="it-IT" dirty="0"/>
              <a:t>», in </a:t>
            </a:r>
            <a:r>
              <a:rPr lang="it-IT" i="1" dirty="0"/>
              <a:t>Hume </a:t>
            </a:r>
            <a:r>
              <a:rPr lang="it-IT" i="1" dirty="0" err="1"/>
              <a:t>Studies</a:t>
            </a:r>
            <a:r>
              <a:rPr lang="it-IT" i="1" dirty="0"/>
              <a:t> </a:t>
            </a:r>
            <a:r>
              <a:rPr lang="it-IT" dirty="0"/>
              <a:t>1984)?</a:t>
            </a:r>
          </a:p>
          <a:p>
            <a:r>
              <a:rPr lang="it-IT" dirty="0"/>
              <a:t>Io sarei per la prima ipotesi; Hume in ultima analisi accetta una nozione standard di identità.</a:t>
            </a:r>
          </a:p>
          <a:p>
            <a:r>
              <a:rPr lang="it-IT" dirty="0"/>
              <a:t>Come vedremo, Hume sosterrà, nella parte sull’identità personale, che non c’è veramente identità personale (laddove, ritengo «identità» va intesa nel senso standard), ma soltanto un’identità fittizia basata sulla rilevazione di connessioni causali e somiglianze tra percezioni che susseguono nella mente.</a:t>
            </a:r>
          </a:p>
        </p:txBody>
      </p:sp>
    </p:spTree>
    <p:extLst>
      <p:ext uri="{BB962C8B-B14F-4D97-AF65-F5344CB8AC3E}">
        <p14:creationId xmlns:p14="http://schemas.microsoft.com/office/powerpoint/2010/main" val="110950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a:t>Andiamo adesso alla trattazione di personal identity in BOOK I, Part IV, </a:t>
            </a:r>
            <a:r>
              <a:rPr lang="it-IT" b="1"/>
              <a:t>SECTION VI</a:t>
            </a:r>
            <a:endParaRPr lang="it-IT"/>
          </a:p>
        </p:txBody>
      </p:sp>
    </p:spTree>
    <p:extLst>
      <p:ext uri="{BB962C8B-B14F-4D97-AF65-F5344CB8AC3E}">
        <p14:creationId xmlns:p14="http://schemas.microsoft.com/office/powerpoint/2010/main" val="2566646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Da Treatise, BOOK I, Part IV, </a:t>
            </a:r>
            <a:r>
              <a:rPr lang="it-IT" b="1"/>
              <a:t>SECTION VI</a:t>
            </a:r>
            <a:endParaRPr lang="it-IT"/>
          </a:p>
        </p:txBody>
      </p:sp>
      <p:sp>
        <p:nvSpPr>
          <p:cNvPr id="3" name="Segnaposto contenuto 2"/>
          <p:cNvSpPr>
            <a:spLocks noGrp="1"/>
          </p:cNvSpPr>
          <p:nvPr>
            <p:ph idx="1"/>
          </p:nvPr>
        </p:nvSpPr>
        <p:spPr>
          <a:xfrm>
            <a:off x="838200" y="1850339"/>
            <a:ext cx="10515600" cy="4351338"/>
          </a:xfrm>
        </p:spPr>
        <p:txBody>
          <a:bodyPr>
            <a:normAutofit fontScale="70000" lnSpcReduction="20000"/>
          </a:bodyPr>
          <a:lstStyle/>
          <a:p>
            <a:r>
              <a:rPr lang="en-US"/>
              <a:t>...</a:t>
            </a:r>
          </a:p>
          <a:p>
            <a:r>
              <a:rPr lang="en-US"/>
              <a:t>We </a:t>
            </a:r>
            <a:r>
              <a:rPr lang="en-US" dirty="0"/>
              <a:t>now proceed to explain the nature of personal identity, which has become so great a question in</a:t>
            </a:r>
          </a:p>
          <a:p>
            <a:r>
              <a:rPr lang="en-US" dirty="0"/>
              <a:t>philosophy, especially of late years in England, where all the </a:t>
            </a:r>
            <a:r>
              <a:rPr lang="en-US" dirty="0" err="1"/>
              <a:t>abstruser</a:t>
            </a:r>
            <a:r>
              <a:rPr lang="en-US" dirty="0"/>
              <a:t> sciences are </a:t>
            </a:r>
            <a:r>
              <a:rPr lang="en-US" dirty="0" err="1"/>
              <a:t>study’d</a:t>
            </a:r>
            <a:r>
              <a:rPr lang="en-US" dirty="0"/>
              <a:t> with a</a:t>
            </a:r>
          </a:p>
          <a:p>
            <a:r>
              <a:rPr lang="en-US" dirty="0"/>
              <a:t>peculiar </a:t>
            </a:r>
            <a:r>
              <a:rPr lang="en-US" dirty="0" err="1"/>
              <a:t>ardour</a:t>
            </a:r>
            <a:r>
              <a:rPr lang="en-US" dirty="0"/>
              <a:t> and application. And here ’tis evident, the same method of reasoning must be </a:t>
            </a:r>
            <a:r>
              <a:rPr lang="en-US" dirty="0" err="1"/>
              <a:t>continu’d</a:t>
            </a:r>
            <a:r>
              <a:rPr lang="en-US" dirty="0"/>
              <a:t>,</a:t>
            </a:r>
          </a:p>
          <a:p>
            <a:r>
              <a:rPr lang="en-US" dirty="0"/>
              <a:t>which has so successfully </a:t>
            </a:r>
            <a:r>
              <a:rPr lang="en-US" dirty="0" err="1"/>
              <a:t>explain’d</a:t>
            </a:r>
            <a:r>
              <a:rPr lang="en-US" dirty="0"/>
              <a:t> the identity of plants, and animals, and ships, and</a:t>
            </a:r>
          </a:p>
          <a:p>
            <a:r>
              <a:rPr lang="en-US" dirty="0"/>
              <a:t>houses, and of all the compounded and changeable productions either of art or nature. The identity,</a:t>
            </a:r>
          </a:p>
          <a:p>
            <a:r>
              <a:rPr lang="en-US" dirty="0"/>
              <a:t>which we ascribe to the mind of man, is only a fictitious one, and of a like kind with that which we</a:t>
            </a:r>
          </a:p>
          <a:p>
            <a:r>
              <a:rPr lang="en-US" dirty="0"/>
              <a:t>ascribe to vegetables and animal bodies. It cannot, therefore, have a different origin, but must proceed</a:t>
            </a:r>
          </a:p>
          <a:p>
            <a:r>
              <a:rPr lang="en-US" dirty="0"/>
              <a:t>from a like operation of the imagination upon like objects.</a:t>
            </a:r>
            <a:endParaRPr lang="it-IT" dirty="0"/>
          </a:p>
        </p:txBody>
      </p:sp>
    </p:spTree>
    <p:extLst>
      <p:ext uri="{BB962C8B-B14F-4D97-AF65-F5344CB8AC3E}">
        <p14:creationId xmlns:p14="http://schemas.microsoft.com/office/powerpoint/2010/main" val="1375842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it-IT" dirty="0"/>
              <a:t>…</a:t>
            </a:r>
          </a:p>
          <a:p>
            <a:r>
              <a:rPr lang="en-US" dirty="0" err="1"/>
              <a:t>’Tis</a:t>
            </a:r>
            <a:r>
              <a:rPr lang="en-US" dirty="0"/>
              <a:t> evident, that the identity,</a:t>
            </a:r>
          </a:p>
          <a:p>
            <a:r>
              <a:rPr lang="en-US" dirty="0"/>
              <a:t>which we attribute to the human mind, however perfect we may imagine it to be, is not able to</a:t>
            </a:r>
          </a:p>
          <a:p>
            <a:r>
              <a:rPr lang="en-US" dirty="0"/>
              <a:t>run the several different perceptions into one, and make them lose their characters of distinction and</a:t>
            </a:r>
          </a:p>
          <a:p>
            <a:r>
              <a:rPr lang="en-US" dirty="0"/>
              <a:t>difference, which are essential to them. </a:t>
            </a:r>
            <a:r>
              <a:rPr lang="en-US" dirty="0" err="1"/>
              <a:t>’Tis</a:t>
            </a:r>
            <a:r>
              <a:rPr lang="en-US" dirty="0"/>
              <a:t> still true, that every distinct perception, which enters</a:t>
            </a:r>
          </a:p>
          <a:p>
            <a:r>
              <a:rPr lang="en-US" dirty="0"/>
              <a:t>into the composition of the mind, is a distinct existence, and is different, and distinguishable, and</a:t>
            </a:r>
          </a:p>
          <a:p>
            <a:r>
              <a:rPr lang="en-US" dirty="0"/>
              <a:t>separable from every other perception, either contemporary or successive. But, as, notwithstanding</a:t>
            </a:r>
          </a:p>
          <a:p>
            <a:r>
              <a:rPr lang="en-US" dirty="0"/>
              <a:t>this distinction and </a:t>
            </a:r>
            <a:r>
              <a:rPr lang="en-US" dirty="0" err="1"/>
              <a:t>separability</a:t>
            </a:r>
            <a:r>
              <a:rPr lang="en-US" dirty="0"/>
              <a:t>, we suppose the whole train of perceptions to be united by identity,</a:t>
            </a:r>
          </a:p>
          <a:p>
            <a:r>
              <a:rPr lang="en-US" dirty="0"/>
              <a:t>a question naturally arises concerning this relation of identity; whether it be something that really</a:t>
            </a:r>
          </a:p>
          <a:p>
            <a:r>
              <a:rPr lang="en-US" dirty="0"/>
              <a:t>binds our several perceptions together, or only associates their ideas in the imagination. </a:t>
            </a:r>
            <a:endParaRPr lang="it-IT" dirty="0"/>
          </a:p>
        </p:txBody>
      </p:sp>
    </p:spTree>
    <p:extLst>
      <p:ext uri="{BB962C8B-B14F-4D97-AF65-F5344CB8AC3E}">
        <p14:creationId xmlns:p14="http://schemas.microsoft.com/office/powerpoint/2010/main" val="3511310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r>
              <a:rPr lang="en-US" dirty="0"/>
              <a:t>That is, in</a:t>
            </a:r>
          </a:p>
          <a:p>
            <a:r>
              <a:rPr lang="en-US" dirty="0"/>
              <a:t>other words, whether in pronouncing concerning the identity of a person, we observe some real</a:t>
            </a:r>
          </a:p>
          <a:p>
            <a:r>
              <a:rPr lang="en-US" dirty="0"/>
              <a:t>bond among his perceptions, or only feel one among the ideas we form of them. This question we</a:t>
            </a:r>
          </a:p>
          <a:p>
            <a:r>
              <a:rPr lang="en-US" dirty="0"/>
              <a:t>might easily decide, if we </a:t>
            </a:r>
            <a:r>
              <a:rPr lang="en-US" dirty="0" err="1"/>
              <a:t>wou’d</a:t>
            </a:r>
            <a:r>
              <a:rPr lang="en-US" dirty="0"/>
              <a:t> recollect what has been already </a:t>
            </a:r>
            <a:r>
              <a:rPr lang="en-US" dirty="0" err="1"/>
              <a:t>prov’d</a:t>
            </a:r>
            <a:r>
              <a:rPr lang="en-US" dirty="0"/>
              <a:t> at large, that the understanding</a:t>
            </a:r>
          </a:p>
          <a:p>
            <a:r>
              <a:rPr lang="en-US" dirty="0"/>
              <a:t>never observes any real </a:t>
            </a:r>
            <a:r>
              <a:rPr lang="en-US" dirty="0" err="1"/>
              <a:t>connexion</a:t>
            </a:r>
            <a:r>
              <a:rPr lang="en-US" dirty="0"/>
              <a:t> among objects, and that even the union of cause and</a:t>
            </a:r>
          </a:p>
          <a:p>
            <a:r>
              <a:rPr lang="en-US" dirty="0"/>
              <a:t>effect, when strictly </a:t>
            </a:r>
            <a:r>
              <a:rPr lang="en-US" dirty="0" err="1"/>
              <a:t>examin’d</a:t>
            </a:r>
            <a:r>
              <a:rPr lang="en-US" dirty="0"/>
              <a:t>, resolves itself into a customary association of ideas. </a:t>
            </a:r>
            <a:endParaRPr lang="it-IT" dirty="0"/>
          </a:p>
          <a:p>
            <a:endParaRPr lang="it-IT" dirty="0"/>
          </a:p>
        </p:txBody>
      </p:sp>
    </p:spTree>
    <p:extLst>
      <p:ext uri="{BB962C8B-B14F-4D97-AF65-F5344CB8AC3E}">
        <p14:creationId xmlns:p14="http://schemas.microsoft.com/office/powerpoint/2010/main" val="2965187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For from thence</a:t>
            </a:r>
          </a:p>
          <a:p>
            <a:r>
              <a:rPr lang="en-US" dirty="0"/>
              <a:t>it evidently follows, that identity is nothing really belonging to these different perceptions, and uniting</a:t>
            </a:r>
          </a:p>
          <a:p>
            <a:r>
              <a:rPr lang="en-US" dirty="0"/>
              <a:t>them together; but is merely a quality, which we attribute to them, because of the union of their</a:t>
            </a:r>
          </a:p>
          <a:p>
            <a:r>
              <a:rPr lang="en-US" dirty="0"/>
              <a:t>ideas in the imagination, when we reflect upon them. Now the only qualities, which can give ideas</a:t>
            </a:r>
          </a:p>
          <a:p>
            <a:r>
              <a:rPr lang="en-US" dirty="0"/>
              <a:t>an union in the imagination, are these three relations above-</a:t>
            </a:r>
            <a:r>
              <a:rPr lang="en-US" dirty="0" err="1"/>
              <a:t>mention’d</a:t>
            </a:r>
            <a:r>
              <a:rPr lang="en-US" dirty="0"/>
              <a:t> </a:t>
            </a:r>
            <a:r>
              <a:rPr lang="en-US" dirty="0">
                <a:solidFill>
                  <a:srgbClr val="FF0000"/>
                </a:solidFill>
              </a:rPr>
              <a:t>[resemblance, contiguity and causation]</a:t>
            </a:r>
            <a:r>
              <a:rPr lang="en-US" dirty="0"/>
              <a:t>. </a:t>
            </a:r>
            <a:endParaRPr lang="it-IT" dirty="0"/>
          </a:p>
        </p:txBody>
      </p:sp>
    </p:spTree>
    <p:extLst>
      <p:ext uri="{BB962C8B-B14F-4D97-AF65-F5344CB8AC3E}">
        <p14:creationId xmlns:p14="http://schemas.microsoft.com/office/powerpoint/2010/main" val="1632360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These are the uniting principles</a:t>
            </a:r>
          </a:p>
          <a:p>
            <a:r>
              <a:rPr lang="en-US" dirty="0"/>
              <a:t>in the ideal world, and without them every distinct object is separable by the mind, and may be</a:t>
            </a:r>
          </a:p>
          <a:p>
            <a:r>
              <a:rPr lang="en-US" dirty="0"/>
              <a:t>separately </a:t>
            </a:r>
            <a:r>
              <a:rPr lang="en-US" dirty="0" err="1"/>
              <a:t>consider’d</a:t>
            </a:r>
            <a:r>
              <a:rPr lang="en-US" dirty="0"/>
              <a:t>, and appears not to have any more </a:t>
            </a:r>
            <a:r>
              <a:rPr lang="en-US" dirty="0" err="1"/>
              <a:t>connexion</a:t>
            </a:r>
            <a:r>
              <a:rPr lang="en-US" dirty="0"/>
              <a:t> with any other object, than if</a:t>
            </a:r>
          </a:p>
          <a:p>
            <a:r>
              <a:rPr lang="en-US" dirty="0" err="1"/>
              <a:t>disjoin’d</a:t>
            </a:r>
            <a:r>
              <a:rPr lang="en-US" dirty="0"/>
              <a:t> by the greatest difference and remoteness. </a:t>
            </a:r>
            <a:endParaRPr lang="it-IT" dirty="0"/>
          </a:p>
        </p:txBody>
      </p:sp>
    </p:spTree>
    <p:extLst>
      <p:ext uri="{BB962C8B-B14F-4D97-AF65-F5344CB8AC3E}">
        <p14:creationId xmlns:p14="http://schemas.microsoft.com/office/powerpoint/2010/main" val="3947329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err="1"/>
              <a:t>’Tis</a:t>
            </a:r>
            <a:r>
              <a:rPr lang="en-US" dirty="0"/>
              <a:t>, therefore, on some of these three relations</a:t>
            </a:r>
          </a:p>
          <a:p>
            <a:r>
              <a:rPr lang="en-US" dirty="0"/>
              <a:t>of resemblance, contiguity and causation, that identity depends; and as the very essence of these</a:t>
            </a:r>
          </a:p>
          <a:p>
            <a:r>
              <a:rPr lang="en-US" dirty="0"/>
              <a:t>relations consists in their producing an easy transition of ideas; it follows, that our notions of personal</a:t>
            </a:r>
          </a:p>
          <a:p>
            <a:r>
              <a:rPr lang="en-US" dirty="0"/>
              <a:t>identity, proceed entirely from the smooth and uninterrupted progress of the thought along a</a:t>
            </a:r>
          </a:p>
          <a:p>
            <a:r>
              <a:rPr lang="en-US" dirty="0"/>
              <a:t>train of connected ideas, according to the principles above-</a:t>
            </a:r>
            <a:r>
              <a:rPr lang="en-US" dirty="0" err="1"/>
              <a:t>explain’d</a:t>
            </a:r>
            <a:r>
              <a:rPr lang="en-US" dirty="0"/>
              <a:t>.</a:t>
            </a:r>
            <a:endParaRPr lang="it-IT" dirty="0"/>
          </a:p>
          <a:p>
            <a:endParaRPr lang="it-IT" dirty="0"/>
          </a:p>
        </p:txBody>
      </p:sp>
    </p:spTree>
    <p:extLst>
      <p:ext uri="{BB962C8B-B14F-4D97-AF65-F5344CB8AC3E}">
        <p14:creationId xmlns:p14="http://schemas.microsoft.com/office/powerpoint/2010/main" val="424071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The only question, therefore, which remains, is, by what relations this uninterrupted progress of our</a:t>
            </a:r>
          </a:p>
          <a:p>
            <a:r>
              <a:rPr lang="en-US" dirty="0"/>
              <a:t>thought is </a:t>
            </a:r>
            <a:r>
              <a:rPr lang="en-US" dirty="0" err="1"/>
              <a:t>produc’d</a:t>
            </a:r>
            <a:r>
              <a:rPr lang="en-US" dirty="0"/>
              <a:t>, when we consider the successive existence of a mind or thinking person. And</a:t>
            </a:r>
          </a:p>
          <a:p>
            <a:r>
              <a:rPr lang="en-US" dirty="0"/>
              <a:t>here ’tis evident we must confine ourselves to resemblance and causation, and must drop contiguity,</a:t>
            </a:r>
          </a:p>
          <a:p>
            <a:r>
              <a:rPr lang="en-US" dirty="0"/>
              <a:t>which has little or no influence in the present case.</a:t>
            </a:r>
            <a:endParaRPr lang="it-IT" dirty="0"/>
          </a:p>
        </p:txBody>
      </p:sp>
    </p:spTree>
    <p:extLst>
      <p:ext uri="{BB962C8B-B14F-4D97-AF65-F5344CB8AC3E}">
        <p14:creationId xmlns:p14="http://schemas.microsoft.com/office/powerpoint/2010/main" val="3867298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en-US" dirty="0"/>
              <a:t>To begin with resemblance; suppose we </a:t>
            </a:r>
            <a:r>
              <a:rPr lang="en-US" dirty="0" err="1"/>
              <a:t>cou’d</a:t>
            </a:r>
            <a:r>
              <a:rPr lang="en-US" dirty="0"/>
              <a:t> see clearly into the breast of another, and observe</a:t>
            </a:r>
          </a:p>
          <a:p>
            <a:r>
              <a:rPr lang="en-US" dirty="0"/>
              <a:t>that succession of perceptions, which constitutes his mind or thinking principle, and suppose that he</a:t>
            </a:r>
          </a:p>
          <a:p>
            <a:r>
              <a:rPr lang="en-US" dirty="0"/>
              <a:t>always preserves the memory of a considerable part of past perceptions; ’tis evident that nothing</a:t>
            </a:r>
          </a:p>
          <a:p>
            <a:r>
              <a:rPr lang="en-US" dirty="0" err="1"/>
              <a:t>cou’d</a:t>
            </a:r>
            <a:r>
              <a:rPr lang="en-US" dirty="0"/>
              <a:t> more contribute to the bestowing a relation on this succession amidst all its variations. For</a:t>
            </a:r>
          </a:p>
          <a:p>
            <a:r>
              <a:rPr lang="en-US" dirty="0"/>
              <a:t>what is the memory but a faculty, by which we raise up the images of past perceptions? And as an</a:t>
            </a:r>
          </a:p>
          <a:p>
            <a:r>
              <a:rPr lang="en-US" dirty="0"/>
              <a:t>image necessarily resembles its object, must not the frequent placing of these resembling perceptions</a:t>
            </a:r>
          </a:p>
          <a:p>
            <a:r>
              <a:rPr lang="en-US" dirty="0"/>
              <a:t>in the chain of thought, convey the imagination more easily from one link to another, and</a:t>
            </a:r>
          </a:p>
          <a:p>
            <a:r>
              <a:rPr lang="en-US" dirty="0"/>
              <a:t>make the whole seem like the continuance of one object? In this particular, then, the memory not</a:t>
            </a:r>
          </a:p>
          <a:p>
            <a:r>
              <a:rPr lang="en-US" dirty="0"/>
              <a:t>only discovers the identity, but also contributes to its production, by producing the relation of resemblance</a:t>
            </a:r>
          </a:p>
          <a:p>
            <a:r>
              <a:rPr lang="en-US" dirty="0"/>
              <a:t>among the perceptions. The case is the same whether we consider ourselves or others.</a:t>
            </a:r>
            <a:endParaRPr lang="it-IT" dirty="0"/>
          </a:p>
        </p:txBody>
      </p:sp>
    </p:spTree>
    <p:extLst>
      <p:ext uri="{BB962C8B-B14F-4D97-AF65-F5344CB8AC3E}">
        <p14:creationId xmlns:p14="http://schemas.microsoft.com/office/powerpoint/2010/main" val="173977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Lezioni 22-24</a:t>
            </a:r>
          </a:p>
          <a:p>
            <a:r>
              <a:rPr lang="it-IT"/>
              <a:t>29/11/22</a:t>
            </a:r>
          </a:p>
        </p:txBody>
      </p:sp>
    </p:spTree>
    <p:extLst>
      <p:ext uri="{BB962C8B-B14F-4D97-AF65-F5344CB8AC3E}">
        <p14:creationId xmlns:p14="http://schemas.microsoft.com/office/powerpoint/2010/main" val="3004069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en-US" dirty="0"/>
              <a:t>As to causation; we may observe, that the true idea of the human mind, is to consider it as a system</a:t>
            </a:r>
          </a:p>
          <a:p>
            <a:r>
              <a:rPr lang="en-US" dirty="0"/>
              <a:t>of different perceptions or different existences, which are </a:t>
            </a:r>
            <a:r>
              <a:rPr lang="en-US" dirty="0" err="1"/>
              <a:t>link’d</a:t>
            </a:r>
            <a:r>
              <a:rPr lang="en-US" dirty="0"/>
              <a:t> together by the relation of cause</a:t>
            </a:r>
          </a:p>
          <a:p>
            <a:r>
              <a:rPr lang="en-US" dirty="0"/>
              <a:t>and effect, and mutually produce, destroy, influence, and modify each other. Our impressions give</a:t>
            </a:r>
          </a:p>
          <a:p>
            <a:r>
              <a:rPr lang="en-US" dirty="0"/>
              <a:t>rise to their correspondent ideas; and these ideas in their turn produce other impressions. One</a:t>
            </a:r>
          </a:p>
          <a:p>
            <a:r>
              <a:rPr lang="en-US" dirty="0"/>
              <a:t>thought </a:t>
            </a:r>
            <a:r>
              <a:rPr lang="en-US" dirty="0" err="1"/>
              <a:t>chaces</a:t>
            </a:r>
            <a:r>
              <a:rPr lang="en-US" dirty="0"/>
              <a:t> another, and draws after it a third, by which it is </a:t>
            </a:r>
            <a:r>
              <a:rPr lang="en-US" dirty="0" err="1"/>
              <a:t>expell’d</a:t>
            </a:r>
            <a:r>
              <a:rPr lang="en-US" dirty="0"/>
              <a:t> in its turn. In this respect, I cannot compare the soul more properly to any thing than to a republic or commonwealth, in which</a:t>
            </a:r>
          </a:p>
          <a:p>
            <a:r>
              <a:rPr lang="en-US" dirty="0"/>
              <a:t>the several members are united by the reciprocal ties of government and subordination, and give</a:t>
            </a:r>
          </a:p>
          <a:p>
            <a:r>
              <a:rPr lang="en-US" dirty="0"/>
              <a:t>rise to other persons, who propagate the same republic in the incessant changes of its parts. </a:t>
            </a:r>
            <a:endParaRPr lang="it-IT" dirty="0"/>
          </a:p>
        </p:txBody>
      </p:sp>
    </p:spTree>
    <p:extLst>
      <p:ext uri="{BB962C8B-B14F-4D97-AF65-F5344CB8AC3E}">
        <p14:creationId xmlns:p14="http://schemas.microsoft.com/office/powerpoint/2010/main" val="1953336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And as</a:t>
            </a:r>
          </a:p>
          <a:p>
            <a:r>
              <a:rPr lang="en-US" dirty="0"/>
              <a:t>the same individual republic may not only change its members, but also its laws and constitutions;</a:t>
            </a:r>
          </a:p>
          <a:p>
            <a:r>
              <a:rPr lang="en-US" dirty="0"/>
              <a:t>in like manner the same person may vary his character and disposition, as well as his impressions</a:t>
            </a:r>
          </a:p>
          <a:p>
            <a:r>
              <a:rPr lang="en-US" dirty="0"/>
              <a:t>and ideas, without losing his identity. Whatever changes he endures, his several parts are still connected</a:t>
            </a:r>
          </a:p>
          <a:p>
            <a:r>
              <a:rPr lang="en-US" dirty="0"/>
              <a:t>by the relation of causation. And in this view our identity with regard to the passions serves</a:t>
            </a:r>
          </a:p>
          <a:p>
            <a:r>
              <a:rPr lang="en-US" dirty="0"/>
              <a:t>to corroborate that with regard to the imagination, by the making our distant perceptions influence</a:t>
            </a:r>
          </a:p>
          <a:p>
            <a:r>
              <a:rPr lang="en-US" dirty="0"/>
              <a:t>each other, and by giving us a present concern for our past or future pains or pleasures.</a:t>
            </a:r>
            <a:endParaRPr lang="it-IT" dirty="0"/>
          </a:p>
          <a:p>
            <a:endParaRPr lang="it-IT" dirty="0"/>
          </a:p>
        </p:txBody>
      </p:sp>
    </p:spTree>
    <p:extLst>
      <p:ext uri="{BB962C8B-B14F-4D97-AF65-F5344CB8AC3E}">
        <p14:creationId xmlns:p14="http://schemas.microsoft.com/office/powerpoint/2010/main" val="1368066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7500" lnSpcReduction="20000"/>
          </a:bodyPr>
          <a:lstStyle/>
          <a:p>
            <a:r>
              <a:rPr lang="en-US" dirty="0"/>
              <a:t>As memory alone acquaints us with the continuance and extent of this succession of perceptions,</a:t>
            </a:r>
          </a:p>
          <a:p>
            <a:r>
              <a:rPr lang="en-US" dirty="0"/>
              <a:t>’tis to be </a:t>
            </a:r>
            <a:r>
              <a:rPr lang="en-US" dirty="0" err="1"/>
              <a:t>consider’d</a:t>
            </a:r>
            <a:r>
              <a:rPr lang="en-US" dirty="0"/>
              <a:t>, upon that account chiefly, as the source of personal identity. Had we no memory,</a:t>
            </a:r>
          </a:p>
          <a:p>
            <a:r>
              <a:rPr lang="en-US" dirty="0"/>
              <a:t>we never </a:t>
            </a:r>
            <a:r>
              <a:rPr lang="en-US" dirty="0" err="1"/>
              <a:t>shou’d</a:t>
            </a:r>
            <a:r>
              <a:rPr lang="en-US" dirty="0"/>
              <a:t> have any notion of causation, nor consequently of that chain of causes and</a:t>
            </a:r>
          </a:p>
          <a:p>
            <a:r>
              <a:rPr lang="en-US" dirty="0"/>
              <a:t>effects, which constitute our self or person. But having once </a:t>
            </a:r>
            <a:r>
              <a:rPr lang="en-US" dirty="0" err="1"/>
              <a:t>acquir’d</a:t>
            </a:r>
            <a:r>
              <a:rPr lang="en-US" dirty="0"/>
              <a:t> this notion of causation from</a:t>
            </a:r>
          </a:p>
          <a:p>
            <a:r>
              <a:rPr lang="en-US" dirty="0"/>
              <a:t>the memory, we can extend the same chain of causes, and consequently the identity of our persons</a:t>
            </a:r>
          </a:p>
          <a:p>
            <a:r>
              <a:rPr lang="en-US" dirty="0"/>
              <a:t>beyond our memory, and can comprehend times, and circumstances, and actions, which we have entirely forgot, but suppose in general to have existed. For how few of our past actions are there, of</a:t>
            </a:r>
          </a:p>
          <a:p>
            <a:r>
              <a:rPr lang="en-US" dirty="0"/>
              <a:t>which we have any memory? </a:t>
            </a:r>
            <a:endParaRPr lang="it-IT" dirty="0"/>
          </a:p>
        </p:txBody>
      </p:sp>
    </p:spTree>
    <p:extLst>
      <p:ext uri="{BB962C8B-B14F-4D97-AF65-F5344CB8AC3E}">
        <p14:creationId xmlns:p14="http://schemas.microsoft.com/office/powerpoint/2010/main" val="1585552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7500" lnSpcReduction="20000"/>
          </a:bodyPr>
          <a:lstStyle/>
          <a:p>
            <a:r>
              <a:rPr lang="en-US" dirty="0"/>
              <a:t>Who can tell me, for instance, what were his thoughts and actions on</a:t>
            </a:r>
          </a:p>
          <a:p>
            <a:r>
              <a:rPr lang="en-US" dirty="0"/>
              <a:t>the first of January 1715, the 11th of March 1719, and the 3d of August 1733? Or will he affirm,</a:t>
            </a:r>
          </a:p>
          <a:p>
            <a:r>
              <a:rPr lang="en-US" dirty="0"/>
              <a:t>because he has entirely forgot the incidents of these days, that the present self is not the same person</a:t>
            </a:r>
          </a:p>
          <a:p>
            <a:r>
              <a:rPr lang="en-US" dirty="0"/>
              <a:t>with the self of that time; and by that means overturn all the most </a:t>
            </a:r>
            <a:r>
              <a:rPr lang="en-US" dirty="0" err="1"/>
              <a:t>establish’d</a:t>
            </a:r>
            <a:r>
              <a:rPr lang="en-US" dirty="0"/>
              <a:t> notions of personal</a:t>
            </a:r>
          </a:p>
          <a:p>
            <a:r>
              <a:rPr lang="en-US" dirty="0"/>
              <a:t>identity? In this view, therefore, memory does not so much produce as discover personal identity,</a:t>
            </a:r>
          </a:p>
          <a:p>
            <a:r>
              <a:rPr lang="en-US" dirty="0"/>
              <a:t>by shewing us the relation of cause and effect among our different perceptions. </a:t>
            </a:r>
            <a:r>
              <a:rPr lang="en-US" dirty="0" err="1"/>
              <a:t>’Twill</a:t>
            </a:r>
            <a:r>
              <a:rPr lang="en-US" dirty="0"/>
              <a:t> be incumbent</a:t>
            </a:r>
          </a:p>
          <a:p>
            <a:r>
              <a:rPr lang="en-US" dirty="0"/>
              <a:t>on those, who affirm that memory produces entirely our personal identity, to give a reason</a:t>
            </a:r>
          </a:p>
          <a:p>
            <a:r>
              <a:rPr lang="en-US" dirty="0"/>
              <a:t>why we can thus extend our identity beyond our memory.</a:t>
            </a:r>
            <a:endParaRPr lang="it-IT" dirty="0"/>
          </a:p>
          <a:p>
            <a:endParaRPr lang="it-IT" dirty="0"/>
          </a:p>
        </p:txBody>
      </p:sp>
    </p:spTree>
    <p:extLst>
      <p:ext uri="{BB962C8B-B14F-4D97-AF65-F5344CB8AC3E}">
        <p14:creationId xmlns:p14="http://schemas.microsoft.com/office/powerpoint/2010/main" val="2609471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70000" lnSpcReduction="20000"/>
          </a:bodyPr>
          <a:lstStyle/>
          <a:p>
            <a:r>
              <a:rPr lang="en-US" dirty="0"/>
              <a:t>The whole of this doctrine leads us to a conclusion, which is of great importance in the present affair,</a:t>
            </a:r>
          </a:p>
          <a:p>
            <a:r>
              <a:rPr lang="en-US" dirty="0"/>
              <a:t>viz. that all the nice and </a:t>
            </a:r>
            <a:r>
              <a:rPr lang="en-US" dirty="0" err="1"/>
              <a:t>subtile</a:t>
            </a:r>
            <a:r>
              <a:rPr lang="en-US" dirty="0"/>
              <a:t> questions concerning personal identity can never possibly be</a:t>
            </a:r>
          </a:p>
          <a:p>
            <a:r>
              <a:rPr lang="en-US" dirty="0"/>
              <a:t>decided, and are to be regarded rather as grammatical than as philosophical difficulties. Identity</a:t>
            </a:r>
          </a:p>
          <a:p>
            <a:r>
              <a:rPr lang="en-US" dirty="0"/>
              <a:t>depends on the relations of ideas; and these relations produce identity, by means of that easy transition</a:t>
            </a:r>
          </a:p>
          <a:p>
            <a:r>
              <a:rPr lang="en-US" dirty="0"/>
              <a:t>they occasion. But as the relations, and the easiness of the transition may diminish by insensible</a:t>
            </a:r>
          </a:p>
          <a:p>
            <a:r>
              <a:rPr lang="en-US" dirty="0"/>
              <a:t>degrees, we have no just standard, by which we can decide any dispute concerning the time,</a:t>
            </a:r>
          </a:p>
          <a:p>
            <a:r>
              <a:rPr lang="en-US" dirty="0"/>
              <a:t>when they acquire or lose a title to the name of identity. All the disputes concerning the identity of</a:t>
            </a:r>
          </a:p>
          <a:p>
            <a:r>
              <a:rPr lang="en-US" dirty="0"/>
              <a:t>connected objects are merely verbal, except so far as the relation of parts gives rise to some fiction</a:t>
            </a:r>
          </a:p>
          <a:p>
            <a:r>
              <a:rPr lang="en-US" dirty="0"/>
              <a:t>or imaginary principle of union, as we have already </a:t>
            </a:r>
            <a:r>
              <a:rPr lang="en-US" dirty="0" err="1"/>
              <a:t>observ’d</a:t>
            </a:r>
            <a:r>
              <a:rPr lang="en-US" dirty="0"/>
              <a:t>.</a:t>
            </a:r>
            <a:endParaRPr lang="it-IT" dirty="0"/>
          </a:p>
        </p:txBody>
      </p:sp>
    </p:spTree>
    <p:extLst>
      <p:ext uri="{BB962C8B-B14F-4D97-AF65-F5344CB8AC3E}">
        <p14:creationId xmlns:p14="http://schemas.microsoft.com/office/powerpoint/2010/main" val="33937963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 sintesi (slide corretta dopo la lezione)</a:t>
            </a:r>
          </a:p>
        </p:txBody>
      </p:sp>
      <p:sp>
        <p:nvSpPr>
          <p:cNvPr id="3" name="Segnaposto contenuto 2"/>
          <p:cNvSpPr>
            <a:spLocks noGrp="1"/>
          </p:cNvSpPr>
          <p:nvPr>
            <p:ph idx="1"/>
          </p:nvPr>
        </p:nvSpPr>
        <p:spPr/>
        <p:txBody>
          <a:bodyPr/>
          <a:lstStyle/>
          <a:p>
            <a:r>
              <a:rPr lang="it-IT" dirty="0"/>
              <a:t>Hume argomenta che non c'è identità personale.</a:t>
            </a:r>
          </a:p>
          <a:p>
            <a:r>
              <a:rPr lang="it-IT" dirty="0"/>
              <a:t>Però sulla base di causazione e somiglianza ci vediamo come persistenti e </a:t>
            </a:r>
            <a:r>
              <a:rPr lang="it-IT" dirty="0" err="1"/>
              <a:t>autoidentici</a:t>
            </a:r>
            <a:r>
              <a:rPr lang="it-IT" dirty="0"/>
              <a:t> nel tempo </a:t>
            </a:r>
          </a:p>
        </p:txBody>
      </p:sp>
    </p:spTree>
    <p:extLst>
      <p:ext uri="{BB962C8B-B14F-4D97-AF65-F5344CB8AC3E}">
        <p14:creationId xmlns:p14="http://schemas.microsoft.com/office/powerpoint/2010/main" val="23584686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Lezione 25</a:t>
            </a:r>
          </a:p>
          <a:p>
            <a:r>
              <a:rPr lang="it-IT" dirty="0"/>
              <a:t>1/12/22</a:t>
            </a:r>
          </a:p>
        </p:txBody>
      </p:sp>
    </p:spTree>
    <p:extLst>
      <p:ext uri="{BB962C8B-B14F-4D97-AF65-F5344CB8AC3E}">
        <p14:creationId xmlns:p14="http://schemas.microsoft.com/office/powerpoint/2010/main" val="31260638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Programma</a:t>
            </a:r>
          </a:p>
        </p:txBody>
      </p:sp>
      <p:sp>
        <p:nvSpPr>
          <p:cNvPr id="3" name="Segnaposto contenuto 2"/>
          <p:cNvSpPr>
            <a:spLocks noGrp="1"/>
          </p:cNvSpPr>
          <p:nvPr>
            <p:ph idx="1"/>
          </p:nvPr>
        </p:nvSpPr>
        <p:spPr/>
        <p:txBody>
          <a:bodyPr>
            <a:normAutofit lnSpcReduction="10000"/>
          </a:bodyPr>
          <a:lstStyle/>
          <a:p>
            <a:r>
              <a:rPr lang="it-IT" dirty="0"/>
              <a:t>Lezioni 25-27</a:t>
            </a:r>
          </a:p>
          <a:p>
            <a:pPr lvl="1"/>
            <a:r>
              <a:rPr lang="it-IT" dirty="0"/>
              <a:t>leggiamo da Russell </a:t>
            </a:r>
            <a:r>
              <a:rPr lang="it-IT" dirty="0" err="1"/>
              <a:t>PoP</a:t>
            </a:r>
            <a:r>
              <a:rPr lang="it-IT" dirty="0"/>
              <a:t>, Russell </a:t>
            </a:r>
            <a:r>
              <a:rPr lang="it-IT" dirty="0" err="1"/>
              <a:t>OoP</a:t>
            </a:r>
            <a:r>
              <a:rPr lang="it-IT" dirty="0"/>
              <a:t> e da </a:t>
            </a:r>
            <a:r>
              <a:rPr lang="it-IT" dirty="0" err="1"/>
              <a:t>Parfit</a:t>
            </a:r>
            <a:endParaRPr lang="it-IT" dirty="0"/>
          </a:p>
          <a:p>
            <a:r>
              <a:rPr lang="it-IT" dirty="0"/>
              <a:t>Lezione 28, 15 Dicembre</a:t>
            </a:r>
          </a:p>
          <a:p>
            <a:pPr lvl="1"/>
            <a:r>
              <a:rPr lang="it-IT" dirty="0"/>
              <a:t>presentazione di Saulo Martins, Pietro </a:t>
            </a:r>
            <a:r>
              <a:rPr lang="it-IT" dirty="0" err="1"/>
              <a:t>Megni</a:t>
            </a:r>
            <a:r>
              <a:rPr lang="it-IT" dirty="0"/>
              <a:t>, Paolo Fermani, Lewis, «</a:t>
            </a:r>
            <a:r>
              <a:rPr lang="it-IT" dirty="0" err="1"/>
              <a:t>survival</a:t>
            </a:r>
            <a:r>
              <a:rPr lang="it-IT" dirty="0"/>
              <a:t> and </a:t>
            </a:r>
            <a:r>
              <a:rPr lang="it-IT" dirty="0" err="1"/>
              <a:t>identity</a:t>
            </a:r>
            <a:r>
              <a:rPr lang="it-IT" dirty="0"/>
              <a:t>»</a:t>
            </a:r>
          </a:p>
          <a:p>
            <a:pPr lvl="1"/>
            <a:r>
              <a:rPr lang="it-IT" dirty="0"/>
              <a:t>Luca </a:t>
            </a:r>
            <a:r>
              <a:rPr lang="it-IT" dirty="0" err="1"/>
              <a:t>Casmiri</a:t>
            </a:r>
            <a:r>
              <a:rPr lang="it-IT" dirty="0"/>
              <a:t>, </a:t>
            </a:r>
            <a:r>
              <a:rPr lang="it-IT" dirty="0" err="1"/>
              <a:t>Ch</a:t>
            </a:r>
            <a:r>
              <a:rPr lang="it-IT" dirty="0"/>
              <a:t>. 5 Russell </a:t>
            </a:r>
            <a:r>
              <a:rPr lang="it-IT" dirty="0" err="1"/>
              <a:t>PoP</a:t>
            </a:r>
            <a:endParaRPr lang="it-IT" dirty="0"/>
          </a:p>
          <a:p>
            <a:pPr lvl="1"/>
            <a:r>
              <a:rPr lang="it-IT" dirty="0"/>
              <a:t>leggiamo da Lowe</a:t>
            </a:r>
          </a:p>
          <a:p>
            <a:r>
              <a:rPr lang="it-IT" dirty="0"/>
              <a:t>Lezioni 29-30, 16 Dicembre: leggiamo da Lowe, presentazioni degli studenti</a:t>
            </a:r>
          </a:p>
          <a:p>
            <a:pPr lvl="1"/>
            <a:r>
              <a:rPr lang="it-IT" dirty="0"/>
              <a:t>Nicola Mancini, Federico Pirani e Federico Cardoni, capitolo 15, The </a:t>
            </a:r>
            <a:r>
              <a:rPr lang="it-IT" dirty="0" err="1"/>
              <a:t>value</a:t>
            </a:r>
            <a:r>
              <a:rPr lang="it-IT" dirty="0"/>
              <a:t> of philosophy, da Russell, The </a:t>
            </a:r>
            <a:r>
              <a:rPr lang="it-IT" dirty="0" err="1"/>
              <a:t>Problems</a:t>
            </a:r>
            <a:r>
              <a:rPr lang="it-IT" dirty="0"/>
              <a:t> of Philosophy. </a:t>
            </a:r>
          </a:p>
          <a:p>
            <a:endParaRPr lang="it-IT" dirty="0"/>
          </a:p>
        </p:txBody>
      </p:sp>
    </p:spTree>
    <p:extLst>
      <p:ext uri="{BB962C8B-B14F-4D97-AF65-F5344CB8AC3E}">
        <p14:creationId xmlns:p14="http://schemas.microsoft.com/office/powerpoint/2010/main" val="9805208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Russell </a:t>
            </a:r>
            <a:r>
              <a:rPr lang="it-IT" dirty="0" err="1"/>
              <a:t>PoP</a:t>
            </a:r>
            <a:endParaRPr lang="it-IT" dirty="0"/>
          </a:p>
        </p:txBody>
      </p:sp>
      <p:sp>
        <p:nvSpPr>
          <p:cNvPr id="3" name="Sottotitolo 2"/>
          <p:cNvSpPr>
            <a:spLocks noGrp="1"/>
          </p:cNvSpPr>
          <p:nvPr>
            <p:ph type="subTitle" idx="1"/>
          </p:nvPr>
        </p:nvSpPr>
        <p:spPr/>
        <p:txBody>
          <a:bodyPr/>
          <a:lstStyle/>
          <a:p>
            <a:r>
              <a:rPr lang="it-IT" dirty="0" err="1"/>
              <a:t>Ch</a:t>
            </a:r>
            <a:r>
              <a:rPr lang="it-IT" dirty="0"/>
              <a:t> 5 </a:t>
            </a:r>
            <a:r>
              <a:rPr lang="it-IT" dirty="0" err="1"/>
              <a:t>Kn</a:t>
            </a:r>
            <a:r>
              <a:rPr lang="it-IT" dirty="0"/>
              <a:t> by </a:t>
            </a:r>
            <a:r>
              <a:rPr lang="it-IT" dirty="0" err="1"/>
              <a:t>acq</a:t>
            </a:r>
            <a:r>
              <a:rPr lang="it-IT" dirty="0"/>
              <a:t> &amp; </a:t>
            </a:r>
            <a:r>
              <a:rPr lang="it-IT" dirty="0" err="1"/>
              <a:t>kn</a:t>
            </a:r>
            <a:r>
              <a:rPr lang="it-IT" dirty="0"/>
              <a:t> by </a:t>
            </a:r>
            <a:r>
              <a:rPr lang="it-IT" dirty="0" err="1"/>
              <a:t>descr</a:t>
            </a:r>
            <a:endParaRPr lang="it-IT" dirty="0"/>
          </a:p>
          <a:p>
            <a:r>
              <a:rPr lang="it-IT" dirty="0" err="1"/>
              <a:t>acquaintance</a:t>
            </a:r>
            <a:r>
              <a:rPr lang="it-IT" dirty="0"/>
              <a:t> with the self</a:t>
            </a:r>
          </a:p>
        </p:txBody>
      </p:sp>
    </p:spTree>
    <p:extLst>
      <p:ext uri="{BB962C8B-B14F-4D97-AF65-F5344CB8AC3E}">
        <p14:creationId xmlns:p14="http://schemas.microsoft.com/office/powerpoint/2010/main" val="2863233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leggiamo da</a:t>
            </a:r>
          </a:p>
          <a:p>
            <a:r>
              <a:rPr lang="it-IT" b="1" dirty="0" err="1"/>
              <a:t>CHAPTER</a:t>
            </a:r>
            <a:r>
              <a:rPr lang="it-IT" b="1" dirty="0"/>
              <a:t> V</a:t>
            </a:r>
          </a:p>
          <a:p>
            <a:r>
              <a:rPr lang="en-US" b="1" dirty="0"/>
              <a:t>KNOWLEDGE BY ACQUAINTANCE AND KNOWLEDGE BY</a:t>
            </a:r>
          </a:p>
          <a:p>
            <a:r>
              <a:rPr lang="it-IT" b="1" dirty="0" err="1"/>
              <a:t>DESCRIPTION</a:t>
            </a:r>
            <a:endParaRPr lang="it-IT" dirty="0"/>
          </a:p>
        </p:txBody>
      </p:sp>
    </p:spTree>
    <p:extLst>
      <p:ext uri="{BB962C8B-B14F-4D97-AF65-F5344CB8AC3E}">
        <p14:creationId xmlns:p14="http://schemas.microsoft.com/office/powerpoint/2010/main" val="2841114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registrazione</a:t>
            </a:r>
          </a:p>
        </p:txBody>
      </p:sp>
      <p:sp>
        <p:nvSpPr>
          <p:cNvPr id="3" name="Segnaposto contenuto 2"/>
          <p:cNvSpPr>
            <a:spLocks noGrp="1"/>
          </p:cNvSpPr>
          <p:nvPr>
            <p:ph idx="1"/>
          </p:nvPr>
        </p:nvSpPr>
        <p:spPr/>
        <p:txBody>
          <a:bodyPr/>
          <a:lstStyle/>
          <a:p>
            <a:r>
              <a:rPr lang="it-IT" dirty="0"/>
              <a:t>A beneficio di chi è andato a </a:t>
            </a:r>
            <a:r>
              <a:rPr lang="it-IT" dirty="0" err="1"/>
              <a:t>Futurità</a:t>
            </a:r>
            <a:r>
              <a:rPr lang="it-IT" dirty="0"/>
              <a:t>, ho caricato nel sito del corso la lezione di venerdì scorso</a:t>
            </a:r>
          </a:p>
        </p:txBody>
      </p:sp>
    </p:spTree>
    <p:extLst>
      <p:ext uri="{BB962C8B-B14F-4D97-AF65-F5344CB8AC3E}">
        <p14:creationId xmlns:p14="http://schemas.microsoft.com/office/powerpoint/2010/main" val="3378568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a:t>…</a:t>
            </a:r>
          </a:p>
          <a:p>
            <a:r>
              <a:rPr lang="en-US" dirty="0"/>
              <a:t>We shall say that we have acquaintance with anything of which we are</a:t>
            </a:r>
          </a:p>
          <a:p>
            <a:r>
              <a:rPr lang="en-US" dirty="0"/>
              <a:t>directly aware, without the intermediary of any process of inference</a:t>
            </a:r>
          </a:p>
          <a:p>
            <a:r>
              <a:rPr lang="en-US" dirty="0"/>
              <a:t>or any knowledge of truths. Thus in the presence of my table I am</a:t>
            </a:r>
          </a:p>
          <a:p>
            <a:r>
              <a:rPr lang="en-US" dirty="0"/>
              <a:t>acquainted with the sense-data that make up the appearance of my</a:t>
            </a:r>
          </a:p>
          <a:p>
            <a:r>
              <a:rPr lang="en-US" dirty="0"/>
              <a:t>table, its </a:t>
            </a:r>
            <a:r>
              <a:rPr lang="en-US" dirty="0" err="1"/>
              <a:t>colour</a:t>
            </a:r>
            <a:r>
              <a:rPr lang="en-US" dirty="0"/>
              <a:t>, shape, hardness, smoothness, etc.; all these are</a:t>
            </a:r>
          </a:p>
          <a:p>
            <a:r>
              <a:rPr lang="en-US" dirty="0"/>
              <a:t>things of which I am immediately conscious when I am seeing and</a:t>
            </a:r>
          </a:p>
          <a:p>
            <a:r>
              <a:rPr lang="en-US" dirty="0"/>
              <a:t>touching my table. </a:t>
            </a:r>
            <a:endParaRPr lang="it-IT" dirty="0"/>
          </a:p>
        </p:txBody>
      </p:sp>
    </p:spTree>
    <p:extLst>
      <p:ext uri="{BB962C8B-B14F-4D97-AF65-F5344CB8AC3E}">
        <p14:creationId xmlns:p14="http://schemas.microsoft.com/office/powerpoint/2010/main" val="1464105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en-US" dirty="0"/>
              <a:t>… the sense-data which make up the appearance of my table are things with which I have acquaintance, things immediately known to me just as they </a:t>
            </a:r>
            <a:r>
              <a:rPr lang="it-IT" dirty="0"/>
              <a:t>are.</a:t>
            </a:r>
          </a:p>
          <a:p>
            <a:r>
              <a:rPr lang="en-US" dirty="0"/>
              <a:t>My knowledge of the table as a physical object, on the contrary, is</a:t>
            </a:r>
          </a:p>
          <a:p>
            <a:r>
              <a:rPr lang="en-US" dirty="0"/>
              <a:t>not direct knowledge. Such as it is, it is obtained through</a:t>
            </a:r>
          </a:p>
          <a:p>
            <a:r>
              <a:rPr lang="en-US" dirty="0"/>
              <a:t>acquaintance with the sense-data that make up the appearance of the</a:t>
            </a:r>
          </a:p>
          <a:p>
            <a:r>
              <a:rPr lang="en-US" dirty="0"/>
              <a:t>table. We have seen that it is possible, without absurdity, to doubt</a:t>
            </a:r>
          </a:p>
          <a:p>
            <a:r>
              <a:rPr lang="en-US" dirty="0"/>
              <a:t>whether there is a table at all, whereas it is not possible to doubt</a:t>
            </a:r>
          </a:p>
          <a:p>
            <a:r>
              <a:rPr lang="en-US" dirty="0"/>
              <a:t>the sense-data. </a:t>
            </a:r>
            <a:endParaRPr lang="it-IT" dirty="0"/>
          </a:p>
          <a:p>
            <a:endParaRPr lang="it-IT" dirty="0"/>
          </a:p>
          <a:p>
            <a:pPr marL="0" indent="0">
              <a:buNone/>
            </a:pPr>
            <a:endParaRPr lang="it-IT" dirty="0"/>
          </a:p>
        </p:txBody>
      </p:sp>
    </p:spTree>
    <p:extLst>
      <p:ext uri="{BB962C8B-B14F-4D97-AF65-F5344CB8AC3E}">
        <p14:creationId xmlns:p14="http://schemas.microsoft.com/office/powerpoint/2010/main" val="613846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My knowledge of the table is of the kind which we</a:t>
            </a:r>
          </a:p>
          <a:p>
            <a:r>
              <a:rPr lang="en-US" dirty="0"/>
              <a:t>shall call 'knowledge by description'. The table is 'the physical</a:t>
            </a:r>
          </a:p>
          <a:p>
            <a:r>
              <a:rPr lang="en-US" dirty="0"/>
              <a:t>object which causes such-and-such sense-data'. This describes the</a:t>
            </a:r>
          </a:p>
          <a:p>
            <a:r>
              <a:rPr lang="en-US" dirty="0"/>
              <a:t>table by means of the sense-data. In order to know anything at all</a:t>
            </a:r>
          </a:p>
          <a:p>
            <a:r>
              <a:rPr lang="en-US" dirty="0"/>
              <a:t>about the table, we must know truths connecting it with things with</a:t>
            </a:r>
          </a:p>
          <a:p>
            <a:r>
              <a:rPr lang="en-US" dirty="0"/>
              <a:t>which we have acquaintance: we must know that 'such-and-such</a:t>
            </a:r>
          </a:p>
          <a:p>
            <a:r>
              <a:rPr lang="en-US" dirty="0"/>
              <a:t>sense-data are caused by a physical object'.</a:t>
            </a:r>
          </a:p>
          <a:p>
            <a:r>
              <a:rPr lang="en-US" dirty="0"/>
              <a:t>…</a:t>
            </a:r>
            <a:endParaRPr lang="it-IT" dirty="0"/>
          </a:p>
          <a:p>
            <a:endParaRPr lang="it-IT" dirty="0"/>
          </a:p>
        </p:txBody>
      </p:sp>
    </p:spTree>
    <p:extLst>
      <p:ext uri="{BB962C8B-B14F-4D97-AF65-F5344CB8AC3E}">
        <p14:creationId xmlns:p14="http://schemas.microsoft.com/office/powerpoint/2010/main" val="13857384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Sense-data, as we have already seen, are among the things with which</a:t>
            </a:r>
          </a:p>
          <a:p>
            <a:r>
              <a:rPr lang="en-US" dirty="0"/>
              <a:t>we are acquainted; in fact, they supply the most obvious and striking</a:t>
            </a:r>
          </a:p>
          <a:p>
            <a:r>
              <a:rPr lang="en-US" dirty="0"/>
              <a:t>example of knowledge by acquaintance. But if they were the sole</a:t>
            </a:r>
          </a:p>
          <a:p>
            <a:r>
              <a:rPr lang="en-US" dirty="0"/>
              <a:t>example, our knowledge would be very much more restricted than it is.</a:t>
            </a:r>
          </a:p>
        </p:txBody>
      </p:sp>
    </p:spTree>
    <p:extLst>
      <p:ext uri="{BB962C8B-B14F-4D97-AF65-F5344CB8AC3E}">
        <p14:creationId xmlns:p14="http://schemas.microsoft.com/office/powerpoint/2010/main" val="19719811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We should only know what is now present to our senses: we could not</a:t>
            </a:r>
          </a:p>
          <a:p>
            <a:r>
              <a:rPr lang="en-US" dirty="0"/>
              <a:t>know anything about the past, not even that there was a past, nor</a:t>
            </a:r>
          </a:p>
          <a:p>
            <a:r>
              <a:rPr lang="en-US" dirty="0"/>
              <a:t>could we know any truths about our sense-data, for all knowledge of</a:t>
            </a:r>
          </a:p>
          <a:p>
            <a:r>
              <a:rPr lang="en-US" dirty="0"/>
              <a:t>truths, as we shall show, demands acquaintance with things which are</a:t>
            </a:r>
          </a:p>
          <a:p>
            <a:r>
              <a:rPr lang="en-US" dirty="0"/>
              <a:t>of an essentially different character from sense-data, the things</a:t>
            </a:r>
          </a:p>
          <a:p>
            <a:r>
              <a:rPr lang="en-US" dirty="0"/>
              <a:t>which are sometimes called 'abstract ideas', but which we shall call</a:t>
            </a:r>
          </a:p>
          <a:p>
            <a:r>
              <a:rPr lang="it-IT" dirty="0"/>
              <a:t>'</a:t>
            </a:r>
            <a:r>
              <a:rPr lang="it-IT" dirty="0" err="1"/>
              <a:t>universals</a:t>
            </a:r>
            <a:r>
              <a:rPr lang="it-IT" dirty="0"/>
              <a:t>'.</a:t>
            </a:r>
          </a:p>
          <a:p>
            <a:r>
              <a:rPr lang="it-IT" dirty="0"/>
              <a:t>…</a:t>
            </a:r>
          </a:p>
        </p:txBody>
      </p:sp>
    </p:spTree>
    <p:extLst>
      <p:ext uri="{BB962C8B-B14F-4D97-AF65-F5344CB8AC3E}">
        <p14:creationId xmlns:p14="http://schemas.microsoft.com/office/powerpoint/2010/main" val="5861004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Lezioni 26-27</a:t>
            </a:r>
          </a:p>
          <a:p>
            <a:r>
              <a:rPr lang="it-IT" dirty="0" smtClean="0"/>
              <a:t>2/2/22</a:t>
            </a:r>
            <a:endParaRPr lang="it-IT" dirty="0"/>
          </a:p>
        </p:txBody>
      </p:sp>
    </p:spTree>
    <p:extLst>
      <p:ext uri="{BB962C8B-B14F-4D97-AF65-F5344CB8AC3E}">
        <p14:creationId xmlns:p14="http://schemas.microsoft.com/office/powerpoint/2010/main" val="217416710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Programma rivisto</a:t>
            </a:r>
            <a:endParaRPr lang="it-IT" dirty="0"/>
          </a:p>
        </p:txBody>
      </p:sp>
      <p:sp>
        <p:nvSpPr>
          <p:cNvPr id="3" name="Segnaposto contenuto 2"/>
          <p:cNvSpPr>
            <a:spLocks noGrp="1"/>
          </p:cNvSpPr>
          <p:nvPr>
            <p:ph idx="1"/>
          </p:nvPr>
        </p:nvSpPr>
        <p:spPr/>
        <p:txBody>
          <a:bodyPr>
            <a:normAutofit fontScale="92500" lnSpcReduction="10000"/>
          </a:bodyPr>
          <a:lstStyle/>
          <a:p>
            <a:r>
              <a:rPr lang="it-IT" dirty="0"/>
              <a:t>Lezioni </a:t>
            </a:r>
            <a:r>
              <a:rPr lang="it-IT" dirty="0" smtClean="0"/>
              <a:t>26-27 (oggi)</a:t>
            </a:r>
            <a:endParaRPr lang="it-IT" dirty="0"/>
          </a:p>
          <a:p>
            <a:pPr lvl="1"/>
            <a:r>
              <a:rPr lang="it-IT" dirty="0"/>
              <a:t>leggiamo da Russell </a:t>
            </a:r>
            <a:r>
              <a:rPr lang="it-IT" dirty="0" err="1"/>
              <a:t>PoP</a:t>
            </a:r>
            <a:r>
              <a:rPr lang="it-IT" dirty="0"/>
              <a:t>, </a:t>
            </a:r>
            <a:r>
              <a:rPr lang="it-IT" strike="sngStrike" dirty="0"/>
              <a:t>Russell </a:t>
            </a:r>
            <a:r>
              <a:rPr lang="it-IT" strike="sngStrike" dirty="0" err="1"/>
              <a:t>OoP</a:t>
            </a:r>
            <a:r>
              <a:rPr lang="it-IT" strike="sngStrike" dirty="0"/>
              <a:t> </a:t>
            </a:r>
            <a:r>
              <a:rPr lang="it-IT" dirty="0"/>
              <a:t>e da </a:t>
            </a:r>
            <a:r>
              <a:rPr lang="it-IT" dirty="0" err="1">
                <a:solidFill>
                  <a:srgbClr val="FF0000"/>
                </a:solidFill>
              </a:rPr>
              <a:t>Parfit</a:t>
            </a:r>
            <a:endParaRPr lang="it-IT" dirty="0">
              <a:solidFill>
                <a:srgbClr val="FF0000"/>
              </a:solidFill>
            </a:endParaRPr>
          </a:p>
          <a:p>
            <a:r>
              <a:rPr lang="it-IT" dirty="0"/>
              <a:t>Lezione 28, 15 Dicembre</a:t>
            </a:r>
          </a:p>
          <a:p>
            <a:pPr lvl="1"/>
            <a:r>
              <a:rPr lang="it-IT" dirty="0"/>
              <a:t>presentazione di </a:t>
            </a:r>
            <a:r>
              <a:rPr lang="it-IT" dirty="0" smtClean="0"/>
              <a:t>Saulo </a:t>
            </a:r>
            <a:r>
              <a:rPr lang="it-IT" dirty="0" err="1" smtClean="0"/>
              <a:t>Galvao</a:t>
            </a:r>
            <a:r>
              <a:rPr lang="it-IT" dirty="0" smtClean="0"/>
              <a:t> </a:t>
            </a:r>
            <a:r>
              <a:rPr lang="it-IT" dirty="0"/>
              <a:t>Martins, Pietro </a:t>
            </a:r>
            <a:r>
              <a:rPr lang="it-IT" dirty="0" err="1"/>
              <a:t>Megni</a:t>
            </a:r>
            <a:r>
              <a:rPr lang="it-IT" dirty="0"/>
              <a:t>, Paolo Fermani, Lewis, «</a:t>
            </a:r>
            <a:r>
              <a:rPr lang="it-IT" dirty="0" err="1"/>
              <a:t>survival</a:t>
            </a:r>
            <a:r>
              <a:rPr lang="it-IT" dirty="0"/>
              <a:t> and </a:t>
            </a:r>
            <a:r>
              <a:rPr lang="it-IT" dirty="0" err="1"/>
              <a:t>identity</a:t>
            </a:r>
            <a:r>
              <a:rPr lang="it-IT" dirty="0"/>
              <a:t>»</a:t>
            </a:r>
          </a:p>
          <a:p>
            <a:pPr lvl="1"/>
            <a:r>
              <a:rPr lang="it-IT" dirty="0"/>
              <a:t>Luca </a:t>
            </a:r>
            <a:r>
              <a:rPr lang="it-IT" dirty="0" err="1"/>
              <a:t>Casmiri</a:t>
            </a:r>
            <a:r>
              <a:rPr lang="it-IT" dirty="0"/>
              <a:t>, </a:t>
            </a:r>
            <a:r>
              <a:rPr lang="it-IT" dirty="0" err="1"/>
              <a:t>Ch</a:t>
            </a:r>
            <a:r>
              <a:rPr lang="it-IT" dirty="0"/>
              <a:t>. 5 Russell </a:t>
            </a:r>
            <a:r>
              <a:rPr lang="it-IT" dirty="0" err="1"/>
              <a:t>PoP</a:t>
            </a:r>
            <a:endParaRPr lang="it-IT" dirty="0"/>
          </a:p>
          <a:p>
            <a:pPr lvl="1"/>
            <a:r>
              <a:rPr lang="it-IT" dirty="0"/>
              <a:t>leggiamo </a:t>
            </a:r>
            <a:r>
              <a:rPr lang="it-IT" dirty="0" smtClean="0"/>
              <a:t>da Russell </a:t>
            </a:r>
            <a:r>
              <a:rPr lang="it-IT" dirty="0" err="1" smtClean="0"/>
              <a:t>OoP</a:t>
            </a:r>
            <a:r>
              <a:rPr lang="it-IT" dirty="0" smtClean="0"/>
              <a:t> ? </a:t>
            </a:r>
            <a:r>
              <a:rPr lang="it-IT" strike="sngStrike" dirty="0"/>
              <a:t>Lowe</a:t>
            </a:r>
          </a:p>
          <a:p>
            <a:r>
              <a:rPr lang="it-IT" dirty="0"/>
              <a:t>Lezioni 29-30, 16 Dicembre: leggiamo da Lowe, presentazioni degli studenti</a:t>
            </a:r>
          </a:p>
          <a:p>
            <a:pPr lvl="1"/>
            <a:r>
              <a:rPr lang="it-IT" dirty="0"/>
              <a:t>Nicola Mancini, Federico Pirani e Federico Cardoni, capitolo 15, The </a:t>
            </a:r>
            <a:r>
              <a:rPr lang="it-IT" dirty="0" err="1"/>
              <a:t>value</a:t>
            </a:r>
            <a:r>
              <a:rPr lang="it-IT" dirty="0"/>
              <a:t> of philosophy, da Russell, The </a:t>
            </a:r>
            <a:r>
              <a:rPr lang="it-IT" dirty="0" err="1"/>
              <a:t>Problems</a:t>
            </a:r>
            <a:r>
              <a:rPr lang="it-IT" dirty="0"/>
              <a:t> of </a:t>
            </a:r>
            <a:r>
              <a:rPr lang="it-IT" dirty="0" err="1" smtClean="0"/>
              <a:t>Philosophy</a:t>
            </a:r>
            <a:endParaRPr lang="it-IT" dirty="0"/>
          </a:p>
          <a:p>
            <a:pPr lvl="1"/>
            <a:r>
              <a:rPr lang="it-IT" dirty="0" smtClean="0"/>
              <a:t>Altra presentazione di studenti?</a:t>
            </a:r>
          </a:p>
          <a:p>
            <a:pPr lvl="1"/>
            <a:r>
              <a:rPr lang="it-IT" dirty="0" smtClean="0"/>
              <a:t>Leggiamo da Russell </a:t>
            </a:r>
            <a:r>
              <a:rPr lang="it-IT" dirty="0" err="1" smtClean="0"/>
              <a:t>OoP</a:t>
            </a:r>
            <a:r>
              <a:rPr lang="it-IT" dirty="0" smtClean="0"/>
              <a:t>? Leggiamo da Lowe?</a:t>
            </a:r>
            <a:endParaRPr lang="it-IT" dirty="0"/>
          </a:p>
          <a:p>
            <a:endParaRPr lang="it-IT" dirty="0"/>
          </a:p>
        </p:txBody>
      </p:sp>
    </p:spTree>
    <p:extLst>
      <p:ext uri="{BB962C8B-B14F-4D97-AF65-F5344CB8AC3E}">
        <p14:creationId xmlns:p14="http://schemas.microsoft.com/office/powerpoint/2010/main" val="18112063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Riprendiamo da</a:t>
            </a:r>
          </a:p>
          <a:p>
            <a:r>
              <a:rPr lang="it-IT" b="1" dirty="0" smtClean="0"/>
              <a:t>Russell, </a:t>
            </a:r>
            <a:r>
              <a:rPr lang="it-IT" b="1" dirty="0" err="1" smtClean="0"/>
              <a:t>PoP</a:t>
            </a:r>
            <a:endParaRPr lang="it-IT" b="1" dirty="0" smtClean="0"/>
          </a:p>
          <a:p>
            <a:r>
              <a:rPr lang="it-IT" b="1" dirty="0" err="1"/>
              <a:t>CHAPTER</a:t>
            </a:r>
            <a:r>
              <a:rPr lang="it-IT" b="1" dirty="0"/>
              <a:t> V</a:t>
            </a:r>
          </a:p>
          <a:p>
            <a:r>
              <a:rPr lang="en-US" b="1" dirty="0"/>
              <a:t>KNOWLEDGE BY ACQUAINTANCE AND KNOWLEDGE </a:t>
            </a:r>
            <a:r>
              <a:rPr lang="en-US" b="1" dirty="0" smtClean="0"/>
              <a:t>BY </a:t>
            </a:r>
            <a:r>
              <a:rPr lang="it-IT" b="1" dirty="0" err="1" smtClean="0"/>
              <a:t>DESCRIPTION</a:t>
            </a:r>
            <a:endParaRPr lang="it-IT" dirty="0"/>
          </a:p>
          <a:p>
            <a:endParaRPr lang="it-IT" dirty="0"/>
          </a:p>
        </p:txBody>
      </p:sp>
    </p:spTree>
    <p:extLst>
      <p:ext uri="{BB962C8B-B14F-4D97-AF65-F5344CB8AC3E}">
        <p14:creationId xmlns:p14="http://schemas.microsoft.com/office/powerpoint/2010/main" val="185609001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lnSpcReduction="10000"/>
          </a:bodyPr>
          <a:lstStyle/>
          <a:p>
            <a:r>
              <a:rPr lang="en-US" dirty="0"/>
              <a:t>…</a:t>
            </a:r>
          </a:p>
          <a:p>
            <a:r>
              <a:rPr lang="en-US" dirty="0"/>
              <a:t>The next extension to be considered is acquaintance by</a:t>
            </a:r>
          </a:p>
          <a:p>
            <a:r>
              <a:rPr lang="en-US" dirty="0"/>
              <a:t>introspection. We are not only aware of things, but we are often</a:t>
            </a:r>
          </a:p>
          <a:p>
            <a:r>
              <a:rPr lang="en-US" dirty="0"/>
              <a:t>aware of being aware of them. When I see the sun, I am often aware of</a:t>
            </a:r>
          </a:p>
          <a:p>
            <a:r>
              <a:rPr lang="en-US" dirty="0"/>
              <a:t>my seeing the sun; thus 'my seeing the sun' is an object with which I</a:t>
            </a:r>
          </a:p>
          <a:p>
            <a:r>
              <a:rPr lang="en-US" dirty="0"/>
              <a:t>have acquaintance. When I desire food, I may be aware of my desire</a:t>
            </a:r>
          </a:p>
          <a:p>
            <a:r>
              <a:rPr lang="en-US" dirty="0"/>
              <a:t>for food; thus 'my desiring food' is an object with which I am</a:t>
            </a:r>
          </a:p>
          <a:p>
            <a:r>
              <a:rPr lang="en-US" dirty="0"/>
              <a:t>acquainted. </a:t>
            </a:r>
            <a:endParaRPr lang="it-IT" dirty="0"/>
          </a:p>
        </p:txBody>
      </p:sp>
    </p:spTree>
    <p:extLst>
      <p:ext uri="{BB962C8B-B14F-4D97-AF65-F5344CB8AC3E}">
        <p14:creationId xmlns:p14="http://schemas.microsoft.com/office/powerpoint/2010/main" val="347792617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Similarly we may be aware of our feeling pleasure or</a:t>
            </a:r>
          </a:p>
          <a:p>
            <a:r>
              <a:rPr lang="en-US" dirty="0"/>
              <a:t>pain, and generally of the events which happen in our minds. This</a:t>
            </a:r>
          </a:p>
          <a:p>
            <a:r>
              <a:rPr lang="en-US" dirty="0"/>
              <a:t>kind of acquaintance, which may be called self-consciousness, is the</a:t>
            </a:r>
          </a:p>
          <a:p>
            <a:r>
              <a:rPr lang="en-US" dirty="0"/>
              <a:t>source of all our knowledge of mental things. </a:t>
            </a:r>
            <a:endParaRPr lang="en-US" dirty="0" smtClean="0"/>
          </a:p>
          <a:p>
            <a:r>
              <a:rPr lang="en-US" dirty="0" smtClean="0"/>
              <a:t>…</a:t>
            </a:r>
            <a:endParaRPr lang="it-IT" dirty="0"/>
          </a:p>
        </p:txBody>
      </p:sp>
    </p:spTree>
    <p:extLst>
      <p:ext uri="{BB962C8B-B14F-4D97-AF65-F5344CB8AC3E}">
        <p14:creationId xmlns:p14="http://schemas.microsoft.com/office/powerpoint/2010/main" val="4041544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Calendario presentazioni</a:t>
            </a:r>
          </a:p>
        </p:txBody>
      </p:sp>
      <p:sp>
        <p:nvSpPr>
          <p:cNvPr id="3" name="Segnaposto contenuto 2"/>
          <p:cNvSpPr>
            <a:spLocks noGrp="1"/>
          </p:cNvSpPr>
          <p:nvPr>
            <p:ph idx="1"/>
          </p:nvPr>
        </p:nvSpPr>
        <p:spPr/>
        <p:txBody>
          <a:bodyPr/>
          <a:lstStyle/>
          <a:p>
            <a:r>
              <a:rPr lang="it-IT" dirty="0"/>
              <a:t>???????????</a:t>
            </a:r>
          </a:p>
        </p:txBody>
      </p:sp>
    </p:spTree>
    <p:extLst>
      <p:ext uri="{BB962C8B-B14F-4D97-AF65-F5344CB8AC3E}">
        <p14:creationId xmlns:p14="http://schemas.microsoft.com/office/powerpoint/2010/main" val="2940835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We have spoken of acquaintance with the contents of our minds as</a:t>
            </a:r>
          </a:p>
          <a:p>
            <a:r>
              <a:rPr lang="en-US" dirty="0"/>
              <a:t>self-consciousness, but it is not, of course, consciousness of our</a:t>
            </a:r>
          </a:p>
          <a:p>
            <a:r>
              <a:rPr lang="en-US" dirty="0"/>
              <a:t>self: it is consciousness of particular thoughts and feelings. The</a:t>
            </a:r>
          </a:p>
          <a:p>
            <a:r>
              <a:rPr lang="en-US" dirty="0"/>
              <a:t>question whether we are also acquainted with our bare selves, as</a:t>
            </a:r>
          </a:p>
          <a:p>
            <a:r>
              <a:rPr lang="en-US" dirty="0"/>
              <a:t>opposed to particular thoughts and feelings, is a very difficult one,</a:t>
            </a:r>
          </a:p>
          <a:p>
            <a:r>
              <a:rPr lang="en-US" dirty="0"/>
              <a:t>upon which it would be rash to speak positively. When we try to look</a:t>
            </a:r>
          </a:p>
          <a:p>
            <a:r>
              <a:rPr lang="en-US" dirty="0"/>
              <a:t>into ourselves we always seem to come upon some particular thought </a:t>
            </a:r>
            <a:r>
              <a:rPr lang="en-US" dirty="0" smtClean="0"/>
              <a:t>or feeling</a:t>
            </a:r>
            <a:r>
              <a:rPr lang="en-US" dirty="0"/>
              <a:t>, and not upon the 'I' which has the thought or feeling.</a:t>
            </a:r>
          </a:p>
        </p:txBody>
      </p:sp>
    </p:spTree>
    <p:extLst>
      <p:ext uri="{BB962C8B-B14F-4D97-AF65-F5344CB8AC3E}">
        <p14:creationId xmlns:p14="http://schemas.microsoft.com/office/powerpoint/2010/main" val="240729357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Nevertheless there are some reasons for thinking that we are</a:t>
            </a:r>
          </a:p>
          <a:p>
            <a:r>
              <a:rPr lang="en-US" dirty="0"/>
              <a:t>acquainted with the 'I', though the acquaintance is hard to</a:t>
            </a:r>
          </a:p>
          <a:p>
            <a:r>
              <a:rPr lang="en-US" dirty="0"/>
              <a:t>disentangle from other things. To make clear what sort of reason</a:t>
            </a:r>
          </a:p>
          <a:p>
            <a:r>
              <a:rPr lang="en-US" dirty="0"/>
              <a:t>there is, let us consider for a moment what our acquaintance with</a:t>
            </a:r>
          </a:p>
          <a:p>
            <a:r>
              <a:rPr lang="it-IT" dirty="0" err="1"/>
              <a:t>particular</a:t>
            </a:r>
            <a:r>
              <a:rPr lang="it-IT" dirty="0"/>
              <a:t> </a:t>
            </a:r>
            <a:r>
              <a:rPr lang="it-IT" dirty="0" err="1"/>
              <a:t>thoughts</a:t>
            </a:r>
            <a:r>
              <a:rPr lang="it-IT" dirty="0"/>
              <a:t> </a:t>
            </a:r>
            <a:r>
              <a:rPr lang="it-IT" dirty="0" err="1"/>
              <a:t>really</a:t>
            </a:r>
            <a:r>
              <a:rPr lang="it-IT" dirty="0"/>
              <a:t> </a:t>
            </a:r>
            <a:r>
              <a:rPr lang="it-IT" dirty="0" err="1"/>
              <a:t>involves</a:t>
            </a:r>
            <a:r>
              <a:rPr lang="it-IT" dirty="0"/>
              <a:t>.</a:t>
            </a:r>
          </a:p>
          <a:p>
            <a:endParaRPr lang="it-IT" dirty="0"/>
          </a:p>
        </p:txBody>
      </p:sp>
    </p:spTree>
    <p:extLst>
      <p:ext uri="{BB962C8B-B14F-4D97-AF65-F5344CB8AC3E}">
        <p14:creationId xmlns:p14="http://schemas.microsoft.com/office/powerpoint/2010/main" val="271770670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When I am acquainted with 'my seeing the sun', it seems plain that I</a:t>
            </a:r>
          </a:p>
          <a:p>
            <a:r>
              <a:rPr lang="en-US" dirty="0"/>
              <a:t>am acquainted with two different things in relation to each other. On</a:t>
            </a:r>
          </a:p>
          <a:p>
            <a:r>
              <a:rPr lang="en-US" dirty="0"/>
              <a:t>the one hand there is the sense-datum which represents the sun to me,</a:t>
            </a:r>
          </a:p>
          <a:p>
            <a:r>
              <a:rPr lang="en-US" dirty="0"/>
              <a:t>on the other hand there is that which sees this sense-datum. All</a:t>
            </a:r>
          </a:p>
          <a:p>
            <a:r>
              <a:rPr lang="en-US" dirty="0"/>
              <a:t>acquaintance, such as my acquaintance with the sense-datum which</a:t>
            </a:r>
          </a:p>
          <a:p>
            <a:r>
              <a:rPr lang="en-US" dirty="0"/>
              <a:t>represents the sun, seems obviously a relation between the person</a:t>
            </a:r>
          </a:p>
          <a:p>
            <a:r>
              <a:rPr lang="en-US" dirty="0"/>
              <a:t>acquainted and the object with which the person is acquainted. </a:t>
            </a:r>
            <a:endParaRPr lang="it-IT" dirty="0"/>
          </a:p>
        </p:txBody>
      </p:sp>
    </p:spTree>
    <p:extLst>
      <p:ext uri="{BB962C8B-B14F-4D97-AF65-F5344CB8AC3E}">
        <p14:creationId xmlns:p14="http://schemas.microsoft.com/office/powerpoint/2010/main" val="1805902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When a</a:t>
            </a:r>
          </a:p>
          <a:p>
            <a:r>
              <a:rPr lang="en-US" dirty="0"/>
              <a:t>case of acquaintance is one with which I can be acquainted (as I am</a:t>
            </a:r>
          </a:p>
          <a:p>
            <a:r>
              <a:rPr lang="en-US" dirty="0"/>
              <a:t>acquainted with my acquaintance with the sense-datum representing the</a:t>
            </a:r>
          </a:p>
          <a:p>
            <a:r>
              <a:rPr lang="en-US" dirty="0"/>
              <a:t>sun), it is plain that the person acquainted is myself. Thus, when I</a:t>
            </a:r>
          </a:p>
          <a:p>
            <a:r>
              <a:rPr lang="en-US" dirty="0"/>
              <a:t>am acquainted with my seeing the sun, the whole fact with which I am</a:t>
            </a:r>
          </a:p>
          <a:p>
            <a:r>
              <a:rPr lang="it-IT" dirty="0" err="1"/>
              <a:t>acquainted</a:t>
            </a:r>
            <a:r>
              <a:rPr lang="it-IT" dirty="0"/>
              <a:t> </a:t>
            </a:r>
            <a:r>
              <a:rPr lang="it-IT" dirty="0" err="1"/>
              <a:t>is</a:t>
            </a:r>
            <a:r>
              <a:rPr lang="it-IT" dirty="0"/>
              <a:t> 'Self-</a:t>
            </a:r>
            <a:r>
              <a:rPr lang="it-IT" dirty="0" err="1"/>
              <a:t>acquainted</a:t>
            </a:r>
            <a:r>
              <a:rPr lang="it-IT" dirty="0"/>
              <a:t>-with-</a:t>
            </a:r>
            <a:r>
              <a:rPr lang="it-IT" dirty="0" err="1"/>
              <a:t>sense</a:t>
            </a:r>
            <a:r>
              <a:rPr lang="it-IT" dirty="0"/>
              <a:t>-</a:t>
            </a:r>
            <a:r>
              <a:rPr lang="it-IT" dirty="0" err="1"/>
              <a:t>datum</a:t>
            </a:r>
            <a:r>
              <a:rPr lang="it-IT" dirty="0"/>
              <a:t>'.</a:t>
            </a:r>
          </a:p>
          <a:p>
            <a:pPr marL="0" indent="0">
              <a:buNone/>
            </a:pPr>
            <a:endParaRPr lang="it-IT" dirty="0"/>
          </a:p>
        </p:txBody>
      </p:sp>
    </p:spTree>
    <p:extLst>
      <p:ext uri="{BB962C8B-B14F-4D97-AF65-F5344CB8AC3E}">
        <p14:creationId xmlns:p14="http://schemas.microsoft.com/office/powerpoint/2010/main" val="25843484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en-US" dirty="0"/>
              <a:t>Further, we know the truth 'I am acquainted with this sense-datum'.</a:t>
            </a:r>
          </a:p>
          <a:p>
            <a:r>
              <a:rPr lang="en-US" dirty="0"/>
              <a:t>It is hard to see how we could know this truth, or even understand</a:t>
            </a:r>
          </a:p>
          <a:p>
            <a:r>
              <a:rPr lang="en-US" dirty="0"/>
              <a:t>what is meant by it, unless we were acquainted with something which we</a:t>
            </a:r>
          </a:p>
          <a:p>
            <a:r>
              <a:rPr lang="en-US" dirty="0"/>
              <a:t>call 'I'. It does not seem necessary to suppose that we are</a:t>
            </a:r>
          </a:p>
          <a:p>
            <a:r>
              <a:rPr lang="en-US" dirty="0"/>
              <a:t>acquainted with a more or less permanent person, the same to-day as</a:t>
            </a:r>
          </a:p>
          <a:p>
            <a:r>
              <a:rPr lang="en-US" dirty="0"/>
              <a:t>yesterday, but it does seem as though we must be acquainted with that</a:t>
            </a:r>
          </a:p>
          <a:p>
            <a:r>
              <a:rPr lang="en-US" dirty="0"/>
              <a:t>thing, whatever its nature, which sees the sun and has acquaintance</a:t>
            </a:r>
          </a:p>
          <a:p>
            <a:r>
              <a:rPr lang="en-US" dirty="0"/>
              <a:t>with sense-data. </a:t>
            </a:r>
            <a:endParaRPr lang="it-IT" dirty="0"/>
          </a:p>
        </p:txBody>
      </p:sp>
    </p:spTree>
    <p:extLst>
      <p:ext uri="{BB962C8B-B14F-4D97-AF65-F5344CB8AC3E}">
        <p14:creationId xmlns:p14="http://schemas.microsoft.com/office/powerpoint/2010/main" val="9360972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Thus, in some sense it would seem we must be</a:t>
            </a:r>
          </a:p>
          <a:p>
            <a:r>
              <a:rPr lang="en-US" dirty="0"/>
              <a:t>acquainted with our Selves as opposed to our particular experiences.</a:t>
            </a:r>
          </a:p>
          <a:p>
            <a:r>
              <a:rPr lang="en-US" dirty="0"/>
              <a:t>But the question is difficult, and complicated arguments can be</a:t>
            </a:r>
          </a:p>
          <a:p>
            <a:r>
              <a:rPr lang="en-US" dirty="0"/>
              <a:t>adduced on either side. Hence, although acquaintance with ourselves</a:t>
            </a:r>
          </a:p>
          <a:p>
            <a:r>
              <a:rPr lang="en-US" dirty="0"/>
              <a:t>seems probably to occur, it is not wise to assert that it</a:t>
            </a:r>
          </a:p>
          <a:p>
            <a:r>
              <a:rPr lang="it-IT" dirty="0" err="1"/>
              <a:t>undoubtedly</a:t>
            </a:r>
            <a:r>
              <a:rPr lang="it-IT" dirty="0"/>
              <a:t> </a:t>
            </a:r>
            <a:r>
              <a:rPr lang="it-IT" dirty="0" err="1"/>
              <a:t>does</a:t>
            </a:r>
            <a:r>
              <a:rPr lang="it-IT" dirty="0"/>
              <a:t> </a:t>
            </a:r>
            <a:r>
              <a:rPr lang="it-IT" dirty="0" err="1"/>
              <a:t>occur</a:t>
            </a:r>
            <a:r>
              <a:rPr lang="it-IT" dirty="0"/>
              <a:t>.</a:t>
            </a:r>
          </a:p>
          <a:p>
            <a:r>
              <a:rPr lang="it-IT"/>
              <a:t>…</a:t>
            </a:r>
          </a:p>
        </p:txBody>
      </p:sp>
    </p:spTree>
    <p:extLst>
      <p:ext uri="{BB962C8B-B14F-4D97-AF65-F5344CB8AC3E}">
        <p14:creationId xmlns:p14="http://schemas.microsoft.com/office/powerpoint/2010/main" val="24341666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Parfit</a:t>
            </a:r>
            <a:endParaRPr lang="it-IT" dirty="0"/>
          </a:p>
        </p:txBody>
      </p:sp>
      <p:sp>
        <p:nvSpPr>
          <p:cNvPr id="3" name="Segnaposto contenuto 2"/>
          <p:cNvSpPr>
            <a:spLocks noGrp="1"/>
          </p:cNvSpPr>
          <p:nvPr>
            <p:ph idx="1"/>
          </p:nvPr>
        </p:nvSpPr>
        <p:spPr/>
        <p:txBody>
          <a:bodyPr>
            <a:normAutofit fontScale="85000" lnSpcReduction="20000"/>
          </a:bodyPr>
          <a:lstStyle/>
          <a:p>
            <a:r>
              <a:rPr lang="en-US" dirty="0" smtClean="0"/>
              <a:t>Personal </a:t>
            </a:r>
            <a:r>
              <a:rPr lang="en-US" dirty="0"/>
              <a:t>Identity Author(s): Derek </a:t>
            </a:r>
            <a:r>
              <a:rPr lang="en-US" dirty="0" err="1"/>
              <a:t>Parfit</a:t>
            </a:r>
            <a:r>
              <a:rPr lang="en-US" dirty="0"/>
              <a:t> Source: The Philosophical Review , Jan., 1971, Vol. 80, No. 1 (Jan., 1971), pp. 3-27 Published by: Duke University Press on behalf of Philosophical Review Stable URL: </a:t>
            </a:r>
            <a:r>
              <a:rPr lang="en-US" dirty="0">
                <a:hlinkClick r:id="rId2"/>
              </a:rPr>
              <a:t>https://</a:t>
            </a:r>
            <a:r>
              <a:rPr lang="en-US" dirty="0" smtClean="0">
                <a:hlinkClick r:id="rId2"/>
              </a:rPr>
              <a:t>www.jstor.org/stable/2184309</a:t>
            </a:r>
            <a:endParaRPr lang="en-US" dirty="0" smtClean="0"/>
          </a:p>
          <a:p>
            <a:r>
              <a:rPr lang="en-US" dirty="0" smtClean="0"/>
              <a:t> </a:t>
            </a:r>
            <a:r>
              <a:rPr lang="en-US" dirty="0" err="1" smtClean="0"/>
              <a:t>Parfit</a:t>
            </a:r>
            <a:r>
              <a:rPr lang="en-US" dirty="0" smtClean="0"/>
              <a:t> </a:t>
            </a:r>
            <a:r>
              <a:rPr lang="en-US" dirty="0" err="1" smtClean="0"/>
              <a:t>immagina</a:t>
            </a:r>
            <a:r>
              <a:rPr lang="en-US" dirty="0" smtClean="0"/>
              <a:t> </a:t>
            </a:r>
            <a:r>
              <a:rPr lang="en-US" dirty="0" err="1" smtClean="0"/>
              <a:t>casi</a:t>
            </a:r>
            <a:r>
              <a:rPr lang="en-US" dirty="0" smtClean="0"/>
              <a:t> di </a:t>
            </a:r>
            <a:r>
              <a:rPr lang="en-US" dirty="0" err="1" smtClean="0"/>
              <a:t>divisione</a:t>
            </a:r>
            <a:r>
              <a:rPr lang="en-US" dirty="0" smtClean="0"/>
              <a:t> e </a:t>
            </a:r>
            <a:r>
              <a:rPr lang="en-US" dirty="0" err="1" smtClean="0"/>
              <a:t>fusione</a:t>
            </a:r>
            <a:endParaRPr lang="en-US" dirty="0" smtClean="0"/>
          </a:p>
          <a:p>
            <a:r>
              <a:rPr lang="en-US" dirty="0" smtClean="0"/>
              <a:t>Su </a:t>
            </a:r>
            <a:r>
              <a:rPr lang="en-US" dirty="0" err="1" smtClean="0"/>
              <a:t>questa</a:t>
            </a:r>
            <a:r>
              <a:rPr lang="en-US" dirty="0" smtClean="0"/>
              <a:t> base argumenta </a:t>
            </a:r>
            <a:r>
              <a:rPr lang="en-US" dirty="0" err="1" smtClean="0"/>
              <a:t>che</a:t>
            </a:r>
            <a:r>
              <a:rPr lang="en-US" dirty="0" smtClean="0"/>
              <a:t> </a:t>
            </a:r>
          </a:p>
          <a:p>
            <a:r>
              <a:rPr lang="en-US" dirty="0" smtClean="0"/>
              <a:t>la </a:t>
            </a:r>
            <a:r>
              <a:rPr lang="en-US" dirty="0" err="1" smtClean="0"/>
              <a:t>sopravvivenza</a:t>
            </a:r>
            <a:r>
              <a:rPr lang="en-US" dirty="0" smtClean="0"/>
              <a:t> </a:t>
            </a:r>
            <a:r>
              <a:rPr lang="en-US" dirty="0" err="1" smtClean="0"/>
              <a:t>nel</a:t>
            </a:r>
            <a:r>
              <a:rPr lang="en-US" dirty="0" smtClean="0"/>
              <a:t> tempo </a:t>
            </a:r>
            <a:r>
              <a:rPr lang="en-US" dirty="0" err="1" smtClean="0"/>
              <a:t>può</a:t>
            </a:r>
            <a:r>
              <a:rPr lang="en-US" dirty="0" smtClean="0"/>
              <a:t> </a:t>
            </a:r>
            <a:r>
              <a:rPr lang="en-US" dirty="0" err="1" smtClean="0"/>
              <a:t>esserci</a:t>
            </a:r>
            <a:r>
              <a:rPr lang="en-US" dirty="0" smtClean="0"/>
              <a:t> </a:t>
            </a:r>
            <a:r>
              <a:rPr lang="en-US" dirty="0" err="1" smtClean="0"/>
              <a:t>senza</a:t>
            </a:r>
            <a:r>
              <a:rPr lang="en-US" dirty="0" smtClean="0"/>
              <a:t> </a:t>
            </a:r>
            <a:r>
              <a:rPr lang="en-US" dirty="0" err="1" smtClean="0"/>
              <a:t>che</a:t>
            </a:r>
            <a:r>
              <a:rPr lang="en-US" dirty="0" smtClean="0"/>
              <a:t> ci </a:t>
            </a:r>
            <a:r>
              <a:rPr lang="en-US" dirty="0" err="1" smtClean="0"/>
              <a:t>sia</a:t>
            </a:r>
            <a:r>
              <a:rPr lang="en-US" dirty="0" smtClean="0"/>
              <a:t> </a:t>
            </a:r>
            <a:r>
              <a:rPr lang="en-US" dirty="0" err="1" smtClean="0"/>
              <a:t>identità</a:t>
            </a:r>
            <a:r>
              <a:rPr lang="en-US" dirty="0" smtClean="0"/>
              <a:t> </a:t>
            </a:r>
            <a:r>
              <a:rPr lang="en-US" dirty="0" err="1" smtClean="0"/>
              <a:t>nel</a:t>
            </a:r>
            <a:r>
              <a:rPr lang="en-US" dirty="0" smtClean="0"/>
              <a:t> tempo, e non è </a:t>
            </a:r>
            <a:r>
              <a:rPr lang="en-US" dirty="0" err="1" smtClean="0"/>
              <a:t>netta</a:t>
            </a:r>
            <a:r>
              <a:rPr lang="en-US" dirty="0" smtClean="0"/>
              <a:t> ma </a:t>
            </a:r>
            <a:r>
              <a:rPr lang="en-US" dirty="0" err="1" smtClean="0"/>
              <a:t>ammette</a:t>
            </a:r>
            <a:r>
              <a:rPr lang="en-US" dirty="0" smtClean="0"/>
              <a:t> </a:t>
            </a:r>
            <a:r>
              <a:rPr lang="en-US" dirty="0" err="1" smtClean="0"/>
              <a:t>gradi</a:t>
            </a:r>
            <a:endParaRPr lang="en-US" dirty="0" smtClean="0"/>
          </a:p>
          <a:p>
            <a:r>
              <a:rPr lang="en-US" dirty="0" err="1" smtClean="0"/>
              <a:t>L’identità</a:t>
            </a:r>
            <a:r>
              <a:rPr lang="en-US" dirty="0" smtClean="0"/>
              <a:t> non è </a:t>
            </a:r>
            <a:r>
              <a:rPr lang="en-US" dirty="0" err="1" smtClean="0"/>
              <a:t>veramanente</a:t>
            </a:r>
            <a:r>
              <a:rPr lang="en-US" dirty="0" smtClean="0"/>
              <a:t> </a:t>
            </a:r>
            <a:r>
              <a:rPr lang="en-US" dirty="0" err="1" smtClean="0"/>
              <a:t>ciò</a:t>
            </a:r>
            <a:r>
              <a:rPr lang="en-US" dirty="0" smtClean="0"/>
              <a:t> </a:t>
            </a:r>
            <a:r>
              <a:rPr lang="en-US" dirty="0" err="1" smtClean="0"/>
              <a:t>che</a:t>
            </a:r>
            <a:r>
              <a:rPr lang="en-US" dirty="0" smtClean="0"/>
              <a:t> </a:t>
            </a:r>
            <a:r>
              <a:rPr lang="en-US" dirty="0" err="1" smtClean="0"/>
              <a:t>importa</a:t>
            </a:r>
            <a:r>
              <a:rPr lang="en-US" dirty="0" smtClean="0"/>
              <a:t>, </a:t>
            </a:r>
            <a:r>
              <a:rPr lang="en-US" dirty="0" err="1" smtClean="0"/>
              <a:t>il</a:t>
            </a:r>
            <a:r>
              <a:rPr lang="en-US" dirty="0" smtClean="0"/>
              <a:t> </a:t>
            </a:r>
            <a:r>
              <a:rPr lang="en-US" dirty="0" err="1" smtClean="0"/>
              <a:t>che</a:t>
            </a:r>
            <a:r>
              <a:rPr lang="en-US" dirty="0" smtClean="0"/>
              <a:t> ha </a:t>
            </a:r>
            <a:r>
              <a:rPr lang="en-US" dirty="0" err="1" smtClean="0"/>
              <a:t>ripercussioni</a:t>
            </a:r>
            <a:r>
              <a:rPr lang="en-US" dirty="0" smtClean="0"/>
              <a:t> </a:t>
            </a:r>
            <a:r>
              <a:rPr lang="en-US" dirty="0" err="1" smtClean="0"/>
              <a:t>sul</a:t>
            </a:r>
            <a:r>
              <a:rPr lang="en-US" dirty="0" smtClean="0"/>
              <a:t> piano </a:t>
            </a:r>
            <a:r>
              <a:rPr lang="en-US" dirty="0" err="1" smtClean="0"/>
              <a:t>etico</a:t>
            </a:r>
            <a:r>
              <a:rPr lang="en-US" dirty="0" smtClean="0"/>
              <a:t> (</a:t>
            </a:r>
            <a:r>
              <a:rPr lang="en-US" dirty="0" err="1" smtClean="0"/>
              <a:t>più</a:t>
            </a:r>
            <a:r>
              <a:rPr lang="en-US" dirty="0" smtClean="0"/>
              <a:t> </a:t>
            </a:r>
            <a:r>
              <a:rPr lang="en-US" dirty="0" err="1" smtClean="0"/>
              <a:t>altruismo</a:t>
            </a:r>
            <a:r>
              <a:rPr lang="en-US" dirty="0" smtClean="0"/>
              <a:t>, </a:t>
            </a:r>
            <a:r>
              <a:rPr lang="en-US" dirty="0" err="1" smtClean="0"/>
              <a:t>maggiore</a:t>
            </a:r>
            <a:r>
              <a:rPr lang="en-US" dirty="0" smtClean="0"/>
              <a:t> </a:t>
            </a:r>
            <a:r>
              <a:rPr lang="en-US" dirty="0" err="1" smtClean="0"/>
              <a:t>accettazione</a:t>
            </a:r>
            <a:r>
              <a:rPr lang="en-US" dirty="0" smtClean="0"/>
              <a:t> </a:t>
            </a:r>
            <a:r>
              <a:rPr lang="en-US" dirty="0" err="1" smtClean="0"/>
              <a:t>della</a:t>
            </a:r>
            <a:r>
              <a:rPr lang="en-US" dirty="0" smtClean="0"/>
              <a:t> </a:t>
            </a:r>
            <a:r>
              <a:rPr lang="en-US" dirty="0" err="1" smtClean="0"/>
              <a:t>morte</a:t>
            </a:r>
            <a:r>
              <a:rPr lang="en-US" dirty="0" smtClean="0"/>
              <a:t>)</a:t>
            </a:r>
          </a:p>
          <a:p>
            <a:r>
              <a:rPr lang="en-US" dirty="0" err="1"/>
              <a:t>N</a:t>
            </a:r>
            <a:r>
              <a:rPr lang="en-US" dirty="0" err="1" smtClean="0"/>
              <a:t>el</a:t>
            </a:r>
            <a:r>
              <a:rPr lang="en-US" dirty="0" smtClean="0"/>
              <a:t> </a:t>
            </a:r>
            <a:r>
              <a:rPr lang="en-US" dirty="0" err="1" smtClean="0"/>
              <a:t>caso</a:t>
            </a:r>
            <a:r>
              <a:rPr lang="en-US" dirty="0" smtClean="0"/>
              <a:t> </a:t>
            </a:r>
            <a:r>
              <a:rPr lang="en-US" dirty="0" err="1" smtClean="0"/>
              <a:t>della</a:t>
            </a:r>
            <a:r>
              <a:rPr lang="en-US" dirty="0" smtClean="0"/>
              <a:t> </a:t>
            </a:r>
            <a:r>
              <a:rPr lang="en-US" dirty="0" err="1" smtClean="0"/>
              <a:t>divisione</a:t>
            </a:r>
            <a:r>
              <a:rPr lang="en-US" dirty="0" smtClean="0"/>
              <a:t>, </a:t>
            </a:r>
            <a:r>
              <a:rPr lang="en-US" dirty="0" err="1" smtClean="0"/>
              <a:t>possiamo</a:t>
            </a:r>
            <a:r>
              <a:rPr lang="en-US" dirty="0" smtClean="0"/>
              <a:t> </a:t>
            </a:r>
            <a:r>
              <a:rPr lang="en-US" dirty="0" err="1" smtClean="0"/>
              <a:t>avere</a:t>
            </a:r>
            <a:r>
              <a:rPr lang="en-US" dirty="0" smtClean="0"/>
              <a:t> </a:t>
            </a:r>
            <a:r>
              <a:rPr lang="en-US" dirty="0" err="1" smtClean="0"/>
              <a:t>continuità</a:t>
            </a:r>
            <a:r>
              <a:rPr lang="en-US" dirty="0" smtClean="0"/>
              <a:t> </a:t>
            </a:r>
            <a:r>
              <a:rPr lang="en-US" dirty="0" err="1" smtClean="0"/>
              <a:t>psicologica</a:t>
            </a:r>
            <a:r>
              <a:rPr lang="en-US" dirty="0" smtClean="0"/>
              <a:t>, </a:t>
            </a:r>
            <a:r>
              <a:rPr lang="en-US" dirty="0" err="1" smtClean="0"/>
              <a:t>il</a:t>
            </a:r>
            <a:r>
              <a:rPr lang="en-US" dirty="0" smtClean="0"/>
              <a:t> </a:t>
            </a:r>
            <a:r>
              <a:rPr lang="en-US" dirty="0" err="1" smtClean="0"/>
              <a:t>che</a:t>
            </a:r>
            <a:r>
              <a:rPr lang="en-US" dirty="0" smtClean="0"/>
              <a:t> </a:t>
            </a:r>
            <a:r>
              <a:rPr lang="en-US" dirty="0" err="1" smtClean="0"/>
              <a:t>suggerisce</a:t>
            </a:r>
            <a:r>
              <a:rPr lang="en-US" dirty="0" smtClean="0"/>
              <a:t> la </a:t>
            </a:r>
            <a:r>
              <a:rPr lang="en-US" dirty="0" err="1" smtClean="0"/>
              <a:t>sopravvivenza</a:t>
            </a:r>
            <a:r>
              <a:rPr lang="en-US" dirty="0" smtClean="0"/>
              <a:t>, </a:t>
            </a:r>
            <a:r>
              <a:rPr lang="en-US" dirty="0" err="1" smtClean="0"/>
              <a:t>senza</a:t>
            </a:r>
            <a:r>
              <a:rPr lang="en-US" dirty="0" smtClean="0"/>
              <a:t> </a:t>
            </a:r>
            <a:r>
              <a:rPr lang="en-US" dirty="0" err="1" smtClean="0"/>
              <a:t>che</a:t>
            </a:r>
            <a:r>
              <a:rPr lang="en-US" dirty="0" smtClean="0"/>
              <a:t> ci </a:t>
            </a:r>
            <a:r>
              <a:rPr lang="en-US" dirty="0" err="1" smtClean="0"/>
              <a:t>sia</a:t>
            </a:r>
            <a:r>
              <a:rPr lang="en-US" dirty="0" smtClean="0"/>
              <a:t> </a:t>
            </a:r>
            <a:r>
              <a:rPr lang="en-US" dirty="0" err="1" smtClean="0"/>
              <a:t>identità</a:t>
            </a:r>
            <a:endParaRPr lang="en-US" dirty="0" smtClean="0"/>
          </a:p>
          <a:p>
            <a:r>
              <a:rPr lang="en-US" dirty="0" err="1" smtClean="0"/>
              <a:t>Nel</a:t>
            </a:r>
            <a:r>
              <a:rPr lang="en-US" dirty="0" smtClean="0"/>
              <a:t> </a:t>
            </a:r>
            <a:r>
              <a:rPr lang="en-US" dirty="0" err="1" smtClean="0"/>
              <a:t>caso</a:t>
            </a:r>
            <a:r>
              <a:rPr lang="en-US" dirty="0" smtClean="0"/>
              <a:t> </a:t>
            </a:r>
            <a:r>
              <a:rPr lang="en-US" dirty="0" err="1" smtClean="0"/>
              <a:t>della</a:t>
            </a:r>
            <a:r>
              <a:rPr lang="en-US" dirty="0" smtClean="0"/>
              <a:t> </a:t>
            </a:r>
            <a:r>
              <a:rPr lang="en-US" dirty="0" err="1" smtClean="0"/>
              <a:t>fusione</a:t>
            </a:r>
            <a:r>
              <a:rPr lang="en-US" dirty="0" smtClean="0"/>
              <a:t>, </a:t>
            </a:r>
            <a:r>
              <a:rPr lang="en-US" dirty="0" err="1" smtClean="0"/>
              <a:t>possiamo</a:t>
            </a:r>
            <a:r>
              <a:rPr lang="en-US" dirty="0" smtClean="0"/>
              <a:t> </a:t>
            </a:r>
            <a:r>
              <a:rPr lang="en-US" dirty="0" err="1" smtClean="0"/>
              <a:t>avere</a:t>
            </a:r>
            <a:r>
              <a:rPr lang="en-US" dirty="0" smtClean="0"/>
              <a:t> </a:t>
            </a:r>
            <a:r>
              <a:rPr lang="en-US" dirty="0" err="1" smtClean="0"/>
              <a:t>maggiori</a:t>
            </a:r>
            <a:r>
              <a:rPr lang="en-US" dirty="0" smtClean="0"/>
              <a:t> o </a:t>
            </a:r>
            <a:r>
              <a:rPr lang="en-US" dirty="0" err="1" smtClean="0"/>
              <a:t>minori</a:t>
            </a:r>
            <a:r>
              <a:rPr lang="en-US" dirty="0" smtClean="0"/>
              <a:t> </a:t>
            </a:r>
            <a:r>
              <a:rPr lang="en-US" dirty="0" err="1" smtClean="0"/>
              <a:t>livelli</a:t>
            </a:r>
            <a:r>
              <a:rPr lang="en-US" dirty="0" smtClean="0"/>
              <a:t> di </a:t>
            </a:r>
            <a:r>
              <a:rPr lang="en-US" dirty="0" err="1" smtClean="0"/>
              <a:t>connessione</a:t>
            </a:r>
            <a:r>
              <a:rPr lang="en-US" dirty="0" smtClean="0"/>
              <a:t> </a:t>
            </a:r>
            <a:r>
              <a:rPr lang="en-US" dirty="0" err="1" smtClean="0"/>
              <a:t>psicologica</a:t>
            </a:r>
            <a:r>
              <a:rPr lang="en-US" dirty="0" smtClean="0"/>
              <a:t>, </a:t>
            </a:r>
            <a:r>
              <a:rPr lang="en-US" dirty="0" err="1" smtClean="0"/>
              <a:t>il</a:t>
            </a:r>
            <a:r>
              <a:rPr lang="en-US" dirty="0" smtClean="0"/>
              <a:t> </a:t>
            </a:r>
            <a:r>
              <a:rPr lang="en-US" dirty="0" err="1" smtClean="0"/>
              <a:t>che</a:t>
            </a:r>
            <a:r>
              <a:rPr lang="en-US" dirty="0" smtClean="0"/>
              <a:t> </a:t>
            </a:r>
            <a:r>
              <a:rPr lang="en-US" dirty="0" err="1" smtClean="0"/>
              <a:t>suggerisce</a:t>
            </a:r>
            <a:r>
              <a:rPr lang="en-US" dirty="0" smtClean="0"/>
              <a:t> </a:t>
            </a:r>
            <a:r>
              <a:rPr lang="en-US" dirty="0" err="1" smtClean="0"/>
              <a:t>che</a:t>
            </a:r>
            <a:r>
              <a:rPr lang="en-US" dirty="0" smtClean="0"/>
              <a:t> la </a:t>
            </a:r>
            <a:r>
              <a:rPr lang="en-US" dirty="0" err="1" smtClean="0"/>
              <a:t>sopravvivenza</a:t>
            </a:r>
            <a:r>
              <a:rPr lang="en-US" dirty="0" smtClean="0"/>
              <a:t> </a:t>
            </a:r>
            <a:r>
              <a:rPr lang="en-US" dirty="0" err="1" smtClean="0"/>
              <a:t>ammette</a:t>
            </a:r>
            <a:r>
              <a:rPr lang="en-US" dirty="0" smtClean="0"/>
              <a:t> </a:t>
            </a:r>
            <a:r>
              <a:rPr lang="en-US" dirty="0" err="1" smtClean="0"/>
              <a:t>gradi</a:t>
            </a:r>
            <a:endParaRPr lang="it-IT" dirty="0"/>
          </a:p>
        </p:txBody>
      </p:sp>
    </p:spTree>
    <p:extLst>
      <p:ext uri="{BB962C8B-B14F-4D97-AF65-F5344CB8AC3E}">
        <p14:creationId xmlns:p14="http://schemas.microsoft.com/office/powerpoint/2010/main" val="13868988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endParaRPr lang="it-IT" dirty="0"/>
          </a:p>
          <a:p>
            <a:r>
              <a:rPr lang="en-US" dirty="0" smtClean="0"/>
              <a:t>… Wiggins </a:t>
            </a:r>
            <a:r>
              <a:rPr lang="en-US" dirty="0"/>
              <a:t>then imagined his own operation. </a:t>
            </a:r>
            <a:r>
              <a:rPr lang="en-US" dirty="0" smtClean="0"/>
              <a:t>My </a:t>
            </a:r>
            <a:r>
              <a:rPr lang="en-US" dirty="0"/>
              <a:t>brain is </a:t>
            </a:r>
            <a:r>
              <a:rPr lang="en-US" dirty="0" smtClean="0"/>
              <a:t>divided, </a:t>
            </a:r>
            <a:r>
              <a:rPr lang="en-US" dirty="0"/>
              <a:t>and each half is housed in a new body. Both resulting people have my character and apparent memories of my life. What happens to me? There seem only three possibilities: (</a:t>
            </a:r>
            <a:r>
              <a:rPr lang="en-US" dirty="0" err="1"/>
              <a:t>i</a:t>
            </a:r>
            <a:r>
              <a:rPr lang="en-US" dirty="0"/>
              <a:t>) I do not survive; (2) I survive as one of the two people; (3) I survive as both. The trouble with (</a:t>
            </a:r>
            <a:r>
              <a:rPr lang="en-US" dirty="0" err="1"/>
              <a:t>i</a:t>
            </a:r>
            <a:r>
              <a:rPr lang="en-US" dirty="0"/>
              <a:t>) is this. We agreed that I could survive if my brain were successfully transplanted. And people have in fact survived with half their brains destroyed. It seems to follow that I could survive if half my brain were successfully transplanted and the other half were destroyed. But if this is so, how could I not survive if the other half were also successfully transplanted? How could a double success be a failure? </a:t>
            </a:r>
            <a:endParaRPr lang="en-US" dirty="0" smtClean="0"/>
          </a:p>
        </p:txBody>
      </p:sp>
    </p:spTree>
    <p:extLst>
      <p:ext uri="{BB962C8B-B14F-4D97-AF65-F5344CB8AC3E}">
        <p14:creationId xmlns:p14="http://schemas.microsoft.com/office/powerpoint/2010/main" val="117706398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err="1"/>
              <a:t>Caso</a:t>
            </a:r>
            <a:r>
              <a:rPr lang="en-US" b="1" dirty="0"/>
              <a:t> </a:t>
            </a:r>
            <a:r>
              <a:rPr lang="en-US" b="1" dirty="0" err="1"/>
              <a:t>reale</a:t>
            </a:r>
            <a:r>
              <a:rPr lang="en-US" b="1" dirty="0"/>
              <a:t> di </a:t>
            </a:r>
            <a:r>
              <a:rPr lang="en-US" b="1" dirty="0" err="1"/>
              <a:t>divisione</a:t>
            </a:r>
            <a:r>
              <a:rPr lang="en-US" b="1" dirty="0"/>
              <a:t>?</a:t>
            </a:r>
            <a:endParaRPr lang="it-IT" dirty="0"/>
          </a:p>
        </p:txBody>
      </p:sp>
      <p:sp>
        <p:nvSpPr>
          <p:cNvPr id="3" name="Segnaposto contenuto 2"/>
          <p:cNvSpPr>
            <a:spLocks noGrp="1"/>
          </p:cNvSpPr>
          <p:nvPr>
            <p:ph idx="1"/>
          </p:nvPr>
        </p:nvSpPr>
        <p:spPr/>
        <p:txBody>
          <a:bodyPr/>
          <a:lstStyle/>
          <a:p>
            <a:r>
              <a:rPr lang="en-US" dirty="0" err="1" smtClean="0"/>
              <a:t>Sembrano</a:t>
            </a:r>
            <a:r>
              <a:rPr lang="en-US" dirty="0" smtClean="0"/>
              <a:t> </a:t>
            </a:r>
            <a:r>
              <a:rPr lang="en-US" dirty="0" err="1"/>
              <a:t>esserci</a:t>
            </a:r>
            <a:r>
              <a:rPr lang="en-US" dirty="0"/>
              <a:t> due </a:t>
            </a:r>
            <a:r>
              <a:rPr lang="en-US" dirty="0" err="1"/>
              <a:t>sfere</a:t>
            </a:r>
            <a:r>
              <a:rPr lang="en-US" dirty="0"/>
              <a:t> separate di </a:t>
            </a:r>
            <a:r>
              <a:rPr lang="en-US" dirty="0" err="1"/>
              <a:t>coscienza</a:t>
            </a:r>
            <a:r>
              <a:rPr lang="en-US" dirty="0"/>
              <a:t> </a:t>
            </a:r>
            <a:r>
              <a:rPr lang="en-US" dirty="0" err="1"/>
              <a:t>dopo</a:t>
            </a:r>
            <a:r>
              <a:rPr lang="en-US" dirty="0"/>
              <a:t> </a:t>
            </a:r>
            <a:r>
              <a:rPr lang="en-US" dirty="0" err="1"/>
              <a:t>l’incisione</a:t>
            </a:r>
            <a:r>
              <a:rPr lang="en-US" dirty="0"/>
              <a:t> del </a:t>
            </a:r>
            <a:r>
              <a:rPr lang="en-US" dirty="0" err="1"/>
              <a:t>corpo</a:t>
            </a:r>
            <a:r>
              <a:rPr lang="en-US" dirty="0"/>
              <a:t> </a:t>
            </a:r>
            <a:r>
              <a:rPr lang="en-US" dirty="0" err="1"/>
              <a:t>calloso</a:t>
            </a:r>
            <a:r>
              <a:rPr lang="en-US" dirty="0"/>
              <a:t> </a:t>
            </a:r>
            <a:r>
              <a:rPr lang="en-US" dirty="0" err="1"/>
              <a:t>che</a:t>
            </a:r>
            <a:r>
              <a:rPr lang="en-US" dirty="0"/>
              <a:t> divide I due </a:t>
            </a:r>
            <a:r>
              <a:rPr lang="en-US" dirty="0" err="1"/>
              <a:t>emisferi</a:t>
            </a:r>
            <a:r>
              <a:rPr lang="en-US" dirty="0"/>
              <a:t> del </a:t>
            </a:r>
            <a:r>
              <a:rPr lang="en-US" dirty="0" err="1"/>
              <a:t>cervello</a:t>
            </a:r>
            <a:r>
              <a:rPr lang="en-US" dirty="0"/>
              <a:t>; </a:t>
            </a:r>
            <a:r>
              <a:rPr lang="en-US" dirty="0" err="1"/>
              <a:t>operazione</a:t>
            </a:r>
            <a:r>
              <a:rPr lang="en-US" dirty="0"/>
              <a:t> con lo </a:t>
            </a:r>
            <a:r>
              <a:rPr lang="en-US" dirty="0" err="1"/>
              <a:t>scopo</a:t>
            </a:r>
            <a:r>
              <a:rPr lang="en-US" dirty="0"/>
              <a:t> di curare </a:t>
            </a:r>
            <a:r>
              <a:rPr lang="en-US" dirty="0" err="1"/>
              <a:t>gravi</a:t>
            </a:r>
            <a:r>
              <a:rPr lang="en-US" dirty="0"/>
              <a:t> </a:t>
            </a:r>
            <a:r>
              <a:rPr lang="en-US" dirty="0" err="1"/>
              <a:t>casi</a:t>
            </a:r>
            <a:r>
              <a:rPr lang="en-US" dirty="0"/>
              <a:t> di </a:t>
            </a:r>
            <a:r>
              <a:rPr lang="en-US" dirty="0" err="1"/>
              <a:t>epilessia</a:t>
            </a:r>
            <a:r>
              <a:rPr lang="en-US" dirty="0"/>
              <a:t> (Sperry, 1966, “Brain and conscious experience”, cit. da </a:t>
            </a:r>
            <a:r>
              <a:rPr lang="en-US" dirty="0" err="1"/>
              <a:t>Parfit</a:t>
            </a:r>
            <a:r>
              <a:rPr lang="en-US" dirty="0"/>
              <a:t>)</a:t>
            </a:r>
            <a:endParaRPr lang="it-IT" dirty="0"/>
          </a:p>
          <a:p>
            <a:endParaRPr lang="it-IT" dirty="0"/>
          </a:p>
        </p:txBody>
      </p:sp>
    </p:spTree>
    <p:extLst>
      <p:ext uri="{BB962C8B-B14F-4D97-AF65-F5344CB8AC3E}">
        <p14:creationId xmlns:p14="http://schemas.microsoft.com/office/powerpoint/2010/main" val="181765391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We can move to the second description. Perhaps one success is the maximum score. Perhaps I shall be one of the resulting people. The trouble here is that in Wiggins' case each half of my brain is exactly similar, and so, to start with, is each resulting person. So how can I survive as only one of the two people? What can make me one of them rather than the other? It seems clear that both of these descriptions-that I do not survive, and that I survive as one of the people-are highly implausible. </a:t>
            </a:r>
            <a:endParaRPr lang="it-IT" dirty="0"/>
          </a:p>
          <a:p>
            <a:endParaRPr lang="it-IT" dirty="0"/>
          </a:p>
        </p:txBody>
      </p:sp>
    </p:spTree>
    <p:extLst>
      <p:ext uri="{BB962C8B-B14F-4D97-AF65-F5344CB8AC3E}">
        <p14:creationId xmlns:p14="http://schemas.microsoft.com/office/powerpoint/2010/main" val="3358661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Preview</a:t>
            </a:r>
          </a:p>
        </p:txBody>
      </p:sp>
      <p:sp>
        <p:nvSpPr>
          <p:cNvPr id="3" name="Segnaposto contenuto 2"/>
          <p:cNvSpPr>
            <a:spLocks noGrp="1"/>
          </p:cNvSpPr>
          <p:nvPr>
            <p:ph idx="1"/>
          </p:nvPr>
        </p:nvSpPr>
        <p:spPr/>
        <p:txBody>
          <a:bodyPr/>
          <a:lstStyle/>
          <a:p>
            <a:r>
              <a:rPr lang="it-IT" dirty="0"/>
              <a:t>Riprendiamo la lettura di Hume</a:t>
            </a:r>
          </a:p>
          <a:p>
            <a:r>
              <a:rPr lang="it-IT" dirty="0"/>
              <a:t>Prima vediamo cosa dice Hume sull'identità in Book I, part IV, </a:t>
            </a:r>
            <a:r>
              <a:rPr lang="it-IT" dirty="0" err="1"/>
              <a:t>sect</a:t>
            </a:r>
            <a:r>
              <a:rPr lang="it-IT" dirty="0"/>
              <a:t>. 2</a:t>
            </a:r>
          </a:p>
          <a:p>
            <a:r>
              <a:rPr lang="it-IT" dirty="0"/>
              <a:t>Poi ritorniamo a Book I, part IV, </a:t>
            </a:r>
            <a:r>
              <a:rPr lang="it-IT" dirty="0" err="1"/>
              <a:t>sect</a:t>
            </a:r>
            <a:r>
              <a:rPr lang="it-IT" dirty="0"/>
              <a:t>. 6: saltiamo una lunga parte successiva a quello che abbiamo letto la settimana scorsa e passiamo alla critica dell’identità personale</a:t>
            </a:r>
          </a:p>
          <a:p>
            <a:endParaRPr lang="it-IT" dirty="0"/>
          </a:p>
          <a:p>
            <a:endParaRPr lang="it-IT" dirty="0"/>
          </a:p>
        </p:txBody>
      </p:sp>
    </p:spTree>
    <p:extLst>
      <p:ext uri="{BB962C8B-B14F-4D97-AF65-F5344CB8AC3E}">
        <p14:creationId xmlns:p14="http://schemas.microsoft.com/office/powerpoint/2010/main" val="17154728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Those who have accepted them must have assumed that they were the only possible descriptions. What about our third description: that I survive as both people </a:t>
            </a:r>
            <a:r>
              <a:rPr lang="en-US" dirty="0" smtClean="0"/>
              <a:t>?</a:t>
            </a:r>
          </a:p>
          <a:p>
            <a:r>
              <a:rPr lang="en-US" dirty="0" smtClean="0"/>
              <a:t>…</a:t>
            </a:r>
            <a:endParaRPr lang="it-IT" dirty="0"/>
          </a:p>
          <a:p>
            <a:r>
              <a:rPr lang="en-US" dirty="0"/>
              <a:t>My first conclusion, then, is this. The relation of the original person to each of the resulting people contains all that interests us-all that matters-in any ordinary case of survival. This is why we need a sense in which one person can survive as two</a:t>
            </a:r>
            <a:r>
              <a:rPr lang="en-US" dirty="0" smtClean="0"/>
              <a:t>.</a:t>
            </a:r>
            <a:endParaRPr lang="it-IT" dirty="0"/>
          </a:p>
        </p:txBody>
      </p:sp>
    </p:spTree>
    <p:extLst>
      <p:ext uri="{BB962C8B-B14F-4D97-AF65-F5344CB8AC3E}">
        <p14:creationId xmlns:p14="http://schemas.microsoft.com/office/powerpoint/2010/main" val="264291460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smtClean="0"/>
              <a:t>…</a:t>
            </a:r>
            <a:endParaRPr lang="it-IT" dirty="0"/>
          </a:p>
          <a:p>
            <a:r>
              <a:rPr lang="en-US" dirty="0"/>
              <a:t>Just as division serves to show that what matters in survival need not be one-one, so fusion serves to show that it can be a question of degree. Physically, fusion is easy to describe. Two people come together. While they are unconscious, their two bodies grow into one. One person then wakes up. The psychology of fusion is more complex. One detail we have already dealt with in the case of the exam. When my mind was reunited, I remembered just having thought out two calculations. </a:t>
            </a:r>
            <a:endParaRPr lang="en-US" dirty="0" smtClean="0"/>
          </a:p>
          <a:p>
            <a:r>
              <a:rPr lang="en-US" dirty="0" smtClean="0"/>
              <a:t>…</a:t>
            </a:r>
            <a:endParaRPr lang="en-US" dirty="0"/>
          </a:p>
        </p:txBody>
      </p:sp>
    </p:spTree>
    <p:extLst>
      <p:ext uri="{BB962C8B-B14F-4D97-AF65-F5344CB8AC3E}">
        <p14:creationId xmlns:p14="http://schemas.microsoft.com/office/powerpoint/2010/main" val="30814021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any two people who fuse together will have different characteristics, different desires, and different intentions. How can these be combined? We might suggest the following. Some of these will be compatible. These can coexist in the one resulting person. Some will be incompatible. These, if of equal strength, can cancel out, and if of different strengths, the stronger can be made weaker. And all these effects might be predictable.</a:t>
            </a:r>
            <a:endParaRPr lang="it-IT" dirty="0"/>
          </a:p>
          <a:p>
            <a:endParaRPr lang="it-IT" dirty="0"/>
          </a:p>
        </p:txBody>
      </p:sp>
    </p:spTree>
    <p:extLst>
      <p:ext uri="{BB962C8B-B14F-4D97-AF65-F5344CB8AC3E}">
        <p14:creationId xmlns:p14="http://schemas.microsoft.com/office/powerpoint/2010/main" val="239245363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dirty="0"/>
          </a:p>
          <a:p>
            <a:r>
              <a:rPr lang="en-US" dirty="0"/>
              <a:t>To give </a:t>
            </a:r>
            <a:r>
              <a:rPr lang="en-US" dirty="0" smtClean="0"/>
              <a:t>examples - first</a:t>
            </a:r>
            <a:r>
              <a:rPr lang="en-US" dirty="0"/>
              <a:t>, of compatibility: I like Palladio and intend to visit Venice. I am about to fuse with a person who likes Giotto and intends to visit Padua. I can know that the one person we shall become will have both tastes and both intentions. Second, of incompatibility: I hate red hair, and always vote </a:t>
            </a:r>
            <a:r>
              <a:rPr lang="en-US" dirty="0" err="1"/>
              <a:t>Labour</a:t>
            </a:r>
            <a:r>
              <a:rPr lang="en-US" dirty="0"/>
              <a:t>. The other person loves red hair, and always votes Conservative. I can </a:t>
            </a:r>
            <a:r>
              <a:rPr lang="en-US" dirty="0" smtClean="0"/>
              <a:t>know </a:t>
            </a:r>
            <a:r>
              <a:rPr lang="en-US" dirty="0"/>
              <a:t>that the one person we shall become will be indifferent to red hair, and a floating voter. </a:t>
            </a:r>
            <a:endParaRPr lang="it-IT" dirty="0"/>
          </a:p>
        </p:txBody>
      </p:sp>
    </p:spTree>
    <p:extLst>
      <p:ext uri="{BB962C8B-B14F-4D97-AF65-F5344CB8AC3E}">
        <p14:creationId xmlns:p14="http://schemas.microsoft.com/office/powerpoint/2010/main" val="41894562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endParaRPr lang="it-IT" dirty="0"/>
          </a:p>
          <a:p>
            <a:r>
              <a:rPr lang="en-US" dirty="0"/>
              <a:t>If we were about to undergo a fusion of this kind, would we regard it as death? Some of us might. This is less absurd than regarding division as death. For after my division the two resulting people will be in every way like me, while after my fusion the one resulting person will not be wholly similar. This makes it easier to say, when faced with fusion, "I shall not survive," thus continuing to regard survival as a matter of all-or-nothing. This reaction is less absurd. But here are two analogies which tell against it. </a:t>
            </a:r>
            <a:endParaRPr lang="it-IT" dirty="0"/>
          </a:p>
        </p:txBody>
      </p:sp>
    </p:spTree>
    <p:extLst>
      <p:ext uri="{BB962C8B-B14F-4D97-AF65-F5344CB8AC3E}">
        <p14:creationId xmlns:p14="http://schemas.microsoft.com/office/powerpoint/2010/main" val="30927990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First, fusion would involve the changing of some of our </a:t>
            </a:r>
            <a:r>
              <a:rPr lang="en-US" dirty="0" smtClean="0"/>
              <a:t>characteristics </a:t>
            </a:r>
            <a:r>
              <a:rPr lang="en-US" dirty="0"/>
              <a:t>and some of our desires. But only the very self-satisfied would think of this as death. Many people welcome treatments with these effects. Second, someone who is about to fuse can have, beforehand, just as much "intentional control" over the actions of the resulting individual as someone who is about to marry can have, beforehand, over the actions of the resulting couple. </a:t>
            </a:r>
            <a:endParaRPr lang="it-IT" dirty="0"/>
          </a:p>
        </p:txBody>
      </p:sp>
    </p:spTree>
    <p:extLst>
      <p:ext uri="{BB962C8B-B14F-4D97-AF65-F5344CB8AC3E}">
        <p14:creationId xmlns:p14="http://schemas.microsoft.com/office/powerpoint/2010/main" val="33428885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And the choice of a partner for fusion can be just as well considered as the choice of a marriage partner. The two original people can make sure (per- haps by "trial fusion") that they do have compatible characters, desires, and intentions. I have suggested that fusion, while not clearly survival, is not clearly failure to survive, and hence that what matters in survival can have degrees. To reinforce this claim we can now turn to a second example. This is provided by certain imaginary beings. </a:t>
            </a:r>
            <a:endParaRPr lang="en-US" dirty="0" smtClean="0"/>
          </a:p>
          <a:p>
            <a:r>
              <a:rPr lang="en-US" dirty="0" smtClean="0"/>
              <a:t>…</a:t>
            </a:r>
            <a:endParaRPr lang="it-IT" dirty="0"/>
          </a:p>
          <a:p>
            <a:pPr marL="0" indent="0">
              <a:buNone/>
            </a:pPr>
            <a:endParaRPr lang="it-IT" dirty="0"/>
          </a:p>
        </p:txBody>
      </p:sp>
    </p:spTree>
    <p:extLst>
      <p:ext uri="{BB962C8B-B14F-4D97-AF65-F5344CB8AC3E}">
        <p14:creationId xmlns:p14="http://schemas.microsoft.com/office/powerpoint/2010/main" val="5358418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Da </a:t>
            </a:r>
            <a:r>
              <a:rPr lang="it-IT" dirty="0" err="1"/>
              <a:t>Treatise</a:t>
            </a:r>
            <a:r>
              <a:rPr lang="it-IT" dirty="0"/>
              <a:t>, Book I, part IV, </a:t>
            </a:r>
            <a:r>
              <a:rPr lang="it-IT" dirty="0" err="1"/>
              <a:t>sect</a:t>
            </a:r>
            <a:r>
              <a:rPr lang="it-IT"/>
              <a:t>. 2 (on identity)</a:t>
            </a:r>
            <a:endParaRPr lang="it-IT" dirty="0"/>
          </a:p>
        </p:txBody>
      </p:sp>
      <p:sp>
        <p:nvSpPr>
          <p:cNvPr id="3" name="Segnaposto contenuto 2"/>
          <p:cNvSpPr>
            <a:spLocks noGrp="1"/>
          </p:cNvSpPr>
          <p:nvPr>
            <p:ph idx="1"/>
          </p:nvPr>
        </p:nvSpPr>
        <p:spPr/>
        <p:txBody>
          <a:bodyPr>
            <a:normAutofit/>
          </a:bodyPr>
          <a:lstStyle/>
          <a:p>
            <a:r>
              <a:rPr lang="en-US" dirty="0"/>
              <a:t>… One single object conveys the idea of unity, not that of identity. On the other hand, a multiplicity of objects can never convey this idea, however resembling they may be </a:t>
            </a:r>
            <a:r>
              <a:rPr lang="en-US" dirty="0" err="1"/>
              <a:t>suppos’d</a:t>
            </a:r>
            <a:r>
              <a:rPr lang="en-US" dirty="0"/>
              <a:t>. The mind always pronounces the one not to be the other, and considers them as</a:t>
            </a:r>
          </a:p>
          <a:p>
            <a:r>
              <a:rPr lang="en-US" dirty="0"/>
              <a:t>forming two, three, or any determinate number of objects, whose existences are entirely distinct and </a:t>
            </a:r>
            <a:r>
              <a:rPr lang="it-IT" dirty="0" err="1"/>
              <a:t>independent</a:t>
            </a:r>
            <a:r>
              <a:rPr lang="it-IT" dirty="0"/>
              <a:t>.</a:t>
            </a:r>
          </a:p>
          <a:p>
            <a:r>
              <a:rPr lang="en-US" dirty="0"/>
              <a:t>Since then both number and unity are incompatible with the relation of identity, it must lie in something that is neither of them. But to tell the truth, at first sight this seems utterly impossible.</a:t>
            </a:r>
            <a:endParaRPr lang="it-IT" dirty="0"/>
          </a:p>
        </p:txBody>
      </p:sp>
    </p:spTree>
    <p:extLst>
      <p:ext uri="{BB962C8B-B14F-4D97-AF65-F5344CB8AC3E}">
        <p14:creationId xmlns:p14="http://schemas.microsoft.com/office/powerpoint/2010/main" val="2500202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Betwixt unity and number there can be no medium; no more than betwixt existence and non-existence. After one object is </a:t>
            </a:r>
            <a:r>
              <a:rPr lang="en-US" dirty="0" err="1"/>
              <a:t>suppos’d</a:t>
            </a:r>
            <a:r>
              <a:rPr lang="en-US" dirty="0"/>
              <a:t> to exist, we must either suppose another also to exist; in which case we have the idea of number: Or we must suppose it not to exist; in which case the first object remains at </a:t>
            </a:r>
            <a:r>
              <a:rPr lang="it-IT" dirty="0" err="1"/>
              <a:t>unity</a:t>
            </a:r>
            <a:r>
              <a:rPr lang="it-IT" dirty="0"/>
              <a:t>.</a:t>
            </a:r>
          </a:p>
        </p:txBody>
      </p:sp>
    </p:spTree>
    <p:extLst>
      <p:ext uri="{BB962C8B-B14F-4D97-AF65-F5344CB8AC3E}">
        <p14:creationId xmlns:p14="http://schemas.microsoft.com/office/powerpoint/2010/main" val="201419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To remove this difficulty, let us have recourse to the idea of time or duration. ...</a:t>
            </a:r>
          </a:p>
          <a:p>
            <a:r>
              <a:rPr lang="en-US" dirty="0"/>
              <a:t>… when we consider any two points of this time, we may place them in different lights: We may either survey them at the very same instant; in which case they give us the idea of number, both by themselves and by the object; which must be </a:t>
            </a:r>
            <a:r>
              <a:rPr lang="en-US" dirty="0" err="1"/>
              <a:t>multiply’d</a:t>
            </a:r>
            <a:r>
              <a:rPr lang="en-US" dirty="0"/>
              <a:t>, in order to be </a:t>
            </a:r>
            <a:r>
              <a:rPr lang="en-US" dirty="0" err="1"/>
              <a:t>conceiv’d</a:t>
            </a:r>
            <a:r>
              <a:rPr lang="en-US" dirty="0"/>
              <a:t> at once, as existent in these two different points of time:</a:t>
            </a:r>
            <a:endParaRPr lang="it-IT" dirty="0"/>
          </a:p>
          <a:p>
            <a:endParaRPr lang="en-US" dirty="0"/>
          </a:p>
        </p:txBody>
      </p:sp>
    </p:spTree>
    <p:extLst>
      <p:ext uri="{BB962C8B-B14F-4D97-AF65-F5344CB8AC3E}">
        <p14:creationId xmlns:p14="http://schemas.microsoft.com/office/powerpoint/2010/main" val="3629608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Or on the other hand, we may trace the succession of time by a like succession of ideas, and conceiving first one moment, along with the object then existent, imagine afterwards a change in the time without any variation or interruption in the object; in which case it gives us the idea of unity. Here then is </a:t>
            </a:r>
            <a:r>
              <a:rPr lang="en-US" b="1" dirty="0"/>
              <a:t>an idea, which is a medium betwixt unity and number</a:t>
            </a:r>
            <a:r>
              <a:rPr lang="en-US" dirty="0"/>
              <a:t>; or more properly speaking, is either of them, according to the view, in which we take it: And this idea we call that of </a:t>
            </a:r>
            <a:r>
              <a:rPr lang="en-US" b="1" dirty="0"/>
              <a:t>identity</a:t>
            </a:r>
            <a:r>
              <a:rPr lang="en-US" dirty="0"/>
              <a:t>.</a:t>
            </a:r>
          </a:p>
        </p:txBody>
      </p:sp>
    </p:spTree>
    <p:extLst>
      <p:ext uri="{BB962C8B-B14F-4D97-AF65-F5344CB8AC3E}">
        <p14:creationId xmlns:p14="http://schemas.microsoft.com/office/powerpoint/2010/main" val="364425353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536</TotalTime>
  <Words>4640</Words>
  <Application>Microsoft Office PowerPoint</Application>
  <PresentationFormat>Widescreen</PresentationFormat>
  <Paragraphs>273</Paragraphs>
  <Slides>56</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56</vt:i4>
      </vt:variant>
    </vt:vector>
  </HeadingPairs>
  <TitlesOfParts>
    <vt:vector size="60" baseType="lpstr">
      <vt:lpstr>Arial</vt:lpstr>
      <vt:lpstr>Calibri</vt:lpstr>
      <vt:lpstr>Calibri Light</vt:lpstr>
      <vt:lpstr>Tema di Office</vt:lpstr>
      <vt:lpstr>Inglese 22-23</vt:lpstr>
      <vt:lpstr>Presentazione standard di PowerPoint</vt:lpstr>
      <vt:lpstr>registrazione</vt:lpstr>
      <vt:lpstr>Calendario presentazioni</vt:lpstr>
      <vt:lpstr>Preview</vt:lpstr>
      <vt:lpstr>Da Treatise, Book I, part IV, sect. 2 (on identity)</vt:lpstr>
      <vt:lpstr>Presentazione standard di PowerPoint</vt:lpstr>
      <vt:lpstr>Presentazione standard di PowerPoint</vt:lpstr>
      <vt:lpstr>Presentazione standard di PowerPoint</vt:lpstr>
      <vt:lpstr>In sintesi</vt:lpstr>
      <vt:lpstr>Presentazione standard di PowerPoint</vt:lpstr>
      <vt:lpstr>Da Treatise, BOOK I, Part IV, SECTION VI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In sintesi (slide corretta dopo la lezione)</vt:lpstr>
      <vt:lpstr>Presentazione standard di PowerPoint</vt:lpstr>
      <vt:lpstr>Programma</vt:lpstr>
      <vt:lpstr>Russell PoP</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Programma rivisto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Parfit</vt:lpstr>
      <vt:lpstr>Presentazione standard di PowerPoint</vt:lpstr>
      <vt:lpstr>Caso reale di divisione?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Inglese 22-23</dc:title>
  <dc:creator>Francesco Orilia</dc:creator>
  <cp:lastModifiedBy>Francesco Orilia</cp:lastModifiedBy>
  <cp:revision>34</cp:revision>
  <dcterms:created xsi:type="dcterms:W3CDTF">2022-11-26T10:33:27Z</dcterms:created>
  <dcterms:modified xsi:type="dcterms:W3CDTF">2022-12-03T06:10:53Z</dcterms:modified>
</cp:coreProperties>
</file>