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62" r:id="rId3"/>
    <p:sldId id="264"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65" r:id="rId22"/>
    <p:sldId id="263" r:id="rId23"/>
    <p:sldId id="257" r:id="rId24"/>
    <p:sldId id="258" r:id="rId25"/>
    <p:sldId id="259" r:id="rId26"/>
    <p:sldId id="260" r:id="rId27"/>
    <p:sldId id="261" r:id="rId2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ax="30931" units="cm"/>
          <inkml:channel name="Y" type="integer" max="17399" units="cm"/>
          <inkml:channel name="F" type="integer" max="4095" units="dev"/>
          <inkml:channel name="T" type="integer" max="2.14748E9" units="dev"/>
        </inkml:traceFormat>
        <inkml:channelProperties>
          <inkml:channelProperty channel="X" name="resolution" value="1000.03235" units="1/cm"/>
          <inkml:channelProperty channel="Y" name="resolution" value="999.9425" units="1/cm"/>
          <inkml:channelProperty channel="F" name="resolution" value="0" units="1/dev"/>
          <inkml:channelProperty channel="T" name="resolution" value="1" units="1/dev"/>
        </inkml:channelProperties>
      </inkml:inkSource>
      <inkml:timestamp xml:id="ts0" timeString="2022-11-22T17:05:30.723"/>
    </inkml:context>
    <inkml:brush xml:id="br0">
      <inkml:brushProperty name="width" value="0.1" units="cm"/>
      <inkml:brushProperty name="height" value="0.1" units="cm"/>
      <inkml:brushProperty name="fitToCurve" value="1"/>
    </inkml:brush>
  </inkml:definitions>
  <inkml:trace contextRef="#ctx0" brushRef="#br0">196 170 381 0,'-2'0'233'0,"1"0"-15"0,-1 0-94 16,-4 0-13-16,-4 0-19 15,-4 0-5-15,-2 0-11 16,-40 8-3-16,40-2-12 15,0 1-6-15,2-1-5 16,4-1-1-16,-2 0 1 16,5-4 0-1,4 1 0-15,1-1-3 0,1-1-7 16,-1 0-5-16,1 0-11 16,-1 0-2-16,1 0-6 15,-1 0 0-15,0 4-2 16,2-1 1-16,0 0 4 15,0 2 2-15,0-5 2 16,0 3 2-16,0-3-6 16,0 0-2-16,7 5-4 15,2 1-1-15,4-1 0 16,-3-2 1-16,-2-1 1 16,4-1 1-16,1 1 0 0,1-2 1 15,45 1-2-15,-41-4-1 16,2 0-1-16,0 0-1 15,-1 0 3-15,1 0 1 16,0-4 1-16,0 2 1 16,1-4 3-16,-2-2 1 15,2-2 4-15,1-3-2 16,0-1-2-16,7 2-2 0,-5-1-5 16,3 0-1-16,2 5-3 15,-1 2-2-15,-2-3-4 16,-2 5 0-16,-4 0-2 15,-8 6-1 1,0-1 0-16,7 2 0 0,10 5 0 16,-3 3 0-16,1-5 0 15,1 3 0-15,-2-6-1 16,-1 0 1-16,1-1 0 16,2 2 0-16,1 6 0 15,0-3 0-15,6 9-1 16,1-2 1-16,1 2 0 15,3 0-1-15,1 0 0 16,1-2 1-16,-1 0 1 16,0 0 0-16,6-3 1 15,-6-2 0-15,-1-3 4 16,3 2 3-16,-5-5 8 0,0 3 3 16,7-1 3-16,-2 1-2 15,-3-1-7-15,3-2-4 16,-5 3-5-16,0 0-1 15,4 2-2-15,-1 1 0 16,2 1-1-16,-3-4 1 0,0 2 1 16,-2-1 2-16,-3-4 9 15,6 0 6-15,-1-1 5 16,1-6 0-16,4-2-6 16,0-1-3-16,2-1-6 15,-2 0 0-15,-2-2-2 16,2-1 0-16,1 0 0 15,3 1 0-15,7 0-1 16,0 7 0-16,-7 1-4 16,-1 0 0-16,-5 0-1 15,1-2 0-15,3-5 0 16,2 3 1-16,2-6 4 16,-3 1 0-16,4 1 2 15,-1-3 0-15,3 7-1 16,-1-4 0-16,4 8-1 15,-1 1-2-15,-11-1-1 16,1 5-2-16,-11-2 1 0,0 1 1 16,1 1 1-16,1 6 0 15,-8-3 0-15,-5-1 0 16,-8 3-1-16,-5-2 0 16,-2 6-1-16,-2 1 0 15,-6-4-1-15,1-4 4 16,-4-5-59-16,1 1-85 15,-3-20 90-15</inkml:trace>
</inkml:ink>
</file>

<file path=ppt/ink/ink10.xml><?xml version="1.0" encoding="utf-8"?>
<inkml:ink xmlns:inkml="http://www.w3.org/2003/InkML">
  <inkml:definitions>
    <inkml:context xml:id="ctx0">
      <inkml:inkSource xml:id="inkSrc0">
        <inkml:traceFormat>
          <inkml:channel name="X" type="integer" max="30931" units="cm"/>
          <inkml:channel name="Y" type="integer" max="17399" units="cm"/>
          <inkml:channel name="F" type="integer" max="4095" units="dev"/>
          <inkml:channel name="T" type="integer" max="2.14748E9" units="dev"/>
        </inkml:traceFormat>
        <inkml:channelProperties>
          <inkml:channelProperty channel="X" name="resolution" value="1000.03235" units="1/cm"/>
          <inkml:channelProperty channel="Y" name="resolution" value="999.9425" units="1/cm"/>
          <inkml:channelProperty channel="F" name="resolution" value="0" units="1/dev"/>
          <inkml:channelProperty channel="T" name="resolution" value="1" units="1/dev"/>
        </inkml:channelProperties>
      </inkml:inkSource>
      <inkml:timestamp xml:id="ts0" timeString="2022-11-22T17:09:28.971"/>
    </inkml:context>
    <inkml:brush xml:id="br0">
      <inkml:brushProperty name="width" value="0.1" units="cm"/>
      <inkml:brushProperty name="height" value="0.1" units="cm"/>
      <inkml:brushProperty name="fitToCurve" value="1"/>
    </inkml:brush>
  </inkml:definitions>
  <inkml:trace contextRef="#ctx0" brushRef="#br0">35 970 1159 0,'-6'-25'394'0,"4"-4"-375"15,2 2-19-15,0 8 0 16,0 1 1-16,-3 6 4 16,-2 0 5-16,0 3 13 15,-1 1 5-15,3 5 10 16,0 0 1-16,1 3-5 15,2-2-2-15,0 2-7 16,0 0-1-16,0 0 8 0,0 0 9 16,8 0 15-16,13 0 4 15,4-2-5-15,47-2-9 16,-39 0-15-16,4 4-4 16,0-3-7-16,-2-2-3 15,3-4-4-15,0-2-1 16,7-5 0-16,1 1 2 15,2 4 8-15,-5 0 1 16,0 6 1-16,0-1-4 0,6 4-6 16,5 1-4-16,2-1-4 15,3 2 0-15,-13 2-1 16,-6 1 3-16,6 2 5 16,-8 1 3-16,13 1 4 15,5-3-1-15,-4 1-2 16,4 0-2-16,1-2-2 15,-1 3-1-15,0-2-3 16,1 0-2-16,5 3 0 16,-4-1 0-16,-9 2 1 15,-1-2 0-15,-5 2-1 16,3 4-1-16,7-1-1 16,-2-2 1-16,-2 1 1 15,0-2 1-15,1 0 4 16,-3-5 2-16,6-1 1 15,1 1-1-15,2-6 0 0,1 3-1 16,2-5 1 0,2-5 0-16,-2 4-1 0,1 1 1 15,-1 3-2-15,0 2 0 16,0 2-3-16,-2 1-1 16,7 5-3-16,3 2-1 15,-5-4 0-15,2 1 1 16,-7-7 5-16,0 0 2 0,7 0 3 15,0 0 1-15,-1 1 1 16,-2 1-1-16,1-1-2 16,-1 2-1-16,-1 2-5 15,-17-5 0 1,-22 0-3-16,1 2-1 16,63 1 0-16,1-5 0 0,0 2 1 15,-28 0 0-15,0-4 1 16,-1 2 0-16,4-3 0 15,2 1 0-15,3-1-1 16,-1 2 0-16,-3-1-1 16,0 1 0-16,3 2 0 15,2-1-2-15,-1-1 1 16,-3-2 0-16,1 5 2 16,0 0 0-16,-2 2 0 15,2 1 1-15,-4-2-3 16,-4 3 1-16,3-3-2 15,-5 2 0-15,3 1 0 0,2 0 0 16,-6 1-1-16,-1 0 1 16,-1 1-1-16,-1-1 0 15,2 3 0-15,1 0 0 16,-4 2 0-16,-1-1 0 16,-12-1-1-16,4 3 1 15,3-3-1-15,3 6 1 0,9-2 0 16,-3-6 1-16,-2-3 0 15,-4-3 0-15,5-1 0 16,3 1 2-16,6 0-2 16,4-5 1-16,-7 2-1 15,1 1-1-15,-1 2 1 16,0 2-1-16,7 1 1 16,3-3-1-16,-2 0 0 15,4-3 0-15,6-2 1 16,4-2 0-16,6 1 0 15,-4-7 0-15,2 4 0 16,-2 2 1-16,-5-1 0 16,9 4 1-16,-4-1-1 15,5-3-1-15,-2 3 0 16,-6 5 0-16,-1 3 0 16,-1 2 0-16,6 3-1 0,-1-5 1 15,2 2-2-15,-2 0 1 16,3-2 1-16,4 2-1 15,-4-5 1-15,2-3 0 16,-1-4 0-16,-6-1 1 16,7 4 0-16,-6-4-1 15,0 4 0-15,4 1-1 16,-8-2 0-16,6 4 0 16,-3-6 0-16,-1 3 1 0,8-6 0 15,-3-3 0-15,0 1-1 16,0-1 1-16,-5 5-1 15,-3-2 0-15,-5 4 1 16,-3 1-1-16,-5 4 0 16,1 1-1-16,-7 0 1 15,3 1 0-15,-2 1-1 16,2 1 0-16,3 0 1 16,-3 0-1-16,2 2 0 15,-4 2 1-15,-1 0-1 16,3 3 0-16,-5 0 1 15,3 1-1-15,-1 1 1 16,0-2-1-16,0 0 0 16,1-6 1-16,0-4 0 15,7 4 1-15,-4-1 0 16,-1-3 0-16,4 5-1 16,-3-5 0-16,4 1 0 0,-1 1 0 15,-2-2 0-15,-2 0 0 16,3 1 0-16,-1-1 1 15,1 0-1-15,-3 2 0 16,-12-2 0-16,6 0 1 16,1-2-1-16,2-2 1 0,7 2-1 15,-5-1-1-15,-6 3 1 16,1 0 0-16,-4-2-1 16,7 2 1-16,1 0-1 15,1-3 1-15,-4 5 1 16,-6-6-1-16,3 4-1 15,3 4 0-15,0-1 0 16,3-2 1-16,-3 3-1 16,-4-1 1-16,2-2 0 15,2 6 0-15,2-6 1 16,6-1-2-16,-6-1 2 16,0-3-1-16,-8 1 1 15,1 0 0-15,3 0-1 16,1-2 0-16,3 4-1 15,-8-1 1-15,-9 2 0 16,1-2 0-16,-5 2 0 16,2 0-1-16,3 0 0 15,-1 7 0-15,0-2 0 0,-4-2 0 16,1 5 0-16,-4-4 0 16,-5 0 1-16,-3-3-1 15,2-1 1-15,2 2 0 16,4-2 0-16,8 3 0 15,-5-3 0-15,0 0 0 16,0 0 0-16,-3-2 0 0,-3-2 0 16,2 0 1-16,0 1-2 15,-3 0 1-15,4 3-1 16,-3 0 1-16,1 0-1 16,-1 0 0-16,0 0 1 15,-4 0-1-15,7 3 0 16,0 2 0-16,-8-3 0 15,6 1 0-15,-3 0 1 16,-6-3-1-16,10 5 1 16,-2 0-1-16,5-1 1 15,5 1-1-15,-2 0 0 16,-2 0 0-16,-6 1 1 16,-4-1 0-16,2-2 0 15,-1-3 1-15,-1 2 0 16,2-2-1-16,-4 1 2 15,-1 1-2-15,-3-2 1 16,-1 1 0-16,-4-1 0 0,-3 0 1 16,-1 0 0-16,-1-3 1 15,-1-2 0-15,0-1 0 16,3-2 0-16,-1-3 0 16,-2-2 0-16,0-4 0 15,-2 2 0-15,-1-2 0 16,0-1-1-16,-1-2 0 15,-4-6 1-15,-1 1-2 0,-1-1 0 16,-3 1 0-16,2 2-1 16,0 6 0-16,0 1 0 15,3 3 0-15,-2 0-1 16,-2-2 1-16,2-1 0 16,-3-2 0-16,-3-3 0 15,0-4-1-15,-1 1 1 16,-2-1-1-16,1 1 1 15,-1 1-1-15,4 3 1 16,3 1 0-16,2-1 0 16,4 6 0-16,-1-5-1 15,6 3 0-15,-3 0 1 16,3-3 0-16,4 0 0 16,3 0 0-16,4 0-1 15,-1 1 0-15,-2 5 0 16,-1-1 0-16,8 5 0 15,2 4 0-15,8-3 0 0,-3 3 0 16,12-3 0-16,4 2 0 16,1-1 1-16,10 4-1 15,-7 2 1-15,0-1 0 16,5 2-1-16,1 2 1 16,5 4-1-16,5 5 0 0,-6 0 0 15,3 2 0-15,2 0 0 16,-2-5 0-16,12 4 2 15,-3 1-1-15,-5-3 0 16,-1-2 2-16,-6-5-1 16,1 2 0-16,-4-2 1 15,-7 0-1-15,-10 0 1 16,-9-1-1-16,0 3-1 16,-6-2 0-16,3 0-1 15,-5-2 1-15,-6-1 0 16,0-1 0-16,-8-1 0 15,-1 1 0-15,-6-4 1 16,-1 3 0-16,0 1-1 16,0-1 0-16,0 1-1 15,0-1 1-15,0 0-1 16,0 1 0-16,0-1 0 16,0 1 0-16,0-1-1 15,0 0 1-15,0 1-1 0,-1-1 0 16,-1 1 1-16,0-1 0 15,1 2 0-15,-1-2 1 16,1 1 0-16,-1-1 0 16,0 1 0-16,2-1-1 15,0 0 0-15,0 1 0 16,0-1-1-16,0 1 0 16,-1-1-2-16,-1 1-1 0,1-1-25 15,-4-9-31-15,-14-32-118 16,-83-69-58-16,-5 26 138 15</inkml:trace>
</inkml:ink>
</file>

<file path=ppt/ink/ink11.xml><?xml version="1.0" encoding="utf-8"?>
<inkml:ink xmlns:inkml="http://www.w3.org/2003/InkML">
  <inkml:definitions>
    <inkml:context xml:id="ctx0">
      <inkml:inkSource xml:id="inkSrc0">
        <inkml:traceFormat>
          <inkml:channel name="X" type="integer" max="30931" units="cm"/>
          <inkml:channel name="Y" type="integer" max="17399" units="cm"/>
          <inkml:channel name="F" type="integer" max="4095" units="dev"/>
          <inkml:channel name="T" type="integer" max="2.14748E9" units="dev"/>
        </inkml:traceFormat>
        <inkml:channelProperties>
          <inkml:channelProperty channel="X" name="resolution" value="1000.03235" units="1/cm"/>
          <inkml:channelProperty channel="Y" name="resolution" value="999.9425" units="1/cm"/>
          <inkml:channelProperty channel="F" name="resolution" value="0" units="1/dev"/>
          <inkml:channelProperty channel="T" name="resolution" value="1" units="1/dev"/>
        </inkml:channelProperties>
      </inkml:inkSource>
      <inkml:timestamp xml:id="ts0" timeString="2022-11-22T17:09:30.607"/>
    </inkml:context>
    <inkml:brush xml:id="br0">
      <inkml:brushProperty name="width" value="0.1" units="cm"/>
      <inkml:brushProperty name="height" value="0.1" units="cm"/>
      <inkml:brushProperty name="fitToCurve" value="1"/>
    </inkml:brush>
  </inkml:definitions>
  <inkml:trace contextRef="#ctx0" brushRef="#br0">1146 4 1109 0,'-35'-2'399'0,"14"0"-317"16,9 2-70-16,5 0-8 15,4 2 0-15,-6-2 14 16,1 3 14-16,-5 2 30 16,-3 3 12-16,-3 5 2 15,0-2-5-15,-5 6-13 16,-3 1-6-16,3 4-4 16,-5 4-1-16,1 1 0 15,-1 1 0-15,3 6-8 16,-1 1-5-16,0 5-13 15,2 4-5-15,-10 2-2 16,0 1 1-16,-4 2 5 16,1-1 1-16,3 1 1 15,0 4 1-15,-5 2-5 16,5 4-3-16,0 5-5 16,0 1-2-16,10 9 0 15,-4-3 1-15,10 6 1 16,6-2 0-16,1-5-2 0,0 5-3 15,-2-2-2-15,-2 6 0 16,0 7 0-16,3 2 1 16,-2 3 2-16,2-4 1 15,2 3 2-15,-4-1 1 16,6 8-4-16,-2 2 1 16,-1 6 1-16,4 0 0 15,-1 0 1-15,3 0 1 0,-2 0 0 16,1 3 2-16,-1-6 6 15,0-1 0-15,4-6 2 16,-6-6-3-16,0 9 4 16,1-4 3-16,-2-7 2 15,1 4-1-15,5-10-6 16,4 0-5-16,2-3-6 16,6-4 1-16,2-7 2 15,4-2 1-15,0-6 1 16,0 4 0-16,-1-4-2 15,-2 0 0-15,1 0-1 16,0-1 1-16,-3 0-1 16,2 1 2-16,-2-1 2 15,0-1 1-15,1 2 3 16,-3-2-2-16,-1 2-3 0,0-3-1 16,-2-2-2-1,-1 2 1-15,1 1 4 0,-3 1 0 16,2-1 0-16,-1 0-2 15,2-7-3-15,4-1-2 16,-2-4-4-16,1 1 1 16,-1-6 2-16,-2 3-1 15,0-2 2-15,-1-4-2 0,1 10-1 16,0 0-1-16,3 4 0 16,2 3 1-16,5-8 1 15,0-5 2-15,4-1 0 16,2-3 0-16,-1 1 0 15,4 2-3-15,-1 0-1 16,3 1 0-16,1-1-2 16,-10-10 1-1,-7-14 3-15,0 0 1 0,17 41-1 16,-3-6 1-16,-6-5-3 16,-9-27-1-16,-3-4-16 15,-4-6-28-15,-4-20-82 16,4-19-133-16</inkml:trace>
</inkml:ink>
</file>

<file path=ppt/ink/ink12.xml><?xml version="1.0" encoding="utf-8"?>
<inkml:ink xmlns:inkml="http://www.w3.org/2003/InkML">
  <inkml:definitions>
    <inkml:context xml:id="ctx0">
      <inkml:inkSource xml:id="inkSrc0">
        <inkml:traceFormat>
          <inkml:channel name="X" type="integer" max="30931" units="cm"/>
          <inkml:channel name="Y" type="integer" max="17399" units="cm"/>
          <inkml:channel name="F" type="integer" max="4095" units="dev"/>
          <inkml:channel name="T" type="integer" max="2.14748E9" units="dev"/>
        </inkml:traceFormat>
        <inkml:channelProperties>
          <inkml:channelProperty channel="X" name="resolution" value="1000.03235" units="1/cm"/>
          <inkml:channelProperty channel="Y" name="resolution" value="999.9425" units="1/cm"/>
          <inkml:channelProperty channel="F" name="resolution" value="0" units="1/dev"/>
          <inkml:channelProperty channel="T" name="resolution" value="1" units="1/dev"/>
        </inkml:channelProperties>
      </inkml:inkSource>
      <inkml:timestamp xml:id="ts0" timeString="2022-11-22T17:09:33.597"/>
    </inkml:context>
    <inkml:brush xml:id="br0">
      <inkml:brushProperty name="width" value="0.1" units="cm"/>
      <inkml:brushProperty name="height" value="0.1" units="cm"/>
      <inkml:brushProperty name="fitToCurve" value="1"/>
    </inkml:brush>
  </inkml:definitions>
  <inkml:trace contextRef="#ctx0" brushRef="#br0">12 1 1423 0,'-6'9'521'0,"1"-9"-411"16,3 0-88-16,7 3-23 16,-5-3 1-16,0 0 33 15,0 0 17-15,18 7 26 16,4-1 6-16,43 21-20 15,-31-14-14-15,1 9-20 16,0 4-8-16,3 6-9 16,2 4 1-16,1 12 1 15,5 8 2-15,-3 14 1 16,-3 9-2-16,5 23-4 16,-2 5-2-16,9 22-3 15,1-3 0-15,-9 20 3 16,1 7 1-16,-16 6 4 0,-2 12 1 15,-3-7 3-15,-5 6 2 16,-3 4 4-16,0 6 0 16,-4 11 0-16,-1-2 1 15,2-5-3-15,-2-4-3 16,1-15-3-16,2-7-7 16,-5-2-4-16,-1-5-1 0,-4 2 0 15,-4 3 0-15,-5-1 2 16,-5-1 1-16,-3-7 3 15,-2-9 0-15,-1-9 0 16,-3-6-2-16,1-12-2 16,2-6 0-16,2-11 5 15,4-3 4-15,2-6 5 16,3-3 1-16,-1-4-2 16,0-1-2-16,3-10-1 15,-1-4-1-15,6-7-6 16,1-8-1-16,0-2-4 15,2-4 1-15,-2-6 4 16,2-2 1-16,-2-7 3 16,-1 0 0-16,1-6 1 15,0-1 0-15,-1-2-1 16,1-2-3-16,0 0-4 16,-3-2-3-16,2-1-8 15,-1-4-7-15,-1-2-41 0,-1-11-35 16,-10-26 337-16,-9-24-213 15</inkml:trace>
</inkml:ink>
</file>

<file path=ppt/ink/ink13.xml><?xml version="1.0" encoding="utf-8"?>
<inkml:ink xmlns:inkml="http://www.w3.org/2003/InkML">
  <inkml:definitions>
    <inkml:context xml:id="ctx0">
      <inkml:inkSource xml:id="inkSrc0">
        <inkml:traceFormat>
          <inkml:channel name="X" type="integer" max="30931" units="cm"/>
          <inkml:channel name="Y" type="integer" max="17399" units="cm"/>
          <inkml:channel name="F" type="integer" max="4095" units="dev"/>
          <inkml:channel name="T" type="integer" max="2.14748E9" units="dev"/>
        </inkml:traceFormat>
        <inkml:channelProperties>
          <inkml:channelProperty channel="X" name="resolution" value="1000.03235" units="1/cm"/>
          <inkml:channelProperty channel="Y" name="resolution" value="999.9425" units="1/cm"/>
          <inkml:channelProperty channel="F" name="resolution" value="0" units="1/dev"/>
          <inkml:channelProperty channel="T" name="resolution" value="1" units="1/dev"/>
        </inkml:channelProperties>
      </inkml:inkSource>
      <inkml:timestamp xml:id="ts0" timeString="2022-11-22T17:10:22.566"/>
    </inkml:context>
    <inkml:brush xml:id="br0">
      <inkml:brushProperty name="width" value="0.1" units="cm"/>
      <inkml:brushProperty name="height" value="0.1" units="cm"/>
      <inkml:brushProperty name="fitToCurve" value="1"/>
    </inkml:brush>
  </inkml:definitions>
  <inkml:trace contextRef="#ctx0" brushRef="#br0">-4 10176 959 0,'0'0'416'0,"-5"0"-217"16,4 2-77-16,1-2-53 15,0 0-14-15,0 0-4 16,0 0 5-16,0 0 9 15,0 0 6-15,3 1 3 16,13 7-4-16,-3-3-12 16,6-2-10-16,38-6-20 15,-38-13-8-15,7 7-11 16,-6-6-2-16,6 7 4 16,3 7 8-16,2-6 14 15,3 6 4-15,-1-1-3 16,6-1-7-16,4-7-12 15,0-1-3-15,9-6-5 16,-1 6-1-16,6-1-2 0,2 1 2 16,-13-1 4-16,-1-1 2 15,-4 10 4-15,2 3-1 16,8 0-1-16,-1 3 0 16,-6 5 1-16,-4-2 2 15,-3 5 3-15,-2 2 1 16,2 1-1-16,1 1-1 0,3-1-1 15,2-1-2-15,5-4-2 16,-2 1 0-16,-6-4 0 16,5-1-1-16,-14-5-2 15,4 0-2-15,0-2-3 16,-6-2-1-16,11 4-3 16,-3 1 0-16,2 7 0 15,1-5 0-15,-5-1 1 16,2-2 0-16,1 0 3 15,5 0 0-15,5 2 2 16,6-1 0-16,0-1-1 16,-22-1 0-1,1 1-2-15,26-5 0 0,0 2 1 16,-3-1-1-16,-3 4 1 16,-6 0 0-16,0 0-2 15,-4 0-1-15,-4 4-1 16,1 5 0-16,0 1 0 0,3 4 1 15,5-4 2-15,0 2-1 16,-5 0 2-16,-5-4 2 16,-8-1 1-16,-4-3 0 15,2 0-1-15,6 1-2 16,-1 0 0-16,7 0 0 16,1 0 0-16,-1-4-1 15,-2 2-1-15,-3-3 0 0,0 0 0 16,2 2-1-16,6 0 0 15,-2-2-1-15,4-2 0 16,0-1-1-16,1 0 1 16,-3-2 0-16,3 0-1 15,-1 2 1-15,1-2 0 16,6 2 0-16,-1-2 1 16,-1 2 1-16,1 1 1 15,-2-4 0-15,2 8-1 16,6 2 0-16,2 1-1 15,0 1 0-15,-6-4-1 16,-6-2 0-16,3 2 0 16,-1 2 0-16,7-2 1 15,1 3 1-15,-1 0 1 16,-3-2-1-16,-1 3 1 16,1-1-2-16,1 1 1 15,2 1-1-15,-2-4 3 16,-2 0 0-16,-6-1-1 0,4-2 1 15,4 0-2-15,0 0 1 16,7-4-2-16,-2 3 0 16,-5-2 0-16,-2-4-2 15,-1 4 1-15,0 0 0 16,5 3 0-16,3 0-1 0,-5 1 0 16,3-1 0-16,7 0 0 15,-2 0 0-15,8-3 2 16,2-1 0-16,1-3-1 15,5 2 1-15,5-3-1 16,-5 7-1-16,-3-6 1 16,-2-1-1-16,2 8 1 15,5-1-1-15,4-1-1 16,-4 2 1-16,1-4-1 16,0 2 1-16,0-1 0 15,5 0 0-15,-8-4-1 16,0 2 1-16,-3 1 0 15,-6 4 1-15,1 0 0 16,2 3-1-16,2 0 1 16,-2-1 0-16,-2 2 0 15,-6-4 0-15,3-4 1 16,3 2-1-16,-2-6 1 0,6 6-1 16,-4-2 0-16,-2-4 1 15,5 0-1-15,1-2 0 16,-12 4 0-16,0 1-1 15,-5 0 1-15,-1 5 0 16,4-1 0-16,4 2 1 16,-3-1-1-16,1 0-1 0,6 3 0 15,1-3 0-15,-2 0 1 16,-2 0-1-16,-6 0 2 16,-2-1 0-16,7 1 0 15,3 0 0-15,-4 3 0 16,0-1-1-16,-3-2-2 15,2 4 1-15,8-4-1 16,5 4 1-16,-11-4 1 16,3-5-1-16,-2 3 1 15,-1-9 0-15,7 5 0 16,-5-2 0-16,-1 1 0 16,-5 3 0-16,6 4 0 15,1 0-1-15,-12-8 0 16,1 4 0-16,-6-4-1 15,0 1 1-15,5 3 0 16,-3 1 0-16,-2-2 0 16,-7 4 0-16,4-2 1 15,1-1-1-15,1 3 1 16,7-2 0-16,-3-2-2 0,-1 2 1 16,2 1 0-16,-6-1 0 15,0 1-1-15,8 1 1 16,-2 1 1-16,6 0-2 15,-1 1 2-15,0 1-1 16,2 1 1-16,3-1 0 16,6 1 0-16,-2 0 1 0,-4-3 0 15,1 0 0-15,4-3-1 16,-1 0-1-16,5-2 1 16,-4 5 0-16,-5-3-1 15,-1 3 1-15,3 0-1 16,-4 0 0-16,-2 0-1 15,7-2 0-15,-3 1 1 16,6-3-1-16,5 3 1 16,-8-4 0-16,-2 2-1 15,2-2 1-15,-5 2-1 16,2 1 0-16,-6-1 1 16,0 1-1-16,7-1 0 15,2 2 0-15,8-1 1 16,0-3-1-16,-2 1 0 15,-3-3 0-15,2 1 0 0,-2-1 0 16,0 4 0-16,0 0 0 16,0 1 0-16,3 2 0 15,-4-1 1-15,-4 1 0 16,2 0-1-16,-3 3 0 16,1 0 1-16,2-1-1 15,-8-2 0-15,-2 0 0 16,-9 1 2-16,8 3-1 0,-5-3 0 15,3 4 0-15,5-3-1 16,-10-1 0-16,-1-1 0 16,1-1 1-16,2 2-1 15,0-1 0-15,3 5 0 16,5-2 0-16,-8-1 0 16,-3-1 0-16,4 1 0 15,-2 3 0-15,9-1 0 16,4 1-1-16,-4 2 1 15,2-1 0-15,-4 5 0 16,5 3 0-16,4-4 0 16,1 1 0-16,-5-6 0 15,3-3 0-15,0-1 0 16,-3-1 0-16,-1-1 0 16,-5 1 0-16,-10 0 0 15,3 0 0-15,4 1 1 16,-1 1 0-16,-1-2 0 0,-3 1-1 15,-5 1 0-15,-2-5 0 16,-4 3 0-16,-4 0 0 16,1 0 1-16,1 1-1 15,2 4 0-15,1-3 1 16,-5 6-1-16,-6-7 1 16,5 6-1-16,-5-3 0 15,2-4 0-15,1 8 0 0,-1-6 0 16,3 0 0-16,-8 1-1 31,-13-2 1-31,1 1 0 0,38 1 0 0,-2 2-1 16,-5-2 1-16,-19 0 0 15,-1-3 0-15,1 0 0 16,-1 2 1-16,-4-2 0 16,-5 0 0-16,-8-2-1 15,7-1 1-15,-6 3 0 16,-1-3 0-16,7 0 1 15,-4 1-1-15,7-1 1 16,3 0-1-16,-1 3 1 16,-1-3-1-16,-1-2 1 15,0 5 0-15,-5-2-1 16,2-1 1-16,-3 3-1 16,-1-2 1-16,1 1-1 15,-1-1 0-15,2 1 1 16,-1-3 0-16,4-2 0 0,1 4 0 15,-4-2 0-15,-2 0 0 16,-2 6 2-16,-4-4-1 16,0 4 1-16,-3-2-1 15,0 0-2-15,0 0 0 16,0 0-1-16,0 0 0 0,0 0 0 16,0 0 0-16,-2 0 0 15,1 0 1-15,-1 0 0 16,2 0-1-16,0 0 1 15,0 0 1-15,0 0-2 16,0 0 1-16,0 0-1 16,0 0 0-16,0 0 0 15,-1 0 0-15,1 0 0 16,0 0 0-16,0 0 1 16,0 0 0-16,0 0 0 15,0 0 0-15,0 0 0 16,0 0 0-16,0-2-1 15,0 2 1-15,0 0-1 16,0 0 1-16,0 0-1 16,0 0 1-16,0 0 0 15,0 0 0-15,0 0 1 16,0 0-2-16,0 0 1 0,0-1-1 16,0-1 0-16,0 1 0 15,0 1-1-15,0 0 1 16,0 0-1-16,0 0 1 15,0 0 0-15,0 0 0 16,0 0 0-16,0 0 1 16,0 0-1-16,0 0 0 15,0 0 1-15,0-2-1 16,0 1 0-16,0-1 0 0,0 0 0 16,1 1-1-16,1-1 1 15,1 1 0-15,-3-1 0 16,0 0 0-16,0 1 0 15,0-1 0-15,0 1 0 16,0-1 0-16,2 0-1 16,-2 1 1-16,0 1 0 15,0-2 0-15,0 1 0 16,0 1-1-16,0 0 1 16,0 0 0-16,0 0 0 15,3 0 0-15,0 0 0 16,0 0 1-16,2 1-1 15,-2-1 0-15,5 2 0 16,2-1 0-16,-1 1-1 16,4-2 0-16,0 0 0 15,3 0 0-15,44-2 1 0,-39-1 0 16,1 0-1-16,-3 0 1 16,2-7-2-16,-2 4 1 15,-1-4-1-15,2-4 1 16,-2 0-1-16,3-2 1 15,-4-2-1-15,2-1 0 16,-11-3 0-16,5-4 0 16,-4-5 1-16,3 0 0 0,5-2 0 15,-11-2 1-15,-2-5 0 16,-6-3 0-16,2-6 1 16,-6-9 1-16,2-1-1 15,1-3 0-15,-5-6 2 16,4-1-1-16,0-4 3 15,0-10 1-15,-6-6 0 16,5-5 0-16,4-5 0 16,1-1 1-16,1-2-2 15,4-14-1-15,-5-12-1 16,3-9-1-16,-3-6 0 16,0 13 0-16,5-15-1 15,1 1 1-15,4-4-1 16,-4-6-1-16,1 7 0 15,-6-3 2-15,2 2-2 0,-3 5 2 16,-3 3 1 0,3 6-1-16,0 5 0 0,0 0 0 15,0 0 1-15,0 2-1 16,7-2-1-16,-6-3 0 16,9 3 0-16,-5 0-1 15,-5 0 0-15,3 0 1 0,-3 3-1 16,6 5 0-16,-7 6-1 15,-4 7 0-15,-3 6 0 16,-10 1 0-16,10 12 1 16,0 3-1-16,-3 7 0 15,8 2 0-15,-5 4-1 16,-3-2-1-16,5 0 1 16,-4-3-1-16,-3-1 1 15,2-3 0-15,0 1 2 16,5 0-1-16,-6-2 1 15,9 0 0-15,0 0 1 16,-2-1 0-16,4 0-1 16,-3-2 0-16,3-7 1 15,-4-4-1-15,2-10 1 16,3-4 0-16,0-4-1 16,5-3 1-16,1-7-1 0,-1-4 1 15,6-5 0-15,0-3 0 16,0-2-1-16,0-1 0 15,-4-5 1-15,-2-1-1 16,7 4 0-16,-1-3-2 16,-4 10-1-16,2-1 0 15,-1 12-3-15,-1 5-4 16,-7-2-23-16,0 3-23 16,-18-5-48-16,-17-4 197 15,-49-21-88-15</inkml:trace>
</inkml:ink>
</file>

<file path=ppt/ink/ink14.xml><?xml version="1.0" encoding="utf-8"?>
<inkml:ink xmlns:inkml="http://www.w3.org/2003/InkML">
  <inkml:definitions>
    <inkml:context xml:id="ctx0">
      <inkml:inkSource xml:id="inkSrc0">
        <inkml:traceFormat>
          <inkml:channel name="X" type="integer" max="30931" units="cm"/>
          <inkml:channel name="Y" type="integer" max="17399" units="cm"/>
          <inkml:channel name="F" type="integer" max="4095" units="dev"/>
          <inkml:channel name="T" type="integer" max="2.14748E9" units="dev"/>
        </inkml:traceFormat>
        <inkml:channelProperties>
          <inkml:channelProperty channel="X" name="resolution" value="1000.03235" units="1/cm"/>
          <inkml:channelProperty channel="Y" name="resolution" value="999.9425" units="1/cm"/>
          <inkml:channelProperty channel="F" name="resolution" value="0" units="1/dev"/>
          <inkml:channelProperty channel="T" name="resolution" value="1" units="1/dev"/>
        </inkml:channelProperties>
      </inkml:inkSource>
      <inkml:timestamp xml:id="ts0" timeString="2022-11-22T17:10:23.818"/>
    </inkml:context>
    <inkml:brush xml:id="br0">
      <inkml:brushProperty name="width" value="0.1" units="cm"/>
      <inkml:brushProperty name="height" value="0.1" units="cm"/>
      <inkml:brushProperty name="fitToCurve" value="1"/>
    </inkml:brush>
  </inkml:definitions>
  <inkml:trace contextRef="#ctx0" brushRef="#br0">630 9483 1789 0,'-4'17'644'15,"-3"-23"-536"-15,6-13-65 16,2-23-31-16,1-13-2 15,-2-14 10-15,-5-11 9 0,-6-20 22 16,-3-10 8-16,-6-27 5 16,0-6-1-16,-6-20 2 15,2-7-2-15,-1-16-6 16,4-7-8-16,-4-11-15 16,2 0-7-16,4-9-6 15,-6-7-2-15,12-11 0 16,2-11-2-16,-5-11-1 15,10-7-3-15,4-4-4 16,-7-7-1-16,4-1-2 16,2 8 1-16,-10-1 3 15,2 7 3-15,-5 10 5 16,0 84 2 0,0 0-3-16,-24-121-1 0,-1-34-5 15,-6 36-2-15,8 39-1 16,8 0-2-16,6 1-1 15,12 2-1-15,13 7 1 16,7 2 0-16,13 4-1 16,3 3 0-16,4 15-1 0,6 13-1 15,-4 28-3-15,1 14 0 16,-8 28-7-16,-9 12-14 16,-10 18-60-16,-1 5-41 15,-21 2 72-15</inkml:trace>
</inkml:ink>
</file>

<file path=ppt/ink/ink2.xml><?xml version="1.0" encoding="utf-8"?>
<inkml:ink xmlns:inkml="http://www.w3.org/2003/InkML">
  <inkml:definitions>
    <inkml:context xml:id="ctx0">
      <inkml:inkSource xml:id="inkSrc0">
        <inkml:traceFormat>
          <inkml:channel name="X" type="integer" max="30931" units="cm"/>
          <inkml:channel name="Y" type="integer" max="17399" units="cm"/>
          <inkml:channel name="F" type="integer" max="4095" units="dev"/>
          <inkml:channel name="T" type="integer" max="2.14748E9" units="dev"/>
        </inkml:traceFormat>
        <inkml:channelProperties>
          <inkml:channelProperty channel="X" name="resolution" value="1000.03235" units="1/cm"/>
          <inkml:channelProperty channel="Y" name="resolution" value="999.9425" units="1/cm"/>
          <inkml:channelProperty channel="F" name="resolution" value="0" units="1/dev"/>
          <inkml:channelProperty channel="T" name="resolution" value="1" units="1/dev"/>
        </inkml:channelProperties>
      </inkml:inkSource>
      <inkml:timestamp xml:id="ts0" timeString="2022-11-22T17:05:35.321"/>
    </inkml:context>
    <inkml:brush xml:id="br0">
      <inkml:brushProperty name="width" value="0.1" units="cm"/>
      <inkml:brushProperty name="height" value="0.1" units="cm"/>
      <inkml:brushProperty name="fitToCurve" value="1"/>
    </inkml:brush>
  </inkml:definitions>
  <inkml:trace contextRef="#ctx0" brushRef="#br0">1827 0 590 0,'0'5'219'0,"-3"-4"-138"15,5 3-30-15,-2-4 1 0,0 0 1 16,0 3-20-16,1 24-4 15,-10 41 3-15,-19-36 1 16,-2 5 1-16,0-2 1 16,-7 8 7-16,1-2 3 15,2-4 7-15,-2 3 2 16,-1-12 1-16,0-1 3 16,-2-3 4-16,-1-6 0 15,2-2-8-15,1-2-9 0,-5-1-17 16,-2-2-7-16,-9-1-3 15,-1 1 1-15,-2-3 5 16,2-2 3-16,2-3 4 16,1-1-2-16,3 1-2 15,2 2-5-15,1 1-8 16,4 1-3-16,-2 2-4 16,3 2-2-16,3 7-2 15,1 6-1-15,5 7-2 16,3 5-1-16,4 13-2 15,2 5 0-15,-1 11-1 16,1 10 0-16,11 10-1 16,1 1 1-16,7 12 1 15,3 12 0-15,-6 21 1 16,9 12 0-16,-5 18 0 16,2 8 1-16,8 17 1 15,-14 4 2-15,3 14 1 16,-7 1 1-16,-4-1-1 15,6 6 0-15,5 11-1 0,-5 1-1 16,11 20 0-16,2 9-1 16,4 11 2-16,2 7 0 15,-12-8 1-15,1 0 2 16,-16-17-1-16,0-1 1 0,0-2 0 16,-11-7 1-16,8-1 0 15,-3-9 0-15,4-10 0 16,5-6-1-16,2-2-2 15,3-9 0-15,5-12 0 16,-2 0-1-16,4-13 0 16,-1-7 2-16,2-14 2 15,0-10 2-15,-3-12 5 16,1 0 1-16,-4-5 4 16,3-3 1-16,-2-8 2 15,-1-6 0-15,1-10-4 16,-2-5 0-16,3-12-9 15,2-9-1-15,0-8-3 16,2-5-1-16,-3-8 1 16,-1-1 0-16,-4-4 1 15,-2-2 0-15,0 1 1 16,1-1 2-16,3 2 1 0,-1-2 1 16,2 3-2-16,4 4-2 15,-1 0-4-15,2 3-1 16,2-2 0-16,-1-2-1 15,-1 4 2-15,0 1-1 16,-3 5 0-16,3-2 0 16,-3 2-1-16,3 0 1 15,0 0-1-15,0 2 1 16,3-6 0-16,-1 0-1 0,-2-6 2 16,0-5 0-16,-3 1 1 15,1 0-1-15,-4-1-1 16,4 7 0-16,-1-8 0 15,-2 2 2-15,2-9 2 16,-2-5 4-16,0-3 12 16,1-9 1-16,-1-6 3 15,2-2-5-15,1-7-8 16,0 2-1-16,-1 0-1 16,2-6 1-16,-1 0 0 15,0 0 0-15,1 0-1 16,-1 0-2-16,-3 11-2 15,1 2-1-15,1-3-4 16,-2 6 0-16,-8 39-1 16,10-45 0-16,3 4 1 15,-3-3-1-15,1 2 1 16,2 3 0-16,-2 0-1 0,-1 2 0 16,0-1 1-16,0 2-1 15,-2 3 0-15,4 2 1 16,-1 5-1-16,0 0 0 15,-2 1 0-15,2 0 0 0,-3-1 0 16,5-5 0 0,0 1-1-16,0-4-1 0,7-7-2 15,-1 2 0-15,5-8 0 16,5 0-1-16,6 3 3 16,4-4 0-16,2-7 2 15,4 0 0-15,2-5 3 16,7 0 0-16,15 2 0 15,16-2-1-15,9 0 0 16,0 5-2-16,-5 0 1 16,-10 5 1-16,-6 3 0 15,-2-5 1-15,-9-1-2 16,-3-5 1-16,-3-5-21 16,-1-10-55-16,10-20-292 15,-4-23 252-15</inkml:trace>
</inkml:ink>
</file>

<file path=ppt/ink/ink3.xml><?xml version="1.0" encoding="utf-8"?>
<inkml:ink xmlns:inkml="http://www.w3.org/2003/InkML">
  <inkml:definitions>
    <inkml:context xml:id="ctx0">
      <inkml:inkSource xml:id="inkSrc0">
        <inkml:traceFormat>
          <inkml:channel name="X" type="integer" max="30931" units="cm"/>
          <inkml:channel name="Y" type="integer" max="17399" units="cm"/>
          <inkml:channel name="F" type="integer" max="4095" units="dev"/>
          <inkml:channel name="T" type="integer" max="2.14748E9" units="dev"/>
        </inkml:traceFormat>
        <inkml:channelProperties>
          <inkml:channelProperty channel="X" name="resolution" value="1000.03235" units="1/cm"/>
          <inkml:channelProperty channel="Y" name="resolution" value="999.9425" units="1/cm"/>
          <inkml:channelProperty channel="F" name="resolution" value="0" units="1/dev"/>
          <inkml:channelProperty channel="T" name="resolution" value="1" units="1/dev"/>
        </inkml:channelProperties>
      </inkml:inkSource>
      <inkml:timestamp xml:id="ts0" timeString="2022-11-22T17:05:40.080"/>
    </inkml:context>
    <inkml:brush xml:id="br0">
      <inkml:brushProperty name="width" value="0.1" units="cm"/>
      <inkml:brushProperty name="height" value="0.1" units="cm"/>
      <inkml:brushProperty name="fitToCurve" value="1"/>
    </inkml:brush>
  </inkml:definitions>
  <inkml:trace contextRef="#ctx0" brushRef="#br0">91 478 725 0,'-12'30'309'16,"6"-17"-133"-1,1-1-151-15,-1 1-17 0,-5-11 2 16,11-2 20-16,-8-10 41 16,5-4 20-16,1-9 27 15,-3-2-8-15,8-12-25 16,-3-1-15-16,0-2-21 0,-1-4-8 16,-6-1-8-16,6 2-6 15,-2 5-6-15,1 3-3 16,-1 8-1-16,0 1-2 15,0 9-2-15,-4 4-2 16,6 7-3-16,1 4-2 16,0 2-1-16,-2 0-2 15,2 0-3-15,-2 0 0 0,1 0 0 16,1 0 0-16,0 0 1 16,0 0 0-16,0 0 0 15,0 0 0-15,0 0 2 16,0 0 1-16,0 0 3 15,0 0 1-15,0 0 0 16,0 0 0-16,0 0-3 16,0 0 0-16,0 0-1 15,0 0 0-15,0 0-1 16,0-2-1-16,0 1 0 16,0-1-1-16,0 1 0 15,0-1 0-15,9 0 1 16,2 1 2-16,4-2 2 15,-4 0 2-15,2-2 1 16,-2 0-2-16,-3 0-2 16,0 0-2-16,-3 2-1 15,-2 0-1-15,0 1-1 0,6-2 0 16,-4 2 0-16,8-1 0 16,-5 1 0-16,2 2-1 15,7 0 1-15,2 0-1 16,50 10 1-16,-42-9 1 15,1 3 12-15,1-4 4 16,-3-7 4-16,-1 1 0 16,-1 0-8-16,-7 1-6 0,-1 5-5 15,0 1-2-15,0 7-1 16,5 2-2-16,1 6-1 16,7-2-1-16,6-9-43 15,8-7-88-15,-2-39 91 16</inkml:trace>
</inkml:ink>
</file>

<file path=ppt/ink/ink4.xml><?xml version="1.0" encoding="utf-8"?>
<inkml:ink xmlns:inkml="http://www.w3.org/2003/InkML">
  <inkml:definitions>
    <inkml:context xml:id="ctx0">
      <inkml:inkSource xml:id="inkSrc0">
        <inkml:traceFormat>
          <inkml:channel name="X" type="integer" max="30931" units="cm"/>
          <inkml:channel name="Y" type="integer" max="17399" units="cm"/>
          <inkml:channel name="F" type="integer" max="4095" units="dev"/>
          <inkml:channel name="T" type="integer" max="2.14748E9" units="dev"/>
        </inkml:traceFormat>
        <inkml:channelProperties>
          <inkml:channelProperty channel="X" name="resolution" value="1000.03235" units="1/cm"/>
          <inkml:channelProperty channel="Y" name="resolution" value="999.9425" units="1/cm"/>
          <inkml:channelProperty channel="F" name="resolution" value="0" units="1/dev"/>
          <inkml:channelProperty channel="T" name="resolution" value="1" units="1/dev"/>
        </inkml:channelProperties>
      </inkml:inkSource>
      <inkml:timestamp xml:id="ts0" timeString="2022-11-22T17:05:56.365"/>
    </inkml:context>
    <inkml:brush xml:id="br0">
      <inkml:brushProperty name="width" value="0.1" units="cm"/>
      <inkml:brushProperty name="height" value="0.1" units="cm"/>
      <inkml:brushProperty name="fitToCurve" value="1"/>
    </inkml:brush>
  </inkml:definitions>
  <inkml:trace contextRef="#ctx0" brushRef="#br0">45 816 513 0,'-21'-13'254'16,"4"0"-6"-16,11-1-243 16,-2 3-3-16,3-5 9 15,3 0 15-15,-3 0 41 16,5-1 17-16,0-3 22 15,0 1-7-15,5-5-20 16,0 2-6-16,0 5-8 0,4-1-1 16,4 1-5-16,0 1-2 15,8-5-4-15,-2 0-5 16,3 2-9-16,0-2-8 16,-3 6-11-16,4 3-2 15,-9 1-3-15,0 8 0 16,-3 3-4-16,1 0-3 15,0 2 2-15,4 2 1 16,7 1 6-16,-3 0 2 0,4 1-1 16,-2 4-1-16,2 1-4 15,3 2-3-15,0 1 1 16,-3-1 2-16,7-2 4 16,-3 3 2-16,7-4 0 15,0 3-2-15,-4-2-6 16,2 0-2-16,-7 0-4 15,2-1-2-15,2-1-1 16,-2 2 1-16,-1-1 0 16,-3 1 0-16,-4 2 2 15,1 1 1-15,0 7-1 16,3 0 0-16,-4-4-2 16,4-1-1-16,-3-3 1 15,1-4 1-15,8-1-1 16,-1-3 1-16,9-2 1 0,0 5 5 15,1 0 6-15,7 3 1 16,-9 2-1-16,-6-11-4 16,3 6-5-16,-2-5-2 15,6 0 1-15,5 3 2 16,3-2 1-16,-5-1 0 16,2-2-4-16,-1 7 0 15,-1 0-2-15,2 0 0 0,-1 5 5 16,4-2 1-16,3-3 3 15,4 3 0-15,-5-4 0 16,-2 2-1-16,-3 2 0 16,0-1-2-16,-2-1-2 15,-4-1 0-15,1 5-2 16,-1-2-1-16,-1 4-1 16,-1-1-1-16,-3-3 1 15,0 5 1-15,-2-2 1 16,1 1 0-16,4-1 1 15,0-3-2-15,1-1 3 16,6-2 3-16,-6-5 5 16,1-2 2-16,-4-1 1 15,6-1-1-15,2-2-5 16,7 1-2-16,3-1-4 16,-8 1 0-16,0 2-3 0,-3-1-1 15,-2 1-1-15,2 0 0 16,-1 3 0-16,3 0-1 15,7 0 2-15,2 0 0 16,5-1 5-16,0 0 2 16,4-2 3-16,1-5 1 15,2 0-2-15,6-1-1 0,-5 1 1 16,-1 2-2-16,-4-2 0 16,3 2 0-16,5 0-2 15,-5-2 0-15,-1 3-2 16,-1 2 0-16,-1 0 1 15,8 0-2-15,5 0 1 16,-2-5 1-16,-2-4 2 16,2-1 1-16,4-4 1 15,2 3 1-15,-3 0-3 16,-6 0-2-16,2-1 0 16,-6 3 0-16,1 1-3 15,3 1 0-15,-8 4-1 16,2 0 0-16,7 2-1 15,0-3 1-15,3 1 0 16,-6-2 0-16,-3 1 1 16,0-1 1-16,0-3 1 15,3 0-1-15,-2 0 1 16,-4-2-1-16,-1 4-1 0,1 3 1 16,2 1-1-16,-2 1-1 15,-8 1 0-15,0-2 0 16,-2 0 0-16,5 2 0 15,8 0-2-15,0 2 1 16,-3-2 0-16,0 0 0 16,0 0 1-16,2 2 0 0,4 1 1 15,-1-3 0-15,-4 1 0 16,-1-1-1-16,-1 0 1 16,5 0 0-16,3 0 0 15,0-1 1-15,0 1 0 16,-1 3-1-16,4 0 0 15,2 0-1-15,-2-3 1 16,-18-4 0 0,0 0 1-16,36-5 2 0,10-7 1 15,-3 5 0-15,-22 3 1 16,4 0-1-16,-1 3-1 16,2-3-1-16,-9 8-2 15,-14-3-1-15,4 3 0 16,-4-2-1-16,3-6 1 15,7 4 0-15,-7-6 0 16,2 8 0-16,3-1 0 16,7 3 0-16,-7 0-1 15,-5-1 1-15,-6-3 0 0,-3 3 0 16,0 1-1-16,4 0 0 16,2 6 0-16,-1 2 0 15,-1-8 1-15,1-1-1 16,3-4 1-16,1 0 0 15,8 3 0-15,-4-2 0 0,-2-3-1 16,3 3 1-16,-2 2-1 16,4 2-1-16,0-2 1 15,-10 2 0-15,0 0-1 16,2 0 0-16,3 2 1 16,5 0-1-16,-1-2 2 15,3 0-1-15,-3 0 1 16,-2-7 0-16,2 7 0 15,0-3-2-15,-6 0 1 16,3 3 0-16,-4-5 0 16,-2 5 0-16,5 5-1 15,5-2 0-15,-3 8 0 16,-3-4 1-16,3-3-1 16,-4-1 0-16,10-1 1 15,0 3-1-15,-5-4 0 16,-3 6 1-16,-5-6-1 15,4 3 0-15,4 0 0 0,-5 1 1 16,-4 2 0-16,-4-3 0 16,-6-1 1-16,8-3-1 15,3 0-1-15,2 0 1 16,-2-1 0-16,-1-1 1 16,-4-1-1-16,2 0 0 15,-2-3 0-15,4 7 1 16,3-1-1-16,-6-6 0 0,0 6-1 15,-12-3 1-15,-3-1-1 16,8 4 0-16,2 2 0 16,2-2 0-16,3 3 1 15,-6 0-1-15,-4 1 0 16,0-1 0-16,3 2 0 16,2-1 0-16,2-2 0 15,4 3 0-15,-1-2 1 16,-4 3-1-16,-5 1 0 15,-2-1 1-15,-12-3-1 16,6 2 1-16,4-3-1 16,1 1 0-16,3 0 1 15,-6-3-1-15,0 1 1 16,0 3 1-16,7-1-1 16,-1 0 0-16,-2 0 0 15,5-3 0-15,-2 2-1 16,1 3 1-16,0-1-1 15,-2 0 1-15,-4 0-1 0,-10 0 0 16,-10-3 0-16,1-1 1 16,-9-1 1-16,4 1 0 15,-2-4 0-15,-6 4 0 16,3 0 0-16,-8-1-2 16,0 1 1-16,0-2-1 0,0 1 0 15,0-1 1-15,0 0 1 16,0 1-1-16,8-2 0 15,8-2 0-15,-5 0-1 16,3-1 1-16,40-17 0 16,-41 15-1-16,1 0 0 15,-1 0 0-15,3 2 0 16,-2 1 0-16,2 1 1 16,0 0-1-16,-5 1 1 15,1-3 0-15,-3 1 1 16,-2-3-1-16,2-3 1 15,-3 1 0-15,1-1-1 16,-1 3 1-16,1-3-1 16,1-2 1-16,-2-1-1 15,-3-2 0-15,2 2 0 16,0-1 0-16,-5-2 1 16,3-2-1-16,-3 0 0 0,1-2 1 15,-1 3-3-15,-3 6-1 16,-3-3 1-16,-2 3-2 15,3-1 3-15,0 2 1 16,-3-2-1-16,4 2 0 16,-3 1 0-16,-1-2-1 15,2 4 1-15,-2-2 0 0,0 2 0 16,2 0 0-16,1 0 0 16,-2-3 1-16,1-3 1 15,0-1 1-15,-2-1-1 16,1-1 0-16,3 3-1 15,-3-2-1-15,6 3 0 16,-1 0 0-16,0 4 0 16,2-3 1-16,0 1 0 15,4 0 0-15,-3-5 1 16,4-3-1-16,0 2 2 16,0 1-2-16,1 1 0 15,-3 6 0-15,3 1-1 16,-4 0-1-16,3 0 0 15,1 3 0-15,-1-1-2 16,1 6 1-16,2 1-1 16,-1 3-1-16,5 2 2 15,3-3 2-15,12 3 0 16,8 2 1-16,9 0 1 0,4-1-1 16,-3-4 0-16,-2-1 0 15,-2-2 1-15,-6-4-1 16,0-5-1-16,-6-10-6 15,-16-12-74-15,-5-16-61 16,-43-35 85-16</inkml:trace>
</inkml:ink>
</file>

<file path=ppt/ink/ink5.xml><?xml version="1.0" encoding="utf-8"?>
<inkml:ink xmlns:inkml="http://www.w3.org/2003/InkML">
  <inkml:definitions>
    <inkml:context xml:id="ctx0">
      <inkml:inkSource xml:id="inkSrc0">
        <inkml:traceFormat>
          <inkml:channel name="X" type="integer" max="30931" units="cm"/>
          <inkml:channel name="Y" type="integer" max="17399" units="cm"/>
          <inkml:channel name="F" type="integer" max="4095" units="dev"/>
          <inkml:channel name="T" type="integer" max="2.14748E9" units="dev"/>
        </inkml:traceFormat>
        <inkml:channelProperties>
          <inkml:channelProperty channel="X" name="resolution" value="1000.03235" units="1/cm"/>
          <inkml:channelProperty channel="Y" name="resolution" value="999.9425" units="1/cm"/>
          <inkml:channelProperty channel="F" name="resolution" value="0" units="1/dev"/>
          <inkml:channelProperty channel="T" name="resolution" value="1" units="1/dev"/>
        </inkml:channelProperties>
      </inkml:inkSource>
      <inkml:timestamp xml:id="ts0" timeString="2022-11-22T17:05:58.489"/>
    </inkml:context>
    <inkml:brush xml:id="br0">
      <inkml:brushProperty name="width" value="0.1" units="cm"/>
      <inkml:brushProperty name="height" value="0.1" units="cm"/>
      <inkml:brushProperty name="fitToCurve" value="1"/>
    </inkml:brush>
  </inkml:definitions>
  <inkml:trace contextRef="#ctx0" brushRef="#br0">18 233 902 0,'13'-23'306'0,"-4"1"-286"15,4 1-20-15,-2 2 2 16,-3 3 4-16,-3 4 18 15,-3 1 12-15,-4 3 16 16,-3-5 1-16,-3 2-12 16,-1-2-11-16,-4-1-13 0,0-1 2 15,2 3 22-15,3 4 16 16,3 3 29-16,2 0 7 16,3 3-4-16,-1 1-12 15,-1-1-23-15,2 1-10 16,0 1-3-16,0 0 5 15,0 0 7-15,19 1 4 0,10 2-5 16,14 4-1 0,0-1-3-16,-2-4-3 0,25 3-10 15,-4-4-5-15,3-1-7 16,8 5 0-16,0-2 4 16,6 0 3-16,14 10 1 15,-5-3-1-15,11-1-5 16,3 4-3-16,-5-8 0 15,14-1 2-15,6 0 6 16,-4-4 2-16,8-4 3 16,-3-4 1-16,-12-6-6 15,3 5-3-15,-6 1-5 16,-6 8-5-16,-3 4-5 16,-1 1-3-16,-9 0-4 15,4-2-1-15,-1-3 0 16,-1-1 0-16,11-4 0 15,-3 3 0-15,2 2 1 0,1 0 3 16,-9 0 4-16,-2 0 2 16,-10-3 3-16,-1 3-1 15,-11 5-1-15,-2 1 0 16,-3 0-1-16,-7-1 0 16,-6 2-5-16,-11-3-2 15,-12 1-4-15,-9-3-6 16,-27-10-58-16,-31-10-18 15</inkml:trace>
</inkml:ink>
</file>

<file path=ppt/ink/ink6.xml><?xml version="1.0" encoding="utf-8"?>
<inkml:ink xmlns:inkml="http://www.w3.org/2003/InkML">
  <inkml:definitions>
    <inkml:context xml:id="ctx0">
      <inkml:inkSource xml:id="inkSrc0">
        <inkml:traceFormat>
          <inkml:channel name="X" type="integer" max="30931" units="cm"/>
          <inkml:channel name="Y" type="integer" max="17399" units="cm"/>
          <inkml:channel name="F" type="integer" max="4095" units="dev"/>
          <inkml:channel name="T" type="integer" max="2.14748E9" units="dev"/>
        </inkml:traceFormat>
        <inkml:channelProperties>
          <inkml:channelProperty channel="X" name="resolution" value="1000.03235" units="1/cm"/>
          <inkml:channelProperty channel="Y" name="resolution" value="999.9425" units="1/cm"/>
          <inkml:channelProperty channel="F" name="resolution" value="0" units="1/dev"/>
          <inkml:channelProperty channel="T" name="resolution" value="1" units="1/dev"/>
        </inkml:channelProperties>
      </inkml:inkSource>
      <inkml:timestamp xml:id="ts0" timeString="2022-11-22T17:06:01.193"/>
    </inkml:context>
    <inkml:brush xml:id="br0">
      <inkml:brushProperty name="width" value="0.1" units="cm"/>
      <inkml:brushProperty name="height" value="0.1" units="cm"/>
      <inkml:brushProperty name="fitToCurve" value="1"/>
    </inkml:brush>
  </inkml:definitions>
  <inkml:trace contextRef="#ctx0" brushRef="#br0">-2 165 535 0,'40'-34'222'0,"-35"20"-125"16,-2-8-34-16,-2 3 37 16,3 1 6-16,-9 1 34 15,-3 5 23-15,0 0-1 16,-2-1-11-16,4 5-30 15,0 2-20-15,-2 6-39 0,8 1-17 16,3 12-29-16,8-2-8 16,3 11-5-16,-1 5 0 15,0 13 3-15,4 10 2 16,7 15 6-16,-2 10 2 16,7 17 8-16,-2 12 3 0,7 20 3 15,2 8-1 1,9 13-3-16,3 6-2 0,4 15 2 15,2 8 0-15,0 9 0 16,-3 1 2-16,-12-5 3 16,-9-4 2-16,-14-3 17 15,-5 5 1-15,-8 1 0 16,8 2-3-16,-3 6-18 16,5-4-9-16,9-1-11 15,-6-1-2-15,11 0-3 16,-3-4 2-16,2-8 1 15,6-2 0-15,3-11-1 16,-2-3-1-16,2-15-2 16,-1-9 2-16,1-15 6 15,-4-6 1-15,-2-6 0 16,-3-2-2-16,-6 3-7 16,1 0-1-16,3 5 1 15,-3-1-1-15,-4 3 1 0,-3-1 1 16,-10 0 6-16,0-3 2 15,1-4 1-15,-2-2 3 16,-3-2-4-16,0-26-2 16,2 3 2-1,-5 55 1-15,3 20 4 0,5-15 1 16,-1-30 2-16,3 2-3 16,-4-2-6-16,0-9-3 0,-3 4-5 15,-6-7 0-15,1-1 2 16,-6 0 1-16,1 1 0 15,-1 1 1-15,-5-10-4 16,0 3-1-16,-3-12 0 16,-2-4-1-16,-4 4 0 15,-2-7-1-15,1 1 0 16,1 1 0-16,1-4-1 16,2 2 0-16,-1-5 1 15,4-3 0-15,-1-2 0 16,0 0 1-16,0 6-1 15,-3 0 1-15,0 20-1 16,-6 8 0-16,0 19-1 16,-1 9 0-16,4 15 1 15,7 5 0-15,13 2 4 16,3 7 2-16,1-12 2 0,4-10 0 16,4-12-4-16,7-12-2 15,1-11-3-15,4-11-1 16,-12-23-1-16,-4-11-2 15,7-19-6-15,-9-8-6 16,10-16-49-16,-2-12-58 16,-11-52-167-16,1-41 179 15,-6 80-2437-15,-64-158 2548 16,-15-33 0-16,22-12 0 0,-52-18 0 16,-21-23 0-16</inkml:trace>
</inkml:ink>
</file>

<file path=ppt/ink/ink7.xml><?xml version="1.0" encoding="utf-8"?>
<inkml:ink xmlns:inkml="http://www.w3.org/2003/InkML">
  <inkml:definitions>
    <inkml:context xml:id="ctx0">
      <inkml:inkSource xml:id="inkSrc0">
        <inkml:traceFormat>
          <inkml:channel name="X" type="integer" max="30931" units="cm"/>
          <inkml:channel name="Y" type="integer" max="17399" units="cm"/>
          <inkml:channel name="F" type="integer" max="4095" units="dev"/>
          <inkml:channel name="T" type="integer" max="2.14748E9" units="dev"/>
        </inkml:traceFormat>
        <inkml:channelProperties>
          <inkml:channelProperty channel="X" name="resolution" value="1000.03235" units="1/cm"/>
          <inkml:channelProperty channel="Y" name="resolution" value="999.9425" units="1/cm"/>
          <inkml:channelProperty channel="F" name="resolution" value="0" units="1/dev"/>
          <inkml:channelProperty channel="T" name="resolution" value="1" units="1/dev"/>
        </inkml:channelProperties>
      </inkml:inkSource>
      <inkml:timestamp xml:id="ts0" timeString="2022-11-22T17:06:11.937"/>
    </inkml:context>
    <inkml:brush xml:id="br0">
      <inkml:brushProperty name="width" value="0.1" units="cm"/>
      <inkml:brushProperty name="height" value="0.1" units="cm"/>
      <inkml:brushProperty name="fitToCurve" value="1"/>
    </inkml:brush>
  </inkml:definitions>
  <inkml:trace contextRef="#ctx0" brushRef="#br0">8 379 1842 0,'-2'8'230'0,"0"0"-188"16,2-8-26-16,-1-2-2 16,-1 0 11-16,2 1 21 15,-1-1 11-15,1 1 13 16,0-15 1-16,3-2 4 15,22-34 0-15,-4 36-2 16,1 0-7-16,15-3-16 16,8-1-9-16,20-3-14 15,5-1-4-15,10 0-4 16,12 0-2-16,2 2-5 16,-8-2-2-16,-7 3-3 15,-5 2-1-15,-19 3-2 16,0 2-1-16,-22 4-2 15,-12 2-2-15,-18 7-8 16,-5 1-4-16,-29 3-5 0,-17 2-2 16,-26 1 2-16,-8 3 2 15,-23 9 6-15,-2 1 4 16,-5 2 5-16,2-2 2 16,23-6 1-16,7-1 1 15,29-4 3-15,16-1 2 16,19-7 6-16,20 0 1 0,18-8-2 15,10-3-2-15,27-5-5 16,7-5-2-16,9 2 0 16,3 1 0-16,-1 2 0 15,-6 7 1-15,-8 6-3 16,-8 1-2-16,-29 5-41 16,-9 4-62-16,-37-4 67 15</inkml:trace>
</inkml:ink>
</file>

<file path=ppt/ink/ink8.xml><?xml version="1.0" encoding="utf-8"?>
<inkml:ink xmlns:inkml="http://www.w3.org/2003/InkML">
  <inkml:definitions>
    <inkml:context xml:id="ctx0">
      <inkml:inkSource xml:id="inkSrc0">
        <inkml:traceFormat>
          <inkml:channel name="X" type="integer" max="30931" units="cm"/>
          <inkml:channel name="Y" type="integer" max="17399" units="cm"/>
          <inkml:channel name="F" type="integer" max="4095" units="dev"/>
          <inkml:channel name="T" type="integer" max="2.14748E9" units="dev"/>
        </inkml:traceFormat>
        <inkml:channelProperties>
          <inkml:channelProperty channel="X" name="resolution" value="1000.03235" units="1/cm"/>
          <inkml:channelProperty channel="Y" name="resolution" value="999.9425" units="1/cm"/>
          <inkml:channelProperty channel="F" name="resolution" value="0" units="1/dev"/>
          <inkml:channelProperty channel="T" name="resolution" value="1" units="1/dev"/>
        </inkml:channelProperties>
      </inkml:inkSource>
      <inkml:timestamp xml:id="ts0" timeString="2022-11-22T17:06:15.407"/>
    </inkml:context>
    <inkml:brush xml:id="br0">
      <inkml:brushProperty name="width" value="0.1" units="cm"/>
      <inkml:brushProperty name="height" value="0.1" units="cm"/>
      <inkml:brushProperty name="fitToCurve" value="1"/>
    </inkml:brush>
  </inkml:definitions>
  <inkml:trace contextRef="#ctx0" brushRef="#br0">193 1349 1017 0,'-27'-7'384'0,"5"-9"-285"16,3 0-36-16,4 5-7 15,-1-3-11-15,0 11 7 16,1 0 6-16,0-4 15 15,2 4 6-15,2 3 8 16,0 0 3-16,5 6-2 0,-1 4-4 16,4-5-19-1,3 4-12-15,-1-9-23 0,1-1-10 16,0-1-12-16,0 1-2 16,0-1 2-16,0 0 2 15,1 1 4-15,15-9 0 16,6 1-3-16,37-10 0 15,-38 14 0-15,1 3 1 0,7-6 3 16,5 3-1 0,5 1-2-16,11-1-2 0,1 0-2 15,0 2 1-15,3 0 3 16,-13-2 4-16,7 2 5 16,-3-4 2-16,1 3 1 15,5-1-2-15,-11 0-3 16,6 0-4-16,-3 5-4 15,1 3-2-15,1 2 1 16,1 6 1-16,0-1 2 16,4-2 2-16,-4 1 3 15,0-5 1-15,-5-1-2 16,-14-3-1 0,2 0-4-16,24 0-2 0,7-2-2 15,1 2 1-15,-12 3 2 16,0-1 0-16,-2-2 3 15,-1-3-1-15,3 0 0 16,2-1-3-16,3-2-4 0,4 3-2 16,-9-3-3-16,2 1 0 15,-5 5 0-15,-1-2-1 16,7 2 2-16,-2 3-1 16,1 4 2-16,-2 2 0 15,-1-1 5-15,-2-3 2 16,5 0 2-16,5-4 1 0,-1 1-3 15,1-2-1-15,-2-2-3 16,2-1-2-16,3 0-1 16,2 3-1-16,2 2 0 15,-4-1 0-15,2 1 1 16,-1 1-1-16,5 0 1 16,4-4 0-16,-5 1 2 15,-1-5 0-15,-4-2 2 16,-1 3-1-16,2-3-1 15,4 4 0-15,-8 2-2 16,3 1 0-16,-4 3-1 16,-1 3 0-16,10 5 0 15,0-1 1-15,-5 1 1 16,4-3-2-16,1-5 2 16,0 0-2-16,8-3 1 15,-4 0 0-15,-6 0-1 16,-3 0 0-16,5 0-1 0,4-1 0 15,-1-1 0-15,0-4 0 16,-3-1 0-16,3-1 0 16,7 2 0-16,0-4-1 15,1 4 1-15,-4 0-1 16,-2-5 1-16,7 6 0 16,-6-3-1-16,-3 1 0 15,0 4 0-15,0 0 0 0,6 3 1 16,2 0-1-16,0 3 1 15,-3 0 0-15,4-1 0 16,0 3-1-16,-2-4 0 16,-3 1 1-16,1 1-1 15,1-3 1-15,5 3-1 16,4 2 0-16,0-2 0 16,8 1 1-16,2-4 0 15,-1 0 1-15,-1-2 0 16,-2 0-1-16,3-1 1 15,-2-2-1-15,5-3 0 16,0 0 1-16,-3 4-1 16,-5-1-1-16,-2 5 1 15,-4 3-1-15,-4-1 1 16,5 2 0-16,-3-2 0 16,2 0 0-16,0 1 0 15,-4-2 0-15,2 3 1 0,0-3-1 16,3 4-1-16,-1 0 0 15,-3 0 1-15,1 2-1 16,-5 0 0-16,0-1-1 16,0 4 1-16,-1-1 1 15,4 1 0-15,7 1 1 0,-5-8-1 16,4-3 0-16,-1 0-1 16,2 0 1-16,-1-1-1 15,-2-1 0-15,1 0 1 16,-3 1-1-16,2-1 1 15,1-3 0-15,-3-1-1 16,5-3 0-16,3 1-1 16,-2 1 1-16,7 2-1 15,-2 2 1-15,1 0 0 16,4 1 0-16,-4 1 0 16,4-2 0-16,0 1 1 15,-3-6-1-15,3 2 1 16,-5-2-1-16,4 1 1 15,-1 1-1-15,2 1 0 16,0 1 0-16,-2-1 0 16,4-2 0-16,-1 3 0 15,-1 2 0-15,3-3 0 16,2 5 0-16,-6 0 0 0,8-1 1 16,-15 1 0-16,-1 1-1 15,-4-1 0-15,-8 2 0 16,9 3 0-16,-8-2 1 15,-2 2 0-15,1 3 0 16,-12-5 0-16,7 1 0 16,-6 0 1-16,1-1-1 0,0-2 0 15,-7-1 1-15,-8-1-1 16,-2-6 0-16,-3 4 1 16,-2 0 0-16,4 2 0 15,-7 1 1-15,0 0-1 16,-3 1 1-16,0 1-1 15,-1-1-1-15,-5 4 0 16,4-2-1-16,2 0 0 16,8 4 1-16,3-2-1 15,-1-1 1-15,4 0-1 16,1-1 1-16,-4-2 2 16,0 3 0-16,-1-1 0 15,-1 0 0-15,9 0 0 16,2-1-1-16,3-2 0 15,-6 3 2-15,2 0 1 16,2 0 1-16,-2-1 0 16,10-1-3-16,1 3 2 0,-3-3 2 15,7 2 1-15,-1-3 1 16,1 0-3-16,-1 0 0 16,4-1-2-16,-3 2 1 15,7 3-2-15,-1-3 0 16,-5-1-1-16,5 3 0 15,-2 5 0-15,2-1 0 16,0-1 2-16,-7-1 0 0,-7-5-1 16,1 0 1-16,0-2-1 15,2-4 0-15,-4 1-2 16,-4 3 1-16,-10-10-1 16,-3 2 0-16,-6-6 2 15,-5-4 0-15,-5 2 3 16,-11-3 0-16,-4-3 0 15,-4 1-1-15,-8-5 0 16,2 1-2-16,-7-4 0 16,-6-8 0-16,-2-2-2 15,-3-12 0-15,4 1-1 16,0-2 1-16,6-2 1 16,3 10 0-16,1-2 0 15,4 5 1-15,-2 2-1 16,1 1 0-16,3 3 2 15,-1 4 0-15,5 7-1 16,-2 2 2-16,5 8-1 0,-1 2 0 16,9 4 0-16,0-1-1 15,5 0 0-15,0 3 1 16,3 0-1-16,3 7 1 16,5 4 0-16,5 3-1 15,8 9 2-15,3-1 0 0,12 2-2 16,0 0 0-16,0-2-2 15,1 2 0-15,4 2 1 16,4-4-2-16,-8 2 3 16,-2-3-1-16,-2-1 2 15,-5 3 1-15,0-1-2 16,3 2 1-16,-11-2-3 16,4 4-1-16,4 2 0 15,-1 1-1-15,1-3 1 16,3-6 1-16,-2-5 1 15,4-2 1-15,-4-4 0 16,-5-2-1-16,6-3-1 16,-4 0-1-16,4 0 0 15,4 1 1-15,-1 2 0 16,2-6 1-16,15 1 0 16,-4-7 0-16,6-8 0 0,7 1-1 15,-7-7 0 1,0 0 0-16,-9-4 4 0,-14-1 1 15,-7 1 2-15,-9 0-1 16,-13 1-6-16,-1 1-3 16,-26-14-19-16,-21-8-20 15,-60-52 158-15,-53-37-99 16</inkml:trace>
</inkml:ink>
</file>

<file path=ppt/ink/ink9.xml><?xml version="1.0" encoding="utf-8"?>
<inkml:ink xmlns:inkml="http://www.w3.org/2003/InkML">
  <inkml:definitions>
    <inkml:context xml:id="ctx0">
      <inkml:inkSource xml:id="inkSrc0">
        <inkml:traceFormat>
          <inkml:channel name="X" type="integer" max="30931" units="cm"/>
          <inkml:channel name="Y" type="integer" max="17399" units="cm"/>
          <inkml:channel name="F" type="integer" max="4095" units="dev"/>
          <inkml:channel name="T" type="integer" max="2.14748E9" units="dev"/>
        </inkml:traceFormat>
        <inkml:channelProperties>
          <inkml:channelProperty channel="X" name="resolution" value="1000.03235" units="1/cm"/>
          <inkml:channelProperty channel="Y" name="resolution" value="999.9425" units="1/cm"/>
          <inkml:channelProperty channel="F" name="resolution" value="0" units="1/dev"/>
          <inkml:channelProperty channel="T" name="resolution" value="1" units="1/dev"/>
        </inkml:channelProperties>
      </inkml:inkSource>
      <inkml:timestamp xml:id="ts0" timeString="2022-11-22T17:06:17.257"/>
    </inkml:context>
    <inkml:brush xml:id="br0">
      <inkml:brushProperty name="width" value="0.1" units="cm"/>
      <inkml:brushProperty name="height" value="0.1" units="cm"/>
      <inkml:brushProperty name="fitToCurve" value="1"/>
    </inkml:brush>
  </inkml:definitions>
  <inkml:trace contextRef="#ctx0" brushRef="#br0">823 149 1002 0,'-10'-15'490'16,"10"-5"-114"-16,-3-3-260 0,0 3-85 15,-5 2 0-15,-5 1 5 16,-1 4 5-16,-7 2 10 15,-3 3 8-15,-6 4 5 16,3 4 0-16,-2 7-11 16,5 4-10-16,2 13-21 15,0 8-9-15,-2 19-10 16,3 12-3-16,7 23 0 16,0 8 0-16,6 24 4 15,0 16 0-15,3 35 0 16,2 17-1-16,1 34 1 15,-1 8 1-15,-3 9 29 16,-6 8 13-16,-2 4 16 16,-2 2 3-16,-5 12-19 15,1 0-9-15,-3-2-11 16,1-1-4-16,-2-7-8 16,-1-2-4-16,-2-1-6 15,-4-1 0-15,-4-9 1 16,-1 1 1-16,-1-7 6 0,2-2 6 15,10-7 9-15,1-4 1 16,3-9-4-16,5 0-7 16,8-7-12-16,7-79-1 15,-1 2-2-15,12 87 0 16,5 20 2-16,3-37 1 16,-2-37 4-16,-5-7 3 0,2-1 2 15,9 0-2-15,7-5-4 16,3 0-2-16,4-8-1 15,-5-4 0-15,-1-6 0 16,-3-4 3-16,-2-6 3 16,-4-7 4-16,0-10 8 15,-4-4-6-15,-4-5-3 16,0-5-2-16,-2-6-9 16,0-5 4-16,2-8 0 15,1 5 1-15,2-4 2 16,3-2 0-16,3 1 0 15,2-8-2-15,3-3-4 16,-1-3-1-16,4-4-2 16,-9-4 0-16,8 1-1 15,2 2 1-15,-10 2 0 0,3 3 0 16,-7 4-1 0,-5 6-1-16,4 4 0 0,11 1 0 15,-8 1 1-15,0-5-1 16,-3-10-1-16,-10-6-6 15,1-17-30-15,5-7-27 16,-5-29-113-16,4-31-51 16,9-71 137-16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E25366-7525-4177-95CB-03A089F8B22A}" type="datetimeFigureOut">
              <a:rPr lang="it-IT" smtClean="0"/>
              <a:t>17/12/2022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542EF5-DA71-4ABC-9C76-4EFE63B8D02F}" type="slidenum">
              <a:rPr lang="it-IT" smtClean="0"/>
              <a:t>‹N›</a:t>
            </a:fld>
            <a:endParaRPr lang="it-IT"/>
          </a:p>
        </p:txBody>
      </p:sp>
    </p:spTree>
    <p:extLst>
      <p:ext uri="{BB962C8B-B14F-4D97-AF65-F5344CB8AC3E}">
        <p14:creationId xmlns:p14="http://schemas.microsoft.com/office/powerpoint/2010/main" val="2038547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D4FDB44-E500-4F1B-9E7D-F387FE53724C}" type="slidenum">
              <a:rPr lang="it-IT" smtClean="0"/>
              <a:t>5</a:t>
            </a:fld>
            <a:endParaRPr lang="it-IT"/>
          </a:p>
        </p:txBody>
      </p:sp>
    </p:spTree>
    <p:extLst>
      <p:ext uri="{BB962C8B-B14F-4D97-AF65-F5344CB8AC3E}">
        <p14:creationId xmlns:p14="http://schemas.microsoft.com/office/powerpoint/2010/main" val="1236992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D4FDB44-E500-4F1B-9E7D-F387FE53724C}" type="slidenum">
              <a:rPr lang="it-IT" smtClean="0"/>
              <a:t>8</a:t>
            </a:fld>
            <a:endParaRPr lang="it-IT"/>
          </a:p>
        </p:txBody>
      </p:sp>
    </p:spTree>
    <p:extLst>
      <p:ext uri="{BB962C8B-B14F-4D97-AF65-F5344CB8AC3E}">
        <p14:creationId xmlns:p14="http://schemas.microsoft.com/office/powerpoint/2010/main" val="2285924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BD45423B-D7B9-48E6-A51F-A296680A6948}" type="datetimeFigureOut">
              <a:rPr lang="it-IT" smtClean="0"/>
              <a:t>17/12/2022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CC2EEE6-B582-4504-A7E3-BB8E4E67FE26}" type="slidenum">
              <a:rPr lang="it-IT" smtClean="0"/>
              <a:t>‹N›</a:t>
            </a:fld>
            <a:endParaRPr lang="it-IT"/>
          </a:p>
        </p:txBody>
      </p:sp>
    </p:spTree>
    <p:extLst>
      <p:ext uri="{BB962C8B-B14F-4D97-AF65-F5344CB8AC3E}">
        <p14:creationId xmlns:p14="http://schemas.microsoft.com/office/powerpoint/2010/main" val="1293858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D45423B-D7B9-48E6-A51F-A296680A6948}" type="datetimeFigureOut">
              <a:rPr lang="it-IT" smtClean="0"/>
              <a:t>17/12/2022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CC2EEE6-B582-4504-A7E3-BB8E4E67FE26}" type="slidenum">
              <a:rPr lang="it-IT" smtClean="0"/>
              <a:t>‹N›</a:t>
            </a:fld>
            <a:endParaRPr lang="it-IT"/>
          </a:p>
        </p:txBody>
      </p:sp>
    </p:spTree>
    <p:extLst>
      <p:ext uri="{BB962C8B-B14F-4D97-AF65-F5344CB8AC3E}">
        <p14:creationId xmlns:p14="http://schemas.microsoft.com/office/powerpoint/2010/main" val="3060457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D45423B-D7B9-48E6-A51F-A296680A6948}" type="datetimeFigureOut">
              <a:rPr lang="it-IT" smtClean="0"/>
              <a:t>17/12/2022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CC2EEE6-B582-4504-A7E3-BB8E4E67FE26}" type="slidenum">
              <a:rPr lang="it-IT" smtClean="0"/>
              <a:t>‹N›</a:t>
            </a:fld>
            <a:endParaRPr lang="it-IT"/>
          </a:p>
        </p:txBody>
      </p:sp>
    </p:spTree>
    <p:extLst>
      <p:ext uri="{BB962C8B-B14F-4D97-AF65-F5344CB8AC3E}">
        <p14:creationId xmlns:p14="http://schemas.microsoft.com/office/powerpoint/2010/main" val="986858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D45423B-D7B9-48E6-A51F-A296680A6948}" type="datetimeFigureOut">
              <a:rPr lang="it-IT" smtClean="0"/>
              <a:t>17/12/2022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CC2EEE6-B582-4504-A7E3-BB8E4E67FE26}" type="slidenum">
              <a:rPr lang="it-IT" smtClean="0"/>
              <a:t>‹N›</a:t>
            </a:fld>
            <a:endParaRPr lang="it-IT"/>
          </a:p>
        </p:txBody>
      </p:sp>
    </p:spTree>
    <p:extLst>
      <p:ext uri="{BB962C8B-B14F-4D97-AF65-F5344CB8AC3E}">
        <p14:creationId xmlns:p14="http://schemas.microsoft.com/office/powerpoint/2010/main" val="4138945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p>
            <a:fld id="{BD45423B-D7B9-48E6-A51F-A296680A6948}" type="datetimeFigureOut">
              <a:rPr lang="it-IT" smtClean="0"/>
              <a:t>17/12/2022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CC2EEE6-B582-4504-A7E3-BB8E4E67FE26}" type="slidenum">
              <a:rPr lang="it-IT" smtClean="0"/>
              <a:t>‹N›</a:t>
            </a:fld>
            <a:endParaRPr lang="it-IT"/>
          </a:p>
        </p:txBody>
      </p:sp>
    </p:spTree>
    <p:extLst>
      <p:ext uri="{BB962C8B-B14F-4D97-AF65-F5344CB8AC3E}">
        <p14:creationId xmlns:p14="http://schemas.microsoft.com/office/powerpoint/2010/main" val="2526769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BD45423B-D7B9-48E6-A51F-A296680A6948}" type="datetimeFigureOut">
              <a:rPr lang="it-IT" smtClean="0"/>
              <a:t>17/12/2022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CC2EEE6-B582-4504-A7E3-BB8E4E67FE26}" type="slidenum">
              <a:rPr lang="it-IT" smtClean="0"/>
              <a:t>‹N›</a:t>
            </a:fld>
            <a:endParaRPr lang="it-IT"/>
          </a:p>
        </p:txBody>
      </p:sp>
    </p:spTree>
    <p:extLst>
      <p:ext uri="{BB962C8B-B14F-4D97-AF65-F5344CB8AC3E}">
        <p14:creationId xmlns:p14="http://schemas.microsoft.com/office/powerpoint/2010/main" val="4242632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BD45423B-D7B9-48E6-A51F-A296680A6948}" type="datetimeFigureOut">
              <a:rPr lang="it-IT" smtClean="0"/>
              <a:t>17/12/2022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CC2EEE6-B582-4504-A7E3-BB8E4E67FE26}" type="slidenum">
              <a:rPr lang="it-IT" smtClean="0"/>
              <a:t>‹N›</a:t>
            </a:fld>
            <a:endParaRPr lang="it-IT"/>
          </a:p>
        </p:txBody>
      </p:sp>
    </p:spTree>
    <p:extLst>
      <p:ext uri="{BB962C8B-B14F-4D97-AF65-F5344CB8AC3E}">
        <p14:creationId xmlns:p14="http://schemas.microsoft.com/office/powerpoint/2010/main" val="54195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BD45423B-D7B9-48E6-A51F-A296680A6948}" type="datetimeFigureOut">
              <a:rPr lang="it-IT" smtClean="0"/>
              <a:t>17/12/2022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CC2EEE6-B582-4504-A7E3-BB8E4E67FE26}" type="slidenum">
              <a:rPr lang="it-IT" smtClean="0"/>
              <a:t>‹N›</a:t>
            </a:fld>
            <a:endParaRPr lang="it-IT"/>
          </a:p>
        </p:txBody>
      </p:sp>
    </p:spTree>
    <p:extLst>
      <p:ext uri="{BB962C8B-B14F-4D97-AF65-F5344CB8AC3E}">
        <p14:creationId xmlns:p14="http://schemas.microsoft.com/office/powerpoint/2010/main" val="4111688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D45423B-D7B9-48E6-A51F-A296680A6948}" type="datetimeFigureOut">
              <a:rPr lang="it-IT" smtClean="0"/>
              <a:t>17/12/2022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CC2EEE6-B582-4504-A7E3-BB8E4E67FE26}" type="slidenum">
              <a:rPr lang="it-IT" smtClean="0"/>
              <a:t>‹N›</a:t>
            </a:fld>
            <a:endParaRPr lang="it-IT"/>
          </a:p>
        </p:txBody>
      </p:sp>
    </p:spTree>
    <p:extLst>
      <p:ext uri="{BB962C8B-B14F-4D97-AF65-F5344CB8AC3E}">
        <p14:creationId xmlns:p14="http://schemas.microsoft.com/office/powerpoint/2010/main" val="615384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BD45423B-D7B9-48E6-A51F-A296680A6948}" type="datetimeFigureOut">
              <a:rPr lang="it-IT" smtClean="0"/>
              <a:t>17/12/2022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CC2EEE6-B582-4504-A7E3-BB8E4E67FE26}" type="slidenum">
              <a:rPr lang="it-IT" smtClean="0"/>
              <a:t>‹N›</a:t>
            </a:fld>
            <a:endParaRPr lang="it-IT"/>
          </a:p>
        </p:txBody>
      </p:sp>
    </p:spTree>
    <p:extLst>
      <p:ext uri="{BB962C8B-B14F-4D97-AF65-F5344CB8AC3E}">
        <p14:creationId xmlns:p14="http://schemas.microsoft.com/office/powerpoint/2010/main" val="2074343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BD45423B-D7B9-48E6-A51F-A296680A6948}" type="datetimeFigureOut">
              <a:rPr lang="it-IT" smtClean="0"/>
              <a:t>17/12/2022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CC2EEE6-B582-4504-A7E3-BB8E4E67FE26}" type="slidenum">
              <a:rPr lang="it-IT" smtClean="0"/>
              <a:t>‹N›</a:t>
            </a:fld>
            <a:endParaRPr lang="it-IT"/>
          </a:p>
        </p:txBody>
      </p:sp>
    </p:spTree>
    <p:extLst>
      <p:ext uri="{BB962C8B-B14F-4D97-AF65-F5344CB8AC3E}">
        <p14:creationId xmlns:p14="http://schemas.microsoft.com/office/powerpoint/2010/main" val="2176736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45423B-D7B9-48E6-A51F-A296680A6948}" type="datetimeFigureOut">
              <a:rPr lang="it-IT" smtClean="0"/>
              <a:t>17/12/2022</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C2EEE6-B582-4504-A7E3-BB8E4E67FE26}" type="slidenum">
              <a:rPr lang="it-IT" smtClean="0"/>
              <a:t>‹N›</a:t>
            </a:fld>
            <a:endParaRPr lang="it-IT"/>
          </a:p>
        </p:txBody>
      </p:sp>
    </p:spTree>
    <p:extLst>
      <p:ext uri="{BB962C8B-B14F-4D97-AF65-F5344CB8AC3E}">
        <p14:creationId xmlns:p14="http://schemas.microsoft.com/office/powerpoint/2010/main" val="3482158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emf"/><Relationship Id="rId5" Type="http://schemas.openxmlformats.org/officeDocument/2006/relationships/customXml" Target="../ink/ink2.xml"/><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customXml" Target="../ink/ink9.xml"/><Relationship Id="rId3" Type="http://schemas.openxmlformats.org/officeDocument/2006/relationships/customXml" Target="../ink/ink4.xml"/><Relationship Id="rId7" Type="http://schemas.openxmlformats.org/officeDocument/2006/relationships/customXml" Target="../ink/ink6.xml"/><Relationship Id="rId12" Type="http://schemas.openxmlformats.org/officeDocument/2006/relationships/image" Target="../media/image10.emf"/><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emf"/><Relationship Id="rId11" Type="http://schemas.openxmlformats.org/officeDocument/2006/relationships/customXml" Target="../ink/ink8.xml"/><Relationship Id="rId5" Type="http://schemas.openxmlformats.org/officeDocument/2006/relationships/customXml" Target="../ink/ink5.xml"/><Relationship Id="rId10" Type="http://schemas.openxmlformats.org/officeDocument/2006/relationships/image" Target="../media/image9.emf"/><Relationship Id="rId4" Type="http://schemas.openxmlformats.org/officeDocument/2006/relationships/image" Target="../media/image6.emf"/><Relationship Id="rId9" Type="http://schemas.openxmlformats.org/officeDocument/2006/relationships/customXml" Target="../ink/ink7.xml"/><Relationship Id="rId14" Type="http://schemas.openxmlformats.org/officeDocument/2006/relationships/image" Target="../media/image11.emf"/></Relationships>
</file>

<file path=ppt/slides/_rels/slide26.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customXml" Target="../ink/ink10.xml"/><Relationship Id="rId7" Type="http://schemas.openxmlformats.org/officeDocument/2006/relationships/customXml" Target="../ink/ink1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customXml" Target="../ink/ink11.xml"/><Relationship Id="rId4" Type="http://schemas.openxmlformats.org/officeDocument/2006/relationships/image" Target="../media/image13.emf"/></Relationships>
</file>

<file path=ppt/slides/_rels/slide27.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customXml" Target="../ink/ink14.xml"/><Relationship Id="rId4" Type="http://schemas.openxmlformats.org/officeDocument/2006/relationships/image" Target="../media/image17.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Inglese</a:t>
            </a:r>
            <a:endParaRPr lang="it-IT" dirty="0"/>
          </a:p>
        </p:txBody>
      </p:sp>
      <p:sp>
        <p:nvSpPr>
          <p:cNvPr id="3" name="Sottotitolo 2"/>
          <p:cNvSpPr>
            <a:spLocks noGrp="1"/>
          </p:cNvSpPr>
          <p:nvPr>
            <p:ph type="subTitle" idx="1"/>
          </p:nvPr>
        </p:nvSpPr>
        <p:spPr/>
        <p:txBody>
          <a:bodyPr/>
          <a:lstStyle/>
          <a:p>
            <a:r>
              <a:rPr lang="it-IT" dirty="0" smtClean="0"/>
              <a:t>Lezioni 28-30</a:t>
            </a:r>
            <a:endParaRPr lang="it-IT" dirty="0"/>
          </a:p>
        </p:txBody>
      </p:sp>
    </p:spTree>
    <p:extLst>
      <p:ext uri="{BB962C8B-B14F-4D97-AF65-F5344CB8AC3E}">
        <p14:creationId xmlns:p14="http://schemas.microsoft.com/office/powerpoint/2010/main" val="227119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CF27D0A-480D-A3AD-42E6-24094CC5955B}"/>
              </a:ext>
            </a:extLst>
          </p:cNvPr>
          <p:cNvSpPr>
            <a:spLocks noGrp="1"/>
          </p:cNvSpPr>
          <p:nvPr>
            <p:ph type="title"/>
          </p:nvPr>
        </p:nvSpPr>
        <p:spPr/>
        <p:txBody>
          <a:bodyPr/>
          <a:lstStyle/>
          <a:p>
            <a:r>
              <a:rPr lang="it-IT" dirty="0"/>
              <a:t>The </a:t>
            </a:r>
            <a:r>
              <a:rPr lang="it-IT" dirty="0" err="1"/>
              <a:t>definition</a:t>
            </a:r>
            <a:r>
              <a:rPr lang="it-IT" dirty="0"/>
              <a:t> of </a:t>
            </a:r>
            <a:r>
              <a:rPr lang="it-IT" dirty="0" err="1"/>
              <a:t>personhood</a:t>
            </a:r>
            <a:r>
              <a:rPr lang="it-IT" dirty="0"/>
              <a:t>. </a:t>
            </a:r>
          </a:p>
        </p:txBody>
      </p:sp>
      <p:sp>
        <p:nvSpPr>
          <p:cNvPr id="3" name="Segnaposto contenuto 2">
            <a:extLst>
              <a:ext uri="{FF2B5EF4-FFF2-40B4-BE49-F238E27FC236}">
                <a16:creationId xmlns:a16="http://schemas.microsoft.com/office/drawing/2014/main" id="{A952CD24-8240-A89F-6094-5DCDB4FE23CD}"/>
              </a:ext>
            </a:extLst>
          </p:cNvPr>
          <p:cNvSpPr>
            <a:spLocks noGrp="1"/>
          </p:cNvSpPr>
          <p:nvPr>
            <p:ph idx="1"/>
          </p:nvPr>
        </p:nvSpPr>
        <p:spPr/>
        <p:txBody>
          <a:bodyPr>
            <a:normAutofit/>
          </a:bodyPr>
          <a:lstStyle/>
          <a:p>
            <a:pPr marL="0" indent="0">
              <a:buNone/>
            </a:pPr>
            <a:r>
              <a:rPr lang="en-US" sz="2400" b="0" i="0" dirty="0">
                <a:solidFill>
                  <a:srgbClr val="000000"/>
                </a:solidFill>
                <a:effectLst/>
              </a:rPr>
              <a:t>“A continuant person is an aggregate of person-stages, each one I-related to all the rest (and to itself). For short: a person is an I-</a:t>
            </a:r>
            <a:r>
              <a:rPr lang="en-US" sz="2400" dirty="0">
                <a:solidFill>
                  <a:srgbClr val="000000"/>
                </a:solidFill>
              </a:rPr>
              <a:t>interre</a:t>
            </a:r>
            <a:r>
              <a:rPr lang="en-US" sz="2400" b="0" i="0" dirty="0">
                <a:solidFill>
                  <a:srgbClr val="000000"/>
                </a:solidFill>
                <a:effectLst/>
              </a:rPr>
              <a:t>lated aggregate. Moreover, a person is not part of any larger I-interrelated aggregate; for if we left out any stages that were </a:t>
            </a:r>
            <a:r>
              <a:rPr lang="en-US" sz="2400" dirty="0">
                <a:solidFill>
                  <a:srgbClr val="000000"/>
                </a:solidFill>
              </a:rPr>
              <a:t>I</a:t>
            </a:r>
            <a:r>
              <a:rPr lang="en-US" sz="2400" b="0" i="0" dirty="0">
                <a:solidFill>
                  <a:srgbClr val="000000"/>
                </a:solidFill>
                <a:effectLst/>
              </a:rPr>
              <a:t>-related to one another and to all the stages we included, then what we would have would not be a whole continuant person but only part of one. For short: </a:t>
            </a:r>
            <a:r>
              <a:rPr lang="en-US" sz="2400" b="0" i="0" dirty="0">
                <a:solidFill>
                  <a:srgbClr val="FF0000"/>
                </a:solidFill>
                <a:effectLst/>
              </a:rPr>
              <a:t>a person is a maximal I-interrelated aggregate</a:t>
            </a:r>
            <a:r>
              <a:rPr lang="en-US" sz="2400" b="0" i="0" dirty="0">
                <a:solidFill>
                  <a:srgbClr val="000000"/>
                </a:solidFill>
                <a:effectLst/>
              </a:rPr>
              <a:t>.”</a:t>
            </a:r>
            <a:r>
              <a:rPr lang="en-US" sz="2400" dirty="0"/>
              <a:t/>
            </a:r>
            <a:br>
              <a:rPr lang="en-US" sz="2400" dirty="0"/>
            </a:br>
            <a:endParaRPr lang="it-IT" sz="2400" dirty="0"/>
          </a:p>
          <a:p>
            <a:pPr marL="0" indent="0">
              <a:buNone/>
            </a:pPr>
            <a:r>
              <a:rPr lang="en-US" sz="2400" b="0" i="0" dirty="0">
                <a:solidFill>
                  <a:srgbClr val="000000"/>
                </a:solidFill>
                <a:effectLst/>
              </a:rPr>
              <a:t>“[…] </a:t>
            </a:r>
            <a:r>
              <a:rPr lang="en-US" sz="2400" b="0" i="0" dirty="0">
                <a:solidFill>
                  <a:srgbClr val="FF0000"/>
                </a:solidFill>
                <a:effectLst/>
              </a:rPr>
              <a:t>if the I-relation is the R-relation</a:t>
            </a:r>
            <a:r>
              <a:rPr lang="en-US" sz="2400" b="0" i="0" dirty="0">
                <a:solidFill>
                  <a:srgbClr val="000000"/>
                </a:solidFill>
                <a:effectLst/>
              </a:rPr>
              <a:t>, we have something more interesting: a noncircular definition of personhood. I</a:t>
            </a:r>
            <a:r>
              <a:rPr lang="en-US" sz="2400" dirty="0">
                <a:solidFill>
                  <a:srgbClr val="000000"/>
                </a:solidFill>
              </a:rPr>
              <a:t> </a:t>
            </a:r>
            <a:r>
              <a:rPr lang="en-US" sz="2400" b="0" i="0" dirty="0">
                <a:solidFill>
                  <a:srgbClr val="000000"/>
                </a:solidFill>
                <a:effectLst/>
              </a:rPr>
              <a:t>claim that </a:t>
            </a:r>
            <a:r>
              <a:rPr lang="en-US" sz="2400" b="0" i="1" dirty="0">
                <a:solidFill>
                  <a:srgbClr val="000000"/>
                </a:solidFill>
                <a:effectLst/>
              </a:rPr>
              <a:t>something is a continuant person </a:t>
            </a:r>
            <a:r>
              <a:rPr lang="en-US" sz="2400" b="0" i="1" dirty="0">
                <a:solidFill>
                  <a:srgbClr val="FF0000"/>
                </a:solidFill>
                <a:effectLst/>
              </a:rPr>
              <a:t>if and only if it is a maximal R-interrelated aggregate of person-stages</a:t>
            </a:r>
            <a:r>
              <a:rPr lang="en-US" sz="2400" b="0" i="1" dirty="0">
                <a:solidFill>
                  <a:srgbClr val="000000"/>
                </a:solidFill>
                <a:effectLst/>
              </a:rPr>
              <a:t>.”</a:t>
            </a:r>
            <a:endParaRPr lang="en-US" sz="2400" dirty="0"/>
          </a:p>
        </p:txBody>
      </p:sp>
    </p:spTree>
    <p:extLst>
      <p:ext uri="{BB962C8B-B14F-4D97-AF65-F5344CB8AC3E}">
        <p14:creationId xmlns:p14="http://schemas.microsoft.com/office/powerpoint/2010/main" val="1025800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1A56A4B-9624-7A8A-716D-DB974F6B81C6}"/>
              </a:ext>
            </a:extLst>
          </p:cNvPr>
          <p:cNvSpPr>
            <a:spLocks noGrp="1"/>
          </p:cNvSpPr>
          <p:nvPr>
            <p:ph type="title"/>
          </p:nvPr>
        </p:nvSpPr>
        <p:spPr/>
        <p:txBody>
          <a:bodyPr/>
          <a:lstStyle/>
          <a:p>
            <a:r>
              <a:rPr lang="it-IT" dirty="0"/>
              <a:t>I-relation and Identity.</a:t>
            </a:r>
          </a:p>
        </p:txBody>
      </p:sp>
      <p:sp>
        <p:nvSpPr>
          <p:cNvPr id="3" name="Segnaposto contenuto 2">
            <a:extLst>
              <a:ext uri="{FF2B5EF4-FFF2-40B4-BE49-F238E27FC236}">
                <a16:creationId xmlns:a16="http://schemas.microsoft.com/office/drawing/2014/main" id="{FEA07163-7B88-152C-34F4-0BF81CB2A2F1}"/>
              </a:ext>
            </a:extLst>
          </p:cNvPr>
          <p:cNvSpPr>
            <a:spLocks noGrp="1"/>
          </p:cNvSpPr>
          <p:nvPr>
            <p:ph idx="1"/>
          </p:nvPr>
        </p:nvSpPr>
        <p:spPr/>
        <p:txBody>
          <a:bodyPr>
            <a:normAutofit fontScale="92500" lnSpcReduction="20000"/>
          </a:bodyPr>
          <a:lstStyle/>
          <a:p>
            <a:pPr marL="0" indent="0">
              <a:buNone/>
            </a:pPr>
            <a:r>
              <a:rPr lang="en-US" sz="1900" b="0" i="0" dirty="0">
                <a:solidFill>
                  <a:srgbClr val="000000"/>
                </a:solidFill>
                <a:effectLst/>
              </a:rPr>
              <a:t>“Now although the admitted discrepancy between identity and the R-relation is harmless in itself, and</a:t>
            </a:r>
            <a:r>
              <a:rPr lang="en-US" sz="1900" dirty="0">
                <a:solidFill>
                  <a:srgbClr val="000000"/>
                </a:solidFill>
              </a:rPr>
              <a:t> </a:t>
            </a:r>
            <a:r>
              <a:rPr lang="en-US" sz="1900" b="0" i="0" dirty="0">
                <a:solidFill>
                  <a:srgbClr val="FF0000"/>
                </a:solidFill>
                <a:effectLst/>
              </a:rPr>
              <a:t>although the I-relation is not identity, still it may seem that the I-relation inherits enough of the formal character of identity to lead to trouble. </a:t>
            </a:r>
            <a:r>
              <a:rPr lang="en-US" sz="1900" b="0" i="0" dirty="0">
                <a:solidFill>
                  <a:srgbClr val="000000"/>
                </a:solidFill>
                <a:effectLst/>
              </a:rPr>
              <a:t>For suppose that S</a:t>
            </a:r>
            <a:r>
              <a:rPr lang="en-US" sz="1900" b="0" i="0" baseline="-25000" dirty="0">
                <a:solidFill>
                  <a:srgbClr val="000000"/>
                </a:solidFill>
                <a:effectLst/>
              </a:rPr>
              <a:t>1</a:t>
            </a:r>
            <a:r>
              <a:rPr lang="en-US" sz="1900" b="0" i="0" dirty="0">
                <a:solidFill>
                  <a:srgbClr val="000000"/>
                </a:solidFill>
                <a:effectLst/>
              </a:rPr>
              <a:t>, S</a:t>
            </a:r>
            <a:r>
              <a:rPr lang="en-US" sz="1900" b="0" i="0" baseline="-25000" dirty="0">
                <a:solidFill>
                  <a:srgbClr val="000000"/>
                </a:solidFill>
                <a:effectLst/>
              </a:rPr>
              <a:t>2</a:t>
            </a:r>
            <a:r>
              <a:rPr lang="en-US" sz="1900" b="0" i="0" dirty="0">
                <a:solidFill>
                  <a:srgbClr val="000000"/>
                </a:solidFill>
                <a:effectLst/>
              </a:rPr>
              <a:t>... .are person-stages; and suppose that C</a:t>
            </a:r>
            <a:r>
              <a:rPr lang="en-US" sz="1900" b="0" i="0" baseline="-25000" dirty="0">
                <a:solidFill>
                  <a:srgbClr val="000000"/>
                </a:solidFill>
                <a:effectLst/>
              </a:rPr>
              <a:t>1</a:t>
            </a:r>
            <a:r>
              <a:rPr lang="en-US" sz="1900" b="0" i="0" dirty="0">
                <a:solidFill>
                  <a:srgbClr val="000000"/>
                </a:solidFill>
                <a:effectLst/>
              </a:rPr>
              <a:t> is the continuant person of whom S</a:t>
            </a:r>
            <a:r>
              <a:rPr lang="en-US" sz="1900" b="0" i="0" baseline="-25000" dirty="0">
                <a:solidFill>
                  <a:srgbClr val="000000"/>
                </a:solidFill>
                <a:effectLst/>
              </a:rPr>
              <a:t>1</a:t>
            </a:r>
            <a:r>
              <a:rPr lang="en-US" sz="1900" b="0" i="0" dirty="0">
                <a:solidFill>
                  <a:srgbClr val="000000"/>
                </a:solidFill>
                <a:effectLst/>
              </a:rPr>
              <a:t> is a stage, C</a:t>
            </a:r>
            <a:r>
              <a:rPr lang="en-US" sz="1900" b="0" i="0" baseline="-25000" dirty="0">
                <a:solidFill>
                  <a:srgbClr val="000000"/>
                </a:solidFill>
                <a:effectLst/>
              </a:rPr>
              <a:t>2</a:t>
            </a:r>
            <a:r>
              <a:rPr lang="en-US" sz="1900" b="0" i="0" dirty="0">
                <a:solidFill>
                  <a:srgbClr val="000000"/>
                </a:solidFill>
                <a:effectLst/>
              </a:rPr>
              <a:t> is the continuant person of whom S</a:t>
            </a:r>
            <a:r>
              <a:rPr lang="en-US" sz="1900" b="0" i="0" baseline="-25000" dirty="0">
                <a:solidFill>
                  <a:srgbClr val="000000"/>
                </a:solidFill>
                <a:effectLst/>
              </a:rPr>
              <a:t>2</a:t>
            </a:r>
            <a:r>
              <a:rPr lang="en-US" sz="1900" b="0" i="0" dirty="0">
                <a:solidFill>
                  <a:srgbClr val="000000"/>
                </a:solidFill>
                <a:effectLst/>
              </a:rPr>
              <a:t> is a stage, and so on. Then any two of these stages S</a:t>
            </a:r>
            <a:r>
              <a:rPr lang="en-US" sz="1900" b="0" i="0" baseline="-25000" dirty="0">
                <a:solidFill>
                  <a:srgbClr val="000000"/>
                </a:solidFill>
                <a:effectLst/>
              </a:rPr>
              <a:t>i</a:t>
            </a:r>
            <a:r>
              <a:rPr lang="en-US" sz="1900" b="0" i="0" dirty="0">
                <a:solidFill>
                  <a:srgbClr val="000000"/>
                </a:solidFill>
                <a:effectLst/>
              </a:rPr>
              <a:t> and </a:t>
            </a:r>
            <a:r>
              <a:rPr lang="en-US" sz="1900" b="0" i="0" dirty="0" err="1">
                <a:solidFill>
                  <a:srgbClr val="000000"/>
                </a:solidFill>
                <a:effectLst/>
              </a:rPr>
              <a:t>Sj</a:t>
            </a:r>
            <a:r>
              <a:rPr lang="en-US" sz="1900" b="0" i="0" dirty="0">
                <a:solidFill>
                  <a:srgbClr val="000000"/>
                </a:solidFill>
                <a:effectLst/>
              </a:rPr>
              <a:t> are I-related if and only if the corresponding continuant persons C</a:t>
            </a:r>
            <a:r>
              <a:rPr lang="en-US" sz="1900" b="0" i="0" baseline="-25000" dirty="0">
                <a:solidFill>
                  <a:srgbClr val="000000"/>
                </a:solidFill>
                <a:effectLst/>
              </a:rPr>
              <a:t>i</a:t>
            </a:r>
            <a:r>
              <a:rPr lang="en-US" sz="1900" b="0" i="0" dirty="0">
                <a:solidFill>
                  <a:srgbClr val="000000"/>
                </a:solidFill>
                <a:effectLst/>
              </a:rPr>
              <a:t> and </a:t>
            </a:r>
            <a:r>
              <a:rPr lang="en-US" sz="1900" b="0" i="0" dirty="0" err="1">
                <a:solidFill>
                  <a:srgbClr val="000000"/>
                </a:solidFill>
                <a:effectLst/>
              </a:rPr>
              <a:t>Cj</a:t>
            </a:r>
            <a:r>
              <a:rPr lang="en-US" sz="1900" b="0" i="0" dirty="0">
                <a:solidFill>
                  <a:srgbClr val="000000"/>
                </a:solidFill>
                <a:effectLst/>
              </a:rPr>
              <a:t> are identical. The I-relations among the stages mirror the structure of the identity relations among the continuants.”</a:t>
            </a:r>
            <a:endParaRPr lang="en-US" sz="1900" dirty="0">
              <a:solidFill>
                <a:srgbClr val="000000"/>
              </a:solidFill>
            </a:endParaRPr>
          </a:p>
          <a:p>
            <a:pPr marL="0" indent="0">
              <a:buNone/>
            </a:pPr>
            <a:r>
              <a:rPr lang="en-US" sz="1900" dirty="0">
                <a:solidFill>
                  <a:srgbClr val="000000"/>
                </a:solidFill>
              </a:rPr>
              <a:t>“</a:t>
            </a:r>
            <a:r>
              <a:rPr lang="en-US" sz="1900" dirty="0">
                <a:solidFill>
                  <a:srgbClr val="FF0000"/>
                </a:solidFill>
              </a:rPr>
              <a:t>I</a:t>
            </a:r>
            <a:r>
              <a:rPr lang="en-US" sz="1900" b="0" i="0" dirty="0">
                <a:solidFill>
                  <a:srgbClr val="FF0000"/>
                </a:solidFill>
                <a:effectLst/>
              </a:rPr>
              <a:t> reply that the foregoing argument wrongly takes it for granted that every person-stage is a stage of one and only one continuant person</a:t>
            </a:r>
            <a:r>
              <a:rPr lang="en-US" sz="1900" b="0" i="0" dirty="0">
                <a:solidFill>
                  <a:srgbClr val="000000"/>
                </a:solidFill>
                <a:effectLst/>
              </a:rPr>
              <a:t>. That is so ordinarily […]. In the problem cases, however, it may happen that single stage S is a stage of two or more different continuant persons.”</a:t>
            </a:r>
          </a:p>
          <a:p>
            <a:pPr marL="0" indent="0">
              <a:buNone/>
            </a:pPr>
            <a:r>
              <a:rPr lang="en-US" sz="1900" b="0" i="0" dirty="0">
                <a:solidFill>
                  <a:srgbClr val="000000"/>
                </a:solidFill>
                <a:effectLst/>
              </a:rPr>
              <a:t>“It would be wrong to read my definition of the I-relation as saying that person-stages S</a:t>
            </a:r>
            <a:r>
              <a:rPr lang="en-US" sz="1900" b="0" i="0" baseline="-25000" dirty="0">
                <a:solidFill>
                  <a:srgbClr val="000000"/>
                </a:solidFill>
                <a:effectLst/>
              </a:rPr>
              <a:t>1</a:t>
            </a:r>
            <a:r>
              <a:rPr lang="en-US" sz="1900" b="0" i="0" dirty="0">
                <a:solidFill>
                  <a:srgbClr val="000000"/>
                </a:solidFill>
                <a:effectLst/>
              </a:rPr>
              <a:t> and S</a:t>
            </a:r>
            <a:r>
              <a:rPr lang="en-US" sz="1900" b="0" i="0" baseline="-25000" dirty="0">
                <a:solidFill>
                  <a:srgbClr val="000000"/>
                </a:solidFill>
                <a:effectLst/>
              </a:rPr>
              <a:t>2</a:t>
            </a:r>
            <a:r>
              <a:rPr lang="en-US" sz="1900" b="0" i="0" dirty="0">
                <a:solidFill>
                  <a:srgbClr val="000000"/>
                </a:solidFill>
                <a:effectLst/>
              </a:rPr>
              <a:t> are I-related if and only if the continuant person of whom S</a:t>
            </a:r>
            <a:r>
              <a:rPr lang="en-US" sz="1900" b="0" i="0" baseline="-25000" dirty="0">
                <a:solidFill>
                  <a:srgbClr val="000000"/>
                </a:solidFill>
                <a:effectLst/>
              </a:rPr>
              <a:t>1</a:t>
            </a:r>
            <a:r>
              <a:rPr lang="en-US" sz="1900" b="0" i="0" dirty="0">
                <a:solidFill>
                  <a:srgbClr val="000000"/>
                </a:solidFill>
                <a:effectLst/>
              </a:rPr>
              <a:t> is a stage and the continuant person of whom S</a:t>
            </a:r>
            <a:r>
              <a:rPr lang="en-US" sz="1900" b="0" i="0" baseline="-25000" dirty="0">
                <a:solidFill>
                  <a:srgbClr val="000000"/>
                </a:solidFill>
                <a:effectLst/>
              </a:rPr>
              <a:t>2</a:t>
            </a:r>
            <a:r>
              <a:rPr lang="en-US" sz="1900" b="0" i="0" dirty="0">
                <a:solidFill>
                  <a:srgbClr val="000000"/>
                </a:solidFill>
                <a:effectLst/>
              </a:rPr>
              <a:t> is a stage are identical.”</a:t>
            </a:r>
          </a:p>
          <a:p>
            <a:pPr marL="0" indent="0">
              <a:buNone/>
            </a:pPr>
            <a:r>
              <a:rPr lang="en-US" sz="1900" b="0" i="0" dirty="0">
                <a:solidFill>
                  <a:srgbClr val="000000"/>
                </a:solidFill>
                <a:effectLst/>
              </a:rPr>
              <a:t>“We should substitute the indefinite article: S</a:t>
            </a:r>
            <a:r>
              <a:rPr lang="en-US" sz="1900" b="0" i="0" baseline="-25000" dirty="0">
                <a:solidFill>
                  <a:srgbClr val="000000"/>
                </a:solidFill>
                <a:effectLst/>
              </a:rPr>
              <a:t>1</a:t>
            </a:r>
            <a:r>
              <a:rPr lang="en-US" sz="1900" b="0" i="0" dirty="0">
                <a:solidFill>
                  <a:srgbClr val="000000"/>
                </a:solidFill>
                <a:effectLst/>
              </a:rPr>
              <a:t> and S</a:t>
            </a:r>
            <a:r>
              <a:rPr lang="en-US" sz="1900" b="0" i="0" baseline="-25000" dirty="0">
                <a:solidFill>
                  <a:srgbClr val="000000"/>
                </a:solidFill>
                <a:effectLst/>
              </a:rPr>
              <a:t>2</a:t>
            </a:r>
            <a:r>
              <a:rPr lang="en-US" sz="1900" b="0" i="0" dirty="0">
                <a:solidFill>
                  <a:srgbClr val="000000"/>
                </a:solidFill>
                <a:effectLst/>
              </a:rPr>
              <a:t> are I-related if and only if </a:t>
            </a:r>
            <a:r>
              <a:rPr lang="en-US" sz="1900" b="0" i="0" dirty="0">
                <a:solidFill>
                  <a:srgbClr val="FF0000"/>
                </a:solidFill>
                <a:effectLst/>
              </a:rPr>
              <a:t>a</a:t>
            </a:r>
            <a:r>
              <a:rPr lang="en-US" sz="1900" b="0" i="0" dirty="0">
                <a:solidFill>
                  <a:srgbClr val="000000"/>
                </a:solidFill>
                <a:effectLst/>
              </a:rPr>
              <a:t> continuant person of whom S</a:t>
            </a:r>
            <a:r>
              <a:rPr lang="en-US" sz="1900" b="0" i="0" baseline="-25000" dirty="0">
                <a:solidFill>
                  <a:srgbClr val="000000"/>
                </a:solidFill>
                <a:effectLst/>
              </a:rPr>
              <a:t>1</a:t>
            </a:r>
            <a:r>
              <a:rPr lang="en-US" sz="1900" b="0" i="0" dirty="0">
                <a:solidFill>
                  <a:srgbClr val="000000"/>
                </a:solidFill>
                <a:effectLst/>
              </a:rPr>
              <a:t> is a stage and </a:t>
            </a:r>
            <a:r>
              <a:rPr lang="en-US" sz="1900" b="0" i="0" dirty="0">
                <a:solidFill>
                  <a:srgbClr val="FF0000"/>
                </a:solidFill>
                <a:effectLst/>
              </a:rPr>
              <a:t>a</a:t>
            </a:r>
            <a:r>
              <a:rPr lang="en-US" sz="1900" b="0" i="0" dirty="0">
                <a:solidFill>
                  <a:srgbClr val="000000"/>
                </a:solidFill>
                <a:effectLst/>
              </a:rPr>
              <a:t> continuant person of whom S</a:t>
            </a:r>
            <a:r>
              <a:rPr lang="en-US" sz="1900" b="0" i="0" baseline="-25000" dirty="0">
                <a:solidFill>
                  <a:srgbClr val="000000"/>
                </a:solidFill>
                <a:effectLst/>
              </a:rPr>
              <a:t>2</a:t>
            </a:r>
            <a:r>
              <a:rPr lang="en-US" sz="1900" b="0" i="0" dirty="0">
                <a:solidFill>
                  <a:srgbClr val="000000"/>
                </a:solidFill>
                <a:effectLst/>
              </a:rPr>
              <a:t> is a stage are </a:t>
            </a:r>
            <a:r>
              <a:rPr lang="en-US" sz="1900" b="0" i="0">
                <a:solidFill>
                  <a:srgbClr val="000000"/>
                </a:solidFill>
                <a:effectLst/>
              </a:rPr>
              <a:t>identical.”</a:t>
            </a:r>
            <a:r>
              <a:rPr lang="en-US" sz="1900" dirty="0"/>
              <a:t/>
            </a:r>
            <a:br>
              <a:rPr lang="en-US" sz="1900" dirty="0"/>
            </a:br>
            <a:r>
              <a:rPr lang="en-US" dirty="0"/>
              <a:t/>
            </a:r>
            <a:br>
              <a:rPr lang="en-US" dirty="0"/>
            </a:br>
            <a:endParaRPr lang="it-IT" dirty="0"/>
          </a:p>
        </p:txBody>
      </p:sp>
    </p:spTree>
    <p:extLst>
      <p:ext uri="{BB962C8B-B14F-4D97-AF65-F5344CB8AC3E}">
        <p14:creationId xmlns:p14="http://schemas.microsoft.com/office/powerpoint/2010/main" val="3779597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E252C66-9294-C6A3-3CD9-9C215B555154}"/>
              </a:ext>
            </a:extLst>
          </p:cNvPr>
          <p:cNvSpPr>
            <a:spLocks noGrp="1"/>
          </p:cNvSpPr>
          <p:nvPr>
            <p:ph type="title"/>
          </p:nvPr>
        </p:nvSpPr>
        <p:spPr/>
        <p:txBody>
          <a:bodyPr/>
          <a:lstStyle/>
          <a:p>
            <a:r>
              <a:rPr lang="it-IT" sz="4400" dirty="0"/>
              <a:t>The R-relation and The I-relation: in sintesi.</a:t>
            </a:r>
            <a:endParaRPr lang="it-IT" dirty="0"/>
          </a:p>
        </p:txBody>
      </p:sp>
      <p:sp>
        <p:nvSpPr>
          <p:cNvPr id="3" name="Segnaposto contenuto 2">
            <a:extLst>
              <a:ext uri="{FF2B5EF4-FFF2-40B4-BE49-F238E27FC236}">
                <a16:creationId xmlns:a16="http://schemas.microsoft.com/office/drawing/2014/main" id="{4C9D02A3-FB2B-CB56-2502-086CD4168226}"/>
              </a:ext>
            </a:extLst>
          </p:cNvPr>
          <p:cNvSpPr>
            <a:spLocks noGrp="1"/>
          </p:cNvSpPr>
          <p:nvPr>
            <p:ph idx="1"/>
          </p:nvPr>
        </p:nvSpPr>
        <p:spPr/>
        <p:txBody>
          <a:bodyPr>
            <a:normAutofit fontScale="92500"/>
          </a:bodyPr>
          <a:lstStyle/>
          <a:p>
            <a:r>
              <a:rPr lang="it-IT" sz="2400" dirty="0"/>
              <a:t>La R-relazione è una relazione tra due stadi personali (stadi-persona) S</a:t>
            </a:r>
            <a:r>
              <a:rPr lang="it-IT" sz="2400" baseline="-25000" dirty="0"/>
              <a:t>1</a:t>
            </a:r>
            <a:r>
              <a:rPr lang="it-IT" sz="2400" dirty="0"/>
              <a:t> e S</a:t>
            </a:r>
            <a:r>
              <a:rPr lang="it-IT" sz="2400" baseline="-25000" dirty="0"/>
              <a:t>2</a:t>
            </a:r>
            <a:r>
              <a:rPr lang="it-IT" sz="2400" dirty="0"/>
              <a:t>, che corrisponde alla relazione di continuità e connessione tra stati mentali.</a:t>
            </a:r>
          </a:p>
          <a:p>
            <a:r>
              <a:rPr lang="it-IT" sz="2400" dirty="0"/>
              <a:t>La I-relazione è una relazione tra stadi personali che appartengono ad una stessa persona.  Più precisamente</a:t>
            </a:r>
            <a:r>
              <a:rPr lang="en-US" sz="2400" dirty="0">
                <a:solidFill>
                  <a:srgbClr val="000000"/>
                </a:solidFill>
              </a:rPr>
              <a:t>: “</a:t>
            </a:r>
            <a:r>
              <a:rPr lang="it-IT" sz="2400" dirty="0"/>
              <a:t>S</a:t>
            </a:r>
            <a:r>
              <a:rPr lang="it-IT" sz="2400" baseline="-25000" dirty="0"/>
              <a:t>1</a:t>
            </a:r>
            <a:r>
              <a:rPr lang="en-US" sz="2400" dirty="0">
                <a:solidFill>
                  <a:srgbClr val="000000"/>
                </a:solidFill>
              </a:rPr>
              <a:t> and </a:t>
            </a:r>
            <a:r>
              <a:rPr lang="it-IT" sz="2400" dirty="0"/>
              <a:t>S</a:t>
            </a:r>
            <a:r>
              <a:rPr lang="it-IT" sz="2400" baseline="-25000" dirty="0"/>
              <a:t>2</a:t>
            </a:r>
            <a:r>
              <a:rPr lang="en-US" sz="2400" dirty="0">
                <a:solidFill>
                  <a:srgbClr val="000000"/>
                </a:solidFill>
              </a:rPr>
              <a:t> a</a:t>
            </a:r>
            <a:r>
              <a:rPr lang="en-US" sz="2400" dirty="0">
                <a:solidFill>
                  <a:srgbClr val="000000"/>
                </a:solidFill>
                <a:effectLst/>
              </a:rPr>
              <a:t>re I-related if and only if a continuant person of whom </a:t>
            </a:r>
            <a:r>
              <a:rPr lang="it-IT" sz="2400" dirty="0"/>
              <a:t>S</a:t>
            </a:r>
            <a:r>
              <a:rPr lang="it-IT" sz="2400" baseline="-25000" dirty="0"/>
              <a:t>1</a:t>
            </a:r>
            <a:r>
              <a:rPr lang="en-US" sz="2400" dirty="0">
                <a:solidFill>
                  <a:srgbClr val="000000"/>
                </a:solidFill>
                <a:effectLst/>
              </a:rPr>
              <a:t> is a stage and a continuant person of whom </a:t>
            </a:r>
            <a:r>
              <a:rPr lang="it-IT" sz="2400" dirty="0"/>
              <a:t>S</a:t>
            </a:r>
            <a:r>
              <a:rPr lang="it-IT" sz="2400" baseline="-25000" dirty="0"/>
              <a:t>2</a:t>
            </a:r>
            <a:r>
              <a:rPr lang="en-US" sz="2400" dirty="0">
                <a:solidFill>
                  <a:srgbClr val="000000"/>
                </a:solidFill>
                <a:effectLst/>
              </a:rPr>
              <a:t> is a stage are identical.”</a:t>
            </a:r>
            <a:r>
              <a:rPr lang="en-US" sz="2400" dirty="0">
                <a:solidFill>
                  <a:srgbClr val="000000"/>
                </a:solidFill>
              </a:rPr>
              <a:t> </a:t>
            </a:r>
          </a:p>
          <a:p>
            <a:r>
              <a:rPr lang="en-US" sz="2400" dirty="0">
                <a:solidFill>
                  <a:srgbClr val="000000"/>
                </a:solidFill>
              </a:rPr>
              <a:t>In base alle </a:t>
            </a:r>
            <a:r>
              <a:rPr lang="en-US" sz="2400" dirty="0" err="1">
                <a:solidFill>
                  <a:srgbClr val="000000"/>
                </a:solidFill>
              </a:rPr>
              <a:t>definizioni</a:t>
            </a:r>
            <a:r>
              <a:rPr lang="en-US" sz="2400" dirty="0">
                <a:solidFill>
                  <a:srgbClr val="000000"/>
                </a:solidFill>
              </a:rPr>
              <a:t> </a:t>
            </a:r>
            <a:r>
              <a:rPr lang="en-US" sz="2400" dirty="0" err="1">
                <a:solidFill>
                  <a:srgbClr val="000000"/>
                </a:solidFill>
              </a:rPr>
              <a:t>della</a:t>
            </a:r>
            <a:r>
              <a:rPr lang="en-US" sz="2400" dirty="0">
                <a:solidFill>
                  <a:srgbClr val="000000"/>
                </a:solidFill>
              </a:rPr>
              <a:t> I-</a:t>
            </a:r>
            <a:r>
              <a:rPr lang="en-US" sz="2400" dirty="0" err="1">
                <a:solidFill>
                  <a:srgbClr val="000000"/>
                </a:solidFill>
              </a:rPr>
              <a:t>relazione</a:t>
            </a:r>
            <a:r>
              <a:rPr lang="en-US" sz="2400" dirty="0">
                <a:solidFill>
                  <a:srgbClr val="000000"/>
                </a:solidFill>
              </a:rPr>
              <a:t> e </a:t>
            </a:r>
            <a:r>
              <a:rPr lang="en-US" sz="2400" dirty="0" err="1">
                <a:solidFill>
                  <a:srgbClr val="000000"/>
                </a:solidFill>
              </a:rPr>
              <a:t>della</a:t>
            </a:r>
            <a:r>
              <a:rPr lang="en-US" sz="2400" dirty="0">
                <a:solidFill>
                  <a:srgbClr val="000000"/>
                </a:solidFill>
              </a:rPr>
              <a:t> R-</a:t>
            </a:r>
            <a:r>
              <a:rPr lang="en-US" sz="2400" dirty="0" err="1">
                <a:solidFill>
                  <a:srgbClr val="000000"/>
                </a:solidFill>
              </a:rPr>
              <a:t>relazione</a:t>
            </a:r>
            <a:r>
              <a:rPr lang="en-US" sz="2400" dirty="0">
                <a:solidFill>
                  <a:srgbClr val="000000"/>
                </a:solidFill>
              </a:rPr>
              <a:t> </a:t>
            </a:r>
            <a:r>
              <a:rPr lang="en-US" sz="2400" dirty="0" err="1">
                <a:solidFill>
                  <a:srgbClr val="000000"/>
                </a:solidFill>
              </a:rPr>
              <a:t>si</a:t>
            </a:r>
            <a:r>
              <a:rPr lang="en-US" sz="2400" dirty="0">
                <a:solidFill>
                  <a:srgbClr val="000000"/>
                </a:solidFill>
              </a:rPr>
              <a:t> </a:t>
            </a:r>
            <a:r>
              <a:rPr lang="en-US" sz="2400" dirty="0" err="1">
                <a:solidFill>
                  <a:srgbClr val="000000"/>
                </a:solidFill>
              </a:rPr>
              <a:t>arriva</a:t>
            </a:r>
            <a:r>
              <a:rPr lang="en-US" sz="2400" dirty="0">
                <a:solidFill>
                  <a:srgbClr val="000000"/>
                </a:solidFill>
              </a:rPr>
              <a:t> </a:t>
            </a:r>
            <a:r>
              <a:rPr lang="en-US" sz="2400" dirty="0" err="1">
                <a:solidFill>
                  <a:srgbClr val="000000"/>
                </a:solidFill>
              </a:rPr>
              <a:t>alla</a:t>
            </a:r>
            <a:r>
              <a:rPr lang="en-US" sz="2400" dirty="0">
                <a:solidFill>
                  <a:srgbClr val="000000"/>
                </a:solidFill>
              </a:rPr>
              <a:t> </a:t>
            </a:r>
            <a:r>
              <a:rPr lang="en-US" sz="2400" dirty="0" err="1">
                <a:solidFill>
                  <a:srgbClr val="000000"/>
                </a:solidFill>
              </a:rPr>
              <a:t>definizione</a:t>
            </a:r>
            <a:r>
              <a:rPr lang="en-US" sz="2400" dirty="0">
                <a:solidFill>
                  <a:srgbClr val="000000"/>
                </a:solidFill>
              </a:rPr>
              <a:t> di persona come </a:t>
            </a:r>
            <a:r>
              <a:rPr lang="en-US" sz="2400" dirty="0" err="1">
                <a:solidFill>
                  <a:srgbClr val="000000"/>
                </a:solidFill>
              </a:rPr>
              <a:t>aggregato</a:t>
            </a:r>
            <a:r>
              <a:rPr lang="en-US" sz="2400" dirty="0">
                <a:solidFill>
                  <a:srgbClr val="000000"/>
                </a:solidFill>
              </a:rPr>
              <a:t> </a:t>
            </a:r>
            <a:r>
              <a:rPr lang="en-US" sz="2400" dirty="0" err="1">
                <a:solidFill>
                  <a:srgbClr val="000000"/>
                </a:solidFill>
              </a:rPr>
              <a:t>massimale</a:t>
            </a:r>
            <a:r>
              <a:rPr lang="en-US" sz="2400" dirty="0">
                <a:solidFill>
                  <a:srgbClr val="000000"/>
                </a:solidFill>
              </a:rPr>
              <a:t> di </a:t>
            </a:r>
            <a:r>
              <a:rPr lang="en-US" sz="2400" dirty="0" err="1">
                <a:solidFill>
                  <a:srgbClr val="000000"/>
                </a:solidFill>
              </a:rPr>
              <a:t>stadi</a:t>
            </a:r>
            <a:r>
              <a:rPr lang="en-US" sz="2400" dirty="0">
                <a:solidFill>
                  <a:srgbClr val="000000"/>
                </a:solidFill>
              </a:rPr>
              <a:t> </a:t>
            </a:r>
            <a:r>
              <a:rPr lang="en-US" sz="2400" dirty="0" err="1">
                <a:solidFill>
                  <a:srgbClr val="000000"/>
                </a:solidFill>
              </a:rPr>
              <a:t>personali</a:t>
            </a:r>
            <a:r>
              <a:rPr lang="en-US" sz="2400" dirty="0">
                <a:solidFill>
                  <a:srgbClr val="000000"/>
                </a:solidFill>
              </a:rPr>
              <a:t> R-</a:t>
            </a:r>
            <a:r>
              <a:rPr lang="en-US" sz="2400" dirty="0" err="1">
                <a:solidFill>
                  <a:srgbClr val="000000"/>
                </a:solidFill>
              </a:rPr>
              <a:t>interrelati</a:t>
            </a:r>
            <a:r>
              <a:rPr lang="en-US" sz="2400" dirty="0">
                <a:solidFill>
                  <a:srgbClr val="000000"/>
                </a:solidFill>
              </a:rPr>
              <a:t> e I-</a:t>
            </a:r>
            <a:r>
              <a:rPr lang="en-US" sz="2400" dirty="0" err="1">
                <a:solidFill>
                  <a:srgbClr val="000000"/>
                </a:solidFill>
              </a:rPr>
              <a:t>interrelati</a:t>
            </a:r>
            <a:r>
              <a:rPr lang="en-US" sz="2400" dirty="0">
                <a:solidFill>
                  <a:srgbClr val="000000"/>
                </a:solidFill>
              </a:rPr>
              <a:t>. </a:t>
            </a:r>
          </a:p>
          <a:p>
            <a:r>
              <a:rPr lang="en-US" sz="2400" dirty="0">
                <a:solidFill>
                  <a:srgbClr val="000000"/>
                </a:solidFill>
              </a:rPr>
              <a:t>Si </a:t>
            </a:r>
            <a:r>
              <a:rPr lang="en-US" sz="2400" dirty="0" err="1">
                <a:solidFill>
                  <a:srgbClr val="000000"/>
                </a:solidFill>
              </a:rPr>
              <a:t>può</a:t>
            </a:r>
            <a:r>
              <a:rPr lang="en-US" sz="2400" dirty="0">
                <a:solidFill>
                  <a:srgbClr val="000000"/>
                </a:solidFill>
              </a:rPr>
              <a:t> </a:t>
            </a:r>
            <a:r>
              <a:rPr lang="en-US" sz="2400" dirty="0" err="1">
                <a:solidFill>
                  <a:srgbClr val="000000"/>
                </a:solidFill>
              </a:rPr>
              <a:t>dimostrare</a:t>
            </a:r>
            <a:r>
              <a:rPr lang="en-US" sz="2400" dirty="0">
                <a:solidFill>
                  <a:srgbClr val="000000"/>
                </a:solidFill>
              </a:rPr>
              <a:t> </a:t>
            </a:r>
            <a:r>
              <a:rPr lang="en-US" sz="2400" dirty="0" err="1">
                <a:solidFill>
                  <a:srgbClr val="000000"/>
                </a:solidFill>
              </a:rPr>
              <a:t>che</a:t>
            </a:r>
            <a:r>
              <a:rPr lang="en-US" sz="2400" dirty="0">
                <a:solidFill>
                  <a:srgbClr val="000000"/>
                </a:solidFill>
              </a:rPr>
              <a:t> </a:t>
            </a:r>
            <a:r>
              <a:rPr lang="en-US" sz="2400" dirty="0" err="1">
                <a:solidFill>
                  <a:srgbClr val="000000"/>
                </a:solidFill>
              </a:rPr>
              <a:t>sia</a:t>
            </a:r>
            <a:r>
              <a:rPr lang="en-US" sz="2400" dirty="0">
                <a:solidFill>
                  <a:srgbClr val="000000"/>
                </a:solidFill>
              </a:rPr>
              <a:t> la R-</a:t>
            </a:r>
            <a:r>
              <a:rPr lang="en-US" sz="2400" dirty="0" err="1">
                <a:solidFill>
                  <a:srgbClr val="000000"/>
                </a:solidFill>
              </a:rPr>
              <a:t>relazione</a:t>
            </a:r>
            <a:r>
              <a:rPr lang="en-US" sz="2400" dirty="0">
                <a:solidFill>
                  <a:srgbClr val="000000"/>
                </a:solidFill>
              </a:rPr>
              <a:t> </a:t>
            </a:r>
            <a:r>
              <a:rPr lang="en-US" sz="2400" dirty="0" err="1">
                <a:solidFill>
                  <a:srgbClr val="000000"/>
                </a:solidFill>
              </a:rPr>
              <a:t>che</a:t>
            </a:r>
            <a:r>
              <a:rPr lang="en-US" sz="2400" dirty="0">
                <a:solidFill>
                  <a:srgbClr val="000000"/>
                </a:solidFill>
              </a:rPr>
              <a:t> la I-</a:t>
            </a:r>
            <a:r>
              <a:rPr lang="en-US" sz="2400" dirty="0" err="1">
                <a:solidFill>
                  <a:srgbClr val="000000"/>
                </a:solidFill>
              </a:rPr>
              <a:t>relazione</a:t>
            </a:r>
            <a:r>
              <a:rPr lang="en-US" sz="2400" dirty="0">
                <a:solidFill>
                  <a:srgbClr val="000000"/>
                </a:solidFill>
              </a:rPr>
              <a:t> </a:t>
            </a:r>
            <a:r>
              <a:rPr lang="en-US" sz="2400" dirty="0" err="1">
                <a:solidFill>
                  <a:srgbClr val="000000"/>
                </a:solidFill>
              </a:rPr>
              <a:t>sono</a:t>
            </a:r>
            <a:r>
              <a:rPr lang="en-US" sz="2400" dirty="0">
                <a:solidFill>
                  <a:srgbClr val="000000"/>
                </a:solidFill>
              </a:rPr>
              <a:t> </a:t>
            </a:r>
            <a:r>
              <a:rPr lang="en-US" sz="2400" dirty="0" err="1">
                <a:solidFill>
                  <a:srgbClr val="000000"/>
                </a:solidFill>
              </a:rPr>
              <a:t>riflessive</a:t>
            </a:r>
            <a:r>
              <a:rPr lang="en-US" sz="2400" dirty="0">
                <a:solidFill>
                  <a:srgbClr val="000000"/>
                </a:solidFill>
              </a:rPr>
              <a:t> e </a:t>
            </a:r>
            <a:r>
              <a:rPr lang="en-US" sz="2400" dirty="0" err="1">
                <a:solidFill>
                  <a:srgbClr val="000000"/>
                </a:solidFill>
              </a:rPr>
              <a:t>simmetriche</a:t>
            </a:r>
            <a:r>
              <a:rPr lang="en-US" sz="2400" dirty="0">
                <a:solidFill>
                  <a:srgbClr val="000000"/>
                </a:solidFill>
              </a:rPr>
              <a:t>.</a:t>
            </a:r>
          </a:p>
          <a:p>
            <a:r>
              <a:rPr lang="en-US" sz="2400" dirty="0" err="1"/>
              <a:t>Problema</a:t>
            </a:r>
            <a:r>
              <a:rPr lang="en-US" sz="2400" dirty="0"/>
              <a:t>: la I-</a:t>
            </a:r>
            <a:r>
              <a:rPr lang="en-US" sz="2400" dirty="0" err="1"/>
              <a:t>relazione</a:t>
            </a:r>
            <a:r>
              <a:rPr lang="en-US" sz="2400" dirty="0"/>
              <a:t> è </a:t>
            </a:r>
            <a:r>
              <a:rPr lang="en-US" sz="2400" dirty="0" err="1"/>
              <a:t>anche</a:t>
            </a:r>
            <a:r>
              <a:rPr lang="en-US" sz="2400" dirty="0"/>
              <a:t> </a:t>
            </a:r>
            <a:r>
              <a:rPr lang="en-US" sz="2400" dirty="0" err="1"/>
              <a:t>transitiva</a:t>
            </a:r>
            <a:r>
              <a:rPr lang="en-US" sz="2400" dirty="0"/>
              <a:t>? </a:t>
            </a:r>
            <a:br>
              <a:rPr lang="en-US" sz="2400" dirty="0"/>
            </a:br>
            <a:endParaRPr lang="it-IT" sz="2400" dirty="0"/>
          </a:p>
        </p:txBody>
      </p:sp>
    </p:spTree>
    <p:extLst>
      <p:ext uri="{BB962C8B-B14F-4D97-AF65-F5344CB8AC3E}">
        <p14:creationId xmlns:p14="http://schemas.microsoft.com/office/powerpoint/2010/main" val="2443683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ED50EE-C22C-8313-A83A-DAE137DBAFA6}"/>
              </a:ext>
            </a:extLst>
          </p:cNvPr>
          <p:cNvSpPr>
            <a:spLocks noGrp="1"/>
          </p:cNvSpPr>
          <p:nvPr>
            <p:ph type="title"/>
          </p:nvPr>
        </p:nvSpPr>
        <p:spPr>
          <a:xfrm>
            <a:off x="566057" y="365125"/>
            <a:ext cx="10787743" cy="1420132"/>
          </a:xfrm>
        </p:spPr>
        <p:txBody>
          <a:bodyPr/>
          <a:lstStyle/>
          <a:p>
            <a:r>
              <a:rPr lang="it-IT" dirty="0" err="1"/>
              <a:t>Problem</a:t>
            </a:r>
            <a:r>
              <a:rPr lang="it-IT" dirty="0"/>
              <a:t> case n.1 : </a:t>
            </a:r>
            <a:r>
              <a:rPr lang="it-IT" dirty="0" err="1"/>
              <a:t>Fission</a:t>
            </a:r>
            <a:r>
              <a:rPr lang="it-IT" dirty="0"/>
              <a:t> and Fusion. </a:t>
            </a:r>
          </a:p>
        </p:txBody>
      </p:sp>
      <p:pic>
        <p:nvPicPr>
          <p:cNvPr id="5" name="Segnaposto contenuto 4">
            <a:extLst>
              <a:ext uri="{FF2B5EF4-FFF2-40B4-BE49-F238E27FC236}">
                <a16:creationId xmlns:a16="http://schemas.microsoft.com/office/drawing/2014/main" id="{46C5E436-F1E7-73F6-D402-3A1094331E5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71568" y="2208521"/>
            <a:ext cx="6020432" cy="3362286"/>
          </a:xfrm>
        </p:spPr>
      </p:pic>
      <p:sp>
        <p:nvSpPr>
          <p:cNvPr id="6" name="CasellaDiTesto 5">
            <a:extLst>
              <a:ext uri="{FF2B5EF4-FFF2-40B4-BE49-F238E27FC236}">
                <a16:creationId xmlns:a16="http://schemas.microsoft.com/office/drawing/2014/main" id="{A7E5A68E-41D7-5990-5A2D-8F07DE473632}"/>
              </a:ext>
            </a:extLst>
          </p:cNvPr>
          <p:cNvSpPr txBox="1"/>
          <p:nvPr/>
        </p:nvSpPr>
        <p:spPr>
          <a:xfrm>
            <a:off x="464234" y="1941342"/>
            <a:ext cx="6096000" cy="3693319"/>
          </a:xfrm>
          <a:prstGeom prst="rect">
            <a:avLst/>
          </a:prstGeom>
          <a:noFill/>
        </p:spPr>
        <p:txBody>
          <a:bodyPr wrap="square" rtlCol="0">
            <a:spAutoFit/>
          </a:bodyPr>
          <a:lstStyle/>
          <a:p>
            <a:r>
              <a:rPr lang="en-US" sz="1800" b="0" i="0" dirty="0">
                <a:solidFill>
                  <a:srgbClr val="000000"/>
                </a:solidFill>
                <a:effectLst/>
              </a:rPr>
              <a:t>“Identity is one-one, in the sense that nothing is ever identical to two different things. Obviously neither the I-relation nor the R-relation is one-one in that sense. You-now are a stage of the same continuant as many other stages and are R-related to them all. Many other stages are stages of the same continuant as you-now</a:t>
            </a:r>
            <a:r>
              <a:rPr lang="en-US" dirty="0">
                <a:solidFill>
                  <a:srgbClr val="000000"/>
                </a:solidFill>
              </a:rPr>
              <a:t> </a:t>
            </a:r>
            <a:r>
              <a:rPr lang="en-US" sz="1800" b="0" i="0" dirty="0">
                <a:solidFill>
                  <a:srgbClr val="000000"/>
                </a:solidFill>
                <a:effectLst/>
              </a:rPr>
              <a:t>and are R-related to you-now. But when Parfit says that the R-relation might be one-many or many-one, he does not just mean that. Rather, he means that </a:t>
            </a:r>
            <a:r>
              <a:rPr lang="en-US" sz="1800" b="0" i="0" dirty="0">
                <a:solidFill>
                  <a:srgbClr val="FF0000"/>
                </a:solidFill>
                <a:effectLst/>
              </a:rPr>
              <a:t>one stage might be R-related to many stages that are not R-related to one another</a:t>
            </a:r>
            <a:r>
              <a:rPr lang="en-US" sz="1800" b="0" i="0" dirty="0">
                <a:solidFill>
                  <a:srgbClr val="000000"/>
                </a:solidFill>
                <a:effectLst/>
              </a:rPr>
              <a:t>, and that many stages that are not R-related to one another might all be R-related to one single stage</a:t>
            </a:r>
            <a:r>
              <a:rPr lang="en-US" dirty="0">
                <a:solidFill>
                  <a:srgbClr val="000000"/>
                </a:solidFill>
              </a:rPr>
              <a:t>. […]</a:t>
            </a:r>
            <a:r>
              <a:rPr lang="en-US" sz="1800" b="0" i="0" dirty="0">
                <a:solidFill>
                  <a:srgbClr val="FF0000"/>
                </a:solidFill>
                <a:effectLst/>
              </a:rPr>
              <a:t>In short, the R-relation might fail to be transitive.</a:t>
            </a:r>
            <a:r>
              <a:rPr lang="en-US" sz="1800" b="0" i="0" dirty="0">
                <a:solidFill>
                  <a:schemeClr val="tx1">
                    <a:lumMod val="95000"/>
                    <a:lumOff val="5000"/>
                  </a:schemeClr>
                </a:solidFill>
                <a:effectLst/>
              </a:rPr>
              <a:t>”</a:t>
            </a:r>
            <a:r>
              <a:rPr lang="en-US" dirty="0">
                <a:solidFill>
                  <a:srgbClr val="FF0000"/>
                </a:solidFill>
              </a:rPr>
              <a:t/>
            </a:r>
            <a:br>
              <a:rPr lang="en-US" dirty="0">
                <a:solidFill>
                  <a:srgbClr val="FF0000"/>
                </a:solidFill>
              </a:rPr>
            </a:br>
            <a:endParaRPr lang="it-IT" dirty="0">
              <a:solidFill>
                <a:srgbClr val="FF0000"/>
              </a:solidFill>
            </a:endParaRPr>
          </a:p>
        </p:txBody>
      </p:sp>
    </p:spTree>
    <p:extLst>
      <p:ext uri="{BB962C8B-B14F-4D97-AF65-F5344CB8AC3E}">
        <p14:creationId xmlns:p14="http://schemas.microsoft.com/office/powerpoint/2010/main" val="3149464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755858-8F5D-F58D-269A-2FACF00F2128}"/>
              </a:ext>
            </a:extLst>
          </p:cNvPr>
          <p:cNvSpPr>
            <a:spLocks noGrp="1"/>
          </p:cNvSpPr>
          <p:nvPr>
            <p:ph type="title"/>
          </p:nvPr>
        </p:nvSpPr>
        <p:spPr>
          <a:xfrm>
            <a:off x="838200" y="365126"/>
            <a:ext cx="10515600" cy="1140118"/>
          </a:xfrm>
        </p:spPr>
        <p:txBody>
          <a:bodyPr>
            <a:normAutofit/>
          </a:bodyPr>
          <a:lstStyle/>
          <a:p>
            <a:r>
              <a:rPr lang="it-IT" sz="3600" dirty="0"/>
              <a:t>The I-relation </a:t>
            </a:r>
            <a:r>
              <a:rPr lang="it-IT" sz="3600" dirty="0" err="1"/>
              <a:t>is</a:t>
            </a:r>
            <a:r>
              <a:rPr lang="it-IT" sz="3600" dirty="0"/>
              <a:t> </a:t>
            </a:r>
            <a:r>
              <a:rPr lang="it-IT" sz="3600" dirty="0" err="1"/>
              <a:t>not</a:t>
            </a:r>
            <a:r>
              <a:rPr lang="it-IT" sz="3600" dirty="0"/>
              <a:t> transitive: the </a:t>
            </a:r>
            <a:r>
              <a:rPr lang="it-IT" sz="3600" dirty="0" err="1"/>
              <a:t>overlap</a:t>
            </a:r>
            <a:r>
              <a:rPr lang="it-IT" sz="3600" dirty="0"/>
              <a:t> </a:t>
            </a:r>
            <a:r>
              <a:rPr lang="it-IT" sz="3600" dirty="0" err="1"/>
              <a:t>problem</a:t>
            </a:r>
            <a:r>
              <a:rPr lang="it-IT" sz="3600" dirty="0"/>
              <a:t>. </a:t>
            </a:r>
          </a:p>
        </p:txBody>
      </p:sp>
      <p:sp>
        <p:nvSpPr>
          <p:cNvPr id="3" name="Segnaposto contenuto 2">
            <a:extLst>
              <a:ext uri="{FF2B5EF4-FFF2-40B4-BE49-F238E27FC236}">
                <a16:creationId xmlns:a16="http://schemas.microsoft.com/office/drawing/2014/main" id="{3CEB2540-E6C1-F675-778E-FE6225001777}"/>
              </a:ext>
            </a:extLst>
          </p:cNvPr>
          <p:cNvSpPr>
            <a:spLocks noGrp="1"/>
          </p:cNvSpPr>
          <p:nvPr>
            <p:ph idx="1"/>
          </p:nvPr>
        </p:nvSpPr>
        <p:spPr>
          <a:xfrm>
            <a:off x="838200" y="1505243"/>
            <a:ext cx="10515600" cy="4671720"/>
          </a:xfrm>
        </p:spPr>
        <p:txBody>
          <a:bodyPr>
            <a:normAutofit fontScale="92500"/>
          </a:bodyPr>
          <a:lstStyle/>
          <a:p>
            <a:pPr marL="0" indent="0">
              <a:buNone/>
            </a:pPr>
            <a:r>
              <a:rPr lang="en-US" sz="2400" b="0" i="0" dirty="0">
                <a:solidFill>
                  <a:srgbClr val="000000"/>
                </a:solidFill>
                <a:effectLst/>
              </a:rPr>
              <a:t>“Identity must be transitive, but the I-relation is not identity. </a:t>
            </a:r>
            <a:r>
              <a:rPr lang="en-US" sz="2400" b="0" i="0" dirty="0">
                <a:solidFill>
                  <a:srgbClr val="FF0000"/>
                </a:solidFill>
                <a:effectLst/>
              </a:rPr>
              <a:t>The l-relation will fail to be transitive if and only if there is partial overlap among continuant persons</a:t>
            </a:r>
            <a:r>
              <a:rPr lang="en-US" sz="2400" b="0" i="0" dirty="0">
                <a:solidFill>
                  <a:srgbClr val="000000"/>
                </a:solidFill>
                <a:effectLst/>
              </a:rPr>
              <a:t>. More precisely: if and only if two continuant persons C</a:t>
            </a:r>
            <a:r>
              <a:rPr lang="en-US" sz="2400" b="0" i="0" baseline="-25000" dirty="0">
                <a:solidFill>
                  <a:srgbClr val="000000"/>
                </a:solidFill>
                <a:effectLst/>
              </a:rPr>
              <a:t>1</a:t>
            </a:r>
            <a:r>
              <a:rPr lang="en-US" sz="2400" b="0" i="0" dirty="0">
                <a:solidFill>
                  <a:srgbClr val="000000"/>
                </a:solidFill>
                <a:effectLst/>
              </a:rPr>
              <a:t> and C</a:t>
            </a:r>
            <a:r>
              <a:rPr lang="en-US" sz="2400" b="0" i="0" baseline="-25000" dirty="0">
                <a:solidFill>
                  <a:srgbClr val="000000"/>
                </a:solidFill>
                <a:effectLst/>
              </a:rPr>
              <a:t>2</a:t>
            </a:r>
            <a:r>
              <a:rPr lang="en-US" sz="2400" b="0" i="0" dirty="0">
                <a:solidFill>
                  <a:srgbClr val="000000"/>
                </a:solidFill>
                <a:effectLst/>
              </a:rPr>
              <a:t> have at least one common stage, but each one also has stages that are not included in the other. If S is a stage of both, S</a:t>
            </a:r>
            <a:r>
              <a:rPr lang="en-US" sz="2400" b="0" i="0" baseline="-25000" dirty="0">
                <a:solidFill>
                  <a:srgbClr val="000000"/>
                </a:solidFill>
                <a:effectLst/>
              </a:rPr>
              <a:t>1</a:t>
            </a:r>
            <a:r>
              <a:rPr lang="en-US" sz="2400" b="0" i="0" dirty="0">
                <a:solidFill>
                  <a:srgbClr val="000000"/>
                </a:solidFill>
                <a:effectLst/>
              </a:rPr>
              <a:t> is a stage of C</a:t>
            </a:r>
            <a:r>
              <a:rPr lang="en-US" sz="2400" b="0" i="0" baseline="-25000" dirty="0">
                <a:solidFill>
                  <a:srgbClr val="000000"/>
                </a:solidFill>
                <a:effectLst/>
              </a:rPr>
              <a:t>1</a:t>
            </a:r>
            <a:r>
              <a:rPr lang="en-US" sz="2400" b="0" i="0" dirty="0">
                <a:solidFill>
                  <a:srgbClr val="000000"/>
                </a:solidFill>
                <a:effectLst/>
              </a:rPr>
              <a:t> but not C</a:t>
            </a:r>
            <a:r>
              <a:rPr lang="en-US" sz="2400" b="0" i="0" baseline="-25000" dirty="0">
                <a:solidFill>
                  <a:srgbClr val="000000"/>
                </a:solidFill>
                <a:effectLst/>
              </a:rPr>
              <a:t>2</a:t>
            </a:r>
            <a:r>
              <a:rPr lang="en-US" sz="2400" b="0" i="0" dirty="0">
                <a:solidFill>
                  <a:srgbClr val="000000"/>
                </a:solidFill>
                <a:effectLst/>
              </a:rPr>
              <a:t>, and S</a:t>
            </a:r>
            <a:r>
              <a:rPr lang="en-US" sz="2400" b="0" i="0" baseline="-25000" dirty="0">
                <a:solidFill>
                  <a:srgbClr val="000000"/>
                </a:solidFill>
                <a:effectLst/>
              </a:rPr>
              <a:t>2</a:t>
            </a:r>
            <a:r>
              <a:rPr lang="en-US" sz="2400" b="0" i="0" dirty="0">
                <a:solidFill>
                  <a:srgbClr val="000000"/>
                </a:solidFill>
                <a:effectLst/>
              </a:rPr>
              <a:t> is a stage of C</a:t>
            </a:r>
            <a:r>
              <a:rPr lang="en-US" sz="2400" b="0" i="0" baseline="-25000" dirty="0">
                <a:solidFill>
                  <a:srgbClr val="000000"/>
                </a:solidFill>
                <a:effectLst/>
              </a:rPr>
              <a:t>2</a:t>
            </a:r>
            <a:r>
              <a:rPr lang="en-US" sz="2400" b="0" i="0" dirty="0">
                <a:solidFill>
                  <a:srgbClr val="000000"/>
                </a:solidFill>
                <a:effectLst/>
              </a:rPr>
              <a:t> but not C</a:t>
            </a:r>
            <a:r>
              <a:rPr lang="en-US" sz="2400" b="0" i="0" baseline="-25000" dirty="0">
                <a:solidFill>
                  <a:srgbClr val="000000"/>
                </a:solidFill>
                <a:effectLst/>
              </a:rPr>
              <a:t>1</a:t>
            </a:r>
            <a:r>
              <a:rPr lang="en-US" sz="2400" b="0" i="0" dirty="0">
                <a:solidFill>
                  <a:srgbClr val="000000"/>
                </a:solidFill>
                <a:effectLst/>
              </a:rPr>
              <a:t>, then transitivity of the I-relation fails.”</a:t>
            </a:r>
          </a:p>
          <a:p>
            <a:pPr marL="0" indent="0">
              <a:buNone/>
            </a:pPr>
            <a:r>
              <a:rPr lang="en-US" sz="2400" b="0" i="0" dirty="0">
                <a:solidFill>
                  <a:srgbClr val="000000"/>
                </a:solidFill>
                <a:effectLst/>
              </a:rPr>
              <a:t>“In order to argue that the I-relation, unlike the R-relation, must be transitive […] The </a:t>
            </a:r>
            <a:r>
              <a:rPr lang="en-US" sz="2400" b="0" i="0" dirty="0">
                <a:solidFill>
                  <a:srgbClr val="FF0000"/>
                </a:solidFill>
                <a:effectLst/>
              </a:rPr>
              <a:t>further premise </a:t>
            </a:r>
            <a:r>
              <a:rPr lang="en-US" sz="2400" b="0" i="0" dirty="0">
                <a:solidFill>
                  <a:srgbClr val="000000"/>
                </a:solidFill>
                <a:effectLst/>
              </a:rPr>
              <a:t>is needed that </a:t>
            </a:r>
            <a:r>
              <a:rPr lang="en-US" sz="2400" b="0" i="0" dirty="0">
                <a:solidFill>
                  <a:srgbClr val="FF0000"/>
                </a:solidFill>
                <a:effectLst/>
              </a:rPr>
              <a:t>partial overlap of continuant persons is impossible</a:t>
            </a:r>
            <a:r>
              <a:rPr lang="en-US" sz="2400" b="0" i="0" dirty="0">
                <a:solidFill>
                  <a:srgbClr val="000000"/>
                </a:solidFill>
                <a:effectLst/>
              </a:rPr>
              <a:t>.”</a:t>
            </a:r>
          </a:p>
          <a:p>
            <a:pPr marL="0" indent="0">
              <a:buNone/>
            </a:pPr>
            <a:r>
              <a:rPr lang="en-US" sz="2400" b="0" i="0" dirty="0">
                <a:solidFill>
                  <a:srgbClr val="000000"/>
                </a:solidFill>
                <a:effectLst/>
              </a:rPr>
              <a:t>“The trouble with overlap is that </a:t>
            </a:r>
            <a:r>
              <a:rPr lang="en-US" sz="2400" b="0" i="0" dirty="0">
                <a:solidFill>
                  <a:srgbClr val="FF0000"/>
                </a:solidFill>
                <a:effectLst/>
              </a:rPr>
              <a:t>it leads to overpopulation</a:t>
            </a:r>
            <a:r>
              <a:rPr lang="en-US" sz="2400" b="0" i="0" dirty="0">
                <a:solidFill>
                  <a:srgbClr val="000000"/>
                </a:solidFill>
                <a:effectLst/>
              </a:rPr>
              <a:t>. To count the population at a given time, we can count the continuant persons who have stages at that time; or we can count the stages</a:t>
            </a:r>
            <a:r>
              <a:rPr lang="en-US" sz="2400" dirty="0"/>
              <a:t>.</a:t>
            </a:r>
            <a:r>
              <a:rPr lang="en-US" sz="2400" b="0" i="0" dirty="0">
                <a:solidFill>
                  <a:srgbClr val="FF0000"/>
                </a:solidFill>
                <a:effectLst/>
              </a:rPr>
              <a:t> If there is overlap, there will be more continuants than stages</a:t>
            </a:r>
            <a:r>
              <a:rPr lang="en-US" sz="2400" b="0" i="0" dirty="0">
                <a:solidFill>
                  <a:srgbClr val="000000"/>
                </a:solidFill>
                <a:effectLst/>
              </a:rPr>
              <a:t>”</a:t>
            </a:r>
            <a:r>
              <a:rPr lang="en-US" sz="2400" dirty="0"/>
              <a:t/>
            </a:r>
            <a:br>
              <a:rPr lang="en-US" sz="2400" dirty="0"/>
            </a:br>
            <a:r>
              <a:rPr lang="en-US" dirty="0"/>
              <a:t/>
            </a:r>
            <a:br>
              <a:rPr lang="en-US" dirty="0"/>
            </a:br>
            <a:r>
              <a:rPr lang="en-US" dirty="0"/>
              <a:t/>
            </a:r>
            <a:br>
              <a:rPr lang="en-US" dirty="0"/>
            </a:br>
            <a:endParaRPr lang="it-IT" dirty="0"/>
          </a:p>
        </p:txBody>
      </p:sp>
    </p:spTree>
    <p:extLst>
      <p:ext uri="{BB962C8B-B14F-4D97-AF65-F5344CB8AC3E}">
        <p14:creationId xmlns:p14="http://schemas.microsoft.com/office/powerpoint/2010/main" val="1773411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F842AB-16F2-590C-AF7E-2E74E53882D4}"/>
              </a:ext>
            </a:extLst>
          </p:cNvPr>
          <p:cNvSpPr>
            <a:spLocks noGrp="1"/>
          </p:cNvSpPr>
          <p:nvPr>
            <p:ph type="title"/>
          </p:nvPr>
        </p:nvSpPr>
        <p:spPr/>
        <p:txBody>
          <a:bodyPr/>
          <a:lstStyle/>
          <a:p>
            <a:r>
              <a:rPr lang="it-IT" dirty="0" err="1"/>
              <a:t>Tensed</a:t>
            </a:r>
            <a:r>
              <a:rPr lang="it-IT" dirty="0"/>
              <a:t> </a:t>
            </a:r>
            <a:r>
              <a:rPr lang="it-IT" dirty="0" err="1"/>
              <a:t>identity</a:t>
            </a:r>
            <a:r>
              <a:rPr lang="it-IT" dirty="0"/>
              <a:t>.</a:t>
            </a:r>
          </a:p>
        </p:txBody>
      </p:sp>
      <p:sp>
        <p:nvSpPr>
          <p:cNvPr id="3" name="Segnaposto contenuto 2">
            <a:extLst>
              <a:ext uri="{FF2B5EF4-FFF2-40B4-BE49-F238E27FC236}">
                <a16:creationId xmlns:a16="http://schemas.microsoft.com/office/drawing/2014/main" id="{E1B04ECF-28AF-7709-435E-C49B4C978ECE}"/>
              </a:ext>
            </a:extLst>
          </p:cNvPr>
          <p:cNvSpPr>
            <a:spLocks noGrp="1"/>
          </p:cNvSpPr>
          <p:nvPr>
            <p:ph idx="1"/>
          </p:nvPr>
        </p:nvSpPr>
        <p:spPr/>
        <p:txBody>
          <a:bodyPr>
            <a:noAutofit/>
          </a:bodyPr>
          <a:lstStyle/>
          <a:p>
            <a:pPr marL="0" indent="0">
              <a:buNone/>
            </a:pPr>
            <a:r>
              <a:rPr lang="en-US" sz="1800" b="0" i="0" dirty="0">
                <a:solidFill>
                  <a:srgbClr val="000000"/>
                </a:solidFill>
                <a:effectLst/>
              </a:rPr>
              <a:t>“The way out is to </a:t>
            </a:r>
            <a:r>
              <a:rPr lang="en-US" sz="1800" b="0" i="0" dirty="0">
                <a:solidFill>
                  <a:srgbClr val="FF0000"/>
                </a:solidFill>
                <a:effectLst/>
              </a:rPr>
              <a:t>deny that we must invariably count two non-identical continuants as two</a:t>
            </a:r>
            <a:r>
              <a:rPr lang="en-US" sz="1800" b="0" i="0" dirty="0">
                <a:solidFill>
                  <a:srgbClr val="000000"/>
                </a:solidFill>
                <a:effectLst/>
              </a:rPr>
              <a:t>. We might count not by identity but by a weaker relation. Let us say that continuants C</a:t>
            </a:r>
            <a:r>
              <a:rPr lang="en-US" sz="1800" b="0" i="0" baseline="-25000" dirty="0">
                <a:solidFill>
                  <a:srgbClr val="000000"/>
                </a:solidFill>
                <a:effectLst/>
              </a:rPr>
              <a:t>1</a:t>
            </a:r>
            <a:r>
              <a:rPr lang="en-US" sz="1800" b="0" i="0" dirty="0">
                <a:solidFill>
                  <a:srgbClr val="000000"/>
                </a:solidFill>
                <a:effectLst/>
              </a:rPr>
              <a:t> and C</a:t>
            </a:r>
            <a:r>
              <a:rPr lang="en-US" sz="1800" b="0" i="0" baseline="-25000" dirty="0">
                <a:solidFill>
                  <a:srgbClr val="000000"/>
                </a:solidFill>
                <a:effectLst/>
              </a:rPr>
              <a:t>2</a:t>
            </a:r>
            <a:r>
              <a:rPr lang="en-US" sz="1800" b="0" i="0" dirty="0">
                <a:solidFill>
                  <a:srgbClr val="000000"/>
                </a:solidFill>
                <a:effectLst/>
              </a:rPr>
              <a:t> are </a:t>
            </a:r>
            <a:r>
              <a:rPr lang="en-US" sz="1800" b="0" i="1" dirty="0">
                <a:solidFill>
                  <a:srgbClr val="FF0000"/>
                </a:solidFill>
                <a:effectLst/>
              </a:rPr>
              <a:t>identical-at-time-t </a:t>
            </a:r>
            <a:r>
              <a:rPr lang="en-US" sz="1800" b="0" i="0" dirty="0">
                <a:solidFill>
                  <a:srgbClr val="000000"/>
                </a:solidFill>
                <a:effectLst/>
              </a:rPr>
              <a:t>if and only if they both exist at t and their stages at t are identical. I shall speak of such relations of identity-at-a-time as relations of </a:t>
            </a:r>
            <a:r>
              <a:rPr lang="en-US" sz="1800" b="0" i="1" dirty="0">
                <a:solidFill>
                  <a:srgbClr val="FF0000"/>
                </a:solidFill>
                <a:effectLst/>
              </a:rPr>
              <a:t>tensed identity</a:t>
            </a:r>
            <a:r>
              <a:rPr lang="en-US" sz="1800" b="0" i="1" dirty="0">
                <a:solidFill>
                  <a:srgbClr val="000000"/>
                </a:solidFill>
                <a:effectLst/>
              </a:rPr>
              <a:t>.” </a:t>
            </a:r>
          </a:p>
          <a:p>
            <a:pPr marL="0" indent="0">
              <a:buNone/>
            </a:pPr>
            <a:r>
              <a:rPr lang="en-US" sz="1800" b="0" i="0" dirty="0">
                <a:solidFill>
                  <a:srgbClr val="000000"/>
                </a:solidFill>
                <a:effectLst/>
              </a:rPr>
              <a:t>“If we count continuants by tensed identity rather than by identity, we will get the right answer—the answer that agrees with the answer we get by counting stages—even if there is overlap. How many persons entered the duplication center yesterday? We may reply: C</a:t>
            </a:r>
            <a:r>
              <a:rPr lang="en-US" sz="1800" b="0" i="0" baseline="-25000" dirty="0">
                <a:solidFill>
                  <a:srgbClr val="000000"/>
                </a:solidFill>
                <a:effectLst/>
              </a:rPr>
              <a:t>1</a:t>
            </a:r>
            <a:r>
              <a:rPr lang="en-US" sz="1800" b="0" i="0" dirty="0">
                <a:solidFill>
                  <a:srgbClr val="000000"/>
                </a:solidFill>
                <a:effectLst/>
              </a:rPr>
              <a:t> entered and C</a:t>
            </a:r>
            <a:r>
              <a:rPr lang="en-US" sz="1800" b="0" i="0" baseline="-25000" dirty="0">
                <a:solidFill>
                  <a:srgbClr val="000000"/>
                </a:solidFill>
                <a:effectLst/>
              </a:rPr>
              <a:t>2</a:t>
            </a:r>
            <a:r>
              <a:rPr lang="en-US" sz="1800" b="0" i="0" dirty="0">
                <a:solidFill>
                  <a:srgbClr val="000000"/>
                </a:solidFill>
                <a:effectLst/>
              </a:rPr>
              <a:t> entered, and no one else; although C</a:t>
            </a:r>
            <a:r>
              <a:rPr lang="en-US" sz="1800" b="0" i="0" baseline="-25000" dirty="0">
                <a:solidFill>
                  <a:srgbClr val="000000"/>
                </a:solidFill>
                <a:effectLst/>
              </a:rPr>
              <a:t>1</a:t>
            </a:r>
            <a:r>
              <a:rPr lang="en-US" sz="1800" b="0" i="0" dirty="0">
                <a:solidFill>
                  <a:srgbClr val="000000"/>
                </a:solidFill>
                <a:effectLst/>
              </a:rPr>
              <a:t> and </a:t>
            </a:r>
            <a:r>
              <a:rPr lang="en-US" sz="1800" b="0" dirty="0">
                <a:solidFill>
                  <a:srgbClr val="000000"/>
                </a:solidFill>
                <a:effectLst/>
              </a:rPr>
              <a:t>C</a:t>
            </a:r>
            <a:r>
              <a:rPr lang="en-US" sz="1800" b="0" baseline="-25000" dirty="0">
                <a:solidFill>
                  <a:srgbClr val="000000"/>
                </a:solidFill>
                <a:effectLst/>
              </a:rPr>
              <a:t>2</a:t>
            </a:r>
            <a:r>
              <a:rPr lang="en-US" sz="1800" i="1" dirty="0">
                <a:solidFill>
                  <a:srgbClr val="000000"/>
                </a:solidFill>
              </a:rPr>
              <a:t> </a:t>
            </a:r>
            <a:r>
              <a:rPr lang="en-US" sz="1800" b="0" i="0" dirty="0">
                <a:solidFill>
                  <a:srgbClr val="000000"/>
                </a:solidFill>
                <a:effectLst/>
              </a:rPr>
              <a:t>are not identical today, and are not identical simpliciter, they are identical yesterday. So, counting by identity-yesterday, there only one. Counting by identity-today, there were two; but </a:t>
            </a:r>
            <a:r>
              <a:rPr lang="en-US" sz="1800" b="0" i="0" dirty="0">
                <a:solidFill>
                  <a:srgbClr val="FF0000"/>
                </a:solidFill>
                <a:effectLst/>
              </a:rPr>
              <a:t>it is inappropriate to count by identity-today when we are talking solely about the events of yesterday</a:t>
            </a:r>
            <a:r>
              <a:rPr lang="en-US" sz="1800" b="0" i="0" dirty="0">
                <a:solidFill>
                  <a:srgbClr val="000000"/>
                </a:solidFill>
                <a:effectLst/>
              </a:rPr>
              <a:t>. Counting by identity simpliciter there were two; but in talking about the events of yesterday it is as unnatural to count by identity as it is to count by identity today. </a:t>
            </a:r>
            <a:r>
              <a:rPr lang="en-US" sz="1800" b="0" i="0" dirty="0">
                <a:solidFill>
                  <a:srgbClr val="FF0000"/>
                </a:solidFill>
                <a:effectLst/>
              </a:rPr>
              <a:t>There is a way of counting on which there are two all along; but there is another way on which there are first one and then two</a:t>
            </a:r>
            <a:r>
              <a:rPr lang="en-US" sz="1800" b="0" i="0" dirty="0">
                <a:solidFill>
                  <a:srgbClr val="000000"/>
                </a:solidFill>
                <a:effectLst/>
              </a:rPr>
              <a:t>. The latter has obvious practical advantages.”</a:t>
            </a:r>
            <a:r>
              <a:rPr lang="en-US" sz="1800" dirty="0"/>
              <a:t/>
            </a:r>
            <a:br>
              <a:rPr lang="en-US" sz="1800" dirty="0"/>
            </a:br>
            <a:r>
              <a:rPr lang="en-US" sz="1800" dirty="0"/>
              <a:t/>
            </a:r>
            <a:br>
              <a:rPr lang="en-US" sz="1800" dirty="0"/>
            </a:br>
            <a:r>
              <a:rPr lang="en-US" sz="1800" dirty="0"/>
              <a:t> </a:t>
            </a:r>
            <a:br>
              <a:rPr lang="en-US" sz="1800" dirty="0"/>
            </a:br>
            <a:r>
              <a:rPr lang="en-US" sz="1800" dirty="0"/>
              <a:t/>
            </a:r>
            <a:br>
              <a:rPr lang="en-US" sz="1800" dirty="0"/>
            </a:br>
            <a:endParaRPr lang="it-IT" sz="1800" dirty="0"/>
          </a:p>
        </p:txBody>
      </p:sp>
    </p:spTree>
    <p:extLst>
      <p:ext uri="{BB962C8B-B14F-4D97-AF65-F5344CB8AC3E}">
        <p14:creationId xmlns:p14="http://schemas.microsoft.com/office/powerpoint/2010/main" val="197516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F6EC77-4032-B874-6E2A-D5C6C0C3C8FA}"/>
              </a:ext>
            </a:extLst>
          </p:cNvPr>
          <p:cNvSpPr>
            <a:spLocks noGrp="1"/>
          </p:cNvSpPr>
          <p:nvPr>
            <p:ph type="title"/>
          </p:nvPr>
        </p:nvSpPr>
        <p:spPr>
          <a:xfrm>
            <a:off x="838200" y="0"/>
            <a:ext cx="10515600" cy="1313317"/>
          </a:xfrm>
        </p:spPr>
        <p:txBody>
          <a:bodyPr>
            <a:normAutofit/>
          </a:bodyPr>
          <a:lstStyle/>
          <a:p>
            <a:r>
              <a:rPr lang="it-IT" sz="3200" dirty="0" err="1"/>
              <a:t>Problem</a:t>
            </a:r>
            <a:r>
              <a:rPr lang="it-IT" sz="3200" dirty="0"/>
              <a:t> case n.2: </a:t>
            </a:r>
            <a:r>
              <a:rPr lang="it-IT" sz="3200" dirty="0" err="1"/>
              <a:t>Longevity</a:t>
            </a:r>
            <a:r>
              <a:rPr lang="it-IT" sz="3200" dirty="0"/>
              <a:t> and the </a:t>
            </a:r>
            <a:r>
              <a:rPr lang="it-IT" sz="3200" dirty="0" err="1"/>
              <a:t>intransitivities</a:t>
            </a:r>
            <a:r>
              <a:rPr lang="it-IT" sz="3200" dirty="0"/>
              <a:t> of R- relation and I-relation</a:t>
            </a:r>
            <a:r>
              <a:rPr lang="it-IT" sz="3600" dirty="0"/>
              <a:t>.</a:t>
            </a:r>
          </a:p>
        </p:txBody>
      </p:sp>
      <p:sp>
        <p:nvSpPr>
          <p:cNvPr id="3" name="Segnaposto contenuto 2">
            <a:extLst>
              <a:ext uri="{FF2B5EF4-FFF2-40B4-BE49-F238E27FC236}">
                <a16:creationId xmlns:a16="http://schemas.microsoft.com/office/drawing/2014/main" id="{C85A76B9-70BB-7A6E-2FED-DED5FF2FA6D7}"/>
              </a:ext>
            </a:extLst>
          </p:cNvPr>
          <p:cNvSpPr>
            <a:spLocks noGrp="1"/>
          </p:cNvSpPr>
          <p:nvPr>
            <p:ph idx="1"/>
          </p:nvPr>
        </p:nvSpPr>
        <p:spPr>
          <a:xfrm>
            <a:off x="838200" y="1477108"/>
            <a:ext cx="10515600" cy="5148775"/>
          </a:xfrm>
        </p:spPr>
        <p:txBody>
          <a:bodyPr>
            <a:normAutofit fontScale="92500" lnSpcReduction="20000"/>
          </a:bodyPr>
          <a:lstStyle/>
          <a:p>
            <a:pPr marL="0" indent="0">
              <a:buNone/>
            </a:pPr>
            <a:r>
              <a:rPr lang="en-US" sz="2200" dirty="0"/>
              <a:t>“I turn now to a different problem case. Parfit has noted that mental connectedness will fade away eventually. If the R-relation is a matter of direct connectedness as well as continuity, then </a:t>
            </a:r>
            <a:r>
              <a:rPr lang="en-US" sz="2200" dirty="0" err="1"/>
              <a:t>intransitivities</a:t>
            </a:r>
            <a:r>
              <a:rPr lang="en-US" sz="2200" dirty="0"/>
              <a:t> of the R-relation will appear in the case of a person (if it is a person!) who lives too long.”</a:t>
            </a:r>
          </a:p>
          <a:p>
            <a:pPr marL="0" indent="0">
              <a:buNone/>
            </a:pPr>
            <a:r>
              <a:rPr lang="en-US" sz="2200" i="0" dirty="0">
                <a:solidFill>
                  <a:srgbClr val="000000"/>
                </a:solidFill>
                <a:effectLst/>
              </a:rPr>
              <a:t>“Suppose, for simplicity, that any two stages of Methuselah that are separated by no more than 137 years are R-related; and </a:t>
            </a:r>
            <a:r>
              <a:rPr lang="en-US" sz="2200" i="0" dirty="0">
                <a:solidFill>
                  <a:srgbClr val="FF0000"/>
                </a:solidFill>
                <a:effectLst/>
              </a:rPr>
              <a:t>any two of his stages that are separated by more than 137 years are not R-related</a:t>
            </a:r>
            <a:r>
              <a:rPr lang="en-US" sz="2200" i="0" dirty="0">
                <a:solidFill>
                  <a:srgbClr val="000000"/>
                </a:solidFill>
                <a:effectLst/>
              </a:rPr>
              <a:t>. […] If the R-relation and the I-relation are the same, this means that two of Methuselah’s stages belong to a single continuant person if and only if they are no more than 137 years apart. (Therefore, the whole of Methuselah is not a single person.)</a:t>
            </a:r>
            <a:r>
              <a:rPr lang="en-US" sz="2200" dirty="0"/>
              <a:t>.  […] </a:t>
            </a:r>
            <a:r>
              <a:rPr lang="en-US" sz="2200" i="0" dirty="0">
                <a:solidFill>
                  <a:srgbClr val="000000"/>
                </a:solidFill>
                <a:effectLst/>
              </a:rPr>
              <a:t>whence it follows that </a:t>
            </a:r>
            <a:r>
              <a:rPr lang="en-US" sz="2200" i="0" dirty="0">
                <a:solidFill>
                  <a:srgbClr val="FF0000"/>
                </a:solidFill>
                <a:effectLst/>
              </a:rPr>
              <a:t>all and only the segments that are exactly 137 years long are maximal R-interrelated aggregates</a:t>
            </a:r>
            <a:r>
              <a:rPr lang="en-US" sz="2200" i="0" dirty="0">
                <a:solidFill>
                  <a:srgbClr val="000000"/>
                </a:solidFill>
                <a:effectLst/>
              </a:rPr>
              <a:t>; so all and only the 137-year segments are continuant persons.”</a:t>
            </a:r>
          </a:p>
          <a:p>
            <a:pPr marL="0" indent="0">
              <a:buNone/>
            </a:pPr>
            <a:r>
              <a:rPr lang="en-US" sz="2200" i="0" dirty="0">
                <a:solidFill>
                  <a:srgbClr val="000000"/>
                </a:solidFill>
                <a:effectLst/>
              </a:rPr>
              <a:t>“Let S1 be a stage of Methuselah at the age of 400; let S2 be a stage of Methuselah at the age of 500; let S3 be a stage of Methuselah at the age of 600. By hypothesis S1 is R-related to S2 and S2 is R-related to S3, but S1 and S3 are not R-related</a:t>
            </a:r>
            <a:r>
              <a:rPr lang="en-US" sz="2200" dirty="0"/>
              <a:t>  […] Since S1 and S2 are linked by a 137-year segment (in fact, by infinitely many) they are I-related; likewise, S2 and S3 are I-related. But S1 and S3 are not linked by any 137-year segment, so they are not I-related. </a:t>
            </a:r>
            <a:r>
              <a:rPr lang="en-US" sz="2200" b="0" i="0" dirty="0">
                <a:solidFill>
                  <a:srgbClr val="FF0000"/>
                </a:solidFill>
                <a:effectLst/>
              </a:rPr>
              <a:t>The R-relation and the I-relation are alike intransitive.</a:t>
            </a:r>
            <a:r>
              <a:rPr lang="en-US" sz="2200" dirty="0">
                <a:solidFill>
                  <a:schemeClr val="tx1">
                    <a:lumMod val="95000"/>
                    <a:lumOff val="5000"/>
                  </a:schemeClr>
                </a:solidFill>
              </a:rPr>
              <a:t>”</a:t>
            </a:r>
            <a:r>
              <a:rPr lang="en-US" sz="2200" dirty="0"/>
              <a:t/>
            </a:r>
            <a:br>
              <a:rPr lang="en-US" sz="2200" dirty="0"/>
            </a:br>
            <a:r>
              <a:rPr lang="en-US" sz="2200" dirty="0"/>
              <a:t/>
            </a:r>
            <a:br>
              <a:rPr lang="en-US" sz="2200" dirty="0"/>
            </a:br>
            <a:r>
              <a:rPr lang="en-US" sz="2200" dirty="0"/>
              <a:t/>
            </a:r>
            <a:br>
              <a:rPr lang="en-US" sz="2200" dirty="0"/>
            </a:br>
            <a:r>
              <a:rPr lang="en-US" sz="2200" dirty="0"/>
              <a:t/>
            </a:r>
            <a:br>
              <a:rPr lang="en-US" sz="2200" dirty="0"/>
            </a:br>
            <a:r>
              <a:rPr lang="en-US" sz="1100" dirty="0"/>
              <a:t/>
            </a:r>
            <a:br>
              <a:rPr lang="en-US" sz="1100" dirty="0"/>
            </a:br>
            <a:endParaRPr lang="it-IT" sz="1600" dirty="0"/>
          </a:p>
        </p:txBody>
      </p:sp>
    </p:spTree>
    <p:extLst>
      <p:ext uri="{BB962C8B-B14F-4D97-AF65-F5344CB8AC3E}">
        <p14:creationId xmlns:p14="http://schemas.microsoft.com/office/powerpoint/2010/main" val="3565934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44F848-43BE-CAC8-2603-87C4A8804DFB}"/>
              </a:ext>
            </a:extLst>
          </p:cNvPr>
          <p:cNvSpPr>
            <a:spLocks noGrp="1"/>
          </p:cNvSpPr>
          <p:nvPr>
            <p:ph type="title"/>
          </p:nvPr>
        </p:nvSpPr>
        <p:spPr>
          <a:xfrm>
            <a:off x="838200" y="182882"/>
            <a:ext cx="10515600" cy="891176"/>
          </a:xfrm>
        </p:spPr>
        <p:txBody>
          <a:bodyPr>
            <a:normAutofit fontScale="90000"/>
          </a:bodyPr>
          <a:lstStyle/>
          <a:p>
            <a:r>
              <a:rPr lang="it-IT" sz="3600" dirty="0" err="1"/>
              <a:t>Longevity</a:t>
            </a:r>
            <a:r>
              <a:rPr lang="it-IT" sz="3600" dirty="0"/>
              <a:t>: the </a:t>
            </a:r>
            <a:r>
              <a:rPr lang="it-IT" sz="3600" dirty="0" err="1"/>
              <a:t>overpopulation</a:t>
            </a:r>
            <a:r>
              <a:rPr lang="it-IT" sz="3600" dirty="0"/>
              <a:t> </a:t>
            </a:r>
            <a:r>
              <a:rPr lang="it-IT" sz="3600" dirty="0" err="1"/>
              <a:t>problem</a:t>
            </a:r>
            <a:r>
              <a:rPr lang="it-IT" sz="3600" dirty="0"/>
              <a:t> and </a:t>
            </a:r>
            <a:r>
              <a:rPr lang="it-IT" sz="3600" dirty="0" err="1"/>
              <a:t>how</a:t>
            </a:r>
            <a:r>
              <a:rPr lang="it-IT" sz="3600" dirty="0"/>
              <a:t> </a:t>
            </a:r>
            <a:r>
              <a:rPr lang="it-IT" sz="3600" dirty="0" err="1"/>
              <a:t>tensed</a:t>
            </a:r>
            <a:r>
              <a:rPr lang="it-IT" sz="3600" dirty="0"/>
              <a:t> </a:t>
            </a:r>
            <a:r>
              <a:rPr lang="it-IT" sz="3600" dirty="0" err="1"/>
              <a:t>identity</a:t>
            </a:r>
            <a:r>
              <a:rPr lang="it-IT" sz="3600" dirty="0"/>
              <a:t> </a:t>
            </a:r>
            <a:r>
              <a:rPr lang="it-IT" sz="3600" dirty="0" err="1"/>
              <a:t>saves</a:t>
            </a:r>
            <a:r>
              <a:rPr lang="it-IT" sz="3600" dirty="0"/>
              <a:t> the day (</a:t>
            </a:r>
            <a:r>
              <a:rPr lang="it-IT" sz="3600" dirty="0" err="1"/>
              <a:t>again</a:t>
            </a:r>
            <a:r>
              <a:rPr lang="it-IT" sz="3600" dirty="0"/>
              <a:t>)</a:t>
            </a:r>
            <a:r>
              <a:rPr lang="it-IT" dirty="0"/>
              <a:t>.</a:t>
            </a:r>
          </a:p>
        </p:txBody>
      </p:sp>
      <p:sp>
        <p:nvSpPr>
          <p:cNvPr id="3" name="Segnaposto contenuto 2">
            <a:extLst>
              <a:ext uri="{FF2B5EF4-FFF2-40B4-BE49-F238E27FC236}">
                <a16:creationId xmlns:a16="http://schemas.microsoft.com/office/drawing/2014/main" id="{3C7F8CA8-9117-E6E7-751B-F3D8A63DC7B1}"/>
              </a:ext>
            </a:extLst>
          </p:cNvPr>
          <p:cNvSpPr>
            <a:spLocks noGrp="1"/>
          </p:cNvSpPr>
          <p:nvPr>
            <p:ph idx="1"/>
          </p:nvPr>
        </p:nvSpPr>
        <p:spPr>
          <a:xfrm>
            <a:off x="838200" y="1349829"/>
            <a:ext cx="10515600" cy="5325289"/>
          </a:xfrm>
        </p:spPr>
        <p:txBody>
          <a:bodyPr anchor="ctr" anchorCtr="0">
            <a:normAutofit fontScale="70000" lnSpcReduction="20000"/>
          </a:bodyPr>
          <a:lstStyle/>
          <a:p>
            <a:pPr marL="0" indent="0">
              <a:buNone/>
            </a:pPr>
            <a:r>
              <a:rPr lang="en-US" sz="3200" b="0" i="0" dirty="0">
                <a:solidFill>
                  <a:srgbClr val="000000"/>
                </a:solidFill>
                <a:effectLst/>
              </a:rPr>
              <a:t>“Methuselah spends his 300th birthday alone in his room. How many persons are in that room? There are infinitely many different 137-year segments that include all of Methuselah’s stages on his 300th birthday. One begins at the end of Methuselah’s 163rd birthday and ends at the end of his 300th birthday; another begins at the beginning of his 300th and ends at the beginning of his 437th. </a:t>
            </a:r>
            <a:r>
              <a:rPr lang="en-US" sz="3200" b="0" i="0" dirty="0">
                <a:solidFill>
                  <a:srgbClr val="FF0000"/>
                </a:solidFill>
                <a:effectLst/>
              </a:rPr>
              <a:t>Between these two are a continuum of other 137-year</a:t>
            </a:r>
            <a:r>
              <a:rPr lang="en-US" sz="3200" dirty="0">
                <a:solidFill>
                  <a:srgbClr val="FF0000"/>
                </a:solidFill>
              </a:rPr>
              <a:t> </a:t>
            </a:r>
            <a:r>
              <a:rPr lang="en-US" sz="3200" b="0" i="0" dirty="0">
                <a:solidFill>
                  <a:srgbClr val="FF0000"/>
                </a:solidFill>
                <a:effectLst/>
              </a:rPr>
              <a:t>segments</a:t>
            </a:r>
            <a:r>
              <a:rPr lang="en-US" sz="3200" b="0" i="0" dirty="0">
                <a:solidFill>
                  <a:srgbClr val="000000"/>
                </a:solidFill>
                <a:effectLst/>
              </a:rPr>
              <a:t>. </a:t>
            </a:r>
            <a:r>
              <a:rPr lang="en-US" sz="3200" b="0" i="0" dirty="0">
                <a:solidFill>
                  <a:srgbClr val="FF0000"/>
                </a:solidFill>
                <a:effectLst/>
              </a:rPr>
              <a:t>No two of them are identical</a:t>
            </a:r>
            <a:r>
              <a:rPr lang="en-US" sz="3200" b="0" i="0" dirty="0">
                <a:solidFill>
                  <a:srgbClr val="000000"/>
                </a:solidFill>
                <a:effectLst/>
              </a:rPr>
              <a:t>. […] </a:t>
            </a:r>
            <a:r>
              <a:rPr lang="en-US" sz="3200" b="0" i="0" dirty="0">
                <a:solidFill>
                  <a:srgbClr val="FF0000"/>
                </a:solidFill>
                <a:effectLst/>
              </a:rPr>
              <a:t>Every one of them is a continuant person </a:t>
            </a:r>
            <a:r>
              <a:rPr lang="en-US" sz="3200" b="0" i="0" dirty="0">
                <a:solidFill>
                  <a:srgbClr val="000000"/>
                </a:solidFill>
                <a:effectLst/>
              </a:rPr>
              <a:t>[…].”</a:t>
            </a:r>
          </a:p>
          <a:p>
            <a:pPr marL="0" indent="0">
              <a:buNone/>
            </a:pPr>
            <a:endParaRPr lang="en-US" sz="3200" dirty="0">
              <a:solidFill>
                <a:srgbClr val="000000"/>
              </a:solidFill>
            </a:endParaRPr>
          </a:p>
          <a:p>
            <a:pPr marL="0" indent="0">
              <a:buNone/>
            </a:pPr>
            <a:r>
              <a:rPr lang="en-US" sz="3200" dirty="0">
                <a:solidFill>
                  <a:srgbClr val="000000"/>
                </a:solidFill>
              </a:rPr>
              <a:t>“</a:t>
            </a:r>
            <a:r>
              <a:rPr lang="en-US" sz="3200" b="0" i="0" dirty="0">
                <a:solidFill>
                  <a:srgbClr val="000000"/>
                </a:solidFill>
                <a:effectLst/>
              </a:rPr>
              <a:t>Tensed identity to the rescue once more. True, there are continuum many nonidentical continuant persons in the room. But, </a:t>
            </a:r>
            <a:r>
              <a:rPr lang="en-US" sz="3200" b="0" i="0" dirty="0">
                <a:effectLst/>
              </a:rPr>
              <a:t>counting by the appropriate relation of tensed identity, there is only one</a:t>
            </a:r>
            <a:r>
              <a:rPr lang="en-US" sz="3200" b="0" i="0" dirty="0">
                <a:solidFill>
                  <a:srgbClr val="000000"/>
                </a:solidFill>
                <a:effectLst/>
              </a:rPr>
              <a:t>. </a:t>
            </a:r>
            <a:r>
              <a:rPr lang="en-US" sz="3200" b="0" i="0" dirty="0">
                <a:solidFill>
                  <a:srgbClr val="FF0000"/>
                </a:solidFill>
                <a:effectLst/>
              </a:rPr>
              <a:t>All the continuum many non-identical continuant persons are identical-at-the-time-in-question, since they all share the single stage at that time</a:t>
            </a:r>
            <a:r>
              <a:rPr lang="en-US" sz="3200" b="0" i="0" dirty="0">
                <a:solidFill>
                  <a:srgbClr val="000000"/>
                </a:solidFill>
                <a:effectLst/>
              </a:rPr>
              <a:t>. Granted that we may count by tensed identity, there is no overcrowding.”</a:t>
            </a:r>
            <a:r>
              <a:rPr lang="en-US" sz="3200" dirty="0"/>
              <a:t> </a:t>
            </a:r>
          </a:p>
          <a:p>
            <a:pPr marL="0" indent="0">
              <a:buNone/>
            </a:pPr>
            <a:endParaRPr lang="en-US" sz="3200" dirty="0"/>
          </a:p>
          <a:p>
            <a:pPr marL="0" indent="0">
              <a:buNone/>
            </a:pPr>
            <a:endParaRPr lang="en-US" sz="2900" dirty="0">
              <a:solidFill>
                <a:srgbClr val="000000"/>
              </a:solidFill>
            </a:endParaRPr>
          </a:p>
          <a:p>
            <a:pPr marL="0" indent="0">
              <a:buNone/>
            </a:pPr>
            <a:r>
              <a:rPr lang="en-US" dirty="0"/>
              <a:t/>
            </a:r>
            <a:br>
              <a:rPr lang="en-US" dirty="0"/>
            </a:br>
            <a:endParaRPr lang="it-IT" dirty="0"/>
          </a:p>
        </p:txBody>
      </p:sp>
    </p:spTree>
    <p:extLst>
      <p:ext uri="{BB962C8B-B14F-4D97-AF65-F5344CB8AC3E}">
        <p14:creationId xmlns:p14="http://schemas.microsoft.com/office/powerpoint/2010/main" val="1276359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422662-2C49-9552-3A51-6A1C4298A3DD}"/>
              </a:ext>
            </a:extLst>
          </p:cNvPr>
          <p:cNvSpPr>
            <a:spLocks noGrp="1"/>
          </p:cNvSpPr>
          <p:nvPr>
            <p:ph type="title"/>
          </p:nvPr>
        </p:nvSpPr>
        <p:spPr/>
        <p:txBody>
          <a:bodyPr>
            <a:normAutofit/>
          </a:bodyPr>
          <a:lstStyle/>
          <a:p>
            <a:r>
              <a:rPr lang="it-IT" sz="4000" dirty="0" err="1"/>
              <a:t>Problem</a:t>
            </a:r>
            <a:r>
              <a:rPr lang="it-IT" sz="4000" dirty="0"/>
              <a:t> case n.3 : Degrees of personal </a:t>
            </a:r>
            <a:r>
              <a:rPr lang="it-IT" sz="4000" dirty="0" err="1"/>
              <a:t>identity</a:t>
            </a:r>
            <a:r>
              <a:rPr lang="it-IT" sz="4000" dirty="0"/>
              <a:t> (1)</a:t>
            </a:r>
          </a:p>
        </p:txBody>
      </p:sp>
      <p:sp>
        <p:nvSpPr>
          <p:cNvPr id="3" name="Segnaposto contenuto 2">
            <a:extLst>
              <a:ext uri="{FF2B5EF4-FFF2-40B4-BE49-F238E27FC236}">
                <a16:creationId xmlns:a16="http://schemas.microsoft.com/office/drawing/2014/main" id="{AE465D70-B54A-4537-C7AE-CC4883250470}"/>
              </a:ext>
            </a:extLst>
          </p:cNvPr>
          <p:cNvSpPr>
            <a:spLocks noGrp="1"/>
          </p:cNvSpPr>
          <p:nvPr>
            <p:ph idx="1"/>
          </p:nvPr>
        </p:nvSpPr>
        <p:spPr>
          <a:xfrm>
            <a:off x="838200" y="1690688"/>
            <a:ext cx="10515600" cy="4486275"/>
          </a:xfrm>
        </p:spPr>
        <p:txBody>
          <a:bodyPr>
            <a:noAutofit/>
          </a:bodyPr>
          <a:lstStyle/>
          <a:p>
            <a:pPr marL="0" indent="0">
              <a:buNone/>
            </a:pPr>
            <a:r>
              <a:rPr lang="en-US" sz="2000" b="0" i="0" dirty="0">
                <a:solidFill>
                  <a:srgbClr val="000000"/>
                </a:solidFill>
                <a:effectLst/>
              </a:rPr>
              <a:t>“We turn now to the question of degree. Identity certainly cannot be a matter of degree. But the I-relation is not defined in terms of identity alone. It derives also from personhood: the property of being a continuant person. Thus, </a:t>
            </a:r>
            <a:r>
              <a:rPr lang="en-US" sz="2000" b="0" i="0" dirty="0">
                <a:solidFill>
                  <a:srgbClr val="FF0000"/>
                </a:solidFill>
                <a:effectLst/>
              </a:rPr>
              <a:t>personal identity may be a matter of degree because personhood is a matter of degree, even though identity is not</a:t>
            </a:r>
            <a:r>
              <a:rPr lang="en-US" sz="2000" b="0" i="0" dirty="0">
                <a:solidFill>
                  <a:srgbClr val="000000"/>
                </a:solidFill>
                <a:effectLst/>
              </a:rPr>
              <a:t>.”</a:t>
            </a:r>
          </a:p>
          <a:p>
            <a:pPr marL="0" indent="0">
              <a:buNone/>
            </a:pPr>
            <a:r>
              <a:rPr lang="en-US" sz="2000" b="0" i="0" dirty="0">
                <a:solidFill>
                  <a:srgbClr val="000000"/>
                </a:solidFill>
                <a:effectLst/>
              </a:rPr>
              <a:t>“Parfit suggests, for instance, that if you fuse with someone very different, yielding a fusion product mentally halfway between you and your partner, then it is questionable whether you have survived. Not that there is a definite, unknown answer. Rather, what matters in survival - the R-relation - is present in reduced degree.</a:t>
            </a:r>
            <a:r>
              <a:rPr lang="en-US" sz="2000" dirty="0"/>
              <a:t> </a:t>
            </a:r>
            <a:r>
              <a:rPr lang="en-US" sz="2000" b="0" i="0" dirty="0">
                <a:solidFill>
                  <a:srgbClr val="000000"/>
                </a:solidFill>
                <a:effectLst/>
              </a:rPr>
              <a:t>There is less of it than in clear cases of survival, more than in clear cases of non-survival. If we want the I-relation and the R-relation to coincide, we may take it that C</a:t>
            </a:r>
            <a:r>
              <a:rPr lang="en-US" sz="2000" b="0" i="0" baseline="-25000" dirty="0">
                <a:solidFill>
                  <a:srgbClr val="000000"/>
                </a:solidFill>
                <a:effectLst/>
              </a:rPr>
              <a:t>1</a:t>
            </a:r>
            <a:r>
              <a:rPr lang="en-US" sz="2000" b="0" i="0" dirty="0">
                <a:solidFill>
                  <a:srgbClr val="000000"/>
                </a:solidFill>
                <a:effectLst/>
              </a:rPr>
              <a:t> and C</a:t>
            </a:r>
            <a:r>
              <a:rPr lang="en-US" sz="2000" b="0" i="0" baseline="-25000" dirty="0">
                <a:solidFill>
                  <a:srgbClr val="000000"/>
                </a:solidFill>
                <a:effectLst/>
              </a:rPr>
              <a:t>2</a:t>
            </a:r>
            <a:r>
              <a:rPr lang="en-US" sz="2000" b="0" i="0" dirty="0">
                <a:solidFill>
                  <a:srgbClr val="000000"/>
                </a:solidFill>
                <a:effectLst/>
              </a:rPr>
              <a:t> (see fig. 1.1 for cases of fusion) are persons to reduced degree because they are broken by abrupt mental discontinuities.”. </a:t>
            </a:r>
            <a:r>
              <a:rPr lang="en-US" sz="2000" dirty="0"/>
              <a:t/>
            </a:r>
            <a:br>
              <a:rPr lang="en-US" sz="2000" dirty="0"/>
            </a:br>
            <a:endParaRPr lang="en-US" sz="2000" dirty="0"/>
          </a:p>
          <a:p>
            <a:pPr marL="0" indent="0">
              <a:buNone/>
            </a:pPr>
            <a:r>
              <a:rPr lang="en-US" sz="2000" dirty="0"/>
              <a:t>Il </a:t>
            </a:r>
            <a:r>
              <a:rPr lang="en-US" sz="2000" dirty="0" err="1"/>
              <a:t>problema</a:t>
            </a:r>
            <a:r>
              <a:rPr lang="en-US" sz="2000" dirty="0"/>
              <a:t> </a:t>
            </a:r>
            <a:r>
              <a:rPr lang="en-US" sz="2000" dirty="0" err="1"/>
              <a:t>ora</a:t>
            </a:r>
            <a:r>
              <a:rPr lang="en-US" sz="2000" dirty="0"/>
              <a:t> </a:t>
            </a:r>
            <a:r>
              <a:rPr lang="en-US" sz="2000" dirty="0" err="1"/>
              <a:t>diventa</a:t>
            </a:r>
            <a:r>
              <a:rPr lang="en-US" sz="2000" dirty="0"/>
              <a:t> come </a:t>
            </a:r>
            <a:r>
              <a:rPr lang="en-US" sz="2000" dirty="0" err="1"/>
              <a:t>definire</a:t>
            </a:r>
            <a:r>
              <a:rPr lang="en-US" sz="2000" dirty="0"/>
              <a:t> il </a:t>
            </a:r>
            <a:r>
              <a:rPr lang="en-US" sz="2000" dirty="0" err="1"/>
              <a:t>grado</a:t>
            </a:r>
            <a:r>
              <a:rPr lang="en-US" sz="2000" dirty="0"/>
              <a:t> di </a:t>
            </a:r>
            <a:r>
              <a:rPr lang="en-US" sz="2000" dirty="0" err="1"/>
              <a:t>identità</a:t>
            </a:r>
            <a:r>
              <a:rPr lang="en-US" sz="2000" dirty="0"/>
              <a:t> </a:t>
            </a:r>
            <a:r>
              <a:rPr lang="en-US" sz="2000" dirty="0" err="1"/>
              <a:t>personale</a:t>
            </a:r>
            <a:r>
              <a:rPr lang="en-US" sz="2000" dirty="0"/>
              <a:t> in modo tale </a:t>
            </a:r>
            <a:r>
              <a:rPr lang="en-US" sz="2000" dirty="0" err="1"/>
              <a:t>che</a:t>
            </a:r>
            <a:r>
              <a:rPr lang="en-US" sz="2000" dirty="0"/>
              <a:t> </a:t>
            </a:r>
            <a:r>
              <a:rPr lang="en-US" sz="2000" dirty="0" err="1"/>
              <a:t>concordi</a:t>
            </a:r>
            <a:r>
              <a:rPr lang="en-US" sz="2000" dirty="0"/>
              <a:t> con il </a:t>
            </a:r>
            <a:r>
              <a:rPr lang="en-US" sz="2000" dirty="0" err="1"/>
              <a:t>grado</a:t>
            </a:r>
            <a:r>
              <a:rPr lang="en-US" sz="2000" dirty="0"/>
              <a:t> di R-</a:t>
            </a:r>
            <a:r>
              <a:rPr lang="en-US" sz="2000" dirty="0" err="1"/>
              <a:t>interrelazione</a:t>
            </a:r>
            <a:r>
              <a:rPr lang="en-US" sz="2000" dirty="0"/>
              <a:t> e di I-</a:t>
            </a:r>
            <a:r>
              <a:rPr lang="en-US" sz="2000" dirty="0" err="1"/>
              <a:t>interrelazione</a:t>
            </a:r>
            <a:r>
              <a:rPr lang="en-US" sz="2000" dirty="0"/>
              <a:t> </a:t>
            </a:r>
            <a:r>
              <a:rPr lang="en-US" sz="2000" dirty="0" err="1"/>
              <a:t>degli</a:t>
            </a:r>
            <a:r>
              <a:rPr lang="en-US" sz="2000" dirty="0"/>
              <a:t> </a:t>
            </a:r>
            <a:r>
              <a:rPr lang="en-US" sz="2000" dirty="0" err="1"/>
              <a:t>aggregati</a:t>
            </a:r>
            <a:r>
              <a:rPr lang="en-US" sz="2000" dirty="0"/>
              <a:t> di </a:t>
            </a:r>
            <a:r>
              <a:rPr lang="en-US" sz="2000" dirty="0" err="1"/>
              <a:t>stadi</a:t>
            </a:r>
            <a:r>
              <a:rPr lang="en-US" sz="2000" dirty="0"/>
              <a:t> </a:t>
            </a:r>
            <a:r>
              <a:rPr lang="en-US" sz="2000" dirty="0" err="1"/>
              <a:t>personali</a:t>
            </a:r>
            <a:r>
              <a:rPr lang="en-US" sz="2000" dirty="0"/>
              <a:t>.  </a:t>
            </a:r>
            <a:br>
              <a:rPr lang="en-US" sz="2000" dirty="0"/>
            </a:br>
            <a:r>
              <a:rPr lang="en-US" sz="2000" dirty="0"/>
              <a:t/>
            </a:r>
            <a:br>
              <a:rPr lang="en-US" sz="2000" dirty="0"/>
            </a:br>
            <a:endParaRPr lang="en-US" sz="2000" b="0" i="0" dirty="0">
              <a:solidFill>
                <a:srgbClr val="000000"/>
              </a:solidFill>
              <a:effectLst/>
            </a:endParaRPr>
          </a:p>
        </p:txBody>
      </p:sp>
    </p:spTree>
    <p:extLst>
      <p:ext uri="{BB962C8B-B14F-4D97-AF65-F5344CB8AC3E}">
        <p14:creationId xmlns:p14="http://schemas.microsoft.com/office/powerpoint/2010/main" val="817213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2BD849-31CC-6F31-AD67-B20A46E6EF64}"/>
              </a:ext>
            </a:extLst>
          </p:cNvPr>
          <p:cNvSpPr>
            <a:spLocks noGrp="1"/>
          </p:cNvSpPr>
          <p:nvPr>
            <p:ph type="title"/>
          </p:nvPr>
        </p:nvSpPr>
        <p:spPr/>
        <p:txBody>
          <a:bodyPr>
            <a:normAutofit/>
          </a:bodyPr>
          <a:lstStyle/>
          <a:p>
            <a:r>
              <a:rPr lang="it-IT" sz="4000" dirty="0" err="1"/>
              <a:t>Problem</a:t>
            </a:r>
            <a:r>
              <a:rPr lang="it-IT" sz="4000" dirty="0"/>
              <a:t> case n.3 : Degrees of personal </a:t>
            </a:r>
            <a:r>
              <a:rPr lang="it-IT" sz="4000" dirty="0" err="1"/>
              <a:t>identity</a:t>
            </a:r>
            <a:r>
              <a:rPr lang="it-IT" sz="4000" dirty="0"/>
              <a:t> (2)</a:t>
            </a:r>
          </a:p>
        </p:txBody>
      </p:sp>
      <p:sp>
        <p:nvSpPr>
          <p:cNvPr id="3" name="Segnaposto contenuto 2">
            <a:extLst>
              <a:ext uri="{FF2B5EF4-FFF2-40B4-BE49-F238E27FC236}">
                <a16:creationId xmlns:a16="http://schemas.microsoft.com/office/drawing/2014/main" id="{DD8AB57A-EDEE-7468-3682-0667B8BF2B99}"/>
              </a:ext>
            </a:extLst>
          </p:cNvPr>
          <p:cNvSpPr>
            <a:spLocks noGrp="1"/>
          </p:cNvSpPr>
          <p:nvPr>
            <p:ph idx="1"/>
          </p:nvPr>
        </p:nvSpPr>
        <p:spPr>
          <a:xfrm>
            <a:off x="838200" y="1575582"/>
            <a:ext cx="10515600" cy="4601381"/>
          </a:xfrm>
        </p:spPr>
        <p:txBody>
          <a:bodyPr>
            <a:normAutofit/>
          </a:bodyPr>
          <a:lstStyle/>
          <a:p>
            <a:pPr marL="0" indent="0">
              <a:buNone/>
            </a:pPr>
            <a:r>
              <a:rPr lang="en-US" sz="1800" b="0" i="0" dirty="0">
                <a:solidFill>
                  <a:srgbClr val="000000"/>
                </a:solidFill>
                <a:effectLst/>
              </a:rPr>
              <a:t>Un primo modo </a:t>
            </a:r>
            <a:r>
              <a:rPr lang="en-US" sz="1800" b="0" i="0" dirty="0" err="1">
                <a:solidFill>
                  <a:srgbClr val="000000"/>
                </a:solidFill>
                <a:effectLst/>
              </a:rPr>
              <a:t>potrebbe</a:t>
            </a:r>
            <a:r>
              <a:rPr lang="en-US" sz="1800" b="0" i="0" dirty="0">
                <a:solidFill>
                  <a:srgbClr val="000000"/>
                </a:solidFill>
                <a:effectLst/>
              </a:rPr>
              <a:t> </a:t>
            </a:r>
            <a:r>
              <a:rPr lang="en-US" sz="1800" b="0" i="0" dirty="0" err="1">
                <a:solidFill>
                  <a:srgbClr val="000000"/>
                </a:solidFill>
                <a:effectLst/>
              </a:rPr>
              <a:t>essere</a:t>
            </a:r>
            <a:r>
              <a:rPr lang="en-US" sz="1800" b="0" i="0" dirty="0">
                <a:solidFill>
                  <a:srgbClr val="000000"/>
                </a:solidFill>
                <a:effectLst/>
              </a:rPr>
              <a:t> il </a:t>
            </a:r>
            <a:r>
              <a:rPr lang="en-US" sz="1800" b="0" i="0" dirty="0" err="1">
                <a:solidFill>
                  <a:srgbClr val="000000"/>
                </a:solidFill>
                <a:effectLst/>
              </a:rPr>
              <a:t>seguente</a:t>
            </a:r>
            <a:r>
              <a:rPr lang="en-US" sz="1800" b="0" i="0" dirty="0">
                <a:solidFill>
                  <a:srgbClr val="000000"/>
                </a:solidFill>
                <a:effectLst/>
              </a:rPr>
              <a:t>:</a:t>
            </a:r>
          </a:p>
          <a:p>
            <a:pPr marL="0" indent="0">
              <a:buNone/>
            </a:pPr>
            <a:r>
              <a:rPr lang="en-US" sz="1800" b="0" i="0" dirty="0">
                <a:solidFill>
                  <a:srgbClr val="000000"/>
                </a:solidFill>
                <a:effectLst/>
              </a:rPr>
              <a:t>“[…]the degree of R-interrelatedness of an aggregate is </a:t>
            </a:r>
            <a:r>
              <a:rPr lang="en-US" sz="1800" b="0" i="0" dirty="0">
                <a:solidFill>
                  <a:srgbClr val="FF0000"/>
                </a:solidFill>
                <a:effectLst/>
              </a:rPr>
              <a:t>the minimum degree of R-relatedness between any two stages in the aggregate</a:t>
            </a:r>
            <a:r>
              <a:rPr lang="en-US" sz="1800" b="0" i="0" dirty="0">
                <a:solidFill>
                  <a:srgbClr val="000000"/>
                </a:solidFill>
                <a:effectLst/>
              </a:rPr>
              <a:t>. (Better: the greatest lower bound on the degrees of R-relatedness between any two stages.)”</a:t>
            </a:r>
          </a:p>
          <a:p>
            <a:pPr marL="0" indent="0">
              <a:buNone/>
            </a:pPr>
            <a:r>
              <a:rPr lang="en-US" sz="1800" dirty="0" err="1">
                <a:solidFill>
                  <a:srgbClr val="000000"/>
                </a:solidFill>
              </a:rPr>
              <a:t>Questo</a:t>
            </a:r>
            <a:r>
              <a:rPr lang="en-US" sz="1800" dirty="0">
                <a:solidFill>
                  <a:srgbClr val="000000"/>
                </a:solidFill>
              </a:rPr>
              <a:t> </a:t>
            </a:r>
            <a:r>
              <a:rPr lang="en-US" sz="1800" dirty="0" err="1">
                <a:solidFill>
                  <a:srgbClr val="000000"/>
                </a:solidFill>
              </a:rPr>
              <a:t>tuttavia</a:t>
            </a:r>
            <a:r>
              <a:rPr lang="en-US" sz="1800" dirty="0">
                <a:solidFill>
                  <a:srgbClr val="000000"/>
                </a:solidFill>
              </a:rPr>
              <a:t> </a:t>
            </a:r>
            <a:r>
              <a:rPr lang="en-US" sz="1800" dirty="0" err="1">
                <a:solidFill>
                  <a:srgbClr val="000000"/>
                </a:solidFill>
              </a:rPr>
              <a:t>sembra</a:t>
            </a:r>
            <a:r>
              <a:rPr lang="en-US" sz="1800" dirty="0">
                <a:solidFill>
                  <a:srgbClr val="000000"/>
                </a:solidFill>
              </a:rPr>
              <a:t> </a:t>
            </a:r>
            <a:r>
              <a:rPr lang="en-US" sz="1800" dirty="0" err="1">
                <a:solidFill>
                  <a:srgbClr val="000000"/>
                </a:solidFill>
              </a:rPr>
              <a:t>generare</a:t>
            </a:r>
            <a:r>
              <a:rPr lang="en-US" sz="1800" dirty="0">
                <a:solidFill>
                  <a:srgbClr val="000000"/>
                </a:solidFill>
              </a:rPr>
              <a:t> la </a:t>
            </a:r>
            <a:r>
              <a:rPr lang="en-US" sz="1800" dirty="0" err="1">
                <a:solidFill>
                  <a:srgbClr val="000000"/>
                </a:solidFill>
              </a:rPr>
              <a:t>conseguenza</a:t>
            </a:r>
            <a:r>
              <a:rPr lang="en-US" sz="1800" dirty="0">
                <a:solidFill>
                  <a:srgbClr val="000000"/>
                </a:solidFill>
              </a:rPr>
              <a:t> </a:t>
            </a:r>
            <a:r>
              <a:rPr lang="en-US" sz="1800" dirty="0" err="1">
                <a:solidFill>
                  <a:srgbClr val="000000"/>
                </a:solidFill>
              </a:rPr>
              <a:t>indesiderata</a:t>
            </a:r>
            <a:r>
              <a:rPr lang="en-US" sz="1800" dirty="0">
                <a:solidFill>
                  <a:srgbClr val="000000"/>
                </a:solidFill>
              </a:rPr>
              <a:t>, come </a:t>
            </a:r>
            <a:r>
              <a:rPr lang="en-US" sz="1800" dirty="0" err="1">
                <a:solidFill>
                  <a:srgbClr val="000000"/>
                </a:solidFill>
              </a:rPr>
              <a:t>nel</a:t>
            </a:r>
            <a:r>
              <a:rPr lang="en-US" sz="1800" dirty="0">
                <a:solidFill>
                  <a:srgbClr val="000000"/>
                </a:solidFill>
              </a:rPr>
              <a:t> </a:t>
            </a:r>
            <a:r>
              <a:rPr lang="en-US" sz="1800" dirty="0" err="1">
                <a:solidFill>
                  <a:srgbClr val="000000"/>
                </a:solidFill>
              </a:rPr>
              <a:t>caso</a:t>
            </a:r>
            <a:r>
              <a:rPr lang="en-US" sz="1800" dirty="0">
                <a:solidFill>
                  <a:srgbClr val="000000"/>
                </a:solidFill>
              </a:rPr>
              <a:t> di </a:t>
            </a:r>
            <a:r>
              <a:rPr lang="en-US" sz="1800" dirty="0" err="1">
                <a:solidFill>
                  <a:srgbClr val="000000"/>
                </a:solidFill>
              </a:rPr>
              <a:t>Matusalemme</a:t>
            </a:r>
            <a:r>
              <a:rPr lang="en-US" sz="1800" dirty="0">
                <a:solidFill>
                  <a:srgbClr val="000000"/>
                </a:solidFill>
              </a:rPr>
              <a:t>, </a:t>
            </a:r>
            <a:r>
              <a:rPr lang="en-US" sz="1800" dirty="0" err="1">
                <a:solidFill>
                  <a:srgbClr val="000000"/>
                </a:solidFill>
              </a:rPr>
              <a:t>che</a:t>
            </a:r>
            <a:r>
              <a:rPr lang="en-US" sz="1800" dirty="0">
                <a:solidFill>
                  <a:srgbClr val="000000"/>
                </a:solidFill>
              </a:rPr>
              <a:t> </a:t>
            </a:r>
            <a:r>
              <a:rPr lang="en-US" sz="1800" dirty="0" err="1">
                <a:solidFill>
                  <a:srgbClr val="000000"/>
                </a:solidFill>
              </a:rPr>
              <a:t>negli</a:t>
            </a:r>
            <a:r>
              <a:rPr lang="en-US" sz="1800" dirty="0">
                <a:solidFill>
                  <a:srgbClr val="000000"/>
                </a:solidFill>
              </a:rPr>
              <a:t> </a:t>
            </a:r>
            <a:r>
              <a:rPr lang="en-US" sz="1800" dirty="0" err="1">
                <a:solidFill>
                  <a:srgbClr val="000000"/>
                </a:solidFill>
              </a:rPr>
              <a:t>aggregati</a:t>
            </a:r>
            <a:r>
              <a:rPr lang="en-US" sz="1800" dirty="0">
                <a:solidFill>
                  <a:srgbClr val="000000"/>
                </a:solidFill>
              </a:rPr>
              <a:t> </a:t>
            </a:r>
            <a:r>
              <a:rPr lang="en-US" sz="1800" dirty="0" err="1">
                <a:solidFill>
                  <a:srgbClr val="000000"/>
                </a:solidFill>
              </a:rPr>
              <a:t>nei</a:t>
            </a:r>
            <a:r>
              <a:rPr lang="en-US" sz="1800" dirty="0">
                <a:solidFill>
                  <a:srgbClr val="000000"/>
                </a:solidFill>
              </a:rPr>
              <a:t> </a:t>
            </a:r>
            <a:r>
              <a:rPr lang="en-US" sz="1800" dirty="0" err="1">
                <a:solidFill>
                  <a:srgbClr val="000000"/>
                </a:solidFill>
              </a:rPr>
              <a:t>quali</a:t>
            </a:r>
            <a:r>
              <a:rPr lang="en-US" sz="1800" dirty="0">
                <a:solidFill>
                  <a:srgbClr val="000000"/>
                </a:solidFill>
              </a:rPr>
              <a:t> è </a:t>
            </a:r>
            <a:r>
              <a:rPr lang="en-US" sz="1800" dirty="0" err="1">
                <a:solidFill>
                  <a:srgbClr val="000000"/>
                </a:solidFill>
              </a:rPr>
              <a:t>presente</a:t>
            </a:r>
            <a:r>
              <a:rPr lang="en-US" sz="1800" dirty="0">
                <a:solidFill>
                  <a:srgbClr val="000000"/>
                </a:solidFill>
              </a:rPr>
              <a:t> un alto </a:t>
            </a:r>
            <a:r>
              <a:rPr lang="en-US" sz="1800" dirty="0" err="1">
                <a:solidFill>
                  <a:srgbClr val="000000"/>
                </a:solidFill>
              </a:rPr>
              <a:t>grado</a:t>
            </a:r>
            <a:r>
              <a:rPr lang="en-US" sz="1800" dirty="0">
                <a:solidFill>
                  <a:srgbClr val="000000"/>
                </a:solidFill>
              </a:rPr>
              <a:t> di R-</a:t>
            </a:r>
            <a:r>
              <a:rPr lang="en-US" sz="1800" dirty="0" err="1">
                <a:solidFill>
                  <a:srgbClr val="000000"/>
                </a:solidFill>
              </a:rPr>
              <a:t>interrelazione</a:t>
            </a:r>
            <a:r>
              <a:rPr lang="en-US" sz="1800" dirty="0">
                <a:solidFill>
                  <a:srgbClr val="000000"/>
                </a:solidFill>
              </a:rPr>
              <a:t> </a:t>
            </a:r>
            <a:r>
              <a:rPr lang="en-US" sz="1800" dirty="0" err="1">
                <a:solidFill>
                  <a:srgbClr val="000000"/>
                </a:solidFill>
              </a:rPr>
              <a:t>fra</a:t>
            </a:r>
            <a:r>
              <a:rPr lang="en-US" sz="1800" dirty="0">
                <a:solidFill>
                  <a:srgbClr val="000000"/>
                </a:solidFill>
              </a:rPr>
              <a:t> </a:t>
            </a:r>
            <a:r>
              <a:rPr lang="en-US" sz="1800" dirty="0" err="1">
                <a:solidFill>
                  <a:srgbClr val="000000"/>
                </a:solidFill>
              </a:rPr>
              <a:t>gli</a:t>
            </a:r>
            <a:r>
              <a:rPr lang="en-US" sz="1800" dirty="0">
                <a:solidFill>
                  <a:srgbClr val="000000"/>
                </a:solidFill>
              </a:rPr>
              <a:t> </a:t>
            </a:r>
            <a:r>
              <a:rPr lang="en-US" sz="1800" dirty="0" err="1">
                <a:solidFill>
                  <a:srgbClr val="000000"/>
                </a:solidFill>
              </a:rPr>
              <a:t>stadi</a:t>
            </a:r>
            <a:r>
              <a:rPr lang="en-US" sz="1800" dirty="0">
                <a:solidFill>
                  <a:srgbClr val="000000"/>
                </a:solidFill>
              </a:rPr>
              <a:t> </a:t>
            </a:r>
            <a:r>
              <a:rPr lang="en-US" sz="1800" dirty="0" err="1">
                <a:solidFill>
                  <a:srgbClr val="000000"/>
                </a:solidFill>
              </a:rPr>
              <a:t>personali</a:t>
            </a:r>
            <a:r>
              <a:rPr lang="en-US" sz="1800" dirty="0">
                <a:solidFill>
                  <a:srgbClr val="000000"/>
                </a:solidFill>
              </a:rPr>
              <a:t> è </a:t>
            </a:r>
            <a:r>
              <a:rPr lang="en-US" sz="1800" dirty="0" err="1">
                <a:solidFill>
                  <a:srgbClr val="000000"/>
                </a:solidFill>
              </a:rPr>
              <a:t>presente</a:t>
            </a:r>
            <a:r>
              <a:rPr lang="en-US" sz="1800" dirty="0">
                <a:solidFill>
                  <a:srgbClr val="000000"/>
                </a:solidFill>
              </a:rPr>
              <a:t> </a:t>
            </a:r>
            <a:r>
              <a:rPr lang="en-US" sz="1800" dirty="0" err="1">
                <a:solidFill>
                  <a:srgbClr val="000000"/>
                </a:solidFill>
              </a:rPr>
              <a:t>allo</a:t>
            </a:r>
            <a:r>
              <a:rPr lang="en-US" sz="1800" dirty="0">
                <a:solidFill>
                  <a:srgbClr val="000000"/>
                </a:solidFill>
              </a:rPr>
              <a:t> </a:t>
            </a:r>
            <a:r>
              <a:rPr lang="en-US" sz="1800" dirty="0" err="1">
                <a:solidFill>
                  <a:srgbClr val="000000"/>
                </a:solidFill>
              </a:rPr>
              <a:t>stesso</a:t>
            </a:r>
            <a:r>
              <a:rPr lang="en-US" sz="1800" dirty="0">
                <a:solidFill>
                  <a:srgbClr val="000000"/>
                </a:solidFill>
              </a:rPr>
              <a:t> tempo un basso </a:t>
            </a:r>
            <a:r>
              <a:rPr lang="en-US" sz="1800" dirty="0" err="1">
                <a:solidFill>
                  <a:srgbClr val="000000"/>
                </a:solidFill>
              </a:rPr>
              <a:t>grado</a:t>
            </a:r>
            <a:r>
              <a:rPr lang="en-US" sz="1800" dirty="0">
                <a:solidFill>
                  <a:srgbClr val="000000"/>
                </a:solidFill>
              </a:rPr>
              <a:t> di </a:t>
            </a:r>
            <a:r>
              <a:rPr lang="en-US" sz="1800" dirty="0" err="1">
                <a:solidFill>
                  <a:srgbClr val="000000"/>
                </a:solidFill>
              </a:rPr>
              <a:t>massimalità</a:t>
            </a:r>
            <a:r>
              <a:rPr lang="en-US" sz="1800" dirty="0">
                <a:solidFill>
                  <a:srgbClr val="000000"/>
                </a:solidFill>
              </a:rPr>
              <a:t> e </a:t>
            </a:r>
            <a:r>
              <a:rPr lang="en-US" sz="1800" dirty="0" err="1">
                <a:solidFill>
                  <a:srgbClr val="000000"/>
                </a:solidFill>
              </a:rPr>
              <a:t>quindi</a:t>
            </a:r>
            <a:r>
              <a:rPr lang="en-US" sz="1800" dirty="0">
                <a:solidFill>
                  <a:srgbClr val="000000"/>
                </a:solidFill>
              </a:rPr>
              <a:t> di </a:t>
            </a:r>
            <a:r>
              <a:rPr lang="en-US" sz="1800" dirty="0" err="1">
                <a:solidFill>
                  <a:srgbClr val="000000"/>
                </a:solidFill>
              </a:rPr>
              <a:t>identità</a:t>
            </a:r>
            <a:r>
              <a:rPr lang="en-US" sz="1800" dirty="0">
                <a:solidFill>
                  <a:srgbClr val="000000"/>
                </a:solidFill>
              </a:rPr>
              <a:t> </a:t>
            </a:r>
            <a:r>
              <a:rPr lang="en-US" sz="1800" dirty="0" err="1">
                <a:solidFill>
                  <a:srgbClr val="000000"/>
                </a:solidFill>
              </a:rPr>
              <a:t>personale</a:t>
            </a:r>
            <a:r>
              <a:rPr lang="en-US" sz="1800" dirty="0">
                <a:solidFill>
                  <a:srgbClr val="000000"/>
                </a:solidFill>
              </a:rPr>
              <a:t> (</a:t>
            </a:r>
            <a:r>
              <a:rPr lang="en-US" sz="1800" dirty="0" err="1">
                <a:solidFill>
                  <a:srgbClr val="000000"/>
                </a:solidFill>
              </a:rPr>
              <a:t>essendo</a:t>
            </a:r>
            <a:r>
              <a:rPr lang="en-US" sz="1800" dirty="0">
                <a:solidFill>
                  <a:srgbClr val="000000"/>
                </a:solidFill>
              </a:rPr>
              <a:t> le </a:t>
            </a:r>
            <a:r>
              <a:rPr lang="en-US" sz="1800" dirty="0" err="1">
                <a:solidFill>
                  <a:srgbClr val="000000"/>
                </a:solidFill>
              </a:rPr>
              <a:t>persone</a:t>
            </a:r>
            <a:r>
              <a:rPr lang="en-US" sz="1800" dirty="0">
                <a:solidFill>
                  <a:srgbClr val="000000"/>
                </a:solidFill>
              </a:rPr>
              <a:t> definite come </a:t>
            </a:r>
            <a:r>
              <a:rPr lang="en-US" sz="1800" dirty="0" err="1">
                <a:solidFill>
                  <a:srgbClr val="000000"/>
                </a:solidFill>
              </a:rPr>
              <a:t>aggregati</a:t>
            </a:r>
            <a:r>
              <a:rPr lang="en-US" sz="1800" dirty="0">
                <a:solidFill>
                  <a:srgbClr val="000000"/>
                </a:solidFill>
              </a:rPr>
              <a:t> </a:t>
            </a:r>
            <a:r>
              <a:rPr lang="en-US" sz="1800" dirty="0" err="1">
                <a:solidFill>
                  <a:srgbClr val="000000"/>
                </a:solidFill>
              </a:rPr>
              <a:t>massimali</a:t>
            </a:r>
            <a:r>
              <a:rPr lang="en-US" sz="1800" dirty="0">
                <a:solidFill>
                  <a:srgbClr val="000000"/>
                </a:solidFill>
              </a:rPr>
              <a:t> di </a:t>
            </a:r>
            <a:r>
              <a:rPr lang="en-US" sz="1800" dirty="0" err="1">
                <a:solidFill>
                  <a:srgbClr val="000000"/>
                </a:solidFill>
              </a:rPr>
              <a:t>stadi</a:t>
            </a:r>
            <a:r>
              <a:rPr lang="en-US" sz="1800" dirty="0">
                <a:solidFill>
                  <a:srgbClr val="000000"/>
                </a:solidFill>
              </a:rPr>
              <a:t> </a:t>
            </a:r>
            <a:r>
              <a:rPr lang="en-US" sz="1800" dirty="0" err="1">
                <a:solidFill>
                  <a:srgbClr val="000000"/>
                </a:solidFill>
              </a:rPr>
              <a:t>personali</a:t>
            </a:r>
            <a:r>
              <a:rPr lang="en-US" sz="1800" dirty="0">
                <a:solidFill>
                  <a:srgbClr val="000000"/>
                </a:solidFill>
              </a:rPr>
              <a:t>). </a:t>
            </a:r>
            <a:r>
              <a:rPr lang="en-US" dirty="0"/>
              <a:t/>
            </a:r>
            <a:br>
              <a:rPr lang="en-US" dirty="0"/>
            </a:br>
            <a:endParaRPr lang="en-US" dirty="0"/>
          </a:p>
          <a:p>
            <a:pPr marL="0" indent="0">
              <a:buNone/>
            </a:pPr>
            <a:r>
              <a:rPr lang="en-US" sz="1800" b="0" i="0" dirty="0">
                <a:solidFill>
                  <a:srgbClr val="000000"/>
                </a:solidFill>
                <a:effectLst/>
              </a:rPr>
              <a:t>“Take the case of Methuselah. Assuming that R-relatedness fades out gradually, every segment that passes the R-interrelatedness test to a significant degree also flunks the maximality test to almost the same degree (if the fadeout is continuous, delete “almost”). So, </a:t>
            </a:r>
            <a:r>
              <a:rPr lang="en-US" sz="1800" b="0" i="1" dirty="0">
                <a:solidFill>
                  <a:srgbClr val="000000"/>
                </a:solidFill>
                <a:effectLst/>
              </a:rPr>
              <a:t>no </a:t>
            </a:r>
            <a:r>
              <a:rPr lang="en-US" sz="1800" b="0" i="0" dirty="0">
                <a:solidFill>
                  <a:srgbClr val="000000"/>
                </a:solidFill>
                <a:effectLst/>
              </a:rPr>
              <a:t>segment of Methuselah passes both tests for personhood to any significant degree. </a:t>
            </a:r>
            <a:r>
              <a:rPr lang="en-US" sz="1800" b="0" i="0" dirty="0">
                <a:solidFill>
                  <a:srgbClr val="FF0000"/>
                </a:solidFill>
                <a:effectLst/>
              </a:rPr>
              <a:t>No two stages, no matter how close, are stages of some </a:t>
            </a:r>
            <a:r>
              <a:rPr lang="en-US" sz="1800" b="0" i="1" dirty="0">
                <a:solidFill>
                  <a:srgbClr val="FF0000"/>
                </a:solidFill>
                <a:effectLst/>
              </a:rPr>
              <a:t>one </a:t>
            </a:r>
            <a:r>
              <a:rPr lang="en-US" sz="1800" b="0" i="0" dirty="0">
                <a:solidFill>
                  <a:srgbClr val="FF0000"/>
                </a:solidFill>
                <a:effectLst/>
              </a:rPr>
              <a:t>continuant that is a person to high degree</a:t>
            </a:r>
            <a:r>
              <a:rPr lang="en-US" sz="1800" b="0" i="0" dirty="0">
                <a:solidFill>
                  <a:srgbClr val="000000"/>
                </a:solidFill>
                <a:effectLst/>
              </a:rPr>
              <a:t>. Rather, nearby stages are strongly I-related by being common to many continuants, each one of which is strongly R-interrelated, is almost as strongly non-maximal, and therefore is a person only to a low degree.”</a:t>
            </a:r>
            <a:endParaRPr lang="it-IT" dirty="0"/>
          </a:p>
        </p:txBody>
      </p:sp>
    </p:spTree>
    <p:extLst>
      <p:ext uri="{BB962C8B-B14F-4D97-AF65-F5344CB8AC3E}">
        <p14:creationId xmlns:p14="http://schemas.microsoft.com/office/powerpoint/2010/main" val="65379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smtClean="0"/>
              <a:t>Lezione 28</a:t>
            </a:r>
          </a:p>
          <a:p>
            <a:r>
              <a:rPr lang="it-IT" smtClean="0"/>
              <a:t>15/1/22</a:t>
            </a:r>
            <a:endParaRPr lang="it-IT"/>
          </a:p>
        </p:txBody>
      </p:sp>
    </p:spTree>
    <p:extLst>
      <p:ext uri="{BB962C8B-B14F-4D97-AF65-F5344CB8AC3E}">
        <p14:creationId xmlns:p14="http://schemas.microsoft.com/office/powerpoint/2010/main" val="18411601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CB3BA2-E7B3-BACE-2E0E-315298247C02}"/>
              </a:ext>
            </a:extLst>
          </p:cNvPr>
          <p:cNvSpPr>
            <a:spLocks noGrp="1"/>
          </p:cNvSpPr>
          <p:nvPr>
            <p:ph type="title"/>
          </p:nvPr>
        </p:nvSpPr>
        <p:spPr/>
        <p:txBody>
          <a:bodyPr>
            <a:normAutofit/>
          </a:bodyPr>
          <a:lstStyle/>
          <a:p>
            <a:r>
              <a:rPr lang="it-IT" sz="3600" dirty="0" err="1"/>
              <a:t>Problem</a:t>
            </a:r>
            <a:r>
              <a:rPr lang="it-IT" sz="3600" dirty="0"/>
              <a:t> case n.3 : Degrees of personal </a:t>
            </a:r>
            <a:r>
              <a:rPr lang="it-IT" sz="3600" dirty="0" err="1"/>
              <a:t>identity</a:t>
            </a:r>
            <a:r>
              <a:rPr lang="it-IT" sz="3600" dirty="0"/>
              <a:t> (3)</a:t>
            </a:r>
          </a:p>
        </p:txBody>
      </p:sp>
      <p:sp>
        <p:nvSpPr>
          <p:cNvPr id="3" name="Segnaposto contenuto 2">
            <a:extLst>
              <a:ext uri="{FF2B5EF4-FFF2-40B4-BE49-F238E27FC236}">
                <a16:creationId xmlns:a16="http://schemas.microsoft.com/office/drawing/2014/main" id="{5338903F-0D3F-2510-1889-DBBC3B39880A}"/>
              </a:ext>
            </a:extLst>
          </p:cNvPr>
          <p:cNvSpPr>
            <a:spLocks noGrp="1"/>
          </p:cNvSpPr>
          <p:nvPr>
            <p:ph idx="1"/>
          </p:nvPr>
        </p:nvSpPr>
        <p:spPr>
          <a:xfrm>
            <a:off x="838200" y="1392702"/>
            <a:ext cx="10515600" cy="4784261"/>
          </a:xfrm>
        </p:spPr>
        <p:txBody>
          <a:bodyPr>
            <a:normAutofit/>
          </a:bodyPr>
          <a:lstStyle/>
          <a:p>
            <a:pPr marL="0" indent="0">
              <a:buNone/>
            </a:pPr>
            <a:r>
              <a:rPr lang="en-US" sz="1800" dirty="0">
                <a:solidFill>
                  <a:srgbClr val="000000"/>
                </a:solidFill>
              </a:rPr>
              <a:t>Un modo </a:t>
            </a:r>
            <a:r>
              <a:rPr lang="en-US" sz="1800" dirty="0" err="1">
                <a:solidFill>
                  <a:srgbClr val="000000"/>
                </a:solidFill>
              </a:rPr>
              <a:t>migliore</a:t>
            </a:r>
            <a:r>
              <a:rPr lang="en-US" sz="1800" dirty="0">
                <a:solidFill>
                  <a:srgbClr val="000000"/>
                </a:solidFill>
              </a:rPr>
              <a:t> secondo Lewis </a:t>
            </a:r>
            <a:r>
              <a:rPr lang="en-US" sz="1800" dirty="0" err="1">
                <a:solidFill>
                  <a:srgbClr val="000000"/>
                </a:solidFill>
              </a:rPr>
              <a:t>consisterebbe</a:t>
            </a:r>
            <a:r>
              <a:rPr lang="en-US" sz="1800" dirty="0">
                <a:solidFill>
                  <a:srgbClr val="000000"/>
                </a:solidFill>
              </a:rPr>
              <a:t> </a:t>
            </a:r>
            <a:r>
              <a:rPr lang="en-US" sz="1800" dirty="0" err="1">
                <a:solidFill>
                  <a:srgbClr val="000000"/>
                </a:solidFill>
              </a:rPr>
              <a:t>nello</a:t>
            </a:r>
            <a:r>
              <a:rPr lang="en-US" sz="1800" dirty="0">
                <a:solidFill>
                  <a:srgbClr val="000000"/>
                </a:solidFill>
              </a:rPr>
              <a:t> </a:t>
            </a:r>
            <a:r>
              <a:rPr lang="en-US" sz="1800" dirty="0" err="1">
                <a:solidFill>
                  <a:srgbClr val="000000"/>
                </a:solidFill>
              </a:rPr>
              <a:t>stabilire</a:t>
            </a:r>
            <a:r>
              <a:rPr lang="en-US" sz="1800" dirty="0">
                <a:solidFill>
                  <a:srgbClr val="000000"/>
                </a:solidFill>
              </a:rPr>
              <a:t> un confine </a:t>
            </a:r>
            <a:r>
              <a:rPr lang="en-US" sz="1800" dirty="0" err="1">
                <a:solidFill>
                  <a:srgbClr val="000000"/>
                </a:solidFill>
              </a:rPr>
              <a:t>arbitrario</a:t>
            </a:r>
            <a:r>
              <a:rPr lang="en-US" sz="1800" dirty="0">
                <a:solidFill>
                  <a:srgbClr val="000000"/>
                </a:solidFill>
              </a:rPr>
              <a:t>, </a:t>
            </a:r>
            <a:r>
              <a:rPr lang="en-US" sz="1800" dirty="0" err="1">
                <a:solidFill>
                  <a:srgbClr val="000000"/>
                </a:solidFill>
              </a:rPr>
              <a:t>che</a:t>
            </a:r>
            <a:r>
              <a:rPr lang="en-US" sz="1800" dirty="0">
                <a:solidFill>
                  <a:srgbClr val="000000"/>
                </a:solidFill>
              </a:rPr>
              <a:t> </a:t>
            </a:r>
            <a:r>
              <a:rPr lang="en-US" sz="1800" dirty="0" err="1">
                <a:solidFill>
                  <a:srgbClr val="000000"/>
                </a:solidFill>
              </a:rPr>
              <a:t>lui</a:t>
            </a:r>
            <a:r>
              <a:rPr lang="en-US" sz="1800" dirty="0">
                <a:solidFill>
                  <a:srgbClr val="000000"/>
                </a:solidFill>
              </a:rPr>
              <a:t> </a:t>
            </a:r>
            <a:r>
              <a:rPr lang="en-US" sz="1800" dirty="0" err="1">
                <a:solidFill>
                  <a:srgbClr val="000000"/>
                </a:solidFill>
              </a:rPr>
              <a:t>chiama</a:t>
            </a:r>
            <a:r>
              <a:rPr lang="en-US" sz="1800" dirty="0">
                <a:solidFill>
                  <a:srgbClr val="000000"/>
                </a:solidFill>
              </a:rPr>
              <a:t> </a:t>
            </a:r>
            <a:r>
              <a:rPr lang="en-US" sz="1800" i="1" dirty="0">
                <a:solidFill>
                  <a:srgbClr val="000000"/>
                </a:solidFill>
              </a:rPr>
              <a:t>delineation</a:t>
            </a:r>
            <a:r>
              <a:rPr lang="en-US" sz="1800" dirty="0">
                <a:solidFill>
                  <a:srgbClr val="000000"/>
                </a:solidFill>
              </a:rPr>
              <a:t>, in un </a:t>
            </a:r>
            <a:r>
              <a:rPr lang="en-US" sz="1800" dirty="0" err="1">
                <a:solidFill>
                  <a:srgbClr val="000000"/>
                </a:solidFill>
              </a:rPr>
              <a:t>dato</a:t>
            </a:r>
            <a:r>
              <a:rPr lang="en-US" sz="1800" dirty="0">
                <a:solidFill>
                  <a:srgbClr val="000000"/>
                </a:solidFill>
              </a:rPr>
              <a:t> </a:t>
            </a:r>
            <a:r>
              <a:rPr lang="en-US" sz="1800" dirty="0" err="1">
                <a:solidFill>
                  <a:srgbClr val="000000"/>
                </a:solidFill>
              </a:rPr>
              <a:t>insieme</a:t>
            </a:r>
            <a:r>
              <a:rPr lang="en-US" sz="1800" dirty="0">
                <a:solidFill>
                  <a:srgbClr val="000000"/>
                </a:solidFill>
              </a:rPr>
              <a:t> di </a:t>
            </a:r>
            <a:r>
              <a:rPr lang="en-US" sz="1800" dirty="0" err="1">
                <a:solidFill>
                  <a:srgbClr val="000000"/>
                </a:solidFill>
              </a:rPr>
              <a:t>valori</a:t>
            </a:r>
            <a:r>
              <a:rPr lang="en-US" sz="1800" dirty="0">
                <a:solidFill>
                  <a:srgbClr val="000000"/>
                </a:solidFill>
              </a:rPr>
              <a:t> e </a:t>
            </a:r>
            <a:r>
              <a:rPr lang="en-US" sz="1800" dirty="0" err="1">
                <a:solidFill>
                  <a:srgbClr val="000000"/>
                </a:solidFill>
              </a:rPr>
              <a:t>valutare</a:t>
            </a:r>
            <a:r>
              <a:rPr lang="en-US" sz="1800" dirty="0">
                <a:solidFill>
                  <a:srgbClr val="000000"/>
                </a:solidFill>
              </a:rPr>
              <a:t> il </a:t>
            </a:r>
            <a:r>
              <a:rPr lang="en-US" sz="1800" dirty="0" err="1">
                <a:solidFill>
                  <a:srgbClr val="000000"/>
                </a:solidFill>
              </a:rPr>
              <a:t>grado</a:t>
            </a:r>
            <a:r>
              <a:rPr lang="en-US" sz="1800" dirty="0">
                <a:solidFill>
                  <a:srgbClr val="000000"/>
                </a:solidFill>
              </a:rPr>
              <a:t> di R-</a:t>
            </a:r>
            <a:r>
              <a:rPr lang="en-US" sz="1800" dirty="0" err="1">
                <a:solidFill>
                  <a:srgbClr val="000000"/>
                </a:solidFill>
              </a:rPr>
              <a:t>relazione</a:t>
            </a:r>
            <a:r>
              <a:rPr lang="en-US" sz="1800" dirty="0">
                <a:solidFill>
                  <a:srgbClr val="000000"/>
                </a:solidFill>
              </a:rPr>
              <a:t> (e </a:t>
            </a:r>
            <a:r>
              <a:rPr lang="en-US" sz="1800" dirty="0" err="1">
                <a:solidFill>
                  <a:srgbClr val="000000"/>
                </a:solidFill>
              </a:rPr>
              <a:t>quindi</a:t>
            </a:r>
            <a:r>
              <a:rPr lang="en-US" sz="1800" dirty="0">
                <a:solidFill>
                  <a:srgbClr val="000000"/>
                </a:solidFill>
              </a:rPr>
              <a:t> di I-</a:t>
            </a:r>
            <a:r>
              <a:rPr lang="en-US" sz="1800" dirty="0" err="1">
                <a:solidFill>
                  <a:srgbClr val="000000"/>
                </a:solidFill>
              </a:rPr>
              <a:t>relazione</a:t>
            </a:r>
            <a:r>
              <a:rPr lang="en-US" sz="1800" dirty="0">
                <a:solidFill>
                  <a:srgbClr val="000000"/>
                </a:solidFill>
              </a:rPr>
              <a:t>) in base a tale confine. </a:t>
            </a:r>
          </a:p>
          <a:p>
            <a:pPr marL="0" indent="0">
              <a:buNone/>
            </a:pPr>
            <a:r>
              <a:rPr lang="en-US" sz="1800" b="0" i="0" dirty="0">
                <a:solidFill>
                  <a:srgbClr val="000000"/>
                </a:solidFill>
                <a:effectLst/>
              </a:rPr>
              <a:t>“</a:t>
            </a:r>
            <a:r>
              <a:rPr lang="en-US" sz="1800" b="0" i="0" dirty="0">
                <a:solidFill>
                  <a:srgbClr val="FF0000"/>
                </a:solidFill>
                <a:effectLst/>
              </a:rPr>
              <a:t>Every delineation yields a decision as to which stages are R-related</a:t>
            </a:r>
            <a:r>
              <a:rPr lang="en-US" sz="1800" b="0" i="0" dirty="0">
                <a:solidFill>
                  <a:srgbClr val="000000"/>
                </a:solidFill>
                <a:effectLst/>
              </a:rPr>
              <a:t>.</a:t>
            </a:r>
            <a:r>
              <a:rPr lang="en-US" sz="1800" dirty="0"/>
              <a:t> </a:t>
            </a:r>
            <a:r>
              <a:rPr lang="en-US" sz="1800" b="0" i="0" dirty="0">
                <a:solidFill>
                  <a:srgbClr val="000000"/>
                </a:solidFill>
                <a:effectLst/>
              </a:rPr>
              <a:t>It thereby yields a decision as to which continuants are R-interrelated; a decision as to which continuants are included in larger R-interrelated aggregates; a decision as to which continuants are persons, given that persons are maximal R-interrelated aggregates; and </a:t>
            </a:r>
            <a:r>
              <a:rPr lang="en-US" sz="1800" b="0" i="0" dirty="0">
                <a:solidFill>
                  <a:srgbClr val="FF0000"/>
                </a:solidFill>
                <a:effectLst/>
              </a:rPr>
              <a:t>thence a decision as to which stages are I-related</a:t>
            </a:r>
            <a:r>
              <a:rPr lang="en-US" sz="1800" b="0" i="0" dirty="0">
                <a:solidFill>
                  <a:srgbClr val="000000"/>
                </a:solidFill>
                <a:effectLst/>
              </a:rPr>
              <a:t>. We can say that a certain continuant is a person, </a:t>
            </a:r>
            <a:r>
              <a:rPr lang="en-US" sz="1800" b="0" i="0" dirty="0">
                <a:solidFill>
                  <a:srgbClr val="FF0000"/>
                </a:solidFill>
                <a:effectLst/>
              </a:rPr>
              <a:t>or that a certain pair of stages are I-related, </a:t>
            </a:r>
            <a:r>
              <a:rPr lang="en-US" sz="1800" b="0" i="1" dirty="0">
                <a:solidFill>
                  <a:srgbClr val="FF0000"/>
                </a:solidFill>
                <a:effectLst/>
              </a:rPr>
              <a:t>relative to </a:t>
            </a:r>
            <a:r>
              <a:rPr lang="en-US" sz="1800" b="0" i="0" dirty="0">
                <a:solidFill>
                  <a:srgbClr val="FF0000"/>
                </a:solidFill>
                <a:effectLst/>
              </a:rPr>
              <a:t>a given delineation</a:t>
            </a:r>
            <a:r>
              <a:rPr lang="en-US" sz="1800" b="0" i="0" dirty="0">
                <a:solidFill>
                  <a:srgbClr val="000000"/>
                </a:solidFill>
                <a:effectLst/>
              </a:rPr>
              <a:t>.”</a:t>
            </a:r>
          </a:p>
          <a:p>
            <a:pPr marL="0" indent="0">
              <a:buNone/>
            </a:pPr>
            <a:r>
              <a:rPr lang="en-US" sz="1800" dirty="0">
                <a:solidFill>
                  <a:srgbClr val="000000"/>
                </a:solidFill>
              </a:rPr>
              <a:t>E secondo Lewis</a:t>
            </a:r>
            <a:endParaRPr lang="en-US" sz="1800" b="0" i="0" dirty="0">
              <a:solidFill>
                <a:srgbClr val="000000"/>
              </a:solidFill>
              <a:effectLst/>
            </a:endParaRPr>
          </a:p>
          <a:p>
            <a:pPr marL="0" indent="0">
              <a:buNone/>
            </a:pPr>
            <a:r>
              <a:rPr lang="en-US" sz="1800" b="0" i="0" dirty="0">
                <a:solidFill>
                  <a:srgbClr val="000000"/>
                </a:solidFill>
                <a:effectLst/>
              </a:rPr>
              <a:t>“On this proposal the I-relation admits of degree; and further, we get perfect agreement between degrees of I-relatedness and degrees</a:t>
            </a:r>
            <a:r>
              <a:rPr lang="en-US" sz="1800" dirty="0"/>
              <a:t> </a:t>
            </a:r>
            <a:r>
              <a:rPr lang="en-US" sz="1800" b="0" i="0" dirty="0">
                <a:solidFill>
                  <a:srgbClr val="000000"/>
                </a:solidFill>
                <a:effectLst/>
              </a:rPr>
              <a:t>of R-relatedness, regardless of the degrees of personhood of continuants.”</a:t>
            </a:r>
            <a:endParaRPr lang="en-US" sz="1800" dirty="0">
              <a:solidFill>
                <a:srgbClr val="000000"/>
              </a:solidFill>
            </a:endParaRPr>
          </a:p>
          <a:p>
            <a:pPr marL="0" indent="0">
              <a:buNone/>
            </a:pPr>
            <a:r>
              <a:rPr lang="en-US" sz="1800" b="0" i="0" dirty="0">
                <a:solidFill>
                  <a:srgbClr val="000000"/>
                </a:solidFill>
                <a:effectLst/>
              </a:rPr>
              <a:t>Dato </a:t>
            </a:r>
            <a:r>
              <a:rPr lang="en-US" sz="1800" b="0" i="0" dirty="0" err="1">
                <a:solidFill>
                  <a:srgbClr val="000000"/>
                </a:solidFill>
                <a:effectLst/>
              </a:rPr>
              <a:t>che</a:t>
            </a:r>
            <a:r>
              <a:rPr lang="en-US" sz="1800" b="0" i="0" dirty="0">
                <a:solidFill>
                  <a:srgbClr val="000000"/>
                </a:solidFill>
                <a:effectLst/>
              </a:rPr>
              <a:t>, se due </a:t>
            </a:r>
            <a:r>
              <a:rPr lang="en-US" sz="1800" b="0" i="0" dirty="0" err="1">
                <a:solidFill>
                  <a:srgbClr val="000000"/>
                </a:solidFill>
                <a:effectLst/>
              </a:rPr>
              <a:t>stadi</a:t>
            </a:r>
            <a:r>
              <a:rPr lang="en-US" sz="1800" b="0" i="0" dirty="0">
                <a:solidFill>
                  <a:srgbClr val="000000"/>
                </a:solidFill>
                <a:effectLst/>
              </a:rPr>
              <a:t> </a:t>
            </a:r>
            <a:r>
              <a:rPr lang="en-US" sz="1800" b="0" i="0" dirty="0" err="1">
                <a:solidFill>
                  <a:srgbClr val="000000"/>
                </a:solidFill>
                <a:effectLst/>
              </a:rPr>
              <a:t>sono</a:t>
            </a:r>
            <a:r>
              <a:rPr lang="en-US" sz="1800" b="0" i="0" dirty="0">
                <a:solidFill>
                  <a:srgbClr val="000000"/>
                </a:solidFill>
                <a:effectLst/>
              </a:rPr>
              <a:t> R-</a:t>
            </a:r>
            <a:r>
              <a:rPr lang="en-US" sz="1800" b="0" i="0" dirty="0" err="1">
                <a:solidFill>
                  <a:srgbClr val="000000"/>
                </a:solidFill>
                <a:effectLst/>
              </a:rPr>
              <a:t>relati</a:t>
            </a:r>
            <a:r>
              <a:rPr lang="en-US" sz="1800" b="0" i="0" dirty="0">
                <a:solidFill>
                  <a:srgbClr val="000000"/>
                </a:solidFill>
                <a:effectLst/>
              </a:rPr>
              <a:t> </a:t>
            </a:r>
            <a:r>
              <a:rPr lang="en-US" sz="1800" dirty="0">
                <a:solidFill>
                  <a:srgbClr val="000000"/>
                </a:solidFill>
              </a:rPr>
              <a:t>secondo un </a:t>
            </a:r>
            <a:r>
              <a:rPr lang="en-US" sz="1800" dirty="0" err="1">
                <a:solidFill>
                  <a:srgbClr val="000000"/>
                </a:solidFill>
              </a:rPr>
              <a:t>grado</a:t>
            </a:r>
            <a:r>
              <a:rPr lang="en-US" sz="1800" dirty="0">
                <a:solidFill>
                  <a:srgbClr val="000000"/>
                </a:solidFill>
              </a:rPr>
              <a:t> espresso da </a:t>
            </a:r>
            <a:r>
              <a:rPr lang="en-US" sz="1800" dirty="0" err="1">
                <a:solidFill>
                  <a:srgbClr val="000000"/>
                </a:solidFill>
              </a:rPr>
              <a:t>una</a:t>
            </a:r>
            <a:r>
              <a:rPr lang="en-US" sz="1800" dirty="0">
                <a:solidFill>
                  <a:srgbClr val="000000"/>
                </a:solidFill>
              </a:rPr>
              <a:t> </a:t>
            </a:r>
            <a:r>
              <a:rPr lang="en-US" sz="1800" i="1" dirty="0">
                <a:solidFill>
                  <a:srgbClr val="000000"/>
                </a:solidFill>
              </a:rPr>
              <a:t>delineation, </a:t>
            </a:r>
            <a:r>
              <a:rPr lang="en-US" sz="1800" dirty="0" err="1">
                <a:solidFill>
                  <a:srgbClr val="000000"/>
                </a:solidFill>
              </a:rPr>
              <a:t>allora</a:t>
            </a:r>
            <a:r>
              <a:rPr lang="en-US" sz="1800" dirty="0">
                <a:solidFill>
                  <a:srgbClr val="000000"/>
                </a:solidFill>
              </a:rPr>
              <a:t> </a:t>
            </a:r>
            <a:r>
              <a:rPr lang="en-US" sz="1800" dirty="0" err="1">
                <a:solidFill>
                  <a:srgbClr val="000000"/>
                </a:solidFill>
              </a:rPr>
              <a:t>apparterranno</a:t>
            </a:r>
            <a:r>
              <a:rPr lang="en-US" sz="1800" dirty="0">
                <a:solidFill>
                  <a:srgbClr val="000000"/>
                </a:solidFill>
              </a:rPr>
              <a:t> </a:t>
            </a:r>
            <a:r>
              <a:rPr lang="en-US" sz="1800" dirty="0" err="1">
                <a:solidFill>
                  <a:srgbClr val="000000"/>
                </a:solidFill>
              </a:rPr>
              <a:t>anche</a:t>
            </a:r>
            <a:r>
              <a:rPr lang="en-US" sz="1800" dirty="0">
                <a:solidFill>
                  <a:srgbClr val="000000"/>
                </a:solidFill>
              </a:rPr>
              <a:t> ad un </a:t>
            </a:r>
            <a:r>
              <a:rPr lang="en-US" sz="1800" dirty="0" err="1">
                <a:solidFill>
                  <a:srgbClr val="000000"/>
                </a:solidFill>
              </a:rPr>
              <a:t>aggregato</a:t>
            </a:r>
            <a:r>
              <a:rPr lang="en-US" sz="1800" dirty="0">
                <a:solidFill>
                  <a:srgbClr val="000000"/>
                </a:solidFill>
              </a:rPr>
              <a:t> R-</a:t>
            </a:r>
            <a:r>
              <a:rPr lang="en-US" sz="1800" dirty="0" err="1">
                <a:solidFill>
                  <a:srgbClr val="000000"/>
                </a:solidFill>
              </a:rPr>
              <a:t>interrelato</a:t>
            </a:r>
            <a:r>
              <a:rPr lang="en-US" sz="1800" dirty="0">
                <a:solidFill>
                  <a:srgbClr val="000000"/>
                </a:solidFill>
              </a:rPr>
              <a:t> e </a:t>
            </a:r>
            <a:r>
              <a:rPr lang="en-US" sz="1800" dirty="0" err="1">
                <a:solidFill>
                  <a:srgbClr val="000000"/>
                </a:solidFill>
              </a:rPr>
              <a:t>massimale</a:t>
            </a:r>
            <a:r>
              <a:rPr lang="en-US" sz="1800" dirty="0">
                <a:solidFill>
                  <a:srgbClr val="000000"/>
                </a:solidFill>
              </a:rPr>
              <a:t> di </a:t>
            </a:r>
            <a:r>
              <a:rPr lang="en-US" sz="1800" dirty="0" err="1">
                <a:solidFill>
                  <a:srgbClr val="000000"/>
                </a:solidFill>
              </a:rPr>
              <a:t>stadi</a:t>
            </a:r>
            <a:r>
              <a:rPr lang="en-US" sz="1800" dirty="0">
                <a:solidFill>
                  <a:srgbClr val="000000"/>
                </a:solidFill>
              </a:rPr>
              <a:t> </a:t>
            </a:r>
            <a:r>
              <a:rPr lang="en-US" sz="1800" dirty="0" err="1">
                <a:solidFill>
                  <a:srgbClr val="000000"/>
                </a:solidFill>
              </a:rPr>
              <a:t>quindi</a:t>
            </a:r>
            <a:r>
              <a:rPr lang="en-US" sz="1800" dirty="0">
                <a:solidFill>
                  <a:srgbClr val="000000"/>
                </a:solidFill>
              </a:rPr>
              <a:t> ad </a:t>
            </a:r>
            <a:r>
              <a:rPr lang="en-US" sz="1800" dirty="0" err="1">
                <a:solidFill>
                  <a:srgbClr val="000000"/>
                </a:solidFill>
              </a:rPr>
              <a:t>una</a:t>
            </a:r>
            <a:r>
              <a:rPr lang="en-US" sz="1800" dirty="0">
                <a:solidFill>
                  <a:srgbClr val="000000"/>
                </a:solidFill>
              </a:rPr>
              <a:t> persona e, per tanto, </a:t>
            </a:r>
            <a:r>
              <a:rPr lang="en-US" sz="1800" dirty="0" err="1">
                <a:solidFill>
                  <a:srgbClr val="000000"/>
                </a:solidFill>
              </a:rPr>
              <a:t>saranno</a:t>
            </a:r>
            <a:r>
              <a:rPr lang="en-US" sz="1800" dirty="0">
                <a:solidFill>
                  <a:srgbClr val="000000"/>
                </a:solidFill>
              </a:rPr>
              <a:t> </a:t>
            </a:r>
            <a:r>
              <a:rPr lang="en-US" sz="1800" dirty="0" err="1">
                <a:solidFill>
                  <a:srgbClr val="000000"/>
                </a:solidFill>
              </a:rPr>
              <a:t>anche</a:t>
            </a:r>
            <a:r>
              <a:rPr lang="en-US" sz="1800" dirty="0">
                <a:solidFill>
                  <a:srgbClr val="000000"/>
                </a:solidFill>
              </a:rPr>
              <a:t> I-</a:t>
            </a:r>
            <a:r>
              <a:rPr lang="en-US" sz="1800" dirty="0" err="1">
                <a:solidFill>
                  <a:srgbClr val="000000"/>
                </a:solidFill>
              </a:rPr>
              <a:t>relati</a:t>
            </a:r>
            <a:r>
              <a:rPr lang="en-US" sz="1800" dirty="0">
                <a:solidFill>
                  <a:srgbClr val="000000"/>
                </a:solidFill>
              </a:rPr>
              <a:t> secondo lo </a:t>
            </a:r>
            <a:r>
              <a:rPr lang="en-US" sz="1800" dirty="0" err="1">
                <a:solidFill>
                  <a:srgbClr val="000000"/>
                </a:solidFill>
              </a:rPr>
              <a:t>stesso</a:t>
            </a:r>
            <a:r>
              <a:rPr lang="en-US" sz="1800" dirty="0">
                <a:solidFill>
                  <a:srgbClr val="000000"/>
                </a:solidFill>
              </a:rPr>
              <a:t> </a:t>
            </a:r>
            <a:r>
              <a:rPr lang="en-US" sz="1800" dirty="0" err="1">
                <a:solidFill>
                  <a:srgbClr val="000000"/>
                </a:solidFill>
              </a:rPr>
              <a:t>grado</a:t>
            </a:r>
            <a:r>
              <a:rPr lang="en-US" sz="1800" dirty="0">
                <a:solidFill>
                  <a:srgbClr val="000000"/>
                </a:solidFill>
              </a:rPr>
              <a:t> espresso da </a:t>
            </a:r>
            <a:r>
              <a:rPr lang="en-US" sz="1800" dirty="0" err="1">
                <a:solidFill>
                  <a:srgbClr val="000000"/>
                </a:solidFill>
              </a:rPr>
              <a:t>quella</a:t>
            </a:r>
            <a:r>
              <a:rPr lang="en-US" sz="1800" dirty="0">
                <a:solidFill>
                  <a:srgbClr val="000000"/>
                </a:solidFill>
              </a:rPr>
              <a:t> </a:t>
            </a:r>
            <a:r>
              <a:rPr lang="en-US" sz="1800" i="1" dirty="0">
                <a:solidFill>
                  <a:srgbClr val="000000"/>
                </a:solidFill>
              </a:rPr>
              <a:t>delineation.</a:t>
            </a:r>
            <a:r>
              <a:rPr lang="en-US" sz="1800" dirty="0">
                <a:solidFill>
                  <a:srgbClr val="000000"/>
                </a:solidFill>
              </a:rPr>
              <a:t> </a:t>
            </a:r>
            <a:endParaRPr lang="en-US" sz="1800" b="0" i="0" dirty="0">
              <a:solidFill>
                <a:srgbClr val="000000"/>
              </a:solidFill>
              <a:effectLst/>
            </a:endParaRPr>
          </a:p>
        </p:txBody>
      </p:sp>
    </p:spTree>
    <p:extLst>
      <p:ext uri="{BB962C8B-B14F-4D97-AF65-F5344CB8AC3E}">
        <p14:creationId xmlns:p14="http://schemas.microsoft.com/office/powerpoint/2010/main" val="3131573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smtClean="0"/>
              <a:t>16/12/22</a:t>
            </a:r>
            <a:endParaRPr lang="it-IT" dirty="0"/>
          </a:p>
        </p:txBody>
      </p:sp>
    </p:spTree>
    <p:extLst>
      <p:ext uri="{BB962C8B-B14F-4D97-AF65-F5344CB8AC3E}">
        <p14:creationId xmlns:p14="http://schemas.microsoft.com/office/powerpoint/2010/main" val="1633018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presentazioni degli studenti</a:t>
            </a:r>
          </a:p>
        </p:txBody>
      </p:sp>
      <p:sp>
        <p:nvSpPr>
          <p:cNvPr id="3" name="Segnaposto contenuto 2"/>
          <p:cNvSpPr>
            <a:spLocks noGrp="1"/>
          </p:cNvSpPr>
          <p:nvPr>
            <p:ph idx="1"/>
          </p:nvPr>
        </p:nvSpPr>
        <p:spPr/>
        <p:txBody>
          <a:bodyPr>
            <a:normAutofit/>
          </a:bodyPr>
          <a:lstStyle/>
          <a:p>
            <a:pPr lvl="1"/>
            <a:r>
              <a:rPr lang="it-IT" dirty="0" smtClean="0"/>
              <a:t>Maria </a:t>
            </a:r>
            <a:r>
              <a:rPr lang="it-IT" dirty="0"/>
              <a:t>Cappello, Camilla Gallo e Diego Bongiovanni, </a:t>
            </a:r>
            <a:r>
              <a:rPr lang="it-IT" dirty="0" err="1"/>
              <a:t>cap</a:t>
            </a:r>
            <a:r>
              <a:rPr lang="it-IT" dirty="0"/>
              <a:t> 27 di "An </a:t>
            </a:r>
            <a:r>
              <a:rPr lang="it-IT" dirty="0" err="1"/>
              <a:t>Outline</a:t>
            </a:r>
            <a:r>
              <a:rPr lang="it-IT" dirty="0"/>
              <a:t> of </a:t>
            </a:r>
            <a:r>
              <a:rPr lang="it-IT" dirty="0" err="1"/>
              <a:t>Philosophy</a:t>
            </a:r>
            <a:r>
              <a:rPr lang="it-IT" dirty="0"/>
              <a:t>" di Russell </a:t>
            </a:r>
            <a:endParaRPr lang="it-IT" dirty="0" smtClean="0"/>
          </a:p>
          <a:p>
            <a:pPr lvl="1"/>
            <a:r>
              <a:rPr lang="it-IT" dirty="0"/>
              <a:t>Nicola Mancini, Federico Pirani e Federico Cardoni, capitolo 15, The </a:t>
            </a:r>
            <a:r>
              <a:rPr lang="it-IT" dirty="0" err="1"/>
              <a:t>value</a:t>
            </a:r>
            <a:r>
              <a:rPr lang="it-IT" dirty="0"/>
              <a:t> of </a:t>
            </a:r>
            <a:r>
              <a:rPr lang="it-IT" dirty="0" err="1"/>
              <a:t>philosophy</a:t>
            </a:r>
            <a:r>
              <a:rPr lang="it-IT" dirty="0"/>
              <a:t>, da Russell, The </a:t>
            </a:r>
            <a:r>
              <a:rPr lang="it-IT" dirty="0" err="1"/>
              <a:t>Problems</a:t>
            </a:r>
            <a:r>
              <a:rPr lang="it-IT" dirty="0"/>
              <a:t> of </a:t>
            </a:r>
            <a:r>
              <a:rPr lang="it-IT" dirty="0" err="1" smtClean="0"/>
              <a:t>Philosophy</a:t>
            </a:r>
            <a:endParaRPr lang="it-IT" dirty="0" smtClean="0"/>
          </a:p>
          <a:p>
            <a:pPr marL="457200" lvl="1" indent="0">
              <a:buNone/>
            </a:pPr>
            <a:endParaRPr lang="it-IT" dirty="0"/>
          </a:p>
          <a:p>
            <a:pPr marL="457200" lvl="1" indent="0">
              <a:buNone/>
            </a:pPr>
            <a:endParaRPr lang="it-IT" dirty="0" smtClean="0"/>
          </a:p>
          <a:p>
            <a:endParaRPr lang="it-IT" dirty="0"/>
          </a:p>
        </p:txBody>
      </p:sp>
    </p:spTree>
    <p:extLst>
      <p:ext uri="{BB962C8B-B14F-4D97-AF65-F5344CB8AC3E}">
        <p14:creationId xmlns:p14="http://schemas.microsoft.com/office/powerpoint/2010/main" val="127574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a:t>Da Russell, An </a:t>
            </a:r>
            <a:r>
              <a:rPr lang="it-IT" dirty="0" err="1"/>
              <a:t>Outline</a:t>
            </a:r>
            <a:r>
              <a:rPr lang="it-IT" dirty="0"/>
              <a:t> of </a:t>
            </a:r>
            <a:r>
              <a:rPr lang="it-IT" dirty="0" err="1" smtClean="0"/>
              <a:t>Philosophy</a:t>
            </a:r>
            <a:r>
              <a:rPr lang="it-IT" dirty="0" smtClean="0"/>
              <a:t> (1927)</a:t>
            </a:r>
            <a:endParaRPr lang="it-IT" dirty="0"/>
          </a:p>
        </p:txBody>
      </p:sp>
      <p:sp>
        <p:nvSpPr>
          <p:cNvPr id="3" name="Sottotitolo 2"/>
          <p:cNvSpPr>
            <a:spLocks noGrp="1"/>
          </p:cNvSpPr>
          <p:nvPr>
            <p:ph type="subTitle" idx="1"/>
          </p:nvPr>
        </p:nvSpPr>
        <p:spPr/>
        <p:txBody>
          <a:bodyPr/>
          <a:lstStyle/>
          <a:p>
            <a:r>
              <a:rPr lang="it-IT" dirty="0" err="1"/>
              <a:t>Ch</a:t>
            </a:r>
            <a:r>
              <a:rPr lang="it-IT" dirty="0"/>
              <a:t>. 16, self-</a:t>
            </a:r>
            <a:r>
              <a:rPr lang="it-IT" dirty="0" err="1"/>
              <a:t>observation</a:t>
            </a:r>
            <a:endParaRPr lang="it-IT" dirty="0"/>
          </a:p>
        </p:txBody>
      </p:sp>
    </p:spTree>
    <p:extLst>
      <p:ext uri="{BB962C8B-B14F-4D97-AF65-F5344CB8AC3E}">
        <p14:creationId xmlns:p14="http://schemas.microsoft.com/office/powerpoint/2010/main" val="27437541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9356" y="365125"/>
            <a:ext cx="11135334" cy="6263625"/>
          </a:xfrm>
        </p:spPr>
      </p:pic>
      <mc:AlternateContent xmlns:mc="http://schemas.openxmlformats.org/markup-compatibility/2006" xmlns:p14="http://schemas.microsoft.com/office/powerpoint/2010/main">
        <mc:Choice Requires="p14">
          <p:contentPart p14:bwMode="auto" r:id="rId3">
            <p14:nvContentPartPr>
              <p14:cNvPr id="6" name="Input penna 5"/>
              <p14:cNvContentPartPr/>
              <p14:nvPr/>
            </p14:nvContentPartPr>
            <p14:xfrm>
              <a:off x="7749513" y="6018760"/>
              <a:ext cx="1305000" cy="90360"/>
            </p14:xfrm>
          </p:contentPart>
        </mc:Choice>
        <mc:Fallback xmlns="">
          <p:pic>
            <p:nvPicPr>
              <p:cNvPr id="6" name="Input penna 5"/>
              <p:cNvPicPr/>
              <p:nvPr/>
            </p:nvPicPr>
            <p:blipFill>
              <a:blip r:embed="rId4"/>
              <a:stretch>
                <a:fillRect/>
              </a:stretch>
            </p:blipFill>
            <p:spPr>
              <a:xfrm>
                <a:off x="7731153" y="5994280"/>
                <a:ext cx="13482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put penna 7"/>
              <p14:cNvContentPartPr/>
              <p14:nvPr/>
            </p14:nvContentPartPr>
            <p14:xfrm>
              <a:off x="1795833" y="1961200"/>
              <a:ext cx="658080" cy="4279680"/>
            </p14:xfrm>
          </p:contentPart>
        </mc:Choice>
        <mc:Fallback xmlns="">
          <p:pic>
            <p:nvPicPr>
              <p:cNvPr id="8" name="Input penna 7"/>
              <p:cNvPicPr/>
              <p:nvPr/>
            </p:nvPicPr>
            <p:blipFill>
              <a:blip r:embed="rId6"/>
              <a:stretch>
                <a:fillRect/>
              </a:stretch>
            </p:blipFill>
            <p:spPr>
              <a:xfrm>
                <a:off x="1774233" y="1952920"/>
                <a:ext cx="691560" cy="4309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put penna 9"/>
              <p14:cNvContentPartPr/>
              <p14:nvPr/>
            </p14:nvContentPartPr>
            <p14:xfrm>
              <a:off x="7668153" y="6059440"/>
              <a:ext cx="238680" cy="197640"/>
            </p14:xfrm>
          </p:contentPart>
        </mc:Choice>
        <mc:Fallback xmlns="">
          <p:pic>
            <p:nvPicPr>
              <p:cNvPr id="10" name="Input penna 9"/>
              <p:cNvPicPr/>
              <p:nvPr/>
            </p:nvPicPr>
            <p:blipFill>
              <a:blip r:embed="rId8"/>
              <a:stretch>
                <a:fillRect/>
              </a:stretch>
            </p:blipFill>
            <p:spPr>
              <a:xfrm>
                <a:off x="7649433" y="6039640"/>
                <a:ext cx="275400" cy="230400"/>
              </a:xfrm>
              <a:prstGeom prst="rect">
                <a:avLst/>
              </a:prstGeom>
            </p:spPr>
          </p:pic>
        </mc:Fallback>
      </mc:AlternateContent>
    </p:spTree>
    <p:extLst>
      <p:ext uri="{BB962C8B-B14F-4D97-AF65-F5344CB8AC3E}">
        <p14:creationId xmlns:p14="http://schemas.microsoft.com/office/powerpoint/2010/main" val="20941870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30765" y="646545"/>
            <a:ext cx="10637600" cy="5983649"/>
          </a:xfrm>
        </p:spPr>
      </p:pic>
      <mc:AlternateContent xmlns:mc="http://schemas.openxmlformats.org/markup-compatibility/2006" xmlns:p14="http://schemas.microsoft.com/office/powerpoint/2010/main">
        <mc:Choice Requires="p14">
          <p:contentPart p14:bwMode="auto" r:id="rId3">
            <p14:nvContentPartPr>
              <p14:cNvPr id="6" name="Input penna 5"/>
              <p14:cNvContentPartPr/>
              <p14:nvPr/>
            </p14:nvContentPartPr>
            <p14:xfrm>
              <a:off x="2527353" y="2022400"/>
              <a:ext cx="5208840" cy="410040"/>
            </p14:xfrm>
          </p:contentPart>
        </mc:Choice>
        <mc:Fallback xmlns="">
          <p:pic>
            <p:nvPicPr>
              <p:cNvPr id="6" name="Input penna 5"/>
              <p:cNvPicPr/>
              <p:nvPr/>
            </p:nvPicPr>
            <p:blipFill>
              <a:blip r:embed="rId4"/>
              <a:stretch>
                <a:fillRect/>
              </a:stretch>
            </p:blipFill>
            <p:spPr>
              <a:xfrm>
                <a:off x="2513673" y="1997920"/>
                <a:ext cx="5247360" cy="457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put penna 7"/>
              <p14:cNvContentPartPr/>
              <p14:nvPr/>
            </p14:nvContentPartPr>
            <p14:xfrm>
              <a:off x="7645473" y="2086120"/>
              <a:ext cx="1313640" cy="84240"/>
            </p14:xfrm>
          </p:contentPart>
        </mc:Choice>
        <mc:Fallback xmlns="">
          <p:pic>
            <p:nvPicPr>
              <p:cNvPr id="8" name="Input penna 7"/>
              <p:cNvPicPr/>
              <p:nvPr/>
            </p:nvPicPr>
            <p:blipFill>
              <a:blip r:embed="rId6"/>
              <a:stretch>
                <a:fillRect/>
              </a:stretch>
            </p:blipFill>
            <p:spPr>
              <a:xfrm>
                <a:off x="7626393" y="2067040"/>
                <a:ext cx="13582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put penna 9"/>
              <p14:cNvContentPartPr/>
              <p14:nvPr/>
            </p14:nvContentPartPr>
            <p14:xfrm>
              <a:off x="8982873" y="2045800"/>
              <a:ext cx="447840" cy="3866040"/>
            </p14:xfrm>
          </p:contentPart>
        </mc:Choice>
        <mc:Fallback xmlns="">
          <p:pic>
            <p:nvPicPr>
              <p:cNvPr id="10" name="Input penna 9"/>
              <p:cNvPicPr/>
              <p:nvPr/>
            </p:nvPicPr>
            <p:blipFill>
              <a:blip r:embed="rId8"/>
              <a:stretch>
                <a:fillRect/>
              </a:stretch>
            </p:blipFill>
            <p:spPr>
              <a:xfrm>
                <a:off x="8965593" y="2027800"/>
                <a:ext cx="489960" cy="3908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Input penna 12"/>
              <p14:cNvContentPartPr/>
              <p14:nvPr/>
            </p14:nvContentPartPr>
            <p14:xfrm>
              <a:off x="8453673" y="5841640"/>
              <a:ext cx="345960" cy="141840"/>
            </p14:xfrm>
          </p:contentPart>
        </mc:Choice>
        <mc:Fallback xmlns="">
          <p:pic>
            <p:nvPicPr>
              <p:cNvPr id="13" name="Input penna 12"/>
              <p:cNvPicPr/>
              <p:nvPr/>
            </p:nvPicPr>
            <p:blipFill>
              <a:blip r:embed="rId10"/>
              <a:stretch>
                <a:fillRect/>
              </a:stretch>
            </p:blipFill>
            <p:spPr>
              <a:xfrm>
                <a:off x="8433153" y="5817880"/>
                <a:ext cx="39024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 name="Input penna 14"/>
              <p14:cNvContentPartPr/>
              <p14:nvPr/>
            </p14:nvContentPartPr>
            <p14:xfrm>
              <a:off x="2551473" y="5746960"/>
              <a:ext cx="6809760" cy="486000"/>
            </p14:xfrm>
          </p:contentPart>
        </mc:Choice>
        <mc:Fallback xmlns="">
          <p:pic>
            <p:nvPicPr>
              <p:cNvPr id="15" name="Input penna 14"/>
              <p:cNvPicPr/>
              <p:nvPr/>
            </p:nvPicPr>
            <p:blipFill>
              <a:blip r:embed="rId12"/>
              <a:stretch>
                <a:fillRect/>
              </a:stretch>
            </p:blipFill>
            <p:spPr>
              <a:xfrm>
                <a:off x="2530593" y="5718160"/>
                <a:ext cx="6859080" cy="5259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7" name="Input penna 16"/>
              <p14:cNvContentPartPr/>
              <p14:nvPr/>
            </p14:nvContentPartPr>
            <p14:xfrm>
              <a:off x="2218113" y="2220760"/>
              <a:ext cx="330840" cy="3968280"/>
            </p14:xfrm>
          </p:contentPart>
        </mc:Choice>
        <mc:Fallback xmlns="">
          <p:pic>
            <p:nvPicPr>
              <p:cNvPr id="17" name="Input penna 16"/>
              <p:cNvPicPr/>
              <p:nvPr/>
            </p:nvPicPr>
            <p:blipFill>
              <a:blip r:embed="rId14"/>
              <a:stretch>
                <a:fillRect/>
              </a:stretch>
            </p:blipFill>
            <p:spPr>
              <a:xfrm>
                <a:off x="2193273" y="2200600"/>
                <a:ext cx="378360" cy="4014360"/>
              </a:xfrm>
              <a:prstGeom prst="rect">
                <a:avLst/>
              </a:prstGeom>
            </p:spPr>
          </p:pic>
        </mc:Fallback>
      </mc:AlternateContent>
    </p:spTree>
    <p:extLst>
      <p:ext uri="{BB962C8B-B14F-4D97-AF65-F5344CB8AC3E}">
        <p14:creationId xmlns:p14="http://schemas.microsoft.com/office/powerpoint/2010/main" val="16642016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06709" y="969818"/>
            <a:ext cx="10339982" cy="5816240"/>
          </a:xfrm>
        </p:spPr>
      </p:pic>
      <mc:AlternateContent xmlns:mc="http://schemas.openxmlformats.org/markup-compatibility/2006" xmlns:p14="http://schemas.microsoft.com/office/powerpoint/2010/main">
        <mc:Choice Requires="p14">
          <p:contentPart p14:bwMode="auto" r:id="rId3">
            <p14:nvContentPartPr>
              <p14:cNvPr id="12" name="Input penna 11"/>
              <p14:cNvContentPartPr/>
              <p14:nvPr/>
            </p14:nvContentPartPr>
            <p14:xfrm>
              <a:off x="2647953" y="2173240"/>
              <a:ext cx="6105600" cy="355320"/>
            </p14:xfrm>
          </p:contentPart>
        </mc:Choice>
        <mc:Fallback xmlns="">
          <p:pic>
            <p:nvPicPr>
              <p:cNvPr id="12" name="Input penna 11"/>
              <p:cNvPicPr/>
              <p:nvPr/>
            </p:nvPicPr>
            <p:blipFill>
              <a:blip r:embed="rId4"/>
              <a:stretch>
                <a:fillRect/>
              </a:stretch>
            </p:blipFill>
            <p:spPr>
              <a:xfrm>
                <a:off x="2631033" y="2150560"/>
                <a:ext cx="6149520" cy="404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Input penna 13"/>
              <p14:cNvContentPartPr/>
              <p14:nvPr/>
            </p14:nvContentPartPr>
            <p14:xfrm>
              <a:off x="2329353" y="2412280"/>
              <a:ext cx="412920" cy="2283480"/>
            </p14:xfrm>
          </p:contentPart>
        </mc:Choice>
        <mc:Fallback xmlns="">
          <p:pic>
            <p:nvPicPr>
              <p:cNvPr id="14" name="Input penna 13"/>
              <p:cNvPicPr/>
              <p:nvPr/>
            </p:nvPicPr>
            <p:blipFill>
              <a:blip r:embed="rId6"/>
              <a:stretch>
                <a:fillRect/>
              </a:stretch>
            </p:blipFill>
            <p:spPr>
              <a:xfrm>
                <a:off x="2305593" y="2397160"/>
                <a:ext cx="448560" cy="2324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6" name="Input penna 15"/>
              <p14:cNvContentPartPr/>
              <p14:nvPr/>
            </p14:nvContentPartPr>
            <p14:xfrm>
              <a:off x="8792073" y="2258560"/>
              <a:ext cx="348480" cy="2176200"/>
            </p14:xfrm>
          </p:contentPart>
        </mc:Choice>
        <mc:Fallback xmlns="">
          <p:pic>
            <p:nvPicPr>
              <p:cNvPr id="16" name="Input penna 15"/>
              <p:cNvPicPr/>
              <p:nvPr/>
            </p:nvPicPr>
            <p:blipFill>
              <a:blip r:embed="rId8"/>
              <a:stretch>
                <a:fillRect/>
              </a:stretch>
            </p:blipFill>
            <p:spPr>
              <a:xfrm>
                <a:off x="8773713" y="2243440"/>
                <a:ext cx="389880" cy="2215800"/>
              </a:xfrm>
              <a:prstGeom prst="rect">
                <a:avLst/>
              </a:prstGeom>
            </p:spPr>
          </p:pic>
        </mc:Fallback>
      </mc:AlternateContent>
    </p:spTree>
    <p:extLst>
      <p:ext uri="{BB962C8B-B14F-4D97-AF65-F5344CB8AC3E}">
        <p14:creationId xmlns:p14="http://schemas.microsoft.com/office/powerpoint/2010/main" val="24967266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51873" y="960583"/>
            <a:ext cx="10279045" cy="5781963"/>
          </a:xfrm>
        </p:spPr>
      </p:pic>
      <mc:AlternateContent xmlns:mc="http://schemas.openxmlformats.org/markup-compatibility/2006" xmlns:p14="http://schemas.microsoft.com/office/powerpoint/2010/main">
        <mc:Choice Requires="p14">
          <p:contentPart p14:bwMode="auto" r:id="rId3">
            <p14:nvContentPartPr>
              <p14:cNvPr id="34" name="Input penna 33"/>
              <p14:cNvContentPartPr/>
              <p14:nvPr/>
            </p14:nvContentPartPr>
            <p14:xfrm>
              <a:off x="2217033" y="2361520"/>
              <a:ext cx="6522840" cy="3704760"/>
            </p14:xfrm>
          </p:contentPart>
        </mc:Choice>
        <mc:Fallback xmlns="">
          <p:pic>
            <p:nvPicPr>
              <p:cNvPr id="34" name="Input penna 33"/>
              <p:cNvPicPr/>
              <p:nvPr/>
            </p:nvPicPr>
            <p:blipFill>
              <a:blip r:embed="rId4"/>
              <a:stretch>
                <a:fillRect/>
              </a:stretch>
            </p:blipFill>
            <p:spPr>
              <a:xfrm>
                <a:off x="2199033" y="2334520"/>
                <a:ext cx="6568920" cy="3757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6" name="Input penna 35"/>
              <p14:cNvContentPartPr/>
              <p14:nvPr/>
            </p14:nvContentPartPr>
            <p14:xfrm>
              <a:off x="1894113" y="2638720"/>
              <a:ext cx="228240" cy="3409920"/>
            </p14:xfrm>
          </p:contentPart>
        </mc:Choice>
        <mc:Fallback xmlns="">
          <p:pic>
            <p:nvPicPr>
              <p:cNvPr id="36" name="Input penna 35"/>
              <p:cNvPicPr/>
              <p:nvPr/>
            </p:nvPicPr>
            <p:blipFill>
              <a:blip r:embed="rId6"/>
              <a:stretch>
                <a:fillRect/>
              </a:stretch>
            </p:blipFill>
            <p:spPr>
              <a:xfrm>
                <a:off x="1866753" y="2613160"/>
                <a:ext cx="274680" cy="3456000"/>
              </a:xfrm>
              <a:prstGeom prst="rect">
                <a:avLst/>
              </a:prstGeom>
            </p:spPr>
          </p:pic>
        </mc:Fallback>
      </mc:AlternateContent>
    </p:spTree>
    <p:extLst>
      <p:ext uri="{BB962C8B-B14F-4D97-AF65-F5344CB8AC3E}">
        <p14:creationId xmlns:p14="http://schemas.microsoft.com/office/powerpoint/2010/main" val="293492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P</a:t>
            </a:r>
            <a:r>
              <a:rPr lang="it-IT" dirty="0" smtClean="0"/>
              <a:t>resentazioni </a:t>
            </a:r>
            <a:r>
              <a:rPr lang="it-IT" dirty="0"/>
              <a:t>degli studenti</a:t>
            </a:r>
          </a:p>
        </p:txBody>
      </p:sp>
      <p:sp>
        <p:nvSpPr>
          <p:cNvPr id="3" name="Segnaposto contenuto 2"/>
          <p:cNvSpPr>
            <a:spLocks noGrp="1"/>
          </p:cNvSpPr>
          <p:nvPr>
            <p:ph idx="1"/>
          </p:nvPr>
        </p:nvSpPr>
        <p:spPr/>
        <p:txBody>
          <a:bodyPr/>
          <a:lstStyle/>
          <a:p>
            <a:pPr lvl="1"/>
            <a:r>
              <a:rPr lang="it-IT" dirty="0" smtClean="0"/>
              <a:t>Saulo </a:t>
            </a:r>
            <a:r>
              <a:rPr lang="it-IT" dirty="0" err="1"/>
              <a:t>Galvao</a:t>
            </a:r>
            <a:r>
              <a:rPr lang="it-IT" dirty="0"/>
              <a:t> Martins, Pietro </a:t>
            </a:r>
            <a:r>
              <a:rPr lang="it-IT" dirty="0" err="1"/>
              <a:t>Megni</a:t>
            </a:r>
            <a:r>
              <a:rPr lang="it-IT" dirty="0"/>
              <a:t>, Paolo Fermani, </a:t>
            </a:r>
            <a:r>
              <a:rPr lang="it-IT" dirty="0" smtClean="0"/>
              <a:t>su Lewis</a:t>
            </a:r>
            <a:r>
              <a:rPr lang="it-IT" dirty="0"/>
              <a:t>, «</a:t>
            </a:r>
            <a:r>
              <a:rPr lang="it-IT" dirty="0" err="1"/>
              <a:t>survival</a:t>
            </a:r>
            <a:r>
              <a:rPr lang="it-IT" dirty="0"/>
              <a:t> and </a:t>
            </a:r>
            <a:r>
              <a:rPr lang="it-IT" dirty="0" err="1"/>
              <a:t>identity</a:t>
            </a:r>
            <a:r>
              <a:rPr lang="it-IT" dirty="0"/>
              <a:t>»</a:t>
            </a:r>
          </a:p>
          <a:p>
            <a:pPr lvl="1"/>
            <a:r>
              <a:rPr lang="it-IT" dirty="0" smtClean="0"/>
              <a:t>presentazione di Luca Casmiri, </a:t>
            </a:r>
            <a:r>
              <a:rPr lang="it-IT" dirty="0" err="1" smtClean="0"/>
              <a:t>Ch</a:t>
            </a:r>
            <a:r>
              <a:rPr lang="it-IT" dirty="0" smtClean="0"/>
              <a:t>. 5 Russell </a:t>
            </a:r>
            <a:r>
              <a:rPr lang="it-IT" dirty="0" err="1" smtClean="0"/>
              <a:t>PoP</a:t>
            </a:r>
            <a:endParaRPr lang="it-IT" dirty="0" smtClean="0"/>
          </a:p>
          <a:p>
            <a:pPr lvl="1"/>
            <a:r>
              <a:rPr lang="it-IT" dirty="0" smtClean="0"/>
              <a:t>Seguono le </a:t>
            </a:r>
            <a:r>
              <a:rPr lang="it-IT" dirty="0" err="1" smtClean="0"/>
              <a:t>slides</a:t>
            </a:r>
            <a:r>
              <a:rPr lang="it-IT" dirty="0" smtClean="0"/>
              <a:t> su Lewis utilizzate da Saulo </a:t>
            </a:r>
            <a:r>
              <a:rPr lang="it-IT" dirty="0" err="1"/>
              <a:t>Galvao</a:t>
            </a:r>
            <a:r>
              <a:rPr lang="it-IT" dirty="0"/>
              <a:t> Martins, Pietro </a:t>
            </a:r>
            <a:r>
              <a:rPr lang="it-IT" dirty="0" err="1"/>
              <a:t>Megni</a:t>
            </a:r>
            <a:r>
              <a:rPr lang="it-IT" dirty="0"/>
              <a:t>, Paolo </a:t>
            </a:r>
            <a:r>
              <a:rPr lang="it-IT" dirty="0" smtClean="0"/>
              <a:t>Fermani ….</a:t>
            </a:r>
            <a:endParaRPr lang="it-IT" strike="sngStrike" dirty="0" smtClean="0"/>
          </a:p>
          <a:p>
            <a:endParaRPr lang="it-IT" dirty="0"/>
          </a:p>
        </p:txBody>
      </p:sp>
    </p:spTree>
    <p:extLst>
      <p:ext uri="{BB962C8B-B14F-4D97-AF65-F5344CB8AC3E}">
        <p14:creationId xmlns:p14="http://schemas.microsoft.com/office/powerpoint/2010/main" val="2414927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6534CF-8F36-8A41-8D28-4399EA53BB52}"/>
              </a:ext>
            </a:extLst>
          </p:cNvPr>
          <p:cNvSpPr>
            <a:spLocks noGrp="1"/>
          </p:cNvSpPr>
          <p:nvPr>
            <p:ph type="ctrTitle"/>
          </p:nvPr>
        </p:nvSpPr>
        <p:spPr/>
        <p:txBody>
          <a:bodyPr anchor="ctr" anchorCtr="0"/>
          <a:lstStyle/>
          <a:p>
            <a:r>
              <a:rPr lang="it-IT" dirty="0"/>
              <a:t>Survival and Identity </a:t>
            </a:r>
          </a:p>
        </p:txBody>
      </p:sp>
      <p:sp>
        <p:nvSpPr>
          <p:cNvPr id="3" name="Sottotitolo 2">
            <a:extLst>
              <a:ext uri="{FF2B5EF4-FFF2-40B4-BE49-F238E27FC236}">
                <a16:creationId xmlns:a16="http://schemas.microsoft.com/office/drawing/2014/main" id="{FB7ECD0F-8123-59FB-9DD2-DB2EC17F1E31}"/>
              </a:ext>
            </a:extLst>
          </p:cNvPr>
          <p:cNvSpPr>
            <a:spLocks noGrp="1"/>
          </p:cNvSpPr>
          <p:nvPr>
            <p:ph type="subTitle" idx="1"/>
          </p:nvPr>
        </p:nvSpPr>
        <p:spPr/>
        <p:txBody>
          <a:bodyPr anchor="ctr" anchorCtr="0"/>
          <a:lstStyle/>
          <a:p>
            <a:r>
              <a:rPr lang="it-IT" dirty="0"/>
              <a:t>By David Lewis</a:t>
            </a:r>
          </a:p>
        </p:txBody>
      </p:sp>
    </p:spTree>
    <p:extLst>
      <p:ext uri="{BB962C8B-B14F-4D97-AF65-F5344CB8AC3E}">
        <p14:creationId xmlns:p14="http://schemas.microsoft.com/office/powerpoint/2010/main" val="1096268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60CE8E1-FD3C-88E3-AFC3-6AE18AF8E307}"/>
              </a:ext>
            </a:extLst>
          </p:cNvPr>
          <p:cNvSpPr>
            <a:spLocks noGrp="1"/>
          </p:cNvSpPr>
          <p:nvPr>
            <p:ph type="title"/>
          </p:nvPr>
        </p:nvSpPr>
        <p:spPr>
          <a:xfrm>
            <a:off x="838200" y="165739"/>
            <a:ext cx="10515600" cy="1325563"/>
          </a:xfrm>
        </p:spPr>
        <p:txBody>
          <a:bodyPr>
            <a:normAutofit/>
          </a:bodyPr>
          <a:lstStyle/>
          <a:p>
            <a:r>
              <a:rPr lang="it-IT" sz="3600" dirty="0" err="1"/>
              <a:t>What</a:t>
            </a:r>
            <a:r>
              <a:rPr lang="it-IT" sz="3600" dirty="0"/>
              <a:t> </a:t>
            </a:r>
            <a:r>
              <a:rPr lang="it-IT" sz="3600" dirty="0" err="1"/>
              <a:t>matters</a:t>
            </a:r>
            <a:r>
              <a:rPr lang="it-IT" sz="3600" dirty="0"/>
              <a:t> in survival: </a:t>
            </a:r>
            <a:r>
              <a:rPr lang="it-IT" sz="3600" dirty="0" err="1"/>
              <a:t>mental</a:t>
            </a:r>
            <a:r>
              <a:rPr lang="it-IT" sz="3600" dirty="0"/>
              <a:t> </a:t>
            </a:r>
            <a:r>
              <a:rPr lang="it-IT" sz="3600" dirty="0" err="1"/>
              <a:t>continuity</a:t>
            </a:r>
            <a:r>
              <a:rPr lang="it-IT" sz="3600" dirty="0"/>
              <a:t> vs </a:t>
            </a:r>
            <a:r>
              <a:rPr lang="it-IT" sz="3600" dirty="0" err="1"/>
              <a:t>identity</a:t>
            </a:r>
            <a:r>
              <a:rPr lang="it-IT" sz="3600" dirty="0"/>
              <a:t>.</a:t>
            </a:r>
          </a:p>
        </p:txBody>
      </p:sp>
      <p:sp>
        <p:nvSpPr>
          <p:cNvPr id="3" name="Segnaposto contenuto 2">
            <a:extLst>
              <a:ext uri="{FF2B5EF4-FFF2-40B4-BE49-F238E27FC236}">
                <a16:creationId xmlns:a16="http://schemas.microsoft.com/office/drawing/2014/main" id="{4E645E7A-5EC6-9A15-B20D-81A00C7859A8}"/>
              </a:ext>
            </a:extLst>
          </p:cNvPr>
          <p:cNvSpPr>
            <a:spLocks noGrp="1"/>
          </p:cNvSpPr>
          <p:nvPr>
            <p:ph idx="1"/>
          </p:nvPr>
        </p:nvSpPr>
        <p:spPr>
          <a:xfrm>
            <a:off x="838200" y="1469462"/>
            <a:ext cx="10633587" cy="4560017"/>
          </a:xfrm>
        </p:spPr>
        <p:txBody>
          <a:bodyPr>
            <a:noAutofit/>
          </a:bodyPr>
          <a:lstStyle/>
          <a:p>
            <a:pPr marL="0" indent="0">
              <a:buNone/>
            </a:pPr>
            <a:r>
              <a:rPr lang="en-US" sz="1800" b="0" i="0" dirty="0">
                <a:solidFill>
                  <a:srgbClr val="000000"/>
                </a:solidFill>
                <a:effectLst/>
              </a:rPr>
              <a:t>“What is it that matters in survival? I</a:t>
            </a:r>
            <a:r>
              <a:rPr lang="en-US" sz="1800" dirty="0">
                <a:solidFill>
                  <a:srgbClr val="000000"/>
                </a:solidFill>
              </a:rPr>
              <a:t> </a:t>
            </a:r>
            <a:r>
              <a:rPr lang="en-US" sz="1800" b="0" i="0" dirty="0">
                <a:solidFill>
                  <a:srgbClr val="000000"/>
                </a:solidFill>
                <a:effectLst/>
              </a:rPr>
              <a:t>answer, along with many others: </a:t>
            </a:r>
            <a:r>
              <a:rPr lang="en-US" sz="1800" b="0" i="1" dirty="0">
                <a:solidFill>
                  <a:srgbClr val="FF0000"/>
                </a:solidFill>
                <a:effectLst/>
              </a:rPr>
              <a:t>what matters in survival is mental continuity and connectedness</a:t>
            </a:r>
            <a:r>
              <a:rPr lang="en-US" sz="1800" b="0" i="1" dirty="0">
                <a:solidFill>
                  <a:srgbClr val="000000"/>
                </a:solidFill>
                <a:effectLst/>
              </a:rPr>
              <a:t>. </a:t>
            </a:r>
            <a:r>
              <a:rPr lang="en-US" sz="1800" b="0" i="0" dirty="0">
                <a:solidFill>
                  <a:srgbClr val="000000"/>
                </a:solidFill>
                <a:effectLst/>
              </a:rPr>
              <a:t>When I consider various cases in between commonplace survival and commonplace death, I find that what I mostly want in wanting survival is that my mental life should flow on. My present experiences, thoughts, beliefs, desires, and traits of character should have appropriate future successors. My total present mental state should be but one momentary stage in a continuing succession of mental states.”</a:t>
            </a:r>
          </a:p>
          <a:p>
            <a:pPr marL="0" indent="0">
              <a:buNone/>
            </a:pPr>
            <a:endParaRPr lang="en-US" sz="1800" b="0" i="0" dirty="0">
              <a:solidFill>
                <a:srgbClr val="000000"/>
              </a:solidFill>
              <a:effectLst/>
            </a:endParaRPr>
          </a:p>
          <a:p>
            <a:pPr marL="0" indent="0">
              <a:buNone/>
            </a:pPr>
            <a:r>
              <a:rPr lang="en-US" sz="1800" b="0" i="0" dirty="0">
                <a:solidFill>
                  <a:srgbClr val="000000"/>
                </a:solidFill>
                <a:effectLst/>
              </a:rPr>
              <a:t>“The problem begins with a well-deserved complaint that all this about mental connectedness and continuity is too clever by half. I have forgotten to say what should have been said first of all. What matters in survival is survival. If I wonder whether I will survive, what I mostly care about is quite simple. When it’s all over, will I myself</a:t>
            </a:r>
            <a:r>
              <a:rPr lang="en-US" sz="1800" dirty="0">
                <a:solidFill>
                  <a:srgbClr val="000000"/>
                </a:solidFill>
              </a:rPr>
              <a:t> - </a:t>
            </a:r>
            <a:r>
              <a:rPr lang="en-US" sz="1800" b="0" i="0" dirty="0">
                <a:solidFill>
                  <a:srgbClr val="000000"/>
                </a:solidFill>
                <a:effectLst/>
              </a:rPr>
              <a:t>the very same person now thinking these thoughts and writing these words - still exist? Will any one of those who do exists afterward be me? In other words, </a:t>
            </a:r>
            <a:r>
              <a:rPr lang="en-US" sz="1800" b="0" i="1" dirty="0">
                <a:solidFill>
                  <a:srgbClr val="FF0000"/>
                </a:solidFill>
                <a:effectLst/>
              </a:rPr>
              <a:t>what matters in survival is identity</a:t>
            </a:r>
            <a:r>
              <a:rPr lang="en-US" sz="1800" dirty="0">
                <a:solidFill>
                  <a:srgbClr val="FF0000"/>
                </a:solidFill>
              </a:rPr>
              <a:t> </a:t>
            </a:r>
            <a:r>
              <a:rPr lang="en-US" sz="1800" dirty="0">
                <a:solidFill>
                  <a:srgbClr val="000000"/>
                </a:solidFill>
              </a:rPr>
              <a:t>- </a:t>
            </a:r>
            <a:r>
              <a:rPr lang="en-US" sz="1800" b="0" i="0" dirty="0">
                <a:solidFill>
                  <a:srgbClr val="000000"/>
                </a:solidFill>
                <a:effectLst/>
              </a:rPr>
              <a:t>identity between the I who exists now and the surviving I who will, I hope, still exists then.”</a:t>
            </a:r>
          </a:p>
          <a:p>
            <a:pPr marL="0" indent="0">
              <a:buNone/>
            </a:pPr>
            <a:endParaRPr lang="en-US" sz="1800" b="0" i="0" dirty="0">
              <a:solidFill>
                <a:srgbClr val="000000"/>
              </a:solidFill>
              <a:effectLst/>
            </a:endParaRPr>
          </a:p>
          <a:p>
            <a:pPr marL="0" indent="0">
              <a:buNone/>
            </a:pPr>
            <a:r>
              <a:rPr lang="en-US" sz="1800" dirty="0"/>
              <a:t/>
            </a:r>
            <a:br>
              <a:rPr lang="en-US" sz="1800" dirty="0"/>
            </a:br>
            <a:endParaRPr lang="it-IT" sz="1800" dirty="0"/>
          </a:p>
        </p:txBody>
      </p:sp>
    </p:spTree>
    <p:extLst>
      <p:ext uri="{BB962C8B-B14F-4D97-AF65-F5344CB8AC3E}">
        <p14:creationId xmlns:p14="http://schemas.microsoft.com/office/powerpoint/2010/main" val="41475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BE04D7-E212-6641-8284-E843FCC7EC90}"/>
              </a:ext>
            </a:extLst>
          </p:cNvPr>
          <p:cNvSpPr>
            <a:spLocks noGrp="1"/>
          </p:cNvSpPr>
          <p:nvPr>
            <p:ph type="title"/>
          </p:nvPr>
        </p:nvSpPr>
        <p:spPr/>
        <p:txBody>
          <a:bodyPr/>
          <a:lstStyle/>
          <a:p>
            <a:r>
              <a:rPr lang="it-IT" dirty="0" err="1"/>
              <a:t>Parfit’s</a:t>
            </a:r>
            <a:r>
              <a:rPr lang="it-IT" dirty="0"/>
              <a:t> </a:t>
            </a:r>
            <a:r>
              <a:rPr lang="it-IT" dirty="0" err="1"/>
              <a:t>argument</a:t>
            </a:r>
            <a:r>
              <a:rPr lang="it-IT" dirty="0"/>
              <a:t>. </a:t>
            </a:r>
          </a:p>
        </p:txBody>
      </p:sp>
      <p:sp>
        <p:nvSpPr>
          <p:cNvPr id="3" name="Segnaposto contenuto 2">
            <a:extLst>
              <a:ext uri="{FF2B5EF4-FFF2-40B4-BE49-F238E27FC236}">
                <a16:creationId xmlns:a16="http://schemas.microsoft.com/office/drawing/2014/main" id="{767D2D90-CD1C-9614-42F6-1837703BC88F}"/>
              </a:ext>
            </a:extLst>
          </p:cNvPr>
          <p:cNvSpPr>
            <a:spLocks noGrp="1"/>
          </p:cNvSpPr>
          <p:nvPr>
            <p:ph idx="1"/>
          </p:nvPr>
        </p:nvSpPr>
        <p:spPr>
          <a:xfrm>
            <a:off x="838200" y="1548581"/>
            <a:ext cx="10515600" cy="4944294"/>
          </a:xfrm>
        </p:spPr>
        <p:txBody>
          <a:bodyPr>
            <a:noAutofit/>
          </a:bodyPr>
          <a:lstStyle/>
          <a:p>
            <a:pPr marL="0" indent="0">
              <a:buNone/>
            </a:pPr>
            <a:r>
              <a:rPr lang="en-US" sz="2000" dirty="0"/>
              <a:t>“Derek Parfit has argued that the two answers cannot both be right, and we must therefore choose (he chooses the first). His argument is as follows:</a:t>
            </a:r>
          </a:p>
          <a:p>
            <a:pPr marL="0" indent="0">
              <a:buNone/>
            </a:pPr>
            <a:r>
              <a:rPr lang="en-US" sz="2000" dirty="0"/>
              <a:t>(a) </a:t>
            </a:r>
            <a:r>
              <a:rPr lang="en-US" sz="2000" dirty="0">
                <a:solidFill>
                  <a:srgbClr val="FF0000"/>
                </a:solidFill>
              </a:rPr>
              <a:t>Identity </a:t>
            </a:r>
            <a:r>
              <a:rPr lang="en-US" sz="2000" dirty="0"/>
              <a:t>is a relation with a certain formal character. It is </a:t>
            </a:r>
            <a:r>
              <a:rPr lang="en-US" sz="2000" dirty="0">
                <a:solidFill>
                  <a:srgbClr val="FF0000"/>
                </a:solidFill>
              </a:rPr>
              <a:t>one-one</a:t>
            </a:r>
            <a:r>
              <a:rPr lang="en-US" sz="2000" dirty="0"/>
              <a:t> and it does </a:t>
            </a:r>
            <a:r>
              <a:rPr lang="en-US" sz="2000" dirty="0">
                <a:solidFill>
                  <a:srgbClr val="FF0000"/>
                </a:solidFill>
              </a:rPr>
              <a:t>not admit of degree.</a:t>
            </a:r>
          </a:p>
          <a:p>
            <a:pPr marL="0" indent="0">
              <a:buNone/>
            </a:pPr>
            <a:r>
              <a:rPr lang="en-US" sz="2000" dirty="0"/>
              <a:t>(b) A relation of </a:t>
            </a:r>
            <a:r>
              <a:rPr lang="en-US" sz="2000" dirty="0">
                <a:solidFill>
                  <a:srgbClr val="FF0000"/>
                </a:solidFill>
              </a:rPr>
              <a:t>mental continuity </a:t>
            </a:r>
            <a:r>
              <a:rPr lang="en-US" sz="2000" dirty="0"/>
              <a:t>and connectedness need not have that formal character. We can imagine problem cases in which any such relation is </a:t>
            </a:r>
            <a:r>
              <a:rPr lang="en-US" sz="2000" dirty="0">
                <a:solidFill>
                  <a:srgbClr val="FF0000"/>
                </a:solidFill>
              </a:rPr>
              <a:t>one-many or many-one</a:t>
            </a:r>
            <a:r>
              <a:rPr lang="en-US" sz="2000" dirty="0"/>
              <a:t>, or in which </a:t>
            </a:r>
            <a:r>
              <a:rPr lang="en-US" sz="2000" dirty="0">
                <a:solidFill>
                  <a:srgbClr val="FF0000"/>
                </a:solidFill>
              </a:rPr>
              <a:t>it is present to a degree</a:t>
            </a:r>
            <a:r>
              <a:rPr lang="en-US" sz="2000" dirty="0"/>
              <a:t> so slight that survival is questionable.</a:t>
            </a:r>
          </a:p>
          <a:p>
            <a:pPr marL="0" indent="0">
              <a:buNone/>
            </a:pPr>
            <a:r>
              <a:rPr lang="en-US" sz="2000" dirty="0"/>
              <a:t>Therefore, since Parfit believes as I do that what matters in survival is some sort of mental continuity or connectedness,</a:t>
            </a:r>
          </a:p>
          <a:p>
            <a:pPr marL="0" indent="0">
              <a:buNone/>
            </a:pPr>
            <a:r>
              <a:rPr lang="en-US" sz="2000" dirty="0"/>
              <a:t>(c) </a:t>
            </a:r>
            <a:r>
              <a:rPr lang="en-US" sz="2000" dirty="0">
                <a:solidFill>
                  <a:srgbClr val="FF0000"/>
                </a:solidFill>
              </a:rPr>
              <a:t>What matters in survival is not identity</a:t>
            </a:r>
            <a:r>
              <a:rPr lang="en-US" sz="2000" dirty="0"/>
              <a:t>. At most, what matters is a relation that coincides with identity to the extent that the problem cases do not actually arise.”</a:t>
            </a:r>
          </a:p>
          <a:p>
            <a:pPr marL="0" indent="0">
              <a:buNone/>
            </a:pPr>
            <a:r>
              <a:rPr lang="en-US" sz="2000" b="0" i="0" dirty="0">
                <a:solidFill>
                  <a:srgbClr val="000000"/>
                </a:solidFill>
                <a:effectLst/>
              </a:rPr>
              <a:t>“Parfit thinks that if the problem cases did arise, or if we wished to solve them hypothetically, questions of personal identity would have no compelling answers. They would have to be answered arbitrarily, and in view of the discrepancy stated in (a) and (b), there is no answer that could make personal identity coincide perfectly with the relation of mental continuity[…].”</a:t>
            </a:r>
            <a:r>
              <a:rPr lang="en-US" sz="2000" dirty="0"/>
              <a:t> </a:t>
            </a:r>
            <a:br>
              <a:rPr lang="en-US" sz="2000" dirty="0"/>
            </a:br>
            <a:endParaRPr lang="it-IT" sz="2000" dirty="0"/>
          </a:p>
        </p:txBody>
      </p:sp>
    </p:spTree>
    <p:extLst>
      <p:ext uri="{BB962C8B-B14F-4D97-AF65-F5344CB8AC3E}">
        <p14:creationId xmlns:p14="http://schemas.microsoft.com/office/powerpoint/2010/main" val="2548867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182B60B-9F35-9D81-A84D-7E13DBB8A980}"/>
              </a:ext>
            </a:extLst>
          </p:cNvPr>
          <p:cNvSpPr>
            <a:spLocks noGrp="1"/>
          </p:cNvSpPr>
          <p:nvPr>
            <p:ph type="title"/>
          </p:nvPr>
        </p:nvSpPr>
        <p:spPr>
          <a:xfrm>
            <a:off x="838200" y="29497"/>
            <a:ext cx="10515600" cy="1135626"/>
          </a:xfrm>
        </p:spPr>
        <p:txBody>
          <a:bodyPr>
            <a:normAutofit/>
          </a:bodyPr>
          <a:lstStyle/>
          <a:p>
            <a:r>
              <a:rPr lang="it-IT" sz="3600"/>
              <a:t>Lewis’s reply to Parfit.</a:t>
            </a:r>
            <a:endParaRPr lang="it-IT" sz="3600" dirty="0"/>
          </a:p>
        </p:txBody>
      </p:sp>
      <p:sp>
        <p:nvSpPr>
          <p:cNvPr id="3" name="Segnaposto contenuto 2">
            <a:extLst>
              <a:ext uri="{FF2B5EF4-FFF2-40B4-BE49-F238E27FC236}">
                <a16:creationId xmlns:a16="http://schemas.microsoft.com/office/drawing/2014/main" id="{BBAFF7F8-D4B5-699F-8AF5-9B4B850653EB}"/>
              </a:ext>
            </a:extLst>
          </p:cNvPr>
          <p:cNvSpPr>
            <a:spLocks noGrp="1"/>
          </p:cNvSpPr>
          <p:nvPr>
            <p:ph idx="1"/>
          </p:nvPr>
        </p:nvSpPr>
        <p:spPr>
          <a:xfrm>
            <a:off x="838200" y="958645"/>
            <a:ext cx="10515600" cy="5620519"/>
          </a:xfrm>
        </p:spPr>
        <p:txBody>
          <a:bodyPr>
            <a:noAutofit/>
          </a:bodyPr>
          <a:lstStyle/>
          <a:p>
            <a:pPr marL="0" indent="0">
              <a:buNone/>
            </a:pPr>
            <a:r>
              <a:rPr lang="en-US" sz="2000" b="0" i="0">
                <a:solidFill>
                  <a:srgbClr val="000000"/>
                </a:solidFill>
                <a:effectLst/>
              </a:rPr>
              <a:t>“</a:t>
            </a:r>
            <a:r>
              <a:rPr lang="en-US" sz="2000" b="0" i="0">
                <a:solidFill>
                  <a:srgbClr val="FF0000"/>
                </a:solidFill>
                <a:effectLst/>
              </a:rPr>
              <a:t>My task is to […]show that the opposition between what matters, and identity is false. </a:t>
            </a:r>
            <a:r>
              <a:rPr lang="en-US" sz="2000" b="0" i="0">
                <a:solidFill>
                  <a:srgbClr val="000000"/>
                </a:solidFill>
                <a:effectLst/>
              </a:rPr>
              <a:t>We can agree with Parfit (and I think we should) that what matters in questions of personal identity is mental continuity or connectedness, and that this might be one-many or many-one and admits of degree. At the same time, we can consistently agree with common sense (and I think we should) that what matters in questions of personal identity - even in the problem cases - is identity.”</a:t>
            </a:r>
          </a:p>
          <a:p>
            <a:pPr marL="0" indent="0">
              <a:buNone/>
            </a:pPr>
            <a:r>
              <a:rPr lang="en-US" sz="2000"/>
              <a:t>“I do not attack premises (a) and (b). We could, of course, say “identity” and just mean mental continuity and connectedness. Then we would deny that “identity” must have the formal character stated in (a). But this verbal maneuver would not meet the needs of those who think, as I do, that what matters in survival is literally identity: that relation that everything bears to itself and to no other thing. As for (b), the problem cases clearly are possible under Parfit’s conception of the sort of mental continuity or connectedness that matters in survival […].”</a:t>
            </a:r>
          </a:p>
          <a:p>
            <a:pPr marL="0" indent="0">
              <a:buNone/>
            </a:pPr>
            <a:r>
              <a:rPr lang="en-US" sz="2000"/>
              <a:t>“But what does that show? </a:t>
            </a:r>
            <a:r>
              <a:rPr lang="en-US" sz="2000">
                <a:solidFill>
                  <a:srgbClr val="FF0000"/>
                </a:solidFill>
              </a:rPr>
              <a:t>Only that the two relations are different</a:t>
            </a:r>
            <a:r>
              <a:rPr lang="en-US" sz="2000"/>
              <a:t>. And we should have known that from the start, </a:t>
            </a:r>
            <a:r>
              <a:rPr lang="en-US" sz="2000">
                <a:solidFill>
                  <a:srgbClr val="FF0000"/>
                </a:solidFill>
              </a:rPr>
              <a:t>since they have different relata</a:t>
            </a:r>
            <a:r>
              <a:rPr lang="en-US" sz="2000"/>
              <a:t>. He who says that what matters in survival is a relation of </a:t>
            </a:r>
            <a:r>
              <a:rPr lang="en-US" sz="2000">
                <a:solidFill>
                  <a:srgbClr val="FF0000"/>
                </a:solidFill>
              </a:rPr>
              <a:t>mental continuity</a:t>
            </a:r>
            <a:r>
              <a:rPr lang="en-US" sz="2000"/>
              <a:t> and connectedness is speaking of </a:t>
            </a:r>
            <a:r>
              <a:rPr lang="en-US" sz="2000">
                <a:solidFill>
                  <a:srgbClr val="FF0000"/>
                </a:solidFill>
              </a:rPr>
              <a:t>a relation among more or less momentary person-stages</a:t>
            </a:r>
            <a:r>
              <a:rPr lang="en-US" sz="2000"/>
              <a:t> […]. He who says that what matters in survival is </a:t>
            </a:r>
            <a:r>
              <a:rPr lang="en-US" sz="2000">
                <a:solidFill>
                  <a:srgbClr val="FF0000"/>
                </a:solidFill>
              </a:rPr>
              <a:t>identity</a:t>
            </a:r>
            <a:r>
              <a:rPr lang="en-US" sz="2000"/>
              <a:t>, on the other hand, must be speaking of </a:t>
            </a:r>
            <a:r>
              <a:rPr lang="en-US" sz="2000">
                <a:solidFill>
                  <a:srgbClr val="FF0000"/>
                </a:solidFill>
              </a:rPr>
              <a:t>identity among temporally extended continuant persons </a:t>
            </a:r>
            <a:r>
              <a:rPr lang="en-US" sz="2000"/>
              <a:t>with stages at various times […]. Identity among stages has nothing to do with it, since stages are momentary. Even if you survive, your present stage is not identical to any future stage.”</a:t>
            </a:r>
            <a:br>
              <a:rPr lang="en-US" sz="2000"/>
            </a:br>
            <a:endParaRPr lang="it-IT" sz="2000" dirty="0"/>
          </a:p>
        </p:txBody>
      </p:sp>
    </p:spTree>
    <p:extLst>
      <p:ext uri="{BB962C8B-B14F-4D97-AF65-F5344CB8AC3E}">
        <p14:creationId xmlns:p14="http://schemas.microsoft.com/office/powerpoint/2010/main" val="2147110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3D2FC9-C3E8-A0A5-CAFE-39FDFA3257CE}"/>
              </a:ext>
            </a:extLst>
          </p:cNvPr>
          <p:cNvSpPr>
            <a:spLocks noGrp="1"/>
          </p:cNvSpPr>
          <p:nvPr>
            <p:ph type="title"/>
          </p:nvPr>
        </p:nvSpPr>
        <p:spPr>
          <a:xfrm>
            <a:off x="838200" y="0"/>
            <a:ext cx="10515600" cy="943897"/>
          </a:xfrm>
        </p:spPr>
        <p:txBody>
          <a:bodyPr>
            <a:normAutofit/>
          </a:bodyPr>
          <a:lstStyle/>
          <a:p>
            <a:r>
              <a:rPr lang="it-IT" sz="3600" dirty="0"/>
              <a:t>The R-relation…</a:t>
            </a:r>
          </a:p>
        </p:txBody>
      </p:sp>
      <p:sp>
        <p:nvSpPr>
          <p:cNvPr id="3" name="Segnaposto contenuto 2">
            <a:extLst>
              <a:ext uri="{FF2B5EF4-FFF2-40B4-BE49-F238E27FC236}">
                <a16:creationId xmlns:a16="http://schemas.microsoft.com/office/drawing/2014/main" id="{B2EED316-32F1-5573-8D0F-8305F6408B5C}"/>
              </a:ext>
            </a:extLst>
          </p:cNvPr>
          <p:cNvSpPr>
            <a:spLocks noGrp="1"/>
          </p:cNvSpPr>
          <p:nvPr>
            <p:ph idx="1"/>
          </p:nvPr>
        </p:nvSpPr>
        <p:spPr>
          <a:xfrm>
            <a:off x="838200" y="943897"/>
            <a:ext cx="10515600" cy="5442155"/>
          </a:xfrm>
        </p:spPr>
        <p:txBody>
          <a:bodyPr>
            <a:noAutofit/>
          </a:bodyPr>
          <a:lstStyle/>
          <a:p>
            <a:pPr marL="0" indent="0">
              <a:buNone/>
            </a:pPr>
            <a:r>
              <a:rPr lang="en-US" sz="2400" dirty="0"/>
              <a:t>“[…]we have some definite relation of </a:t>
            </a:r>
            <a:r>
              <a:rPr lang="en-US" sz="2400" dirty="0">
                <a:solidFill>
                  <a:srgbClr val="FF0000"/>
                </a:solidFill>
              </a:rPr>
              <a:t>mental continuity and connectedness among person-stages </a:t>
            </a:r>
            <a:r>
              <a:rPr lang="en-US" sz="2400" dirty="0"/>
              <a:t>in mind as the relation that matters in survival. Call it the </a:t>
            </a:r>
            <a:r>
              <a:rPr lang="en-US" sz="2400" dirty="0">
                <a:solidFill>
                  <a:srgbClr val="FF0000"/>
                </a:solidFill>
              </a:rPr>
              <a:t>R-relation</a:t>
            </a:r>
            <a:r>
              <a:rPr lang="en-US" sz="2400" dirty="0"/>
              <a:t>, for short. If you wonder whether you will survive the coming battle or what-not, you are wondering whether any of the stages that will exist afterward is R-related to you-now, the stage that is doing the wondering.”</a:t>
            </a:r>
          </a:p>
          <a:p>
            <a:pPr marL="0" indent="0">
              <a:buNone/>
            </a:pPr>
            <a:endParaRPr lang="en-US" sz="2400" dirty="0"/>
          </a:p>
          <a:p>
            <a:pPr marL="0" indent="0">
              <a:buNone/>
            </a:pPr>
            <a:r>
              <a:rPr lang="en-US" sz="2400" b="0" i="0" dirty="0">
                <a:solidFill>
                  <a:srgbClr val="000000"/>
                </a:solidFill>
                <a:effectLst/>
              </a:rPr>
              <a:t>“Or so say I. Common sense says something that sounds different: in wondering whether you will survive the battle, you wonder whether you—a continuant person consisting of your present stage along with many other stages—will continue beyond the battle. Will you be identical with anyone alive then?”.</a:t>
            </a:r>
            <a:r>
              <a:rPr lang="en-US" sz="2400" dirty="0"/>
              <a:t/>
            </a:r>
            <a:br>
              <a:rPr lang="en-US" sz="2400" dirty="0"/>
            </a:br>
            <a:endParaRPr lang="en-US" sz="2400" dirty="0"/>
          </a:p>
        </p:txBody>
      </p:sp>
    </p:spTree>
    <p:extLst>
      <p:ext uri="{BB962C8B-B14F-4D97-AF65-F5344CB8AC3E}">
        <p14:creationId xmlns:p14="http://schemas.microsoft.com/office/powerpoint/2010/main" val="1036626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63DE51-8402-E3E5-0A9B-D78288B8B42B}"/>
              </a:ext>
            </a:extLst>
          </p:cNvPr>
          <p:cNvSpPr>
            <a:spLocks noGrp="1"/>
          </p:cNvSpPr>
          <p:nvPr>
            <p:ph type="title"/>
          </p:nvPr>
        </p:nvSpPr>
        <p:spPr/>
        <p:txBody>
          <a:bodyPr/>
          <a:lstStyle/>
          <a:p>
            <a:r>
              <a:rPr lang="it-IT" sz="4400" dirty="0"/>
              <a:t>…and The I-relation</a:t>
            </a:r>
            <a:endParaRPr lang="it-IT" dirty="0"/>
          </a:p>
        </p:txBody>
      </p:sp>
      <p:sp>
        <p:nvSpPr>
          <p:cNvPr id="3" name="Segnaposto contenuto 2">
            <a:extLst>
              <a:ext uri="{FF2B5EF4-FFF2-40B4-BE49-F238E27FC236}">
                <a16:creationId xmlns:a16="http://schemas.microsoft.com/office/drawing/2014/main" id="{8E3777BC-72BA-4F3F-3235-84CDE9AAABC5}"/>
              </a:ext>
            </a:extLst>
          </p:cNvPr>
          <p:cNvSpPr>
            <a:spLocks noGrp="1"/>
          </p:cNvSpPr>
          <p:nvPr>
            <p:ph idx="1"/>
          </p:nvPr>
        </p:nvSpPr>
        <p:spPr/>
        <p:txBody>
          <a:bodyPr>
            <a:normAutofit fontScale="70000" lnSpcReduction="20000"/>
          </a:bodyPr>
          <a:lstStyle/>
          <a:p>
            <a:pPr marL="0" indent="0">
              <a:buNone/>
            </a:pPr>
            <a:r>
              <a:rPr lang="en-US" sz="2800" b="0" i="0" dirty="0">
                <a:solidFill>
                  <a:srgbClr val="000000"/>
                </a:solidFill>
                <a:effectLst/>
              </a:rPr>
              <a:t>“Of course, the R-relation among stages is not the same as identity either among stages or among continuants. But identity among continuant persons induces a relation among stages: </a:t>
            </a:r>
            <a:r>
              <a:rPr lang="en-US" sz="2800" b="0" i="0" dirty="0">
                <a:solidFill>
                  <a:srgbClr val="FF0000"/>
                </a:solidFill>
                <a:effectLst/>
              </a:rPr>
              <a:t>the relation that holds between the several stages of a single continuant person</a:t>
            </a:r>
            <a:r>
              <a:rPr lang="en-US" sz="2800" b="0" i="0" dirty="0">
                <a:solidFill>
                  <a:srgbClr val="000000"/>
                </a:solidFill>
                <a:effectLst/>
              </a:rPr>
              <a:t>. Call this the </a:t>
            </a:r>
            <a:r>
              <a:rPr lang="en-US" sz="2800" b="0" i="1" dirty="0">
                <a:solidFill>
                  <a:srgbClr val="FF0000"/>
                </a:solidFill>
                <a:effectLst/>
              </a:rPr>
              <a:t>l-relation</a:t>
            </a:r>
            <a:r>
              <a:rPr lang="en-US" sz="2800" b="0" i="1" dirty="0">
                <a:solidFill>
                  <a:srgbClr val="000000"/>
                </a:solidFill>
                <a:effectLst/>
              </a:rPr>
              <a:t>. </a:t>
            </a:r>
            <a:r>
              <a:rPr lang="en-US" sz="2800" b="0" i="0" dirty="0">
                <a:solidFill>
                  <a:srgbClr val="000000"/>
                </a:solidFill>
                <a:effectLst/>
              </a:rPr>
              <a:t>In wondering whether you will survive the battle, we said, you wonder whether the continuant person that includes your present stage is identical with any of the continuant persons that continue beyond the battle.” </a:t>
            </a:r>
          </a:p>
          <a:p>
            <a:pPr marL="0" indent="0">
              <a:buNone/>
            </a:pPr>
            <a:r>
              <a:rPr lang="en-US" sz="2800" b="0" dirty="0">
                <a:solidFill>
                  <a:srgbClr val="000000"/>
                </a:solidFill>
                <a:effectLst/>
              </a:rPr>
              <a:t>“[…]</a:t>
            </a:r>
            <a:r>
              <a:rPr lang="en-US" sz="2800" b="0" i="1" dirty="0">
                <a:solidFill>
                  <a:srgbClr val="000000"/>
                </a:solidFill>
                <a:effectLst/>
              </a:rPr>
              <a:t>if common sense is right that what matters in survival is identity</a:t>
            </a:r>
            <a:r>
              <a:rPr lang="en-US" sz="2800" dirty="0"/>
              <a:t> </a:t>
            </a:r>
            <a:r>
              <a:rPr lang="en-US" sz="2800" b="0" i="1" dirty="0">
                <a:solidFill>
                  <a:srgbClr val="000000"/>
                </a:solidFill>
                <a:effectLst/>
              </a:rPr>
              <a:t>among continuant persons, then you have what matters in survival if and only if your present stage is I-related to future stages.</a:t>
            </a:r>
            <a:r>
              <a:rPr lang="en-US" sz="2800" b="0" dirty="0">
                <a:solidFill>
                  <a:srgbClr val="000000"/>
                </a:solidFill>
                <a:effectLst/>
              </a:rPr>
              <a:t>”</a:t>
            </a:r>
            <a:r>
              <a:rPr lang="en-US" sz="2800" dirty="0"/>
              <a:t> </a:t>
            </a:r>
          </a:p>
          <a:p>
            <a:pPr marL="0" indent="0">
              <a:buNone/>
            </a:pPr>
            <a:r>
              <a:rPr lang="en-US" sz="2800" dirty="0">
                <a:solidFill>
                  <a:srgbClr val="000000"/>
                </a:solidFill>
              </a:rPr>
              <a:t>“</a:t>
            </a:r>
            <a:r>
              <a:rPr lang="en-US" sz="2800" b="0" i="0" dirty="0">
                <a:solidFill>
                  <a:srgbClr val="000000"/>
                </a:solidFill>
                <a:effectLst/>
              </a:rPr>
              <a:t>If ever a stage is R-related to some future stage but I-related to none, or if ever a stage is I-related to some future stage but R-related to none, then the platitude that what matters is the I-relation will disagree with the interesting thesis that what matters is the R-relation. But no such thing can happen, I claim; so there can be no such disagreement. In fact, </a:t>
            </a:r>
            <a:r>
              <a:rPr lang="en-US" sz="2800" b="0" i="0" dirty="0">
                <a:solidFill>
                  <a:srgbClr val="FF0000"/>
                </a:solidFill>
                <a:effectLst/>
              </a:rPr>
              <a:t>I claim that </a:t>
            </a:r>
            <a:r>
              <a:rPr lang="en-US" sz="2800" b="0" i="1" dirty="0">
                <a:solidFill>
                  <a:srgbClr val="FF0000"/>
                </a:solidFill>
                <a:effectLst/>
              </a:rPr>
              <a:t>any stage is l-related and R-related to exactly the same stages</a:t>
            </a:r>
            <a:r>
              <a:rPr lang="en-US" sz="2800" b="0" i="1" dirty="0">
                <a:solidFill>
                  <a:srgbClr val="000000"/>
                </a:solidFill>
                <a:effectLst/>
              </a:rPr>
              <a:t>. </a:t>
            </a:r>
            <a:r>
              <a:rPr lang="en-US" sz="2800" b="0" i="0" dirty="0">
                <a:solidFill>
                  <a:srgbClr val="000000"/>
                </a:solidFill>
                <a:effectLst/>
              </a:rPr>
              <a:t>And I claim this not only for the cases that arise in real life, but for all possible problem cases as well. […] </a:t>
            </a:r>
            <a:r>
              <a:rPr lang="en-US" sz="2800" b="0" i="0" dirty="0">
                <a:solidFill>
                  <a:srgbClr val="FF0000"/>
                </a:solidFill>
                <a:effectLst/>
              </a:rPr>
              <a:t>Then I claim that </a:t>
            </a:r>
            <a:r>
              <a:rPr lang="en-US" sz="2800" b="0" i="1" dirty="0">
                <a:solidFill>
                  <a:srgbClr val="FF0000"/>
                </a:solidFill>
                <a:effectLst/>
              </a:rPr>
              <a:t>the I-relation is the R-relation</a:t>
            </a:r>
            <a:r>
              <a:rPr lang="en-US" sz="2800" b="0" i="1" dirty="0">
                <a:solidFill>
                  <a:srgbClr val="000000"/>
                </a:solidFill>
                <a:effectLst/>
              </a:rPr>
              <a:t>.</a:t>
            </a:r>
            <a:r>
              <a:rPr lang="en-US" sz="2800" b="0" dirty="0">
                <a:solidFill>
                  <a:srgbClr val="000000"/>
                </a:solidFill>
                <a:effectLst/>
              </a:rPr>
              <a:t>”</a:t>
            </a:r>
            <a:r>
              <a:rPr lang="en-US" sz="2800" dirty="0"/>
              <a:t/>
            </a:r>
            <a:br>
              <a:rPr lang="en-US" sz="2800" dirty="0"/>
            </a:br>
            <a:r>
              <a:rPr lang="en-US" sz="2800" dirty="0"/>
              <a:t> </a:t>
            </a:r>
            <a:br>
              <a:rPr lang="en-US" sz="2800" dirty="0"/>
            </a:br>
            <a:endParaRPr lang="en-US" sz="2800" dirty="0"/>
          </a:p>
          <a:p>
            <a:pPr marL="0" indent="0">
              <a:buNone/>
            </a:pPr>
            <a:endParaRPr lang="it-IT" dirty="0"/>
          </a:p>
        </p:txBody>
      </p:sp>
    </p:spTree>
    <p:extLst>
      <p:ext uri="{BB962C8B-B14F-4D97-AF65-F5344CB8AC3E}">
        <p14:creationId xmlns:p14="http://schemas.microsoft.com/office/powerpoint/2010/main" val="356794033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3708</Words>
  <Application>Microsoft Office PowerPoint</Application>
  <PresentationFormat>Widescreen</PresentationFormat>
  <Paragraphs>93</Paragraphs>
  <Slides>27</Slides>
  <Notes>2</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27</vt:i4>
      </vt:variant>
    </vt:vector>
  </HeadingPairs>
  <TitlesOfParts>
    <vt:vector size="31" baseType="lpstr">
      <vt:lpstr>Arial</vt:lpstr>
      <vt:lpstr>Calibri</vt:lpstr>
      <vt:lpstr>Calibri Light</vt:lpstr>
      <vt:lpstr>Tema di Office</vt:lpstr>
      <vt:lpstr>Inglese</vt:lpstr>
      <vt:lpstr>Presentazione standard di PowerPoint</vt:lpstr>
      <vt:lpstr>Presentazioni degli studenti</vt:lpstr>
      <vt:lpstr>Survival and Identity </vt:lpstr>
      <vt:lpstr>What matters in survival: mental continuity vs identity.</vt:lpstr>
      <vt:lpstr>Parfit’s argument. </vt:lpstr>
      <vt:lpstr>Lewis’s reply to Parfit.</vt:lpstr>
      <vt:lpstr>The R-relation…</vt:lpstr>
      <vt:lpstr>…and The I-relation</vt:lpstr>
      <vt:lpstr>The definition of personhood. </vt:lpstr>
      <vt:lpstr>I-relation and Identity.</vt:lpstr>
      <vt:lpstr>The R-relation and The I-relation: in sintesi.</vt:lpstr>
      <vt:lpstr>Problem case n.1 : Fission and Fusion. </vt:lpstr>
      <vt:lpstr>The I-relation is not transitive: the overlap problem. </vt:lpstr>
      <vt:lpstr>Tensed identity.</vt:lpstr>
      <vt:lpstr>Problem case n.2: Longevity and the intransitivities of R- relation and I-relation.</vt:lpstr>
      <vt:lpstr>Longevity: the overpopulation problem and how tensed identity saves the day (again).</vt:lpstr>
      <vt:lpstr>Problem case n.3 : Degrees of personal identity (1)</vt:lpstr>
      <vt:lpstr>Problem case n.3 : Degrees of personal identity (2)</vt:lpstr>
      <vt:lpstr>Problem case n.3 : Degrees of personal identity (3)</vt:lpstr>
      <vt:lpstr>Presentazione standard di PowerPoint</vt:lpstr>
      <vt:lpstr>presentazioni degli studenti</vt:lpstr>
      <vt:lpstr>Da Russell, An Outline of Philosophy (1927)</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Inglese</dc:title>
  <dc:creator>Francesco Orilia</dc:creator>
  <cp:lastModifiedBy>Francesco Orilia</cp:lastModifiedBy>
  <cp:revision>9</cp:revision>
  <dcterms:created xsi:type="dcterms:W3CDTF">2022-12-03T06:10:04Z</dcterms:created>
  <dcterms:modified xsi:type="dcterms:W3CDTF">2022-12-17T16:26:10Z</dcterms:modified>
</cp:coreProperties>
</file>