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68" r:id="rId3"/>
    <p:sldId id="257" r:id="rId4"/>
    <p:sldId id="258" r:id="rId5"/>
    <p:sldId id="259" r:id="rId6"/>
    <p:sldId id="260" r:id="rId7"/>
    <p:sldId id="269" r:id="rId8"/>
    <p:sldId id="261" r:id="rId9"/>
    <p:sldId id="262" r:id="rId10"/>
    <p:sldId id="263" r:id="rId11"/>
    <p:sldId id="264" r:id="rId12"/>
    <p:sldId id="265" r:id="rId13"/>
    <p:sldId id="266" r:id="rId14"/>
    <p:sldId id="270" r:id="rId15"/>
    <p:sldId id="271" r:id="rId16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4A5EA4-9D9E-4A1D-9B3E-C44F931D7DD1}" type="datetimeFigureOut">
              <a:rPr lang="it-IT" smtClean="0"/>
              <a:t>16/10/2022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34C95C-8BD1-4E27-89FF-82713121D43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06124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B4F40F-AA47-4341-8D0F-F5CB77E83ED4}" type="slidenum">
              <a:rPr lang="it-IT" smtClean="0"/>
              <a:pPr/>
              <a:t>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938262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B4F40F-AA47-4341-8D0F-F5CB77E83ED4}" type="slidenum">
              <a:rPr lang="it-IT" smtClean="0"/>
              <a:pPr/>
              <a:t>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4041245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B4F40F-AA47-4341-8D0F-F5CB77E83ED4}" type="slidenum">
              <a:rPr lang="it-IT" smtClean="0"/>
              <a:pPr/>
              <a:t>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074561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B70CC-3819-4BCC-9C32-8CB4F6FACD1B}" type="datetimeFigureOut">
              <a:rPr lang="it-IT" smtClean="0"/>
              <a:t>16/10/2022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AE084-4B3E-4990-A4D4-DFC699FF5DF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974170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B70CC-3819-4BCC-9C32-8CB4F6FACD1B}" type="datetimeFigureOut">
              <a:rPr lang="it-IT" smtClean="0"/>
              <a:t>16/10/2022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AE084-4B3E-4990-A4D4-DFC699FF5DF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238242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B70CC-3819-4BCC-9C32-8CB4F6FACD1B}" type="datetimeFigureOut">
              <a:rPr lang="it-IT" smtClean="0"/>
              <a:t>16/10/2022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AE084-4B3E-4990-A4D4-DFC699FF5DF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990357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B70CC-3819-4BCC-9C32-8CB4F6FACD1B}" type="datetimeFigureOut">
              <a:rPr lang="it-IT" smtClean="0"/>
              <a:t>16/10/2022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AE084-4B3E-4990-A4D4-DFC699FF5DF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307739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B70CC-3819-4BCC-9C32-8CB4F6FACD1B}" type="datetimeFigureOut">
              <a:rPr lang="it-IT" smtClean="0"/>
              <a:t>16/10/2022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AE084-4B3E-4990-A4D4-DFC699FF5DF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812377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B70CC-3819-4BCC-9C32-8CB4F6FACD1B}" type="datetimeFigureOut">
              <a:rPr lang="it-IT" smtClean="0"/>
              <a:t>16/10/2022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AE084-4B3E-4990-A4D4-DFC699FF5DF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562273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B70CC-3819-4BCC-9C32-8CB4F6FACD1B}" type="datetimeFigureOut">
              <a:rPr lang="it-IT" smtClean="0"/>
              <a:t>16/10/2022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AE084-4B3E-4990-A4D4-DFC699FF5DF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360306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B70CC-3819-4BCC-9C32-8CB4F6FACD1B}" type="datetimeFigureOut">
              <a:rPr lang="it-IT" smtClean="0"/>
              <a:t>16/10/2022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AE084-4B3E-4990-A4D4-DFC699FF5DF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789602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B70CC-3819-4BCC-9C32-8CB4F6FACD1B}" type="datetimeFigureOut">
              <a:rPr lang="it-IT" smtClean="0"/>
              <a:t>16/10/2022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AE084-4B3E-4990-A4D4-DFC699FF5DF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296718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B70CC-3819-4BCC-9C32-8CB4F6FACD1B}" type="datetimeFigureOut">
              <a:rPr lang="it-IT" smtClean="0"/>
              <a:t>16/10/2022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AE084-4B3E-4990-A4D4-DFC699FF5DF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937497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B70CC-3819-4BCC-9C32-8CB4F6FACD1B}" type="datetimeFigureOut">
              <a:rPr lang="it-IT" smtClean="0"/>
              <a:t>16/10/2022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AE084-4B3E-4990-A4D4-DFC699FF5DF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4400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7B70CC-3819-4BCC-9C32-8CB4F6FACD1B}" type="datetimeFigureOut">
              <a:rPr lang="it-IT" smtClean="0"/>
              <a:t>16/10/2022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EAE084-4B3E-4990-A4D4-DFC699FF5DF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730125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/>
              <a:t>Inglese 22-23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dirty="0"/>
              <a:t>Lezioni 4-6</a:t>
            </a:r>
          </a:p>
        </p:txBody>
      </p:sp>
    </p:spTree>
    <p:extLst>
      <p:ext uri="{BB962C8B-B14F-4D97-AF65-F5344CB8AC3E}">
        <p14:creationId xmlns:p14="http://schemas.microsoft.com/office/powerpoint/2010/main" val="2028313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That </a:t>
            </a:r>
            <a:r>
              <a:rPr lang="en-US" dirty="0"/>
              <a:t>being then one plant which has such an</a:t>
            </a:r>
          </a:p>
          <a:p>
            <a:r>
              <a:rPr lang="en-US" dirty="0"/>
              <a:t>organization of parts in one coherent body, partaking of one common</a:t>
            </a:r>
          </a:p>
          <a:p>
            <a:r>
              <a:rPr lang="en-US" dirty="0"/>
              <a:t>life, it continues to be the same plant as long as it partakes of the</a:t>
            </a:r>
          </a:p>
          <a:p>
            <a:r>
              <a:rPr lang="en-US" dirty="0"/>
              <a:t>same life, though that life be communicated to new particles of matter</a:t>
            </a:r>
          </a:p>
          <a:p>
            <a:r>
              <a:rPr lang="en-US" dirty="0"/>
              <a:t>vitally united to the living plant, in a like continued organization</a:t>
            </a:r>
          </a:p>
          <a:p>
            <a:r>
              <a:rPr lang="en-US" dirty="0"/>
              <a:t>conformable to that sort of plants. 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701547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For this organization, being at</a:t>
            </a:r>
          </a:p>
          <a:p>
            <a:r>
              <a:rPr lang="en-US" dirty="0"/>
              <a:t>any one instant in any one collection of matter, is in that particular</a:t>
            </a:r>
          </a:p>
          <a:p>
            <a:r>
              <a:rPr lang="en-US" dirty="0"/>
              <a:t>concrete distinguished from all other, and IS that individual life,</a:t>
            </a:r>
          </a:p>
          <a:p>
            <a:r>
              <a:rPr lang="en-US" dirty="0"/>
              <a:t>which existing constantly from that moment both forwards and backwards,</a:t>
            </a:r>
          </a:p>
          <a:p>
            <a:r>
              <a:rPr lang="en-US" dirty="0"/>
              <a:t>in the same continuity of insensibly succeeding parts united to the</a:t>
            </a:r>
          </a:p>
          <a:p>
            <a:r>
              <a:rPr lang="en-US" dirty="0"/>
              <a:t>living body of the plant, it has that identity which makes the same</a:t>
            </a:r>
          </a:p>
          <a:p>
            <a:r>
              <a:rPr lang="en-US" dirty="0"/>
              <a:t>plant, and all the parts of it, parts of the same plant, during all the</a:t>
            </a:r>
          </a:p>
          <a:p>
            <a:r>
              <a:rPr lang="en-US" dirty="0"/>
              <a:t>time that they exist united in that continued organization, which is fit</a:t>
            </a:r>
          </a:p>
          <a:p>
            <a:r>
              <a:rPr lang="en-US" dirty="0"/>
              <a:t>to convey that common life to all the parts so united.</a:t>
            </a:r>
            <a:endParaRPr lang="it-IT" dirty="0"/>
          </a:p>
          <a:p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997726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6. Identity of Animals.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case is not so much different in BRUTES but that any one may hence</a:t>
            </a:r>
          </a:p>
          <a:p>
            <a:r>
              <a:rPr lang="en-US" dirty="0"/>
              <a:t>see what makes an animal and continues it the same. Something we have</a:t>
            </a:r>
          </a:p>
          <a:p>
            <a:r>
              <a:rPr lang="en-US" dirty="0"/>
              <a:t>like this in machines, and may serve to illustrate it. For example,</a:t>
            </a:r>
          </a:p>
          <a:p>
            <a:r>
              <a:rPr lang="en-US" dirty="0"/>
              <a:t>what is a watch? It is plain it is nothing but a fit organization or</a:t>
            </a:r>
          </a:p>
          <a:p>
            <a:r>
              <a:rPr lang="en-US" dirty="0"/>
              <a:t>construction of parts to a certain end, which, when a sufficient force</a:t>
            </a:r>
          </a:p>
          <a:p>
            <a:r>
              <a:rPr lang="en-US" dirty="0"/>
              <a:t>is added to it, it is capable to attain. 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190295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If we would suppose this</a:t>
            </a:r>
          </a:p>
          <a:p>
            <a:r>
              <a:rPr lang="en-US" dirty="0"/>
              <a:t>machine one continued body, all whose organized parts were repaired,</a:t>
            </a:r>
          </a:p>
          <a:p>
            <a:r>
              <a:rPr lang="en-US" dirty="0"/>
              <a:t>increased, or diminished by a constant addition or separation of</a:t>
            </a:r>
          </a:p>
          <a:p>
            <a:r>
              <a:rPr lang="en-US" dirty="0"/>
              <a:t>insensible parts, with one common life, we should have something very</a:t>
            </a:r>
          </a:p>
          <a:p>
            <a:r>
              <a:rPr lang="en-US" dirty="0"/>
              <a:t>much like the body of an animal; with this difference, That, in an</a:t>
            </a:r>
          </a:p>
          <a:p>
            <a:r>
              <a:rPr lang="en-US" dirty="0"/>
              <a:t>animal the fitness of the organization, and the motion wherein life</a:t>
            </a:r>
          </a:p>
          <a:p>
            <a:r>
              <a:rPr lang="en-US" dirty="0"/>
              <a:t>consists, begin together, the motion coming from within; but in machines</a:t>
            </a:r>
          </a:p>
          <a:p>
            <a:r>
              <a:rPr lang="en-US" dirty="0"/>
              <a:t>the force coming sensibly from without, is often away when the organ is</a:t>
            </a:r>
          </a:p>
          <a:p>
            <a:r>
              <a:rPr lang="en-US" dirty="0"/>
              <a:t>in order, and well fitted to receive it.</a:t>
            </a:r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780774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7. The Identity of Man.</a:t>
            </a:r>
            <a:r>
              <a:rPr lang="it-IT" dirty="0" smtClean="0"/>
              <a:t/>
            </a:r>
            <a:br>
              <a:rPr lang="it-IT" dirty="0" smtClean="0"/>
            </a:b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endParaRPr lang="it-IT" dirty="0"/>
          </a:p>
          <a:p>
            <a:r>
              <a:rPr lang="en-US" dirty="0"/>
              <a:t>This also shows wherein the identity of the same MAN consists; viz. in</a:t>
            </a:r>
            <a:endParaRPr lang="it-IT" dirty="0"/>
          </a:p>
          <a:p>
            <a:r>
              <a:rPr lang="en-US" dirty="0"/>
              <a:t>nothing but a participation of the same continued life, by constantly</a:t>
            </a:r>
            <a:endParaRPr lang="it-IT" dirty="0"/>
          </a:p>
          <a:p>
            <a:r>
              <a:rPr lang="en-US" dirty="0"/>
              <a:t>fleeting particles of matter, in succession vitally united to the same</a:t>
            </a:r>
            <a:endParaRPr lang="it-IT" dirty="0"/>
          </a:p>
          <a:p>
            <a:r>
              <a:rPr lang="en-US" dirty="0"/>
              <a:t>organized body. He that shall place the identity of man in anything</a:t>
            </a:r>
            <a:endParaRPr lang="it-IT" dirty="0"/>
          </a:p>
          <a:p>
            <a:r>
              <a:rPr lang="en-US" dirty="0"/>
              <a:t>else, but, like that of other animals, in one fitly organized body,</a:t>
            </a:r>
            <a:endParaRPr lang="it-IT" dirty="0"/>
          </a:p>
          <a:p>
            <a:r>
              <a:rPr lang="en-US" dirty="0"/>
              <a:t>taken in any one instant, and from thence continued, under one</a:t>
            </a:r>
            <a:endParaRPr lang="it-IT" dirty="0"/>
          </a:p>
          <a:p>
            <a:r>
              <a:rPr lang="en-US" dirty="0"/>
              <a:t>organization of life, in several successively fleeting particles of</a:t>
            </a:r>
            <a:endParaRPr lang="it-IT" dirty="0"/>
          </a:p>
          <a:p>
            <a:r>
              <a:rPr lang="en-US" dirty="0"/>
              <a:t>matter united to it, will find it hard to make an embryo, one of years,</a:t>
            </a:r>
            <a:endParaRPr lang="it-IT" dirty="0"/>
          </a:p>
          <a:p>
            <a:r>
              <a:rPr lang="en-US" dirty="0"/>
              <a:t>mad and sober, the SAME man, by any supposition, that will not make it</a:t>
            </a:r>
            <a:endParaRPr lang="it-IT" dirty="0"/>
          </a:p>
          <a:p>
            <a:r>
              <a:rPr lang="en-US" dirty="0"/>
              <a:t>possible for Seth, </a:t>
            </a:r>
            <a:r>
              <a:rPr lang="en-US" dirty="0" err="1"/>
              <a:t>Ismael</a:t>
            </a:r>
            <a:r>
              <a:rPr lang="en-US" dirty="0"/>
              <a:t>, Socrates, Pilate, St. Austin, and Caesar</a:t>
            </a:r>
            <a:endParaRPr lang="it-IT" dirty="0"/>
          </a:p>
          <a:p>
            <a:r>
              <a:rPr lang="en-US" dirty="0"/>
              <a:t>Borgia, to be the same man. 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997358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 smtClean="0"/>
              <a:t>For if the identity of SOUL ALONE makes the</a:t>
            </a:r>
            <a:endParaRPr lang="it-IT" dirty="0" smtClean="0"/>
          </a:p>
          <a:p>
            <a:r>
              <a:rPr lang="en-US" dirty="0" smtClean="0"/>
              <a:t>same MAN; and there be nothing in the nature of matter why the same</a:t>
            </a:r>
            <a:endParaRPr lang="it-IT" dirty="0" smtClean="0"/>
          </a:p>
          <a:p>
            <a:r>
              <a:rPr lang="en-US" dirty="0" smtClean="0"/>
              <a:t>individual spirit may not be united to different bodies, it will be</a:t>
            </a:r>
            <a:endParaRPr lang="it-IT" dirty="0" smtClean="0"/>
          </a:p>
          <a:p>
            <a:r>
              <a:rPr lang="en-US" dirty="0" smtClean="0"/>
              <a:t>possible that those men, living in distant ages, and of different</a:t>
            </a:r>
            <a:endParaRPr lang="it-IT" dirty="0" smtClean="0"/>
          </a:p>
          <a:p>
            <a:r>
              <a:rPr lang="en-US" dirty="0" smtClean="0"/>
              <a:t>tempers, may have been the same man: which way of speaking must be from</a:t>
            </a:r>
            <a:endParaRPr lang="it-IT" dirty="0" smtClean="0"/>
          </a:p>
          <a:p>
            <a:r>
              <a:rPr lang="en-US" dirty="0" smtClean="0"/>
              <a:t>a very strange use of the word man, applied to an idea out of which body</a:t>
            </a:r>
            <a:endParaRPr lang="it-IT" dirty="0" smtClean="0"/>
          </a:p>
          <a:p>
            <a:r>
              <a:rPr lang="en-US" dirty="0" smtClean="0"/>
              <a:t>and shape are excluded. And that way of speaking would agree yet worse</a:t>
            </a:r>
            <a:endParaRPr lang="it-IT" dirty="0" smtClean="0"/>
          </a:p>
          <a:p>
            <a:r>
              <a:rPr lang="en-US" dirty="0" smtClean="0"/>
              <a:t>with the notions of those philosophers who allow of transmigration, and</a:t>
            </a:r>
            <a:endParaRPr lang="it-IT" dirty="0" smtClean="0"/>
          </a:p>
          <a:p>
            <a:r>
              <a:rPr lang="en-US" dirty="0" smtClean="0"/>
              <a:t>are of opinion that the souls of men may, for their miscarriages, be</a:t>
            </a:r>
            <a:endParaRPr lang="it-IT" dirty="0" smtClean="0"/>
          </a:p>
          <a:p>
            <a:r>
              <a:rPr lang="en-US" dirty="0" smtClean="0"/>
              <a:t>detruded into the bodies of beasts, as fit habitations, with organs</a:t>
            </a:r>
            <a:endParaRPr lang="it-IT" dirty="0" smtClean="0"/>
          </a:p>
          <a:p>
            <a:r>
              <a:rPr lang="en-US" dirty="0" smtClean="0"/>
              <a:t>suited to the satisfaction of their brutal inclinations. But yet I think</a:t>
            </a:r>
            <a:endParaRPr lang="it-IT" dirty="0" smtClean="0"/>
          </a:p>
          <a:p>
            <a:r>
              <a:rPr lang="en-US" dirty="0" smtClean="0"/>
              <a:t>nobody, could he be sure that the SOUL of Heliogabalus were in one of</a:t>
            </a:r>
            <a:endParaRPr lang="it-IT" dirty="0" smtClean="0"/>
          </a:p>
          <a:p>
            <a:r>
              <a:rPr lang="en-US" dirty="0" smtClean="0"/>
              <a:t>his hogs [</a:t>
            </a:r>
            <a:r>
              <a:rPr lang="en-US" dirty="0" err="1" smtClean="0"/>
              <a:t>maiale</a:t>
            </a:r>
            <a:r>
              <a:rPr lang="en-US" dirty="0" smtClean="0"/>
              <a:t>], would yet say that hog were a MAN or Heliogabalus.</a:t>
            </a:r>
            <a:endParaRPr lang="it-IT" dirty="0" smtClean="0"/>
          </a:p>
          <a:p>
            <a:pPr>
              <a:buNone/>
            </a:pPr>
            <a:endParaRPr lang="it-IT" dirty="0" smtClean="0"/>
          </a:p>
        </p:txBody>
      </p:sp>
    </p:spTree>
    <p:extLst>
      <p:ext uri="{BB962C8B-B14F-4D97-AF65-F5344CB8AC3E}">
        <p14:creationId xmlns:p14="http://schemas.microsoft.com/office/powerpoint/2010/main" val="1204454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Lezione 4</a:t>
            </a:r>
          </a:p>
          <a:p>
            <a:r>
              <a:rPr lang="it-IT"/>
              <a:t>13/10/22</a:t>
            </a:r>
          </a:p>
        </p:txBody>
      </p:sp>
    </p:spTree>
    <p:extLst>
      <p:ext uri="{BB962C8B-B14F-4D97-AF65-F5344CB8AC3E}">
        <p14:creationId xmlns:p14="http://schemas.microsoft.com/office/powerpoint/2010/main" val="650541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For, by the same reason that two particles of matter</a:t>
            </a:r>
          </a:p>
          <a:p>
            <a:r>
              <a:rPr lang="en-US" dirty="0"/>
              <a:t>may be in one place, all bodies may be in one place: which, when it can</a:t>
            </a:r>
          </a:p>
          <a:p>
            <a:r>
              <a:rPr lang="en-US" dirty="0"/>
              <a:t>be supposed, takes away the distinction of identity and diversity of one</a:t>
            </a:r>
          </a:p>
          <a:p>
            <a:r>
              <a:rPr lang="en-US" dirty="0"/>
              <a:t>and more, and renders it ridiculous. But it being a contradiction that</a:t>
            </a:r>
          </a:p>
          <a:p>
            <a:r>
              <a:rPr lang="en-US" dirty="0"/>
              <a:t>two or more should be one, identity and diversity are relations and ways</a:t>
            </a:r>
          </a:p>
          <a:p>
            <a:r>
              <a:rPr lang="en-US" dirty="0"/>
              <a:t>of comparing well founded, and of use to the understanding.</a:t>
            </a:r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053444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Modes</a:t>
            </a:r>
            <a:r>
              <a:rPr lang="it-IT" dirty="0"/>
              <a:t> and relations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Saltiamo il pezzo su </a:t>
            </a:r>
            <a:r>
              <a:rPr lang="it-IT" dirty="0" err="1"/>
              <a:t>identity</a:t>
            </a:r>
            <a:r>
              <a:rPr lang="it-IT" dirty="0"/>
              <a:t> of </a:t>
            </a:r>
            <a:r>
              <a:rPr lang="it-IT" dirty="0" err="1"/>
              <a:t>modes</a:t>
            </a:r>
            <a:r>
              <a:rPr lang="it-IT" dirty="0"/>
              <a:t> and relations</a:t>
            </a:r>
          </a:p>
          <a:p>
            <a:r>
              <a:rPr lang="it-IT" dirty="0"/>
              <a:t>Locke spiega cosa sono queste cose in </a:t>
            </a:r>
            <a:r>
              <a:rPr lang="it-IT" dirty="0" err="1"/>
              <a:t>cap</a:t>
            </a:r>
            <a:r>
              <a:rPr lang="it-IT" dirty="0"/>
              <a:t> 12, sez. 2</a:t>
            </a:r>
          </a:p>
          <a:p>
            <a:r>
              <a:rPr lang="it-IT" dirty="0"/>
              <a:t>I ‘</a:t>
            </a:r>
            <a:r>
              <a:rPr lang="it-IT" dirty="0" err="1"/>
              <a:t>modes</a:t>
            </a:r>
            <a:r>
              <a:rPr lang="it-IT" dirty="0"/>
              <a:t>’ di Locke sono assimilabili ai ‘</a:t>
            </a:r>
            <a:r>
              <a:rPr lang="it-IT" dirty="0" err="1"/>
              <a:t>tropes</a:t>
            </a:r>
            <a:r>
              <a:rPr lang="it-IT" dirty="0"/>
              <a:t>’ di cui si parla nell’ontologia analitica contemporanea</a:t>
            </a:r>
          </a:p>
        </p:txBody>
      </p:sp>
    </p:spTree>
    <p:extLst>
      <p:ext uri="{BB962C8B-B14F-4D97-AF65-F5344CB8AC3E}">
        <p14:creationId xmlns:p14="http://schemas.microsoft.com/office/powerpoint/2010/main" val="4038763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4. Principium </a:t>
            </a:r>
            <a:r>
              <a:rPr lang="en-US" dirty="0" err="1"/>
              <a:t>Individuationis</a:t>
            </a:r>
            <a:r>
              <a:rPr lang="en-US" dirty="0"/>
              <a:t>.</a:t>
            </a:r>
            <a:endParaRPr lang="it-IT" dirty="0"/>
          </a:p>
          <a:p>
            <a:r>
              <a:rPr lang="en-US" dirty="0"/>
              <a:t> </a:t>
            </a:r>
            <a:endParaRPr lang="it-IT" dirty="0"/>
          </a:p>
          <a:p>
            <a:r>
              <a:rPr lang="en-US" dirty="0"/>
              <a:t>From what has been said, it is easy to discover what is so much inquired</a:t>
            </a:r>
            <a:endParaRPr lang="it-IT" dirty="0"/>
          </a:p>
          <a:p>
            <a:r>
              <a:rPr lang="en-US" dirty="0"/>
              <a:t>after, the PRINCIPIUM INDIVIDUATIONIS; and that, it is plain, is</a:t>
            </a:r>
            <a:endParaRPr lang="it-IT" dirty="0"/>
          </a:p>
          <a:p>
            <a:r>
              <a:rPr lang="en-US" dirty="0"/>
              <a:t>existence itself; which determines a being of any sort to a particular</a:t>
            </a:r>
            <a:endParaRPr lang="it-IT" dirty="0"/>
          </a:p>
          <a:p>
            <a:r>
              <a:rPr lang="en-US" dirty="0"/>
              <a:t>time and place, incommunicable to two beings of the same kind. This,</a:t>
            </a:r>
            <a:endParaRPr lang="it-IT" dirty="0"/>
          </a:p>
          <a:p>
            <a:r>
              <a:rPr lang="en-US" dirty="0"/>
              <a:t>though it seems easier to conceive in simple substances or modes; yet,</a:t>
            </a:r>
            <a:endParaRPr lang="it-IT" dirty="0"/>
          </a:p>
          <a:p>
            <a:r>
              <a:rPr lang="en-US" dirty="0"/>
              <a:t>when reflected on, is not more difficult in compound ones, if care</a:t>
            </a:r>
            <a:endParaRPr lang="it-IT" dirty="0"/>
          </a:p>
          <a:p>
            <a:r>
              <a:rPr lang="en-US" dirty="0"/>
              <a:t>be taken to what it is applied: </a:t>
            </a:r>
            <a:r>
              <a:rPr lang="en-US" dirty="0" err="1"/>
              <a:t>v.g</a:t>
            </a:r>
            <a:r>
              <a:rPr lang="en-US" dirty="0"/>
              <a:t>. let us suppose an atom, i.e. a</a:t>
            </a:r>
            <a:endParaRPr lang="it-IT" dirty="0"/>
          </a:p>
          <a:p>
            <a:r>
              <a:rPr lang="en-US" dirty="0"/>
              <a:t>continued body under one immutable superficies, existing in a determined</a:t>
            </a:r>
            <a:endParaRPr lang="it-IT" dirty="0"/>
          </a:p>
          <a:p>
            <a:r>
              <a:rPr lang="en-US" dirty="0"/>
              <a:t>time and place; it is evident, that, considered in any instant of its</a:t>
            </a:r>
            <a:endParaRPr lang="it-IT" dirty="0"/>
          </a:p>
          <a:p>
            <a:r>
              <a:rPr lang="en-US" dirty="0"/>
              <a:t>existence, it is in that instant the same with itself. 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553667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For, being at</a:t>
            </a:r>
            <a:endParaRPr lang="it-IT" dirty="0"/>
          </a:p>
          <a:p>
            <a:r>
              <a:rPr lang="en-US" dirty="0"/>
              <a:t>that instant what it is, and nothing else, it is the same, and so must</a:t>
            </a:r>
            <a:endParaRPr lang="it-IT" dirty="0"/>
          </a:p>
          <a:p>
            <a:r>
              <a:rPr lang="en-US" dirty="0"/>
              <a:t>continue as long as its existence is continued; for so long it will be</a:t>
            </a:r>
            <a:endParaRPr lang="it-IT" dirty="0"/>
          </a:p>
          <a:p>
            <a:r>
              <a:rPr lang="en-US" dirty="0"/>
              <a:t>the same, and no other. In like manner, if two or more atoms be joined</a:t>
            </a:r>
            <a:endParaRPr lang="it-IT" dirty="0"/>
          </a:p>
          <a:p>
            <a:r>
              <a:rPr lang="en-US" dirty="0"/>
              <a:t>together into the same mass, every one of those atoms will be the same,</a:t>
            </a:r>
            <a:endParaRPr lang="it-IT" dirty="0"/>
          </a:p>
          <a:p>
            <a:r>
              <a:rPr lang="en-US" dirty="0"/>
              <a:t>by the foregoing rule: and whilst they exist united together, the mass,</a:t>
            </a:r>
            <a:endParaRPr lang="it-IT" dirty="0"/>
          </a:p>
          <a:p>
            <a:r>
              <a:rPr lang="en-US" dirty="0"/>
              <a:t>consisting of the same atoms, must be the same mass, or the same body,</a:t>
            </a:r>
            <a:endParaRPr lang="it-IT" dirty="0"/>
          </a:p>
          <a:p>
            <a:r>
              <a:rPr lang="en-US" dirty="0"/>
              <a:t>let the parts be ever so differently jumbled. </a:t>
            </a:r>
            <a:r>
              <a:rPr lang="en-US" b="1" dirty="0"/>
              <a:t>But if one of these atoms</a:t>
            </a:r>
            <a:endParaRPr lang="it-IT" dirty="0"/>
          </a:p>
          <a:p>
            <a:r>
              <a:rPr lang="en-US" b="1" dirty="0"/>
              <a:t>be taken away, or one new one added, it is no longer the same mass or</a:t>
            </a:r>
            <a:endParaRPr lang="it-IT" dirty="0"/>
          </a:p>
          <a:p>
            <a:r>
              <a:rPr lang="en-US" b="1" dirty="0"/>
              <a:t>the same body</a:t>
            </a:r>
            <a:r>
              <a:rPr lang="en-US" dirty="0"/>
              <a:t>. 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931914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smtClean="0"/>
              <a:t>Lezioni 5-6</a:t>
            </a:r>
          </a:p>
          <a:p>
            <a:r>
              <a:rPr lang="it-IT" smtClean="0"/>
              <a:t>14/10/22</a:t>
            </a: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95096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In the state of living creatures, their identity depends</a:t>
            </a:r>
            <a:endParaRPr lang="it-IT" dirty="0"/>
          </a:p>
          <a:p>
            <a:r>
              <a:rPr lang="en-US" dirty="0"/>
              <a:t>not on a mass of the same particles, but on something else. For in them</a:t>
            </a:r>
            <a:endParaRPr lang="it-IT" dirty="0"/>
          </a:p>
          <a:p>
            <a:r>
              <a:rPr lang="en-US" dirty="0"/>
              <a:t>the variation of great parcels of matter alters not the identity: an oak</a:t>
            </a:r>
            <a:endParaRPr lang="it-IT" dirty="0"/>
          </a:p>
          <a:p>
            <a:r>
              <a:rPr lang="en-US" dirty="0"/>
              <a:t>growing from a plant to a great tree, and then lopped, is still the same</a:t>
            </a:r>
            <a:endParaRPr lang="it-IT" dirty="0"/>
          </a:p>
          <a:p>
            <a:r>
              <a:rPr lang="en-US" dirty="0"/>
              <a:t>oak; and a colt grown up to a horse, sometimes fat, sometimes lean, is</a:t>
            </a:r>
            <a:endParaRPr lang="it-IT" dirty="0"/>
          </a:p>
          <a:p>
            <a:r>
              <a:rPr lang="en-US" dirty="0"/>
              <a:t>all the while the same horse: though, in both these cases, there may be</a:t>
            </a:r>
            <a:endParaRPr lang="it-IT" dirty="0"/>
          </a:p>
          <a:p>
            <a:r>
              <a:rPr lang="en-US" dirty="0"/>
              <a:t>a manifest change of the parts; so that truly they are not either of</a:t>
            </a:r>
            <a:endParaRPr lang="it-IT" dirty="0"/>
          </a:p>
          <a:p>
            <a:r>
              <a:rPr lang="en-US" dirty="0"/>
              <a:t>them the same masses of matter, though they be truly one of them the</a:t>
            </a:r>
            <a:endParaRPr lang="it-IT" dirty="0"/>
          </a:p>
          <a:p>
            <a:r>
              <a:rPr lang="en-US" dirty="0"/>
              <a:t>same oak, and the other the same horse. The reason whereof is, that, in</a:t>
            </a:r>
            <a:endParaRPr lang="it-IT" dirty="0"/>
          </a:p>
          <a:p>
            <a:r>
              <a:rPr lang="en-US" dirty="0"/>
              <a:t>these two cases--a MASS OF MATTER and a LIVING BODY--identity is not</a:t>
            </a:r>
            <a:endParaRPr lang="it-IT" dirty="0"/>
          </a:p>
          <a:p>
            <a:r>
              <a:rPr lang="en-US" dirty="0"/>
              <a:t>applied to the same thing.</a:t>
            </a:r>
          </a:p>
          <a:p>
            <a:r>
              <a:rPr lang="en-US" dirty="0"/>
              <a:t>FINE SEZIONE SU PRINCIPIUM INDIVIDUATIONIS</a:t>
            </a:r>
            <a:endParaRPr lang="it-IT" dirty="0"/>
          </a:p>
          <a:p>
            <a:pPr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73379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5. Identity of </a:t>
            </a:r>
            <a:r>
              <a:rPr lang="it-IT" dirty="0" err="1"/>
              <a:t>Vegetables</a:t>
            </a:r>
            <a:r>
              <a:rPr lang="it-IT" dirty="0"/>
              <a:t>.</a:t>
            </a:r>
            <a:br>
              <a:rPr lang="it-IT" dirty="0"/>
            </a:b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We must therefore consider wherein an oak differs from a mass of matter,</a:t>
            </a:r>
          </a:p>
          <a:p>
            <a:r>
              <a:rPr lang="en-US" dirty="0"/>
              <a:t>and that seems to me to be in this, that the one is only the cohesion of</a:t>
            </a:r>
          </a:p>
          <a:p>
            <a:r>
              <a:rPr lang="en-US" dirty="0"/>
              <a:t>particles of matter any how united, the other such a disposition of them</a:t>
            </a:r>
          </a:p>
          <a:p>
            <a:r>
              <a:rPr lang="en-US" dirty="0"/>
              <a:t>as constitutes the parts of an oak; and such an organization of those</a:t>
            </a:r>
          </a:p>
          <a:p>
            <a:r>
              <a:rPr lang="en-US" dirty="0"/>
              <a:t>parts as is fit to receive and distribute nourishment, so as to continue</a:t>
            </a:r>
          </a:p>
          <a:p>
            <a:r>
              <a:rPr lang="en-US" dirty="0"/>
              <a:t>and frame the wood, bark, and leaves, &amp;c., of an oak, in which consists</a:t>
            </a:r>
          </a:p>
          <a:p>
            <a:r>
              <a:rPr lang="en-US" dirty="0"/>
              <a:t>the vegetable life.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982051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151</TotalTime>
  <Words>1420</Words>
  <Application>Microsoft Office PowerPoint</Application>
  <PresentationFormat>Widescreen</PresentationFormat>
  <Paragraphs>118</Paragraphs>
  <Slides>15</Slides>
  <Notes>3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15</vt:i4>
      </vt:variant>
    </vt:vector>
  </HeadingPairs>
  <TitlesOfParts>
    <vt:vector size="19" baseType="lpstr">
      <vt:lpstr>Arial</vt:lpstr>
      <vt:lpstr>Calibri</vt:lpstr>
      <vt:lpstr>Calibri Light</vt:lpstr>
      <vt:lpstr>Tema di Office</vt:lpstr>
      <vt:lpstr>Inglese 22-23</vt:lpstr>
      <vt:lpstr>Presentazione standard di PowerPoint</vt:lpstr>
      <vt:lpstr>Presentazione standard di PowerPoint</vt:lpstr>
      <vt:lpstr>Modes and relations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5. Identity of Vegetables. </vt:lpstr>
      <vt:lpstr>Presentazione standard di PowerPoint</vt:lpstr>
      <vt:lpstr>Presentazione standard di PowerPoint</vt:lpstr>
      <vt:lpstr>6. Identity of Animals.</vt:lpstr>
      <vt:lpstr>Presentazione standard di PowerPoint</vt:lpstr>
      <vt:lpstr>7. The Identity of Man. 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Inglese 22-23</dc:title>
  <dc:creator>Francesco Orilia</dc:creator>
  <cp:lastModifiedBy>Francesco Orilia</cp:lastModifiedBy>
  <cp:revision>6</cp:revision>
  <dcterms:created xsi:type="dcterms:W3CDTF">2022-10-08T05:35:17Z</dcterms:created>
  <dcterms:modified xsi:type="dcterms:W3CDTF">2022-10-16T05:53:28Z</dcterms:modified>
</cp:coreProperties>
</file>