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99" r:id="rId9"/>
    <p:sldId id="300" r:id="rId10"/>
    <p:sldId id="263" r:id="rId11"/>
    <p:sldId id="264" r:id="rId12"/>
    <p:sldId id="265" r:id="rId13"/>
    <p:sldId id="267" r:id="rId14"/>
    <p:sldId id="295" r:id="rId15"/>
    <p:sldId id="269" r:id="rId16"/>
    <p:sldId id="270" r:id="rId17"/>
    <p:sldId id="271" r:id="rId18"/>
    <p:sldId id="272" r:id="rId19"/>
    <p:sldId id="273" r:id="rId20"/>
    <p:sldId id="274" r:id="rId21"/>
    <p:sldId id="276" r:id="rId22"/>
    <p:sldId id="277" r:id="rId23"/>
    <p:sldId id="278" r:id="rId24"/>
    <p:sldId id="296" r:id="rId25"/>
    <p:sldId id="280" r:id="rId26"/>
    <p:sldId id="303" r:id="rId27"/>
    <p:sldId id="297" r:id="rId28"/>
    <p:sldId id="281" r:id="rId29"/>
    <p:sldId id="298" r:id="rId30"/>
    <p:sldId id="282" r:id="rId3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43188407-9D61-493E-B629-E1CDB5C4D5B7}" type="datetimeFigureOut">
              <a:rPr lang="it-IT" smtClean="0"/>
              <a:t>22/10/2022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443A496-FC28-4DED-9558-E62C0E33587A}" type="slidenum">
              <a:rPr lang="it-IT" smtClean="0"/>
              <a:t>‹N›</a:t>
            </a:fld>
            <a:endParaRPr lang="it-IT"/>
          </a:p>
        </p:txBody>
      </p:sp>
    </p:spTree>
    <p:extLst>
      <p:ext uri="{BB962C8B-B14F-4D97-AF65-F5344CB8AC3E}">
        <p14:creationId xmlns:p14="http://schemas.microsoft.com/office/powerpoint/2010/main" val="1881361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3188407-9D61-493E-B629-E1CDB5C4D5B7}" type="datetimeFigureOut">
              <a:rPr lang="it-IT" smtClean="0"/>
              <a:t>22/10/2022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443A496-FC28-4DED-9558-E62C0E33587A}" type="slidenum">
              <a:rPr lang="it-IT" smtClean="0"/>
              <a:t>‹N›</a:t>
            </a:fld>
            <a:endParaRPr lang="it-IT"/>
          </a:p>
        </p:txBody>
      </p:sp>
    </p:spTree>
    <p:extLst>
      <p:ext uri="{BB962C8B-B14F-4D97-AF65-F5344CB8AC3E}">
        <p14:creationId xmlns:p14="http://schemas.microsoft.com/office/powerpoint/2010/main" val="1053980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3188407-9D61-493E-B629-E1CDB5C4D5B7}" type="datetimeFigureOut">
              <a:rPr lang="it-IT" smtClean="0"/>
              <a:t>22/10/2022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443A496-FC28-4DED-9558-E62C0E33587A}" type="slidenum">
              <a:rPr lang="it-IT" smtClean="0"/>
              <a:t>‹N›</a:t>
            </a:fld>
            <a:endParaRPr lang="it-IT"/>
          </a:p>
        </p:txBody>
      </p:sp>
    </p:spTree>
    <p:extLst>
      <p:ext uri="{BB962C8B-B14F-4D97-AF65-F5344CB8AC3E}">
        <p14:creationId xmlns:p14="http://schemas.microsoft.com/office/powerpoint/2010/main" val="617590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3188407-9D61-493E-B629-E1CDB5C4D5B7}" type="datetimeFigureOut">
              <a:rPr lang="it-IT" smtClean="0"/>
              <a:t>22/10/2022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443A496-FC28-4DED-9558-E62C0E33587A}" type="slidenum">
              <a:rPr lang="it-IT" smtClean="0"/>
              <a:t>‹N›</a:t>
            </a:fld>
            <a:endParaRPr lang="it-IT"/>
          </a:p>
        </p:txBody>
      </p:sp>
    </p:spTree>
    <p:extLst>
      <p:ext uri="{BB962C8B-B14F-4D97-AF65-F5344CB8AC3E}">
        <p14:creationId xmlns:p14="http://schemas.microsoft.com/office/powerpoint/2010/main" val="3901235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43188407-9D61-493E-B629-E1CDB5C4D5B7}" type="datetimeFigureOut">
              <a:rPr lang="it-IT" smtClean="0"/>
              <a:t>22/10/2022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443A496-FC28-4DED-9558-E62C0E33587A}" type="slidenum">
              <a:rPr lang="it-IT" smtClean="0"/>
              <a:t>‹N›</a:t>
            </a:fld>
            <a:endParaRPr lang="it-IT"/>
          </a:p>
        </p:txBody>
      </p:sp>
    </p:spTree>
    <p:extLst>
      <p:ext uri="{BB962C8B-B14F-4D97-AF65-F5344CB8AC3E}">
        <p14:creationId xmlns:p14="http://schemas.microsoft.com/office/powerpoint/2010/main" val="4029341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43188407-9D61-493E-B629-E1CDB5C4D5B7}" type="datetimeFigureOut">
              <a:rPr lang="it-IT" smtClean="0"/>
              <a:t>22/10/2022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443A496-FC28-4DED-9558-E62C0E33587A}" type="slidenum">
              <a:rPr lang="it-IT" smtClean="0"/>
              <a:t>‹N›</a:t>
            </a:fld>
            <a:endParaRPr lang="it-IT"/>
          </a:p>
        </p:txBody>
      </p:sp>
    </p:spTree>
    <p:extLst>
      <p:ext uri="{BB962C8B-B14F-4D97-AF65-F5344CB8AC3E}">
        <p14:creationId xmlns:p14="http://schemas.microsoft.com/office/powerpoint/2010/main" val="680480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43188407-9D61-493E-B629-E1CDB5C4D5B7}" type="datetimeFigureOut">
              <a:rPr lang="it-IT" smtClean="0"/>
              <a:t>22/10/2022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A443A496-FC28-4DED-9558-E62C0E33587A}" type="slidenum">
              <a:rPr lang="it-IT" smtClean="0"/>
              <a:t>‹N›</a:t>
            </a:fld>
            <a:endParaRPr lang="it-IT"/>
          </a:p>
        </p:txBody>
      </p:sp>
    </p:spTree>
    <p:extLst>
      <p:ext uri="{BB962C8B-B14F-4D97-AF65-F5344CB8AC3E}">
        <p14:creationId xmlns:p14="http://schemas.microsoft.com/office/powerpoint/2010/main" val="1770300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43188407-9D61-493E-B629-E1CDB5C4D5B7}" type="datetimeFigureOut">
              <a:rPr lang="it-IT" smtClean="0"/>
              <a:t>22/10/2022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443A496-FC28-4DED-9558-E62C0E33587A}" type="slidenum">
              <a:rPr lang="it-IT" smtClean="0"/>
              <a:t>‹N›</a:t>
            </a:fld>
            <a:endParaRPr lang="it-IT"/>
          </a:p>
        </p:txBody>
      </p:sp>
    </p:spTree>
    <p:extLst>
      <p:ext uri="{BB962C8B-B14F-4D97-AF65-F5344CB8AC3E}">
        <p14:creationId xmlns:p14="http://schemas.microsoft.com/office/powerpoint/2010/main" val="2956771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3188407-9D61-493E-B629-E1CDB5C4D5B7}" type="datetimeFigureOut">
              <a:rPr lang="it-IT" smtClean="0"/>
              <a:t>22/10/2022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A443A496-FC28-4DED-9558-E62C0E33587A}" type="slidenum">
              <a:rPr lang="it-IT" smtClean="0"/>
              <a:t>‹N›</a:t>
            </a:fld>
            <a:endParaRPr lang="it-IT"/>
          </a:p>
        </p:txBody>
      </p:sp>
    </p:spTree>
    <p:extLst>
      <p:ext uri="{BB962C8B-B14F-4D97-AF65-F5344CB8AC3E}">
        <p14:creationId xmlns:p14="http://schemas.microsoft.com/office/powerpoint/2010/main" val="3465867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43188407-9D61-493E-B629-E1CDB5C4D5B7}" type="datetimeFigureOut">
              <a:rPr lang="it-IT" smtClean="0"/>
              <a:t>22/10/2022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443A496-FC28-4DED-9558-E62C0E33587A}" type="slidenum">
              <a:rPr lang="it-IT" smtClean="0"/>
              <a:t>‹N›</a:t>
            </a:fld>
            <a:endParaRPr lang="it-IT"/>
          </a:p>
        </p:txBody>
      </p:sp>
    </p:spTree>
    <p:extLst>
      <p:ext uri="{BB962C8B-B14F-4D97-AF65-F5344CB8AC3E}">
        <p14:creationId xmlns:p14="http://schemas.microsoft.com/office/powerpoint/2010/main" val="1947797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43188407-9D61-493E-B629-E1CDB5C4D5B7}" type="datetimeFigureOut">
              <a:rPr lang="it-IT" smtClean="0"/>
              <a:t>22/10/2022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443A496-FC28-4DED-9558-E62C0E33587A}" type="slidenum">
              <a:rPr lang="it-IT" smtClean="0"/>
              <a:t>‹N›</a:t>
            </a:fld>
            <a:endParaRPr lang="it-IT"/>
          </a:p>
        </p:txBody>
      </p:sp>
    </p:spTree>
    <p:extLst>
      <p:ext uri="{BB962C8B-B14F-4D97-AF65-F5344CB8AC3E}">
        <p14:creationId xmlns:p14="http://schemas.microsoft.com/office/powerpoint/2010/main" val="2792700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188407-9D61-493E-B629-E1CDB5C4D5B7}" type="datetimeFigureOut">
              <a:rPr lang="it-IT" smtClean="0"/>
              <a:t>22/10/2022</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43A496-FC28-4DED-9558-E62C0E33587A}" type="slidenum">
              <a:rPr lang="it-IT" smtClean="0"/>
              <a:t>‹N›</a:t>
            </a:fld>
            <a:endParaRPr lang="it-IT"/>
          </a:p>
        </p:txBody>
      </p:sp>
    </p:spTree>
    <p:extLst>
      <p:ext uri="{BB962C8B-B14F-4D97-AF65-F5344CB8AC3E}">
        <p14:creationId xmlns:p14="http://schemas.microsoft.com/office/powerpoint/2010/main" val="3518243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Inglese 22-23</a:t>
            </a:r>
            <a:endParaRPr lang="it-IT" dirty="0"/>
          </a:p>
        </p:txBody>
      </p:sp>
      <p:sp>
        <p:nvSpPr>
          <p:cNvPr id="3" name="Sottotitolo 2"/>
          <p:cNvSpPr>
            <a:spLocks noGrp="1"/>
          </p:cNvSpPr>
          <p:nvPr>
            <p:ph type="subTitle" idx="1"/>
          </p:nvPr>
        </p:nvSpPr>
        <p:spPr/>
        <p:txBody>
          <a:bodyPr/>
          <a:lstStyle/>
          <a:p>
            <a:r>
              <a:rPr lang="it-IT" smtClean="0"/>
              <a:t>Lezioni 7-9</a:t>
            </a:r>
            <a:endParaRPr lang="it-IT"/>
          </a:p>
        </p:txBody>
      </p:sp>
    </p:spTree>
    <p:extLst>
      <p:ext uri="{BB962C8B-B14F-4D97-AF65-F5344CB8AC3E}">
        <p14:creationId xmlns:p14="http://schemas.microsoft.com/office/powerpoint/2010/main" val="831287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r>
              <a:rPr lang="en-US" dirty="0"/>
              <a:t>For, since</a:t>
            </a:r>
            <a:endParaRPr lang="it-IT" dirty="0"/>
          </a:p>
          <a:p>
            <a:r>
              <a:rPr lang="en-US" dirty="0"/>
              <a:t>consciousness always accompanies thinking, and it is that which makes</a:t>
            </a:r>
            <a:endParaRPr lang="it-IT" dirty="0"/>
          </a:p>
          <a:p>
            <a:r>
              <a:rPr lang="en-US" dirty="0"/>
              <a:t>every one to be what he calls self, and thereby distinguishes himself</a:t>
            </a:r>
            <a:endParaRPr lang="it-IT" dirty="0"/>
          </a:p>
          <a:p>
            <a:r>
              <a:rPr lang="en-US" dirty="0"/>
              <a:t>from all other thinking things, in this alone consists personal</a:t>
            </a:r>
            <a:endParaRPr lang="it-IT" dirty="0"/>
          </a:p>
          <a:p>
            <a:r>
              <a:rPr lang="en-US" dirty="0"/>
              <a:t>identity, i.e. the sameness of a rational being: and as far as this</a:t>
            </a:r>
            <a:endParaRPr lang="it-IT" dirty="0"/>
          </a:p>
          <a:p>
            <a:r>
              <a:rPr lang="en-US" dirty="0"/>
              <a:t>consciousness can be extended backwards to any past action or thought,</a:t>
            </a:r>
            <a:endParaRPr lang="it-IT" dirty="0"/>
          </a:p>
          <a:p>
            <a:r>
              <a:rPr lang="en-US" dirty="0"/>
              <a:t>so far reaches the identity of that person; it is the same self now it</a:t>
            </a:r>
            <a:endParaRPr lang="it-IT" dirty="0"/>
          </a:p>
          <a:p>
            <a:r>
              <a:rPr lang="en-US" dirty="0"/>
              <a:t>was then; and it is by the same self with this present one that now</a:t>
            </a:r>
            <a:endParaRPr lang="it-IT" dirty="0"/>
          </a:p>
          <a:p>
            <a:r>
              <a:rPr lang="en-US" dirty="0"/>
              <a:t>reflects on it, that that action was done</a:t>
            </a:r>
            <a:r>
              <a:rPr lang="en-US" dirty="0" smtClean="0"/>
              <a:t>.</a:t>
            </a:r>
            <a:endParaRPr lang="it-IT" dirty="0"/>
          </a:p>
        </p:txBody>
      </p:sp>
    </p:spTree>
    <p:extLst>
      <p:ext uri="{BB962C8B-B14F-4D97-AF65-F5344CB8AC3E}">
        <p14:creationId xmlns:p14="http://schemas.microsoft.com/office/powerpoint/2010/main" val="5981629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n-US" dirty="0" smtClean="0"/>
              <a:t>10 [12]. </a:t>
            </a:r>
            <a:r>
              <a:rPr lang="en-US" dirty="0"/>
              <a:t>Consciousness makes personal Identity.</a:t>
            </a:r>
            <a:r>
              <a:rPr lang="it-IT" dirty="0"/>
              <a:t/>
            </a:r>
            <a:br>
              <a:rPr lang="it-IT" dirty="0"/>
            </a:br>
            <a:endParaRPr lang="it-IT" dirty="0"/>
          </a:p>
        </p:txBody>
      </p:sp>
      <p:sp>
        <p:nvSpPr>
          <p:cNvPr id="3" name="Segnaposto contenuto 2"/>
          <p:cNvSpPr>
            <a:spLocks noGrp="1"/>
          </p:cNvSpPr>
          <p:nvPr>
            <p:ph idx="1"/>
          </p:nvPr>
        </p:nvSpPr>
        <p:spPr/>
        <p:txBody>
          <a:bodyPr>
            <a:normAutofit fontScale="92500" lnSpcReduction="20000"/>
          </a:bodyPr>
          <a:lstStyle/>
          <a:p>
            <a:r>
              <a:rPr lang="en-US" dirty="0"/>
              <a:t>But it is further inquired, whether it be the same identical substance.</a:t>
            </a:r>
            <a:endParaRPr lang="it-IT" dirty="0"/>
          </a:p>
          <a:p>
            <a:r>
              <a:rPr lang="en-US" dirty="0"/>
              <a:t>This few would think they had reason to doubt of, if these perceptions,</a:t>
            </a:r>
            <a:endParaRPr lang="it-IT" dirty="0"/>
          </a:p>
          <a:p>
            <a:r>
              <a:rPr lang="en-US" dirty="0"/>
              <a:t>with their consciousness, always remained present in the mind, whereby</a:t>
            </a:r>
            <a:endParaRPr lang="it-IT" dirty="0"/>
          </a:p>
          <a:p>
            <a:r>
              <a:rPr lang="en-US" dirty="0"/>
              <a:t>the same thinking thing would be always consciously present, and, as</a:t>
            </a:r>
            <a:endParaRPr lang="it-IT" dirty="0"/>
          </a:p>
          <a:p>
            <a:r>
              <a:rPr lang="en-US" dirty="0"/>
              <a:t>would be thought, evidently the same to itself. But that which seems to</a:t>
            </a:r>
            <a:endParaRPr lang="it-IT" dirty="0"/>
          </a:p>
          <a:p>
            <a:r>
              <a:rPr lang="en-US" dirty="0"/>
              <a:t>make the difficulty is this, that this consciousness being interrupted</a:t>
            </a:r>
            <a:endParaRPr lang="it-IT" dirty="0"/>
          </a:p>
          <a:p>
            <a:r>
              <a:rPr lang="en-US" dirty="0"/>
              <a:t>always by forgetfulness, there being no moment of our lives wherein we</a:t>
            </a:r>
            <a:endParaRPr lang="it-IT" dirty="0"/>
          </a:p>
          <a:p>
            <a:r>
              <a:rPr lang="en-US" dirty="0"/>
              <a:t>have the whole train of all our past actions before our eyes in one</a:t>
            </a:r>
            <a:endParaRPr lang="it-IT" dirty="0"/>
          </a:p>
          <a:p>
            <a:r>
              <a:rPr lang="en-US" dirty="0"/>
              <a:t>view, but even the best memories losing the sight of one part whilst</a:t>
            </a:r>
            <a:endParaRPr lang="it-IT" dirty="0"/>
          </a:p>
          <a:p>
            <a:r>
              <a:rPr lang="en-US" dirty="0"/>
              <a:t>they are viewing another; </a:t>
            </a:r>
            <a:endParaRPr lang="it-IT" dirty="0"/>
          </a:p>
        </p:txBody>
      </p:sp>
    </p:spTree>
    <p:extLst>
      <p:ext uri="{BB962C8B-B14F-4D97-AF65-F5344CB8AC3E}">
        <p14:creationId xmlns:p14="http://schemas.microsoft.com/office/powerpoint/2010/main" val="38266355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 </a:t>
            </a:r>
            <a:endParaRPr lang="it-IT" dirty="0"/>
          </a:p>
        </p:txBody>
      </p:sp>
      <p:sp>
        <p:nvSpPr>
          <p:cNvPr id="3" name="Segnaposto contenuto 2"/>
          <p:cNvSpPr>
            <a:spLocks noGrp="1"/>
          </p:cNvSpPr>
          <p:nvPr>
            <p:ph idx="1"/>
          </p:nvPr>
        </p:nvSpPr>
        <p:spPr/>
        <p:txBody>
          <a:bodyPr>
            <a:normAutofit fontScale="92500"/>
          </a:bodyPr>
          <a:lstStyle/>
          <a:p>
            <a:r>
              <a:rPr lang="en-US" dirty="0"/>
              <a:t>and we sometimes, and that the greatest part</a:t>
            </a:r>
            <a:endParaRPr lang="it-IT" dirty="0"/>
          </a:p>
          <a:p>
            <a:r>
              <a:rPr lang="en-US" dirty="0"/>
              <a:t>of our lives, not reflecting on our past selves, being intent on our</a:t>
            </a:r>
            <a:endParaRPr lang="it-IT" dirty="0"/>
          </a:p>
          <a:p>
            <a:r>
              <a:rPr lang="en-US" dirty="0"/>
              <a:t>present thoughts, and in sound sleep having no thoughts at all, or at</a:t>
            </a:r>
            <a:endParaRPr lang="it-IT" dirty="0"/>
          </a:p>
          <a:p>
            <a:r>
              <a:rPr lang="en-US" dirty="0"/>
              <a:t>least none with that consciousness which remarks our waking thoughts,--I</a:t>
            </a:r>
            <a:endParaRPr lang="it-IT" dirty="0"/>
          </a:p>
          <a:p>
            <a:r>
              <a:rPr lang="en-US" dirty="0"/>
              <a:t>say, in all these cases, our consciousness being interrupted, and we</a:t>
            </a:r>
            <a:endParaRPr lang="it-IT" dirty="0"/>
          </a:p>
          <a:p>
            <a:r>
              <a:rPr lang="en-US" dirty="0"/>
              <a:t>losing the sight of our past selves, doubts are raised whether we are</a:t>
            </a:r>
            <a:endParaRPr lang="it-IT" dirty="0"/>
          </a:p>
          <a:p>
            <a:r>
              <a:rPr lang="en-US" dirty="0"/>
              <a:t>the same thinking thing, i.e. the same SUBSTANCE or no. Which, however</a:t>
            </a:r>
            <a:endParaRPr lang="it-IT" dirty="0"/>
          </a:p>
          <a:p>
            <a:r>
              <a:rPr lang="en-US" dirty="0"/>
              <a:t>reasonable or unreasonable, concerns not PERSONAL identity at all. </a:t>
            </a:r>
            <a:endParaRPr lang="it-IT" dirty="0"/>
          </a:p>
          <a:p>
            <a:pPr marL="0" indent="0">
              <a:buNone/>
            </a:pPr>
            <a:endParaRPr lang="it-IT" dirty="0"/>
          </a:p>
        </p:txBody>
      </p:sp>
    </p:spTree>
    <p:extLst>
      <p:ext uri="{BB962C8B-B14F-4D97-AF65-F5344CB8AC3E}">
        <p14:creationId xmlns:p14="http://schemas.microsoft.com/office/powerpoint/2010/main" val="37999836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dirty="0" smtClean="0"/>
              <a:t>The </a:t>
            </a:r>
            <a:r>
              <a:rPr lang="en-US" dirty="0" smtClean="0"/>
              <a:t>question </a:t>
            </a:r>
            <a:r>
              <a:rPr lang="en-US" dirty="0"/>
              <a:t>being what makes the same person; and not whether it be </a:t>
            </a:r>
            <a:r>
              <a:rPr lang="en-US" dirty="0" smtClean="0"/>
              <a:t>the </a:t>
            </a:r>
            <a:r>
              <a:rPr lang="it-IT" dirty="0" err="1" smtClean="0"/>
              <a:t>same</a:t>
            </a:r>
            <a:r>
              <a:rPr lang="it-IT" dirty="0" smtClean="0"/>
              <a:t> </a:t>
            </a:r>
            <a:r>
              <a:rPr lang="it-IT" dirty="0" err="1"/>
              <a:t>identical</a:t>
            </a:r>
            <a:r>
              <a:rPr lang="it-IT" dirty="0"/>
              <a:t> </a:t>
            </a:r>
            <a:r>
              <a:rPr lang="it-IT" dirty="0" err="1" smtClean="0"/>
              <a:t>substance</a:t>
            </a:r>
            <a:r>
              <a:rPr lang="it-IT" dirty="0" smtClean="0"/>
              <a:t> …</a:t>
            </a:r>
            <a:endParaRPr lang="it-IT" dirty="0"/>
          </a:p>
          <a:p>
            <a:r>
              <a:rPr lang="it-IT" dirty="0" smtClean="0"/>
              <a:t>Saltiamo un pezzo e vediamo la risposta </a:t>
            </a:r>
            <a:r>
              <a:rPr lang="it-IT" dirty="0"/>
              <a:t>di </a:t>
            </a:r>
            <a:r>
              <a:rPr lang="it-IT" dirty="0" smtClean="0"/>
              <a:t>Locke, ossia: </a:t>
            </a:r>
            <a:r>
              <a:rPr lang="it-IT" b="1" dirty="0"/>
              <a:t>la memoria</a:t>
            </a:r>
            <a:r>
              <a:rPr lang="it-IT" dirty="0"/>
              <a:t>, non la </a:t>
            </a:r>
            <a:r>
              <a:rPr lang="it-IT" dirty="0" err="1"/>
              <a:t>stessità</a:t>
            </a:r>
            <a:r>
              <a:rPr lang="it-IT" dirty="0"/>
              <a:t> del corpo o della sostanza </a:t>
            </a:r>
            <a:r>
              <a:rPr lang="it-IT" dirty="0" smtClean="0"/>
              <a:t>spirituale.</a:t>
            </a:r>
          </a:p>
          <a:p>
            <a:r>
              <a:rPr lang="it-IT" dirty="0"/>
              <a:t>Vediamo come Locke articola questa risposta.</a:t>
            </a:r>
          </a:p>
          <a:p>
            <a:endParaRPr lang="it-IT" dirty="0"/>
          </a:p>
          <a:p>
            <a:endParaRPr lang="it-IT" dirty="0"/>
          </a:p>
        </p:txBody>
      </p:sp>
    </p:spTree>
    <p:extLst>
      <p:ext uri="{BB962C8B-B14F-4D97-AF65-F5344CB8AC3E}">
        <p14:creationId xmlns:p14="http://schemas.microsoft.com/office/powerpoint/2010/main" val="20587945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Saltiamo all’inizio della sezione </a:t>
            </a:r>
            <a:r>
              <a:rPr lang="en-US" i="1" dirty="0"/>
              <a:t>Personality in Change of Substance </a:t>
            </a:r>
            <a:r>
              <a:rPr lang="it-IT" dirty="0"/>
              <a:t>[§12 nella versione a cura di Cicero &amp; D’amico, Bompiani 2004; §14 nella versione </a:t>
            </a:r>
            <a:r>
              <a:rPr lang="it-IT" dirty="0" err="1"/>
              <a:t>cut&amp;paste</a:t>
            </a:r>
            <a:r>
              <a:rPr lang="it-IT" dirty="0"/>
              <a:t>]</a:t>
            </a:r>
            <a:r>
              <a:rPr lang="en-US" dirty="0"/>
              <a:t>, dove Locke pone </a:t>
            </a:r>
            <a:r>
              <a:rPr lang="en-US" b="1" dirty="0">
                <a:solidFill>
                  <a:srgbClr val="FF0000"/>
                </a:solidFill>
              </a:rPr>
              <a:t>due </a:t>
            </a:r>
            <a:r>
              <a:rPr lang="en-US" b="1" dirty="0" err="1">
                <a:solidFill>
                  <a:srgbClr val="FF0000"/>
                </a:solidFill>
              </a:rPr>
              <a:t>domande</a:t>
            </a:r>
            <a:r>
              <a:rPr lang="en-US" dirty="0"/>
              <a:t>:</a:t>
            </a:r>
          </a:p>
          <a:p>
            <a:r>
              <a:rPr lang="en-US" dirty="0"/>
              <a:t>But the question is, Whether </a:t>
            </a:r>
            <a:r>
              <a:rPr lang="en-US" dirty="0" smtClean="0">
                <a:solidFill>
                  <a:srgbClr val="FF0000"/>
                </a:solidFill>
              </a:rPr>
              <a:t>(Q1) </a:t>
            </a:r>
            <a:r>
              <a:rPr lang="en-US" dirty="0" smtClean="0"/>
              <a:t>if </a:t>
            </a:r>
            <a:r>
              <a:rPr lang="en-US" dirty="0"/>
              <a:t>the same substance which thinks </a:t>
            </a:r>
            <a:r>
              <a:rPr lang="en-US" dirty="0" smtClean="0"/>
              <a:t>be changed</a:t>
            </a:r>
            <a:r>
              <a:rPr lang="en-US" dirty="0"/>
              <a:t>, it can be the same person; or, </a:t>
            </a:r>
            <a:r>
              <a:rPr lang="en-US" dirty="0" smtClean="0">
                <a:solidFill>
                  <a:srgbClr val="FF0000"/>
                </a:solidFill>
              </a:rPr>
              <a:t>(Q2) </a:t>
            </a:r>
            <a:r>
              <a:rPr lang="en-US" dirty="0" smtClean="0"/>
              <a:t>remaining </a:t>
            </a:r>
            <a:r>
              <a:rPr lang="en-US" dirty="0"/>
              <a:t>the same, it can </a:t>
            </a:r>
            <a:r>
              <a:rPr lang="en-US" dirty="0" smtClean="0"/>
              <a:t>be </a:t>
            </a:r>
            <a:r>
              <a:rPr lang="it-IT" dirty="0" err="1" smtClean="0"/>
              <a:t>different</a:t>
            </a:r>
            <a:r>
              <a:rPr lang="it-IT" dirty="0" smtClean="0"/>
              <a:t> </a:t>
            </a:r>
            <a:r>
              <a:rPr lang="it-IT" dirty="0" err="1"/>
              <a:t>persons</a:t>
            </a:r>
            <a:r>
              <a:rPr lang="it-IT" dirty="0"/>
              <a:t>?</a:t>
            </a:r>
          </a:p>
          <a:p>
            <a:r>
              <a:rPr lang="it-IT" dirty="0"/>
              <a:t>Vediamo come risponde.</a:t>
            </a:r>
          </a:p>
          <a:p>
            <a:pPr marL="0" indent="0">
              <a:buNone/>
            </a:pPr>
            <a:endParaRPr lang="it-IT" dirty="0"/>
          </a:p>
        </p:txBody>
      </p:sp>
    </p:spTree>
    <p:extLst>
      <p:ext uri="{BB962C8B-B14F-4D97-AF65-F5344CB8AC3E}">
        <p14:creationId xmlns:p14="http://schemas.microsoft.com/office/powerpoint/2010/main" val="19638844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US" dirty="0" smtClean="0">
                <a:solidFill>
                  <a:srgbClr val="FF0000"/>
                </a:solidFill>
              </a:rPr>
              <a:t>(Q1) </a:t>
            </a:r>
            <a:r>
              <a:rPr lang="en-US" dirty="0"/>
              <a:t>if the same substance which thinks be</a:t>
            </a:r>
            <a:br>
              <a:rPr lang="en-US" dirty="0"/>
            </a:br>
            <a:r>
              <a:rPr lang="en-US" dirty="0"/>
              <a:t>changed, it can be the same person</a:t>
            </a:r>
            <a:endParaRPr lang="it-IT" dirty="0"/>
          </a:p>
        </p:txBody>
      </p:sp>
      <p:sp>
        <p:nvSpPr>
          <p:cNvPr id="3" name="Segnaposto contenuto 2"/>
          <p:cNvSpPr>
            <a:spLocks noGrp="1"/>
          </p:cNvSpPr>
          <p:nvPr>
            <p:ph idx="1"/>
          </p:nvPr>
        </p:nvSpPr>
        <p:spPr/>
        <p:txBody>
          <a:bodyPr>
            <a:normAutofit/>
          </a:bodyPr>
          <a:lstStyle/>
          <a:p>
            <a:r>
              <a:rPr lang="it-IT" dirty="0" smtClean="0"/>
              <a:t>Per </a:t>
            </a:r>
            <a:r>
              <a:rPr lang="it-IT" dirty="0"/>
              <a:t>la risposta alla prima domanda saltiamo a circa 2a metà di §13 (§ senza titolo nel testo inglese) della versione a cura di Cicero &amp; D’amico, Bompiani 2004</a:t>
            </a:r>
            <a:endParaRPr lang="en-US" i="1" dirty="0"/>
          </a:p>
          <a:p>
            <a:r>
              <a:rPr lang="en-US" dirty="0"/>
              <a:t>[in the </a:t>
            </a:r>
            <a:r>
              <a:rPr lang="en-US" dirty="0" err="1"/>
              <a:t>cut&amp;paste</a:t>
            </a:r>
            <a:r>
              <a:rPr lang="en-US" dirty="0"/>
              <a:t> version: §15. Whether in Change of thinking Substances there can be one Person.]</a:t>
            </a:r>
          </a:p>
          <a:p>
            <a:r>
              <a:rPr lang="en-US" dirty="0" err="1"/>
              <a:t>Vedremo</a:t>
            </a:r>
            <a:r>
              <a:rPr lang="en-US" dirty="0"/>
              <a:t> </a:t>
            </a:r>
            <a:r>
              <a:rPr lang="en-US" dirty="0" err="1"/>
              <a:t>che</a:t>
            </a:r>
            <a:r>
              <a:rPr lang="en-US" dirty="0"/>
              <a:t> Locke </a:t>
            </a:r>
            <a:r>
              <a:rPr lang="en-US" dirty="0" err="1"/>
              <a:t>considera</a:t>
            </a:r>
            <a:r>
              <a:rPr lang="en-US" dirty="0"/>
              <a:t> la </a:t>
            </a:r>
            <a:r>
              <a:rPr lang="en-US" dirty="0" err="1"/>
              <a:t>possibilità</a:t>
            </a:r>
            <a:r>
              <a:rPr lang="en-US" dirty="0"/>
              <a:t> di false </a:t>
            </a:r>
            <a:r>
              <a:rPr lang="en-US" dirty="0" err="1"/>
              <a:t>memorie</a:t>
            </a:r>
            <a:r>
              <a:rPr lang="en-US" dirty="0"/>
              <a:t> per </a:t>
            </a:r>
            <a:r>
              <a:rPr lang="en-US" dirty="0" err="1"/>
              <a:t>argomentare</a:t>
            </a:r>
            <a:r>
              <a:rPr lang="en-US" dirty="0"/>
              <a:t> a </a:t>
            </a:r>
            <a:r>
              <a:rPr lang="en-US" dirty="0" err="1"/>
              <a:t>favore</a:t>
            </a:r>
            <a:r>
              <a:rPr lang="en-US" dirty="0"/>
              <a:t> </a:t>
            </a:r>
            <a:r>
              <a:rPr lang="en-US" dirty="0" err="1"/>
              <a:t>della</a:t>
            </a:r>
            <a:r>
              <a:rPr lang="en-US" dirty="0"/>
              <a:t> </a:t>
            </a:r>
            <a:r>
              <a:rPr lang="en-US" dirty="0" err="1"/>
              <a:t>risposta</a:t>
            </a:r>
            <a:r>
              <a:rPr lang="en-US" dirty="0"/>
              <a:t> YES , e </a:t>
            </a:r>
            <a:r>
              <a:rPr lang="en-US" dirty="0" err="1"/>
              <a:t>quindi</a:t>
            </a:r>
            <a:r>
              <a:rPr lang="en-US" dirty="0"/>
              <a:t> per </a:t>
            </a:r>
            <a:r>
              <a:rPr lang="en-US" dirty="0" err="1"/>
              <a:t>argomentare</a:t>
            </a:r>
            <a:r>
              <a:rPr lang="en-US" dirty="0"/>
              <a:t> a </a:t>
            </a:r>
            <a:r>
              <a:rPr lang="en-US" dirty="0" err="1"/>
              <a:t>favore</a:t>
            </a:r>
            <a:r>
              <a:rPr lang="en-US" dirty="0"/>
              <a:t> </a:t>
            </a:r>
            <a:r>
              <a:rPr lang="en-US" dirty="0" err="1"/>
              <a:t>della</a:t>
            </a:r>
            <a:r>
              <a:rPr lang="en-US" dirty="0"/>
              <a:t> </a:t>
            </a:r>
            <a:r>
              <a:rPr lang="en-US" dirty="0" err="1"/>
              <a:t>continuità</a:t>
            </a:r>
            <a:r>
              <a:rPr lang="en-US" dirty="0"/>
              <a:t> di </a:t>
            </a:r>
            <a:r>
              <a:rPr lang="en-US" dirty="0" err="1"/>
              <a:t>coscienza</a:t>
            </a:r>
            <a:r>
              <a:rPr lang="en-US" dirty="0"/>
              <a:t>/</a:t>
            </a:r>
            <a:r>
              <a:rPr lang="en-US" dirty="0" err="1"/>
              <a:t>memoria</a:t>
            </a:r>
            <a:r>
              <a:rPr lang="en-US" dirty="0"/>
              <a:t> come </a:t>
            </a:r>
            <a:r>
              <a:rPr lang="en-US" dirty="0" err="1"/>
              <a:t>criterio</a:t>
            </a:r>
            <a:r>
              <a:rPr lang="en-US" dirty="0"/>
              <a:t> di </a:t>
            </a:r>
            <a:r>
              <a:rPr lang="en-US" dirty="0" err="1"/>
              <a:t>identità</a:t>
            </a:r>
            <a:r>
              <a:rPr lang="en-US" dirty="0"/>
              <a:t> </a:t>
            </a:r>
            <a:r>
              <a:rPr lang="en-US" dirty="0" err="1"/>
              <a:t>personale</a:t>
            </a:r>
            <a:endParaRPr lang="en-US" dirty="0"/>
          </a:p>
          <a:p>
            <a:endParaRPr lang="it-IT" i="1" dirty="0"/>
          </a:p>
        </p:txBody>
      </p:sp>
    </p:spTree>
    <p:extLst>
      <p:ext uri="{BB962C8B-B14F-4D97-AF65-F5344CB8AC3E}">
        <p14:creationId xmlns:p14="http://schemas.microsoft.com/office/powerpoint/2010/main" val="5603621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2a metà di §13</a:t>
            </a:r>
          </a:p>
        </p:txBody>
      </p:sp>
      <p:sp>
        <p:nvSpPr>
          <p:cNvPr id="3" name="Segnaposto contenuto 2"/>
          <p:cNvSpPr>
            <a:spLocks noGrp="1"/>
          </p:cNvSpPr>
          <p:nvPr>
            <p:ph idx="1"/>
          </p:nvPr>
        </p:nvSpPr>
        <p:spPr/>
        <p:txBody>
          <a:bodyPr>
            <a:normAutofit/>
          </a:bodyPr>
          <a:lstStyle/>
          <a:p>
            <a:r>
              <a:rPr lang="en-US" dirty="0" smtClean="0"/>
              <a:t>But </a:t>
            </a:r>
            <a:r>
              <a:rPr lang="en-US" dirty="0"/>
              <a:t>that which we call</a:t>
            </a:r>
          </a:p>
          <a:p>
            <a:r>
              <a:rPr lang="en-US" dirty="0"/>
              <a:t>the same consciousness, not being the same individual act, why one</a:t>
            </a:r>
          </a:p>
          <a:p>
            <a:r>
              <a:rPr lang="en-US" dirty="0"/>
              <a:t>intellectual substance may not have represented to it, as done</a:t>
            </a:r>
          </a:p>
          <a:p>
            <a:r>
              <a:rPr lang="en-US" dirty="0"/>
              <a:t>by itself, what IT never did, and was perhaps done by some other</a:t>
            </a:r>
          </a:p>
          <a:p>
            <a:r>
              <a:rPr lang="en-US" dirty="0"/>
              <a:t>agent--why, I say, such a representation may not possibly be without</a:t>
            </a:r>
          </a:p>
          <a:p>
            <a:r>
              <a:rPr lang="en-US" dirty="0"/>
              <a:t>reality of matter of fact, as well as several representations in dreams</a:t>
            </a:r>
          </a:p>
          <a:p>
            <a:r>
              <a:rPr lang="en-US" dirty="0"/>
              <a:t>are, which yet whilst dreaming we take for true--will be difficult to</a:t>
            </a:r>
          </a:p>
          <a:p>
            <a:r>
              <a:rPr lang="en-US" dirty="0"/>
              <a:t>conclude from the nature of things. </a:t>
            </a:r>
            <a:endParaRPr lang="it-IT" dirty="0"/>
          </a:p>
        </p:txBody>
      </p:sp>
    </p:spTree>
    <p:extLst>
      <p:ext uri="{BB962C8B-B14F-4D97-AF65-F5344CB8AC3E}">
        <p14:creationId xmlns:p14="http://schemas.microsoft.com/office/powerpoint/2010/main" val="8211692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r>
              <a:rPr lang="en-US" dirty="0"/>
              <a:t>And that it never is so, will by us,</a:t>
            </a:r>
          </a:p>
          <a:p>
            <a:r>
              <a:rPr lang="en-US" dirty="0"/>
              <a:t>till we have clearer views of the nature of thinking substances, be</a:t>
            </a:r>
          </a:p>
          <a:p>
            <a:r>
              <a:rPr lang="en-US" dirty="0"/>
              <a:t>best resolved into the goodness of God; who, as far as the happiness or</a:t>
            </a:r>
          </a:p>
          <a:p>
            <a:r>
              <a:rPr lang="en-US" dirty="0"/>
              <a:t>misery of any of his sensible creatures is concerned in it, will not, by</a:t>
            </a:r>
          </a:p>
          <a:p>
            <a:r>
              <a:rPr lang="en-US" dirty="0"/>
              <a:t>a fatal error of theirs, transfer from one to another that consciousness</a:t>
            </a:r>
          </a:p>
          <a:p>
            <a:r>
              <a:rPr lang="en-US" dirty="0"/>
              <a:t>which draws reward or punishment with it. How far this may be an</a:t>
            </a:r>
          </a:p>
          <a:p>
            <a:r>
              <a:rPr lang="en-US" dirty="0"/>
              <a:t>argument against those who would place thinking in a system of fleeting</a:t>
            </a:r>
          </a:p>
          <a:p>
            <a:r>
              <a:rPr lang="en-US" dirty="0"/>
              <a:t>animal spirits, I leave to be considered. </a:t>
            </a:r>
            <a:endParaRPr lang="it-IT" dirty="0"/>
          </a:p>
        </p:txBody>
      </p:sp>
    </p:spTree>
    <p:extLst>
      <p:ext uri="{BB962C8B-B14F-4D97-AF65-F5344CB8AC3E}">
        <p14:creationId xmlns:p14="http://schemas.microsoft.com/office/powerpoint/2010/main" val="2505411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r>
              <a:rPr lang="en-US" dirty="0"/>
              <a:t>But yet, to return to the</a:t>
            </a:r>
          </a:p>
          <a:p>
            <a:r>
              <a:rPr lang="en-US" dirty="0"/>
              <a:t>question before us, it must be allowed, that, if the same consciousness</a:t>
            </a:r>
          </a:p>
          <a:p>
            <a:r>
              <a:rPr lang="en-US" dirty="0"/>
              <a:t>(which, as has been shown, is quite a different thing from the same</a:t>
            </a:r>
          </a:p>
          <a:p>
            <a:r>
              <a:rPr lang="en-US" dirty="0"/>
              <a:t>numerical figure or motion in body) can be transferred from one thinking</a:t>
            </a:r>
          </a:p>
          <a:p>
            <a:r>
              <a:rPr lang="en-US" dirty="0"/>
              <a:t>substance to another, it will be possible that two thinking substances</a:t>
            </a:r>
          </a:p>
          <a:p>
            <a:r>
              <a:rPr lang="en-US" dirty="0"/>
              <a:t>may make but one person. For the same consciousness being preserved,</a:t>
            </a:r>
          </a:p>
          <a:p>
            <a:r>
              <a:rPr lang="en-US" dirty="0"/>
              <a:t>whether in the same or different substances, the personal identity is</a:t>
            </a:r>
          </a:p>
          <a:p>
            <a:r>
              <a:rPr lang="it-IT" dirty="0" err="1" smtClean="0"/>
              <a:t>preserved</a:t>
            </a:r>
            <a:r>
              <a:rPr lang="it-IT" dirty="0" smtClean="0"/>
              <a:t>.</a:t>
            </a:r>
          </a:p>
          <a:p>
            <a:r>
              <a:rPr lang="it-IT" dirty="0" smtClean="0"/>
              <a:t>FINE SEZIONE § 13 [15]</a:t>
            </a:r>
            <a:endParaRPr lang="it-IT" dirty="0"/>
          </a:p>
        </p:txBody>
      </p:sp>
    </p:spTree>
    <p:extLst>
      <p:ext uri="{BB962C8B-B14F-4D97-AF65-F5344CB8AC3E}">
        <p14:creationId xmlns:p14="http://schemas.microsoft.com/office/powerpoint/2010/main" val="33788087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n-US" dirty="0" smtClean="0">
                <a:solidFill>
                  <a:srgbClr val="FF0000"/>
                </a:solidFill>
              </a:rPr>
              <a:t>(Q2) </a:t>
            </a:r>
            <a:r>
              <a:rPr lang="en-US" dirty="0" smtClean="0"/>
              <a:t>or</a:t>
            </a:r>
            <a:r>
              <a:rPr lang="en-US" dirty="0"/>
              <a:t>, remaining the </a:t>
            </a:r>
            <a:r>
              <a:rPr lang="en-US" dirty="0" smtClean="0"/>
              <a:t>same [spiritual substance], </a:t>
            </a:r>
            <a:r>
              <a:rPr lang="en-US" dirty="0"/>
              <a:t>it can </a:t>
            </a:r>
            <a:r>
              <a:rPr lang="en-US" dirty="0" smtClean="0"/>
              <a:t>be </a:t>
            </a:r>
            <a:r>
              <a:rPr lang="it-IT" dirty="0" err="1" smtClean="0"/>
              <a:t>different</a:t>
            </a:r>
            <a:r>
              <a:rPr lang="it-IT" dirty="0" smtClean="0"/>
              <a:t> </a:t>
            </a:r>
            <a:r>
              <a:rPr lang="it-IT" dirty="0" err="1"/>
              <a:t>persons</a:t>
            </a:r>
            <a:r>
              <a:rPr lang="it-IT" dirty="0"/>
              <a:t>?</a:t>
            </a:r>
            <a:br>
              <a:rPr lang="it-IT" dirty="0"/>
            </a:br>
            <a:endParaRPr lang="it-IT" dirty="0"/>
          </a:p>
        </p:txBody>
      </p:sp>
      <p:sp>
        <p:nvSpPr>
          <p:cNvPr id="3" name="Segnaposto contenuto 2"/>
          <p:cNvSpPr>
            <a:spLocks noGrp="1"/>
          </p:cNvSpPr>
          <p:nvPr>
            <p:ph idx="1"/>
          </p:nvPr>
        </p:nvSpPr>
        <p:spPr/>
        <p:txBody>
          <a:bodyPr>
            <a:normAutofit fontScale="85000" lnSpcReduction="20000"/>
          </a:bodyPr>
          <a:lstStyle/>
          <a:p>
            <a:r>
              <a:rPr lang="it-IT" dirty="0" smtClean="0"/>
              <a:t>Per la risposta a questa domanda passiamo alla sezione § 14, senza titolo, nella </a:t>
            </a:r>
            <a:r>
              <a:rPr lang="it-IT" dirty="0"/>
              <a:t>versione a cura di Cicero &amp; D’amico, Bompiani </a:t>
            </a:r>
            <a:r>
              <a:rPr lang="it-IT" dirty="0" smtClean="0"/>
              <a:t>2004</a:t>
            </a:r>
          </a:p>
          <a:p>
            <a:r>
              <a:rPr lang="it-IT" dirty="0" smtClean="0"/>
              <a:t>[nella </a:t>
            </a:r>
            <a:r>
              <a:rPr lang="it-IT" dirty="0" err="1" smtClean="0"/>
              <a:t>cut&amp;paste</a:t>
            </a:r>
            <a:r>
              <a:rPr lang="it-IT" dirty="0" smtClean="0"/>
              <a:t>: </a:t>
            </a:r>
            <a:r>
              <a:rPr lang="en-US" i="1" dirty="0" smtClean="0"/>
              <a:t>16</a:t>
            </a:r>
            <a:r>
              <a:rPr lang="en-US" i="1" dirty="0"/>
              <a:t>. Whether, the same immaterial Substance remaining, there </a:t>
            </a:r>
            <a:r>
              <a:rPr lang="it-IT" i="1" dirty="0"/>
              <a:t>can be </a:t>
            </a:r>
            <a:r>
              <a:rPr lang="it-IT" i="1" dirty="0" err="1"/>
              <a:t>two</a:t>
            </a:r>
            <a:r>
              <a:rPr lang="it-IT" i="1" dirty="0"/>
              <a:t> </a:t>
            </a:r>
            <a:r>
              <a:rPr lang="it-IT" i="1" dirty="0" err="1" smtClean="0"/>
              <a:t>Persons</a:t>
            </a:r>
            <a:r>
              <a:rPr lang="it-IT" dirty="0" smtClean="0"/>
              <a:t>]</a:t>
            </a:r>
            <a:endParaRPr lang="it-IT" i="1" dirty="0"/>
          </a:p>
          <a:p>
            <a:r>
              <a:rPr lang="en-US" dirty="0"/>
              <a:t>As to the second part of the question, Whether the same immaterial</a:t>
            </a:r>
          </a:p>
          <a:p>
            <a:r>
              <a:rPr lang="en-US" dirty="0"/>
              <a:t>substance remaining, there may be two distinct persons; which question</a:t>
            </a:r>
          </a:p>
          <a:p>
            <a:r>
              <a:rPr lang="en-US" dirty="0"/>
              <a:t>seems to me to be built on this,--Whether the same immaterial being,</a:t>
            </a:r>
          </a:p>
          <a:p>
            <a:r>
              <a:rPr lang="en-US" dirty="0"/>
              <a:t>being conscious of the action of its past duration, may be wholly</a:t>
            </a:r>
          </a:p>
          <a:p>
            <a:r>
              <a:rPr lang="en-US" dirty="0"/>
              <a:t>stripped of all the consciousness of its past existence, and lose</a:t>
            </a:r>
          </a:p>
          <a:p>
            <a:r>
              <a:rPr lang="en-US" dirty="0"/>
              <a:t>it beyond the power of ever retrieving it again: and so as it were</a:t>
            </a:r>
          </a:p>
          <a:p>
            <a:r>
              <a:rPr lang="en-US" dirty="0"/>
              <a:t>beginning a new account from a new period, have a consciousness that</a:t>
            </a:r>
          </a:p>
          <a:p>
            <a:r>
              <a:rPr lang="en-US" dirty="0"/>
              <a:t>CANNOT reach beyond this new state.</a:t>
            </a:r>
            <a:endParaRPr lang="it-IT" dirty="0"/>
          </a:p>
        </p:txBody>
      </p:sp>
    </p:spTree>
    <p:extLst>
      <p:ext uri="{BB962C8B-B14F-4D97-AF65-F5344CB8AC3E}">
        <p14:creationId xmlns:p14="http://schemas.microsoft.com/office/powerpoint/2010/main" val="8788967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7 [8, </a:t>
            </a:r>
            <a:r>
              <a:rPr lang="en-US" dirty="0" err="1" smtClean="0"/>
              <a:t>nella</a:t>
            </a:r>
            <a:r>
              <a:rPr lang="en-US" dirty="0" smtClean="0"/>
              <a:t> </a:t>
            </a:r>
            <a:r>
              <a:rPr lang="en-US" dirty="0" err="1" smtClean="0"/>
              <a:t>versione</a:t>
            </a:r>
            <a:r>
              <a:rPr lang="en-US" dirty="0" smtClean="0"/>
              <a:t> </a:t>
            </a:r>
            <a:r>
              <a:rPr lang="en-US" dirty="0" err="1" smtClean="0"/>
              <a:t>cut&amp;paste</a:t>
            </a:r>
            <a:r>
              <a:rPr lang="en-US" dirty="0" smtClean="0"/>
              <a:t>]. </a:t>
            </a:r>
            <a:r>
              <a:rPr lang="en-US" dirty="0"/>
              <a:t>Idea of Identity suited to the Idea it is applied to.</a:t>
            </a:r>
            <a:endParaRPr lang="it-IT" dirty="0"/>
          </a:p>
        </p:txBody>
      </p:sp>
      <p:sp>
        <p:nvSpPr>
          <p:cNvPr id="3" name="Segnaposto contenuto 2"/>
          <p:cNvSpPr>
            <a:spLocks noGrp="1"/>
          </p:cNvSpPr>
          <p:nvPr>
            <p:ph idx="1"/>
          </p:nvPr>
        </p:nvSpPr>
        <p:spPr/>
        <p:txBody>
          <a:bodyPr>
            <a:normAutofit fontScale="85000" lnSpcReduction="20000"/>
          </a:bodyPr>
          <a:lstStyle/>
          <a:p>
            <a:r>
              <a:rPr lang="en-US" dirty="0"/>
              <a:t>It is not therefore unity of substance that comprehends all sorts of</a:t>
            </a:r>
          </a:p>
          <a:p>
            <a:r>
              <a:rPr lang="en-US" dirty="0"/>
              <a:t>identity, or will determine it in every case; but to conceive and judge</a:t>
            </a:r>
          </a:p>
          <a:p>
            <a:r>
              <a:rPr lang="en-US" dirty="0"/>
              <a:t>of it aright, we must consider what idea the word it is applied to</a:t>
            </a:r>
          </a:p>
          <a:p>
            <a:r>
              <a:rPr lang="en-US" dirty="0"/>
              <a:t>stands for: it being one thing to be the same SUBSTANCE, another the</a:t>
            </a:r>
          </a:p>
          <a:p>
            <a:r>
              <a:rPr lang="en-US" dirty="0"/>
              <a:t>same MAN, and a third the same PERSON, if PERSON, MAN, and SUBSTANCE,</a:t>
            </a:r>
          </a:p>
          <a:p>
            <a:r>
              <a:rPr lang="en-US" dirty="0"/>
              <a:t>are three names standing for three different ideas;--for such as is the</a:t>
            </a:r>
          </a:p>
          <a:p>
            <a:r>
              <a:rPr lang="en-US" dirty="0"/>
              <a:t>idea belonging to that name, such must be the identity; which, if it had</a:t>
            </a:r>
          </a:p>
          <a:p>
            <a:r>
              <a:rPr lang="en-US" dirty="0"/>
              <a:t>been a little more carefully attended to, would possibly have prevented</a:t>
            </a:r>
          </a:p>
          <a:p>
            <a:r>
              <a:rPr lang="en-US" dirty="0"/>
              <a:t>a great deal of that confusion which often occurs about this matter,</a:t>
            </a:r>
          </a:p>
          <a:p>
            <a:r>
              <a:rPr lang="en-US" dirty="0"/>
              <a:t>with no small seeming difficulties, especially concerning PERSONAL</a:t>
            </a:r>
          </a:p>
          <a:p>
            <a:r>
              <a:rPr lang="en-US" dirty="0"/>
              <a:t>identity, which therefore we shall in the next place a little consider.</a:t>
            </a:r>
            <a:endParaRPr lang="it-IT" dirty="0"/>
          </a:p>
        </p:txBody>
      </p:sp>
    </p:spTree>
    <p:extLst>
      <p:ext uri="{BB962C8B-B14F-4D97-AF65-F5344CB8AC3E}">
        <p14:creationId xmlns:p14="http://schemas.microsoft.com/office/powerpoint/2010/main" val="9769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All those who hold pre-existence are</a:t>
            </a:r>
          </a:p>
          <a:p>
            <a:r>
              <a:rPr lang="en-US" dirty="0"/>
              <a:t>evidently of this mind; since they allow the soul to have no remaining</a:t>
            </a:r>
          </a:p>
          <a:p>
            <a:r>
              <a:rPr lang="en-US" dirty="0"/>
              <a:t>consciousness of what it did in that pre-existent state, either wholly</a:t>
            </a:r>
          </a:p>
          <a:p>
            <a:r>
              <a:rPr lang="en-US" dirty="0"/>
              <a:t>separate from body, or informing any other body; and if they should not,</a:t>
            </a:r>
          </a:p>
          <a:p>
            <a:r>
              <a:rPr lang="en-US" dirty="0"/>
              <a:t>it is plain experience would be against them</a:t>
            </a:r>
            <a:r>
              <a:rPr lang="en-US" dirty="0" smtClean="0"/>
              <a:t>.</a:t>
            </a:r>
          </a:p>
          <a:p>
            <a:r>
              <a:rPr lang="en-US" dirty="0" smtClean="0"/>
              <a:t>SALTIAMO ALCUNE RIGHE (in cui L. introduce </a:t>
            </a:r>
            <a:r>
              <a:rPr lang="en-US" dirty="0" err="1" smtClean="0"/>
              <a:t>l’ipotesi</a:t>
            </a:r>
            <a:r>
              <a:rPr lang="en-US" dirty="0" smtClean="0"/>
              <a:t> </a:t>
            </a:r>
            <a:r>
              <a:rPr lang="en-US" dirty="0" err="1" smtClean="0"/>
              <a:t>della</a:t>
            </a:r>
            <a:r>
              <a:rPr lang="en-US" dirty="0" smtClean="0"/>
              <a:t> </a:t>
            </a:r>
            <a:r>
              <a:rPr lang="en-US" dirty="0" err="1" smtClean="0"/>
              <a:t>reincarnazione</a:t>
            </a:r>
            <a:r>
              <a:rPr lang="en-US" dirty="0" smtClean="0"/>
              <a:t>, come </a:t>
            </a:r>
            <a:r>
              <a:rPr lang="en-US" dirty="0" err="1" smtClean="0"/>
              <a:t>esperimento</a:t>
            </a:r>
            <a:r>
              <a:rPr lang="en-US" dirty="0" smtClean="0"/>
              <a:t> </a:t>
            </a:r>
            <a:r>
              <a:rPr lang="en-US" dirty="0" err="1" smtClean="0"/>
              <a:t>mentale</a:t>
            </a:r>
            <a:r>
              <a:rPr lang="en-US" dirty="0" smtClean="0"/>
              <a:t> a </a:t>
            </a:r>
            <a:r>
              <a:rPr lang="en-US" dirty="0" err="1" smtClean="0"/>
              <a:t>suo</a:t>
            </a:r>
            <a:r>
              <a:rPr lang="en-US" dirty="0" smtClean="0"/>
              <a:t> </a:t>
            </a:r>
            <a:r>
              <a:rPr lang="en-US" dirty="0" err="1" smtClean="0"/>
              <a:t>favore</a:t>
            </a:r>
            <a:r>
              <a:rPr lang="en-US" dirty="0" smtClean="0"/>
              <a:t>); RIPRENDIAMO DOPO IL ‘?’ …</a:t>
            </a:r>
            <a:endParaRPr lang="it-IT" dirty="0"/>
          </a:p>
        </p:txBody>
      </p:sp>
    </p:spTree>
    <p:extLst>
      <p:ext uri="{BB962C8B-B14F-4D97-AF65-F5344CB8AC3E}">
        <p14:creationId xmlns:p14="http://schemas.microsoft.com/office/powerpoint/2010/main" val="6169474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20000"/>
          </a:bodyPr>
          <a:lstStyle/>
          <a:p>
            <a:r>
              <a:rPr lang="en-US" dirty="0"/>
              <a:t>Let any one reflect upon himself, and</a:t>
            </a:r>
          </a:p>
          <a:p>
            <a:r>
              <a:rPr lang="en-US" dirty="0"/>
              <a:t>conclude that he has in himself an immaterial spirit, which is that</a:t>
            </a:r>
          </a:p>
          <a:p>
            <a:r>
              <a:rPr lang="en-US" dirty="0"/>
              <a:t>which thinks in him, and, in the constant change of his body keeps him</a:t>
            </a:r>
          </a:p>
          <a:p>
            <a:r>
              <a:rPr lang="en-US" dirty="0"/>
              <a:t>the same: and is that which he calls HIMSELF: let his also suppose it to</a:t>
            </a:r>
          </a:p>
          <a:p>
            <a:r>
              <a:rPr lang="en-US" dirty="0"/>
              <a:t>be the same soul that was in Nestor or </a:t>
            </a:r>
            <a:r>
              <a:rPr lang="en-US" dirty="0" err="1"/>
              <a:t>Thersites</a:t>
            </a:r>
            <a:r>
              <a:rPr lang="en-US" dirty="0"/>
              <a:t>, at the siege of Troy,</a:t>
            </a:r>
          </a:p>
          <a:p>
            <a:r>
              <a:rPr lang="en-US" dirty="0"/>
              <a:t>(for souls being, as far as we know anything of them, in their nature</a:t>
            </a:r>
          </a:p>
          <a:p>
            <a:r>
              <a:rPr lang="en-US" dirty="0"/>
              <a:t>indifferent to any parcel of matter, the supposition has no apparent</a:t>
            </a:r>
          </a:p>
          <a:p>
            <a:r>
              <a:rPr lang="en-US" dirty="0"/>
              <a:t>absurdity in it,) which it may have been, as well as it is now the soul</a:t>
            </a:r>
          </a:p>
          <a:p>
            <a:r>
              <a:rPr lang="en-US" dirty="0"/>
              <a:t>of any other man: but he now having no consciousness of any of the</a:t>
            </a:r>
          </a:p>
          <a:p>
            <a:r>
              <a:rPr lang="en-US" dirty="0"/>
              <a:t>actions either of Nestor or </a:t>
            </a:r>
            <a:r>
              <a:rPr lang="en-US" dirty="0" err="1"/>
              <a:t>Thersites</a:t>
            </a:r>
            <a:r>
              <a:rPr lang="en-US" dirty="0"/>
              <a:t>, does or can he conceive himself</a:t>
            </a:r>
          </a:p>
          <a:p>
            <a:r>
              <a:rPr lang="en-US" dirty="0"/>
              <a:t>the same person with either of them?</a:t>
            </a:r>
            <a:endParaRPr lang="it-IT" dirty="0"/>
          </a:p>
        </p:txBody>
      </p:sp>
    </p:spTree>
    <p:extLst>
      <p:ext uri="{BB962C8B-B14F-4D97-AF65-F5344CB8AC3E}">
        <p14:creationId xmlns:p14="http://schemas.microsoft.com/office/powerpoint/2010/main" val="19923429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smtClean="0"/>
              <a:t>Passiamo alla conclusione su questo tema leggendo le ultime righe di questa sezione:</a:t>
            </a:r>
          </a:p>
          <a:p>
            <a:r>
              <a:rPr lang="en-US" dirty="0"/>
              <a:t>But let him once find himself conscious of any of </a:t>
            </a:r>
            <a:r>
              <a:rPr lang="en-US" dirty="0" smtClean="0"/>
              <a:t>the actions </a:t>
            </a:r>
            <a:r>
              <a:rPr lang="en-US" dirty="0"/>
              <a:t>of Nestor, he then finds himself the same person with Nestor.</a:t>
            </a:r>
            <a:endParaRPr lang="it-IT" dirty="0"/>
          </a:p>
        </p:txBody>
      </p:sp>
    </p:spTree>
    <p:extLst>
      <p:ext uri="{BB962C8B-B14F-4D97-AF65-F5344CB8AC3E}">
        <p14:creationId xmlns:p14="http://schemas.microsoft.com/office/powerpoint/2010/main" val="28475867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r>
              <a:rPr lang="it-IT" dirty="0" smtClean="0"/>
              <a:t>Nella sezione </a:t>
            </a:r>
            <a:r>
              <a:rPr lang="it-IT" dirty="0"/>
              <a:t>successiva </a:t>
            </a:r>
            <a:r>
              <a:rPr lang="it-IT" dirty="0" smtClean="0"/>
              <a:t>15 (senza titolo) </a:t>
            </a:r>
            <a:r>
              <a:rPr lang="it-IT" dirty="0"/>
              <a:t>[</a:t>
            </a:r>
            <a:r>
              <a:rPr lang="it-IT" dirty="0" smtClean="0"/>
              <a:t>in </a:t>
            </a:r>
            <a:r>
              <a:rPr lang="it-IT" dirty="0" err="1" smtClean="0"/>
              <a:t>cut&amp;paste</a:t>
            </a:r>
            <a:r>
              <a:rPr lang="it-IT" dirty="0" smtClean="0"/>
              <a:t>: </a:t>
            </a:r>
            <a:r>
              <a:rPr lang="en-US" i="1" dirty="0" smtClean="0"/>
              <a:t>17</a:t>
            </a:r>
            <a:r>
              <a:rPr lang="en-US" i="1" dirty="0"/>
              <a:t>. The body, as well as the soul, goes to the making of a </a:t>
            </a:r>
            <a:r>
              <a:rPr lang="en-US" i="1" dirty="0" smtClean="0"/>
              <a:t>Man </a:t>
            </a:r>
            <a:r>
              <a:rPr lang="it-IT" dirty="0"/>
              <a:t>sezione </a:t>
            </a:r>
            <a:r>
              <a:rPr lang="en-US" i="1" dirty="0"/>
              <a:t>16. Whether, the same immaterial Substance remaining, there </a:t>
            </a:r>
            <a:r>
              <a:rPr lang="it-IT" i="1" dirty="0"/>
              <a:t>can be </a:t>
            </a:r>
            <a:r>
              <a:rPr lang="it-IT" i="1" dirty="0" err="1"/>
              <a:t>two</a:t>
            </a:r>
            <a:r>
              <a:rPr lang="it-IT" i="1" dirty="0"/>
              <a:t> </a:t>
            </a:r>
            <a:r>
              <a:rPr lang="it-IT" i="1" dirty="0" err="1" smtClean="0"/>
              <a:t>Persons</a:t>
            </a:r>
            <a:r>
              <a:rPr lang="it-IT" dirty="0" smtClean="0"/>
              <a:t>]:</a:t>
            </a:r>
          </a:p>
          <a:p>
            <a:r>
              <a:rPr lang="it-IT" dirty="0" smtClean="0"/>
              <a:t> L. discute l’esperimento mentale della coscienza (con le sue memorie) di un principe che si trasferisce nel corpo (privato della sua anima) di un ciabattino, che,  dice L., rimane lo stesso ciabattino [ma anche lo stesso uomo? L. dovrebbe dire ‘no’, perché per l’identità dell’uomo ci vogliono sia anima che corpo (v. sez. 8, «</a:t>
            </a:r>
            <a:r>
              <a:rPr lang="it-IT" dirty="0" err="1" smtClean="0"/>
              <a:t>Same</a:t>
            </a:r>
            <a:r>
              <a:rPr lang="it-IT" dirty="0" smtClean="0"/>
              <a:t> man»), ma la sua risposta non è chiara].</a:t>
            </a:r>
          </a:p>
          <a:p>
            <a:r>
              <a:rPr lang="it-IT" dirty="0" smtClean="0"/>
              <a:t>Ma notiamo come all’inizio di questa sez. L. rivendica la capacità della sua teoria di render conto della resurrezione: …</a:t>
            </a:r>
          </a:p>
        </p:txBody>
      </p:sp>
    </p:spTree>
    <p:extLst>
      <p:ext uri="{BB962C8B-B14F-4D97-AF65-F5344CB8AC3E}">
        <p14:creationId xmlns:p14="http://schemas.microsoft.com/office/powerpoint/2010/main" val="37045982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§15 [17]</a:t>
            </a:r>
            <a:endParaRPr lang="it-IT" dirty="0"/>
          </a:p>
        </p:txBody>
      </p:sp>
      <p:sp>
        <p:nvSpPr>
          <p:cNvPr id="3" name="Segnaposto contenuto 2"/>
          <p:cNvSpPr>
            <a:spLocks noGrp="1"/>
          </p:cNvSpPr>
          <p:nvPr>
            <p:ph idx="1"/>
          </p:nvPr>
        </p:nvSpPr>
        <p:spPr/>
        <p:txBody>
          <a:bodyPr/>
          <a:lstStyle/>
          <a:p>
            <a:r>
              <a:rPr lang="en-US" dirty="0"/>
              <a:t>And thus may we be able, without any difficulty, to conceive the same</a:t>
            </a:r>
          </a:p>
          <a:p>
            <a:r>
              <a:rPr lang="en-US" dirty="0"/>
              <a:t>person at the resurrection, though in a body not exactly in make or</a:t>
            </a:r>
          </a:p>
          <a:p>
            <a:r>
              <a:rPr lang="en-US" dirty="0"/>
              <a:t>parts the same which he had here,--the same consciousness going along</a:t>
            </a:r>
          </a:p>
          <a:p>
            <a:r>
              <a:rPr lang="en-US" dirty="0"/>
              <a:t>with the soul that inhabits it</a:t>
            </a:r>
            <a:r>
              <a:rPr lang="en-US" dirty="0" smtClean="0"/>
              <a:t>.</a:t>
            </a:r>
            <a:endParaRPr lang="it-IT" dirty="0"/>
          </a:p>
        </p:txBody>
      </p:sp>
    </p:spTree>
    <p:extLst>
      <p:ext uri="{BB962C8B-B14F-4D97-AF65-F5344CB8AC3E}">
        <p14:creationId xmlns:p14="http://schemas.microsoft.com/office/powerpoint/2010/main" val="24725778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err="1" smtClean="0"/>
              <a:t>Leggiamo</a:t>
            </a:r>
            <a:r>
              <a:rPr lang="en-US" dirty="0" smtClean="0"/>
              <a:t> </a:t>
            </a:r>
            <a:r>
              <a:rPr lang="en-US" dirty="0" err="1" smtClean="0"/>
              <a:t>l’intera</a:t>
            </a:r>
            <a:r>
              <a:rPr lang="en-US" dirty="0" smtClean="0"/>
              <a:t> </a:t>
            </a:r>
            <a:r>
              <a:rPr lang="en-US" dirty="0" err="1" smtClean="0"/>
              <a:t>sez</a:t>
            </a:r>
            <a:r>
              <a:rPr lang="en-US" dirty="0" smtClean="0"/>
              <a:t>. </a:t>
            </a:r>
            <a:r>
              <a:rPr lang="en-US" dirty="0" err="1" smtClean="0"/>
              <a:t>Successiva</a:t>
            </a:r>
            <a:r>
              <a:rPr lang="en-US" dirty="0" smtClean="0"/>
              <a:t>, </a:t>
            </a:r>
            <a:r>
              <a:rPr lang="it-IT" dirty="0" smtClean="0"/>
              <a:t>sez</a:t>
            </a:r>
            <a:r>
              <a:rPr lang="it-IT" dirty="0"/>
              <a:t>. 16 </a:t>
            </a:r>
            <a:r>
              <a:rPr lang="it-IT" i="1" dirty="0" err="1" smtClean="0"/>
              <a:t>Consciosness</a:t>
            </a:r>
            <a:r>
              <a:rPr lang="it-IT" i="1" dirty="0" smtClean="0"/>
              <a:t> </a:t>
            </a:r>
            <a:r>
              <a:rPr lang="it-IT" i="1" dirty="0" err="1" smtClean="0"/>
              <a:t>makes</a:t>
            </a:r>
            <a:r>
              <a:rPr lang="it-IT" i="1" dirty="0" smtClean="0"/>
              <a:t> the </a:t>
            </a:r>
            <a:r>
              <a:rPr lang="it-IT" i="1" dirty="0" err="1" smtClean="0"/>
              <a:t>same</a:t>
            </a:r>
            <a:r>
              <a:rPr lang="it-IT" i="1" dirty="0" smtClean="0"/>
              <a:t> </a:t>
            </a:r>
            <a:r>
              <a:rPr lang="it-IT" i="1" dirty="0" err="1" smtClean="0"/>
              <a:t>person</a:t>
            </a:r>
            <a:r>
              <a:rPr lang="it-IT" dirty="0" smtClean="0"/>
              <a:t>, </a:t>
            </a:r>
            <a:r>
              <a:rPr lang="it-IT" dirty="0"/>
              <a:t>Bompiani 2004</a:t>
            </a:r>
            <a:r>
              <a:rPr lang="it-IT" dirty="0" smtClean="0"/>
              <a:t>]</a:t>
            </a:r>
          </a:p>
          <a:p>
            <a:pPr lvl="1"/>
            <a:r>
              <a:rPr lang="en-US" dirty="0" smtClean="0"/>
              <a:t>[cut &amp;paste, </a:t>
            </a:r>
            <a:r>
              <a:rPr lang="en-US" i="1" dirty="0" smtClean="0"/>
              <a:t>18. Consciousness alone unites actions into the same Person</a:t>
            </a:r>
            <a:r>
              <a:rPr lang="en-US" dirty="0" smtClean="0"/>
              <a:t>]</a:t>
            </a:r>
            <a:endParaRPr lang="it-IT" i="1" dirty="0"/>
          </a:p>
          <a:p>
            <a:r>
              <a:rPr lang="en-US" dirty="0" smtClean="0"/>
              <a:t>dove L. </a:t>
            </a:r>
            <a:r>
              <a:rPr lang="en-US" dirty="0" err="1" smtClean="0"/>
              <a:t>esplicita</a:t>
            </a:r>
            <a:r>
              <a:rPr lang="en-US" dirty="0" smtClean="0"/>
              <a:t> </a:t>
            </a:r>
            <a:r>
              <a:rPr lang="en-US" dirty="0" err="1" smtClean="0"/>
              <a:t>ulteriormente</a:t>
            </a:r>
            <a:r>
              <a:rPr lang="en-US" dirty="0" smtClean="0"/>
              <a:t> la </a:t>
            </a:r>
            <a:r>
              <a:rPr lang="en-US" dirty="0" err="1" smtClean="0"/>
              <a:t>sua</a:t>
            </a:r>
            <a:r>
              <a:rPr lang="en-US" dirty="0" smtClean="0"/>
              <a:t> </a:t>
            </a:r>
            <a:r>
              <a:rPr lang="en-US" dirty="0" err="1" smtClean="0"/>
              <a:t>teoria</a:t>
            </a:r>
            <a:r>
              <a:rPr lang="en-US" dirty="0" smtClean="0"/>
              <a:t>: …</a:t>
            </a:r>
          </a:p>
          <a:p>
            <a:endParaRPr lang="en-US" dirty="0"/>
          </a:p>
        </p:txBody>
      </p:sp>
    </p:spTree>
    <p:extLst>
      <p:ext uri="{BB962C8B-B14F-4D97-AF65-F5344CB8AC3E}">
        <p14:creationId xmlns:p14="http://schemas.microsoft.com/office/powerpoint/2010/main" val="29047283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smtClean="0"/>
              <a:t>FINE LEZIONE</a:t>
            </a:r>
            <a:endParaRPr lang="it-IT"/>
          </a:p>
        </p:txBody>
      </p:sp>
    </p:spTree>
    <p:extLst>
      <p:ext uri="{BB962C8B-B14F-4D97-AF65-F5344CB8AC3E}">
        <p14:creationId xmlns:p14="http://schemas.microsoft.com/office/powerpoint/2010/main" val="22542346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16 [18] </a:t>
            </a:r>
            <a:r>
              <a:rPr lang="it-IT" i="1" dirty="0" err="1"/>
              <a:t>Consciosness</a:t>
            </a:r>
            <a:r>
              <a:rPr lang="it-IT" i="1" dirty="0"/>
              <a:t> </a:t>
            </a:r>
            <a:r>
              <a:rPr lang="it-IT" i="1" dirty="0" err="1"/>
              <a:t>makes</a:t>
            </a:r>
            <a:r>
              <a:rPr lang="it-IT" i="1" dirty="0"/>
              <a:t> the </a:t>
            </a:r>
            <a:r>
              <a:rPr lang="it-IT" i="1" dirty="0" err="1"/>
              <a:t>same</a:t>
            </a:r>
            <a:r>
              <a:rPr lang="it-IT" i="1" dirty="0"/>
              <a:t> </a:t>
            </a:r>
            <a:r>
              <a:rPr lang="it-IT" i="1" dirty="0" err="1"/>
              <a:t>person</a:t>
            </a:r>
            <a:endParaRPr lang="it-IT" dirty="0"/>
          </a:p>
        </p:txBody>
      </p:sp>
      <p:sp>
        <p:nvSpPr>
          <p:cNvPr id="3" name="Segnaposto contenuto 2"/>
          <p:cNvSpPr>
            <a:spLocks noGrp="1"/>
          </p:cNvSpPr>
          <p:nvPr>
            <p:ph idx="1"/>
          </p:nvPr>
        </p:nvSpPr>
        <p:spPr/>
        <p:txBody>
          <a:bodyPr>
            <a:normAutofit lnSpcReduction="10000"/>
          </a:bodyPr>
          <a:lstStyle/>
          <a:p>
            <a:r>
              <a:rPr lang="en-US" dirty="0"/>
              <a:t>But though the same immaterial substance or soul does not alone,</a:t>
            </a:r>
          </a:p>
          <a:p>
            <a:r>
              <a:rPr lang="en-US" dirty="0"/>
              <a:t>wherever it be, and in whatsoever state, make the same MAN; yet it is</a:t>
            </a:r>
          </a:p>
          <a:p>
            <a:r>
              <a:rPr lang="en-US" dirty="0"/>
              <a:t>plain, consciousness, as far as ever it can be extended--should it be to</a:t>
            </a:r>
          </a:p>
          <a:p>
            <a:r>
              <a:rPr lang="en-US" dirty="0"/>
              <a:t>ages past--unites existences and actions very remote in time into the</a:t>
            </a:r>
          </a:p>
          <a:p>
            <a:r>
              <a:rPr lang="en-US" dirty="0"/>
              <a:t>same PERSON, as well as it does the existences and actions of the</a:t>
            </a:r>
          </a:p>
          <a:p>
            <a:r>
              <a:rPr lang="en-US" dirty="0"/>
              <a:t>immediately preceding moment: so that whatever has the consciousness of</a:t>
            </a:r>
          </a:p>
          <a:p>
            <a:r>
              <a:rPr lang="en-US" dirty="0"/>
              <a:t>present and past actions, is the same person to whom they both belong.</a:t>
            </a:r>
          </a:p>
          <a:p>
            <a:endParaRPr lang="it-IT" dirty="0"/>
          </a:p>
        </p:txBody>
      </p:sp>
    </p:spTree>
    <p:extLst>
      <p:ext uri="{BB962C8B-B14F-4D97-AF65-F5344CB8AC3E}">
        <p14:creationId xmlns:p14="http://schemas.microsoft.com/office/powerpoint/2010/main" val="15569803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r>
              <a:rPr lang="en-US" dirty="0" smtClean="0"/>
              <a:t>Had </a:t>
            </a:r>
            <a:r>
              <a:rPr lang="en-US" dirty="0"/>
              <a:t>I the same consciousness that I saw the ark and Noah's flood, as</a:t>
            </a:r>
          </a:p>
          <a:p>
            <a:r>
              <a:rPr lang="en-US" dirty="0"/>
              <a:t>that I saw an overflowing of the Thames last winter, or as that I write</a:t>
            </a:r>
          </a:p>
          <a:p>
            <a:r>
              <a:rPr lang="en-US" dirty="0"/>
              <a:t>now, I could no more doubt that I who write this now, that saw the</a:t>
            </a:r>
          </a:p>
          <a:p>
            <a:r>
              <a:rPr lang="en-US" dirty="0"/>
              <a:t>Thames overflowed last winter, and that viewed the flood at the general</a:t>
            </a:r>
          </a:p>
          <a:p>
            <a:r>
              <a:rPr lang="en-US" dirty="0"/>
              <a:t>deluge, was the same SELF,--place that self in what SUBSTANCE you</a:t>
            </a:r>
          </a:p>
          <a:p>
            <a:r>
              <a:rPr lang="en-US" dirty="0"/>
              <a:t>please--than that I who write this am the same MYSELF now whilst I write</a:t>
            </a:r>
          </a:p>
          <a:p>
            <a:r>
              <a:rPr lang="en-US" dirty="0"/>
              <a:t>(whether I consist of all the same substance material or immaterial, or</a:t>
            </a:r>
          </a:p>
          <a:p>
            <a:r>
              <a:rPr lang="en-US" dirty="0"/>
              <a:t>no) that I was yesterday. </a:t>
            </a:r>
            <a:endParaRPr lang="it-IT" dirty="0"/>
          </a:p>
        </p:txBody>
      </p:sp>
    </p:spTree>
    <p:extLst>
      <p:ext uri="{BB962C8B-B14F-4D97-AF65-F5344CB8AC3E}">
        <p14:creationId xmlns:p14="http://schemas.microsoft.com/office/powerpoint/2010/main" val="8345610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For as to this point of being the same self,</a:t>
            </a:r>
          </a:p>
          <a:p>
            <a:r>
              <a:rPr lang="en-US" dirty="0"/>
              <a:t>it matters not whether this present self be made up of the same or other</a:t>
            </a:r>
          </a:p>
          <a:p>
            <a:r>
              <a:rPr lang="en-US" dirty="0"/>
              <a:t>substances--I being as much concerned, and as justly accountable for</a:t>
            </a:r>
          </a:p>
          <a:p>
            <a:r>
              <a:rPr lang="en-US" dirty="0"/>
              <a:t>any action that was done a thousand years since, appropriated to me now</a:t>
            </a:r>
          </a:p>
          <a:p>
            <a:r>
              <a:rPr lang="en-US" dirty="0"/>
              <a:t>by this self-consciousness, as I am for what I did the last moment.</a:t>
            </a:r>
            <a:endParaRPr lang="it-IT" dirty="0"/>
          </a:p>
          <a:p>
            <a:pPr marL="0" indent="0">
              <a:buNone/>
            </a:pPr>
            <a:endParaRPr lang="it-IT" dirty="0"/>
          </a:p>
        </p:txBody>
      </p:sp>
    </p:spTree>
    <p:extLst>
      <p:ext uri="{BB962C8B-B14F-4D97-AF65-F5344CB8AC3E}">
        <p14:creationId xmlns:p14="http://schemas.microsoft.com/office/powerpoint/2010/main" val="1176259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Geach</a:t>
            </a:r>
            <a:r>
              <a:rPr lang="it-IT" dirty="0" smtClean="0"/>
              <a:t> e l’identità relativa</a:t>
            </a:r>
            <a:endParaRPr lang="it-IT" dirty="0"/>
          </a:p>
        </p:txBody>
      </p:sp>
      <p:sp>
        <p:nvSpPr>
          <p:cNvPr id="3" name="Segnaposto contenuto 2"/>
          <p:cNvSpPr>
            <a:spLocks noGrp="1"/>
          </p:cNvSpPr>
          <p:nvPr>
            <p:ph idx="1"/>
          </p:nvPr>
        </p:nvSpPr>
        <p:spPr/>
        <p:txBody>
          <a:bodyPr/>
          <a:lstStyle/>
          <a:p>
            <a:r>
              <a:rPr lang="it-IT" dirty="0" smtClean="0"/>
              <a:t>Nel passo che abbiamo appena letto Locke sembra difendere l’idea che l’identità non si possa attribuire in assoluto ma solo relativamente ad un’idea (concetto)</a:t>
            </a:r>
          </a:p>
          <a:p>
            <a:r>
              <a:rPr lang="it-IT" dirty="0" smtClean="0"/>
              <a:t>Per es. x e y potrebbero essere la stessa quantità di materia ma non la stessa statua.</a:t>
            </a:r>
          </a:p>
          <a:p>
            <a:r>
              <a:rPr lang="it-IT" dirty="0" smtClean="0"/>
              <a:t>L’idea è ripresa da Peter T. </a:t>
            </a:r>
            <a:r>
              <a:rPr lang="it-IT" dirty="0" err="1" smtClean="0"/>
              <a:t>Geach</a:t>
            </a:r>
            <a:r>
              <a:rPr lang="it-IT" dirty="0" smtClean="0"/>
              <a:t> in «Identity», </a:t>
            </a:r>
            <a:r>
              <a:rPr lang="it-IT" dirty="0" err="1" smtClean="0"/>
              <a:t>Review</a:t>
            </a:r>
            <a:r>
              <a:rPr lang="it-IT" dirty="0" smtClean="0"/>
              <a:t> of </a:t>
            </a:r>
            <a:r>
              <a:rPr lang="it-IT" dirty="0" err="1" smtClean="0"/>
              <a:t>Metaphysics</a:t>
            </a:r>
            <a:r>
              <a:rPr lang="it-IT" dirty="0" smtClean="0"/>
              <a:t>, 1962. </a:t>
            </a:r>
            <a:r>
              <a:rPr lang="it-IT" dirty="0" err="1" smtClean="0"/>
              <a:t>Trad</a:t>
            </a:r>
            <a:r>
              <a:rPr lang="it-IT" dirty="0" smtClean="0"/>
              <a:t> </a:t>
            </a:r>
            <a:r>
              <a:rPr lang="it-IT" dirty="0" err="1" smtClean="0"/>
              <a:t>it</a:t>
            </a:r>
            <a:r>
              <a:rPr lang="it-IT" dirty="0" smtClean="0"/>
              <a:t>. In A.C. Varzi, Metafisica, cap. 2.5.</a:t>
            </a:r>
            <a:endParaRPr lang="it-IT" dirty="0"/>
          </a:p>
        </p:txBody>
      </p:sp>
    </p:spTree>
    <p:extLst>
      <p:ext uri="{BB962C8B-B14F-4D97-AF65-F5344CB8AC3E}">
        <p14:creationId xmlns:p14="http://schemas.microsoft.com/office/powerpoint/2010/main" val="1110917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dirty="0" smtClean="0"/>
              <a:t>Proseguiamo con l’inizio della sez. successiva, </a:t>
            </a:r>
            <a:r>
              <a:rPr lang="en-US" i="1" dirty="0" smtClean="0"/>
              <a:t>17. </a:t>
            </a:r>
            <a:r>
              <a:rPr lang="en-US" i="1" dirty="0"/>
              <a:t>Self depends on Consciousness, not on </a:t>
            </a:r>
            <a:r>
              <a:rPr lang="en-US" i="1" dirty="0" smtClean="0"/>
              <a:t>Substance </a:t>
            </a:r>
            <a:r>
              <a:rPr lang="it-IT" dirty="0" smtClean="0"/>
              <a:t>[</a:t>
            </a:r>
            <a:r>
              <a:rPr lang="it-IT" dirty="0"/>
              <a:t>sez. </a:t>
            </a:r>
            <a:r>
              <a:rPr lang="it-IT" dirty="0" smtClean="0"/>
              <a:t>19 </a:t>
            </a:r>
            <a:r>
              <a:rPr lang="it-IT" dirty="0"/>
              <a:t>nella versione </a:t>
            </a:r>
            <a:r>
              <a:rPr lang="it-IT" dirty="0" err="1" smtClean="0"/>
              <a:t>cut&amp;paste</a:t>
            </a:r>
            <a:r>
              <a:rPr lang="it-IT" dirty="0" smtClean="0"/>
              <a:t>], dove L. definisce il SELF sulla base del suo approccio:</a:t>
            </a:r>
          </a:p>
          <a:p>
            <a:r>
              <a:rPr lang="en-US" dirty="0"/>
              <a:t>SELF is that conscious thinking thing,--whatever substance made up</a:t>
            </a:r>
          </a:p>
          <a:p>
            <a:r>
              <a:rPr lang="en-US" dirty="0"/>
              <a:t>of, (whether spiritual or material, simple or compounded, it matters</a:t>
            </a:r>
          </a:p>
          <a:p>
            <a:r>
              <a:rPr lang="en-US" dirty="0"/>
              <a:t>not)--which is sensible or conscious of pleasure and pain, capable of</a:t>
            </a:r>
          </a:p>
          <a:p>
            <a:r>
              <a:rPr lang="en-US" dirty="0"/>
              <a:t>happiness or misery, and so is concerned for itself, as far as that</a:t>
            </a:r>
          </a:p>
          <a:p>
            <a:r>
              <a:rPr lang="it-IT" dirty="0" err="1"/>
              <a:t>consciousness</a:t>
            </a:r>
            <a:r>
              <a:rPr lang="it-IT" dirty="0"/>
              <a:t> </a:t>
            </a:r>
            <a:r>
              <a:rPr lang="it-IT" dirty="0" err="1"/>
              <a:t>extends</a:t>
            </a:r>
            <a:r>
              <a:rPr lang="it-IT" dirty="0"/>
              <a:t>.</a:t>
            </a:r>
          </a:p>
        </p:txBody>
      </p:sp>
    </p:spTree>
    <p:extLst>
      <p:ext uri="{BB962C8B-B14F-4D97-AF65-F5344CB8AC3E}">
        <p14:creationId xmlns:p14="http://schemas.microsoft.com/office/powerpoint/2010/main" val="22161637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8 [9-10]. </a:t>
            </a:r>
            <a:r>
              <a:rPr lang="it-IT" dirty="0" err="1"/>
              <a:t>Same</a:t>
            </a:r>
            <a:r>
              <a:rPr lang="it-IT" dirty="0"/>
              <a:t> man.</a:t>
            </a:r>
          </a:p>
        </p:txBody>
      </p:sp>
      <p:sp>
        <p:nvSpPr>
          <p:cNvPr id="3" name="Segnaposto contenuto 2"/>
          <p:cNvSpPr>
            <a:spLocks noGrp="1"/>
          </p:cNvSpPr>
          <p:nvPr>
            <p:ph idx="1"/>
          </p:nvPr>
        </p:nvSpPr>
        <p:spPr/>
        <p:txBody>
          <a:bodyPr>
            <a:normAutofit/>
          </a:bodyPr>
          <a:lstStyle/>
          <a:p>
            <a:r>
              <a:rPr lang="en-US" dirty="0" smtClean="0"/>
              <a:t>SALTIAMO UN </a:t>
            </a:r>
            <a:r>
              <a:rPr lang="en-US" dirty="0" err="1" smtClean="0"/>
              <a:t>PEZZO</a:t>
            </a:r>
            <a:r>
              <a:rPr lang="en-US" dirty="0" smtClean="0"/>
              <a:t> del §8: </a:t>
            </a:r>
            <a:r>
              <a:rPr lang="en-US" dirty="0" err="1" smtClean="0"/>
              <a:t>leggiamo</a:t>
            </a:r>
            <a:r>
              <a:rPr lang="en-US" dirty="0" smtClean="0"/>
              <a:t> la parte in cui L. </a:t>
            </a:r>
            <a:r>
              <a:rPr lang="en-US" dirty="0" err="1" smtClean="0"/>
              <a:t>chiarisce</a:t>
            </a:r>
            <a:r>
              <a:rPr lang="en-US" dirty="0" smtClean="0"/>
              <a:t> </a:t>
            </a:r>
            <a:r>
              <a:rPr lang="en-US" dirty="0" err="1" smtClean="0"/>
              <a:t>che</a:t>
            </a:r>
            <a:r>
              <a:rPr lang="en-US" dirty="0" smtClean="0"/>
              <a:t> la </a:t>
            </a:r>
            <a:r>
              <a:rPr lang="en-US" dirty="0" err="1" smtClean="0"/>
              <a:t>razionalità</a:t>
            </a:r>
            <a:r>
              <a:rPr lang="en-US" dirty="0" smtClean="0"/>
              <a:t> non è </a:t>
            </a:r>
            <a:r>
              <a:rPr lang="en-US" dirty="0" err="1" smtClean="0"/>
              <a:t>essenziale</a:t>
            </a:r>
            <a:r>
              <a:rPr lang="en-US" dirty="0" smtClean="0"/>
              <a:t> per </a:t>
            </a:r>
            <a:r>
              <a:rPr lang="en-US" dirty="0" err="1" smtClean="0"/>
              <a:t>essere</a:t>
            </a:r>
            <a:r>
              <a:rPr lang="en-US" dirty="0" smtClean="0"/>
              <a:t> un </a:t>
            </a:r>
            <a:r>
              <a:rPr lang="en-US" dirty="0" err="1" smtClean="0"/>
              <a:t>uomo</a:t>
            </a:r>
            <a:r>
              <a:rPr lang="en-US" dirty="0" smtClean="0"/>
              <a:t>; e </a:t>
            </a:r>
            <a:r>
              <a:rPr lang="en-US" dirty="0" err="1" smtClean="0"/>
              <a:t>che</a:t>
            </a:r>
            <a:r>
              <a:rPr lang="en-US" dirty="0" smtClean="0"/>
              <a:t> per </a:t>
            </a:r>
            <a:r>
              <a:rPr lang="en-US" dirty="0" err="1" smtClean="0"/>
              <a:t>essere</a:t>
            </a:r>
            <a:r>
              <a:rPr lang="en-US" dirty="0" smtClean="0"/>
              <a:t> </a:t>
            </a:r>
            <a:r>
              <a:rPr lang="en-US" i="1" dirty="0" smtClean="0"/>
              <a:t>lo </a:t>
            </a:r>
            <a:r>
              <a:rPr lang="en-US" i="1" dirty="0" err="1" smtClean="0"/>
              <a:t>stesso</a:t>
            </a:r>
            <a:r>
              <a:rPr lang="en-US" i="1" dirty="0" smtClean="0"/>
              <a:t> </a:t>
            </a:r>
            <a:r>
              <a:rPr lang="en-US" dirty="0" smtClean="0"/>
              <a:t>UOMO non </a:t>
            </a:r>
            <a:r>
              <a:rPr lang="en-US" dirty="0" err="1" smtClean="0"/>
              <a:t>basta</a:t>
            </a:r>
            <a:r>
              <a:rPr lang="en-US" dirty="0" smtClean="0"/>
              <a:t> </a:t>
            </a:r>
            <a:r>
              <a:rPr lang="en-US" dirty="0" err="1" smtClean="0"/>
              <a:t>che</a:t>
            </a:r>
            <a:r>
              <a:rPr lang="en-US" dirty="0" smtClean="0"/>
              <a:t> ci </a:t>
            </a:r>
            <a:r>
              <a:rPr lang="en-US" dirty="0" err="1" smtClean="0"/>
              <a:t>sia</a:t>
            </a:r>
            <a:r>
              <a:rPr lang="en-US" dirty="0" smtClean="0"/>
              <a:t> lo </a:t>
            </a:r>
            <a:r>
              <a:rPr lang="en-US" dirty="0" err="1" smtClean="0"/>
              <a:t>stesso</a:t>
            </a:r>
            <a:r>
              <a:rPr lang="en-US" dirty="0" smtClean="0"/>
              <a:t> </a:t>
            </a:r>
            <a:r>
              <a:rPr lang="en-US" dirty="0" err="1" smtClean="0"/>
              <a:t>spirito</a:t>
            </a:r>
            <a:r>
              <a:rPr lang="en-US" dirty="0" smtClean="0"/>
              <a:t> </a:t>
            </a:r>
            <a:r>
              <a:rPr lang="en-US" dirty="0" err="1" smtClean="0"/>
              <a:t>immateriale</a:t>
            </a:r>
            <a:r>
              <a:rPr lang="en-US" dirty="0" smtClean="0"/>
              <a:t>.</a:t>
            </a:r>
          </a:p>
          <a:p>
            <a:r>
              <a:rPr lang="en-US" dirty="0" smtClean="0"/>
              <a:t>… whoever </a:t>
            </a:r>
            <a:r>
              <a:rPr lang="en-US" dirty="0"/>
              <a:t>should see a creature of his own shape or make</a:t>
            </a:r>
            <a:r>
              <a:rPr lang="en-US" dirty="0" smtClean="0"/>
              <a:t>,</a:t>
            </a:r>
          </a:p>
          <a:p>
            <a:r>
              <a:rPr lang="en-US" dirty="0"/>
              <a:t>though it had no more reason all its life than a cat or a parrot,</a:t>
            </a:r>
          </a:p>
          <a:p>
            <a:r>
              <a:rPr lang="en-US" dirty="0"/>
              <a:t>would call him still a MAN; or whoever should hear a cat or a parrot</a:t>
            </a:r>
          </a:p>
          <a:p>
            <a:r>
              <a:rPr lang="en-US" dirty="0"/>
              <a:t>discourse, reason, and philosophize, would call or think it nothing but</a:t>
            </a:r>
          </a:p>
          <a:p>
            <a:r>
              <a:rPr lang="en-US" dirty="0"/>
              <a:t>a CAT or a PARROT; and say, the one was a dull irrational man, and the</a:t>
            </a:r>
          </a:p>
          <a:p>
            <a:r>
              <a:rPr lang="en-US" dirty="0"/>
              <a:t>other a very intelligent rational parrot.</a:t>
            </a:r>
            <a:endParaRPr lang="it-IT" dirty="0"/>
          </a:p>
        </p:txBody>
      </p:sp>
    </p:spTree>
    <p:extLst>
      <p:ext uri="{BB962C8B-B14F-4D97-AF65-F5344CB8AC3E}">
        <p14:creationId xmlns:p14="http://schemas.microsoft.com/office/powerpoint/2010/main" val="9669943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
            </a:r>
            <a:br>
              <a:rPr lang="it-IT" dirty="0"/>
            </a:br>
            <a:endParaRPr lang="it-IT" dirty="0"/>
          </a:p>
        </p:txBody>
      </p:sp>
      <p:sp>
        <p:nvSpPr>
          <p:cNvPr id="3" name="Segnaposto contenuto 2"/>
          <p:cNvSpPr>
            <a:spLocks noGrp="1"/>
          </p:cNvSpPr>
          <p:nvPr>
            <p:ph idx="1"/>
          </p:nvPr>
        </p:nvSpPr>
        <p:spPr/>
        <p:txBody>
          <a:bodyPr/>
          <a:lstStyle/>
          <a:p>
            <a:r>
              <a:rPr lang="en-US" dirty="0" smtClean="0"/>
              <a:t>[</a:t>
            </a:r>
            <a:r>
              <a:rPr lang="en-US" dirty="0" err="1" smtClean="0"/>
              <a:t>saltiamo</a:t>
            </a:r>
            <a:r>
              <a:rPr lang="en-US" dirty="0" smtClean="0"/>
              <a:t> la parte sul “rational parrot”, </a:t>
            </a:r>
            <a:r>
              <a:rPr lang="en-US" dirty="0" err="1" smtClean="0"/>
              <a:t>che</a:t>
            </a:r>
            <a:r>
              <a:rPr lang="en-US" dirty="0" smtClean="0"/>
              <a:t> </a:t>
            </a:r>
            <a:r>
              <a:rPr lang="en-US" dirty="0" err="1" smtClean="0"/>
              <a:t>si</a:t>
            </a:r>
            <a:r>
              <a:rPr lang="en-US" dirty="0" smtClean="0"/>
              <a:t> </a:t>
            </a:r>
            <a:r>
              <a:rPr lang="en-US" dirty="0" err="1" smtClean="0"/>
              <a:t>trova</a:t>
            </a:r>
            <a:r>
              <a:rPr lang="en-US" dirty="0" smtClean="0"/>
              <a:t> </a:t>
            </a:r>
            <a:r>
              <a:rPr lang="en-US" dirty="0" err="1" smtClean="0"/>
              <a:t>nella</a:t>
            </a:r>
            <a:r>
              <a:rPr lang="en-US" dirty="0" smtClean="0"/>
              <a:t> 4a ed., v. pp. 446-448 </a:t>
            </a:r>
            <a:r>
              <a:rPr lang="en-US" dirty="0" err="1" smtClean="0"/>
              <a:t>dell’ed</a:t>
            </a:r>
            <a:r>
              <a:rPr lang="en-US" dirty="0" smtClean="0"/>
              <a:t>. di Campbell Fraser]</a:t>
            </a:r>
          </a:p>
          <a:p>
            <a:r>
              <a:rPr lang="en-US" dirty="0" smtClean="0"/>
              <a:t>For </a:t>
            </a:r>
            <a:r>
              <a:rPr lang="en-US" dirty="0"/>
              <a:t>I presume it is not the idea of a thinking or rational being alone</a:t>
            </a:r>
          </a:p>
          <a:p>
            <a:r>
              <a:rPr lang="en-US" dirty="0"/>
              <a:t>that makes the IDEA OF A MAN in most people's sense: but of a body, so</a:t>
            </a:r>
          </a:p>
          <a:p>
            <a:r>
              <a:rPr lang="en-US" dirty="0"/>
              <a:t>and so shaped, joined to it; and if that be the idea of a man</a:t>
            </a:r>
            <a:r>
              <a:rPr lang="en-US" dirty="0">
                <a:solidFill>
                  <a:srgbClr val="FF0000"/>
                </a:solidFill>
              </a:rPr>
              <a:t>, the</a:t>
            </a:r>
          </a:p>
          <a:p>
            <a:r>
              <a:rPr lang="en-US" dirty="0">
                <a:solidFill>
                  <a:srgbClr val="FF0000"/>
                </a:solidFill>
              </a:rPr>
              <a:t>same successive body</a:t>
            </a:r>
            <a:r>
              <a:rPr lang="en-US" dirty="0"/>
              <a:t> not shifted all at once, must</a:t>
            </a:r>
            <a:r>
              <a:rPr lang="en-US" dirty="0">
                <a:solidFill>
                  <a:srgbClr val="FF0000"/>
                </a:solidFill>
              </a:rPr>
              <a:t>, as well as the same</a:t>
            </a:r>
          </a:p>
          <a:p>
            <a:r>
              <a:rPr lang="en-US" dirty="0">
                <a:solidFill>
                  <a:srgbClr val="FF0000"/>
                </a:solidFill>
              </a:rPr>
              <a:t>immaterial spirit</a:t>
            </a:r>
            <a:r>
              <a:rPr lang="en-US" dirty="0"/>
              <a:t>, go to the making of the same man.</a:t>
            </a:r>
            <a:endParaRPr lang="it-IT" dirty="0"/>
          </a:p>
        </p:txBody>
      </p:sp>
    </p:spTree>
    <p:extLst>
      <p:ext uri="{BB962C8B-B14F-4D97-AF65-F5344CB8AC3E}">
        <p14:creationId xmlns:p14="http://schemas.microsoft.com/office/powerpoint/2010/main" val="27931175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US" dirty="0" smtClean="0"/>
              <a:t>9 [11</a:t>
            </a:r>
            <a:r>
              <a:rPr lang="en-US" dirty="0"/>
              <a:t>]. Personal Identity.</a:t>
            </a:r>
            <a:r>
              <a:rPr lang="it-IT" dirty="0"/>
              <a:t/>
            </a:r>
            <a:br>
              <a:rPr lang="it-IT" dirty="0"/>
            </a:br>
            <a:endParaRPr lang="it-IT" dirty="0"/>
          </a:p>
        </p:txBody>
      </p:sp>
      <p:sp>
        <p:nvSpPr>
          <p:cNvPr id="3" name="Segnaposto contenuto 2"/>
          <p:cNvSpPr>
            <a:spLocks noGrp="1"/>
          </p:cNvSpPr>
          <p:nvPr>
            <p:ph idx="1"/>
          </p:nvPr>
        </p:nvSpPr>
        <p:spPr/>
        <p:txBody>
          <a:bodyPr>
            <a:normAutofit/>
          </a:bodyPr>
          <a:lstStyle/>
          <a:p>
            <a:r>
              <a:rPr lang="en-US" dirty="0"/>
              <a:t>This being premised, to find wherein personal identity consists, we</a:t>
            </a:r>
            <a:endParaRPr lang="it-IT" dirty="0"/>
          </a:p>
          <a:p>
            <a:r>
              <a:rPr lang="en-US" dirty="0" smtClean="0"/>
              <a:t>mus</a:t>
            </a:r>
            <a:r>
              <a:rPr lang="en-US" dirty="0"/>
              <a:t>t</a:t>
            </a:r>
            <a:r>
              <a:rPr lang="en-US" dirty="0" smtClean="0"/>
              <a:t> </a:t>
            </a:r>
            <a:r>
              <a:rPr lang="en-US" dirty="0"/>
              <a:t>consider what PERSON stands for;--which, I think, is a thinking</a:t>
            </a:r>
            <a:endParaRPr lang="it-IT" dirty="0"/>
          </a:p>
          <a:p>
            <a:r>
              <a:rPr lang="en-US" dirty="0"/>
              <a:t>intelligent being, that has reason and reflection, and can consider</a:t>
            </a:r>
            <a:endParaRPr lang="it-IT" dirty="0"/>
          </a:p>
          <a:p>
            <a:r>
              <a:rPr lang="en-US" dirty="0"/>
              <a:t>itself as itself, the same thinking thing, in different times and</a:t>
            </a:r>
            <a:endParaRPr lang="it-IT" dirty="0"/>
          </a:p>
          <a:p>
            <a:r>
              <a:rPr lang="en-US" dirty="0"/>
              <a:t>places; which it does only by that consciousness which is inseparable</a:t>
            </a:r>
            <a:endParaRPr lang="it-IT" dirty="0"/>
          </a:p>
          <a:p>
            <a:r>
              <a:rPr lang="en-US" dirty="0"/>
              <a:t>from thinking, and, as it seems to me, essential to it: </a:t>
            </a:r>
            <a:r>
              <a:rPr lang="en-US" dirty="0">
                <a:solidFill>
                  <a:srgbClr val="FF0000"/>
                </a:solidFill>
              </a:rPr>
              <a:t>it being</a:t>
            </a:r>
            <a:endParaRPr lang="it-IT" dirty="0">
              <a:solidFill>
                <a:srgbClr val="FF0000"/>
              </a:solidFill>
            </a:endParaRPr>
          </a:p>
          <a:p>
            <a:r>
              <a:rPr lang="en-US" dirty="0">
                <a:solidFill>
                  <a:srgbClr val="FF0000"/>
                </a:solidFill>
              </a:rPr>
              <a:t>impossible for any one to perceive without PERCEIVING that he does</a:t>
            </a:r>
            <a:endParaRPr lang="it-IT" dirty="0">
              <a:solidFill>
                <a:srgbClr val="FF0000"/>
              </a:solidFill>
            </a:endParaRPr>
          </a:p>
          <a:p>
            <a:r>
              <a:rPr lang="en-US" dirty="0">
                <a:solidFill>
                  <a:srgbClr val="FF0000"/>
                </a:solidFill>
              </a:rPr>
              <a:t>perceive. </a:t>
            </a:r>
            <a:endParaRPr lang="it-IT" dirty="0">
              <a:solidFill>
                <a:srgbClr val="FF0000"/>
              </a:solidFill>
            </a:endParaRPr>
          </a:p>
        </p:txBody>
      </p:sp>
    </p:spTree>
    <p:extLst>
      <p:ext uri="{BB962C8B-B14F-4D97-AF65-F5344CB8AC3E}">
        <p14:creationId xmlns:p14="http://schemas.microsoft.com/office/powerpoint/2010/main" val="41985710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a:t>When we see, hear, smell, taste, feel, meditate, or will</a:t>
            </a:r>
            <a:endParaRPr lang="it-IT" dirty="0"/>
          </a:p>
          <a:p>
            <a:r>
              <a:rPr lang="en-US" dirty="0"/>
              <a:t>anything, we know that we do so. Thus </a:t>
            </a:r>
            <a:r>
              <a:rPr lang="en-US" dirty="0" smtClean="0"/>
              <a:t>it is always as to our present</a:t>
            </a:r>
            <a:endParaRPr lang="it-IT" dirty="0" smtClean="0"/>
          </a:p>
          <a:p>
            <a:r>
              <a:rPr lang="en-US" dirty="0" smtClean="0"/>
              <a:t>sensations and perceptions: and by this every one is to himself that</a:t>
            </a:r>
            <a:endParaRPr lang="it-IT" dirty="0" smtClean="0"/>
          </a:p>
          <a:p>
            <a:r>
              <a:rPr lang="en-US" dirty="0" smtClean="0"/>
              <a:t>which he calls SELF:--it not being considered, in this case, whether</a:t>
            </a:r>
            <a:endParaRPr lang="it-IT" dirty="0" smtClean="0"/>
          </a:p>
          <a:p>
            <a:r>
              <a:rPr lang="en-US" dirty="0" smtClean="0"/>
              <a:t>the same self be continued in the same or divers substances. </a:t>
            </a:r>
            <a:endParaRPr lang="it-IT" dirty="0" smtClean="0"/>
          </a:p>
        </p:txBody>
      </p:sp>
    </p:spTree>
    <p:extLst>
      <p:ext uri="{BB962C8B-B14F-4D97-AF65-F5344CB8AC3E}">
        <p14:creationId xmlns:p14="http://schemas.microsoft.com/office/powerpoint/2010/main" val="6230876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smtClean="0"/>
              <a:t>Lezioni 8-9</a:t>
            </a:r>
          </a:p>
          <a:p>
            <a:r>
              <a:rPr lang="it-IT" smtClean="0"/>
              <a:t>21/10/22</a:t>
            </a:r>
            <a:endParaRPr lang="it-IT"/>
          </a:p>
        </p:txBody>
      </p:sp>
    </p:spTree>
    <p:extLst>
      <p:ext uri="{BB962C8B-B14F-4D97-AF65-F5344CB8AC3E}">
        <p14:creationId xmlns:p14="http://schemas.microsoft.com/office/powerpoint/2010/main" val="10602330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smtClean="0"/>
              <a:t>Continuiamo la lettura di </a:t>
            </a:r>
            <a:r>
              <a:rPr lang="it-IT" i="1" dirty="0" smtClean="0"/>
              <a:t>§ 9, Personal Identity </a:t>
            </a:r>
            <a:r>
              <a:rPr lang="it-IT" dirty="0" smtClean="0"/>
              <a:t>…</a:t>
            </a:r>
            <a:endParaRPr lang="it-IT" dirty="0"/>
          </a:p>
        </p:txBody>
      </p:sp>
    </p:spTree>
    <p:extLst>
      <p:ext uri="{BB962C8B-B14F-4D97-AF65-F5344CB8AC3E}">
        <p14:creationId xmlns:p14="http://schemas.microsoft.com/office/powerpoint/2010/main" val="148407240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407</TotalTime>
  <Words>2653</Words>
  <Application>Microsoft Office PowerPoint</Application>
  <PresentationFormat>Widescreen</PresentationFormat>
  <Paragraphs>184</Paragraphs>
  <Slides>30</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30</vt:i4>
      </vt:variant>
    </vt:vector>
  </HeadingPairs>
  <TitlesOfParts>
    <vt:vector size="34" baseType="lpstr">
      <vt:lpstr>Arial</vt:lpstr>
      <vt:lpstr>Calibri</vt:lpstr>
      <vt:lpstr>Calibri Light</vt:lpstr>
      <vt:lpstr>Tema di Office</vt:lpstr>
      <vt:lpstr>Inglese 22-23</vt:lpstr>
      <vt:lpstr>7 [8, nella versione cut&amp;paste]. Idea of Identity suited to the Idea it is applied to.</vt:lpstr>
      <vt:lpstr>Geach e l’identità relativa</vt:lpstr>
      <vt:lpstr>8 [9-10]. Same man.</vt:lpstr>
      <vt:lpstr> </vt:lpstr>
      <vt:lpstr>9 [11]. Personal Identity. </vt:lpstr>
      <vt:lpstr>Presentazione standard di PowerPoint</vt:lpstr>
      <vt:lpstr>Presentazione standard di PowerPoint</vt:lpstr>
      <vt:lpstr>Presentazione standard di PowerPoint</vt:lpstr>
      <vt:lpstr>Presentazione standard di PowerPoint</vt:lpstr>
      <vt:lpstr>10 [12]. Consciousness makes personal Identity. </vt:lpstr>
      <vt:lpstr> </vt:lpstr>
      <vt:lpstr>Presentazione standard di PowerPoint</vt:lpstr>
      <vt:lpstr>Presentazione standard di PowerPoint</vt:lpstr>
      <vt:lpstr>(Q1) if the same substance which thinks be changed, it can be the same person</vt:lpstr>
      <vt:lpstr>2a metà di §13</vt:lpstr>
      <vt:lpstr>Presentazione standard di PowerPoint</vt:lpstr>
      <vt:lpstr>Presentazione standard di PowerPoint</vt:lpstr>
      <vt:lpstr>(Q2) or, remaining the same [spiritual substance], it can be different persons? </vt:lpstr>
      <vt:lpstr>Presentazione standard di PowerPoint</vt:lpstr>
      <vt:lpstr>Presentazione standard di PowerPoint</vt:lpstr>
      <vt:lpstr>Presentazione standard di PowerPoint</vt:lpstr>
      <vt:lpstr>Presentazione standard di PowerPoint</vt:lpstr>
      <vt:lpstr>§15 [17]</vt:lpstr>
      <vt:lpstr>Presentazione standard di PowerPoint</vt:lpstr>
      <vt:lpstr>Presentazione standard di PowerPoint</vt:lpstr>
      <vt:lpstr>16 [18] Consciosness makes the same person</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Inglese 22-23</dc:title>
  <dc:creator>Francesco Orilia</dc:creator>
  <cp:lastModifiedBy>Francesco Orilia</cp:lastModifiedBy>
  <cp:revision>21</cp:revision>
  <dcterms:created xsi:type="dcterms:W3CDTF">2022-10-16T05:54:10Z</dcterms:created>
  <dcterms:modified xsi:type="dcterms:W3CDTF">2022-10-22T10:34:33Z</dcterms:modified>
</cp:coreProperties>
</file>