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21" r:id="rId24"/>
    <p:sldId id="320" r:id="rId25"/>
    <p:sldId id="280" r:id="rId26"/>
    <p:sldId id="306" r:id="rId27"/>
    <p:sldId id="307" r:id="rId28"/>
    <p:sldId id="308" r:id="rId29"/>
    <p:sldId id="309" r:id="rId30"/>
    <p:sldId id="310" r:id="rId31"/>
    <p:sldId id="316" r:id="rId32"/>
    <p:sldId id="317" r:id="rId33"/>
    <p:sldId id="311" r:id="rId34"/>
    <p:sldId id="312" r:id="rId35"/>
    <p:sldId id="313" r:id="rId36"/>
    <p:sldId id="314" r:id="rId37"/>
    <p:sldId id="315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A76E-55DD-4D95-907B-1D6BF5B52E5A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E0CB-4448-42AB-9E7B-CC3469C4D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1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93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0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5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91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13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408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692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08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9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335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8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94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7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07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531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8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15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882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62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53A50-9FC6-4F9E-9739-5E9199A022C0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01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C44A-E979-4929-9A13-0725B84F440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33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9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57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82E5-A5ED-4A8B-8274-B6BFC0B2C4C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05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C44A-E979-4929-9A13-0725B84F440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0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C44A-E979-4929-9A13-0725B84F440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14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2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85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35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10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69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97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76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69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74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06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9E39-08D2-493D-B20D-06CD2701F0AD}" type="datetimeFigureOut">
              <a:rPr lang="it-IT" smtClean="0"/>
              <a:t>04/02/2023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3360-16E3-49A1-86AF-D6E6C3A17E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75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orian_Cajori" TargetMode="External"/><Relationship Id="rId2" Type="http://schemas.openxmlformats.org/officeDocument/2006/relationships/hyperlink" Target="https://en.wikipedia.org/wiki/Therefore_sign#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nglophone" TargetMode="External"/><Relationship Id="rId5" Type="http://schemas.openxmlformats.org/officeDocument/2006/relationships/hyperlink" Target="https://en.wikipedia.org/wiki/Therefore_sign#cite_note-Cajori1929-1" TargetMode="External"/><Relationship Id="rId4" Type="http://schemas.openxmlformats.org/officeDocument/2006/relationships/hyperlink" Target="https://en.wikipedia.org/wiki/Johann_Rah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rnesto.graziani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22-23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Lezioni 1-4</a:t>
            </a:r>
          </a:p>
        </p:txBody>
      </p:sp>
    </p:spTree>
    <p:extLst>
      <p:ext uri="{BB962C8B-B14F-4D97-AF65-F5344CB8AC3E}">
        <p14:creationId xmlns:p14="http://schemas.microsoft.com/office/powerpoint/2010/main" val="23331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distinzioni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Logica Deduttiva</a:t>
            </a:r>
          </a:p>
          <a:p>
            <a:r>
              <a:rPr lang="it-IT" dirty="0"/>
              <a:t>Logica induttiva</a:t>
            </a:r>
          </a:p>
          <a:p>
            <a:r>
              <a:rPr lang="it-IT" dirty="0"/>
              <a:t>Logica informale</a:t>
            </a:r>
          </a:p>
          <a:p>
            <a:r>
              <a:rPr lang="it-IT" dirty="0">
                <a:solidFill>
                  <a:srgbClr val="FF0000"/>
                </a:solidFill>
              </a:rPr>
              <a:t>Logica formale</a:t>
            </a:r>
          </a:p>
          <a:p>
            <a:pPr lvl="1"/>
            <a:r>
              <a:rPr lang="it-IT" dirty="0"/>
              <a:t>uso di un linguaggio simbolico artificiale</a:t>
            </a:r>
          </a:p>
        </p:txBody>
      </p:sp>
    </p:spTree>
    <p:extLst>
      <p:ext uri="{BB962C8B-B14F-4D97-AF65-F5344CB8AC3E}">
        <p14:creationId xmlns:p14="http://schemas.microsoft.com/office/powerpoint/2010/main" val="30199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Affinamento delle capacità di ragionamento formale e informale</a:t>
            </a:r>
          </a:p>
          <a:p>
            <a:r>
              <a:rPr lang="it-IT" dirty="0"/>
              <a:t>capacità di individuare la struttura logico-semantica di tipi di enunciato di particolare interesse (traducibili nel linguaggio della logica del prim'ordine), capacità di utilizzare tavole di verità, alberi di </a:t>
            </a:r>
            <a:r>
              <a:rPr lang="it-IT" dirty="0" err="1"/>
              <a:t>refutazione</a:t>
            </a:r>
            <a:r>
              <a:rPr lang="it-IT" dirty="0"/>
              <a:t> e deduzione naturale e consapevolezza delle principali tecniche argomentative della logica informale.</a:t>
            </a:r>
          </a:p>
          <a:p>
            <a:r>
              <a:rPr lang="it-IT" dirty="0">
                <a:solidFill>
                  <a:srgbClr val="FF0000"/>
                </a:solidFill>
              </a:rPr>
              <a:t>Conoscenza della logica classica proposizionale e del prim'ordine.</a:t>
            </a:r>
          </a:p>
        </p:txBody>
      </p:sp>
    </p:spTree>
    <p:extLst>
      <p:ext uri="{BB962C8B-B14F-4D97-AF65-F5344CB8AC3E}">
        <p14:creationId xmlns:p14="http://schemas.microsoft.com/office/powerpoint/2010/main" val="240558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Argomenti da trattare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- Struttura delle argomentazioni e nozioni di validità e verità logica.</a:t>
            </a:r>
          </a:p>
          <a:p>
            <a:r>
              <a:rPr lang="it-IT" dirty="0"/>
              <a:t>- Cenni alla distinzione tra logica classica e logiche </a:t>
            </a:r>
            <a:r>
              <a:rPr lang="it-IT" dirty="0" err="1"/>
              <a:t>non-classiche</a:t>
            </a:r>
            <a:r>
              <a:rPr lang="it-IT" dirty="0"/>
              <a:t>.</a:t>
            </a:r>
          </a:p>
          <a:p>
            <a:r>
              <a:rPr lang="it-IT" dirty="0"/>
              <a:t>- Tavole di verità per la logica classica proposizionale.</a:t>
            </a:r>
          </a:p>
          <a:p>
            <a:r>
              <a:rPr lang="it-IT" dirty="0"/>
              <a:t>- Alberi di </a:t>
            </a:r>
            <a:r>
              <a:rPr lang="it-IT" dirty="0" err="1"/>
              <a:t>refutazione</a:t>
            </a:r>
            <a:r>
              <a:rPr lang="it-IT" dirty="0"/>
              <a:t> per la logica classica proposizionale.</a:t>
            </a:r>
          </a:p>
          <a:p>
            <a:r>
              <a:rPr lang="it-IT" dirty="0"/>
              <a:t>- Deduzione naturale per la logica classica proposizionale.</a:t>
            </a:r>
          </a:p>
          <a:p>
            <a:r>
              <a:rPr lang="it-IT" dirty="0"/>
              <a:t>- Deduzione naturale per la logica classica del prim'ordine.</a:t>
            </a:r>
          </a:p>
          <a:p>
            <a:r>
              <a:rPr lang="it-IT" dirty="0"/>
              <a:t>- Teoria dell'identità.</a:t>
            </a:r>
          </a:p>
          <a:p>
            <a:r>
              <a:rPr lang="it-IT" dirty="0"/>
              <a:t>- Teoria delle descrizioni.</a:t>
            </a:r>
          </a:p>
        </p:txBody>
      </p:sp>
    </p:spTree>
    <p:extLst>
      <p:ext uri="{BB962C8B-B14F-4D97-AF65-F5344CB8AC3E}">
        <p14:creationId xmlns:p14="http://schemas.microsoft.com/office/powerpoint/2010/main" val="358065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Argomentazioni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Sequenza di proposizioni nella quale distinguiamo delle premesse, una conclusione e possibilmente altre proposizioni che fungono da passi intermedi (che sono “conclusioni” rispetto a proposizioni precedenti e “premesse” rispetto a proposizioni che seguono)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Es.: (1) di fronte a una tosse insistente è opportuno fare una radiografia. (2) Giovanni riferisce di tossire tutta la notte. Perciò, (3) Giovanni ha una tosse insistente. Quindi, (4) è opportuno che Giovanni faccia una radiografia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Si usano anche i termini “inferenza”, “ragionamento”, ecc.</a:t>
            </a:r>
          </a:p>
        </p:txBody>
      </p:sp>
    </p:spTree>
    <p:extLst>
      <p:ext uri="{BB962C8B-B14F-4D97-AF65-F5344CB8AC3E}">
        <p14:creationId xmlns:p14="http://schemas.microsoft.com/office/powerpoint/2010/main" val="315210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Tipi di argomentazione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/>
              <a:t>Argomentazioni </a:t>
            </a:r>
            <a:r>
              <a:rPr lang="it-IT" sz="2400" dirty="0">
                <a:solidFill>
                  <a:srgbClr val="FF0000"/>
                </a:solidFill>
              </a:rPr>
              <a:t>deduttive</a:t>
            </a:r>
            <a:r>
              <a:rPr lang="it-IT" sz="2400" dirty="0"/>
              <a:t> (deduttivamente valide): Se sono vere le premesse, è necessario che sia vera la conclusione (ossia, è impossibile che sia falsa la conclusione).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Es.: (1) tutti i greci sono uomini, (2) tutti gli uomini sono mortali, quindi (3) tutti i greci sono mortali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 Argomentazioni </a:t>
            </a:r>
            <a:r>
              <a:rPr lang="it-IT" sz="2400" dirty="0">
                <a:solidFill>
                  <a:srgbClr val="FF0000"/>
                </a:solidFill>
              </a:rPr>
              <a:t>induttive</a:t>
            </a:r>
            <a:r>
              <a:rPr lang="it-IT" sz="2400" dirty="0"/>
              <a:t> (induttivamente valide): Se sono vere le premesse, è ragionevole (plausibile, probabile) che sia vera la conclusione, ma non è necessario che lo sia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Es.: (</a:t>
            </a:r>
            <a:r>
              <a:rPr lang="it-IT" sz="2400" dirty="0">
                <a:sym typeface="Wingdings" pitchFamily="2" charset="2"/>
              </a:rPr>
              <a:t>1) sono stati osservati milioni di cigni e sono tutti bianchi, quindi (2) tutti i cigni sono bianchi.</a:t>
            </a:r>
          </a:p>
          <a:p>
            <a:pPr>
              <a:lnSpc>
                <a:spcPct val="80000"/>
              </a:lnSpc>
            </a:pPr>
            <a:r>
              <a:rPr lang="it-IT" sz="2400" dirty="0"/>
              <a:t>Argomentazione fondata (sound): è valida e le sue premesse sono vere</a:t>
            </a:r>
          </a:p>
        </p:txBody>
      </p:sp>
    </p:spTree>
    <p:extLst>
      <p:ext uri="{BB962C8B-B14F-4D97-AF65-F5344CB8AC3E}">
        <p14:creationId xmlns:p14="http://schemas.microsoft.com/office/powerpoint/2010/main" val="333133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argomentazione deduttivamente valida e fondata (sound):</a:t>
            </a:r>
          </a:p>
          <a:p>
            <a:pPr lvl="1"/>
            <a:r>
              <a:rPr lang="it-IT" dirty="0"/>
              <a:t>Tutti i greci sono uomini</a:t>
            </a:r>
          </a:p>
          <a:p>
            <a:pPr lvl="1"/>
            <a:r>
              <a:rPr lang="it-IT" dirty="0"/>
              <a:t>Tutti gli uomini sono mortali</a:t>
            </a:r>
          </a:p>
          <a:p>
            <a:pPr lvl="1"/>
            <a:r>
              <a:rPr lang="it-IT" dirty="0"/>
              <a:t>Quindi, Tutti i greci sono mortali</a:t>
            </a:r>
          </a:p>
          <a:p>
            <a:r>
              <a:rPr lang="it-IT" dirty="0"/>
              <a:t>argomentazione deduttivamente valida, ma non fondata:</a:t>
            </a:r>
          </a:p>
          <a:p>
            <a:pPr lvl="1"/>
            <a:r>
              <a:rPr lang="it-IT" dirty="0"/>
              <a:t>Tutti i greci sono uomini</a:t>
            </a:r>
          </a:p>
          <a:p>
            <a:pPr lvl="1"/>
            <a:r>
              <a:rPr lang="it-IT" dirty="0"/>
              <a:t>Tutti gli uomini sono elefanti</a:t>
            </a:r>
          </a:p>
          <a:p>
            <a:pPr lvl="1"/>
            <a:r>
              <a:rPr lang="it-IT" dirty="0"/>
              <a:t>Quindi, Tutti i greci sono elefanti</a:t>
            </a:r>
          </a:p>
          <a:p>
            <a:r>
              <a:rPr lang="it-IT" dirty="0"/>
              <a:t>argomentazione deduttivamente </a:t>
            </a:r>
            <a:r>
              <a:rPr lang="it-IT" dirty="0" err="1"/>
              <a:t>INvalida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Alcuni greci sono uomini </a:t>
            </a:r>
          </a:p>
          <a:p>
            <a:pPr lvl="1"/>
            <a:r>
              <a:rPr lang="it-IT" dirty="0"/>
              <a:t>Tutti gli uomini sono mortali </a:t>
            </a:r>
          </a:p>
          <a:p>
            <a:pPr lvl="1"/>
            <a:r>
              <a:rPr lang="it-IT" dirty="0"/>
              <a:t>Quindi, Tutti i greci sono mortali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44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Esempi di induzione (argomentazione induttivamente valida (solida)):</a:t>
            </a:r>
          </a:p>
          <a:p>
            <a:r>
              <a:rPr lang="it-IT" dirty="0"/>
              <a:t>induzione enumerativa:</a:t>
            </a:r>
          </a:p>
          <a:p>
            <a:pPr lvl="1"/>
            <a:r>
              <a:rPr lang="it-IT" dirty="0"/>
              <a:t>tutti i cigni esaminati finora, c1, c2, c3, .... sono bianchi</a:t>
            </a:r>
          </a:p>
          <a:p>
            <a:pPr lvl="1"/>
            <a:r>
              <a:rPr lang="it-IT" dirty="0"/>
              <a:t>Quindi tutti i cigni sono bianchi</a:t>
            </a:r>
          </a:p>
          <a:p>
            <a:r>
              <a:rPr lang="it-IT" dirty="0"/>
              <a:t>abduzione (C. S. </a:t>
            </a:r>
            <a:r>
              <a:rPr lang="it-IT" dirty="0" err="1"/>
              <a:t>Peirce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la rosolia causa macchie rosse sulla pelle</a:t>
            </a:r>
          </a:p>
          <a:p>
            <a:pPr lvl="1"/>
            <a:r>
              <a:rPr lang="it-IT" dirty="0"/>
              <a:t>Giovanni ha macchie rosse sulla pelle</a:t>
            </a:r>
          </a:p>
          <a:p>
            <a:pPr lvl="1"/>
            <a:r>
              <a:rPr lang="it-IT" dirty="0"/>
              <a:t>Quindi Giovanni ha la rosolia</a:t>
            </a:r>
          </a:p>
        </p:txBody>
      </p:sp>
    </p:spTree>
    <p:extLst>
      <p:ext uri="{BB962C8B-B14F-4D97-AF65-F5344CB8AC3E}">
        <p14:creationId xmlns:p14="http://schemas.microsoft.com/office/powerpoint/2010/main" val="93156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Verità logica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Proposizione vera in tutte le situazioni/in tutti i mondi possibili</a:t>
            </a:r>
          </a:p>
          <a:p>
            <a:r>
              <a:rPr lang="it-IT" dirty="0"/>
              <a:t>Proposizione deducibile da zero premesse</a:t>
            </a:r>
          </a:p>
          <a:p>
            <a:r>
              <a:rPr lang="it-IT" dirty="0"/>
              <a:t>Esempi?</a:t>
            </a:r>
          </a:p>
        </p:txBody>
      </p:sp>
    </p:spTree>
    <p:extLst>
      <p:ext uri="{BB962C8B-B14F-4D97-AF65-F5344CB8AC3E}">
        <p14:creationId xmlns:p14="http://schemas.microsoft.com/office/powerpoint/2010/main" val="664580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Terzo escluso </a:t>
            </a:r>
          </a:p>
          <a:p>
            <a:r>
              <a:rPr lang="it-IT" dirty="0"/>
              <a:t>Principio di Non contraddizione</a:t>
            </a:r>
          </a:p>
        </p:txBody>
      </p:sp>
    </p:spTree>
    <p:extLst>
      <p:ext uri="{BB962C8B-B14F-4D97-AF65-F5344CB8AC3E}">
        <p14:creationId xmlns:p14="http://schemas.microsoft.com/office/powerpoint/2010/main" val="23179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Contraddizione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proposizione vera in nessun </a:t>
            </a:r>
            <a:r>
              <a:rPr lang="it-IT"/>
              <a:t>mondo possibile (Varzi et al., p. 39: "Un’asserzione del genere non è vera in alcuna circostanza concepibile")</a:t>
            </a:r>
            <a:endParaRPr lang="it-IT" dirty="0"/>
          </a:p>
          <a:p>
            <a:r>
              <a:rPr lang="it-IT" dirty="0"/>
              <a:t>Esempi?</a:t>
            </a:r>
          </a:p>
        </p:txBody>
      </p:sp>
    </p:spTree>
    <p:extLst>
      <p:ext uri="{BB962C8B-B14F-4D97-AF65-F5344CB8AC3E}">
        <p14:creationId xmlns:p14="http://schemas.microsoft.com/office/powerpoint/2010/main" val="27467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1-2</a:t>
            </a:r>
          </a:p>
          <a:p>
            <a:r>
              <a:rPr lang="it-IT" dirty="0"/>
              <a:t>2/2/23</a:t>
            </a:r>
          </a:p>
        </p:txBody>
      </p:sp>
    </p:spTree>
    <p:extLst>
      <p:ext uri="{BB962C8B-B14F-4D97-AF65-F5344CB8AC3E}">
        <p14:creationId xmlns:p14="http://schemas.microsoft.com/office/powerpoint/2010/main" val="358973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Negazione del terzo escluso</a:t>
            </a:r>
          </a:p>
          <a:p>
            <a:r>
              <a:rPr lang="it-IT" dirty="0"/>
              <a:t>Negazione del principio di non contraddizione</a:t>
            </a:r>
          </a:p>
          <a:p>
            <a:r>
              <a:rPr lang="it-IT" dirty="0"/>
              <a:t>Esempi di Varzi, pp. 40-41 [p. 39]: </a:t>
            </a:r>
          </a:p>
          <a:p>
            <a:pPr lvl="1"/>
            <a:r>
              <a:rPr lang="it-IT" dirty="0"/>
              <a:t>piove ma non piove</a:t>
            </a:r>
          </a:p>
          <a:p>
            <a:pPr lvl="1"/>
            <a:r>
              <a:rPr lang="it-IT" dirty="0"/>
              <a:t>Oggi è sia lunedì che martedì</a:t>
            </a:r>
          </a:p>
        </p:txBody>
      </p:sp>
    </p:spTree>
    <p:extLst>
      <p:ext uri="{BB962C8B-B14F-4D97-AF65-F5344CB8AC3E}">
        <p14:creationId xmlns:p14="http://schemas.microsoft.com/office/powerpoint/2010/main" val="136232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Proposizioni contingenti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vere in alcuni mondi possibili</a:t>
            </a:r>
          </a:p>
          <a:p>
            <a:r>
              <a:rPr lang="it-IT" dirty="0"/>
              <a:t>proposizioni vero-funzionalmente contingenti</a:t>
            </a:r>
          </a:p>
        </p:txBody>
      </p:sp>
    </p:spTree>
    <p:extLst>
      <p:ext uri="{BB962C8B-B14F-4D97-AF65-F5344CB8AC3E}">
        <p14:creationId xmlns:p14="http://schemas.microsoft.com/office/powerpoint/2010/main" val="411608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Settori della logica deduttiva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Logica proposizionale</a:t>
            </a:r>
          </a:p>
          <a:p>
            <a:r>
              <a:rPr lang="it-IT" dirty="0">
                <a:solidFill>
                  <a:srgbClr val="FF0000"/>
                </a:solidFill>
              </a:rPr>
              <a:t>Logica del prim'ordine (dei quantificatori)</a:t>
            </a:r>
          </a:p>
          <a:p>
            <a:r>
              <a:rPr lang="it-IT" dirty="0"/>
              <a:t>Logica del second’ordine</a:t>
            </a:r>
          </a:p>
          <a:p>
            <a:r>
              <a:rPr lang="it-IT" dirty="0"/>
              <a:t>Logica modale</a:t>
            </a:r>
          </a:p>
          <a:p>
            <a:r>
              <a:rPr lang="it-IT" dirty="0"/>
              <a:t>Logica temporale</a:t>
            </a:r>
          </a:p>
          <a:p>
            <a:r>
              <a:rPr lang="it-IT" dirty="0"/>
              <a:t>logica deontica</a:t>
            </a:r>
          </a:p>
          <a:p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320502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Classica vs. non classica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Logica classica (Frege, </a:t>
            </a:r>
            <a:r>
              <a:rPr lang="it-IT" i="1">
                <a:solidFill>
                  <a:srgbClr val="FF0000"/>
                </a:solidFill>
              </a:rPr>
              <a:t>Begriffschift </a:t>
            </a:r>
            <a:r>
              <a:rPr lang="it-IT">
                <a:solidFill>
                  <a:srgbClr val="FF0000"/>
                </a:solidFill>
              </a:rPr>
              <a:t>1879)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Logiche non classiche (devianti)</a:t>
            </a:r>
          </a:p>
          <a:p>
            <a:pPr lvl="1"/>
            <a:r>
              <a:rPr lang="it-IT" dirty="0"/>
              <a:t>trivalente (J</a:t>
            </a:r>
            <a:r>
              <a:rPr lang="it-IT"/>
              <a:t>.  Łukasiewicz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intuizionista (</a:t>
            </a:r>
            <a:r>
              <a:rPr lang="it-IT" dirty="0" err="1"/>
              <a:t>Brouwer</a:t>
            </a:r>
            <a:r>
              <a:rPr lang="it-IT" dirty="0"/>
              <a:t>, </a:t>
            </a:r>
            <a:r>
              <a:rPr lang="it-IT" dirty="0" err="1"/>
              <a:t>Heyting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rilevante (Anderson, </a:t>
            </a:r>
            <a:r>
              <a:rPr lang="it-IT" dirty="0" err="1"/>
              <a:t>Belnap</a:t>
            </a:r>
            <a:r>
              <a:rPr lang="it-IT" dirty="0"/>
              <a:t>, </a:t>
            </a:r>
            <a:r>
              <a:rPr lang="it-IT" dirty="0" err="1"/>
              <a:t>Dunn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paraconsistente (Da Costa, Batens, Priest)</a:t>
            </a:r>
          </a:p>
          <a:p>
            <a:pPr lvl="1"/>
            <a:r>
              <a:rPr lang="it-IT"/>
              <a:t>quantistica (Birkhoff e von Neumann, Putnam )</a:t>
            </a:r>
            <a:endParaRPr lang="it-IT" dirty="0"/>
          </a:p>
          <a:p>
            <a:pPr lvl="1"/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136441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Lezioni 3-4</a:t>
            </a:r>
          </a:p>
          <a:p>
            <a:r>
              <a:rPr lang="it-IT"/>
              <a:t>3/2/23</a:t>
            </a:r>
          </a:p>
        </p:txBody>
      </p:sp>
    </p:spTree>
    <p:extLst>
      <p:ext uri="{BB962C8B-B14F-4D97-AF65-F5344CB8AC3E}">
        <p14:creationId xmlns:p14="http://schemas.microsoft.com/office/powerpoint/2010/main" val="38768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Classica vs. non classica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Logica classica (Frege, </a:t>
            </a:r>
            <a:r>
              <a:rPr lang="it-IT" i="1">
                <a:solidFill>
                  <a:srgbClr val="FF0000"/>
                </a:solidFill>
              </a:rPr>
              <a:t>Begriffschift </a:t>
            </a:r>
            <a:r>
              <a:rPr lang="it-IT">
                <a:solidFill>
                  <a:srgbClr val="FF0000"/>
                </a:solidFill>
              </a:rPr>
              <a:t>1879)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Logiche non classiche (devianti)</a:t>
            </a:r>
          </a:p>
          <a:p>
            <a:pPr lvl="1"/>
            <a:r>
              <a:rPr lang="it-IT" dirty="0"/>
              <a:t>trivalente (J</a:t>
            </a:r>
            <a:r>
              <a:rPr lang="it-IT"/>
              <a:t>.  Łukasiewicz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intuizionista (</a:t>
            </a:r>
            <a:r>
              <a:rPr lang="it-IT" dirty="0" err="1"/>
              <a:t>Brouwer</a:t>
            </a:r>
            <a:r>
              <a:rPr lang="it-IT" dirty="0"/>
              <a:t>, </a:t>
            </a:r>
            <a:r>
              <a:rPr lang="it-IT" dirty="0" err="1"/>
              <a:t>Heyting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rilevante (Anderson, </a:t>
            </a:r>
            <a:r>
              <a:rPr lang="it-IT" dirty="0" err="1"/>
              <a:t>Belnap</a:t>
            </a:r>
            <a:r>
              <a:rPr lang="it-IT" dirty="0"/>
              <a:t>, </a:t>
            </a:r>
            <a:r>
              <a:rPr lang="it-IT" dirty="0" err="1"/>
              <a:t>Dunn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paraconsistente (Da Costa, Batens, Priest)</a:t>
            </a:r>
          </a:p>
          <a:p>
            <a:pPr lvl="1"/>
            <a:r>
              <a:rPr lang="it-IT"/>
              <a:t>quantistica (Birkhoff e von Neumann, Putnam )</a:t>
            </a:r>
            <a:endParaRPr lang="it-IT" dirty="0"/>
          </a:p>
          <a:p>
            <a:pPr lvl="1"/>
            <a:r>
              <a:rPr lang="it-IT" dirty="0"/>
              <a:t>ecc.</a:t>
            </a:r>
          </a:p>
        </p:txBody>
      </p:sp>
    </p:spTree>
    <p:extLst>
      <p:ext uri="{BB962C8B-B14F-4D97-AF65-F5344CB8AC3E}">
        <p14:creationId xmlns:p14="http://schemas.microsoft.com/office/powerpoint/2010/main" val="14118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Enunciati vs. proposizioni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Enunciati: entità linguistiche</a:t>
            </a:r>
          </a:p>
          <a:p>
            <a:r>
              <a:rPr lang="it-IT" dirty="0"/>
              <a:t>Proposizioni: significati degli enunciati dichiarativi</a:t>
            </a:r>
          </a:p>
          <a:p>
            <a:r>
              <a:rPr lang="it-IT" dirty="0"/>
              <a:t>La logica proposizionale è anche chiamata </a:t>
            </a:r>
            <a:r>
              <a:rPr lang="it-IT" i="1"/>
              <a:t>logica</a:t>
            </a:r>
            <a:r>
              <a:rPr lang="it-IT"/>
              <a:t> </a:t>
            </a:r>
            <a:r>
              <a:rPr lang="it-IT" i="1"/>
              <a:t>enunciativa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42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Iniziamo a trattare la: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LOGICA PROPOSIZIONALE</a:t>
            </a:r>
          </a:p>
        </p:txBody>
      </p:sp>
    </p:spTree>
    <p:extLst>
      <p:ext uri="{BB962C8B-B14F-4D97-AF65-F5344CB8AC3E}">
        <p14:creationId xmlns:p14="http://schemas.microsoft.com/office/powerpoint/2010/main" val="22063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Forme argomentative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logica </a:t>
            </a:r>
            <a:r>
              <a:rPr lang="it-IT" dirty="0">
                <a:solidFill>
                  <a:srgbClr val="FF0000"/>
                </a:solidFill>
              </a:rPr>
              <a:t>formale</a:t>
            </a:r>
            <a:r>
              <a:rPr lang="it-IT" dirty="0"/>
              <a:t> è lo studio delle </a:t>
            </a:r>
            <a:r>
              <a:rPr lang="it-IT" i="1" dirty="0"/>
              <a:t>forme argomentative: schemi </a:t>
            </a:r>
            <a:r>
              <a:rPr lang="it-IT" dirty="0"/>
              <a:t>astratti di ragionamento comuni a molte argomentazioni diverse (Varzi, § 3.1)</a:t>
            </a:r>
          </a:p>
        </p:txBody>
      </p:sp>
    </p:spTree>
    <p:extLst>
      <p:ext uri="{BB962C8B-B14F-4D97-AF65-F5344CB8AC3E}">
        <p14:creationId xmlns:p14="http://schemas.microsoft.com/office/powerpoint/2010/main" val="15271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forme argomentative della logica proposizionale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Nella logica proposizionale, cerchiamo di individuare forme argomentative la cui validità dipende dalle nozioni espresse da "e", "o", "se ... allora", "non (si dà il caso che)", "se e solo se" o da VARIANTI TERMINOLOGICHE di queste espressioni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6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Registrare in teledidattica</a:t>
            </a:r>
          </a:p>
          <a:p>
            <a:r>
              <a:rPr lang="it-IT"/>
              <a:t>data </a:t>
            </a:r>
            <a:r>
              <a:rPr lang="it-IT" dirty="0"/>
              <a:t>incontro per studenti online: 7 febbraio ore 17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350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 è la forma argomentativa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(b) Se hai dei buoni voti, allora puoi vincere una borsa di studio.</a:t>
            </a:r>
          </a:p>
          <a:p>
            <a:r>
              <a:rPr lang="it-IT" dirty="0"/>
              <a:t>Hai dei buoni voti.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Puoi vincere una borsa di studio.</a:t>
            </a:r>
          </a:p>
          <a:p>
            <a:r>
              <a:rPr lang="it-IT" dirty="0"/>
              <a:t>(c) Ho superato l’esame se l’hai superato anche tu.</a:t>
            </a:r>
          </a:p>
          <a:p>
            <a:r>
              <a:rPr lang="it-IT" dirty="0"/>
              <a:t>Tu hai superato l’esame.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Ho superato l’esame.</a:t>
            </a:r>
          </a:p>
        </p:txBody>
      </p:sp>
    </p:spTree>
    <p:extLst>
      <p:ext uri="{BB962C8B-B14F-4D97-AF65-F5344CB8AC3E}">
        <p14:creationId xmlns:p14="http://schemas.microsoft.com/office/powerpoint/2010/main" val="4837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Segno d’inferenza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ym typeface="Symbol"/>
              </a:rPr>
              <a:t></a:t>
            </a:r>
          </a:p>
          <a:p>
            <a:r>
              <a:rPr lang="it-IT" dirty="0"/>
              <a:t>… Quindi, ….</a:t>
            </a:r>
          </a:p>
        </p:txBody>
      </p:sp>
    </p:spTree>
    <p:extLst>
      <p:ext uri="{BB962C8B-B14F-4D97-AF65-F5344CB8AC3E}">
        <p14:creationId xmlns:p14="http://schemas.microsoft.com/office/powerpoint/2010/main" val="24596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storia di </a:t>
            </a:r>
            <a:r>
              <a:rPr lang="it-IT">
                <a:sym typeface="Symbol" panose="05050102010706020507" pitchFamily="18" charset="2"/>
              </a:rPr>
              <a:t>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hlinkClick r:id="rId2"/>
              </a:rPr>
              <a:t>https://en.wikipedia.org/wiki/Therefore_sign#History</a:t>
            </a:r>
            <a:endParaRPr lang="en-US"/>
          </a:p>
          <a:p>
            <a:r>
              <a:rPr lang="it-IT">
                <a:sym typeface="Symbol" panose="05050102010706020507" pitchFamily="18" charset="2"/>
              </a:rPr>
              <a:t> = therefore /</a:t>
            </a:r>
            <a:r>
              <a:rPr lang="it-IT" b="1"/>
              <a:t> </a:t>
            </a:r>
            <a:r>
              <a:rPr lang="it-IT"/>
              <a:t>∵ = because</a:t>
            </a:r>
            <a:endParaRPr lang="en-US"/>
          </a:p>
          <a:p>
            <a:r>
              <a:rPr lang="en-US"/>
              <a:t>According to </a:t>
            </a:r>
            <a:r>
              <a:rPr lang="en-US">
                <a:hlinkClick r:id="rId3" tooltip="Florian Cajori"/>
              </a:rPr>
              <a:t>Cajori</a:t>
            </a:r>
            <a:r>
              <a:rPr lang="en-US"/>
              <a:t>, </a:t>
            </a:r>
            <a:r>
              <a:rPr lang="en-US" i="1"/>
              <a:t>A History of Mathematical Notations,</a:t>
            </a:r>
            <a:r>
              <a:rPr lang="en-US"/>
              <a:t> </a:t>
            </a:r>
            <a:r>
              <a:rPr lang="en-US">
                <a:hlinkClick r:id="rId4" tooltip="Johann Rahn"/>
              </a:rPr>
              <a:t>Johann Rahn</a:t>
            </a:r>
            <a:r>
              <a:rPr lang="en-US"/>
              <a:t> used both the </a:t>
            </a:r>
            <a:r>
              <a:rPr lang="en-US" i="1"/>
              <a:t>therefore</a:t>
            </a:r>
            <a:r>
              <a:rPr lang="en-US"/>
              <a:t> and </a:t>
            </a:r>
            <a:r>
              <a:rPr lang="en-US" i="1"/>
              <a:t>because</a:t>
            </a:r>
            <a:r>
              <a:rPr lang="en-US"/>
              <a:t> signs to mean "therefore"; in the German edition of </a:t>
            </a:r>
            <a:r>
              <a:rPr lang="en-US" i="1"/>
              <a:t>Teutsche Algebra</a:t>
            </a:r>
            <a:r>
              <a:rPr lang="en-US"/>
              <a:t> (1659) the </a:t>
            </a:r>
            <a:r>
              <a:rPr lang="en-US" i="1"/>
              <a:t>therefore</a:t>
            </a:r>
            <a:r>
              <a:rPr lang="en-US"/>
              <a:t> sign was prevalent with the modern meaning, but in the 1668 English edition Rahn used the </a:t>
            </a:r>
            <a:r>
              <a:rPr lang="en-US" i="1"/>
              <a:t>because</a:t>
            </a:r>
            <a:r>
              <a:rPr lang="en-US"/>
              <a:t> sign more often to mean "therefore".</a:t>
            </a:r>
            <a:r>
              <a:rPr lang="en-US" baseline="30000">
                <a:hlinkClick r:id="rId5"/>
              </a:rPr>
              <a:t>[1]</a:t>
            </a:r>
            <a:r>
              <a:rPr lang="en-US" baseline="30000"/>
              <a:t>:vol. 1, p. 211</a:t>
            </a:r>
            <a:r>
              <a:rPr lang="en-US"/>
              <a:t> Other authors in the 18th century also used three dots in a triangle shape to signify "therefore", but as with Rahn, there wasn't much in the way of consistency as to how the triangle was oriented; </a:t>
            </a:r>
            <a:r>
              <a:rPr lang="en-US" i="1"/>
              <a:t>because</a:t>
            </a:r>
            <a:r>
              <a:rPr lang="en-US"/>
              <a:t> with its current meaning appears to have originated in the 19th century. In the 20th century, the three-dot notation for 'therefore' became very rare in continental Europe, but it remains popular in </a:t>
            </a:r>
            <a:r>
              <a:rPr lang="en-US">
                <a:hlinkClick r:id="rId6" tooltip="Anglophone"/>
              </a:rPr>
              <a:t>Anglophone</a:t>
            </a:r>
            <a:r>
              <a:rPr lang="en-US"/>
              <a:t> countries.</a:t>
            </a:r>
            <a:r>
              <a:rPr lang="en-US" baseline="30000">
                <a:hlinkClick r:id="rId5"/>
              </a:rPr>
              <a:t>[1]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3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Modus ponens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P, allora Q.</a:t>
            </a:r>
          </a:p>
          <a:p>
            <a:r>
              <a:rPr lang="it-IT" dirty="0"/>
              <a:t>P.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Q.</a:t>
            </a:r>
          </a:p>
          <a:p>
            <a:r>
              <a:rPr lang="it-IT" dirty="0"/>
              <a:t>Forma argomentativa = regola d'inferenza</a:t>
            </a:r>
          </a:p>
        </p:txBody>
      </p:sp>
    </p:spTree>
    <p:extLst>
      <p:ext uri="{BB962C8B-B14F-4D97-AF65-F5344CB8AC3E}">
        <p14:creationId xmlns:p14="http://schemas.microsoft.com/office/powerpoint/2010/main" val="10283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 è la forma argomentativa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(1) Oggi è o lunedì o martedì.</a:t>
            </a:r>
          </a:p>
          <a:p>
            <a:r>
              <a:rPr lang="it-IT" dirty="0"/>
              <a:t>Oggi non è lunedì.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Oggi è martedì.</a:t>
            </a:r>
          </a:p>
          <a:p>
            <a:r>
              <a:rPr lang="it-IT" dirty="0"/>
              <a:t>(2) La Gioconda è stata dipinta o da Rembrandt o da Michelangelo.</a:t>
            </a:r>
          </a:p>
          <a:p>
            <a:r>
              <a:rPr lang="it-IT" dirty="0"/>
              <a:t>Rembrandt non ha dipinto </a:t>
            </a:r>
            <a:r>
              <a:rPr lang="it-IT" i="1" dirty="0"/>
              <a:t>La Gioconda.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</a:t>
            </a:r>
            <a:r>
              <a:rPr lang="it-IT" i="1" dirty="0"/>
              <a:t>La</a:t>
            </a:r>
            <a:r>
              <a:rPr lang="it-IT" dirty="0"/>
              <a:t> </a:t>
            </a:r>
            <a:r>
              <a:rPr lang="it-IT" i="1" dirty="0"/>
              <a:t>Gioconda</a:t>
            </a:r>
            <a:r>
              <a:rPr lang="it-IT" dirty="0"/>
              <a:t> è stata dipinta da Michelangelo.</a:t>
            </a:r>
          </a:p>
        </p:txBody>
      </p:sp>
    </p:spTree>
    <p:extLst>
      <p:ext uri="{BB962C8B-B14F-4D97-AF65-F5344CB8AC3E}">
        <p14:creationId xmlns:p14="http://schemas.microsoft.com/office/powerpoint/2010/main" val="26997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Sillogismo disgiuntivo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 </a:t>
            </a:r>
            <a:r>
              <a:rPr lang="it-IT" i="1" dirty="0"/>
              <a:t>P </a:t>
            </a:r>
            <a:r>
              <a:rPr lang="it-IT" dirty="0"/>
              <a:t>o</a:t>
            </a:r>
            <a:r>
              <a:rPr lang="it-IT" i="1" dirty="0"/>
              <a:t> Q.</a:t>
            </a:r>
          </a:p>
          <a:p>
            <a:r>
              <a:rPr lang="it-IT" dirty="0"/>
              <a:t>Non si dà il caso che </a:t>
            </a:r>
            <a:r>
              <a:rPr lang="it-IT" i="1" dirty="0"/>
              <a:t>P.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</a:t>
            </a:r>
            <a:r>
              <a:rPr lang="it-IT" i="1" dirty="0"/>
              <a:t>Q</a:t>
            </a:r>
          </a:p>
          <a:p>
            <a:r>
              <a:rPr lang="it-IT" dirty="0"/>
              <a:t>Le lettere ‘</a:t>
            </a:r>
            <a:r>
              <a:rPr lang="it-IT" i="1" dirty="0"/>
              <a:t>P’ e ‘Q’ funzionano qui come segnaposto per enunciati dichiarativi. Le </a:t>
            </a:r>
            <a:r>
              <a:rPr lang="it-IT" dirty="0"/>
              <a:t>chiameremo </a:t>
            </a:r>
            <a:r>
              <a:rPr lang="it-IT" i="1" dirty="0"/>
              <a:t>lettere enunciative o variabili proposizionali</a:t>
            </a:r>
          </a:p>
        </p:txBody>
      </p:sp>
    </p:spTree>
    <p:extLst>
      <p:ext uri="{BB962C8B-B14F-4D97-AF65-F5344CB8AC3E}">
        <p14:creationId xmlns:p14="http://schemas.microsoft.com/office/powerpoint/2010/main" val="2613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 è la forma argomentativa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(a) Se la legge di Murphy è valida, allora tutto può andare storto.</a:t>
            </a:r>
          </a:p>
          <a:p>
            <a:r>
              <a:rPr lang="it-IT" dirty="0"/>
              <a:t>Non è vero che tutto può andare storto.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La legge di Murphy non è valida.</a:t>
            </a:r>
          </a:p>
          <a:p>
            <a:r>
              <a:rPr lang="it-IT" dirty="0"/>
              <a:t>(b) Se tu hai superato l’esame e Gina l’ha superato, allora l’ha superato anche Piergiorgio.</a:t>
            </a:r>
          </a:p>
          <a:p>
            <a:r>
              <a:rPr lang="it-IT" dirty="0"/>
              <a:t>Piergiorgio non ha superato l’esame.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È falso che sia tu che Gina abbiate superato l’esame.</a:t>
            </a:r>
          </a:p>
        </p:txBody>
      </p:sp>
    </p:spTree>
    <p:extLst>
      <p:ext uri="{BB962C8B-B14F-4D97-AF65-F5344CB8AC3E}">
        <p14:creationId xmlns:p14="http://schemas.microsoft.com/office/powerpoint/2010/main" val="2252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Modus </a:t>
            </a:r>
            <a:r>
              <a:rPr lang="it-IT" dirty="0" err="1"/>
              <a:t>tollens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P, allora Q.</a:t>
            </a:r>
          </a:p>
          <a:p>
            <a:r>
              <a:rPr lang="it-IT" dirty="0"/>
              <a:t>Non si dà il caso che </a:t>
            </a:r>
            <a:r>
              <a:rPr lang="it-IT" i="1" dirty="0"/>
              <a:t>Q.</a:t>
            </a:r>
          </a:p>
          <a:p>
            <a:r>
              <a:rPr lang="it-IT" dirty="0">
                <a:sym typeface="Symbol"/>
              </a:rPr>
              <a:t></a:t>
            </a:r>
            <a:r>
              <a:rPr lang="it-IT" dirty="0"/>
              <a:t> Non si dà il caso che </a:t>
            </a:r>
            <a:r>
              <a:rPr lang="it-IT" i="1" dirty="0"/>
              <a:t>P.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8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LEZIONE 1</a:t>
            </a:r>
          </a:p>
          <a:p>
            <a:pPr>
              <a:buNone/>
            </a:pPr>
            <a:r>
              <a:rPr lang="it-IT"/>
              <a:t>	7/2/19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Libro adottato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A. Varzi, J. </a:t>
            </a:r>
            <a:r>
              <a:rPr lang="it-IT" dirty="0" err="1"/>
              <a:t>Nolt</a:t>
            </a:r>
            <a:r>
              <a:rPr lang="it-IT" dirty="0"/>
              <a:t>, D. </a:t>
            </a:r>
            <a:r>
              <a:rPr lang="it-IT" dirty="0" err="1"/>
              <a:t>Rohatyn</a:t>
            </a:r>
            <a:r>
              <a:rPr lang="it-IT" dirty="0"/>
              <a:t>, </a:t>
            </a:r>
            <a:r>
              <a:rPr lang="it-IT" i="1" dirty="0"/>
              <a:t>Logica</a:t>
            </a:r>
            <a:r>
              <a:rPr lang="it-IT" dirty="0"/>
              <a:t> (3a ed.), McGraw-Hill, Milano, 2022</a:t>
            </a:r>
          </a:p>
          <a:p>
            <a:r>
              <a:rPr lang="it-IT" dirty="0"/>
              <a:t>(se qualcuno ha la 2a ed., del 2007, può andar bene)</a:t>
            </a:r>
          </a:p>
          <a:p>
            <a:r>
              <a:rPr lang="it-IT" dirty="0"/>
              <a:t>pp. 1-134, pp. 177-208, pp. 237-262, pp.394-397</a:t>
            </a:r>
          </a:p>
          <a:p>
            <a:r>
              <a:rPr lang="it-IT" dirty="0"/>
              <a:t>(Nell’edizione 2007: pp. 1-119, pp. 151-216 (escluse le parti su modelli e alberi di refutazione), pp. 321-324)</a:t>
            </a:r>
          </a:p>
          <a:p>
            <a:r>
              <a:rPr lang="it-IT" dirty="0"/>
              <a:t>Non ci soffermeremo in classe sui </a:t>
            </a:r>
            <a:r>
              <a:rPr lang="it-IT" dirty="0" err="1"/>
              <a:t>capp</a:t>
            </a:r>
            <a:r>
              <a:rPr lang="it-IT" dirty="0"/>
              <a:t>. 1-2</a:t>
            </a:r>
          </a:p>
          <a:p>
            <a:r>
              <a:rPr lang="it-IT" dirty="0"/>
              <a:t>Se ne suggerisce comunque una lettura attenta.</a:t>
            </a:r>
          </a:p>
        </p:txBody>
      </p:sp>
    </p:spTree>
    <p:extLst>
      <p:ext uri="{BB962C8B-B14F-4D97-AF65-F5344CB8AC3E}">
        <p14:creationId xmlns:p14="http://schemas.microsoft.com/office/powerpoint/2010/main" val="185711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Esercizi per casa (facoltativi) 10%</a:t>
            </a:r>
          </a:p>
          <a:p>
            <a:r>
              <a:rPr lang="it-IT" dirty="0"/>
              <a:t>Esame finale orale vertente soprattutto su esercizi analoghi a quelli svolti negli esercizi per casa</a:t>
            </a:r>
          </a:p>
        </p:txBody>
      </p:sp>
    </p:spTree>
    <p:extLst>
      <p:ext uri="{BB962C8B-B14F-4D97-AF65-F5344CB8AC3E}">
        <p14:creationId xmlns:p14="http://schemas.microsoft.com/office/powerpoint/2010/main" val="46392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Compiti per casa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prof. Ernesto Graziani si occuperà della correzione dei compiti per casa ed è disponibile per chiarimenti sulle correzioni</a:t>
            </a:r>
          </a:p>
          <a:p>
            <a:r>
              <a:rPr lang="it-IT" dirty="0"/>
              <a:t>I compiti possono essere consegnati, entro la scadenza prevista, a lezione oppure inviati in formato pdf a </a:t>
            </a:r>
            <a:r>
              <a:rPr lang="it-IT" dirty="0">
                <a:hlinkClick r:id="rId2"/>
              </a:rPr>
              <a:t>ernesto.graziani@gmail.com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68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Orario lezioni e ricevimento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Giovedì 13-15</a:t>
            </a:r>
          </a:p>
          <a:p>
            <a:r>
              <a:rPr lang="it-IT" dirty="0"/>
              <a:t>Venerdì 13-15</a:t>
            </a:r>
          </a:p>
          <a:p>
            <a:r>
              <a:rPr lang="it-IT" dirty="0"/>
              <a:t>Ci sono sovrapposizioni?</a:t>
            </a:r>
          </a:p>
          <a:p>
            <a:r>
              <a:rPr lang="it-IT" dirty="0"/>
              <a:t>Ricevimento: su appuntamento (preferibilmente via teams)</a:t>
            </a:r>
          </a:p>
          <a:p>
            <a:r>
              <a:rPr lang="it-IT" dirty="0"/>
              <a:t>Sono in genere disponibile dopo la lezione</a:t>
            </a:r>
          </a:p>
        </p:txBody>
      </p:sp>
    </p:spTree>
    <p:extLst>
      <p:ext uri="{BB962C8B-B14F-4D97-AF65-F5344CB8AC3E}">
        <p14:creationId xmlns:p14="http://schemas.microsoft.com/office/powerpoint/2010/main" val="13986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Logica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000" dirty="0"/>
              <a:t>La logica studia le argomentazioni (ragionamenti, inferenze) al fine di distinguere quelle valide e quelle non valide, ossia quelle per le quali è razionale considerare vera la conclusione, data la verità delle premesse, e quelle per le quali non è razionale considerare vera la conclusione, data la verità delle premesse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La logica intesa come facoltà consiste nella capacità di costruire ragionamenti per aggiungere nuove credenze a credenze date (in relazione ad un certo scopo da raggiungere)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Il passaggio da una proposizione a un’altra in un’argomentazione è basato su regole del ragionamento, regole razionali, “logiche”, o presunte tali. Il ragionamento è valido, se le regole usate sono effettivamente razionali e se sono state bene applicate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Nel parlare di “logica” di un ragionamento si intende far riferimento alla struttura di quel ragionamento, al fatto che utilizzi certe </a:t>
            </a:r>
            <a:r>
              <a:rPr lang="it-IT" sz="2000" dirty="0">
                <a:solidFill>
                  <a:srgbClr val="FF0000"/>
                </a:solidFill>
              </a:rPr>
              <a:t>regole logiche </a:t>
            </a:r>
            <a:r>
              <a:rPr lang="it-IT" sz="2000" dirty="0"/>
              <a:t>piuttosto che altre</a:t>
            </a:r>
          </a:p>
          <a:p>
            <a:pPr>
              <a:lnSpc>
                <a:spcPct val="80000"/>
              </a:lnSpc>
            </a:pPr>
            <a:r>
              <a:rPr lang="it-IT" sz="2000" dirty="0"/>
              <a:t>Es. di regola logica: (Modus </a:t>
            </a:r>
            <a:r>
              <a:rPr lang="it-IT" sz="2000" dirty="0" err="1"/>
              <a:t>Ponens</a:t>
            </a:r>
            <a:r>
              <a:rPr lang="it-IT" sz="2000" dirty="0"/>
              <a:t>) se A </a:t>
            </a:r>
            <a:r>
              <a:rPr lang="it-IT" sz="2000"/>
              <a:t>allora B; A; quindi, </a:t>
            </a:r>
            <a:r>
              <a:rPr lang="it-IT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43970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1774</Words>
  <Application>Microsoft Office PowerPoint</Application>
  <PresentationFormat>Widescreen</PresentationFormat>
  <Paragraphs>214</Paragraphs>
  <Slides>37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Wingdings</vt:lpstr>
      <vt:lpstr>Tema di Office</vt:lpstr>
      <vt:lpstr>Logica 22-23</vt:lpstr>
      <vt:lpstr>Presentazione standard di PowerPoint</vt:lpstr>
      <vt:lpstr>Presentazione standard di PowerPoint</vt:lpstr>
      <vt:lpstr>Presentazione standard di PowerPoint</vt:lpstr>
      <vt:lpstr>Libro adottato</vt:lpstr>
      <vt:lpstr>Valutazione</vt:lpstr>
      <vt:lpstr>Compiti per casa</vt:lpstr>
      <vt:lpstr>Orario lezioni e ricevimento</vt:lpstr>
      <vt:lpstr>Logica</vt:lpstr>
      <vt:lpstr>Alcune distinzioni</vt:lpstr>
      <vt:lpstr>Obiettivi formativi</vt:lpstr>
      <vt:lpstr>Argomenti da trattare</vt:lpstr>
      <vt:lpstr>Argomentazioni</vt:lpstr>
      <vt:lpstr>Tipi di argomentazione</vt:lpstr>
      <vt:lpstr>Deduzione</vt:lpstr>
      <vt:lpstr>Induzione</vt:lpstr>
      <vt:lpstr>Verità logica</vt:lpstr>
      <vt:lpstr>Presentazione standard di PowerPoint</vt:lpstr>
      <vt:lpstr>Contraddizione</vt:lpstr>
      <vt:lpstr>Presentazione standard di PowerPoint</vt:lpstr>
      <vt:lpstr>Proposizioni contingenti</vt:lpstr>
      <vt:lpstr>Settori della logica deduttiva</vt:lpstr>
      <vt:lpstr>Classica vs. non classica</vt:lpstr>
      <vt:lpstr>Presentazione standard di PowerPoint</vt:lpstr>
      <vt:lpstr>Classica vs. non classica</vt:lpstr>
      <vt:lpstr>Enunciati vs. proposizioni</vt:lpstr>
      <vt:lpstr>Presentazione standard di PowerPoint</vt:lpstr>
      <vt:lpstr>Forme argomentative</vt:lpstr>
      <vt:lpstr>forme argomentative della logica proposizionale</vt:lpstr>
      <vt:lpstr>Qual è la forma argomentativa comune?</vt:lpstr>
      <vt:lpstr>Segno d’inferenza</vt:lpstr>
      <vt:lpstr>storia di </vt:lpstr>
      <vt:lpstr>Modus ponens</vt:lpstr>
      <vt:lpstr>Qual è la forma argomentativa comune?</vt:lpstr>
      <vt:lpstr>Sillogismo disgiuntivo</vt:lpstr>
      <vt:lpstr>Qual è la forma argomentativa comune?</vt:lpstr>
      <vt:lpstr>Modus tollens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22-23</dc:title>
  <dc:creator>Francesco Orilia</dc:creator>
  <cp:lastModifiedBy>Francesco Orilia</cp:lastModifiedBy>
  <cp:revision>18</cp:revision>
  <dcterms:created xsi:type="dcterms:W3CDTF">2023-01-24T15:54:52Z</dcterms:created>
  <dcterms:modified xsi:type="dcterms:W3CDTF">2023-02-04T09:43:16Z</dcterms:modified>
</cp:coreProperties>
</file>