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57" r:id="rId3"/>
    <p:sldId id="277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  <p:sldId id="27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A6C70-3AAD-4DE9-BD67-E5344A30C5B9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58FF4-5166-4A55-861F-8871D47899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09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99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40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364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26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25EE1-017C-4013-9D5E-EE35A8DC5BB5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32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273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535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7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26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D6B1B-389D-4F87-8556-2EE9F3E6FF7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698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57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8906F-8D0E-484C-9684-6F45688A9F05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56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2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00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40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43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8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36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4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9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8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793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13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0D2-F1A8-489A-AE06-4115F7D1838B}" type="datetimeFigureOut">
              <a:rPr lang="it-IT" smtClean="0"/>
              <a:t>25/02/2023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1D941-854D-422E-B18E-212D2E769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7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aymond_Smullyan" TargetMode="External"/><Relationship Id="rId2" Type="http://schemas.openxmlformats.org/officeDocument/2006/relationships/hyperlink" Target="https://en.wikipedia.org/wiki/Evert_Willem_Bet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Logica 22-23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Lezioni 13-14</a:t>
            </a:r>
          </a:p>
        </p:txBody>
      </p:sp>
    </p:spTree>
    <p:extLst>
      <p:ext uri="{BB962C8B-B14F-4D97-AF65-F5344CB8AC3E}">
        <p14:creationId xmlns:p14="http://schemas.microsoft.com/office/powerpoint/2010/main" val="33000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8686800" cy="3124200"/>
          </a:xfrm>
        </p:spPr>
        <p:txBody>
          <a:bodyPr/>
          <a:lstStyle/>
          <a:p>
            <a:pPr>
              <a:buFontTx/>
              <a:buNone/>
            </a:pPr>
            <a:r>
              <a:rPr lang="it-IT" sz="2600"/>
              <a:t>A questo punto notiamo che entrambi i cammini così ottenuti contengono formule fra loro inconsistenti: il primo contiene ‘</a:t>
            </a:r>
            <a:r>
              <a:rPr lang="it-IT" sz="2600" i="1"/>
              <a:t>P</a:t>
            </a:r>
            <a:r>
              <a:rPr lang="it-IT" sz="2600"/>
              <a:t>’ e ‘</a:t>
            </a:r>
            <a:r>
              <a:rPr lang="it-IT" sz="2600">
                <a:sym typeface="Symbol" pitchFamily="18" charset="2"/>
              </a:rPr>
              <a:t></a:t>
            </a:r>
            <a:r>
              <a:rPr lang="it-IT" sz="2600" i="1"/>
              <a:t>P</a:t>
            </a:r>
            <a:r>
              <a:rPr lang="it-IT" sz="2600"/>
              <a:t>’; il secondo ‘</a:t>
            </a:r>
            <a:r>
              <a:rPr lang="it-IT" sz="2600" i="1"/>
              <a:t>Q</a:t>
            </a:r>
            <a:r>
              <a:rPr lang="it-IT" sz="2600"/>
              <a:t>’ e ‘</a:t>
            </a:r>
            <a:r>
              <a:rPr lang="it-IT" sz="2600">
                <a:sym typeface="Symbol" pitchFamily="18" charset="2"/>
              </a:rPr>
              <a:t></a:t>
            </a:r>
            <a:r>
              <a:rPr lang="it-IT" sz="2600" i="1"/>
              <a:t>Q</a:t>
            </a:r>
            <a:r>
              <a:rPr lang="it-IT" sz="2600"/>
              <a:t>’. Questo vuol dire che possiamo chiudere anche questi due cammini con una ‘</a:t>
            </a:r>
            <a:r>
              <a:rPr lang="it-IT" sz="2600" i="1"/>
              <a:t>X</a:t>
            </a:r>
            <a:r>
              <a:rPr lang="it-IT" sz="2600"/>
              <a:t>’: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(3 di 3)</a:t>
            </a:r>
            <a:endParaRPr lang="it-IT" sz="2800"/>
          </a:p>
        </p:txBody>
      </p:sp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2667001"/>
            <a:ext cx="2447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1524000" y="5257800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600"/>
              <a:t>Questo è l’albero completo. Dal momento che il tentativo di refutazione fallisce lungo tutti i cammini, la forma argomentativa originale è valida.</a:t>
            </a:r>
          </a:p>
        </p:txBody>
      </p:sp>
    </p:spTree>
    <p:extLst>
      <p:ext uri="{BB962C8B-B14F-4D97-AF65-F5344CB8AC3E}">
        <p14:creationId xmlns:p14="http://schemas.microsoft.com/office/powerpoint/2010/main" val="190174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refutazione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Guarderemo insieme tra poco le 10 regole (tavola 3.2, p. 90) per gli alberi di refutazione.</a:t>
            </a:r>
          </a:p>
          <a:p>
            <a:r>
              <a:rPr lang="it-IT" dirty="0"/>
              <a:t>Prima chiariamo bene come funziona </a:t>
            </a:r>
            <a:r>
              <a:rPr lang="it-IT"/>
              <a:t>il metodo (prossime 3 slides)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86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metodo degli alberi di </a:t>
            </a:r>
            <a:r>
              <a:rPr lang="it-IT" dirty="0" err="1"/>
              <a:t>refutazione</a:t>
            </a:r>
            <a:r>
              <a:rPr lang="it-IT" dirty="0"/>
              <a:t> (i)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Per verificare la validità di una forma argomentativa mediante gli alberi di </a:t>
            </a:r>
            <a:r>
              <a:rPr lang="it-IT" dirty="0" err="1"/>
              <a:t>refutazione</a:t>
            </a:r>
            <a:r>
              <a:rPr lang="it-IT" dirty="0"/>
              <a:t>, si comincia formando una lista composta dalle sue premesse e dalla negazione della sua conclusione. </a:t>
            </a:r>
          </a:p>
          <a:p>
            <a:r>
              <a:rPr lang="it-IT" dirty="0"/>
              <a:t>Si procede mediante 10 regole (tavola 3.2, p. 90) (controllando di volta in volta quale di queste è applicabile) sino a ottenere soltanto </a:t>
            </a:r>
            <a:r>
              <a:rPr lang="it-IT" b="1" dirty="0">
                <a:solidFill>
                  <a:srgbClr val="FF0000"/>
                </a:solidFill>
              </a:rPr>
              <a:t>lettere enunciative </a:t>
            </a:r>
            <a:r>
              <a:rPr lang="it-IT" dirty="0"/>
              <a:t>o </a:t>
            </a:r>
            <a:r>
              <a:rPr lang="it-IT" b="1" dirty="0">
                <a:solidFill>
                  <a:srgbClr val="FF0000"/>
                </a:solidFill>
              </a:rPr>
              <a:t>negazioni di lettere enunciative</a:t>
            </a:r>
            <a:r>
              <a:rPr lang="it-IT" dirty="0"/>
              <a:t> oppure la X che indica contraddizione e chiude un cammino.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129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metodo definito precisamente (</a:t>
            </a:r>
            <a:r>
              <a:rPr lang="it-IT" dirty="0" err="1"/>
              <a:t>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Le 10 regole (v. p. 90):</a:t>
            </a:r>
          </a:p>
          <a:p>
            <a:r>
              <a:rPr lang="it-IT" dirty="0"/>
              <a:t>Negazione                               </a:t>
            </a:r>
            <a:r>
              <a:rPr lang="it-IT" dirty="0" err="1"/>
              <a:t>Negazione</a:t>
            </a:r>
            <a:r>
              <a:rPr lang="it-IT" dirty="0"/>
              <a:t> negata</a:t>
            </a:r>
          </a:p>
          <a:p>
            <a:r>
              <a:rPr lang="it-IT" dirty="0"/>
              <a:t>Congiunzione                          </a:t>
            </a:r>
            <a:r>
              <a:rPr lang="it-IT" dirty="0" err="1"/>
              <a:t>Congiunzione</a:t>
            </a:r>
            <a:r>
              <a:rPr lang="it-IT" dirty="0"/>
              <a:t> negata</a:t>
            </a:r>
          </a:p>
          <a:p>
            <a:r>
              <a:rPr lang="it-IT" dirty="0"/>
              <a:t>Disgiunzione                             </a:t>
            </a:r>
            <a:r>
              <a:rPr lang="it-IT" dirty="0" err="1"/>
              <a:t>Disgiunzione</a:t>
            </a:r>
            <a:r>
              <a:rPr lang="it-IT" dirty="0"/>
              <a:t> negata</a:t>
            </a:r>
          </a:p>
          <a:p>
            <a:r>
              <a:rPr lang="it-IT" dirty="0"/>
              <a:t>Condizionale                              </a:t>
            </a:r>
            <a:r>
              <a:rPr lang="it-IT" dirty="0" err="1"/>
              <a:t>Condizionale</a:t>
            </a:r>
            <a:r>
              <a:rPr lang="it-IT" dirty="0"/>
              <a:t> negato</a:t>
            </a:r>
          </a:p>
          <a:p>
            <a:r>
              <a:rPr lang="it-IT" dirty="0" err="1"/>
              <a:t>Bicondizionale</a:t>
            </a:r>
            <a:r>
              <a:rPr lang="it-IT" dirty="0"/>
              <a:t>                           </a:t>
            </a:r>
            <a:r>
              <a:rPr lang="it-IT" dirty="0" err="1"/>
              <a:t>Bicondizionale</a:t>
            </a:r>
            <a:r>
              <a:rPr lang="it-IT" dirty="0"/>
              <a:t> negato</a:t>
            </a:r>
          </a:p>
          <a:p>
            <a:r>
              <a:rPr lang="it-IT" dirty="0"/>
              <a:t>La regola "Negazione" ci permette di chiudere un cammino quando c'è una contraddizione. Si deve sempre tentare di applicarla non appena abbiamo ricavato una </a:t>
            </a:r>
            <a:r>
              <a:rPr lang="it-IT" dirty="0" err="1"/>
              <a:t>fbf</a:t>
            </a:r>
            <a:r>
              <a:rPr lang="it-IT" dirty="0"/>
              <a:t> della forma 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ym typeface="Symbol"/>
              </a:rPr>
              <a:t> </a:t>
            </a:r>
            <a:r>
              <a:rPr lang="it-IT" dirty="0">
                <a:latin typeface="Times New Roman"/>
                <a:cs typeface="Times New Roman"/>
              </a:rPr>
              <a:t>̴  </a:t>
            </a:r>
            <a:r>
              <a:rPr lang="it-IT" dirty="0">
                <a:sym typeface="Symbol"/>
              </a:rPr>
              <a:t></a:t>
            </a:r>
          </a:p>
          <a:p>
            <a:r>
              <a:rPr lang="it-IT" dirty="0">
                <a:sym typeface="Symbol"/>
              </a:rPr>
              <a:t>Le altre 9 regole corrispondono a nove possibili tipi di </a:t>
            </a:r>
            <a:r>
              <a:rPr lang="it-IT" dirty="0" err="1">
                <a:sym typeface="Symbol"/>
              </a:rPr>
              <a:t>fbf</a:t>
            </a:r>
            <a:r>
              <a:rPr lang="it-IT" dirty="0">
                <a:sym typeface="Symbol"/>
              </a:rPr>
              <a:t> complessa che possiamo trovarci di fronte  e ci </a:t>
            </a:r>
            <a:r>
              <a:rPr lang="it-IT" dirty="0"/>
              <a:t>permettono di estendere l'albero con formule più semplici.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11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metodo definito precisamente (</a:t>
            </a:r>
            <a:r>
              <a:rPr lang="it-IT" dirty="0" err="1"/>
              <a:t>iii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Quando nessuna regola è applicabile, l'albero si conclude.</a:t>
            </a:r>
          </a:p>
          <a:p>
            <a:r>
              <a:rPr lang="it-IT" dirty="0"/>
              <a:t>Se tutti i cammini si chiudono, la forma argomentativa è valida.</a:t>
            </a:r>
          </a:p>
          <a:p>
            <a:r>
              <a:rPr lang="it-IT" dirty="0"/>
              <a:t>Se qualche cammino rimane aperto, la forma argomentativa è invalida.</a:t>
            </a:r>
          </a:p>
        </p:txBody>
      </p:sp>
    </p:spTree>
    <p:extLst>
      <p:ext uri="{BB962C8B-B14F-4D97-AF65-F5344CB8AC3E}">
        <p14:creationId xmlns:p14="http://schemas.microsoft.com/office/powerpoint/2010/main" val="101005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Precisazione sugli alberi di refutazione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NB: alla fine ciascun cammino contiene lettere enunciative "positive" (non negate) oppure negate.</a:t>
            </a:r>
          </a:p>
          <a:p>
            <a:r>
              <a:rPr lang="it-IT" dirty="0"/>
              <a:t>Un  cammino corrisponde all'ipotesi che le sue lettere positive esprimono proposizioni vere e quelle negate proposizioni false (assegnazioni di valori di verità)</a:t>
            </a:r>
          </a:p>
          <a:p>
            <a:r>
              <a:rPr lang="it-IT" dirty="0"/>
              <a:t>Un cammino che rimane aperto è un'ipotesi COERENTE o POSSIBILE, secondo la quale tutte le </a:t>
            </a:r>
            <a:r>
              <a:rPr lang="it-IT" dirty="0" err="1"/>
              <a:t>fbf</a:t>
            </a:r>
            <a:r>
              <a:rPr lang="it-IT" dirty="0"/>
              <a:t> del cammino sono vere. Quando le cose stanno in quel modo, nella forma argomentativa in questione le premesse sono vere e la conclusione falsa: CONTROESEMPIO.</a:t>
            </a:r>
          </a:p>
          <a:p>
            <a:r>
              <a:rPr lang="it-IT" dirty="0"/>
              <a:t>Se non ci sono </a:t>
            </a:r>
            <a:r>
              <a:rPr lang="it-IT" dirty="0" err="1"/>
              <a:t>controesempi</a:t>
            </a:r>
            <a:r>
              <a:rPr lang="it-IT" dirty="0"/>
              <a:t>, la forma argomentativa è valida.</a:t>
            </a:r>
          </a:p>
        </p:txBody>
      </p:sp>
    </p:spTree>
    <p:extLst>
      <p:ext uri="{BB962C8B-B14F-4D97-AF65-F5344CB8AC3E}">
        <p14:creationId xmlns:p14="http://schemas.microsoft.com/office/powerpoint/2010/main" val="417302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9" y="-296562"/>
            <a:ext cx="11493196" cy="7416393"/>
          </a:xfrm>
        </p:spPr>
      </p:pic>
    </p:spTree>
    <p:extLst>
      <p:ext uri="{BB962C8B-B14F-4D97-AF65-F5344CB8AC3E}">
        <p14:creationId xmlns:p14="http://schemas.microsoft.com/office/powerpoint/2010/main" val="344851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72213"/>
            <a:ext cx="11708066" cy="6585787"/>
          </a:xfrm>
        </p:spPr>
      </p:pic>
    </p:spTree>
    <p:extLst>
      <p:ext uri="{BB962C8B-B14F-4D97-AF65-F5344CB8AC3E}">
        <p14:creationId xmlns:p14="http://schemas.microsoft.com/office/powerpoint/2010/main" val="1516426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Nota storica sugli alberi di refutazione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method of semantic tableaux was invented by the Dutch logician </a:t>
            </a:r>
            <a:r>
              <a:rPr lang="en-US">
                <a:hlinkClick r:id="rId2" tooltip="Evert Willem Beth"/>
              </a:rPr>
              <a:t>Evert Willem Beth</a:t>
            </a:r>
            <a:r>
              <a:rPr lang="en-US"/>
              <a:t> (Beth 1955) and simplified, for classical logic, by </a:t>
            </a:r>
            <a:r>
              <a:rPr lang="en-US">
                <a:hlinkClick r:id="rId3" tooltip="Raymond Smullyan"/>
              </a:rPr>
              <a:t>Raymond Smullyan</a:t>
            </a:r>
            <a:r>
              <a:rPr lang="en-US"/>
              <a:t> (Smullyan 1968, 1995). (da Wikipedia)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98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it-IT"/>
              <a:t>Esercizio risolto 3.29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08720"/>
            <a:ext cx="8839200" cy="2057400"/>
          </a:xfrm>
        </p:spPr>
        <p:txBody>
          <a:bodyPr/>
          <a:lstStyle/>
          <a:p>
            <a:pPr>
              <a:buFontTx/>
              <a:buNone/>
            </a:pPr>
            <a:r>
              <a:rPr lang="it-IT"/>
              <a:t>Costruire un albero di refutazione per stabilire se la forma seguente è valida:</a:t>
            </a:r>
          </a:p>
          <a:p>
            <a:pPr algn="ctr">
              <a:buFontTx/>
              <a:buNone/>
            </a:pPr>
            <a:r>
              <a:rPr lang="it-IT" i="1"/>
              <a:t>P</a:t>
            </a:r>
            <a:r>
              <a:rPr lang="it-IT"/>
              <a:t> → </a:t>
            </a:r>
            <a:r>
              <a:rPr lang="it-IT" i="1"/>
              <a:t>Q</a:t>
            </a:r>
            <a:r>
              <a:rPr lang="it-IT"/>
              <a:t> |– </a:t>
            </a:r>
            <a:r>
              <a:rPr lang="it-IT" i="1"/>
              <a:t>P</a:t>
            </a:r>
            <a:r>
              <a:rPr lang="it-IT"/>
              <a:t> </a:t>
            </a:r>
            <a:r>
              <a:rPr lang="it-IT">
                <a:sym typeface="Symbol" pitchFamily="18" charset="2"/>
              </a:rPr>
              <a:t></a:t>
            </a:r>
            <a:r>
              <a:rPr lang="it-IT"/>
              <a:t> </a:t>
            </a:r>
            <a:r>
              <a:rPr lang="it-IT" i="1"/>
              <a:t>Q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676400" y="2895601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1600200" y="52578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it-IT" sz="2000" dirty="0"/>
              <a:t>La regola della disgiunzione negata si applica alla riga 2 per ottenere le righe 3 e 4. Il cammino aperto nell’albero terminato indica che la forma è invalida e che ogni situazione in cui sia ‘</a:t>
            </a:r>
            <a:r>
              <a:rPr lang="it-IT" sz="2000" i="1" dirty="0"/>
              <a:t>P</a:t>
            </a:r>
            <a:r>
              <a:rPr lang="it-IT" sz="2000" dirty="0"/>
              <a:t>’ che ‘</a:t>
            </a:r>
            <a:r>
              <a:rPr lang="it-IT" sz="2000" i="1" dirty="0"/>
              <a:t>Q</a:t>
            </a:r>
            <a:r>
              <a:rPr lang="it-IT" sz="2000" dirty="0"/>
              <a:t>’ sono false è un </a:t>
            </a:r>
            <a:r>
              <a:rPr lang="it-IT" sz="2000" b="1" dirty="0" err="1">
                <a:solidFill>
                  <a:srgbClr val="FF0000"/>
                </a:solidFill>
              </a:rPr>
              <a:t>controesempio</a:t>
            </a:r>
            <a:r>
              <a:rPr lang="it-IT" sz="2000" dirty="0"/>
              <a:t>.</a:t>
            </a:r>
          </a:p>
        </p:txBody>
      </p:sp>
      <p:pic>
        <p:nvPicPr>
          <p:cNvPr id="1720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2462" y="2848707"/>
            <a:ext cx="5257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52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Lezioni 13-14</a:t>
            </a:r>
          </a:p>
          <a:p>
            <a:r>
              <a:rPr lang="it-IT" dirty="0"/>
              <a:t>24/3/23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424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Compito 1: versione cartacea diversa da quella nel sito; vanno bene entrambe</a:t>
            </a:r>
          </a:p>
          <a:p>
            <a:r>
              <a:rPr lang="it-IT" dirty="0"/>
              <a:t>Ho inserito il compito 2 nel sito</a:t>
            </a:r>
          </a:p>
          <a:p>
            <a:r>
              <a:rPr lang="it-IT" dirty="0"/>
              <a:t>Consegnare venerdì prossimo</a:t>
            </a:r>
          </a:p>
          <a:p>
            <a:r>
              <a:rPr lang="it-IT" dirty="0"/>
              <a:t>NB. Per chi consegna via email al dott. Graziani:</a:t>
            </a:r>
          </a:p>
          <a:p>
            <a:r>
              <a:rPr lang="it-IT" b="1" dirty="0">
                <a:solidFill>
                  <a:srgbClr val="FF0000"/>
                </a:solidFill>
              </a:rPr>
              <a:t>- inviare ogni compito in un unico file (word o pdf, non immagine)</a:t>
            </a:r>
          </a:p>
          <a:p>
            <a:r>
              <a:rPr lang="it-IT" b="1" dirty="0">
                <a:solidFill>
                  <a:srgbClr val="FF0000"/>
                </a:solidFill>
              </a:rPr>
              <a:t>- denominare il file: Compito N cognome nome</a:t>
            </a:r>
          </a:p>
        </p:txBody>
      </p:sp>
    </p:spTree>
    <p:extLst>
      <p:ext uri="{BB962C8B-B14F-4D97-AF65-F5344CB8AC3E}">
        <p14:creationId xmlns:p14="http://schemas.microsoft.com/office/powerpoint/2010/main" val="311102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</a:t>
            </a:r>
            <a:r>
              <a:rPr lang="it-IT" dirty="0" err="1"/>
              <a:t>refutazione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Forniscono un altro algoritmo, più rapido.</a:t>
            </a:r>
          </a:p>
          <a:p>
            <a:r>
              <a:rPr lang="it-IT" dirty="0"/>
              <a:t>Costituiscono un metodo basato sul "ragionamento per assurdo": neghiamo la conclusione e verifichiamo se in tutte le situazioni possibili emerge una contraddizione.</a:t>
            </a:r>
          </a:p>
          <a:p>
            <a:r>
              <a:rPr lang="it-IT" dirty="0"/>
              <a:t>Per fare questa verifica cerchiamo esaustivamente tutte le situazioni (tutti i modi) in cui premesse + conclusione negata possono essere vere, scomponendo (mediante regole) le formule complesse fino ad arrivare a lettere enunciative e lettere enunciative negate (che rappresentano situazioni)</a:t>
            </a:r>
          </a:p>
        </p:txBody>
      </p:sp>
    </p:spTree>
    <p:extLst>
      <p:ext uri="{BB962C8B-B14F-4D97-AF65-F5344CB8AC3E}">
        <p14:creationId xmlns:p14="http://schemas.microsoft.com/office/powerpoint/2010/main" val="79283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 → Q, </a:t>
            </a:r>
            <a:r>
              <a:rPr lang="it-IT" dirty="0">
                <a:sym typeface="Symbol" pitchFamily="18" charset="2"/>
              </a:rPr>
              <a:t> </a:t>
            </a:r>
            <a:r>
              <a:rPr lang="it-IT" dirty="0"/>
              <a:t>Q |–  P</a:t>
            </a:r>
          </a:p>
          <a:p>
            <a:pPr>
              <a:buNone/>
            </a:pPr>
            <a:r>
              <a:rPr lang="it-IT" dirty="0"/>
              <a:t>             P → Q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   </a:t>
            </a:r>
            <a:r>
              <a:rPr lang="it-IT" dirty="0"/>
              <a:t>Q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   P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  /       \</a:t>
            </a:r>
          </a:p>
          <a:p>
            <a:pPr>
              <a:buNone/>
            </a:pPr>
            <a:r>
              <a:rPr lang="it-IT" dirty="0">
                <a:sym typeface="Symbol" pitchFamily="18" charset="2"/>
              </a:rPr>
              <a:t>           P       Q</a:t>
            </a:r>
          </a:p>
          <a:p>
            <a:r>
              <a:rPr lang="it-IT" dirty="0">
                <a:sym typeface="Symbol" pitchFamily="18" charset="2"/>
              </a:rPr>
              <a:t>Ipotesi 1: Q è falso, P è falso,  [quindi (</a:t>
            </a:r>
            <a:r>
              <a:rPr lang="it-IT" dirty="0"/>
              <a:t>P → Q</a:t>
            </a:r>
            <a:r>
              <a:rPr lang="it-IT" dirty="0">
                <a:sym typeface="Symbol" pitchFamily="18" charset="2"/>
              </a:rPr>
              <a:t>) è vero]</a:t>
            </a:r>
          </a:p>
          <a:p>
            <a:r>
              <a:rPr lang="it-IT" dirty="0">
                <a:sym typeface="Symbol" pitchFamily="18" charset="2"/>
              </a:rPr>
              <a:t>Ipotesi 2: Q è falso, P è falso, </a:t>
            </a:r>
            <a:r>
              <a:rPr lang="it-IT" dirty="0">
                <a:solidFill>
                  <a:srgbClr val="FF0000"/>
                </a:solidFill>
                <a:sym typeface="Symbol" pitchFamily="18" charset="2"/>
              </a:rPr>
              <a:t>Q </a:t>
            </a:r>
            <a:r>
              <a:rPr lang="it-IT">
                <a:solidFill>
                  <a:srgbClr val="FF0000"/>
                </a:solidFill>
                <a:sym typeface="Symbol" pitchFamily="18" charset="2"/>
              </a:rPr>
              <a:t>è vero X</a:t>
            </a:r>
            <a:endParaRPr lang="it-IT" dirty="0">
              <a:solidFill>
                <a:srgbClr val="FF0000"/>
              </a:solidFill>
              <a:sym typeface="Symbol" pitchFamily="18" charset="2"/>
            </a:endParaRPr>
          </a:p>
          <a:p>
            <a:r>
              <a:rPr lang="it-IT" dirty="0">
                <a:sym typeface="Symbol" pitchFamily="18" charset="2"/>
              </a:rPr>
              <a:t>La prima ipotesi è coerente e quindi costituisce un </a:t>
            </a:r>
            <a:r>
              <a:rPr lang="it-IT" dirty="0" err="1">
                <a:sym typeface="Symbol" pitchFamily="18" charset="2"/>
              </a:rPr>
              <a:t>controesempio</a:t>
            </a:r>
            <a:r>
              <a:rPr lang="it-IT" dirty="0">
                <a:sym typeface="Symbol" pitchFamily="18" charset="2"/>
              </a:rPr>
              <a:t>  alla validità dell'argomentazione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44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Alberi di refutazione: proviamo ...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Illustriamo il metodo con un esempio.</a:t>
            </a:r>
          </a:p>
          <a:p>
            <a:r>
              <a:rPr lang="it-IT" dirty="0"/>
              <a:t>Seguiremo delle regole meccaniche riassunte nella tavola 3.2 a p. 96.</a:t>
            </a:r>
          </a:p>
          <a:p>
            <a:r>
              <a:rPr lang="it-IT" dirty="0"/>
              <a:t>NB: E' opportuno numerare tutte le righe che via via si vanno aggiungendo. NON lo faremo in questo primo esempio.</a:t>
            </a:r>
          </a:p>
        </p:txBody>
      </p:sp>
    </p:spTree>
    <p:extLst>
      <p:ext uri="{BB962C8B-B14F-4D97-AF65-F5344CB8AC3E}">
        <p14:creationId xmlns:p14="http://schemas.microsoft.com/office/powerpoint/2010/main" val="41352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 risolto 3.27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it-IT" dirty="0"/>
              <a:t>Costruire un albero di </a:t>
            </a:r>
            <a:r>
              <a:rPr lang="it-IT" dirty="0" err="1"/>
              <a:t>refutazione</a:t>
            </a:r>
            <a:r>
              <a:rPr lang="it-IT" dirty="0"/>
              <a:t> per stabilire se la forma seguente è valida:</a:t>
            </a:r>
          </a:p>
          <a:p>
            <a:pPr>
              <a:buFontTx/>
              <a:buNone/>
            </a:pPr>
            <a:endParaRPr lang="it-IT" dirty="0"/>
          </a:p>
          <a:p>
            <a:pPr algn="ctr">
              <a:buFontTx/>
              <a:buNone/>
            </a:pPr>
            <a:r>
              <a:rPr lang="it-IT" dirty="0"/>
              <a:t>P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dirty="0"/>
              <a:t> Q, P </a:t>
            </a:r>
            <a:r>
              <a:rPr lang="it-IT" dirty="0">
                <a:sym typeface="Symbol" pitchFamily="18" charset="2"/>
              </a:rPr>
              <a:t>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dirty="0"/>
              <a:t>Q |– </a:t>
            </a:r>
            <a:r>
              <a:rPr lang="it-IT" dirty="0">
                <a:sym typeface="Symbol" pitchFamily="18" charset="2"/>
              </a:rPr>
              <a:t></a:t>
            </a:r>
            <a:r>
              <a:rPr lang="it-IT" dirty="0"/>
              <a:t>P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948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686800" cy="3124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Cominciamo formando una lista composta dalle premesse e dalla negazione della conclusione: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/>
              <a:t>				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 </a:t>
            </a:r>
            <a:r>
              <a:rPr lang="it-IT" sz="2400" i="1" dirty="0"/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/>
              <a:t>				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</a:t>
            </a:r>
            <a:r>
              <a:rPr lang="it-IT" sz="2400" i="1" dirty="0"/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        			</a:t>
            </a:r>
            <a:r>
              <a:rPr lang="it-IT" sz="2400" dirty="0">
                <a:sym typeface="Symbol" pitchFamily="18" charset="2"/>
              </a:rPr>
              <a:t> </a:t>
            </a:r>
            <a:r>
              <a:rPr lang="it-IT" sz="2400" i="1" dirty="0"/>
              <a:t>P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/>
              <a:t>La formula ‘</a:t>
            </a:r>
            <a:r>
              <a:rPr lang="it-IT" sz="2400" dirty="0">
                <a:sym typeface="Symbol" pitchFamily="18" charset="2"/>
              </a:rPr>
              <a:t> </a:t>
            </a:r>
            <a:r>
              <a:rPr lang="it-IT" sz="2400" i="1" dirty="0"/>
              <a:t>P</a:t>
            </a:r>
            <a:r>
              <a:rPr lang="it-IT" sz="2400" dirty="0"/>
              <a:t>’ è equivalente alla più semplice ‘</a:t>
            </a:r>
            <a:r>
              <a:rPr lang="it-IT" sz="2400" dirty="0">
                <a:sym typeface="Symbol" pitchFamily="18" charset="2"/>
              </a:rPr>
              <a:t></a:t>
            </a:r>
            <a:r>
              <a:rPr lang="it-IT" sz="2400" i="1" dirty="0"/>
              <a:t>P</a:t>
            </a:r>
            <a:r>
              <a:rPr lang="it-IT" sz="2400" dirty="0"/>
              <a:t>’, di conseguenza possiamo segnarla e scrivere ‘</a:t>
            </a:r>
            <a:r>
              <a:rPr lang="it-IT" sz="2400" dirty="0">
                <a:sym typeface="Symbol" pitchFamily="18" charset="2"/>
              </a:rPr>
              <a:t></a:t>
            </a:r>
            <a:r>
              <a:rPr lang="it-IT" sz="2400" i="1" dirty="0"/>
              <a:t>P</a:t>
            </a:r>
            <a:r>
              <a:rPr lang="it-IT" sz="2400" dirty="0"/>
              <a:t>’ in fondo alla lista. Poi </a:t>
            </a:r>
            <a:r>
              <a:rPr lang="it-IT" sz="2400" b="1" dirty="0">
                <a:solidFill>
                  <a:srgbClr val="FF0000"/>
                </a:solidFill>
              </a:rPr>
              <a:t>segniamo</a:t>
            </a:r>
            <a:r>
              <a:rPr lang="it-IT" sz="2400" dirty="0"/>
              <a:t> </a:t>
            </a:r>
            <a:br>
              <a:rPr lang="it-IT" sz="2400" dirty="0"/>
            </a:br>
            <a:r>
              <a:rPr lang="it-IT" sz="2400" dirty="0"/>
              <a:t>‘</a:t>
            </a:r>
            <a:r>
              <a:rPr lang="it-IT" sz="2400" i="1" dirty="0"/>
              <a:t>P</a:t>
            </a:r>
            <a:r>
              <a:rPr lang="it-IT" sz="2400" dirty="0"/>
              <a:t> </a:t>
            </a:r>
            <a:r>
              <a:rPr lang="it-IT" sz="2400" dirty="0">
                <a:sym typeface="Symbol" pitchFamily="18" charset="2"/>
              </a:rPr>
              <a:t></a:t>
            </a:r>
            <a:r>
              <a:rPr lang="it-IT" sz="2400" dirty="0"/>
              <a:t> </a:t>
            </a:r>
            <a:r>
              <a:rPr lang="it-IT" sz="2400" i="1" dirty="0"/>
              <a:t>Q</a:t>
            </a:r>
            <a:r>
              <a:rPr lang="it-IT" sz="2400" dirty="0"/>
              <a:t>’ ed evidenziamo le sue possibilità di verità tracciando due </a:t>
            </a:r>
            <a:r>
              <a:rPr lang="it-IT" sz="2400" b="1" dirty="0">
                <a:solidFill>
                  <a:srgbClr val="FF0000"/>
                </a:solidFill>
              </a:rPr>
              <a:t>rami</a:t>
            </a:r>
            <a:r>
              <a:rPr lang="it-IT" sz="2400" dirty="0"/>
              <a:t>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(1 di 3)</a:t>
            </a:r>
            <a:endParaRPr lang="it-IT" sz="280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4495801"/>
            <a:ext cx="1666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8518525" y="5715001"/>
            <a:ext cx="1725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hlink"/>
                </a:solidFill>
              </a:rPr>
              <a:t>Continua nella </a:t>
            </a:r>
            <a:br>
              <a:rPr lang="it-IT">
                <a:solidFill>
                  <a:schemeClr val="hlink"/>
                </a:solidFill>
              </a:rPr>
            </a:br>
            <a:r>
              <a:rPr lang="it-IT">
                <a:solidFill>
                  <a:schemeClr val="hlink"/>
                </a:solidFill>
              </a:rPr>
              <a:t>pagina seguente</a:t>
            </a:r>
          </a:p>
        </p:txBody>
      </p:sp>
    </p:spTree>
    <p:extLst>
      <p:ext uri="{BB962C8B-B14F-4D97-AF65-F5344CB8AC3E}">
        <p14:creationId xmlns:p14="http://schemas.microsoft.com/office/powerpoint/2010/main" val="268491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8686800" cy="3124200"/>
          </a:xfrm>
        </p:spPr>
        <p:txBody>
          <a:bodyPr/>
          <a:lstStyle/>
          <a:p>
            <a:pPr>
              <a:buFontTx/>
              <a:buNone/>
            </a:pPr>
            <a:r>
              <a:rPr lang="it-IT" dirty="0"/>
              <a:t>Il </a:t>
            </a:r>
            <a:r>
              <a:rPr lang="it-IT" b="1" dirty="0">
                <a:solidFill>
                  <a:srgbClr val="FF0000"/>
                </a:solidFill>
              </a:rPr>
              <a:t>cammino</a:t>
            </a:r>
            <a:r>
              <a:rPr lang="it-IT" dirty="0"/>
              <a:t> di sinistra contiene sia ‘</a:t>
            </a:r>
            <a:r>
              <a:rPr lang="it-IT" i="1" dirty="0"/>
              <a:t>P</a:t>
            </a:r>
            <a:r>
              <a:rPr lang="it-IT" dirty="0"/>
              <a:t>’ che ‘</a:t>
            </a:r>
            <a:r>
              <a:rPr lang="it-IT" dirty="0">
                <a:sym typeface="Symbol" pitchFamily="18" charset="2"/>
              </a:rPr>
              <a:t></a:t>
            </a:r>
            <a:r>
              <a:rPr lang="it-IT" i="1" dirty="0"/>
              <a:t>P</a:t>
            </a:r>
            <a:r>
              <a:rPr lang="it-IT" dirty="0"/>
              <a:t>’, quindi lo </a:t>
            </a:r>
            <a:r>
              <a:rPr lang="it-IT" b="1" dirty="0">
                <a:solidFill>
                  <a:srgbClr val="FF0000"/>
                </a:solidFill>
              </a:rPr>
              <a:t>chiudiamo</a:t>
            </a:r>
            <a:r>
              <a:rPr lang="it-IT" dirty="0"/>
              <a:t> con una ‘</a:t>
            </a:r>
            <a:r>
              <a:rPr lang="it-IT" i="1" dirty="0"/>
              <a:t>X</a:t>
            </a:r>
            <a:r>
              <a:rPr lang="it-IT" dirty="0"/>
              <a:t>’. Quello di destra, invece, resta </a:t>
            </a:r>
            <a:r>
              <a:rPr lang="it-IT" b="1" dirty="0">
                <a:solidFill>
                  <a:srgbClr val="FF0000"/>
                </a:solidFill>
              </a:rPr>
              <a:t>aperto</a:t>
            </a:r>
            <a:r>
              <a:rPr lang="it-IT" dirty="0"/>
              <a:t>. Lo estendiamo con due rami, corrispondenti alle situazioni in cui ‘</a:t>
            </a:r>
            <a:r>
              <a:rPr lang="it-IT" i="1" dirty="0"/>
              <a:t>P</a:t>
            </a:r>
            <a:r>
              <a:rPr lang="it-IT" dirty="0"/>
              <a:t> </a:t>
            </a:r>
            <a:r>
              <a:rPr lang="it-IT" dirty="0">
                <a:sym typeface="Symbol" pitchFamily="18" charset="2"/>
              </a:rPr>
              <a:t></a:t>
            </a:r>
            <a:r>
              <a:rPr lang="it-IT" i="1" dirty="0"/>
              <a:t>Q</a:t>
            </a:r>
            <a:r>
              <a:rPr lang="it-IT" dirty="0"/>
              <a:t>’ (che non avevamo ancora segnato) può essere vera: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229600" cy="487362"/>
          </a:xfrm>
          <a:noFill/>
          <a:ln/>
        </p:spPr>
        <p:txBody>
          <a:bodyPr>
            <a:normAutofit fontScale="90000"/>
          </a:bodyPr>
          <a:lstStyle/>
          <a:p>
            <a:r>
              <a:rPr lang="it-IT"/>
              <a:t>Soluzione </a:t>
            </a:r>
            <a:r>
              <a:rPr lang="it-IT" sz="3200"/>
              <a:t>(2 di 3)</a:t>
            </a:r>
            <a:endParaRPr lang="it-IT" sz="2800"/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8518525" y="5715001"/>
            <a:ext cx="1725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hlink"/>
                </a:solidFill>
              </a:rPr>
              <a:t>Continua nella </a:t>
            </a:r>
            <a:br>
              <a:rPr lang="it-IT">
                <a:solidFill>
                  <a:schemeClr val="hlink"/>
                </a:solidFill>
              </a:rPr>
            </a:br>
            <a:r>
              <a:rPr lang="it-IT">
                <a:solidFill>
                  <a:schemeClr val="hlink"/>
                </a:solidFill>
              </a:rPr>
              <a:t>pagina seguente</a:t>
            </a:r>
          </a:p>
        </p:txBody>
      </p:sp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81400"/>
            <a:ext cx="2495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3918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1046</Words>
  <Application>Microsoft Office PowerPoint</Application>
  <PresentationFormat>Widescreen</PresentationFormat>
  <Paragraphs>89</Paragraphs>
  <Slides>19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Tema di Office</vt:lpstr>
      <vt:lpstr>Logica 22-23</vt:lpstr>
      <vt:lpstr>Presentazione standard di PowerPoint</vt:lpstr>
      <vt:lpstr>Compiti</vt:lpstr>
      <vt:lpstr>Alberi di refutazione</vt:lpstr>
      <vt:lpstr>Esempio</vt:lpstr>
      <vt:lpstr>Alberi di refutazione: proviamo ...</vt:lpstr>
      <vt:lpstr>Esercizio risolto 3.27</vt:lpstr>
      <vt:lpstr>Soluzione (1 di 3)</vt:lpstr>
      <vt:lpstr>Soluzione (2 di 3)</vt:lpstr>
      <vt:lpstr>Soluzione (3 di 3)</vt:lpstr>
      <vt:lpstr>Alberi di refutazione</vt:lpstr>
      <vt:lpstr>Il metodo degli alberi di refutazione (i)</vt:lpstr>
      <vt:lpstr>Il metodo definito precisamente (ii)</vt:lpstr>
      <vt:lpstr>Il metodo definito precisamente (iii)</vt:lpstr>
      <vt:lpstr>Precisazione sugli alberi di refutazione</vt:lpstr>
      <vt:lpstr>Presentazione standard di PowerPoint</vt:lpstr>
      <vt:lpstr>Presentazione standard di PowerPoint</vt:lpstr>
      <vt:lpstr>Nota storica sugli alberi di refutazione</vt:lpstr>
      <vt:lpstr>Esercizio risolto 3.29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 22-23</dc:title>
  <dc:creator>Francesco Orilia</dc:creator>
  <cp:lastModifiedBy>Francesco Orilia</cp:lastModifiedBy>
  <cp:revision>9</cp:revision>
  <dcterms:created xsi:type="dcterms:W3CDTF">2023-02-18T08:48:34Z</dcterms:created>
  <dcterms:modified xsi:type="dcterms:W3CDTF">2023-02-25T17:00:19Z</dcterms:modified>
</cp:coreProperties>
</file>