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8" r:id="rId3"/>
    <p:sldId id="301" r:id="rId4"/>
    <p:sldId id="299" r:id="rId5"/>
    <p:sldId id="262" r:id="rId6"/>
    <p:sldId id="300" r:id="rId7"/>
    <p:sldId id="298" r:id="rId8"/>
    <p:sldId id="258" r:id="rId9"/>
    <p:sldId id="259" r:id="rId10"/>
    <p:sldId id="260" r:id="rId11"/>
    <p:sldId id="261" r:id="rId12"/>
    <p:sldId id="303" r:id="rId13"/>
    <p:sldId id="26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75" r:id="rId22"/>
    <p:sldId id="376" r:id="rId23"/>
    <p:sldId id="377" r:id="rId24"/>
    <p:sldId id="378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43" r:id="rId36"/>
    <p:sldId id="372" r:id="rId37"/>
    <p:sldId id="344" r:id="rId38"/>
    <p:sldId id="345" r:id="rId39"/>
    <p:sldId id="335" r:id="rId40"/>
    <p:sldId id="337" r:id="rId41"/>
    <p:sldId id="336" r:id="rId42"/>
    <p:sldId id="338" r:id="rId43"/>
    <p:sldId id="339" r:id="rId44"/>
    <p:sldId id="340" r:id="rId45"/>
    <p:sldId id="321" r:id="rId46"/>
    <p:sldId id="322" r:id="rId4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1013-D79D-45F0-B0D9-F6A18870811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5A794-AC18-414E-BD51-BDAE729216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80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C9EB4-39AF-44AC-8A32-1A264A5848C6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77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613264-7AE2-4FB8-BD62-A5517B9AA24F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330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C0AB5-E943-4F76-971E-421826AA5A1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15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F8F52-BAC1-4BB0-8E26-AC99ED363A9C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82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A5DAD4-FC0C-433E-8C74-F883050BDADE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685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8E795-A782-4F28-A94F-947E378CA215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2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6DE04-277E-4602-A0F2-A1796D558066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87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769E2-BA58-4356-8C81-AA0452528D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3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A85A2-2E0C-4914-8F1A-3251C9BBC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691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769E2-BA58-4356-8C81-AA0452528D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A44FF-346A-4BBF-A580-D8B8B9DE1D65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29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5EE1-017C-4013-9D5E-EE35A8DC5BB5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72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C9EB4-39AF-44AC-8A32-1A264A5848C6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785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B68BC-889F-4B51-B56F-B97343900D7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24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E24ADD-EE9D-4D68-A6F8-92725D69AB5C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29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3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9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20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82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7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68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1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46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2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4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11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07307-23BD-4198-B910-3B95777D5276}" type="datetimeFigureOut">
              <a:rPr lang="it-IT" smtClean="0"/>
              <a:t>04/03/2023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2192-2787-46FC-85DB-3C93FDEC66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24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Logica 22-23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Lezioni 15-18</a:t>
            </a:r>
          </a:p>
        </p:txBody>
      </p:sp>
    </p:spTree>
    <p:extLst>
      <p:ext uri="{BB962C8B-B14F-4D97-AF65-F5344CB8AC3E}">
        <p14:creationId xmlns:p14="http://schemas.microsoft.com/office/powerpoint/2010/main" val="217163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Es. 3.7 (6), p. 103 (Ex 3.4., (6), p. 92)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(Q &amp; R) </a:t>
            </a:r>
            <a:r>
              <a:rPr lang="it-IT" dirty="0">
                <a:sym typeface="Symbol" panose="05050102010706020507" pitchFamily="18" charset="2"/>
              </a:rPr>
              <a:t></a:t>
            </a:r>
            <a:r>
              <a:rPr lang="it-IT" dirty="0"/>
              <a:t> P,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</a:t>
            </a:r>
            <a:r>
              <a:rPr lang="it-IT" dirty="0"/>
              <a:t>Q,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it-IT" dirty="0"/>
              <a:t>R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├</a:t>
            </a:r>
            <a:r>
              <a:rPr lang="it-IT" dirty="0"/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it-IT" dirty="0"/>
              <a:t>P</a:t>
            </a:r>
          </a:p>
          <a:p>
            <a:endParaRPr lang="it-IT" dirty="0"/>
          </a:p>
          <a:p>
            <a:r>
              <a:rPr lang="it-IT" dirty="0"/>
              <a:t>soluzione nella prossima diapositiva</a:t>
            </a:r>
          </a:p>
        </p:txBody>
      </p:sp>
    </p:spTree>
    <p:extLst>
      <p:ext uri="{BB962C8B-B14F-4D97-AF65-F5344CB8AC3E}">
        <p14:creationId xmlns:p14="http://schemas.microsoft.com/office/powerpoint/2010/main" val="375087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Es. 3.4., (6), p. 92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(Q &amp; R) </a:t>
            </a:r>
            <a:r>
              <a:rPr lang="it-IT" dirty="0">
                <a:sym typeface="Symbol" panose="05050102010706020507" pitchFamily="18" charset="2"/>
              </a:rPr>
              <a:t></a:t>
            </a:r>
            <a:r>
              <a:rPr lang="it-IT" dirty="0"/>
              <a:t> P,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</a:t>
            </a:r>
            <a:r>
              <a:rPr lang="it-IT" dirty="0"/>
              <a:t>Q,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it-IT" dirty="0"/>
              <a:t>R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├</a:t>
            </a:r>
            <a:r>
              <a:rPr lang="it-IT" dirty="0"/>
              <a:t>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it-IT" dirty="0"/>
              <a:t>P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8" y="2365231"/>
            <a:ext cx="7774709" cy="437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9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6AC893-6BF9-9C19-C929-DEEDE5BAD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533400"/>
            <a:ext cx="4111141" cy="5410200"/>
          </a:xfrm>
          <a:prstGeom prst="rect">
            <a:avLst/>
          </a:prstGeom>
          <a:effectLst>
            <a:outerShdw blurRad="482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6859" y="2108200"/>
            <a:ext cx="4111141" cy="2387600"/>
          </a:xfrm>
        </p:spPr>
        <p:txBody>
          <a:bodyPr>
            <a:normAutofit/>
          </a:bodyPr>
          <a:lstStyle/>
          <a:p>
            <a:pPr algn="l">
              <a:spcBef>
                <a:spcPts val="2500"/>
              </a:spcBef>
              <a:defRPr/>
            </a:pPr>
            <a:r>
              <a:rPr lang="it-IT" sz="3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Capitolo 4</a:t>
            </a:r>
            <a:br>
              <a:rPr lang="it-IT" sz="3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/>
            </a:r>
            <a:br>
              <a:rPr lang="it-IT" sz="18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it-IT" sz="3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calcolo</a:t>
            </a:r>
            <a:br>
              <a:rPr lang="it-IT" sz="3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proposizionale</a:t>
            </a:r>
          </a:p>
        </p:txBody>
      </p:sp>
    </p:spTree>
    <p:extLst>
      <p:ext uri="{BB962C8B-B14F-4D97-AF65-F5344CB8AC3E}">
        <p14:creationId xmlns:p14="http://schemas.microsoft.com/office/powerpoint/2010/main" val="63850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Cap. 4 - Il calcolo proposizionale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Nota sull'uso della parola "calcolo"</a:t>
            </a:r>
          </a:p>
          <a:p>
            <a:r>
              <a:rPr lang="it-IT" dirty="0"/>
              <a:t>Verranno usate le regole riassunte nella tabella 4.2 a p. 134 (ex 118)</a:t>
            </a:r>
          </a:p>
          <a:p>
            <a:r>
              <a:rPr lang="it-IT" dirty="0"/>
              <a:t>NB: nella 2a edizione, alcune regole sono diverse. Cito dalla prefazione alla 3a ed.:</a:t>
            </a:r>
          </a:p>
          <a:p>
            <a:r>
              <a:rPr lang="it-IT" dirty="0">
                <a:solidFill>
                  <a:srgbClr val="FF0000"/>
                </a:solidFill>
              </a:rPr>
              <a:t>Nel Capitolo 4, dedicato al calcolo proposizionale, la regola di </a:t>
            </a:r>
            <a:r>
              <a:rPr lang="it-IT" i="1" dirty="0">
                <a:solidFill>
                  <a:srgbClr val="FF0000"/>
                </a:solidFill>
              </a:rPr>
              <a:t>eliminazione</a:t>
            </a:r>
          </a:p>
          <a:p>
            <a:r>
              <a:rPr lang="it-IT" i="1" dirty="0">
                <a:solidFill>
                  <a:srgbClr val="FF0000"/>
                </a:solidFill>
              </a:rPr>
              <a:t>del bicondizionale </a:t>
            </a:r>
            <a:r>
              <a:rPr lang="it-IT" dirty="0">
                <a:solidFill>
                  <a:srgbClr val="FF0000"/>
                </a:solidFill>
              </a:rPr>
              <a:t>(↔E) è ora formulata in modo più semplice (Paragrafo</a:t>
            </a:r>
          </a:p>
          <a:p>
            <a:r>
              <a:rPr lang="it-IT" dirty="0">
                <a:solidFill>
                  <a:srgbClr val="FF0000"/>
                </a:solidFill>
              </a:rPr>
              <a:t>4.2), mentre le due regole di </a:t>
            </a:r>
            <a:r>
              <a:rPr lang="it-IT" i="1" dirty="0">
                <a:solidFill>
                  <a:srgbClr val="FF0000"/>
                </a:solidFill>
              </a:rPr>
              <a:t>eliminazione della disgiunzione </a:t>
            </a:r>
            <a:r>
              <a:rPr lang="it-IT" dirty="0">
                <a:solidFill>
                  <a:srgbClr val="FF0000"/>
                </a:solidFill>
              </a:rPr>
              <a:t>(</a:t>
            </a:r>
            <a:r>
              <a:rPr lang="it-IT" dirty="0" err="1">
                <a:solidFill>
                  <a:srgbClr val="FF0000"/>
                </a:solidFill>
              </a:rPr>
              <a:t>vE</a:t>
            </a:r>
            <a:r>
              <a:rPr lang="it-IT" dirty="0">
                <a:solidFill>
                  <a:srgbClr val="FF0000"/>
                </a:solidFill>
              </a:rPr>
              <a:t>) e di </a:t>
            </a:r>
            <a:r>
              <a:rPr lang="it-IT" i="1" dirty="0">
                <a:solidFill>
                  <a:srgbClr val="FF0000"/>
                </a:solidFill>
              </a:rPr>
              <a:t>introduzione</a:t>
            </a:r>
          </a:p>
          <a:p>
            <a:r>
              <a:rPr lang="it-IT" i="1" dirty="0">
                <a:solidFill>
                  <a:srgbClr val="FF0000"/>
                </a:solidFill>
              </a:rPr>
              <a:t>del bicondizionale </a:t>
            </a:r>
            <a:r>
              <a:rPr lang="it-IT" dirty="0">
                <a:solidFill>
                  <a:srgbClr val="FF0000"/>
                </a:solidFill>
              </a:rPr>
              <a:t>(↔I) sono ora trattate alla stregua di regole ipotetiche</a:t>
            </a:r>
          </a:p>
          <a:p>
            <a:r>
              <a:rPr lang="it-IT" dirty="0">
                <a:solidFill>
                  <a:srgbClr val="FF0000"/>
                </a:solidFill>
              </a:rPr>
              <a:t>(Paragrafo 4.3). Queste modifiche sono motivate principalmente dalla maggiore</a:t>
            </a:r>
          </a:p>
          <a:p>
            <a:r>
              <a:rPr lang="it-IT" dirty="0">
                <a:solidFill>
                  <a:srgbClr val="FF0000"/>
                </a:solidFill>
              </a:rPr>
              <a:t>eleganza formale delle regole così riformulate – ciascuna delle quali mantiene</a:t>
            </a:r>
          </a:p>
          <a:p>
            <a:r>
              <a:rPr lang="it-IT" dirty="0">
                <a:solidFill>
                  <a:srgbClr val="FF0000"/>
                </a:solidFill>
              </a:rPr>
              <a:t>tuttavia un legame di stretta equivalenza con la vecchia formulazione – e</a:t>
            </a:r>
          </a:p>
          <a:p>
            <a:r>
              <a:rPr lang="it-IT" dirty="0">
                <a:solidFill>
                  <a:srgbClr val="FF0000"/>
                </a:solidFill>
              </a:rPr>
              <a:t>consentono dimostrazioni più efficaci. Di conseguenza anche le soluzioni degli</a:t>
            </a:r>
          </a:p>
          <a:p>
            <a:r>
              <a:rPr lang="it-IT" dirty="0">
                <a:solidFill>
                  <a:srgbClr val="FF0000"/>
                </a:solidFill>
              </a:rPr>
              <a:t>esercizi supplementari al termine del capitolo sono adesso più brevi.</a:t>
            </a:r>
          </a:p>
        </p:txBody>
      </p:sp>
    </p:spTree>
    <p:extLst>
      <p:ext uri="{BB962C8B-B14F-4D97-AF65-F5344CB8AC3E}">
        <p14:creationId xmlns:p14="http://schemas.microsoft.com/office/powerpoint/2010/main" val="149905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4248150" cy="605869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sz="3000" b="1" dirty="0">
                <a:solidFill>
                  <a:schemeClr val="bg1">
                    <a:lumMod val="65000"/>
                  </a:schemeClr>
                </a:solidFill>
              </a:rPr>
              <a:t>Argomenti trattati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0" y="1524000"/>
            <a:ext cx="7874784" cy="265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4.1	La nozione di inferenza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4.2	Regole d’inferenza non ipotetiche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4.3	Regole d’inferenza ipotetiche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4.4	Regole derivate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4.5	Teoremi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4.6	Equivalenze</a:t>
            </a:r>
          </a:p>
          <a:p>
            <a:pPr marL="750888" indent="-750888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None/>
            </a:pPr>
            <a:r>
              <a:rPr lang="it-IT" alt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Appendice: correttezza e completezza del calcolo proposizionale</a:t>
            </a:r>
          </a:p>
        </p:txBody>
      </p:sp>
    </p:spTree>
    <p:extLst>
      <p:ext uri="{BB962C8B-B14F-4D97-AF65-F5344CB8AC3E}">
        <p14:creationId xmlns:p14="http://schemas.microsoft.com/office/powerpoint/2010/main" val="182990000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4.1	La nozione di inferenza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0"/>
            <a:ext cx="8229599" cy="500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2300" dirty="0"/>
              <a:t>Le tavole di verità e gli alberi di refutazione sono metodi per verificare la validità deduttiva di una forma argomentativa che si reggono sulla </a:t>
            </a:r>
            <a:r>
              <a:rPr lang="it-IT" sz="2300" i="1" dirty="0"/>
              <a:t>semantica</a:t>
            </a:r>
            <a:r>
              <a:rPr lang="it-IT" sz="2300" dirty="0"/>
              <a:t> degli operatori logici, cioè sul loro contributo alla verità o falsità delle asserzioni in cui compaiono. </a:t>
            </a:r>
          </a:p>
          <a:p>
            <a:pPr marL="0" indent="0"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  <a:buNone/>
            </a:pPr>
            <a:r>
              <a:rPr lang="it-IT" sz="2300" dirty="0"/>
              <a:t>Il calcolo proposizionale è un metodo alternativo che non fa alcun riferimento esplicito a nozioni semantiche: si basa piuttosto sull’idea per cui, se un’argomentazione è valida, deve essere possibile </a:t>
            </a:r>
            <a:r>
              <a:rPr lang="it-IT" sz="2300" i="1" dirty="0"/>
              <a:t>inferire</a:t>
            </a:r>
            <a:r>
              <a:rPr lang="it-IT" sz="2300" dirty="0"/>
              <a:t> o </a:t>
            </a:r>
            <a:r>
              <a:rPr lang="it-IT" sz="2300" i="1" dirty="0"/>
              <a:t>derivare</a:t>
            </a:r>
            <a:r>
              <a:rPr lang="it-IT" sz="2300" dirty="0"/>
              <a:t> la conclusione dalle premesse attraverso un certo numero di passaggi successivi di ragionamento. </a:t>
            </a:r>
          </a:p>
          <a:p>
            <a:pPr marL="0" indent="0"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  <a:buNone/>
            </a:pPr>
            <a:r>
              <a:rPr lang="it-IT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Ogni passaggio corrisponde all’applicazione di una certa </a:t>
            </a:r>
            <a:r>
              <a:rPr lang="it-IT" alt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regola di inferenza</a:t>
            </a:r>
            <a:r>
              <a:rPr lang="it-IT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dirty="0"/>
              <a:t>Complessivamente si hanno dieci regole: una regola di </a:t>
            </a:r>
            <a:r>
              <a:rPr lang="it-IT" i="1" dirty="0"/>
              <a:t>eliminazione</a:t>
            </a:r>
            <a:r>
              <a:rPr lang="it-IT" dirty="0"/>
              <a:t> e una regola di </a:t>
            </a:r>
            <a:r>
              <a:rPr lang="it-IT" i="1" dirty="0"/>
              <a:t>introduzione</a:t>
            </a:r>
            <a:r>
              <a:rPr lang="it-IT" dirty="0"/>
              <a:t> per ciascuno dei cinque connettivi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altLang="en-US" sz="2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6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73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 sono due tipi di regole di inferenza, ipotetiche e non ipotetiche.</a:t>
            </a:r>
          </a:p>
          <a:p>
            <a:pPr marL="0" indent="0" eaLnBrk="0" fontAlgn="base" hangingPunct="0">
              <a:lnSpc>
                <a:spcPts val="2520"/>
              </a:lnSpc>
              <a:spcBef>
                <a:spcPts val="1100"/>
              </a:spcBef>
              <a:buNone/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regole non ipotetiche sono più facili e immediate e coprono sei casi su dieci:</a:t>
            </a:r>
          </a:p>
          <a:p>
            <a:pPr marL="402336" indent="-393192">
              <a:lnSpc>
                <a:spcPts val="1920"/>
              </a:lnSpc>
              <a:spcBef>
                <a:spcPts val="1700"/>
              </a:spcBef>
            </a:pPr>
            <a:r>
              <a:rPr lang="it-IT" sz="1750" dirty="0">
                <a:latin typeface="Symbol" pitchFamily="2" charset="2"/>
              </a:rPr>
              <a:t>~</a:t>
            </a:r>
            <a:r>
              <a:rPr lang="it-IT" sz="1750" dirty="0"/>
              <a:t>E	</a:t>
            </a:r>
            <a:r>
              <a:rPr lang="it-IT" sz="1750" b="1" dirty="0"/>
              <a:t>Eliminazione della negazione</a:t>
            </a:r>
            <a:r>
              <a:rPr lang="it-IT" sz="1750" dirty="0"/>
              <a:t>: Da una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>
                <a:latin typeface="Symbol" pitchFamily="2" charset="2"/>
              </a:rPr>
              <a:t>~~</a:t>
            </a:r>
            <a:r>
              <a:rPr lang="it-IT" sz="600" dirty="0">
                <a:latin typeface="Symbol" pitchFamily="2" charset="2"/>
              </a:rPr>
              <a:t>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si può inferire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1750" dirty="0"/>
              <a:t>E	</a:t>
            </a:r>
            <a:r>
              <a:rPr lang="it-IT" sz="1750" b="1" dirty="0"/>
              <a:t>Eliminazione della congiunzione</a:t>
            </a:r>
            <a:r>
              <a:rPr lang="it-IT" sz="1750" dirty="0"/>
              <a:t>: Da una congiunzione si può inferire uno qualunque dei due congiunti.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1750" dirty="0"/>
              <a:t>I	</a:t>
            </a:r>
            <a:r>
              <a:rPr lang="it-IT" sz="1750" b="1" dirty="0"/>
              <a:t>Introduzione della congiunzione</a:t>
            </a:r>
            <a:r>
              <a:rPr lang="it-IT" sz="1750" dirty="0"/>
              <a:t>: Da due </a:t>
            </a:r>
            <a:r>
              <a:rPr lang="it-IT" sz="1750" dirty="0" err="1"/>
              <a:t>fbf</a:t>
            </a:r>
            <a:r>
              <a:rPr lang="it-IT" sz="1750" dirty="0"/>
              <a:t>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e </a:t>
            </a:r>
            <a:r>
              <a:rPr lang="it-IT" sz="1750" dirty="0">
                <a:latin typeface="Symbol" pitchFamily="2" charset="2"/>
              </a:rPr>
              <a:t>y</a:t>
            </a:r>
            <a:r>
              <a:rPr lang="it-IT" sz="1750" dirty="0"/>
              <a:t> qualsiasi si può inferire la congiunzione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1750" dirty="0">
                <a:latin typeface="Symbol" pitchFamily="2" charset="2"/>
              </a:rPr>
              <a:t> y</a:t>
            </a:r>
            <a:r>
              <a:rPr lang="it-IT" sz="1750" dirty="0"/>
              <a:t>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Symbol" pitchFamily="2" charset="2"/>
              </a:rPr>
              <a:t>Ú</a:t>
            </a:r>
            <a:r>
              <a:rPr lang="it-IT" sz="1750" dirty="0"/>
              <a:t>I	</a:t>
            </a:r>
            <a:r>
              <a:rPr lang="it-IT" sz="1750" b="1" dirty="0"/>
              <a:t>Introduzione della disgiunzione</a:t>
            </a:r>
            <a:r>
              <a:rPr lang="it-IT" sz="1750" dirty="0"/>
              <a:t>: Da una </a:t>
            </a:r>
            <a:r>
              <a:rPr lang="it-IT" sz="1750" dirty="0" err="1"/>
              <a:t>fbf</a:t>
            </a:r>
            <a:r>
              <a:rPr lang="it-IT" sz="1750" dirty="0"/>
              <a:t>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si può inferire la disgiunzione di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con una </a:t>
            </a:r>
            <a:r>
              <a:rPr lang="it-IT" sz="1750" dirty="0" err="1"/>
              <a:t>fbf</a:t>
            </a:r>
            <a:r>
              <a:rPr lang="it-IT" sz="1750" dirty="0"/>
              <a:t> qualsiasi (in qualunque ordine).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/>
              <a:t>E	</a:t>
            </a:r>
            <a:r>
              <a:rPr lang="it-IT" sz="1750" b="1" dirty="0"/>
              <a:t>Eliminazione del condizionale</a:t>
            </a:r>
            <a:r>
              <a:rPr lang="it-IT" sz="1750" dirty="0"/>
              <a:t>: Da un condizionale e dal suo antecedente si può inferire il conseguente.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it-IT" sz="1750" dirty="0"/>
              <a:t>E	</a:t>
            </a:r>
            <a:r>
              <a:rPr lang="it-IT" sz="1750" b="1" dirty="0"/>
              <a:t>Eliminazione del bicondizionale</a:t>
            </a:r>
            <a:r>
              <a:rPr lang="it-IT" sz="1750" dirty="0"/>
              <a:t>: Da un bicondizionale e da uno dei suoi due lati si può inferire l’altro lato. 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540454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282E7-0FE3-8587-D868-2ABF396D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4805680" cy="1412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458365-15B2-8583-40D5-D7CAFE5E3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09800"/>
            <a:ext cx="4805680" cy="822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C8AF21-F3CC-01B4-4EAC-4D33A74CF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209800"/>
            <a:ext cx="480568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8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~~</a:t>
            </a:r>
            <a:r>
              <a:rPr lang="it-IT" sz="6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~~~</a:t>
            </a:r>
            <a:r>
              <a:rPr lang="it-IT" sz="5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BA1D80-6320-60E1-B614-80ED6BF7C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79" y="2209800"/>
            <a:ext cx="4805680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E2BEF-2D16-C853-B532-5C049272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979" y="2209800"/>
            <a:ext cx="4805680" cy="83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CE2794-6C1F-DEEE-D8EA-FA2CCC035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979" y="2209800"/>
            <a:ext cx="4805680" cy="1137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CB4E7-98DB-B734-83AB-D97B3080F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979" y="2209800"/>
            <a:ext cx="4805680" cy="141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CD452A-714F-40B7-7D0D-EF5E995C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79" y="2221992"/>
            <a:ext cx="4805680" cy="16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15-16</a:t>
            </a:r>
          </a:p>
          <a:p>
            <a:r>
              <a:rPr lang="it-IT" dirty="0"/>
              <a:t>2/3/23</a:t>
            </a:r>
          </a:p>
        </p:txBody>
      </p:sp>
    </p:spTree>
    <p:extLst>
      <p:ext uri="{BB962C8B-B14F-4D97-AF65-F5344CB8AC3E}">
        <p14:creationId xmlns:p14="http://schemas.microsoft.com/office/powerpoint/2010/main" val="411465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Symbol" pitchFamily="2" charset="2"/>
                <a:cs typeface="Times New Roman" panose="02020603050405020304" pitchFamily="18" charset="0"/>
              </a:rPr>
              <a:t>Ú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Symbol" pitchFamily="2" charset="2"/>
                <a:cs typeface="Times New Roman" panose="02020603050405020304" pitchFamily="18" charset="0"/>
              </a:rPr>
              <a:t>Ú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ED190-57C8-6A94-B61F-8868469F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79" y="2221992"/>
            <a:ext cx="4805680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3/3/2023</a:t>
            </a:r>
          </a:p>
        </p:txBody>
      </p:sp>
    </p:spTree>
    <p:extLst>
      <p:ext uri="{BB962C8B-B14F-4D97-AF65-F5344CB8AC3E}">
        <p14:creationId xmlns:p14="http://schemas.microsoft.com/office/powerpoint/2010/main" val="3740793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SEGUONO DUE </a:t>
            </a:r>
            <a:r>
              <a:rPr lang="it-IT" dirty="0" err="1"/>
              <a:t>SLIDES</a:t>
            </a:r>
            <a:r>
              <a:rPr lang="it-IT" dirty="0"/>
              <a:t> INSERITE PER CHI E’ INTERESSATO ALL’ARGOMENTO, MA NON DISCUSSE IN CLASSE</a:t>
            </a:r>
          </a:p>
        </p:txBody>
      </p:sp>
    </p:spTree>
    <p:extLst>
      <p:ext uri="{BB962C8B-B14F-4D97-AF65-F5344CB8AC3E}">
        <p14:creationId xmlns:p14="http://schemas.microsoft.com/office/powerpoint/2010/main" val="4269023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verifica dello statuto logico di una singola </a:t>
            </a:r>
            <a:r>
              <a:rPr lang="it-IT" dirty="0" err="1"/>
              <a:t>fbf</a:t>
            </a:r>
            <a:r>
              <a:rPr lang="it-IT" dirty="0"/>
              <a:t> </a:t>
            </a:r>
            <a:r>
              <a:rPr lang="it-IT" dirty="0">
                <a:sym typeface="Symbol"/>
              </a:rPr>
              <a:t> </a:t>
            </a:r>
            <a:r>
              <a:rPr lang="it-IT" dirty="0"/>
              <a:t>con alberi di </a:t>
            </a:r>
            <a:r>
              <a:rPr lang="it-IT" dirty="0" err="1"/>
              <a:t>refutazione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libro può confondere perché non presenta i passi della procedura con un ordine univoco. </a:t>
            </a:r>
          </a:p>
          <a:p>
            <a:r>
              <a:rPr lang="it-IT" dirty="0"/>
              <a:t>Consideriamo  </a:t>
            </a:r>
            <a:r>
              <a:rPr lang="it-IT" dirty="0">
                <a:latin typeface="Times New Roman"/>
                <a:cs typeface="Times New Roman"/>
              </a:rPr>
              <a:t>̴ </a:t>
            </a:r>
            <a:r>
              <a:rPr lang="it-IT" dirty="0">
                <a:sym typeface="Symbol"/>
              </a:rPr>
              <a:t> e applichiamo il metodo degli alberi. Si possono verificare 2 casi:</a:t>
            </a:r>
          </a:p>
          <a:p>
            <a:r>
              <a:rPr lang="it-IT" dirty="0">
                <a:sym typeface="Symbol"/>
              </a:rPr>
              <a:t>Caso 1. Tutti i cammini si chiudono. Allora  </a:t>
            </a:r>
            <a:r>
              <a:rPr lang="it-IT" dirty="0">
                <a:latin typeface="Times New Roman"/>
                <a:cs typeface="Times New Roman"/>
              </a:rPr>
              <a:t>̴ </a:t>
            </a:r>
            <a:r>
              <a:rPr lang="it-IT" dirty="0">
                <a:sym typeface="Symbol"/>
              </a:rPr>
              <a:t> è contraddittoria. Quindi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 è tautologica</a:t>
            </a:r>
            <a:r>
              <a:rPr lang="it-IT" dirty="0">
                <a:sym typeface="Symbol"/>
              </a:rPr>
              <a:t>,  perché negando una tautologia otteniamo sempre una formula contraddittoria. </a:t>
            </a:r>
          </a:p>
          <a:p>
            <a:r>
              <a:rPr lang="it-IT" dirty="0">
                <a:sym typeface="Symbol"/>
              </a:rPr>
              <a:t>Caso 2. Rimangono dei cammini aperti; il che vuol dire che negando  non otteniamo una formula contraddittoria, e quindi 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 NON è tautologia</a:t>
            </a:r>
            <a:r>
              <a:rPr lang="it-IT" dirty="0">
                <a:sym typeface="Symbol"/>
              </a:rPr>
              <a:t>. Rimane da verificare se  è contraddittoria o contingente. CONTINUAZIONE 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769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contraddittoria o contingente?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 decidere se </a:t>
            </a:r>
            <a:r>
              <a:rPr lang="it-IT" dirty="0">
                <a:sym typeface="Symbol"/>
              </a:rPr>
              <a:t> è contraddittoria o contingente,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applichiamo il metodo degli alberi a  stessa</a:t>
            </a:r>
            <a:r>
              <a:rPr lang="it-IT" dirty="0">
                <a:sym typeface="Symbol"/>
              </a:rPr>
              <a:t>.</a:t>
            </a:r>
            <a:endParaRPr lang="it-IT" dirty="0"/>
          </a:p>
          <a:p>
            <a:r>
              <a:rPr lang="it-IT" dirty="0"/>
              <a:t>Caso 2a. Tutti i cammini si chiudono. Vuol dire che non ci sono situazioni in cui </a:t>
            </a:r>
            <a:r>
              <a:rPr lang="it-IT" dirty="0">
                <a:sym typeface="Symbol"/>
              </a:rPr>
              <a:t> è vera. Quindi,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  è</a:t>
            </a:r>
            <a:r>
              <a:rPr lang="it-IT" dirty="0">
                <a:sym typeface="Symbol"/>
              </a:rPr>
              <a:t>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contraddittoria</a:t>
            </a:r>
            <a:r>
              <a:rPr lang="it-IT" dirty="0">
                <a:sym typeface="Symbol"/>
              </a:rPr>
              <a:t>.</a:t>
            </a:r>
          </a:p>
          <a:p>
            <a:r>
              <a:rPr lang="it-IT" dirty="0">
                <a:sym typeface="Symbol"/>
              </a:rPr>
              <a:t>Caso 2b. Alcuni cammini restano aperti. Quindi,   non è contraddittoria. Ma abbiamo già escluso (caso 1) che è una tautologia. Quindi, </a:t>
            </a:r>
            <a:r>
              <a:rPr lang="it-IT" dirty="0">
                <a:solidFill>
                  <a:srgbClr val="FF0000"/>
                </a:solidFill>
                <a:sym typeface="Symbol"/>
              </a:rPr>
              <a:t> è contingente</a:t>
            </a:r>
            <a:r>
              <a:rPr lang="it-IT" dirty="0">
                <a:sym typeface="Symbol"/>
              </a:rPr>
              <a:t>.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4930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4.2	Regole d’inferenza non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69378-4B12-7E12-6457-DE4978DD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79" y="2221992"/>
            <a:ext cx="480568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	Regole d’inferenza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0"/>
            <a:ext cx="8458199" cy="596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quattro regole restanti </a:t>
            </a:r>
            <a:r>
              <a:rPr lang="it-IT" dirty="0"/>
              <a:t>fanno ricorso a derivazioni ausiliarie note come </a:t>
            </a:r>
            <a:r>
              <a:rPr lang="it-IT" i="1" dirty="0"/>
              <a:t>ragionamenti ipotetici</a:t>
            </a:r>
            <a:r>
              <a:rPr lang="en-US" sz="2000" dirty="0"/>
              <a:t>.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dirty="0"/>
              <a:t>Un ragionamento ipotetico è un ragionamento che si fonda su una </a:t>
            </a:r>
            <a:r>
              <a:rPr lang="it-IT" i="1" dirty="0"/>
              <a:t>ipotesi</a:t>
            </a:r>
            <a:r>
              <a:rPr lang="it-IT" dirty="0"/>
              <a:t>, un’assunzione temporanea introdotta allo scopo di mostrare che se ne potrebbero trarre certe conseguenze. </a:t>
            </a:r>
          </a:p>
          <a:p>
            <a:pPr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dirty="0"/>
              <a:t>A differenza delle assunzioni vere e proprie, che corrispondono alle premesse della forma argomentativa che si vuole dimostrare, le ipotesi non mirano a sostenere la conclusione (lo loro conseguenze potrebbero addirittura essere indesiderate); sono semplici supposizioni che intratteniamo provvisoriamente come parte </a:t>
            </a:r>
            <a:br>
              <a:rPr lang="it-IT" dirty="0"/>
            </a:br>
            <a:r>
              <a:rPr lang="it-IT" dirty="0"/>
              <a:t>di una speciale strategia dimostrativa e che vengono abbandonate (“scaricate”) prima di raggiungere la conclusione voluta</a:t>
            </a:r>
            <a:r>
              <a:rPr lang="en-US" sz="1800" dirty="0"/>
              <a:t>.</a:t>
            </a:r>
            <a:endParaRPr lang="en-US" sz="1750" dirty="0"/>
          </a:p>
          <a:p>
            <a:pPr marL="0" indent="0"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  <a:buNone/>
            </a:pPr>
            <a:endParaRPr lang="it-IT" altLang="en-US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50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	Regole d’inferenza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0"/>
            <a:ext cx="8458199" cy="49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quattro regole restanti </a:t>
            </a:r>
            <a:r>
              <a:rPr lang="it-IT" dirty="0"/>
              <a:t>fanno ricorso a derivazioni ausiliarie note come </a:t>
            </a:r>
            <a:r>
              <a:rPr lang="it-IT" i="1" dirty="0"/>
              <a:t>ragionamenti ipotetici</a:t>
            </a:r>
            <a:r>
              <a:rPr lang="en-US" sz="2000" dirty="0"/>
              <a:t>.</a:t>
            </a:r>
            <a:endParaRPr lang="it-IT" altLang="en-US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2336" indent="-393192">
              <a:lnSpc>
                <a:spcPts val="1920"/>
              </a:lnSpc>
              <a:spcBef>
                <a:spcPts val="1400"/>
              </a:spcBef>
            </a:pPr>
            <a:r>
              <a:rPr lang="it-IT" sz="1750" dirty="0">
                <a:latin typeface="Symbol" pitchFamily="2" charset="2"/>
              </a:rPr>
              <a:t>~</a:t>
            </a:r>
            <a:r>
              <a:rPr lang="it-IT" sz="1750" dirty="0"/>
              <a:t>I	</a:t>
            </a:r>
            <a:r>
              <a:rPr lang="it-IT" sz="1750" b="1" dirty="0"/>
              <a:t>Introduzione della negazione</a:t>
            </a:r>
            <a:r>
              <a:rPr lang="it-IT" sz="1750" dirty="0"/>
              <a:t>: Data una derivazione di un assurdo da una ipotesi </a:t>
            </a:r>
            <a:r>
              <a:rPr lang="it-IT" sz="1750" dirty="0">
                <a:latin typeface="Symbol" pitchFamily="2" charset="2"/>
              </a:rPr>
              <a:t>f</a:t>
            </a:r>
            <a:r>
              <a:rPr lang="it-IT" sz="1750" dirty="0"/>
              <a:t>, si può scaricare l’ipotesi e inferire </a:t>
            </a:r>
            <a:r>
              <a:rPr lang="it-IT" sz="1750" dirty="0">
                <a:latin typeface="Symbol" pitchFamily="2" charset="2"/>
              </a:rPr>
              <a:t>~f</a:t>
            </a:r>
            <a:r>
              <a:rPr lang="it-IT" sz="1750" dirty="0"/>
              <a:t> (dove un assurdo è una contraddizione della forma ‘</a:t>
            </a:r>
            <a:r>
              <a:rPr lang="it-IT" sz="1750" dirty="0">
                <a:latin typeface="Symbol" pitchFamily="2" charset="2"/>
                <a:sym typeface="Symbol" pitchFamily="2" charset="2"/>
              </a:rPr>
              <a:t></a:t>
            </a:r>
            <a:r>
              <a:rPr lang="it-IT" sz="1750" dirty="0"/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1750" dirty="0"/>
              <a:t> </a:t>
            </a:r>
            <a:r>
              <a:rPr lang="it-IT" sz="1750" dirty="0">
                <a:latin typeface="Symbol" pitchFamily="2" charset="2"/>
              </a:rPr>
              <a:t>~</a:t>
            </a:r>
            <a:r>
              <a:rPr lang="it-IT" sz="1750" dirty="0">
                <a:latin typeface="Symbol" pitchFamily="2" charset="2"/>
                <a:sym typeface="Symbol" pitchFamily="2" charset="2"/>
              </a:rPr>
              <a:t></a:t>
            </a:r>
            <a:r>
              <a:rPr lang="it-IT" sz="1750" dirty="0"/>
              <a:t>’ o della forma </a:t>
            </a:r>
            <a:r>
              <a:rPr lang="it-IT" sz="1750" dirty="0">
                <a:latin typeface="Symbol" pitchFamily="2" charset="2"/>
              </a:rPr>
              <a:t>~</a:t>
            </a:r>
            <a:r>
              <a:rPr lang="it-IT" sz="1750" dirty="0">
                <a:latin typeface="Symbol" pitchFamily="2" charset="2"/>
                <a:sym typeface="Symbol" pitchFamily="2" charset="2"/>
              </a:rPr>
              <a:t>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it-IT" sz="1750" dirty="0"/>
              <a:t> </a:t>
            </a:r>
            <a:r>
              <a:rPr lang="it-IT" sz="1750" dirty="0">
                <a:latin typeface="Symbol" pitchFamily="2" charset="2"/>
                <a:sym typeface="Symbol" pitchFamily="2" charset="2"/>
              </a:rPr>
              <a:t></a:t>
            </a:r>
            <a:r>
              <a:rPr lang="it-IT" sz="1750" dirty="0"/>
              <a:t>’).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Symbol" pitchFamily="2" charset="2"/>
              </a:rPr>
              <a:t>Ú</a:t>
            </a:r>
            <a:r>
              <a:rPr lang="it-IT" sz="1750" dirty="0"/>
              <a:t>E	</a:t>
            </a:r>
            <a:r>
              <a:rPr lang="it-IT" sz="1750" b="1" dirty="0"/>
              <a:t>Eliminazione della disgiunzione</a:t>
            </a:r>
            <a:r>
              <a:rPr lang="it-IT" sz="1750" dirty="0"/>
              <a:t>: Da una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 err="1">
                <a:latin typeface="Symbol" pitchFamily="2" charset="2"/>
              </a:rPr>
              <a:t>Ú</a:t>
            </a:r>
            <a:r>
              <a:rPr lang="it-IT" sz="1750" dirty="0">
                <a:latin typeface="Symbol" pitchFamily="2" charset="2"/>
              </a:rPr>
              <a:t> y </a:t>
            </a:r>
            <a:r>
              <a:rPr lang="it-IT" sz="1750" dirty="0"/>
              <a:t>si può inferire qualunque </a:t>
            </a:r>
            <a:r>
              <a:rPr lang="it-IT" sz="1750" dirty="0" err="1"/>
              <a:t>fbf</a:t>
            </a:r>
            <a:r>
              <a:rPr lang="it-IT" sz="1750" dirty="0"/>
              <a:t> </a:t>
            </a:r>
            <a:r>
              <a:rPr lang="it-IT" sz="1750" dirty="0">
                <a:latin typeface="Symbol" pitchFamily="2" charset="2"/>
              </a:rPr>
              <a:t>c</a:t>
            </a:r>
            <a:r>
              <a:rPr lang="it-IT" sz="1750" dirty="0"/>
              <a:t> derivabile tanto dall’ipotesi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/>
              <a:t>quanto dall’ipotesi </a:t>
            </a:r>
            <a:r>
              <a:rPr lang="it-IT" sz="1750" dirty="0">
                <a:latin typeface="Symbol" pitchFamily="2" charset="2"/>
              </a:rPr>
              <a:t>y</a:t>
            </a:r>
            <a:r>
              <a:rPr lang="it-IT" sz="1750" dirty="0"/>
              <a:t>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/>
              <a:t>I	</a:t>
            </a:r>
            <a:r>
              <a:rPr lang="it-IT" sz="1750" b="1" dirty="0"/>
              <a:t>Introduzione del condizionale</a:t>
            </a:r>
            <a:r>
              <a:rPr lang="it-IT" sz="1750" dirty="0"/>
              <a:t>: Data una derivazione di una </a:t>
            </a:r>
            <a:r>
              <a:rPr lang="it-IT" sz="1750" dirty="0" err="1"/>
              <a:t>fbf</a:t>
            </a:r>
            <a:r>
              <a:rPr lang="it-IT" sz="1750" dirty="0"/>
              <a:t> </a:t>
            </a:r>
            <a:r>
              <a:rPr lang="it-IT" sz="1750" dirty="0">
                <a:latin typeface="Symbol" pitchFamily="2" charset="2"/>
              </a:rPr>
              <a:t>y</a:t>
            </a:r>
            <a:r>
              <a:rPr lang="it-IT" sz="1750" dirty="0"/>
              <a:t> da una ipotesi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, si può scaricare l’ipotesi e inferire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>
                <a:latin typeface="Symbol" pitchFamily="2" charset="2"/>
              </a:rPr>
              <a:t> y</a:t>
            </a:r>
            <a:r>
              <a:rPr lang="it-IT" sz="1750" dirty="0"/>
              <a:t>.</a:t>
            </a:r>
            <a:endParaRPr lang="en-US" sz="1750" dirty="0"/>
          </a:p>
          <a:p>
            <a:pPr marL="402336" indent="-393192">
              <a:lnSpc>
                <a:spcPts val="1920"/>
              </a:lnSpc>
            </a:pP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it-IT" sz="1750" dirty="0"/>
              <a:t>I	</a:t>
            </a:r>
            <a:r>
              <a:rPr lang="it-IT" sz="1750" b="1" dirty="0"/>
              <a:t>Introduzione del bicondizionale</a:t>
            </a:r>
            <a:r>
              <a:rPr lang="it-IT" sz="1750" dirty="0"/>
              <a:t>: Date una derivazione di una </a:t>
            </a:r>
            <a:r>
              <a:rPr lang="it-IT" sz="1750" dirty="0" err="1"/>
              <a:t>fbf</a:t>
            </a:r>
            <a:r>
              <a:rPr lang="it-IT" sz="1750" dirty="0"/>
              <a:t> </a:t>
            </a:r>
            <a:r>
              <a:rPr lang="it-IT" sz="1750" dirty="0">
                <a:latin typeface="Symbol" pitchFamily="2" charset="2"/>
              </a:rPr>
              <a:t>y</a:t>
            </a:r>
            <a:r>
              <a:rPr lang="it-IT" sz="1750" dirty="0"/>
              <a:t> da una ipotesi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e una derivazione di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dell’ipotesi </a:t>
            </a:r>
            <a:r>
              <a:rPr lang="it-IT" sz="1750" dirty="0">
                <a:latin typeface="Symbol" pitchFamily="2" charset="2"/>
              </a:rPr>
              <a:t>y</a:t>
            </a:r>
            <a:r>
              <a:rPr lang="it-IT" sz="1750" dirty="0"/>
              <a:t>, si può inferire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it-IT" sz="1750" dirty="0"/>
              <a:t> </a:t>
            </a:r>
            <a:r>
              <a:rPr lang="it-IT" sz="1750" dirty="0">
                <a:latin typeface="Symbol" pitchFamily="2" charset="2"/>
              </a:rPr>
              <a:t>y</a:t>
            </a:r>
            <a:r>
              <a:rPr lang="it-IT" sz="1750" dirty="0"/>
              <a:t>.</a:t>
            </a:r>
            <a:endParaRPr lang="en-US" sz="1750" dirty="0"/>
          </a:p>
          <a:p>
            <a:pPr eaLnBrk="0" fontAlgn="base" hangingPunct="0">
              <a:lnSpc>
                <a:spcPts val="2520"/>
              </a:lnSpc>
              <a:spcBef>
                <a:spcPts val="1500"/>
              </a:spcBef>
              <a:spcAft>
                <a:spcPct val="0"/>
              </a:spcAft>
            </a:pPr>
            <a:r>
              <a:rPr lang="it-IT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L’estensione di un ragionamento ipotetico all’interno di una dimostrazione si indica tracciando una linea verticale dalla riga in cui si introduce l’ipotesi alla riga in cui compare la conseguenza voluta.</a:t>
            </a:r>
          </a:p>
        </p:txBody>
      </p:sp>
    </p:spTree>
    <p:extLst>
      <p:ext uri="{BB962C8B-B14F-4D97-AF65-F5344CB8AC3E}">
        <p14:creationId xmlns:p14="http://schemas.microsoft.com/office/powerpoint/2010/main" val="12001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 fontScale="90000"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 Reg. d’</a:t>
            </a:r>
            <a:r>
              <a:rPr lang="it-IT" altLang="en-US" sz="3000" b="1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inf</a:t>
            </a:r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. </a:t>
            </a:r>
            <a:r>
              <a:rPr lang="it-IT" altLang="en-US" sz="3000" b="1" dirty="0" err="1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ip</a:t>
            </a:r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. /SI, sillogismo ipotetico, es. 4.9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/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501A81-8226-0337-44A2-7DF4E10A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4805680" cy="538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663546-246E-6CCA-6AC5-DCEC856DF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09800"/>
            <a:ext cx="4805680" cy="1412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743836-9EF9-50F8-3948-FF14DE4D9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209800"/>
            <a:ext cx="4805680" cy="171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	Regole d’inferenza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Symbol" pitchFamily="2" charset="2"/>
                <a:cs typeface="Times New Roman" panose="02020603050405020304" pitchFamily="18" charset="0"/>
              </a:rPr>
              <a:t>Ú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CCCC69-A90F-531E-E8D1-913AD8507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362"/>
          <a:stretch/>
        </p:blipFill>
        <p:spPr>
          <a:xfrm>
            <a:off x="2667000" y="2209800"/>
            <a:ext cx="4805680" cy="30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702E02-4928-857A-925B-FB3AC860E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06"/>
          <a:stretch/>
        </p:blipFill>
        <p:spPr>
          <a:xfrm>
            <a:off x="2667000" y="2209800"/>
            <a:ext cx="4805680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F2E1C9-EC7E-4174-8424-E85A56EF3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127"/>
          <a:stretch/>
        </p:blipFill>
        <p:spPr>
          <a:xfrm>
            <a:off x="2667000" y="2209800"/>
            <a:ext cx="4805680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4B114-2FE2-8998-8C46-037F89E1E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873"/>
          <a:stretch/>
        </p:blipFill>
        <p:spPr>
          <a:xfrm>
            <a:off x="2667000" y="2209800"/>
            <a:ext cx="4805680" cy="2209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F8CB68-D8E9-4DEA-EE21-7C3C5C6AD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34"/>
          <a:stretch/>
        </p:blipFill>
        <p:spPr>
          <a:xfrm>
            <a:off x="2667000" y="2209800"/>
            <a:ext cx="4805680" cy="2514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D728A6-0DA6-7634-BA04-AFEABCD8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480568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Ho inserito le soluzioni al compito 1 nel sito</a:t>
            </a:r>
          </a:p>
        </p:txBody>
      </p:sp>
    </p:spTree>
    <p:extLst>
      <p:ext uri="{BB962C8B-B14F-4D97-AF65-F5344CB8AC3E}">
        <p14:creationId xmlns:p14="http://schemas.microsoft.com/office/powerpoint/2010/main" val="882182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	Regole d’inferenza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5D2F04-63A0-9E28-5C8F-B3F0C627F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615"/>
          <a:stretch/>
        </p:blipFill>
        <p:spPr>
          <a:xfrm>
            <a:off x="2667000" y="2209800"/>
            <a:ext cx="4805680" cy="304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48B993-1AD1-5D2A-5795-E2B046F0F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73596"/>
          <a:stretch/>
        </p:blipFill>
        <p:spPr>
          <a:xfrm>
            <a:off x="2667000" y="2209801"/>
            <a:ext cx="4805680" cy="5231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DF6F60-6FD4-8C34-4AA3-55DD3B68D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212"/>
          <a:stretch/>
        </p:blipFill>
        <p:spPr>
          <a:xfrm>
            <a:off x="2667000" y="2209801"/>
            <a:ext cx="4805680" cy="8279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8919E1-73BA-B6F4-2AF1-E62726D66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301"/>
          <a:stretch/>
        </p:blipFill>
        <p:spPr>
          <a:xfrm>
            <a:off x="2667000" y="2213770"/>
            <a:ext cx="4805680" cy="14006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D9AAD3F-75AA-1DF3-961F-679BBCD95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16"/>
          <a:stretch/>
        </p:blipFill>
        <p:spPr>
          <a:xfrm>
            <a:off x="2667000" y="2209800"/>
            <a:ext cx="4805680" cy="17015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5A29B8-C128-443E-D871-60DC6DA6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209800"/>
            <a:ext cx="480568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	Regole d’inferenza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EFCE2-5DB3-CC82-367A-5F241A1D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115"/>
          <a:stretch/>
        </p:blipFill>
        <p:spPr>
          <a:xfrm>
            <a:off x="2667000" y="2209800"/>
            <a:ext cx="493776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09A3F9-B53B-0424-0063-D03122CB9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71"/>
          <a:stretch/>
        </p:blipFill>
        <p:spPr>
          <a:xfrm>
            <a:off x="2667000" y="2209800"/>
            <a:ext cx="493776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531E52-88D9-DC57-5852-3294A9F5B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4937760" cy="28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	Regole d’inferenza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Symbol" pitchFamily="2" charset="2"/>
                <a:cs typeface="Times New Roman" panose="02020603050405020304" pitchFamily="18" charset="0"/>
              </a:rPr>
              <a:t>Ú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324BBF-CE17-9370-C21C-0BD4DCF87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530352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	Regole d’inferenza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8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8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  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(MT; es. 4.21, p. 119)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71BC9-806C-39F3-887C-86C6851C5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5303520" cy="16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4.3	Regole d’inferenza ipotetiche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41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Esempio: dimostrare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8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8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/>
              <a:t> </a:t>
            </a:r>
            <a:r>
              <a:rPr lang="it-IT" sz="26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600" dirty="0"/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it-IT" altLang="en-US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2FEE93-89B1-F726-9804-2B9691745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530352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Consideriamo alcune "banalità"</a:t>
            </a:r>
          </a:p>
        </p:txBody>
      </p:sp>
    </p:spTree>
    <p:extLst>
      <p:ext uri="{BB962C8B-B14F-4D97-AF65-F5344CB8AC3E}">
        <p14:creationId xmlns:p14="http://schemas.microsoft.com/office/powerpoint/2010/main" val="1275565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5635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it-IT" dirty="0"/>
              <a:t>Esercizio risolto 4.3, p. 108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0"/>
            <a:ext cx="8839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/>
              <a:t>Dimostrare:</a:t>
            </a:r>
          </a:p>
          <a:p>
            <a:pPr algn="ctr" eaLnBrk="1" hangingPunct="1">
              <a:buFontTx/>
              <a:buNone/>
            </a:pPr>
            <a:r>
              <a:rPr lang="it-IT" i="1"/>
              <a:t>P</a:t>
            </a:r>
            <a:r>
              <a:rPr lang="it-IT"/>
              <a:t> &amp; </a:t>
            </a:r>
            <a:r>
              <a:rPr lang="it-IT" i="1"/>
              <a:t>Q</a:t>
            </a:r>
            <a:r>
              <a:rPr lang="it-IT"/>
              <a:t> |– </a:t>
            </a:r>
            <a:r>
              <a:rPr lang="it-IT" i="1"/>
              <a:t>Q</a:t>
            </a:r>
            <a:r>
              <a:rPr lang="it-IT"/>
              <a:t> &amp; </a:t>
            </a:r>
            <a:r>
              <a:rPr lang="it-IT" i="1"/>
              <a:t>P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26368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4000">
                <a:solidFill>
                  <a:schemeClr val="tx2"/>
                </a:solidFill>
                <a:latin typeface="Calibri" pitchFamily="34" charset="0"/>
              </a:rPr>
              <a:t>Soluzione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752600" y="4724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000">
                <a:latin typeface="Calibri" pitchFamily="34" charset="0"/>
              </a:rPr>
              <a:t>L’ordine con cui otteniamo i due congiunti dalla congiunzione iniziale mediante &amp;E è indifferente. Avremmo anche potuto scrivere ‘</a:t>
            </a:r>
            <a:r>
              <a:rPr lang="it-IT" sz="2000" i="1">
                <a:latin typeface="Calibri" pitchFamily="34" charset="0"/>
              </a:rPr>
              <a:t>Q</a:t>
            </a:r>
            <a:r>
              <a:rPr lang="it-IT" sz="2000">
                <a:latin typeface="Calibri" pitchFamily="34" charset="0"/>
              </a:rPr>
              <a:t>’ alla riga 2 e ‘</a:t>
            </a:r>
            <a:r>
              <a:rPr lang="it-IT" sz="2000" i="1">
                <a:latin typeface="Calibri" pitchFamily="34" charset="0"/>
              </a:rPr>
              <a:t>P</a:t>
            </a:r>
            <a:r>
              <a:rPr lang="it-IT" sz="2000">
                <a:latin typeface="Calibri" pitchFamily="34" charset="0"/>
              </a:rPr>
              <a:t>’ alla 3. Cìò avrebbe comunque consentito l’applicazione di &amp;I per ottenere la conclusione alla riga 4</a:t>
            </a:r>
          </a:p>
        </p:txBody>
      </p:sp>
      <p:pic>
        <p:nvPicPr>
          <p:cNvPr id="1761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2766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37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/>
              <a:t>Esercizio risolto 4.5, p. 108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0"/>
            <a:ext cx="8839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/>
              <a:t>Dimostrare:</a:t>
            </a:r>
          </a:p>
          <a:p>
            <a:pPr algn="ctr" eaLnBrk="1" hangingPunct="1">
              <a:buFontTx/>
              <a:buNone/>
            </a:pPr>
            <a:r>
              <a:rPr lang="it-IT" i="1"/>
              <a:t>P</a:t>
            </a:r>
            <a:r>
              <a:rPr lang="it-IT"/>
              <a:t> |– </a:t>
            </a:r>
            <a:r>
              <a:rPr lang="it-IT" i="1"/>
              <a:t>P</a:t>
            </a:r>
            <a:r>
              <a:rPr lang="it-IT"/>
              <a:t> &amp; </a:t>
            </a:r>
            <a:r>
              <a:rPr lang="it-IT" i="1"/>
              <a:t>P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52600" y="26368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4000">
                <a:solidFill>
                  <a:schemeClr val="tx2"/>
                </a:solidFill>
              </a:rPr>
              <a:t>Soluzione</a:t>
            </a:r>
          </a:p>
        </p:txBody>
      </p:sp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650" y="4010026"/>
            <a:ext cx="6362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727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/>
              <a:t>Esercizio risolto 4.7 (p. 109)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0"/>
            <a:ext cx="8839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/>
              <a:t>Dimostrare:</a:t>
            </a:r>
          </a:p>
          <a:p>
            <a:pPr algn="ctr" eaLnBrk="1" hangingPunct="1">
              <a:buFontTx/>
              <a:buNone/>
            </a:pPr>
            <a:r>
              <a:rPr lang="it-IT" i="1"/>
              <a:t>P</a:t>
            </a:r>
            <a:r>
              <a:rPr lang="it-IT"/>
              <a:t> |– </a:t>
            </a:r>
            <a:r>
              <a:rPr lang="it-IT" i="1"/>
              <a:t>P</a:t>
            </a:r>
            <a:r>
              <a:rPr lang="it-IT"/>
              <a:t> </a:t>
            </a:r>
            <a:r>
              <a:rPr lang="it-IT">
                <a:sym typeface="Symbol" pitchFamily="18" charset="2"/>
              </a:rPr>
              <a:t></a:t>
            </a:r>
            <a:r>
              <a:rPr lang="it-IT"/>
              <a:t> </a:t>
            </a:r>
            <a:r>
              <a:rPr lang="it-IT" i="1"/>
              <a:t>P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52600" y="26368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4000">
                <a:solidFill>
                  <a:schemeClr val="tx2"/>
                </a:solidFill>
              </a:rPr>
              <a:t>Soluzione</a:t>
            </a:r>
          </a:p>
        </p:txBody>
      </p:sp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439" y="4210050"/>
            <a:ext cx="59531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38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Strategie dimostrative (i)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Vedi Varzi p. 122. Qui propongo qualche suggerimento aggiuntivo</a:t>
            </a:r>
          </a:p>
          <a:p>
            <a:r>
              <a:rPr lang="it-IT" dirty="0"/>
              <a:t>Se bisogna dimostrare C, vedere se è disponibile un condizionale A → C e l’antecedente del condizionale A al fine di applicare →E</a:t>
            </a:r>
          </a:p>
          <a:p>
            <a:r>
              <a:rPr lang="it-IT" dirty="0"/>
              <a:t>Se bisogna dimostrare C, vedere se è disponibile una disgiunzione P v Q, per poi provare a derivare C sia da P che da Q e quindi applicare </a:t>
            </a:r>
            <a:r>
              <a:rPr lang="it-IT" dirty="0" err="1"/>
              <a:t>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57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«solo se»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«Marta verrà solo se verrà Giovanni» = «se Marta verrà allora verrà Giovanni»</a:t>
            </a:r>
          </a:p>
          <a:p>
            <a:r>
              <a:rPr lang="it-IT" dirty="0"/>
              <a:t>M -&gt; G</a:t>
            </a:r>
          </a:p>
          <a:p>
            <a:r>
              <a:rPr lang="it-IT" dirty="0"/>
              <a:t>Da non confondere con «Marta verrà se solo se verrà Giovanni» </a:t>
            </a:r>
          </a:p>
          <a:p>
            <a:r>
              <a:rPr lang="it-IT"/>
              <a:t>M &lt;-&gt; 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632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 dimostrative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Dimostrare per assurdo in mancanza di altre strategie: ipotizzare l’opposto di ciò che si vuole dimostrare, ossia (i) ipotizzare ∼φ, se si vuole dimostrare φ, o (ii) ipotizzare φ, se si vuole dimostrare ∼φ. Cercare poi di ottenere un assurdo e applicare la regola ∼I. Nel caso (i) otteniamo ∼∼φ, da cui ricaviamo φ tramite la regola ∼E. Nel caso (ii) otteniamo ∼φ.</a:t>
            </a:r>
          </a:p>
          <a:p>
            <a:pPr>
              <a:defRPr/>
            </a:pPr>
            <a:r>
              <a:rPr lang="it-IT" dirty="0"/>
              <a:t>Per dimostrare una </a:t>
            </a:r>
            <a:r>
              <a:rPr lang="it-IT" dirty="0" err="1"/>
              <a:t>fbf</a:t>
            </a:r>
            <a:r>
              <a:rPr lang="it-IT" dirty="0"/>
              <a:t> atomica: dimostrare per assurdo in mancanza di altre strategie</a:t>
            </a:r>
          </a:p>
          <a:p>
            <a:pPr>
              <a:defRPr/>
            </a:pPr>
            <a:r>
              <a:rPr lang="it-IT" dirty="0"/>
              <a:t>Per dimostrare una congiunzione: dimostrare ciascuno dei congiunti separatamente e poi congiungerli mediante &amp;I.</a:t>
            </a:r>
          </a:p>
          <a:p>
            <a:pPr marL="0" indent="0">
              <a:buNone/>
              <a:defRPr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4819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Strategie dimostrative (ii)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Per dimostrare una disgiunzione: provare a derivare uno dei disgiunti per applicare </a:t>
            </a:r>
            <a:r>
              <a:rPr lang="it-IT" dirty="0" err="1"/>
              <a:t>vI</a:t>
            </a:r>
            <a:r>
              <a:rPr lang="it-IT" dirty="0"/>
              <a:t>. Se questa strategia fallisce, ragionare per assurdo.</a:t>
            </a:r>
          </a:p>
          <a:p>
            <a:pPr eaLnBrk="1" hangingPunct="1">
              <a:defRPr/>
            </a:pPr>
            <a:r>
              <a:rPr lang="it-IT" dirty="0"/>
              <a:t>Per dimostrare una condizionale: ipotizzare l’antecedente e derivare il conseguente, poi applicare →I.</a:t>
            </a:r>
          </a:p>
          <a:p>
            <a:pPr>
              <a:defRPr/>
            </a:pPr>
            <a:r>
              <a:rPr lang="it-IT" dirty="0"/>
              <a:t>Per dimostrare una bicondizionale: ipotizzare ciascun lato per derivare l’altro lato e poi ottenere la conclusione per ↔I.</a:t>
            </a:r>
          </a:p>
          <a:p>
            <a:pPr eaLnBrk="1" hangingPunct="1">
              <a:defRPr/>
            </a:pPr>
            <a:r>
              <a:rPr lang="it-IT" dirty="0"/>
              <a:t>(vecchia edizione: Per dimostrare una bicondizionale: usare →I due volte per dimostrare i condizionali necessari a ottenere la conclusione per ↔I)</a:t>
            </a:r>
          </a:p>
          <a:p>
            <a:pPr eaLnBrk="1" hangingPunct="1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3514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Esempio per sostituzione</a:t>
            </a: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/>
              <a:t>E’ una nozione che ci serve per potere aggiungere «regole derivate»</a:t>
            </a:r>
          </a:p>
          <a:p>
            <a:pPr eaLnBrk="1" hangingPunct="1"/>
            <a:r>
              <a:rPr lang="it-IT" dirty="0"/>
              <a:t>Un </a:t>
            </a:r>
            <a:r>
              <a:rPr lang="it-IT" b="1" dirty="0"/>
              <a:t>esempio per sostituzione </a:t>
            </a:r>
            <a:r>
              <a:rPr lang="it-IT" dirty="0"/>
              <a:t>di una </a:t>
            </a:r>
            <a:r>
              <a:rPr lang="it-IT" dirty="0" err="1"/>
              <a:t>fbf</a:t>
            </a:r>
            <a:r>
              <a:rPr lang="it-IT" dirty="0"/>
              <a:t> o di una forma argomentativa è il risultato della sostituzione di zero o più lettere enunciative con </a:t>
            </a:r>
            <a:r>
              <a:rPr lang="it-IT" dirty="0" err="1"/>
              <a:t>fbf</a:t>
            </a:r>
            <a:r>
              <a:rPr lang="it-IT" dirty="0"/>
              <a:t> qualsiasi, anche complesse, purché ogni occorrenza della stessa lettera venga sostituita dalla stessa </a:t>
            </a:r>
            <a:r>
              <a:rPr lang="it-IT" dirty="0" err="1"/>
              <a:t>fbf</a:t>
            </a:r>
            <a:endParaRPr lang="it-IT" dirty="0"/>
          </a:p>
          <a:p>
            <a:pPr eaLnBrk="1" hangingPunct="1"/>
            <a:r>
              <a:rPr lang="it-IT" dirty="0"/>
              <a:t>Diciamo ‘zero o più’ per permettere a ogni forma di valere come esempio per sostituzione di se stessa.</a:t>
            </a:r>
          </a:p>
          <a:p>
            <a:pPr eaLnBrk="1" hangingPunct="1"/>
            <a:r>
              <a:rPr lang="it-IT" dirty="0"/>
              <a:t>Esempio ...</a:t>
            </a:r>
          </a:p>
        </p:txBody>
      </p:sp>
    </p:spTree>
    <p:extLst>
      <p:ext uri="{BB962C8B-B14F-4D97-AF65-F5344CB8AC3E}">
        <p14:creationId xmlns:p14="http://schemas.microsoft.com/office/powerpoint/2010/main" val="653316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b="1" dirty="0"/>
              <a:t>P</a:t>
            </a:r>
            <a:r>
              <a:rPr lang="it-IT" dirty="0"/>
              <a:t> → </a:t>
            </a:r>
            <a:r>
              <a:rPr lang="it-IT" u="sng" dirty="0"/>
              <a:t>Q</a:t>
            </a:r>
            <a:r>
              <a:rPr lang="it-IT" dirty="0"/>
              <a:t>, ∼</a:t>
            </a:r>
            <a:r>
              <a:rPr lang="it-IT" u="sng" dirty="0"/>
              <a:t>Q</a:t>
            </a:r>
            <a:r>
              <a:rPr lang="it-IT" dirty="0"/>
              <a:t> |– ∼</a:t>
            </a:r>
            <a:r>
              <a:rPr lang="it-IT" b="1" dirty="0"/>
              <a:t>P</a:t>
            </a:r>
          </a:p>
          <a:p>
            <a:pPr eaLnBrk="1" hangingPunct="1"/>
            <a:r>
              <a:rPr lang="it-IT" dirty="0"/>
              <a:t>Sostituzioni:</a:t>
            </a:r>
          </a:p>
          <a:p>
            <a:pPr eaLnBrk="1" hangingPunct="1"/>
            <a:r>
              <a:rPr lang="it-IT" dirty="0"/>
              <a:t>P = </a:t>
            </a:r>
            <a:r>
              <a:rPr lang="pt-BR" dirty="0"/>
              <a:t>(P ∨ N) </a:t>
            </a:r>
          </a:p>
          <a:p>
            <a:pPr eaLnBrk="1" hangingPunct="1"/>
            <a:r>
              <a:rPr lang="pt-BR" dirty="0"/>
              <a:t>Q = ∼S</a:t>
            </a:r>
            <a:endParaRPr lang="it-IT" dirty="0"/>
          </a:p>
          <a:p>
            <a:pPr eaLnBrk="1" hangingPunct="1"/>
            <a:r>
              <a:rPr lang="pt-BR" b="1" dirty="0"/>
              <a:t>(P ∨ N) </a:t>
            </a:r>
            <a:r>
              <a:rPr lang="pt-BR" dirty="0"/>
              <a:t>→ </a:t>
            </a:r>
            <a:r>
              <a:rPr lang="pt-BR" u="sng" dirty="0"/>
              <a:t>∼S</a:t>
            </a:r>
            <a:r>
              <a:rPr lang="pt-BR" dirty="0"/>
              <a:t>, ∼</a:t>
            </a:r>
            <a:r>
              <a:rPr lang="pt-BR" u="sng" dirty="0"/>
              <a:t>∼S </a:t>
            </a:r>
            <a:r>
              <a:rPr lang="pt-BR" dirty="0"/>
              <a:t>|– ∼</a:t>
            </a:r>
            <a:r>
              <a:rPr lang="pt-BR" b="1" dirty="0"/>
              <a:t>(P ∨ N)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84509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Regole derivate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/>
              <a:t>Se è valida una certa forma argomentativa </a:t>
            </a:r>
            <a:r>
              <a:rPr lang="el-GR" dirty="0"/>
              <a:t>φ</a:t>
            </a:r>
            <a:r>
              <a:rPr lang="it-IT" dirty="0"/>
              <a:t>1, ..., </a:t>
            </a:r>
            <a:r>
              <a:rPr lang="el-GR" dirty="0"/>
              <a:t>φ</a:t>
            </a:r>
            <a:r>
              <a:rPr lang="it-IT" dirty="0"/>
              <a:t>n |– </a:t>
            </a:r>
            <a:r>
              <a:rPr lang="el-GR" dirty="0"/>
              <a:t>ψ</a:t>
            </a:r>
            <a:r>
              <a:rPr lang="it-IT" dirty="0"/>
              <a:t>, sarà valido qualsiasi esempio per sostituzione </a:t>
            </a:r>
            <a:r>
              <a:rPr lang="el-GR" dirty="0"/>
              <a:t>φ</a:t>
            </a:r>
            <a:r>
              <a:rPr lang="it-IT" dirty="0"/>
              <a:t>1*, ..., </a:t>
            </a:r>
            <a:r>
              <a:rPr lang="el-GR" dirty="0"/>
              <a:t>φ</a:t>
            </a:r>
            <a:r>
              <a:rPr lang="it-IT" dirty="0"/>
              <a:t>n* |– </a:t>
            </a:r>
            <a:r>
              <a:rPr lang="el-GR" dirty="0"/>
              <a:t>ψ</a:t>
            </a:r>
            <a:r>
              <a:rPr lang="it-IT" dirty="0"/>
              <a:t>* di quella forma</a:t>
            </a:r>
          </a:p>
          <a:p>
            <a:pPr>
              <a:defRPr/>
            </a:pPr>
            <a:r>
              <a:rPr lang="it-IT" dirty="0"/>
              <a:t>Motivo: potrei ripetere gli stessi passi dimostrativi che mi hanno condotto a </a:t>
            </a:r>
            <a:r>
              <a:rPr lang="el-GR" dirty="0"/>
              <a:t>ψ</a:t>
            </a:r>
            <a:r>
              <a:rPr lang="it-IT" dirty="0"/>
              <a:t> da </a:t>
            </a:r>
            <a:r>
              <a:rPr lang="el-GR" dirty="0"/>
              <a:t>φ</a:t>
            </a:r>
            <a:r>
              <a:rPr lang="it-IT" dirty="0"/>
              <a:t>1, …, </a:t>
            </a:r>
            <a:r>
              <a:rPr lang="el-GR" dirty="0"/>
              <a:t>φ</a:t>
            </a:r>
            <a:r>
              <a:rPr lang="it-IT" dirty="0"/>
              <a:t>n, questa volta per ottenere </a:t>
            </a:r>
            <a:r>
              <a:rPr lang="el-GR" dirty="0"/>
              <a:t>ψ</a:t>
            </a:r>
            <a:r>
              <a:rPr lang="it-IT" dirty="0"/>
              <a:t>* da </a:t>
            </a:r>
            <a:r>
              <a:rPr lang="el-GR" dirty="0"/>
              <a:t>φ</a:t>
            </a:r>
            <a:r>
              <a:rPr lang="it-IT" dirty="0"/>
              <a:t>1*, ..., </a:t>
            </a:r>
            <a:r>
              <a:rPr lang="el-GR" dirty="0"/>
              <a:t>φ</a:t>
            </a:r>
            <a:r>
              <a:rPr lang="it-IT" dirty="0"/>
              <a:t>n*</a:t>
            </a:r>
          </a:p>
          <a:p>
            <a:pPr eaLnBrk="1" hangingPunct="1">
              <a:defRPr/>
            </a:pPr>
            <a:r>
              <a:rPr lang="it-IT" dirty="0"/>
              <a:t>Quindi la dimostrazione di una forma argomentativa genera una corrispondente regola DERIVATA</a:t>
            </a:r>
          </a:p>
        </p:txBody>
      </p:sp>
    </p:spTree>
    <p:extLst>
      <p:ext uri="{BB962C8B-B14F-4D97-AF65-F5344CB8AC3E}">
        <p14:creationId xmlns:p14="http://schemas.microsoft.com/office/powerpoint/2010/main" val="2384401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4.4	Regole derivate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1"/>
            <a:ext cx="8305799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Le dieci regole d’inferenza formano un sistema </a:t>
            </a:r>
            <a:r>
              <a:rPr lang="it-IT" i="1" dirty="0"/>
              <a:t>corretto </a:t>
            </a:r>
            <a:r>
              <a:rPr lang="it-IT" dirty="0"/>
              <a:t>e </a:t>
            </a:r>
            <a:r>
              <a:rPr lang="it-IT" i="1" dirty="0"/>
              <a:t>completo</a:t>
            </a:r>
            <a:r>
              <a:rPr lang="it-IT" dirty="0"/>
              <a:t>: esse consentono di dimostrare tutte e sole le forme argomentative valide esprimibili nel linguaggio della logica proposizionale. </a:t>
            </a:r>
          </a:p>
          <a:p>
            <a:pPr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dirty="0"/>
              <a:t>In certi casi le dimostrazioni sono piuttosto laboriose; le si può abbreviare utilizzando qualunque forma argomentativa dimostrata precedentemente alla stregua di una nuova regola d’inferenza:</a:t>
            </a:r>
          </a:p>
          <a:p>
            <a:pPr marL="365760"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i="1" dirty="0"/>
              <a:t>Dalle premesse di un qualunque esempio per sostituzione di una forma argomentativa già dimostrata si può inferire la conclusione di quello stesso esempio per sostituzione.</a:t>
            </a:r>
            <a:r>
              <a:rPr lang="en-US" i="1" dirty="0"/>
              <a:t> </a:t>
            </a:r>
            <a:endParaRPr lang="it-IT" i="1" dirty="0"/>
          </a:p>
          <a:p>
            <a:pPr eaLnBrk="0" fontAlgn="base" hangingPunct="0">
              <a:lnSpc>
                <a:spcPts val="2520"/>
              </a:lnSpc>
              <a:spcBef>
                <a:spcPts val="1100"/>
              </a:spcBef>
              <a:spcAft>
                <a:spcPct val="0"/>
              </a:spcAft>
            </a:pPr>
            <a:r>
              <a:rPr lang="it-IT" dirty="0"/>
              <a:t>Queste nuove regole non permettono di dimostrare niente che non sia già dimostrabile con le dieci regole di base; sono </a:t>
            </a:r>
            <a:r>
              <a:rPr lang="it-IT" i="1" dirty="0"/>
              <a:t>regole derivate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578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57400" y="838201"/>
            <a:ext cx="7239000" cy="605869"/>
          </a:xfrm>
        </p:spPr>
        <p:txBody>
          <a:bodyPr anchor="t">
            <a:normAutofit/>
          </a:bodyPr>
          <a:lstStyle/>
          <a:p>
            <a:r>
              <a:rPr lang="it-IT" altLang="en-US" sz="3000" b="1" dirty="0">
                <a:solidFill>
                  <a:schemeClr val="bg1">
                    <a:lumMod val="65000"/>
                  </a:schemeClr>
                </a:solidFill>
                <a:ea typeface="Times New Roman" panose="02020603050405020304" pitchFamily="18" charset="0"/>
              </a:rPr>
              <a:t>4.4	Regole derivate (v. tabella p. 134)</a:t>
            </a:r>
            <a:endParaRPr lang="it-IT" sz="3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7CB2526-220C-646D-ADB3-0F47A0C35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57402" y="1524000"/>
            <a:ext cx="8458199" cy="53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ts val="252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/>
              <a:t>Regole derivate più comuni:</a:t>
            </a:r>
          </a:p>
          <a:p>
            <a:pPr marL="566928" indent="-566928">
              <a:lnSpc>
                <a:spcPts val="1902"/>
              </a:lnSpc>
              <a:spcBef>
                <a:spcPts val="1600"/>
              </a:spcBef>
            </a:pPr>
            <a:r>
              <a:rPr lang="it-IT" sz="1750" dirty="0"/>
              <a:t>MT	</a:t>
            </a:r>
            <a:r>
              <a:rPr lang="it-IT" sz="1750" i="1" dirty="0"/>
              <a:t>Modus </a:t>
            </a:r>
            <a:r>
              <a:rPr lang="it-IT" sz="1750" i="1" dirty="0" err="1"/>
              <a:t>tollens</a:t>
            </a:r>
            <a:r>
              <a:rPr lang="it-IT" sz="1750" dirty="0"/>
              <a:t>: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8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8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dirty="0" err="1"/>
              <a:t>è</a:t>
            </a:r>
            <a:r>
              <a:rPr lang="en-US" sz="1750" dirty="0"/>
              <a:t> </a:t>
            </a:r>
            <a:r>
              <a:rPr lang="en-US" sz="1750" dirty="0" err="1"/>
              <a:t>dimostrabile</a:t>
            </a:r>
            <a:r>
              <a:rPr lang="en-US" sz="1750" dirty="0"/>
              <a:t>. </a:t>
            </a:r>
            <a:br>
              <a:rPr lang="en-US" sz="1750" dirty="0"/>
            </a:br>
            <a:r>
              <a:rPr lang="en-US" sz="1750" dirty="0" err="1"/>
              <a:t>Quindi</a:t>
            </a:r>
            <a:r>
              <a:rPr lang="en-US" sz="1750" dirty="0"/>
              <a:t>:</a:t>
            </a:r>
            <a:r>
              <a:rPr lang="it-IT" sz="1750" dirty="0"/>
              <a:t> da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>
                <a:latin typeface="Symbol" pitchFamily="2" charset="2"/>
              </a:rPr>
              <a:t> y</a:t>
            </a:r>
            <a:r>
              <a:rPr lang="it-IT" sz="1750" dirty="0"/>
              <a:t> e </a:t>
            </a:r>
            <a:r>
              <a:rPr lang="it-IT" sz="1750" dirty="0">
                <a:latin typeface="Symbol" pitchFamily="2" charset="2"/>
              </a:rPr>
              <a:t>~y</a:t>
            </a:r>
            <a:r>
              <a:rPr lang="it-IT" sz="1750" dirty="0"/>
              <a:t> si può sempre inferire </a:t>
            </a:r>
            <a:r>
              <a:rPr lang="it-IT" sz="1750" dirty="0">
                <a:latin typeface="Symbol" pitchFamily="2" charset="2"/>
              </a:rPr>
              <a:t>~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.</a:t>
            </a:r>
            <a:endParaRPr lang="en-US" sz="1750" dirty="0"/>
          </a:p>
          <a:p>
            <a:pPr marL="566928" indent="-566928">
              <a:lnSpc>
                <a:spcPts val="1902"/>
              </a:lnSpc>
            </a:pPr>
            <a:r>
              <a:rPr lang="it-IT" sz="1750" dirty="0"/>
              <a:t>SD	</a:t>
            </a:r>
            <a:r>
              <a:rPr lang="it-IT" sz="1750" i="1" dirty="0"/>
              <a:t>Sillogismo disgiuntivo</a:t>
            </a:r>
            <a:r>
              <a:rPr lang="it-IT" sz="1750" dirty="0"/>
              <a:t>: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 err="1">
                <a:latin typeface="Symbol" pitchFamily="2" charset="2"/>
              </a:rPr>
              <a:t>Ú</a:t>
            </a:r>
            <a:r>
              <a:rPr lang="it-IT" sz="1700" dirty="0">
                <a:latin typeface="Symbol" pitchFamily="2" charset="2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dirty="0">
                <a:latin typeface="Symbol" pitchFamily="2" charset="2"/>
                <a:cs typeface="Times New Roman" panose="02020603050405020304" pitchFamily="18" charset="0"/>
              </a:rPr>
              <a:t>~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dirty="0" err="1"/>
              <a:t>è</a:t>
            </a:r>
            <a:r>
              <a:rPr lang="en-US" sz="1750" dirty="0"/>
              <a:t> </a:t>
            </a:r>
            <a:r>
              <a:rPr lang="en-US" sz="1750" dirty="0" err="1"/>
              <a:t>dimostrabile</a:t>
            </a:r>
            <a:r>
              <a:rPr lang="en-US" sz="1750" dirty="0"/>
              <a:t>. </a:t>
            </a:r>
            <a:br>
              <a:rPr lang="en-US" sz="1750" dirty="0"/>
            </a:br>
            <a:r>
              <a:rPr lang="en-US" sz="1750" dirty="0" err="1"/>
              <a:t>Quindi</a:t>
            </a:r>
            <a:r>
              <a:rPr lang="en-US" sz="1750" dirty="0"/>
              <a:t>:</a:t>
            </a:r>
            <a:r>
              <a:rPr lang="it-IT" sz="1750" dirty="0"/>
              <a:t> da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 err="1">
                <a:latin typeface="Symbol" pitchFamily="2" charset="2"/>
              </a:rPr>
              <a:t>Ú</a:t>
            </a:r>
            <a:r>
              <a:rPr lang="it-IT" sz="1750" dirty="0">
                <a:latin typeface="Symbol" pitchFamily="2" charset="2"/>
              </a:rPr>
              <a:t> y </a:t>
            </a:r>
            <a:r>
              <a:rPr lang="it-IT" sz="1750" dirty="0"/>
              <a:t>e </a:t>
            </a:r>
            <a:r>
              <a:rPr lang="it-IT" sz="1750" dirty="0">
                <a:latin typeface="Symbol" pitchFamily="2" charset="2"/>
              </a:rPr>
              <a:t>~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si può sempre inferire </a:t>
            </a:r>
            <a:r>
              <a:rPr lang="it-IT" sz="1750" dirty="0">
                <a:latin typeface="Symbol" pitchFamily="2" charset="2"/>
              </a:rPr>
              <a:t>y</a:t>
            </a:r>
            <a:r>
              <a:rPr lang="it-IT" sz="1750" dirty="0"/>
              <a:t>.</a:t>
            </a:r>
            <a:endParaRPr lang="en-US" sz="1750" dirty="0"/>
          </a:p>
          <a:p>
            <a:pPr marL="566928" indent="-566928">
              <a:lnSpc>
                <a:spcPts val="1902"/>
              </a:lnSpc>
            </a:pPr>
            <a:r>
              <a:rPr lang="it-IT" sz="1750" dirty="0"/>
              <a:t>SI	</a:t>
            </a:r>
            <a:r>
              <a:rPr lang="it-IT" sz="1750" i="1" dirty="0"/>
              <a:t>Sillogismo ipotetico</a:t>
            </a:r>
            <a:r>
              <a:rPr lang="it-IT" sz="1750" dirty="0"/>
              <a:t>: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dirty="0" err="1"/>
              <a:t>è</a:t>
            </a:r>
            <a:r>
              <a:rPr lang="en-US" sz="1750" dirty="0"/>
              <a:t> </a:t>
            </a:r>
            <a:r>
              <a:rPr lang="en-US" sz="1750" dirty="0" err="1"/>
              <a:t>dimostrabile</a:t>
            </a:r>
            <a:r>
              <a:rPr lang="en-US" sz="1750" dirty="0"/>
              <a:t>. </a:t>
            </a:r>
            <a:br>
              <a:rPr lang="en-US" sz="1750" dirty="0"/>
            </a:br>
            <a:r>
              <a:rPr lang="en-US" sz="1750" dirty="0" err="1"/>
              <a:t>Quindi</a:t>
            </a:r>
            <a:r>
              <a:rPr lang="en-US" sz="1750" dirty="0"/>
              <a:t>:</a:t>
            </a:r>
            <a:r>
              <a:rPr lang="it-IT" sz="1750" dirty="0"/>
              <a:t> da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>
                <a:latin typeface="Symbol" pitchFamily="2" charset="2"/>
              </a:rPr>
              <a:t> y </a:t>
            </a:r>
            <a:r>
              <a:rPr lang="it-IT" sz="1750" dirty="0"/>
              <a:t>e </a:t>
            </a:r>
            <a:r>
              <a:rPr lang="it-IT" sz="1750" dirty="0">
                <a:latin typeface="Symbol" pitchFamily="2" charset="2"/>
              </a:rPr>
              <a:t>y → c </a:t>
            </a:r>
            <a:r>
              <a:rPr lang="it-IT" sz="1750" dirty="0"/>
              <a:t>si può sempre inferire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>
                <a:latin typeface="Symbol" pitchFamily="2" charset="2"/>
              </a:rPr>
              <a:t> c</a:t>
            </a:r>
            <a:r>
              <a:rPr lang="it-IT" sz="1750" dirty="0"/>
              <a:t>.</a:t>
            </a:r>
            <a:endParaRPr lang="en-US" sz="1750" dirty="0"/>
          </a:p>
          <a:p>
            <a:pPr marL="566928" indent="-566928">
              <a:lnSpc>
                <a:spcPts val="1902"/>
              </a:lnSpc>
            </a:pPr>
            <a:r>
              <a:rPr lang="it-IT" sz="1750" dirty="0"/>
              <a:t>ASS	</a:t>
            </a:r>
            <a:r>
              <a:rPr lang="it-IT" sz="1750" i="1" dirty="0"/>
              <a:t>Assimilazione</a:t>
            </a:r>
            <a:r>
              <a:rPr lang="it-IT" sz="1750" dirty="0"/>
              <a:t>: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dirty="0" err="1"/>
              <a:t>è</a:t>
            </a:r>
            <a:r>
              <a:rPr lang="en-US" sz="1750" dirty="0"/>
              <a:t> </a:t>
            </a:r>
            <a:r>
              <a:rPr lang="en-US" sz="1750" dirty="0" err="1"/>
              <a:t>dimostrabile</a:t>
            </a:r>
            <a:r>
              <a:rPr lang="en-US" sz="1750" dirty="0"/>
              <a:t>. </a:t>
            </a:r>
            <a:br>
              <a:rPr lang="en-US" sz="1750" dirty="0"/>
            </a:br>
            <a:r>
              <a:rPr lang="en-US" sz="1750" dirty="0" err="1"/>
              <a:t>Quindi</a:t>
            </a:r>
            <a:r>
              <a:rPr lang="en-US" sz="1750" dirty="0"/>
              <a:t>:</a:t>
            </a:r>
            <a:r>
              <a:rPr lang="it-IT" sz="1750" dirty="0"/>
              <a:t> da una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 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>
                <a:latin typeface="Symbol" pitchFamily="2" charset="2"/>
              </a:rPr>
              <a:t> y </a:t>
            </a:r>
            <a:r>
              <a:rPr lang="it-IT" sz="1750" dirty="0"/>
              <a:t>si può sempre inferire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>
                <a:latin typeface="Symbol" pitchFamily="2" charset="2"/>
              </a:rPr>
              <a:t> (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&amp; y)</a:t>
            </a:r>
            <a:r>
              <a:rPr lang="it-IT" sz="1750" dirty="0"/>
              <a:t>.</a:t>
            </a:r>
            <a:endParaRPr lang="en-US" sz="1750" dirty="0"/>
          </a:p>
          <a:p>
            <a:pPr marL="566928" indent="-566928">
              <a:lnSpc>
                <a:spcPts val="1902"/>
              </a:lnSpc>
            </a:pPr>
            <a:r>
              <a:rPr lang="it-IT" sz="1750" dirty="0"/>
              <a:t>DC	</a:t>
            </a:r>
            <a:r>
              <a:rPr lang="it-IT" sz="1750" i="1" dirty="0"/>
              <a:t>Dilemma costruttivo</a:t>
            </a:r>
            <a:r>
              <a:rPr lang="it-IT" sz="1750" dirty="0"/>
              <a:t>: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dirty="0">
                <a:latin typeface="Symbol" pitchFamily="2" charset="2"/>
              </a:rPr>
              <a:t> </a:t>
            </a:r>
            <a:r>
              <a:rPr lang="it-IT" sz="1600" dirty="0" err="1">
                <a:latin typeface="Symbol" pitchFamily="2" charset="2"/>
              </a:rPr>
              <a:t>Ú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1600" dirty="0">
                <a:latin typeface="Symbol" pitchFamily="2" charset="2"/>
              </a:rPr>
              <a:t> </a:t>
            </a:r>
            <a:r>
              <a:rPr lang="it-IT" sz="1600" dirty="0" err="1">
                <a:latin typeface="Symbol" pitchFamily="2" charset="2"/>
              </a:rPr>
              <a:t>Ú</a:t>
            </a:r>
            <a:r>
              <a:rPr lang="it-IT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dirty="0" err="1"/>
              <a:t>è</a:t>
            </a:r>
            <a:r>
              <a:rPr lang="en-US" sz="1750" dirty="0"/>
              <a:t> </a:t>
            </a:r>
            <a:r>
              <a:rPr lang="en-US" sz="1750" dirty="0" err="1"/>
              <a:t>dimostrabile</a:t>
            </a:r>
            <a:r>
              <a:rPr lang="en-US" sz="1750" dirty="0"/>
              <a:t>. </a:t>
            </a:r>
            <a:br>
              <a:rPr lang="en-US" sz="1750" dirty="0"/>
            </a:br>
            <a:r>
              <a:rPr lang="en-US" sz="1750" dirty="0" err="1"/>
              <a:t>Quindi</a:t>
            </a:r>
            <a:r>
              <a:rPr lang="en-US" sz="1750" dirty="0"/>
              <a:t>:</a:t>
            </a:r>
            <a:r>
              <a:rPr lang="it-IT" sz="1750" dirty="0"/>
              <a:t> da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 err="1">
                <a:latin typeface="Symbol" pitchFamily="2" charset="2"/>
              </a:rPr>
              <a:t>Ú</a:t>
            </a:r>
            <a:r>
              <a:rPr lang="it-IT" sz="1750" dirty="0">
                <a:latin typeface="Symbol" pitchFamily="2" charset="2"/>
              </a:rPr>
              <a:t> y</a:t>
            </a:r>
            <a:r>
              <a:rPr lang="it-IT" sz="1750" dirty="0"/>
              <a:t>,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>
                <a:latin typeface="Symbol" pitchFamily="2" charset="2"/>
              </a:rPr>
              <a:t> c </a:t>
            </a:r>
            <a:r>
              <a:rPr lang="it-IT" sz="1750" dirty="0"/>
              <a:t>e </a:t>
            </a:r>
            <a:r>
              <a:rPr lang="it-IT" sz="1750" dirty="0">
                <a:latin typeface="Symbol" pitchFamily="2" charset="2"/>
              </a:rPr>
              <a:t>y </a:t>
            </a:r>
            <a:r>
              <a:rPr lang="it-IT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 err="1">
                <a:latin typeface="Symbol" pitchFamily="2" charset="2"/>
              </a:rPr>
              <a:t>w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/>
              <a:t>si può sempre inferire </a:t>
            </a:r>
            <a:r>
              <a:rPr lang="it-IT" sz="1750" dirty="0">
                <a:latin typeface="Symbol" pitchFamily="2" charset="2"/>
              </a:rPr>
              <a:t>c </a:t>
            </a:r>
            <a:r>
              <a:rPr lang="it-IT" sz="1750" dirty="0" err="1">
                <a:latin typeface="Symbol" pitchFamily="2" charset="2"/>
              </a:rPr>
              <a:t>Ú</a:t>
            </a:r>
            <a:r>
              <a:rPr lang="it-IT" sz="1750" dirty="0">
                <a:latin typeface="Symbol" pitchFamily="2" charset="2"/>
              </a:rPr>
              <a:t> </a:t>
            </a:r>
            <a:r>
              <a:rPr lang="it-IT" sz="1750" dirty="0" err="1">
                <a:latin typeface="Symbol" pitchFamily="2" charset="2"/>
              </a:rPr>
              <a:t>w</a:t>
            </a:r>
            <a:r>
              <a:rPr lang="it-IT" sz="1750" dirty="0"/>
              <a:t>.</a:t>
            </a:r>
            <a:endParaRPr lang="en-US" sz="1750" dirty="0"/>
          </a:p>
          <a:p>
            <a:pPr marL="566928" indent="-566928">
              <a:lnSpc>
                <a:spcPts val="1902"/>
              </a:lnSpc>
            </a:pPr>
            <a:r>
              <a:rPr lang="it-IT" sz="1750" dirty="0"/>
              <a:t>RE	</a:t>
            </a:r>
            <a:r>
              <a:rPr lang="it-IT" sz="1750" i="1" dirty="0"/>
              <a:t>Reiterazione</a:t>
            </a:r>
            <a:r>
              <a:rPr lang="it-IT" sz="1750" dirty="0"/>
              <a:t>: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dirty="0" err="1"/>
              <a:t>è</a:t>
            </a:r>
            <a:r>
              <a:rPr lang="en-US" sz="1750" dirty="0"/>
              <a:t> (</a:t>
            </a:r>
            <a:r>
              <a:rPr lang="en-US" sz="1750" dirty="0" err="1"/>
              <a:t>banalmente</a:t>
            </a:r>
            <a:r>
              <a:rPr lang="en-US" sz="1750" dirty="0"/>
              <a:t>) </a:t>
            </a:r>
            <a:r>
              <a:rPr lang="en-US" sz="1750" dirty="0" err="1"/>
              <a:t>dimostrabile</a:t>
            </a:r>
            <a:r>
              <a:rPr lang="en-US" sz="1750" dirty="0"/>
              <a:t>. </a:t>
            </a:r>
            <a:br>
              <a:rPr lang="en-US" sz="1750" dirty="0"/>
            </a:br>
            <a:r>
              <a:rPr lang="en-US" sz="1750" dirty="0" err="1"/>
              <a:t>Quindi</a:t>
            </a:r>
            <a:r>
              <a:rPr lang="en-US" sz="1750" dirty="0"/>
              <a:t>:</a:t>
            </a:r>
            <a:r>
              <a:rPr lang="it-IT" sz="1750" dirty="0"/>
              <a:t> da qualunque </a:t>
            </a:r>
            <a:r>
              <a:rPr lang="it-IT" sz="1750" dirty="0" err="1"/>
              <a:t>fbf</a:t>
            </a:r>
            <a:r>
              <a:rPr lang="it-IT" sz="1750" dirty="0"/>
              <a:t>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si può sempre inferire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.</a:t>
            </a:r>
            <a:endParaRPr lang="en-US" sz="1750" dirty="0"/>
          </a:p>
          <a:p>
            <a:pPr marL="566928" indent="-566928">
              <a:lnSpc>
                <a:spcPts val="1902"/>
              </a:lnSpc>
            </a:pPr>
            <a:r>
              <a:rPr lang="it-IT" sz="1750" dirty="0"/>
              <a:t>CON	</a:t>
            </a:r>
            <a:r>
              <a:rPr lang="it-IT" sz="1750" i="1" dirty="0"/>
              <a:t>Contraddizione</a:t>
            </a:r>
            <a:r>
              <a:rPr lang="it-IT" sz="1750" dirty="0"/>
              <a:t>: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dirty="0">
                <a:latin typeface="Symbol" pitchFamily="2" charset="2"/>
                <a:cs typeface="Times New Roman" panose="02020603050405020304" pitchFamily="18" charset="0"/>
              </a:rPr>
              <a:t>~</a:t>
            </a:r>
            <a:r>
              <a:rPr lang="it-IT" sz="600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spc="-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⊢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50" dirty="0" err="1"/>
              <a:t>è</a:t>
            </a:r>
            <a:r>
              <a:rPr lang="en-US" sz="1750" dirty="0"/>
              <a:t> </a:t>
            </a:r>
            <a:r>
              <a:rPr lang="en-US" sz="1750" dirty="0" err="1"/>
              <a:t>dimostrabile</a:t>
            </a:r>
            <a:r>
              <a:rPr lang="en-US" sz="1750" dirty="0"/>
              <a:t>. </a:t>
            </a:r>
            <a:br>
              <a:rPr lang="en-US" sz="1750" dirty="0"/>
            </a:br>
            <a:r>
              <a:rPr lang="en-US" sz="1750" dirty="0" err="1"/>
              <a:t>Quindi</a:t>
            </a:r>
            <a:r>
              <a:rPr lang="en-US" sz="1750" dirty="0"/>
              <a:t>:</a:t>
            </a:r>
            <a:r>
              <a:rPr lang="it-IT" sz="1750" dirty="0"/>
              <a:t> da </a:t>
            </a:r>
            <a:r>
              <a:rPr lang="it-IT" sz="1750" dirty="0" err="1"/>
              <a:t>fbf</a:t>
            </a:r>
            <a:r>
              <a:rPr lang="it-IT" sz="1750" dirty="0"/>
              <a:t> della forma 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e </a:t>
            </a:r>
            <a:r>
              <a:rPr lang="it-IT" sz="1750" dirty="0">
                <a:latin typeface="Symbol" pitchFamily="2" charset="2"/>
              </a:rPr>
              <a:t>~</a:t>
            </a:r>
            <a:r>
              <a:rPr lang="it-IT" sz="1750" dirty="0" err="1">
                <a:latin typeface="Symbol" pitchFamily="2" charset="2"/>
              </a:rPr>
              <a:t>f</a:t>
            </a:r>
            <a:r>
              <a:rPr lang="it-IT" sz="1750" dirty="0"/>
              <a:t> si può inferire qualunque </a:t>
            </a:r>
            <a:r>
              <a:rPr lang="it-IT" sz="1750" dirty="0" err="1"/>
              <a:t>fbf</a:t>
            </a:r>
            <a:r>
              <a:rPr lang="it-IT" sz="1750" dirty="0"/>
              <a:t>.</a:t>
            </a:r>
            <a:endParaRPr lang="en-US" sz="17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3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"a meno che"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 meno che (non) = oppure</a:t>
            </a:r>
          </a:p>
          <a:p>
            <a:r>
              <a:rPr lang="it-IT" dirty="0"/>
              <a:t>Il dolce lo porto io (I) a meno che (non) lo porti Mario (</a:t>
            </a:r>
            <a:r>
              <a:rPr lang="it-IT"/>
              <a:t>M)</a:t>
            </a:r>
          </a:p>
          <a:p>
            <a:r>
              <a:rPr lang="it-IT"/>
              <a:t>la negazione è pleonastica, paragonare a:</a:t>
            </a:r>
          </a:p>
          <a:p>
            <a:r>
              <a:rPr lang="it-IT"/>
              <a:t>"non ho detto niente" = "non ho detto alcunché"</a:t>
            </a:r>
            <a:endParaRPr lang="it-IT" dirty="0"/>
          </a:p>
          <a:p>
            <a:r>
              <a:rPr lang="it-IT" dirty="0"/>
              <a:t>I </a:t>
            </a:r>
            <a:r>
              <a:rPr lang="it-IT">
                <a:sym typeface="Symbol"/>
              </a:rPr>
              <a:t></a:t>
            </a:r>
            <a:r>
              <a:rPr lang="it-IT"/>
              <a:t> M</a:t>
            </a:r>
          </a:p>
          <a:p>
            <a:r>
              <a:rPr lang="it-IT">
                <a:sym typeface="Symbol"/>
              </a:rPr>
              <a:t>  </a:t>
            </a:r>
            <a:r>
              <a:rPr lang="it-IT"/>
              <a:t>I </a:t>
            </a:r>
            <a:r>
              <a:rPr lang="it-IT">
                <a:sym typeface="Symbol"/>
              </a:rPr>
              <a:t></a:t>
            </a:r>
            <a:r>
              <a:rPr lang="it-IT"/>
              <a:t> M</a:t>
            </a:r>
          </a:p>
          <a:p>
            <a:r>
              <a:rPr lang="it-IT">
                <a:sym typeface="Symbol"/>
              </a:rPr>
              <a:t></a:t>
            </a:r>
            <a:r>
              <a:rPr lang="it-IT"/>
              <a:t>I </a:t>
            </a:r>
            <a:r>
              <a:rPr lang="it-IT">
                <a:sym typeface="Symbol"/>
              </a:rPr>
              <a:t></a:t>
            </a:r>
            <a:r>
              <a:rPr lang="it-IT"/>
              <a:t> M </a:t>
            </a:r>
            <a:endParaRPr lang="it-IT" dirty="0"/>
          </a:p>
          <a:p>
            <a:r>
              <a:rPr lang="it-IT"/>
              <a:t>I </a:t>
            </a:r>
            <a:r>
              <a:rPr lang="it-IT">
                <a:sym typeface="Symbol"/>
              </a:rPr>
              <a:t></a:t>
            </a:r>
            <a:r>
              <a:rPr lang="it-IT"/>
              <a:t> </a:t>
            </a:r>
            <a:r>
              <a:rPr lang="it-IT">
                <a:sym typeface="Symbol"/>
              </a:rPr>
              <a:t>  </a:t>
            </a:r>
            <a:r>
              <a:rPr lang="it-IT"/>
              <a:t>M</a:t>
            </a:r>
            <a:endParaRPr lang="it-IT" dirty="0"/>
          </a:p>
          <a:p>
            <a:r>
              <a:rPr lang="it-IT">
                <a:sym typeface="Symbol"/>
              </a:rPr>
              <a:t></a:t>
            </a:r>
            <a:r>
              <a:rPr lang="it-IT"/>
              <a:t>M </a:t>
            </a:r>
            <a:r>
              <a:rPr lang="it-IT">
                <a:sym typeface="Symbol"/>
              </a:rPr>
              <a:t></a:t>
            </a:r>
            <a:r>
              <a:rPr lang="it-IT"/>
              <a:t> I 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811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Raccomandazione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 </a:t>
            </a:r>
          </a:p>
          <a:p>
            <a:r>
              <a:rPr lang="it-IT" dirty="0"/>
              <a:t>Nella stesura delle </a:t>
            </a:r>
            <a:r>
              <a:rPr lang="it-IT" b="1" dirty="0"/>
              <a:t>tavole di verità</a:t>
            </a:r>
            <a:r>
              <a:rPr lang="it-IT" dirty="0"/>
              <a:t> incolonnare i valori di verità V e F esattamente sotto la lettera enunciativa o il connettivo proposizionale a cui si riferiscono, altrimenti si crea confusione.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828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Precisazione sulle parti da studiare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A. Varzi, J. </a:t>
            </a:r>
            <a:r>
              <a:rPr lang="it-IT" dirty="0" err="1"/>
              <a:t>Nolt</a:t>
            </a:r>
            <a:r>
              <a:rPr lang="it-IT" dirty="0"/>
              <a:t>, D. </a:t>
            </a:r>
            <a:r>
              <a:rPr lang="it-IT" dirty="0" err="1"/>
              <a:t>Rohatyn</a:t>
            </a:r>
            <a:r>
              <a:rPr lang="it-IT" dirty="0"/>
              <a:t>, </a:t>
            </a:r>
            <a:r>
              <a:rPr lang="it-IT" i="1" dirty="0"/>
              <a:t>Logica</a:t>
            </a:r>
            <a:r>
              <a:rPr lang="it-IT" dirty="0"/>
              <a:t> (3a ed.), McGraw-Hill, Milano, 2022</a:t>
            </a:r>
          </a:p>
          <a:p>
            <a:r>
              <a:rPr lang="it-IT" dirty="0"/>
              <a:t>(se qualcuno ha la 2a ed., del 2007, può andar bene)</a:t>
            </a:r>
          </a:p>
          <a:p>
            <a:r>
              <a:rPr lang="it-IT" dirty="0"/>
              <a:t>pp. 1-134, </a:t>
            </a:r>
            <a:r>
              <a:rPr lang="it-IT" dirty="0">
                <a:solidFill>
                  <a:srgbClr val="FF0000"/>
                </a:solidFill>
              </a:rPr>
              <a:t>pp. 177-</a:t>
            </a:r>
            <a:r>
              <a:rPr lang="it-IT" strike="sngStrike" dirty="0">
                <a:solidFill>
                  <a:srgbClr val="FF0000"/>
                </a:solidFill>
              </a:rPr>
              <a:t>208 </a:t>
            </a:r>
            <a:r>
              <a:rPr lang="it-IT" dirty="0">
                <a:solidFill>
                  <a:srgbClr val="FF0000"/>
                </a:solidFill>
              </a:rPr>
              <a:t>193,[non è in programma la parte sui modelli] </a:t>
            </a:r>
            <a:r>
              <a:rPr lang="it-IT" dirty="0"/>
              <a:t>pp. 237-262, pp.394-397</a:t>
            </a:r>
          </a:p>
          <a:p>
            <a:r>
              <a:rPr lang="it-IT" dirty="0"/>
              <a:t>(Nell’edizione 2007: pp. 1-119, pp. 151-216 (escluse le parti su modelli e alberi di refutazione), pp. 321-324)</a:t>
            </a:r>
          </a:p>
          <a:p>
            <a:r>
              <a:rPr lang="it-IT" dirty="0"/>
              <a:t>Non ci soffermeremo in classe sui </a:t>
            </a:r>
            <a:r>
              <a:rPr lang="it-IT" dirty="0" err="1"/>
              <a:t>capp</a:t>
            </a:r>
            <a:r>
              <a:rPr lang="it-IT" dirty="0"/>
              <a:t>. 1-2</a:t>
            </a:r>
          </a:p>
          <a:p>
            <a:r>
              <a:rPr lang="it-IT" dirty="0"/>
              <a:t>Se ne suggerisce comunque una lettura attenta.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86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es. 3.30, p. 90 (ex 3.28, p. 84)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85" y="1334530"/>
            <a:ext cx="9632779" cy="5418438"/>
          </a:xfrm>
        </p:spPr>
      </p:pic>
    </p:spTree>
    <p:extLst>
      <p:ext uri="{BB962C8B-B14F-4D97-AF65-F5344CB8AC3E}">
        <p14:creationId xmlns:p14="http://schemas.microsoft.com/office/powerpoint/2010/main" val="92477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Es. 3.39, p. 90 (ex 3.27, p. 84)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82" y="1297458"/>
            <a:ext cx="9709666" cy="5461687"/>
          </a:xfrm>
        </p:spPr>
      </p:pic>
    </p:spTree>
    <p:extLst>
      <p:ext uri="{BB962C8B-B14F-4D97-AF65-F5344CB8AC3E}">
        <p14:creationId xmlns:p14="http://schemas.microsoft.com/office/powerpoint/2010/main" val="1835708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2691</Words>
  <Application>Microsoft Office PowerPoint</Application>
  <PresentationFormat>Widescreen</PresentationFormat>
  <Paragraphs>190</Paragraphs>
  <Slides>46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4" baseType="lpstr">
      <vt:lpstr>Arial</vt:lpstr>
      <vt:lpstr>Arial Unicode MS</vt:lpstr>
      <vt:lpstr>Calibri</vt:lpstr>
      <vt:lpstr>Calibri Light</vt:lpstr>
      <vt:lpstr>Cambria Math</vt:lpstr>
      <vt:lpstr>Symbol</vt:lpstr>
      <vt:lpstr>Times New Roman</vt:lpstr>
      <vt:lpstr>Tema di Office</vt:lpstr>
      <vt:lpstr>Logica 22-23</vt:lpstr>
      <vt:lpstr>Presentazione standard di PowerPoint</vt:lpstr>
      <vt:lpstr>Presentazione standard di PowerPoint</vt:lpstr>
      <vt:lpstr>«solo se»</vt:lpstr>
      <vt:lpstr>"a meno che"</vt:lpstr>
      <vt:lpstr>Raccomandazione</vt:lpstr>
      <vt:lpstr>Precisazione sulle parti da studiare</vt:lpstr>
      <vt:lpstr>es. 3.30, p. 90 (ex 3.28, p. 84)</vt:lpstr>
      <vt:lpstr>Es. 3.39, p. 90 (ex 3.27, p. 84)</vt:lpstr>
      <vt:lpstr>Es. 3.7 (6), p. 103 (Ex 3.4., (6), p. 92)</vt:lpstr>
      <vt:lpstr>Es. 3.4., (6), p. 92</vt:lpstr>
      <vt:lpstr>Capitolo 4  Il calcolo proposizionale</vt:lpstr>
      <vt:lpstr>Cap. 4 - Il calcolo proposizionale</vt:lpstr>
      <vt:lpstr>Argomenti trattati</vt:lpstr>
      <vt:lpstr>4.1 La nozione di inferenza</vt:lpstr>
      <vt:lpstr>4.2 Regole d’inferenza non ipotetiche</vt:lpstr>
      <vt:lpstr>4.2 Regole d’inferenza non ipotetiche</vt:lpstr>
      <vt:lpstr>4.2 Regole d’inferenza non ipotetiche</vt:lpstr>
      <vt:lpstr>4.2 Regole d’inferenza non ipotetiche</vt:lpstr>
      <vt:lpstr>4.2 Regole d’inferenza non ipotetiche</vt:lpstr>
      <vt:lpstr>Presentazione standard di PowerPoint</vt:lpstr>
      <vt:lpstr>Presentazione standard di PowerPoint</vt:lpstr>
      <vt:lpstr>verifica dello statuto logico di una singola fbf  con alberi di refutazione </vt:lpstr>
      <vt:lpstr>contraddittoria o contingente?</vt:lpstr>
      <vt:lpstr>4.2 Regole d’inferenza non ipotetiche</vt:lpstr>
      <vt:lpstr>4.3 Regole d’inferenza ipotetiche</vt:lpstr>
      <vt:lpstr>4.3 Regole d’inferenza ipotetiche</vt:lpstr>
      <vt:lpstr>4.3 Reg. d’inf. ip. /SI, sillogismo ipotetico, es. 4.9</vt:lpstr>
      <vt:lpstr>4.3 Regole d’inferenza ipotetiche</vt:lpstr>
      <vt:lpstr>4.3 Regole d’inferenza ipotetiche</vt:lpstr>
      <vt:lpstr>4.3 Regole d’inferenza ipotetiche</vt:lpstr>
      <vt:lpstr>4.3 Regole d’inferenza ipotetiche</vt:lpstr>
      <vt:lpstr>4.3 Regole d’inferenza ipotetiche</vt:lpstr>
      <vt:lpstr>4.3 Regole d’inferenza ipotetiche</vt:lpstr>
      <vt:lpstr>Presentazione standard di PowerPoint</vt:lpstr>
      <vt:lpstr>Esercizio risolto 4.3, p. 108</vt:lpstr>
      <vt:lpstr>Esercizio risolto 4.5, p. 108</vt:lpstr>
      <vt:lpstr>Esercizio risolto 4.7 (p. 109)</vt:lpstr>
      <vt:lpstr>Strategie dimostrative (i)</vt:lpstr>
      <vt:lpstr>Strategie dimostrative (ii)</vt:lpstr>
      <vt:lpstr>Strategie dimostrative (ii)</vt:lpstr>
      <vt:lpstr>Esempio per sostituzione</vt:lpstr>
      <vt:lpstr>Presentazione standard di PowerPoint</vt:lpstr>
      <vt:lpstr>Regole derivate</vt:lpstr>
      <vt:lpstr>4.4 Regole derivate</vt:lpstr>
      <vt:lpstr>4.4 Regole derivate (v. tabella p. 134)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22-23</dc:title>
  <dc:creator>Francesco Orilia</dc:creator>
  <cp:lastModifiedBy>Francesco Orilia</cp:lastModifiedBy>
  <cp:revision>37</cp:revision>
  <dcterms:created xsi:type="dcterms:W3CDTF">2023-02-25T16:58:54Z</dcterms:created>
  <dcterms:modified xsi:type="dcterms:W3CDTF">2023-03-04T17:30:20Z</dcterms:modified>
</cp:coreProperties>
</file>