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xml" ContentType="application/inkml+xml"/>
  <Override PartName="/ppt/ink/ink3.xml" ContentType="application/inkml+xml"/>
  <Override PartName="/ppt/notesSlides/notesSlide10.xml" ContentType="application/vnd.openxmlformats-officedocument.presentationml.notesSlide+xml"/>
  <Override PartName="/ppt/ink/ink4.xml" ContentType="application/inkml+xml"/>
  <Override PartName="/ppt/notesSlides/notesSlide11.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87" r:id="rId4"/>
    <p:sldId id="288"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311" r:id="rId22"/>
    <p:sldId id="274" r:id="rId23"/>
    <p:sldId id="275" r:id="rId24"/>
    <p:sldId id="292" r:id="rId25"/>
    <p:sldId id="293" r:id="rId26"/>
    <p:sldId id="294" r:id="rId27"/>
    <p:sldId id="295" r:id="rId28"/>
    <p:sldId id="296" r:id="rId29"/>
    <p:sldId id="297" r:id="rId30"/>
    <p:sldId id="298" r:id="rId31"/>
    <p:sldId id="299" r:id="rId32"/>
    <p:sldId id="300" r:id="rId33"/>
    <p:sldId id="301" r:id="rId34"/>
    <p:sldId id="302" r:id="rId35"/>
    <p:sldId id="307" r:id="rId36"/>
    <p:sldId id="303" r:id="rId37"/>
    <p:sldId id="304" r:id="rId38"/>
    <p:sldId id="305" r:id="rId39"/>
    <p:sldId id="306" r:id="rId40"/>
    <p:sldId id="282" r:id="rId41"/>
    <p:sldId id="283" r:id="rId42"/>
    <p:sldId id="284" r:id="rId4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360" units="cm"/>
          <inkml:channel name="Y" type="integer" max="1872" units="cm"/>
          <inkml:channel name="T" type="integer" max="2.14748E9" units="dev"/>
        </inkml:traceFormat>
        <inkml:channelProperties>
          <inkml:channelProperty channel="X" name="resolution" value="114.28571" units="1/cm"/>
          <inkml:channelProperty channel="Y" name="resolution" value="112.77109" units="1/cm"/>
          <inkml:channelProperty channel="T" name="resolution" value="1" units="1/dev"/>
        </inkml:channelProperties>
      </inkml:inkSource>
      <inkml:timestamp xml:id="ts0" timeString="2016-11-14T15:58:32.837"/>
    </inkml:context>
    <inkml:brush xml:id="br0">
      <inkml:brushProperty name="width" value="0.16667" units="cm"/>
      <inkml:brushProperty name="height" value="0.16667" units="cm"/>
      <inkml:brushProperty name="fitToCurve" value="1"/>
    </inkml:brush>
  </inkml:definitions>
  <inkml:trace contextRef="#ctx0" brushRef="#br0">0 0 0,'0'0'0,"0"0"16,0 0-16,0 0 16,0 0-16,0 0 15,0 0 1,0 0-16,0 0 16,0 0-16,0 0 15,0 0 1,0 0-16,0 0 15,0 0-15,0 0 16,15 15-16,-15 1 16,0-1-1,0-15-15,16 16 16,-16-1-16,0 1 16,0-1-1,0 0-15,15 1 16,-15-1-16,15 1 15,0-1 1,-15 1-16,16-1 16,-16 1-16,0-1 15,0 1-15,15-1 16,-15 0 0,15 1-16,1-1 15,-1 16-15,-15-15 16,15-1-16,-15 1 15,16 15 1,-16 0-16,0-1 16,0 1-1,15 0-15,-15 0 16,0 0-16,15 15 16,-15-15-16,0 0 15,0 0 1,0-15-16,0-1 15,0 1-15,0-1 16,0 1-16,0 14 16,0-14-1,0 15-15,0-16 16,0 16-16,0-15 16,0-1-1,0 16-15,0-16 16,0 1-16,0-1 15,0 1 1,0-1-16,0 1 16,0-1-16,0 1 15,0-1-15,0 1 16,0-1 0,0 0-16,0 1 15,0 15-15,0 0 16,0 0-1,0-16-15,0 16 16,0 0-16,0-16 16,0 16-16,0-15 15,0 15 1,0-16-16,0 1 16,0-1-16,0 1 15,0-1-15,0 0 16,0 1-1,0-1-15,0 1 16,0-1 0,0 1-16,0-16 15,-15 15-15,15 1 16,0-1 0,0 1-16,0-1 15,0 1-15,0-1 16,0-15-16,0 15 15,0-15 1,0 16-16,0-16 16,0 0-16,0 15 15,0 1-15,0-1 16,0 1 0,0-1-16,0 16 15,0-15-15,0 14 16,0 1-1,0 0-15,0 0 16,0 0-16,0 15 16,0-15-16,0 0 15,0 0 1,0 0-16,0 0 16,0-15-16,0-1 15,0 0 1,0 1-16,0-1 15,0 1-15,-15-1 16,15 1 0,0-1-16,0 1 15,0-1-15,0 1 16,0-1-16,0 0 16,0 1-1,0-1-15,0 1 16,0-16-16,0 15 15,0-15 1,0 16-16,0-1 16,0 1-16,0-1 15,0 1 1,0-1-16,0 1 16,0-1-16,0 16 15,0 0-15,0 0 16,0 0-1,0 0-15,0-1 16,0 1-16,0 0 16,0 0-1,0-15-15,0-1 16,0 16-16,0-16 16,0 1-16,0-1 15,0 1 1,0-1-16,0 1 15,0-1-15,0 1 16,0-1-16,0 1 16,0-1-1,0 16-15,0-16 16,0 1 0,0 15-16,0 0 15,0-31-15</inkml:trace>
</inkml:ink>
</file>

<file path=ppt/ink/ink10.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3:51.316"/>
    </inkml:context>
    <inkml:brush xml:id="br0">
      <inkml:brushProperty name="width" value="0.1" units="cm"/>
      <inkml:brushProperty name="height" value="0.1" units="cm"/>
      <inkml:brushProperty name="fitToCurve" value="1"/>
    </inkml:brush>
  </inkml:definitions>
  <inkml:trace contextRef="#ctx0" brushRef="#br0">12 93 800 0,'-7'-10'308'0,"1"0"-206"16,14 6-81-16,5-1-6 15,15-3 20-15,6 3 17 0,20-9 34 16,13-1 13-16,25-7 5 16</inkml:trace>
</inkml:ink>
</file>

<file path=ppt/ink/ink11.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01.004"/>
    </inkml:context>
    <inkml:brush xml:id="br0">
      <inkml:brushProperty name="width" value="0.1" units="cm"/>
      <inkml:brushProperty name="height" value="0.1" units="cm"/>
      <inkml:brushProperty name="fitToCurve" value="1"/>
    </inkml:brush>
  </inkml:definitions>
  <inkml:trace contextRef="#ctx0" brushRef="#br0">33 648 603 0,'-17'-27'255'16,"2"0"-131"-16,14 5-30 15,1 1 5-15,5 7 19 16,7 0 0-16,25-7-5 16,14-3-4-16,36-6-24 15,9-5-9-15,17-2-25 16,11 0-8-16,4 2-13 15,-1 0-4-15,-12-3-5 16,-12-2-1-16,-13 0 1 16,-8-3 3-16,-12 7-1 15,-11 7-1-15,-25 4-4 16,-15 9-4-16,-30 9-10 0,-13 6-8 16,-32 9-131-1,-14 11-163-15,-14 14 190 0</inkml:trace>
</inkml:ink>
</file>

<file path=ppt/ink/ink12.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01.921"/>
    </inkml:context>
    <inkml:brush xml:id="br0">
      <inkml:brushProperty name="width" value="0.1" units="cm"/>
      <inkml:brushProperty name="height" value="0.1" units="cm"/>
      <inkml:brushProperty name="fitToCurve" value="1"/>
    </inkml:brush>
  </inkml:definitions>
  <inkml:trace contextRef="#ctx0" brushRef="#br0">357 66 860 0,'12'-22'352'0,"4"-9"-199"15,-3 17-53-15,-5 14-49 16,-8 7-11-16,-16 28-27 16,-1 12-2-16,-18 27 0 15,-4 4-2-15,-5 8-2 16,-2-5-2-16,-5 2-1 15,1 3 0-15,7-2 1 16,2-3 0-16,25-25 1 16,8-16 0-16,22-23 41 15,12-10 15-15,23-25 12 16,8-10 0-16,14-28-38 16,3-9-17-16,0-2-11 15,-1 5 2-15,-16 14 8 16,-7 11 4-16,-17 20 2 15,-11 5-3-15,-14 14-9 0,-5 9-3 16,-9 10-4-16,-7 14 0 16,-7 13-1-16,-4 12-2 15,-6 10 0-15,-2 2 1 16,0-7-1-16,3-6 2 16,8-19-1-16,2-8 1 15,10-10 1-15,4-9 0 16,-1-8-23-16,2-9-53 0,8-10-184 15,4-5-241-15,17-21 307 16</inkml:trace>
</inkml:ink>
</file>

<file path=ppt/ink/ink13.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04.705"/>
    </inkml:context>
    <inkml:brush xml:id="br0">
      <inkml:brushProperty name="width" value="0.1" units="cm"/>
      <inkml:brushProperty name="height" value="0.1" units="cm"/>
      <inkml:brushProperty name="fitToCurve" value="1"/>
    </inkml:brush>
  </inkml:definitions>
  <inkml:trace contextRef="#ctx0" brushRef="#br0">-7 29 1653 0,'0'-18'578'0,"7"7"-484"16,11 14-129-16,-4 7-24 15,-10 6-57-15,-4 1-43 16,-10 1-80-16,4-1-166 16,4-21 269-1</inkml:trace>
</inkml:ink>
</file>

<file path=ppt/ink/ink14.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05.447"/>
    </inkml:context>
    <inkml:brush xml:id="br0">
      <inkml:brushProperty name="width" value="0.1" units="cm"/>
      <inkml:brushProperty name="height" value="0.1" units="cm"/>
      <inkml:brushProperty name="fitToCurve" value="1"/>
    </inkml:brush>
  </inkml:definitions>
  <inkml:trace contextRef="#ctx0" brushRef="#br0">-2 129 1207 0,'5'-27'418'0,"15"2"-387"16,6 4-17-16,15 5-14 15,2 0-2-15,10 5 1 16,9 0-1-16,0 9 0 16,0 2 0-16,-6 8 0 15,-2 3 1-15,-14 12-1 16,-8 1 0-16,-28 15 1 16,-15 3 1-16,-25 7 1 15,-14 7 1-15,-2-2 0 16,2 0-1-16,6-9 0 15,10-5 1-15,15-8-2 16,6-5 0-16,21-7 0 0,7-2-1 16,9-1 1-16,3 6 0 15,-3 2-1-15,-2 9 1 16,-13 12 0-16,-7 8 0 16,-15 11 2-16,-9-3 0 15,-15-8 1-15,-4-6 1 0,-4-16 1 16,4-3-1-16,4-10 0 15,4-6-1-15,4-5-24 16,10-7-37-16,10-4-217 16,12-2 186-16</inkml:trace>
</inkml:ink>
</file>

<file path=ppt/ink/ink15.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06.003"/>
    </inkml:context>
    <inkml:brush xml:id="br0">
      <inkml:brushProperty name="width" value="0.1" units="cm"/>
      <inkml:brushProperty name="height" value="0.1" units="cm"/>
      <inkml:brushProperty name="fitToCurve" value="1"/>
    </inkml:brush>
  </inkml:definitions>
  <inkml:trace contextRef="#ctx0" brushRef="#br0">170 78 1163 0,'-33'46'393'0,"-2"19"-372"0,-3 10-19 15,11 8-2-15,-4-13 0 16,22-24-3-16,17-11-2 16,19-25 2-16,19-10 2 15,19-26 3-15,7-9 4 0,4-12 4 16,-1-9 2-16,-3-8 1 15,-8-3 2-15,-17-1-3 16,-16 7 1-16,-31 15 10 16,-18 13 2-16,-31 23-4 15,-9 10-3-15,-18 26-14 16,1 9-3-16,5 14-1 16,6 2 0-16,20-5-1 15,14-1-1-15,23-13 1 16,10-8-1-16,26-4 1 15,4-2 1-15,12-1-1 16,8 6 0-16,-4 10 20 16,-3 8 12-16,-14 20 22 15,-18 9 8-15,-30 19-11 16,-14 7-9-16,-30 2-17 16,-6-5-9-16,-4-20-77 0,-8-14-116 15,8-24 116-15</inkml:trace>
</inkml:ink>
</file>

<file path=ppt/ink/ink16.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09.384"/>
    </inkml:context>
    <inkml:brush xml:id="br0">
      <inkml:brushProperty name="width" value="0.1" units="cm"/>
      <inkml:brushProperty name="height" value="0.1" units="cm"/>
      <inkml:brushProperty name="fitToCurve" value="1"/>
    </inkml:brush>
  </inkml:definitions>
  <inkml:trace contextRef="#ctx0" brushRef="#br0">236 603 439 0,'0'-12'164'0,"0"-1"-105"16,6 3-39-16,-6 6 11 15,4 2 18-15,-6 4 27 16,0-2 11-16,1 0 20 16,-1 0-3-16,-22 11-8 15,-49 29-8-15,38-21-23 16,2 0-12-16,6-2-18 15,1 1-5-15,12-5-4 16,7 1-3-16,7-5 1 16,11-2 12-16,18-7 28 15,13-5 11-15,32-14 11 16,14-10-8-16,27-9-26 16,10-7-11-16,17-1-17 15,2 0-8-15,-4 0-6 0,-8 1 1 16,-21-3 9-16,-2 2 3 15,-7-1 2-15,-4-1-1 16,-4 2-10-16,-3-4-4 16,-14 9-4-16,-7 4-1 15,-19 13-2-15,-15 7 0 16,-17 9-1-16,-6 5-1 0,-13 6-5 16,-6 5-29-16,-23 12-196 15,-8 8 163-15</inkml:trace>
</inkml:ink>
</file>

<file path=ppt/ink/ink17.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10.181"/>
    </inkml:context>
    <inkml:brush xml:id="br0">
      <inkml:brushProperty name="width" value="0.1" units="cm"/>
      <inkml:brushProperty name="height" value="0.1" units="cm"/>
      <inkml:brushProperty name="fitToCurve" value="1"/>
    </inkml:brush>
  </inkml:definitions>
  <inkml:trace contextRef="#ctx0" brushRef="#br0">319 21 1174 0,'-10'-21'410'0,"2"20"-373"15,-3 7-25-15,-8 29-12 16,-8 14-4-16,-5 37 2 16,-5 8 0-16,-1 7 2 0,1-1 0 15,-1-14 0-15,5-8 0 16,12-18 1-16,13-10 1 16,18-28 2-16,6-14 2 15,22-27 3-15,3-18 1 16,20-17-1-16,6-5 0 15,0-1 2-15,-2 2 6 16,-13 14 11-16,-7 7 5 0,-12 20-2 16,-7 6-8-16,-13 19-14 15,-5 11-5-15,-16 17 0 16,-7 12 2-16,-13 11 0 16,-7 3 0-16,0 5-1 15,-2 1 0-15,2-1 1 16,0-5-1-16,6-15 0 15,4-16 4-15,9-11-78 16,6-16-76-16,13-16 92 16</inkml:trace>
</inkml:ink>
</file>

<file path=ppt/ink/ink18.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10.379"/>
    </inkml:context>
    <inkml:brush xml:id="br0">
      <inkml:brushProperty name="width" value="0.1" units="cm"/>
      <inkml:brushProperty name="height" value="0.1" units="cm"/>
      <inkml:brushProperty name="fitToCurve" value="1"/>
    </inkml:brush>
  </inkml:definitions>
  <inkml:trace contextRef="#ctx0" brushRef="#br0">161 10 1512 0,'2'-3'554'0,"-9"-2"-418"15,-5 4-124-15,-4 1-7 16,-11 1-9-16,-4 6-29 16,3 1-88-16,1 0-78 15,12 0 115-15</inkml:trace>
</inkml:ink>
</file>

<file path=ppt/ink/ink19.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11.020"/>
    </inkml:context>
    <inkml:brush xml:id="br0">
      <inkml:brushProperty name="width" value="0.1" units="cm"/>
      <inkml:brushProperty name="height" value="0.1" units="cm"/>
      <inkml:brushProperty name="fitToCurve" value="1"/>
    </inkml:brush>
  </inkml:definitions>
  <inkml:trace contextRef="#ctx0" brushRef="#br0">65 194 1271 0,'73'11'477'0,"-60"-56"-341"0,2 6-103 16,16 16-27-16,-7 1-1 16,9 6-5-16,7-1 0 15,8 2 11-15,1 4 7 16,0 5 6-16,-4 3 2 16,-12 6-12-16,-4 3-6 15,-15 8-6-15,-7 6-1 0,-10 10 1 16,-10 10 1-16,-19 12 0 15,-5 2 0-15,-4 0 1 16,1-1-2-16,8-12 1 16,5-6-2-16,13-9 0 15,6-7 0-15,14-6 0 16,10 1 1-16,10-1 0 16,9 0 0-16,9 4 0 15,-2-1 0-15,-4 5-2 16,-5 1 0-16,-17 4 0 15,-6 5 0-15,-16 8 1 16,-18 2 4-16,-19 5 2 16,-10-1 0-16,-11-2 2 15,1-7-1-15,4-8-2 16,1-8 0-16,4-10-3 16,7 1-1-16,2-9-21 0,7-2-31 15,19-5-143-15,6-5-237 16,13-14 278-16</inkml:trace>
</inkml:ink>
</file>

<file path=ppt/ink/ink2.xml><?xml version="1.0" encoding="utf-8"?>
<inkml:ink xmlns:inkml="http://www.w3.org/2003/InkML">
  <inkml:definitions>
    <inkml:context xml:id="ctx0">
      <inkml:inkSource xml:id="inkSrc0">
        <inkml:traceFormat>
          <inkml:channel name="X" type="integer" max="3360" units="cm"/>
          <inkml:channel name="Y" type="integer" max="1872" units="cm"/>
          <inkml:channel name="T" type="integer" max="2.14748E9" units="dev"/>
        </inkml:traceFormat>
        <inkml:channelProperties>
          <inkml:channelProperty channel="X" name="resolution" value="114.28571" units="1/cm"/>
          <inkml:channelProperty channel="Y" name="resolution" value="112.77109" units="1/cm"/>
          <inkml:channelProperty channel="T" name="resolution" value="1" units="1/dev"/>
        </inkml:channelProperties>
      </inkml:inkSource>
      <inkml:timestamp xml:id="ts0" timeString="2019-03-15T08:51:21.940"/>
    </inkml:context>
    <inkml:brush xml:id="br0">
      <inkml:brushProperty name="width" value="0.16667" units="cm"/>
      <inkml:brushProperty name="height" value="0.16667" units="cm"/>
      <inkml:brushProperty name="fitToCurve" value="1"/>
    </inkml:brush>
  </inkml:definitions>
  <inkml:trace contextRef="#ctx0" brushRef="#br0">0 0 0,'0'0'0,"0"0"0,0 0 0,0 0 16,0 0-16,0 0 15,0 0 1,0 0-16,0 16 16,0 1-16,0-1 15,0 1 1,0-1-16,0 1 15,0 16-15,16-17 16,-16 1 0,0 16-16,0 0 15,0-17-15,0 17 16,0-16-16,0-1 16,16 1-1,-16-1-15,0 1 16,17-1-16,-17 1 15,0 16 1,0-17-16,0 1 16,0-1-16,0 1 15,0-1-15,16 1 16,-16-1 0,0 17-16,0-16 15,0-1-15,0 1 16,0-1-16,0 1 15,0-1 1,0 1-16,0-1 16,0 1-16,0-1 15,0 1 1,0-1-16,0 1 16,0-1-16,0 1 15,0-1 1,0 1-16,0-1 15,0 17-15,0-16 32,0-1-32,0 1 0,0-1 15,0 1-15,0-1 16,0 1-16,0-1 16,0 1-16,0-1 15,0 1 1,0-1-16,0 1 15,0-1-15,0 1 16,0-1 0,0 1-16,0-1 15,0-16-15,0 17 16,0-1 0,0-16-16,0 0 15,0 17-15,0-1 16,0 1-16,0-17 15,0 16 1,0 1-16,0-17 16,0 16-16,0-16 15,0 17 1,0-17-16,0 16 16,0-16-16,0 17 15,0-17-15,0 0 16,0 16-1,0-16-15,0 17 16,0-17-16,0 0 16,0 16-1,0-16-15,0 0 16,0 17-16,0-17 16,0 0-16,0 16 15,0-16 1,0 17-16,0-17 15,0 0-15,0 16 16,0 1 0,0-17-16,0 0 15,0 0-15,0 16 16,0-16-16,0 0 16,0 0-1,0 17-15,0-17 16,0 0-16,0 16 15,0-16 1,0 17-16,0-17 16,0 16-16,0-16 15,0 0 1,0 0-16,0 0 16,0 17-16,0-17 15,0 16-15,0-16 16,0 17-1,0-17-15,0 0 16,0 0-16,0 16 16,0-16-1,0 17-15,0-17 16,0 0-16,0 16 16,0 1-16,0-17 15,0 0 1,0 0-16,0 0 15,0 16-15,0-16 16,0 0 0,0 0-16,0 0 15,0 17-15,0-17 16,0 0-16,0 16 16,0-16-1,0 0-15,0 17 16,0-17-1,0 0-15,0 16 16,0-16-16,0 17 16,0-1-16,0-16 15,0 0-15,0 17 16,0-1 0,0-16-16,0 17 15,0-1-15,0-16 16,0 17-1,0-17-15,0 16 16,0-16-16,0 17 16,0-17-1,0 16-15,0-16 16,0 17-16,0-1 16,0-16-16,0 17 15,0-17 1,0 0-16,0 16 15,0-16-15,0 0 16,0 17 0,0-1-16,0-16 15,0 17-15,0-17 16,0 16-16,0 1 16,0-17-1,0 0-15,0 16 16,0-16-16,0 0 15,0 0 1,0 17-16,0-17 16,0 16-16,0 1 15,0-17 1,0 0-16,0 16 16,0-16-16,0 0 15,0 17-15,0-17 16,0 0-1,0 16-15,0-16 16,0 0-16,0 17 16,0-17-1,0 0-15,0 16 32,0-16-32,0 0 0,0 17 0,0-17 15,0 17 1,0-17-16,0 0 15,0 16-15,0-16 16,0 0-16,0 0 16,0 17-1,0-17-15,0 0 16,0 0-16,0 0 16,0 0-1,0 0-15,0 0 16,0 16-16,0-16 31,0 0-31,0 0 0,0 0 31,0 0-31,0 0 0,0 0 0,0 0 16,0 0 0,0 0-16,0 0 15,0 0-15,0 0 16,0 17-1,0-17-15,0 0 16,0 0-16,0 0 16,0 0-16,0 0 15,0 0 1,0 0-16,0 0 31,0 0-31,0 0 16,0 0-1,0 0-15,0 0 16,0 0-16,0 0 16,0 16-16,0-16 15,0 0 1,0 0-16,0 0 16,0 0-16,0 0 15,0 0 1,0 0-16,0 0 15,0 0-15,0 0 16,0 17 0,0-1-16,0-16 15,0 0-15,0 0 16,0 0-16,0 0 16,0 17-1,0-17-15,0 0 16,0 16-16,0-16 15,0 0 1,0 0-16,0 0 16,-16 17-16,16-17 15,0 0-15,0 16 16,0-16 0,0 0-16,0 0 15,0 0-15,0 0 16,0 0-1,0 0-15,-17 17 16,17-17-16,0 0 16,0 0-16,0 0 15,0 0 1,0 0-16,0 0 16,0 0-16,0 0 15,0 0 1,0 0-16,-32 0 15,32 0-15</inkml:trace>
</inkml:ink>
</file>

<file path=ppt/ink/ink20.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11.572"/>
    </inkml:context>
    <inkml:brush xml:id="br0">
      <inkml:brushProperty name="width" value="0.1" units="cm"/>
      <inkml:brushProperty name="height" value="0.1" units="cm"/>
      <inkml:brushProperty name="fitToCurve" value="1"/>
    </inkml:brush>
  </inkml:definitions>
  <inkml:trace contextRef="#ctx0" brushRef="#br0">124 115 1463 0,'-9'0'484'0,"-10"32"-486"16,-4 17-11-16,-7 18-8 15,0 1-14-15,17-9-39 16,12-14 0-16,23-20 15 15,11-12 16-15,20-27 48 16,1-13 11-16,8-19 13 16,2-10 4-16,-7-1 4 15,-4-6-3-15,-15 4-6 16,-8 7-2-16,-19 12-1 16,-11 8-1-16,-22 15-7 0,-11 6-6 15,-14 12-10-15,-2 10-1 16,-8 10-2-16,1 5 0 15,10-1 1-15,9 4 0 16,16-4-2-16,9 1 1 16,16-6 0-16,11-5-1 0,21-4 3 15,11 0 0-15,8 2-1 16,3 4 1-16,-7 15 8 16,-5 3 9-16,-19 19 17 15,-14 7 7-15,-26 7 2 16,-14 9-6-16,-21 9-13 15,-8 6-5-15,-4 5-8 16,-5-8 0-16,-1-23-81 16,6-20-88-16,18-29 100 15</inkml:trace>
</inkml:ink>
</file>

<file path=ppt/ink/ink21.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11T11:58:24.480"/>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5F5D05D4-CB1B-4470-B0A7-6F55059F8D2C}" emma:medium="tactile" emma:mode="ink">
          <msink:context xmlns:msink="http://schemas.microsoft.com/ink/2010/main" type="inkDrawing" rotatedBoundingBox="18159,9993 18566,9735 18600,9789 18193,10046" semanticType="callout" shapeName="Other"/>
        </emma:interpretation>
      </emma:emma>
    </inkml:annotationXML>
    <inkml:trace contextRef="#ctx0" brushRef="#br0">75 228 876 0,'-26'16'296'0,"6"-4"-277"0,7-2-10 16,5-2-2-16,2-5 26 16,4-3 15-16,2 0 7 15,0-2 22-15,0 1-16 16,24-2-9-16,51-17-6 16,-37 3-17-16,2-5-8 15,-2-12-9-15,2-1-1 0,4-9-33 16,6-4-93-16,-4-3 79 15</inkml:trace>
  </inkml:traceGroup>
</inkml:ink>
</file>

<file path=ppt/ink/ink22.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11T11:58:24.101"/>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7B1305E9-5E71-4C2B-883E-8C0923082314}" emma:medium="tactile" emma:mode="ink">
          <msink:context xmlns:msink="http://schemas.microsoft.com/ink/2010/main" type="inkDrawing" rotatedBoundingBox="18114,11137 18180,10001 18429,10015 18363,11152" semanticType="callout" shapeName="Other"/>
        </emma:interpretation>
      </emma:emma>
    </inkml:annotationXML>
    <inkml:trace contextRef="#ctx0" brushRef="#br0">176 6 680 0,'0'0'238'0,"0"-2"-200"16,0 0-18-16,0 1-4 0,2-1-1 15,-2 2-5-15,0 0 5 16,0 2 12-16,8 18 13 16,-5 8 18-16,-9 43 3 15,-10-29-1-15,-2 5-8 16,4 1-21-16,-1 5-8 15,3-7-10-15,-1-3-3 0,-1 0-2 16,2-5-1 0,0 0 3-16,-1 4 0 0,5-4 2 15,-2-3 0-15,6-5-2 16,2-6-2-16,2-6-2 16,-2-6 0-16,4-5 0 15,0-4 2-15,2-6 4 16,-4 1 5-16,0 1 1 15,0-1 0-15,10-12-7 16,4-4-3-16,42-33-5 16,-37 43-2-16,0 8 0 15,0 3 0-15,-1 9 0 16,-2 0 0-16,-2 9 0 16,1 1 1-16,-4 5 0 15,-2 2 0-15,-2 6 2 16,-3 3 2-16,-4 1 2 15,0 0 2-15,-3-5 1 16,-6-1 1-16,-7-4 5 16,-2 0 4-16,-6-4 10 0,0-1 2 15,-1-3-4-15,-1-7-5 16,4-3-11-16,0-5-5 16,1-6-2-16,4 0-2 15,1-6-2-15,6-3-2 16,5-4-70-16,7 2-84 0,11-8 99 15</inkml:trace>
  </inkml:traceGroup>
</inkml:ink>
</file>

<file path=ppt/ink/ink23.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11T11:58:18.908"/>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A74B5CA7-6DA4-4637-B00F-18DD50E51FF2}" emma:medium="tactile" emma:mode="ink">
          <msink:context xmlns:msink="http://schemas.microsoft.com/ink/2010/main" type="inkDrawing" rotatedBoundingBox="19103,10615 19752,10236 19813,10341 19164,10720" semanticType="callout" shapeName="Other"/>
        </emma:interpretation>
      </emma:emma>
    </inkml:annotationXML>
    <inkml:trace contextRef="#ctx0" brushRef="#br0">6 330 187 0,'0'0'99'16,"0"0"-16"-16,0 0-47 15,0 0 2-15,0 0 5 0,-2 0 3 16,0 0 11-16,2 0 12 16,0 0 18-16,0 0 8 15,0 2 8-15,-1-1-11 16,1 7-33-16,0-1-14 15,0-1-27-15,0 5-6 16,0-4-3-16,1 1 6 16,-1-5 18-16,0-2 10 15,2 3 11-15,0-1-2 0,-2-3-12 16,0 0-6-16,8 6-11 16,-2-3-3-16,5 0-4 15,0-1-2-15,0-2-1 16,5 0 0-16,2-3-1 15,41-13-1-15,-42 5 0 16,-1-2-1-16,-5 3-1 16,5-1 0-16,-6 0 1 15,4 3 0-15,1-1 1 16,-4 2-1-16,0-1-3 16,6 4-1-16,2-3 0 15,1-1 0-15,0-1 0 16,-5-2 1-16,2-5 3 15,1 0 9-15,2-3 10 16,1-2 2-16,3-3-3 16,1 0-10-16,-1 2-10 15,-3 1-4-15,-5 2-1 16,-2-5 0-16,-3 8-2 0,2-1 1 16,-2 7 0-16,-1 4-1 15,1 4 0-15,-1-1 0 16,-1 5 0-16,1 1 0 15,-4 0 1-15,0 6-1 16,-1-1 2-16,-2-3 0 0,1-2 3 16,-4-3 0-16,-2-1-71 15,0 1 49-15</inkml:trace>
  </inkml:traceGroup>
</inkml:ink>
</file>

<file path=ppt/ink/ink3.xml><?xml version="1.0" encoding="utf-8"?>
<inkml:ink xmlns:inkml="http://www.w3.org/2003/InkML">
  <inkml:definitions>
    <inkml:context xml:id="ctx0">
      <inkml:inkSource xml:id="inkSrc0">
        <inkml:traceFormat>
          <inkml:channel name="X" type="integer" max="3360" units="cm"/>
          <inkml:channel name="Y" type="integer" max="1872" units="cm"/>
          <inkml:channel name="T" type="integer" max="2.14748E9" units="dev"/>
        </inkml:traceFormat>
        <inkml:channelProperties>
          <inkml:channelProperty channel="X" name="resolution" value="114.28571" units="1/cm"/>
          <inkml:channelProperty channel="Y" name="resolution" value="112.77109" units="1/cm"/>
          <inkml:channelProperty channel="T" name="resolution" value="1" units="1/dev"/>
        </inkml:channelProperties>
      </inkml:inkSource>
      <inkml:timestamp xml:id="ts0" timeString="2019-03-15T08:52:10.128"/>
    </inkml:context>
    <inkml:brush xml:id="br0">
      <inkml:brushProperty name="width" value="0.16667" units="cm"/>
      <inkml:brushProperty name="height" value="0.16667" units="cm"/>
      <inkml:brushProperty name="fitToCurve" value="1"/>
    </inkml:brush>
  </inkml:definitions>
  <inkml:trace contextRef="#ctx0" brushRef="#br0">0 0 0,'0'0'0,"0"0"15,0 0 1,0 0-16,0 0 16,0 0-16,0 0 15,0 0 1,0 0-16,0 0 15,0 0-15,0 0 16,0 0-16,0 0 16,0 0-1,0 17-15,0-1 32,0 1-32,0-1 0,0 1 15,0-1-15,0 1 16,16-1-16,-16-16 15,0 0-15,0 0 16,16 17 0,-16-17-16,0 0 15,0 16-15,0-16 16,0 17 0,0-17-16,0 0 15,0 16-15,0 1 16,0-1-16,0-16 15,0 17 1,0-1-16,0 1 16,0-1-16,17 1 15,-17-17 1,0 16-16,0 1 16,0-1-16,0 1 15,0-1 1,0 1-16,0-1 15,0 1-15,16-1 16,-16 1-16,0-1 16,0 1-1,0-1-15,16 1 16,-16-1-16,0 1 16,0-1-1,0 1-15,17-1 16,-17 1-16,0-1 15,0 1 1,0-1-16,0 1 16,0-1-16,0 1 15,0-1-15,0 1 16,0-1 0,0 1-16,0-1 15,0 1-15,0-1 16,0 1-16,0-1 15,0 1 1,0-1-16,0 1 16,0-1-16,0-16 15,0 17 1,0-1-16,0 1 16,0-1-16,0 1 15,0-1-15,0 1 16,0-1-1,0 1-15,0-17 16,0 16-16,0 1 16,0-1-1,0 1-15,0-1 16,0 1-16,0-17 16,0 16-1,0 1-15,0-1 16,0 1-16,0-1 15,0 1 1,0-1-16,0 1 16,0-1-16,0 1 15,0-1-15,0 17 16,0-16 0,0-1-16,0 1 15,0-1-15,0 1 16,0-1-1,0 1-15,0-1 16,0 1-16,0-1 16,0 1-16,0-1 15,0 1 1,0-1-16,0 1 16,0-1-16,0 1 15,0-1 1,0 1-16,0-1 15,0 1-15,0-1 16,0 1-16,0-1 16,0 1-1,0-1-15,0 1 16,0-1-16,0 1 16,0-1-1,0 1-15,0-1 16,0 1-16,0-1 15,0 1 1,0-1-16,0 17 16,0-16-16,0 16 15,0-17-15,0 17 16,0-16 0,0-1-16,0 1 15,0 16-15,0-17 16,0 1-16,0-1 15,0 1 1,0-1-16,0 1 16,0-1-16,0 1 15,0-1 1,0 1-16,0-1 16,0 1-16,0-1 31,0 1-31,0-1 0,0-16 15,0 0-15,0 17 16,0-1-16,0 1 16,0-1 15,0 1-31,0-1 16,0 1-16,0-17 15,0 16-15,0 1 16,0-1-1,0 1-15,0-1 16,0 1-16,0-1 16,0 1-1,0-1-15,0 1 16,0-1-16,0 1 16,0-1-1,0 17-15,0-16 16,0 16-16,0 0 15,0-17-15,0 17 16,0-16 0,0 16-16,0-17 15,0 1-15,0-1 16,0 17 0,0-16-16,0-1 15,0 1-15,0-1 16,0 1-16,0-1 15,0 1 1,0-1-16,0 1 16,0-1-16,0 1 15,0-1 1,0 1-16,0-1 16,0 1-16,0-1 15,0 1-15,0-1 16,0 1-1,0-1-15,0 1 16,0-1-16,0 1 16,0 16-1,0-16-15,0-1 16,0 17-16,0-16 16,0 16-16,0 0 15,0-17 1,0 1-16,0 16 15,0 0-15,0-17 16,0 1 0,0 16-16,0-17 15,0 1-15,0 16 16,0-17-16,0 1 16,0-1-1,0 1-15,0-1 16,0 1-16,0-1 15,0 1 1,0-1-16,0 1 16,0-1-16,0 1 15,0-1 1,0 1-16,0-1 16,0 1-16,0-1 15,0 1-15,0-1 16,0 1-1,0-1-15,0 1 16,0-1-16,0 1 16,0-1-1,0 1-15,0-1 16,0 1-16,0-1 16,0 1-16,0-1 15,0 1 1,-17-1-16,17 1 15,0 16-15,0-17 16,0 1 0,0 16-16,0-17 15,0 1-15,0 16 16,0-17 0,0 1-16,0 16 15,0-17-15,0 1 16,0-1-16,0 1 15,0-1 1,0 1-16,0-1 16,0 1-16,0-1 15,0 1-15,0-1 16,0 1 0,0-1-16,0 1 15,0-1-15,0 1 16,0-1-1,0 1-15,0-1 16,0 1-16,0-1 16,0 1-16,0-1 15,0 1 1,0-1-16,0 1 16,0-1-16,0 1 15,0-1 1,0 1-16,0-1 15,0 1-15,0-1 16,0 1 0,0-1-16,0 1 15,0-1-15,0 1 16,0-1-16,0 17 16,0-16-1,0-1-15,0 1 16,0-1-16,0 1 15,0-1 1,0 1-16,0-1 16,0 1-16,0-1 15,0 1-15,0-1 16,0 1 0,0-1-16,0 1 15,0-1-15,0 1 16,0-1-1,0 1-15,0-1 16,0-16-16,0 17 16,0-1-16,0 1 15,0-17 1,0 16-16,0 1 16,0-17-16,0 16 15,0 1 1,0-1-16,0 1 15,0-17-15,0 16 16,0 1 0,0-1-16,0-16 15,0 17-15,0-1 16,0 1-16,0-1 16,0 1-1,0-1-15,0-16 16,0 17-16,0-1 15,0 1 1,0-1-16,0 1 16,0-1-16,0 1 15,0-1-15,0 1 16,0-1 0,0 1-16,0-1 15,0 1-15,0-17 16,0 16-1,0 1-15,-16-1 16,16 1-16,0-17 16,0 16-1,0 1-15,0-17 16,0 0-16,0 0 16,0 16-16,0 1 15,0-17 1,0 16-16,0-16 15,0 17-15,0-17 16,0 16 0,0-16-16,0 17 15,0-17-15,0 0 16,0 16 0,0-16-16,0 17 15,0-17-15,0 16 16,0-16-16,0 0 15,0 0 1,0 17-16,0-17 16,0 16-16,0-16 15,-16 17-15,16-17 16,0 16 0,0-16-16,0 17 15,0-17-15,0 0 16,0 0-1,0 16-15,0-16 16,0 0-16,0 0 16,0 17-1,0-17-15,0 0 16,-17 0-16,17 0 16</inkml:trace>
</inkml:ink>
</file>

<file path=ppt/ink/ink4.xml><?xml version="1.0" encoding="utf-8"?>
<inkml:ink xmlns:inkml="http://www.w3.org/2003/InkML">
  <inkml:definitions>
    <inkml:context xml:id="ctx0">
      <inkml:inkSource xml:id="inkSrc0">
        <inkml:traceFormat>
          <inkml:channel name="X" type="integer" max="3360" units="cm"/>
          <inkml:channel name="Y" type="integer" max="1872" units="cm"/>
          <inkml:channel name="T" type="integer" max="2.14748E9" units="dev"/>
        </inkml:traceFormat>
        <inkml:channelProperties>
          <inkml:channelProperty channel="X" name="resolution" value="114.28571" units="1/cm"/>
          <inkml:channelProperty channel="Y" name="resolution" value="112.77109" units="1/cm"/>
          <inkml:channelProperty channel="T" name="resolution" value="1" units="1/dev"/>
        </inkml:channelProperties>
      </inkml:inkSource>
      <inkml:timestamp xml:id="ts0" timeString="2019-03-15T08:57:49"/>
    </inkml:context>
    <inkml:brush xml:id="br0">
      <inkml:brushProperty name="width" value="0.16667" units="cm"/>
      <inkml:brushProperty name="height" value="0.16667" units="cm"/>
      <inkml:brushProperty name="fitToCurve" value="1"/>
    </inkml:brush>
  </inkml:definitions>
  <inkml:trace contextRef="#ctx0" brushRef="#br0">0 0 0,'0'0'16,"0"0"-16,0 0 15,0 0 1,0 0-16,0 0 16,0 0-16,0 0 15,0 0-15,0 0 16,0 0-1,0 0-15,0 0 16,0 0-16,0 0 16,0 0-1,0 0-15,0 0 16,0 0-16,0 0 16,0 0-1,0 0-15,0 0 16,0 0-16,16 17 15,-16-17-15,0 0 16,16 16 0,-16 1-16,0-1 15,17 17-15,-17-16 16,16 16 0,0-17-16,1 17 15,-17-16-15,0 16 16,16-17-16,-16 17 15,0-16 1,0 16-16,0-17 16,0 1-16,0-1 15,0 1 1,0-1-16,0 1 16,0-1-16,0 1 15,0-1 1,0 1-16,0-1 15,0 1-15,0-1 16,0 1-16,0-1 16,0 1-1,0-1-15,0 17 16,0-16-16,0-1 16,0 1-1,0-1-15,0 1 31,0 0-31,0-1 0,0 1 0,0 16 16,0-17 0,0 1-16,0-1 15,0 1-15,0-1 16,0 1-16,0 16 16,0-17-1,0 1-15,0-1 16,0 1-16,16-1 15,-16 1 1,0-1-16,0 1 16,0-1-16,0 1 15,0-1 1,0 1-16,0-1 16,0 1-16,0-17 15,0 16-15,0 1 16,0-17-1,0 16-15,0-16 16,0 17-16,0-1 16,0-16-1,0 17-15,0-17 32,0 16-32,0 1 0,0-17 0,0 16 15,0 1 1,0-17-16,0 16 15,0-16-15,0 17 16,0-17 0,0 16-16,0 1 15,0-17-15,0 16 16,0 1 0,0-17-16,0 16 15,0-16-15,0 17 16,0-17-16,0 16 31,0-16-15,0 17-16,0-17 15,0 0-15,0 16 16,0-16-16,0 17 16,0-17-1,0 0-15,0 0 16,0 16-16,0-16 15,0 0 1,0 17-16,0-1 16,0-16-16,0 17 15,0-1 1,0-16-16,0 17 16,0-17-16,0 0 15,0 16-15,0-16 16,0 17-1,0-17-15,0 0 16,0 16-16,0-16 16,0 17-1,0-17-15,0 0 16,0 16-16,0-16 16,0 0-16,0 17 15,0-1 1,0-16-16,0 17 15,0-17-15,0 0 16,0 16 0,0 1-16,0-1 15,0-16-15,0 0 16,0 0-16,0 0 0,0 0 16,0 17-16,0-17 15,0 0-15,0 0 16,0 0-1,0 0-15,0 0 16,0 0-16,0 0 16,0 0-1,0 0-15,0 0 16</inkml:trace>
</inkml:ink>
</file>

<file path=ppt/ink/ink5.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3:44.877"/>
    </inkml:context>
    <inkml:brush xml:id="br0">
      <inkml:brushProperty name="width" value="0.1" units="cm"/>
      <inkml:brushProperty name="height" value="0.1" units="cm"/>
      <inkml:brushProperty name="fitToCurve" value="1"/>
    </inkml:brush>
  </inkml:definitions>
  <inkml:trace contextRef="#ctx0" brushRef="#br0">344 19 708 0,'-94'14'260'0,"75"-27"-206"0,2 7-22 16,-4-2-6-16,0 3 13 15,5 4 23-15,-7 1 12 0,7 4 13 16,1 6-4-16,-9 3-10 15,4 1-9-15,-4 2-21 16,3 0-14-16,12 1-21 16,5 1-3-16,12-1 15 15,8-1 9-15,19 0 13 16,7-5 6-16,33-3-8 16,9-4-4-16,24-4-9 15,13 0-5-15,7 0-7 16,-1 3-3-16,2 3-2 15,-8 1-1-15,-21 2-1 16,-7 2 1-16,-22-1-1 16,-8-2 1-16,-19 0 0 15,-4-3 1-15,-19 4-2 16,-18 4 0-16,-22 11-5 16,-19 8-41-16,-20 6-226 15,1 8 187-15</inkml:trace>
</inkml:ink>
</file>

<file path=ppt/ink/ink6.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3:45.689"/>
    </inkml:context>
    <inkml:brush xml:id="br0">
      <inkml:brushProperty name="width" value="0.1" units="cm"/>
      <inkml:brushProperty name="height" value="0.1" units="cm"/>
      <inkml:brushProperty name="fitToCurve" value="1"/>
    </inkml:brush>
  </inkml:definitions>
  <inkml:trace contextRef="#ctx0" brushRef="#br0">343 48 1012 0,'14'-29'365'0,"-6"13"-309"15,-5 13-30-15,-11 25-25 16,-4 21-3-16,-14 26-1 16,-7 11 0-16,-9 12 2 15,-7 2 0-15,-4 1 2 16,3 3 0-16,7-8 2 16,12-8 1-16,17-27 1 15,6-12 1-15,16-28 7 16,6-14 5-16,15-17 21 15,8-16 6-15,6-15 1 16,3-4-3-16,2 3-11 16,-5 3-3-16,-5 18-7 15,-5 11-4-15,-14 16-11 16,-3 13-5-16,-14 22 4 0,-9 18 6 16,-8 18 4-16,-6-1 2 15,-8 0-5-15,4-7-3 16,1-9-3-16,0-6 0 15,6-13 0-15,2-8 0 16,2-18-59-16,6-2-73 16,5-12 80-16</inkml:trace>
</inkml:ink>
</file>

<file path=ppt/ink/ink7.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3:45.888"/>
    </inkml:context>
    <inkml:brush xml:id="br0">
      <inkml:brushProperty name="width" value="0.1" units="cm"/>
      <inkml:brushProperty name="height" value="0.1" units="cm"/>
      <inkml:brushProperty name="fitToCurve" value="1"/>
    </inkml:brush>
  </inkml:definitions>
  <inkml:trace contextRef="#ctx0" brushRef="#br0">158 27 1534 0,'11'-11'566'0,"0"-2"-454"15,-4 10-63-15,-19 4-23 16,-8 17-24-16,-12 3-31 16,-3 4-35-16,1-4-125 15,3-4-133-15,8-1 199 16</inkml:trace>
</inkml:ink>
</file>

<file path=ppt/ink/ink8.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3:46.482"/>
    </inkml:context>
    <inkml:brush xml:id="br0">
      <inkml:brushProperty name="width" value="0.1" units="cm"/>
      <inkml:brushProperty name="height" value="0.1" units="cm"/>
      <inkml:brushProperty name="fitToCurve" value="1"/>
    </inkml:brush>
  </inkml:definitions>
  <inkml:trace contextRef="#ctx0" brushRef="#br0">344 9 1158 0,'21'-2'503'16,"-2"-7"-140"-16,-10 28-375 15,-7 19 1-15,-21 34 1 16,-13 12 0-16,-9 17 7 16,-7-1 1-16,-6 0 2 15,1 1 1-15,1-7 1 16,7-5 0-16,18-21 1 15,6-15 0-15,18-26 2 16,5-11 3-16,15-29 2 0,9-6 1 16,18-27-2-16,9-7-3 15,12-6-3-15,2-1-2 16,-8 12-1-16,-8 8 0 16,-14 21-4-16,-10 13-2 15,-10 20 1-15,-9 16 0 16,-13 24 5-16,-6 10 1 0,-14 14 3 15,-7 2 1-15,-6-5-1 16,-2-5 0-16,3-16 1 16,-1-11 0-16,11-14 0 15,3-10-5-15,8-18-72 16,6-6-73-16,15-15 89 16</inkml:trace>
</inkml:ink>
</file>

<file path=ppt/ink/ink9.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3:46.910"/>
    </inkml:context>
    <inkml:brush xml:id="br0">
      <inkml:brushProperty name="width" value="0.1" units="cm"/>
      <inkml:brushProperty name="height" value="0.1" units="cm"/>
      <inkml:brushProperty name="fitToCurve" value="1"/>
    </inkml:brush>
  </inkml:definitions>
  <inkml:trace contextRef="#ctx0" brushRef="#br0">0 435 1175 0,'20'-11'409'0,"9"-5"-357"16,9-5-48-16,12-4 1 15,-3-9 3-15,8-6 5 16,2-4 28-16,0-2 17 16,-7-2 26-16,-11 2 5 15,-8 6-17-15,-9 3-17 0,-9 20-33 16,-1 7-12-16,-7 12-12 15,-3 9-2-15,-4 14 2 16,-6 10 2-16,-3 21 4 16,-2 8 0-16,-7 7 1 15,-7 8-1-15,-8 7-1 16,-4 0 0-16,-1 0 1 16,1-5-1-16,-1-21 2 15,5-7-1-15,8-20 3 16,4-14-18-16,14-19-149 15,7-17 117-15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52A-068C-4D6D-BDEE-AEB8AC5B208A}" type="datetimeFigureOut">
              <a:rPr lang="it-IT" smtClean="0"/>
              <a:t>11/03/2023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59537-5EC8-4B4D-A18E-591D94C46B9F}" type="slidenum">
              <a:rPr lang="it-IT" smtClean="0"/>
              <a:t>‹N›</a:t>
            </a:fld>
            <a:endParaRPr lang="it-IT"/>
          </a:p>
        </p:txBody>
      </p:sp>
    </p:spTree>
    <p:extLst>
      <p:ext uri="{BB962C8B-B14F-4D97-AF65-F5344CB8AC3E}">
        <p14:creationId xmlns:p14="http://schemas.microsoft.com/office/powerpoint/2010/main" val="294170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89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892A3CAC-ED4D-4867-A083-4CEAFD95B587}" type="slidenum">
              <a:rPr lang="it-IT" smtClean="0"/>
              <a:pPr>
                <a:defRPr/>
              </a:pPr>
              <a:t>5</a:t>
            </a:fld>
            <a:endParaRPr lang="it-IT"/>
          </a:p>
        </p:txBody>
      </p:sp>
    </p:spTree>
    <p:extLst>
      <p:ext uri="{BB962C8B-B14F-4D97-AF65-F5344CB8AC3E}">
        <p14:creationId xmlns:p14="http://schemas.microsoft.com/office/powerpoint/2010/main" val="407901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45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EE9DB69B-F0E8-462C-B735-B43B8670A0B0}" type="slidenum">
              <a:rPr lang="it-IT" smtClean="0"/>
              <a:pPr>
                <a:defRPr/>
              </a:pPr>
              <a:t>24</a:t>
            </a:fld>
            <a:endParaRPr lang="it-IT"/>
          </a:p>
        </p:txBody>
      </p:sp>
    </p:spTree>
    <p:extLst>
      <p:ext uri="{BB962C8B-B14F-4D97-AF65-F5344CB8AC3E}">
        <p14:creationId xmlns:p14="http://schemas.microsoft.com/office/powerpoint/2010/main" val="20067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1E137226-184C-4C70-93FC-C341DEF61F46}" type="slidenum">
              <a:rPr lang="it-IT" smtClean="0"/>
              <a:pPr>
                <a:defRPr/>
              </a:pPr>
              <a:t>28</a:t>
            </a:fld>
            <a:endParaRPr lang="it-IT"/>
          </a:p>
        </p:txBody>
      </p:sp>
    </p:spTree>
    <p:extLst>
      <p:ext uri="{BB962C8B-B14F-4D97-AF65-F5344CB8AC3E}">
        <p14:creationId xmlns:p14="http://schemas.microsoft.com/office/powerpoint/2010/main" val="49017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48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CA3E9356-F8DC-4ABA-A839-320DCF2EEFF8}" type="slidenum">
              <a:rPr lang="it-IT" smtClean="0"/>
              <a:pPr>
                <a:defRPr/>
              </a:pPr>
              <a:t>29</a:t>
            </a:fld>
            <a:endParaRPr lang="it-IT"/>
          </a:p>
        </p:txBody>
      </p:sp>
    </p:spTree>
    <p:extLst>
      <p:ext uri="{BB962C8B-B14F-4D97-AF65-F5344CB8AC3E}">
        <p14:creationId xmlns:p14="http://schemas.microsoft.com/office/powerpoint/2010/main" val="2639085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915A55EA-7F2A-4BC0-9834-15F656E44BFE}" type="slidenum">
              <a:rPr lang="it-IT" smtClean="0"/>
              <a:pPr>
                <a:defRPr/>
              </a:pPr>
              <a:t>30</a:t>
            </a:fld>
            <a:endParaRPr lang="it-IT"/>
          </a:p>
        </p:txBody>
      </p:sp>
    </p:spTree>
    <p:extLst>
      <p:ext uri="{BB962C8B-B14F-4D97-AF65-F5344CB8AC3E}">
        <p14:creationId xmlns:p14="http://schemas.microsoft.com/office/powerpoint/2010/main" val="18952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68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62AD3FE6-8A65-4D87-ADCB-605C3E37EA87}" type="slidenum">
              <a:rPr lang="it-IT" smtClean="0"/>
              <a:pPr>
                <a:defRPr/>
              </a:pPr>
              <a:t>31</a:t>
            </a:fld>
            <a:endParaRPr lang="it-IT"/>
          </a:p>
        </p:txBody>
      </p:sp>
    </p:spTree>
    <p:extLst>
      <p:ext uri="{BB962C8B-B14F-4D97-AF65-F5344CB8AC3E}">
        <p14:creationId xmlns:p14="http://schemas.microsoft.com/office/powerpoint/2010/main" val="373165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35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45D182AB-CE6F-492E-BFF0-F0D719B4F914}" type="slidenum">
              <a:rPr lang="it-IT" smtClean="0"/>
              <a:pPr>
                <a:defRPr/>
              </a:pPr>
              <a:t>32</a:t>
            </a:fld>
            <a:endParaRPr lang="it-IT"/>
          </a:p>
        </p:txBody>
      </p:sp>
    </p:spTree>
    <p:extLst>
      <p:ext uri="{BB962C8B-B14F-4D97-AF65-F5344CB8AC3E}">
        <p14:creationId xmlns:p14="http://schemas.microsoft.com/office/powerpoint/2010/main" val="1584592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78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22D82757-A4B6-417E-A7ED-D0A40C46C4DB}" type="slidenum">
              <a:rPr lang="it-IT" smtClean="0"/>
              <a:pPr>
                <a:defRPr/>
              </a:pPr>
              <a:t>33</a:t>
            </a:fld>
            <a:endParaRPr lang="it-IT"/>
          </a:p>
        </p:txBody>
      </p:sp>
    </p:spTree>
    <p:extLst>
      <p:ext uri="{BB962C8B-B14F-4D97-AF65-F5344CB8AC3E}">
        <p14:creationId xmlns:p14="http://schemas.microsoft.com/office/powerpoint/2010/main" val="216983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8A07D66-A086-40D3-8C61-86E5B0CB4682}" type="slidenum">
              <a:rPr lang="it-IT" smtClean="0"/>
              <a:pPr/>
              <a:t>34</a:t>
            </a:fld>
            <a:endParaRPr lang="it-IT"/>
          </a:p>
        </p:txBody>
      </p:sp>
    </p:spTree>
    <p:extLst>
      <p:ext uri="{BB962C8B-B14F-4D97-AF65-F5344CB8AC3E}">
        <p14:creationId xmlns:p14="http://schemas.microsoft.com/office/powerpoint/2010/main" val="1354035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8A07D66-A086-40D3-8C61-86E5B0CB4682}" type="slidenum">
              <a:rPr lang="it-IT" smtClean="0"/>
              <a:pPr/>
              <a:t>38</a:t>
            </a:fld>
            <a:endParaRPr lang="it-IT"/>
          </a:p>
        </p:txBody>
      </p:sp>
    </p:spTree>
    <p:extLst>
      <p:ext uri="{BB962C8B-B14F-4D97-AF65-F5344CB8AC3E}">
        <p14:creationId xmlns:p14="http://schemas.microsoft.com/office/powerpoint/2010/main" val="74434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89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BFC708F9-5451-40B0-BB02-FBB56A0EC26D}" type="slidenum">
              <a:rPr lang="it-IT" smtClean="0"/>
              <a:pPr>
                <a:defRPr/>
              </a:pPr>
              <a:t>39</a:t>
            </a:fld>
            <a:endParaRPr lang="it-IT"/>
          </a:p>
        </p:txBody>
      </p:sp>
    </p:spTree>
    <p:extLst>
      <p:ext uri="{BB962C8B-B14F-4D97-AF65-F5344CB8AC3E}">
        <p14:creationId xmlns:p14="http://schemas.microsoft.com/office/powerpoint/2010/main" val="420678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99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E72599B0-CF0E-49D2-AF4A-4D0A4F01842A}" type="slidenum">
              <a:rPr lang="it-IT" smtClean="0"/>
              <a:pPr>
                <a:defRPr/>
              </a:pPr>
              <a:t>6</a:t>
            </a:fld>
            <a:endParaRPr lang="it-IT"/>
          </a:p>
        </p:txBody>
      </p:sp>
    </p:spTree>
    <p:extLst>
      <p:ext uri="{BB962C8B-B14F-4D97-AF65-F5344CB8AC3E}">
        <p14:creationId xmlns:p14="http://schemas.microsoft.com/office/powerpoint/2010/main" val="68253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3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922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D4AFB4-5AC6-4480-94F1-F14569C5467B}" type="slidenum">
              <a:rPr lang="it-IT" smtClean="0"/>
              <a:pPr fontAlgn="base">
                <a:spcBef>
                  <a:spcPct val="0"/>
                </a:spcBef>
                <a:spcAft>
                  <a:spcPct val="0"/>
                </a:spcAft>
                <a:defRPr/>
              </a:pPr>
              <a:t>10</a:t>
            </a:fld>
            <a:endParaRPr lang="it-IT"/>
          </a:p>
        </p:txBody>
      </p:sp>
    </p:spTree>
    <p:extLst>
      <p:ext uri="{BB962C8B-B14F-4D97-AF65-F5344CB8AC3E}">
        <p14:creationId xmlns:p14="http://schemas.microsoft.com/office/powerpoint/2010/main" val="397786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F3F9050-E3E4-4109-B986-7A8169AA187F}" type="slidenum">
              <a:rPr lang="it-IT" smtClean="0"/>
              <a:pPr/>
              <a:t>11</a:t>
            </a:fld>
            <a:endParaRPr lang="it-IT"/>
          </a:p>
        </p:txBody>
      </p:sp>
    </p:spTree>
    <p:extLst>
      <p:ext uri="{BB962C8B-B14F-4D97-AF65-F5344CB8AC3E}">
        <p14:creationId xmlns:p14="http://schemas.microsoft.com/office/powerpoint/2010/main" val="219565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F3F9050-E3E4-4109-B986-7A8169AA187F}" type="slidenum">
              <a:rPr lang="it-IT" smtClean="0"/>
              <a:pPr/>
              <a:t>12</a:t>
            </a:fld>
            <a:endParaRPr lang="it-IT"/>
          </a:p>
        </p:txBody>
      </p:sp>
    </p:spTree>
    <p:extLst>
      <p:ext uri="{BB962C8B-B14F-4D97-AF65-F5344CB8AC3E}">
        <p14:creationId xmlns:p14="http://schemas.microsoft.com/office/powerpoint/2010/main" val="1503065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249AD33A-38A7-4E43-8740-C32BE3235C18}" type="slidenum">
              <a:rPr lang="it-IT" smtClean="0"/>
              <a:pPr>
                <a:defRPr/>
              </a:pPr>
              <a:t>13</a:t>
            </a:fld>
            <a:endParaRPr lang="it-IT"/>
          </a:p>
        </p:txBody>
      </p:sp>
    </p:spTree>
    <p:extLst>
      <p:ext uri="{BB962C8B-B14F-4D97-AF65-F5344CB8AC3E}">
        <p14:creationId xmlns:p14="http://schemas.microsoft.com/office/powerpoint/2010/main" val="192741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4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C7CF8D4A-BDB5-4FF5-81A4-BD10C969D790}" type="slidenum">
              <a:rPr lang="it-IT" smtClean="0"/>
              <a:pPr>
                <a:defRPr/>
              </a:pPr>
              <a:t>16</a:t>
            </a:fld>
            <a:endParaRPr lang="it-IT"/>
          </a:p>
        </p:txBody>
      </p:sp>
    </p:spTree>
    <p:extLst>
      <p:ext uri="{BB962C8B-B14F-4D97-AF65-F5344CB8AC3E}">
        <p14:creationId xmlns:p14="http://schemas.microsoft.com/office/powerpoint/2010/main" val="251126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5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C24DE42E-2D0A-4973-8609-15F71C00E226}" type="slidenum">
              <a:rPr lang="it-IT" smtClean="0"/>
              <a:pPr>
                <a:defRPr/>
              </a:pPr>
              <a:t>20</a:t>
            </a:fld>
            <a:endParaRPr lang="it-IT"/>
          </a:p>
        </p:txBody>
      </p:sp>
    </p:spTree>
    <p:extLst>
      <p:ext uri="{BB962C8B-B14F-4D97-AF65-F5344CB8AC3E}">
        <p14:creationId xmlns:p14="http://schemas.microsoft.com/office/powerpoint/2010/main" val="3189798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444E8DEB-0522-4458-8ACF-E7151F7B58DE}" type="slidenum">
              <a:rPr lang="it-IT" smtClean="0"/>
              <a:pPr>
                <a:defRPr/>
              </a:pPr>
              <a:t>22</a:t>
            </a:fld>
            <a:endParaRPr lang="it-IT"/>
          </a:p>
        </p:txBody>
      </p:sp>
    </p:spTree>
    <p:extLst>
      <p:ext uri="{BB962C8B-B14F-4D97-AF65-F5344CB8AC3E}">
        <p14:creationId xmlns:p14="http://schemas.microsoft.com/office/powerpoint/2010/main" val="190039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9BAD6D5-1691-48A0-A36A-E8B1C9E9A767}" type="datetimeFigureOut">
              <a:rPr lang="it-IT" smtClean="0"/>
              <a:t>11/03/2023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D1D162-BB6C-42C0-A0FF-28622402E605}" type="slidenum">
              <a:rPr lang="it-IT" smtClean="0"/>
              <a:t>‹N›</a:t>
            </a:fld>
            <a:endParaRPr lang="it-IT"/>
          </a:p>
        </p:txBody>
      </p:sp>
    </p:spTree>
    <p:extLst>
      <p:ext uri="{BB962C8B-B14F-4D97-AF65-F5344CB8AC3E}">
        <p14:creationId xmlns:p14="http://schemas.microsoft.com/office/powerpoint/2010/main" val="354682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9BAD6D5-1691-48A0-A36A-E8B1C9E9A767}" type="datetimeFigureOut">
              <a:rPr lang="it-IT" smtClean="0"/>
              <a:t>11/03/2023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D1D162-BB6C-42C0-A0FF-28622402E605}" type="slidenum">
              <a:rPr lang="it-IT" smtClean="0"/>
              <a:t>‹N›</a:t>
            </a:fld>
            <a:endParaRPr lang="it-IT"/>
          </a:p>
        </p:txBody>
      </p:sp>
    </p:spTree>
    <p:extLst>
      <p:ext uri="{BB962C8B-B14F-4D97-AF65-F5344CB8AC3E}">
        <p14:creationId xmlns:p14="http://schemas.microsoft.com/office/powerpoint/2010/main" val="2930118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9BAD6D5-1691-48A0-A36A-E8B1C9E9A767}" type="datetimeFigureOut">
              <a:rPr lang="it-IT" smtClean="0"/>
              <a:t>11/03/2023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D1D162-BB6C-42C0-A0FF-28622402E605}" type="slidenum">
              <a:rPr lang="it-IT" smtClean="0"/>
              <a:t>‹N›</a:t>
            </a:fld>
            <a:endParaRPr lang="it-IT"/>
          </a:p>
        </p:txBody>
      </p:sp>
    </p:spTree>
    <p:extLst>
      <p:ext uri="{BB962C8B-B14F-4D97-AF65-F5344CB8AC3E}">
        <p14:creationId xmlns:p14="http://schemas.microsoft.com/office/powerpoint/2010/main" val="267116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9BAD6D5-1691-48A0-A36A-E8B1C9E9A767}" type="datetimeFigureOut">
              <a:rPr lang="it-IT" smtClean="0"/>
              <a:t>11/03/2023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D1D162-BB6C-42C0-A0FF-28622402E605}" type="slidenum">
              <a:rPr lang="it-IT" smtClean="0"/>
              <a:t>‹N›</a:t>
            </a:fld>
            <a:endParaRPr lang="it-IT"/>
          </a:p>
        </p:txBody>
      </p:sp>
    </p:spTree>
    <p:extLst>
      <p:ext uri="{BB962C8B-B14F-4D97-AF65-F5344CB8AC3E}">
        <p14:creationId xmlns:p14="http://schemas.microsoft.com/office/powerpoint/2010/main" val="26031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99BAD6D5-1691-48A0-A36A-E8B1C9E9A767}" type="datetimeFigureOut">
              <a:rPr lang="it-IT" smtClean="0"/>
              <a:t>11/03/2023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D1D162-BB6C-42C0-A0FF-28622402E605}" type="slidenum">
              <a:rPr lang="it-IT" smtClean="0"/>
              <a:t>‹N›</a:t>
            </a:fld>
            <a:endParaRPr lang="it-IT"/>
          </a:p>
        </p:txBody>
      </p:sp>
    </p:spTree>
    <p:extLst>
      <p:ext uri="{BB962C8B-B14F-4D97-AF65-F5344CB8AC3E}">
        <p14:creationId xmlns:p14="http://schemas.microsoft.com/office/powerpoint/2010/main" val="27779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9BAD6D5-1691-48A0-A36A-E8B1C9E9A767}" type="datetimeFigureOut">
              <a:rPr lang="it-IT" smtClean="0"/>
              <a:t>11/03/2023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D1D162-BB6C-42C0-A0FF-28622402E605}" type="slidenum">
              <a:rPr lang="it-IT" smtClean="0"/>
              <a:t>‹N›</a:t>
            </a:fld>
            <a:endParaRPr lang="it-IT"/>
          </a:p>
        </p:txBody>
      </p:sp>
    </p:spTree>
    <p:extLst>
      <p:ext uri="{BB962C8B-B14F-4D97-AF65-F5344CB8AC3E}">
        <p14:creationId xmlns:p14="http://schemas.microsoft.com/office/powerpoint/2010/main" val="405410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9BAD6D5-1691-48A0-A36A-E8B1C9E9A767}" type="datetimeFigureOut">
              <a:rPr lang="it-IT" smtClean="0"/>
              <a:t>11/03/2023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8D1D162-BB6C-42C0-A0FF-28622402E605}" type="slidenum">
              <a:rPr lang="it-IT" smtClean="0"/>
              <a:t>‹N›</a:t>
            </a:fld>
            <a:endParaRPr lang="it-IT"/>
          </a:p>
        </p:txBody>
      </p:sp>
    </p:spTree>
    <p:extLst>
      <p:ext uri="{BB962C8B-B14F-4D97-AF65-F5344CB8AC3E}">
        <p14:creationId xmlns:p14="http://schemas.microsoft.com/office/powerpoint/2010/main" val="406223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9BAD6D5-1691-48A0-A36A-E8B1C9E9A767}" type="datetimeFigureOut">
              <a:rPr lang="it-IT" smtClean="0"/>
              <a:t>11/03/2023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8D1D162-BB6C-42C0-A0FF-28622402E605}" type="slidenum">
              <a:rPr lang="it-IT" smtClean="0"/>
              <a:t>‹N›</a:t>
            </a:fld>
            <a:endParaRPr lang="it-IT"/>
          </a:p>
        </p:txBody>
      </p:sp>
    </p:spTree>
    <p:extLst>
      <p:ext uri="{BB962C8B-B14F-4D97-AF65-F5344CB8AC3E}">
        <p14:creationId xmlns:p14="http://schemas.microsoft.com/office/powerpoint/2010/main" val="249955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9BAD6D5-1691-48A0-A36A-E8B1C9E9A767}" type="datetimeFigureOut">
              <a:rPr lang="it-IT" smtClean="0"/>
              <a:t>11/03/2023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8D1D162-BB6C-42C0-A0FF-28622402E605}" type="slidenum">
              <a:rPr lang="it-IT" smtClean="0"/>
              <a:t>‹N›</a:t>
            </a:fld>
            <a:endParaRPr lang="it-IT"/>
          </a:p>
        </p:txBody>
      </p:sp>
    </p:spTree>
    <p:extLst>
      <p:ext uri="{BB962C8B-B14F-4D97-AF65-F5344CB8AC3E}">
        <p14:creationId xmlns:p14="http://schemas.microsoft.com/office/powerpoint/2010/main" val="4037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99BAD6D5-1691-48A0-A36A-E8B1C9E9A767}" type="datetimeFigureOut">
              <a:rPr lang="it-IT" smtClean="0"/>
              <a:t>11/03/2023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D1D162-BB6C-42C0-A0FF-28622402E605}" type="slidenum">
              <a:rPr lang="it-IT" smtClean="0"/>
              <a:t>‹N›</a:t>
            </a:fld>
            <a:endParaRPr lang="it-IT"/>
          </a:p>
        </p:txBody>
      </p:sp>
    </p:spTree>
    <p:extLst>
      <p:ext uri="{BB962C8B-B14F-4D97-AF65-F5344CB8AC3E}">
        <p14:creationId xmlns:p14="http://schemas.microsoft.com/office/powerpoint/2010/main" val="91093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99BAD6D5-1691-48A0-A36A-E8B1C9E9A767}" type="datetimeFigureOut">
              <a:rPr lang="it-IT" smtClean="0"/>
              <a:t>11/03/2023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D1D162-BB6C-42C0-A0FF-28622402E605}" type="slidenum">
              <a:rPr lang="it-IT" smtClean="0"/>
              <a:t>‹N›</a:t>
            </a:fld>
            <a:endParaRPr lang="it-IT"/>
          </a:p>
        </p:txBody>
      </p:sp>
    </p:spTree>
    <p:extLst>
      <p:ext uri="{BB962C8B-B14F-4D97-AF65-F5344CB8AC3E}">
        <p14:creationId xmlns:p14="http://schemas.microsoft.com/office/powerpoint/2010/main" val="91894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AD6D5-1691-48A0-A36A-E8B1C9E9A767}" type="datetimeFigureOut">
              <a:rPr lang="it-IT" smtClean="0"/>
              <a:t>11/03/2023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1D162-BB6C-42C0-A0FF-28622402E605}" type="slidenum">
              <a:rPr lang="it-IT" smtClean="0"/>
              <a:t>‹N›</a:t>
            </a:fld>
            <a:endParaRPr lang="it-IT"/>
          </a:p>
        </p:txBody>
      </p:sp>
    </p:spTree>
    <p:extLst>
      <p:ext uri="{BB962C8B-B14F-4D97-AF65-F5344CB8AC3E}">
        <p14:creationId xmlns:p14="http://schemas.microsoft.com/office/powerpoint/2010/main" val="69450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7.emf"/><Relationship Id="rId18" Type="http://schemas.openxmlformats.org/officeDocument/2006/relationships/customXml" Target="../ink/ink12.xml"/><Relationship Id="rId26" Type="http://schemas.openxmlformats.org/officeDocument/2006/relationships/customXml" Target="../ink/ink16.xml"/><Relationship Id="rId3" Type="http://schemas.openxmlformats.org/officeDocument/2006/relationships/image" Target="../media/image11.png"/><Relationship Id="rId21" Type="http://schemas.openxmlformats.org/officeDocument/2006/relationships/image" Target="../media/image21.emf"/><Relationship Id="rId34" Type="http://schemas.openxmlformats.org/officeDocument/2006/relationships/customXml" Target="../ink/ink20.xml"/><Relationship Id="rId7" Type="http://schemas.openxmlformats.org/officeDocument/2006/relationships/image" Target="../media/image14.emf"/><Relationship Id="rId12" Type="http://schemas.openxmlformats.org/officeDocument/2006/relationships/customXml" Target="../ink/ink9.xml"/><Relationship Id="rId17" Type="http://schemas.openxmlformats.org/officeDocument/2006/relationships/image" Target="../media/image19.emf"/><Relationship Id="rId25" Type="http://schemas.openxmlformats.org/officeDocument/2006/relationships/image" Target="../media/image23.emf"/><Relationship Id="rId33" Type="http://schemas.openxmlformats.org/officeDocument/2006/relationships/image" Target="../media/image27.emf"/><Relationship Id="rId2" Type="http://schemas.openxmlformats.org/officeDocument/2006/relationships/notesSlide" Target="../notesSlides/notesSlide11.xml"/><Relationship Id="rId16" Type="http://schemas.openxmlformats.org/officeDocument/2006/relationships/customXml" Target="../ink/ink11.xml"/><Relationship Id="rId20" Type="http://schemas.openxmlformats.org/officeDocument/2006/relationships/customXml" Target="../ink/ink13.xml"/><Relationship Id="rId29"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16.emf"/><Relationship Id="rId24" Type="http://schemas.openxmlformats.org/officeDocument/2006/relationships/customXml" Target="../ink/ink15.xml"/><Relationship Id="rId32" Type="http://schemas.openxmlformats.org/officeDocument/2006/relationships/customXml" Target="../ink/ink19.xml"/><Relationship Id="rId5" Type="http://schemas.openxmlformats.org/officeDocument/2006/relationships/image" Target="../media/image13.emf"/><Relationship Id="rId15" Type="http://schemas.openxmlformats.org/officeDocument/2006/relationships/image" Target="../media/image18.emf"/><Relationship Id="rId23" Type="http://schemas.openxmlformats.org/officeDocument/2006/relationships/image" Target="../media/image22.emf"/><Relationship Id="rId28" Type="http://schemas.openxmlformats.org/officeDocument/2006/relationships/customXml" Target="../ink/ink17.xml"/><Relationship Id="rId10" Type="http://schemas.openxmlformats.org/officeDocument/2006/relationships/customXml" Target="../ink/ink8.xml"/><Relationship Id="rId19" Type="http://schemas.openxmlformats.org/officeDocument/2006/relationships/image" Target="../media/image20.emf"/><Relationship Id="rId31" Type="http://schemas.openxmlformats.org/officeDocument/2006/relationships/image" Target="../media/image26.emf"/><Relationship Id="rId4" Type="http://schemas.openxmlformats.org/officeDocument/2006/relationships/customXml" Target="../ink/ink5.xml"/><Relationship Id="rId9" Type="http://schemas.openxmlformats.org/officeDocument/2006/relationships/image" Target="../media/image15.emf"/><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24.emf"/><Relationship Id="rId30" Type="http://schemas.openxmlformats.org/officeDocument/2006/relationships/customXml" Target="../ink/ink18.xml"/><Relationship Id="rId35" Type="http://schemas.openxmlformats.org/officeDocument/2006/relationships/image" Target="../media/image28.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customXml" Target="../ink/ink21.xml"/><Relationship Id="rId7" Type="http://schemas.openxmlformats.org/officeDocument/2006/relationships/customXml" Target="../ink/ink2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customXml" Target="../ink/ink22.xml"/><Relationship Id="rId4" Type="http://schemas.openxmlformats.org/officeDocument/2006/relationships/image" Target="../media/image2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Logica 22-23</a:t>
            </a:r>
          </a:p>
        </p:txBody>
      </p:sp>
      <p:sp>
        <p:nvSpPr>
          <p:cNvPr id="3" name="Sottotitolo 2"/>
          <p:cNvSpPr>
            <a:spLocks noGrp="1"/>
          </p:cNvSpPr>
          <p:nvPr>
            <p:ph type="subTitle" idx="1"/>
          </p:nvPr>
        </p:nvSpPr>
        <p:spPr/>
        <p:txBody>
          <a:bodyPr/>
          <a:lstStyle/>
          <a:p>
            <a:r>
              <a:rPr lang="it-IT" dirty="0"/>
              <a:t>Lezioni 19-22</a:t>
            </a:r>
          </a:p>
        </p:txBody>
      </p:sp>
    </p:spTree>
    <p:extLst>
      <p:ext uri="{BB962C8B-B14F-4D97-AF65-F5344CB8AC3E}">
        <p14:creationId xmlns:p14="http://schemas.microsoft.com/office/powerpoint/2010/main" val="355192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p:txBody>
          <a:bodyPr/>
          <a:lstStyle/>
          <a:p>
            <a:pPr eaLnBrk="1" hangingPunct="1"/>
            <a:r>
              <a:rPr lang="it-IT"/>
              <a:t>Reiterazione (RE)</a:t>
            </a:r>
          </a:p>
        </p:txBody>
      </p:sp>
      <p:sp>
        <p:nvSpPr>
          <p:cNvPr id="3075" name="Segnaposto contenuto 2"/>
          <p:cNvSpPr>
            <a:spLocks noGrp="1"/>
          </p:cNvSpPr>
          <p:nvPr>
            <p:ph idx="1"/>
          </p:nvPr>
        </p:nvSpPr>
        <p:spPr/>
        <p:txBody>
          <a:bodyPr/>
          <a:lstStyle/>
          <a:p>
            <a:pPr eaLnBrk="1" hangingPunct="1"/>
            <a:r>
              <a:rPr lang="it-IT" dirty="0"/>
              <a:t>v. p. 126 (ex 111)</a:t>
            </a:r>
          </a:p>
          <a:p>
            <a:pPr eaLnBrk="1" hangingPunct="1"/>
            <a:r>
              <a:rPr lang="it-IT" dirty="0"/>
              <a:t>P |- P </a:t>
            </a:r>
          </a:p>
          <a:p>
            <a:pPr eaLnBrk="1" hangingPunct="1"/>
            <a:r>
              <a:rPr lang="it-IT" dirty="0"/>
              <a:t>1     P        A</a:t>
            </a:r>
          </a:p>
          <a:p>
            <a:pPr eaLnBrk="1" hangingPunct="1"/>
            <a:r>
              <a:rPr lang="it-IT" dirty="0"/>
              <a:t>2     P &amp; </a:t>
            </a:r>
            <a:r>
              <a:rPr lang="it-IT" dirty="0" err="1"/>
              <a:t>P</a:t>
            </a:r>
            <a:r>
              <a:rPr lang="it-IT" dirty="0"/>
              <a:t>     1,1, </a:t>
            </a:r>
            <a:r>
              <a:rPr lang="it-IT" dirty="0" err="1"/>
              <a:t>&amp;I</a:t>
            </a:r>
            <a:endParaRPr lang="it-IT" dirty="0"/>
          </a:p>
          <a:p>
            <a:pPr eaLnBrk="1" hangingPunct="1"/>
            <a:r>
              <a:rPr lang="it-IT" dirty="0"/>
              <a:t>3     P              2,   &amp; E</a:t>
            </a:r>
          </a:p>
        </p:txBody>
      </p:sp>
    </p:spTree>
    <p:extLst>
      <p:ext uri="{BB962C8B-B14F-4D97-AF65-F5344CB8AC3E}">
        <p14:creationId xmlns:p14="http://schemas.microsoft.com/office/powerpoint/2010/main" val="204862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Nota su RE (reiterazione) </a:t>
            </a:r>
          </a:p>
        </p:txBody>
      </p:sp>
      <p:sp>
        <p:nvSpPr>
          <p:cNvPr id="3" name="Segnaposto contenuto 2"/>
          <p:cNvSpPr>
            <a:spLocks noGrp="1"/>
          </p:cNvSpPr>
          <p:nvPr>
            <p:ph idx="1"/>
          </p:nvPr>
        </p:nvSpPr>
        <p:spPr/>
        <p:txBody>
          <a:bodyPr>
            <a:normAutofit/>
          </a:bodyPr>
          <a:lstStyle/>
          <a:p>
            <a:r>
              <a:rPr lang="it-IT">
                <a:sym typeface="Symbol" panose="05050102010706020507" pitchFamily="18" charset="2"/>
              </a:rPr>
              <a:t></a:t>
            </a:r>
            <a:r>
              <a:rPr lang="it-IT"/>
              <a:t> |- </a:t>
            </a:r>
            <a:r>
              <a:rPr lang="it-IT">
                <a:sym typeface="Symbol" panose="05050102010706020507" pitchFamily="18" charset="2"/>
              </a:rPr>
              <a:t></a:t>
            </a:r>
            <a:r>
              <a:rPr lang="it-IT"/>
              <a:t> </a:t>
            </a:r>
            <a:endParaRPr lang="it-IT" dirty="0"/>
          </a:p>
          <a:p>
            <a:r>
              <a:rPr lang="it-IT" dirty="0"/>
              <a:t>Questa regola che per noi è derivata in altri sistemi è primitiva (evitando così lo stratagemma del considerare due volte una stessa riga)</a:t>
            </a:r>
          </a:p>
          <a:p>
            <a:r>
              <a:rPr lang="it-IT" dirty="0"/>
              <a:t>In altri sistemi (</a:t>
            </a:r>
            <a:r>
              <a:rPr lang="it-IT" dirty="0" err="1"/>
              <a:t>Montague</a:t>
            </a:r>
            <a:r>
              <a:rPr lang="it-IT" dirty="0"/>
              <a:t>, </a:t>
            </a:r>
            <a:r>
              <a:rPr lang="it-IT" dirty="0" err="1"/>
              <a:t>Fitch</a:t>
            </a:r>
            <a:r>
              <a:rPr lang="it-IT" dirty="0"/>
              <a:t>) risulta spesso necessaria, perché bisogna "importare" dentro </a:t>
            </a:r>
            <a:r>
              <a:rPr lang="it-IT"/>
              <a:t>una sotto-derivazione una </a:t>
            </a:r>
            <a:r>
              <a:rPr lang="it-IT" dirty="0"/>
              <a:t>formula già asserita nella derivazione principale.</a:t>
            </a:r>
          </a:p>
          <a:p>
            <a:r>
              <a:rPr lang="it-IT" dirty="0"/>
              <a:t>Nel nostro sistema è invece più raro doverla usare. Il libro dà questo esempio:</a:t>
            </a:r>
          </a:p>
          <a:p>
            <a:endParaRPr lang="it-IT" dirty="0"/>
          </a:p>
        </p:txBody>
      </p:sp>
    </p:spTree>
    <p:extLst>
      <p:ext uri="{BB962C8B-B14F-4D97-AF65-F5344CB8AC3E}">
        <p14:creationId xmlns:p14="http://schemas.microsoft.com/office/powerpoint/2010/main" val="401017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Esempio di uso di RE</a:t>
            </a:r>
          </a:p>
        </p:txBody>
      </p:sp>
      <p:sp>
        <p:nvSpPr>
          <p:cNvPr id="3" name="Segnaposto contenuto 2"/>
          <p:cNvSpPr>
            <a:spLocks noGrp="1"/>
          </p:cNvSpPr>
          <p:nvPr>
            <p:ph idx="1"/>
          </p:nvPr>
        </p:nvSpPr>
        <p:spPr/>
        <p:txBody>
          <a:bodyPr/>
          <a:lstStyle/>
          <a:p>
            <a:r>
              <a:rPr lang="it-IT" dirty="0"/>
              <a:t>Dimostrare P |- Q -&gt; P (p. 126, es. 4.33 (p. 111, es. 4.28))</a:t>
            </a:r>
          </a:p>
          <a:p>
            <a:r>
              <a:rPr lang="it-IT" dirty="0"/>
              <a:t>1 P                A</a:t>
            </a:r>
          </a:p>
          <a:p>
            <a:r>
              <a:rPr lang="it-IT" dirty="0"/>
              <a:t>2   Q               H</a:t>
            </a:r>
          </a:p>
          <a:p>
            <a:r>
              <a:rPr lang="it-IT" dirty="0"/>
              <a:t>3  P             1, RE</a:t>
            </a:r>
          </a:p>
          <a:p>
            <a:r>
              <a:rPr lang="it-IT" dirty="0"/>
              <a:t>4   Q -&gt; P      2-3, -&gt; I</a:t>
            </a:r>
          </a:p>
        </p:txBody>
      </p:sp>
      <p:cxnSp>
        <p:nvCxnSpPr>
          <p:cNvPr id="5" name="Connettore 1 4"/>
          <p:cNvCxnSpPr/>
          <p:nvPr/>
        </p:nvCxnSpPr>
        <p:spPr>
          <a:xfrm>
            <a:off x="1455770" y="2847149"/>
            <a:ext cx="0"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56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76400" y="152401"/>
            <a:ext cx="8229600" cy="563563"/>
          </a:xfrm>
        </p:spPr>
        <p:txBody>
          <a:bodyPr>
            <a:normAutofit fontScale="90000"/>
          </a:bodyPr>
          <a:lstStyle/>
          <a:p>
            <a:pPr eaLnBrk="1" hangingPunct="1"/>
            <a:r>
              <a:rPr lang="it-IT" dirty="0"/>
              <a:t>Esercizio risolto 4.34 (ex 4.29)</a:t>
            </a:r>
          </a:p>
        </p:txBody>
      </p:sp>
      <p:sp>
        <p:nvSpPr>
          <p:cNvPr id="4099" name="Rectangle 3"/>
          <p:cNvSpPr>
            <a:spLocks noGrp="1" noChangeArrowheads="1"/>
          </p:cNvSpPr>
          <p:nvPr>
            <p:ph type="body" idx="1"/>
          </p:nvPr>
        </p:nvSpPr>
        <p:spPr>
          <a:xfrm>
            <a:off x="1676400" y="685800"/>
            <a:ext cx="8839200" cy="2057400"/>
          </a:xfrm>
        </p:spPr>
        <p:txBody>
          <a:bodyPr/>
          <a:lstStyle/>
          <a:p>
            <a:pPr eaLnBrk="1" hangingPunct="1">
              <a:buFontTx/>
              <a:buNone/>
            </a:pPr>
            <a:r>
              <a:rPr lang="it-IT"/>
              <a:t>Dimostrare la regola derivata CON, cioè:</a:t>
            </a:r>
          </a:p>
          <a:p>
            <a:pPr algn="ctr" eaLnBrk="1" hangingPunct="1">
              <a:buFontTx/>
              <a:buNone/>
            </a:pPr>
            <a:r>
              <a:rPr lang="it-IT" i="1"/>
              <a:t>P</a:t>
            </a:r>
            <a:r>
              <a:rPr lang="it-IT"/>
              <a:t>, </a:t>
            </a:r>
            <a:r>
              <a:rPr lang="it-IT">
                <a:sym typeface="Symbol" pitchFamily="18" charset="2"/>
              </a:rPr>
              <a:t></a:t>
            </a:r>
            <a:r>
              <a:rPr lang="it-IT" i="1"/>
              <a:t>P</a:t>
            </a:r>
            <a:r>
              <a:rPr lang="it-IT"/>
              <a:t> |– </a:t>
            </a:r>
            <a:r>
              <a:rPr lang="it-IT" i="1"/>
              <a:t>Q</a:t>
            </a:r>
          </a:p>
        </p:txBody>
      </p:sp>
      <p:sp>
        <p:nvSpPr>
          <p:cNvPr id="4100" name="Rectangle 4"/>
          <p:cNvSpPr>
            <a:spLocks noChangeArrowheads="1"/>
          </p:cNvSpPr>
          <p:nvPr/>
        </p:nvSpPr>
        <p:spPr bwMode="auto">
          <a:xfrm>
            <a:off x="1752600" y="1905001"/>
            <a:ext cx="8229600" cy="563563"/>
          </a:xfrm>
          <a:prstGeom prst="rect">
            <a:avLst/>
          </a:prstGeom>
          <a:noFill/>
          <a:ln w="9525">
            <a:noFill/>
            <a:miter lim="800000"/>
            <a:headEnd/>
            <a:tailEnd/>
          </a:ln>
        </p:spPr>
        <p:txBody>
          <a:bodyPr anchor="ctr"/>
          <a:lstStyle/>
          <a:p>
            <a:r>
              <a:rPr lang="it-IT" sz="4000">
                <a:solidFill>
                  <a:schemeClr val="tx2"/>
                </a:solidFill>
              </a:rPr>
              <a:t>Soluzione</a:t>
            </a:r>
          </a:p>
        </p:txBody>
      </p:sp>
      <p:pic>
        <p:nvPicPr>
          <p:cNvPr id="189446" name="Picture 6"/>
          <p:cNvPicPr>
            <a:picLocks noChangeAspect="1" noChangeArrowheads="1"/>
          </p:cNvPicPr>
          <p:nvPr/>
        </p:nvPicPr>
        <p:blipFill>
          <a:blip r:embed="rId3" cstate="print"/>
          <a:srcRect/>
          <a:stretch>
            <a:fillRect/>
          </a:stretch>
        </p:blipFill>
        <p:spPr bwMode="auto">
          <a:xfrm>
            <a:off x="2247900" y="3000376"/>
            <a:ext cx="7696200" cy="2409825"/>
          </a:xfrm>
          <a:prstGeom prst="rect">
            <a:avLst/>
          </a:prstGeom>
          <a:noFill/>
          <a:ln w="9525">
            <a:noFill/>
            <a:miter lim="800000"/>
            <a:headEnd/>
            <a:tailEnd/>
          </a:ln>
        </p:spPr>
      </p:pic>
    </p:spTree>
    <p:extLst>
      <p:ext uri="{BB962C8B-B14F-4D97-AF65-F5344CB8AC3E}">
        <p14:creationId xmlns:p14="http://schemas.microsoft.com/office/powerpoint/2010/main" val="138370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9446"/>
                                        </p:tgtEl>
                                        <p:attrNameLst>
                                          <p:attrName>style.visibility</p:attrName>
                                        </p:attrNameLst>
                                      </p:cBhvr>
                                      <p:to>
                                        <p:strVal val="visible"/>
                                      </p:to>
                                    </p:set>
                                    <p:anim calcmode="lin" valueType="num">
                                      <p:cBhvr additive="base">
                                        <p:cTn id="7" dur="500" fill="hold"/>
                                        <p:tgtEl>
                                          <p:spTgt spid="189446"/>
                                        </p:tgtEl>
                                        <p:attrNameLst>
                                          <p:attrName>ppt_x</p:attrName>
                                        </p:attrNameLst>
                                      </p:cBhvr>
                                      <p:tavLst>
                                        <p:tav tm="0">
                                          <p:val>
                                            <p:strVal val="0-#ppt_w/2"/>
                                          </p:val>
                                        </p:tav>
                                        <p:tav tm="100000">
                                          <p:val>
                                            <p:strVal val="#ppt_x"/>
                                          </p:val>
                                        </p:tav>
                                      </p:tavLst>
                                    </p:anim>
                                    <p:anim calcmode="lin" valueType="num">
                                      <p:cBhvr additive="base">
                                        <p:cTn id="8" dur="500" fill="hold"/>
                                        <p:tgtEl>
                                          <p:spTgt spid="189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Sillogismo disgiuntivo (SD)</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766" y="1382343"/>
            <a:ext cx="9734501" cy="5475657"/>
          </a:xfrm>
          <a:prstGeom prst="rect">
            <a:avLst/>
          </a:prstGeom>
        </p:spPr>
      </p:pic>
    </p:spTree>
    <p:extLst>
      <p:ext uri="{BB962C8B-B14F-4D97-AF65-F5344CB8AC3E}">
        <p14:creationId xmlns:p14="http://schemas.microsoft.com/office/powerpoint/2010/main" val="412942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Esercizio risolto 4.36 (4.31)</a:t>
            </a:r>
          </a:p>
        </p:txBody>
      </p:sp>
      <p:sp>
        <p:nvSpPr>
          <p:cNvPr id="3" name="Segnaposto contenuto 2"/>
          <p:cNvSpPr>
            <a:spLocks noGrp="1"/>
          </p:cNvSpPr>
          <p:nvPr>
            <p:ph idx="1"/>
          </p:nvPr>
        </p:nvSpPr>
        <p:spPr/>
        <p:txBody>
          <a:bodyPr/>
          <a:lstStyle/>
          <a:p>
            <a:pPr>
              <a:buNone/>
            </a:pPr>
            <a:r>
              <a:rPr lang="it-IT" dirty="0"/>
              <a:t>Dimostrare:</a:t>
            </a:r>
          </a:p>
          <a:p>
            <a:pPr algn="ctr">
              <a:buNone/>
            </a:pPr>
            <a:r>
              <a:rPr lang="it-IT" dirty="0">
                <a:sym typeface="Symbol" pitchFamily="18" charset="2"/>
              </a:rPr>
              <a:t></a:t>
            </a:r>
            <a:r>
              <a:rPr lang="it-IT" i="1" dirty="0"/>
              <a:t>P</a:t>
            </a:r>
            <a:r>
              <a:rPr lang="it-IT" dirty="0"/>
              <a:t> → </a:t>
            </a:r>
            <a:r>
              <a:rPr lang="it-IT" i="1" dirty="0"/>
              <a:t>Q</a:t>
            </a:r>
            <a:r>
              <a:rPr lang="it-IT" dirty="0"/>
              <a:t>, </a:t>
            </a:r>
            <a:r>
              <a:rPr lang="it-IT" i="1" dirty="0"/>
              <a:t>R</a:t>
            </a:r>
            <a:r>
              <a:rPr lang="it-IT" dirty="0"/>
              <a:t> → </a:t>
            </a:r>
            <a:r>
              <a:rPr lang="it-IT" i="1" dirty="0"/>
              <a:t>S</a:t>
            </a:r>
            <a:r>
              <a:rPr lang="it-IT" dirty="0"/>
              <a:t>, </a:t>
            </a:r>
            <a:r>
              <a:rPr lang="it-IT" dirty="0">
                <a:sym typeface="Symbol" pitchFamily="18" charset="2"/>
              </a:rPr>
              <a:t></a:t>
            </a:r>
            <a:r>
              <a:rPr lang="it-IT" i="1" dirty="0"/>
              <a:t>P</a:t>
            </a:r>
            <a:r>
              <a:rPr lang="it-IT" dirty="0"/>
              <a:t> </a:t>
            </a:r>
            <a:r>
              <a:rPr lang="it-IT" dirty="0">
                <a:sym typeface="Symbol" pitchFamily="18" charset="2"/>
              </a:rPr>
              <a:t></a:t>
            </a:r>
            <a:r>
              <a:rPr lang="it-IT" dirty="0"/>
              <a:t> </a:t>
            </a:r>
            <a:r>
              <a:rPr lang="it-IT" i="1" dirty="0"/>
              <a:t>R</a:t>
            </a:r>
            <a:r>
              <a:rPr lang="it-IT" dirty="0"/>
              <a:t>, </a:t>
            </a:r>
            <a:r>
              <a:rPr lang="it-IT" dirty="0">
                <a:sym typeface="Symbol" pitchFamily="18" charset="2"/>
              </a:rPr>
              <a:t></a:t>
            </a:r>
            <a:r>
              <a:rPr lang="it-IT" i="1" dirty="0"/>
              <a:t>Q</a:t>
            </a:r>
            <a:r>
              <a:rPr lang="it-IT" dirty="0"/>
              <a:t> |– </a:t>
            </a:r>
            <a:r>
              <a:rPr lang="it-IT" i="1" dirty="0"/>
              <a:t>S</a:t>
            </a:r>
          </a:p>
          <a:p>
            <a:pPr>
              <a:buNone/>
            </a:pPr>
            <a:r>
              <a:rPr lang="it-IT" dirty="0"/>
              <a:t>Possibile strategia che sfrutta alcune regole derivate:</a:t>
            </a:r>
          </a:p>
          <a:p>
            <a:pPr>
              <a:buNone/>
            </a:pPr>
            <a:r>
              <a:rPr lang="it-IT" dirty="0"/>
              <a:t>Mi interessa arrivare ad S</a:t>
            </a:r>
          </a:p>
          <a:p>
            <a:pPr>
              <a:buNone/>
            </a:pPr>
            <a:r>
              <a:rPr lang="it-IT" dirty="0"/>
              <a:t>So che con il dilemma costruttivo le prime 3 premesse mi permettono di arrivare almeno a Q v S</a:t>
            </a:r>
          </a:p>
          <a:p>
            <a:pPr>
              <a:buNone/>
            </a:pPr>
            <a:r>
              <a:rPr lang="it-IT" dirty="0"/>
              <a:t>Da Q v S posso arrivare ad S grazie alla premessa </a:t>
            </a:r>
            <a:r>
              <a:rPr lang="it-IT" dirty="0">
                <a:sym typeface="Symbol" pitchFamily="18" charset="2"/>
              </a:rPr>
              <a:t></a:t>
            </a:r>
            <a:r>
              <a:rPr lang="it-IT" dirty="0"/>
              <a:t>Q e il sillogismo disgiuntivo</a:t>
            </a:r>
          </a:p>
          <a:p>
            <a:pPr>
              <a:buNone/>
            </a:pPr>
            <a:r>
              <a:rPr lang="it-IT" dirty="0"/>
              <a:t>SOLUZIONE …</a:t>
            </a:r>
          </a:p>
          <a:p>
            <a:endParaRPr lang="it-IT" dirty="0"/>
          </a:p>
        </p:txBody>
      </p:sp>
    </p:spTree>
    <p:extLst>
      <p:ext uri="{BB962C8B-B14F-4D97-AF65-F5344CB8AC3E}">
        <p14:creationId xmlns:p14="http://schemas.microsoft.com/office/powerpoint/2010/main" val="598694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76400" y="152401"/>
            <a:ext cx="8229600" cy="563563"/>
          </a:xfrm>
        </p:spPr>
        <p:txBody>
          <a:bodyPr>
            <a:normAutofit fontScale="90000"/>
          </a:bodyPr>
          <a:lstStyle/>
          <a:p>
            <a:pPr eaLnBrk="1" hangingPunct="1"/>
            <a:r>
              <a:rPr lang="it-IT" dirty="0"/>
              <a:t>Esercizio risolto 4.36 (4.31)</a:t>
            </a:r>
          </a:p>
        </p:txBody>
      </p:sp>
      <p:sp>
        <p:nvSpPr>
          <p:cNvPr id="7171" name="Rectangle 3"/>
          <p:cNvSpPr>
            <a:spLocks noGrp="1" noChangeArrowheads="1"/>
          </p:cNvSpPr>
          <p:nvPr>
            <p:ph type="body" idx="1"/>
          </p:nvPr>
        </p:nvSpPr>
        <p:spPr>
          <a:xfrm>
            <a:off x="1676400" y="685800"/>
            <a:ext cx="8839200" cy="2057400"/>
          </a:xfrm>
        </p:spPr>
        <p:txBody>
          <a:bodyPr/>
          <a:lstStyle/>
          <a:p>
            <a:pPr eaLnBrk="1" hangingPunct="1">
              <a:buFontTx/>
              <a:buNone/>
            </a:pPr>
            <a:r>
              <a:rPr lang="it-IT" dirty="0"/>
              <a:t>Dimostrare:</a:t>
            </a:r>
          </a:p>
          <a:p>
            <a:pPr algn="ctr" eaLnBrk="1" hangingPunct="1">
              <a:buFontTx/>
              <a:buNone/>
            </a:pPr>
            <a:r>
              <a:rPr lang="it-IT" dirty="0">
                <a:sym typeface="Symbol" pitchFamily="18" charset="2"/>
              </a:rPr>
              <a:t></a:t>
            </a:r>
            <a:r>
              <a:rPr lang="it-IT" i="1" dirty="0"/>
              <a:t>P</a:t>
            </a:r>
            <a:r>
              <a:rPr lang="it-IT" dirty="0"/>
              <a:t> → </a:t>
            </a:r>
            <a:r>
              <a:rPr lang="it-IT" i="1" dirty="0"/>
              <a:t>Q</a:t>
            </a:r>
            <a:r>
              <a:rPr lang="it-IT" dirty="0"/>
              <a:t>, </a:t>
            </a:r>
            <a:r>
              <a:rPr lang="it-IT" i="1" dirty="0"/>
              <a:t>R</a:t>
            </a:r>
            <a:r>
              <a:rPr lang="it-IT" dirty="0"/>
              <a:t> → </a:t>
            </a:r>
            <a:r>
              <a:rPr lang="it-IT" i="1" dirty="0"/>
              <a:t>S</a:t>
            </a:r>
            <a:r>
              <a:rPr lang="it-IT" dirty="0"/>
              <a:t>, </a:t>
            </a:r>
            <a:r>
              <a:rPr lang="it-IT" dirty="0">
                <a:sym typeface="Symbol" pitchFamily="18" charset="2"/>
              </a:rPr>
              <a:t></a:t>
            </a:r>
            <a:r>
              <a:rPr lang="it-IT" i="1" dirty="0"/>
              <a:t>P</a:t>
            </a:r>
            <a:r>
              <a:rPr lang="it-IT" dirty="0"/>
              <a:t> </a:t>
            </a:r>
            <a:r>
              <a:rPr lang="it-IT" dirty="0">
                <a:sym typeface="Symbol" pitchFamily="18" charset="2"/>
              </a:rPr>
              <a:t></a:t>
            </a:r>
            <a:r>
              <a:rPr lang="it-IT" dirty="0"/>
              <a:t> </a:t>
            </a:r>
            <a:r>
              <a:rPr lang="it-IT" i="1" dirty="0"/>
              <a:t>R</a:t>
            </a:r>
            <a:r>
              <a:rPr lang="it-IT" dirty="0"/>
              <a:t>, </a:t>
            </a:r>
            <a:r>
              <a:rPr lang="it-IT" dirty="0">
                <a:sym typeface="Symbol" pitchFamily="18" charset="2"/>
              </a:rPr>
              <a:t></a:t>
            </a:r>
            <a:r>
              <a:rPr lang="it-IT" i="1" dirty="0"/>
              <a:t>Q</a:t>
            </a:r>
            <a:r>
              <a:rPr lang="it-IT" dirty="0"/>
              <a:t> |– </a:t>
            </a:r>
            <a:r>
              <a:rPr lang="it-IT" i="1" dirty="0"/>
              <a:t>S</a:t>
            </a:r>
          </a:p>
        </p:txBody>
      </p:sp>
      <p:sp>
        <p:nvSpPr>
          <p:cNvPr id="7172" name="Rectangle 4"/>
          <p:cNvSpPr>
            <a:spLocks noChangeArrowheads="1"/>
          </p:cNvSpPr>
          <p:nvPr/>
        </p:nvSpPr>
        <p:spPr bwMode="auto">
          <a:xfrm>
            <a:off x="1752600" y="1905001"/>
            <a:ext cx="8229600" cy="563563"/>
          </a:xfrm>
          <a:prstGeom prst="rect">
            <a:avLst/>
          </a:prstGeom>
          <a:noFill/>
          <a:ln w="9525">
            <a:noFill/>
            <a:miter lim="800000"/>
            <a:headEnd/>
            <a:tailEnd/>
          </a:ln>
        </p:spPr>
        <p:txBody>
          <a:bodyPr anchor="ctr"/>
          <a:lstStyle/>
          <a:p>
            <a:r>
              <a:rPr lang="it-IT" sz="4000" dirty="0">
                <a:solidFill>
                  <a:schemeClr val="tx2"/>
                </a:solidFill>
              </a:rPr>
              <a:t>Soluzione</a:t>
            </a:r>
          </a:p>
        </p:txBody>
      </p:sp>
      <p:pic>
        <p:nvPicPr>
          <p:cNvPr id="190470" name="Picture 6"/>
          <p:cNvPicPr>
            <a:picLocks noChangeAspect="1" noChangeArrowheads="1"/>
          </p:cNvPicPr>
          <p:nvPr/>
        </p:nvPicPr>
        <p:blipFill>
          <a:blip r:embed="rId3" cstate="print"/>
          <a:srcRect/>
          <a:stretch>
            <a:fillRect/>
          </a:stretch>
        </p:blipFill>
        <p:spPr bwMode="auto">
          <a:xfrm>
            <a:off x="2300289" y="3190876"/>
            <a:ext cx="7591425" cy="2524125"/>
          </a:xfrm>
          <a:prstGeom prst="rect">
            <a:avLst/>
          </a:prstGeom>
          <a:noFill/>
          <a:ln w="9525">
            <a:noFill/>
            <a:miter lim="800000"/>
            <a:headEnd/>
            <a:tailEnd/>
          </a:ln>
        </p:spPr>
      </p:pic>
    </p:spTree>
    <p:extLst>
      <p:ext uri="{BB962C8B-B14F-4D97-AF65-F5344CB8AC3E}">
        <p14:creationId xmlns:p14="http://schemas.microsoft.com/office/powerpoint/2010/main" val="307534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0470"/>
                                        </p:tgtEl>
                                        <p:attrNameLst>
                                          <p:attrName>style.visibility</p:attrName>
                                        </p:attrNameLst>
                                      </p:cBhvr>
                                      <p:to>
                                        <p:strVal val="visible"/>
                                      </p:to>
                                    </p:set>
                                    <p:anim calcmode="lin" valueType="num">
                                      <p:cBhvr additive="base">
                                        <p:cTn id="7" dur="500" fill="hold"/>
                                        <p:tgtEl>
                                          <p:spTgt spid="190470"/>
                                        </p:tgtEl>
                                        <p:attrNameLst>
                                          <p:attrName>ppt_x</p:attrName>
                                        </p:attrNameLst>
                                      </p:cBhvr>
                                      <p:tavLst>
                                        <p:tav tm="0">
                                          <p:val>
                                            <p:strVal val="0-#ppt_w/2"/>
                                          </p:val>
                                        </p:tav>
                                        <p:tav tm="100000">
                                          <p:val>
                                            <p:strVal val="#ppt_x"/>
                                          </p:val>
                                        </p:tav>
                                      </p:tavLst>
                                    </p:anim>
                                    <p:anim calcmode="lin" valueType="num">
                                      <p:cBhvr additive="base">
                                        <p:cTn id="8" dur="500" fill="hold"/>
                                        <p:tgtEl>
                                          <p:spTgt spid="1904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239000" cy="605869"/>
          </a:xfrm>
        </p:spPr>
        <p:txBody>
          <a:bodyPr anchor="t">
            <a:normAutofit/>
          </a:bodyPr>
          <a:lstStyle/>
          <a:p>
            <a:r>
              <a:rPr lang="it-IT" altLang="en-US" sz="3000" b="1" dirty="0">
                <a:solidFill>
                  <a:schemeClr val="bg1">
                    <a:lumMod val="65000"/>
                  </a:schemeClr>
                </a:solidFill>
                <a:ea typeface="Times New Roman" panose="02020603050405020304" pitchFamily="18" charset="0"/>
              </a:rPr>
              <a:t>4.5	Teoremi</a:t>
            </a:r>
            <a:endParaRPr lang="it-IT" sz="3000" b="1" dirty="0">
              <a:solidFill>
                <a:schemeClr val="bg1">
                  <a:lumMod val="65000"/>
                </a:schemeClr>
              </a:solidFill>
            </a:endParaRPr>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524000"/>
            <a:ext cx="8458199" cy="596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dirty="0"/>
              <a:t>Ci sono </a:t>
            </a:r>
            <a:r>
              <a:rPr lang="it-IT" dirty="0" err="1"/>
              <a:t>fbf</a:t>
            </a:r>
            <a:r>
              <a:rPr lang="it-IT" dirty="0"/>
              <a:t> che si possono dimostrare senza bisogno di alcuna premessa, cioè senza assunzioni non ipotetiche. </a:t>
            </a:r>
          </a:p>
          <a:p>
            <a:pPr eaLnBrk="0" fontAlgn="base" hangingPunct="0">
              <a:lnSpc>
                <a:spcPts val="2520"/>
              </a:lnSpc>
              <a:spcBef>
                <a:spcPts val="1100"/>
              </a:spcBef>
              <a:spcAft>
                <a:spcPct val="0"/>
              </a:spcAft>
            </a:pPr>
            <a:r>
              <a:rPr lang="it-IT" dirty="0"/>
              <a:t>Queste </a:t>
            </a:r>
            <a:r>
              <a:rPr lang="it-IT" dirty="0" err="1"/>
              <a:t>fbf</a:t>
            </a:r>
            <a:r>
              <a:rPr lang="it-IT" dirty="0"/>
              <a:t> sono dette </a:t>
            </a:r>
            <a:r>
              <a:rPr lang="it-IT" i="1" dirty="0"/>
              <a:t>teoremi</a:t>
            </a:r>
            <a:r>
              <a:rPr lang="it-IT" dirty="0"/>
              <a:t> o </a:t>
            </a:r>
            <a:r>
              <a:rPr lang="it-IT" i="1" dirty="0"/>
              <a:t>leggi</a:t>
            </a:r>
            <a:r>
              <a:rPr lang="it-IT" dirty="0"/>
              <a:t> del calcolo proposizionale, </a:t>
            </a:r>
            <a:br>
              <a:rPr lang="it-IT" dirty="0"/>
            </a:br>
            <a:r>
              <a:rPr lang="it-IT" dirty="0"/>
              <a:t>e da un punto di vista semantico corrispondono a quelle </a:t>
            </a:r>
            <a:r>
              <a:rPr lang="it-IT" dirty="0" err="1"/>
              <a:t>fbf</a:t>
            </a:r>
            <a:r>
              <a:rPr lang="it-IT" dirty="0"/>
              <a:t> che esprimono necessità logiche: le </a:t>
            </a:r>
            <a:r>
              <a:rPr lang="it-IT" i="1" dirty="0"/>
              <a:t>tautologie</a:t>
            </a:r>
            <a:r>
              <a:rPr lang="it-IT" dirty="0"/>
              <a:t>.</a:t>
            </a:r>
          </a:p>
          <a:p>
            <a:pPr eaLnBrk="0" fontAlgn="base" hangingPunct="0">
              <a:lnSpc>
                <a:spcPts val="2520"/>
              </a:lnSpc>
              <a:spcBef>
                <a:spcPts val="1100"/>
              </a:spcBef>
              <a:spcAft>
                <a:spcPct val="0"/>
              </a:spcAft>
            </a:pPr>
            <a:r>
              <a:rPr lang="it-IT" dirty="0"/>
              <a:t>Per indicare che una </a:t>
            </a:r>
            <a:r>
              <a:rPr lang="it-IT" dirty="0" err="1"/>
              <a:t>fbf</a:t>
            </a:r>
            <a:r>
              <a:rPr lang="it-IT" dirty="0"/>
              <a:t> è un teorema le anteponiamo il simbolo ‘</a:t>
            </a:r>
            <a:r>
              <a:rPr lang="it-IT"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dirty="0"/>
              <a:t>’.</a:t>
            </a:r>
          </a:p>
          <a:p>
            <a:pPr eaLnBrk="0" fontAlgn="base" hangingPunct="0">
              <a:lnSpc>
                <a:spcPts val="2520"/>
              </a:lnSpc>
              <a:spcBef>
                <a:spcPts val="0"/>
              </a:spcBef>
              <a:spcAft>
                <a:spcPct val="0"/>
              </a:spcAft>
            </a:pPr>
            <a:r>
              <a:rPr lang="it-IT" dirty="0"/>
              <a:t>Questo simbolo asserisce infatti che la formula alla sua destra si può dimostrare utilizzando come assunzioni le formule alla sua sinistra; perciò, quando a sinistra non ci sono formule, esso asserisce che la formula a destra è un teorema. </a:t>
            </a:r>
          </a:p>
          <a:p>
            <a:pPr eaLnBrk="0" fontAlgn="base" hangingPunct="0">
              <a:lnSpc>
                <a:spcPts val="2520"/>
              </a:lnSpc>
              <a:spcBef>
                <a:spcPts val="1100"/>
              </a:spcBef>
              <a:spcAft>
                <a:spcPct val="0"/>
              </a:spcAft>
            </a:pPr>
            <a:r>
              <a:rPr lang="it-IT" dirty="0"/>
              <a:t>La dimostrazione di un teorema inizia di norma con una o più ipotesi che vengono poi scaricate applicando le regole ipotetiche.</a:t>
            </a:r>
            <a:endParaRPr lang="it-IT" altLang="en-US" sz="22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54611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239000" cy="605869"/>
          </a:xfrm>
        </p:spPr>
        <p:txBody>
          <a:bodyPr anchor="t">
            <a:normAutofit/>
          </a:bodyPr>
          <a:lstStyle/>
          <a:p>
            <a:r>
              <a:rPr lang="it-IT" altLang="en-US" sz="3000" b="1" dirty="0">
                <a:solidFill>
                  <a:schemeClr val="bg1">
                    <a:lumMod val="65000"/>
                  </a:schemeClr>
                </a:solidFill>
                <a:ea typeface="Times New Roman" panose="02020603050405020304" pitchFamily="18" charset="0"/>
              </a:rPr>
              <a:t>4.5	Teoremi</a:t>
            </a:r>
            <a:endParaRPr lang="it-IT" sz="3000" b="1" dirty="0">
              <a:solidFill>
                <a:schemeClr val="bg1">
                  <a:lumMod val="65000"/>
                </a:schemeClr>
              </a:solidFill>
            </a:endParaRPr>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524000"/>
            <a:ext cx="8458199"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altLang="en-US" sz="2400" dirty="0">
                <a:latin typeface="Calibri" panose="020F0502020204030204" pitchFamily="34" charset="0"/>
                <a:ea typeface="Times New Roman" panose="02020603050405020304" pitchFamily="18" charset="0"/>
                <a:cs typeface="Calibri" panose="020F0502020204030204" pitchFamily="34" charset="0"/>
              </a:rPr>
              <a:t>Esempio: dimostrare</a:t>
            </a:r>
            <a:r>
              <a:rPr lang="it-IT" altLang="en-US" sz="3200" dirty="0">
                <a:latin typeface="Calibri" panose="020F0502020204030204" pitchFamily="34" charset="0"/>
                <a:ea typeface="Times New Roman" panose="02020603050405020304" pitchFamily="18" charset="0"/>
                <a:cs typeface="Calibri" panose="020F0502020204030204" pitchFamily="34" charset="0"/>
              </a:rPr>
              <a:t> </a:t>
            </a:r>
            <a:r>
              <a:rPr lang="it-IT" sz="26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600" dirty="0"/>
              <a:t> </a:t>
            </a:r>
            <a:r>
              <a:rPr lang="it-IT" sz="2200" i="1" dirty="0" err="1">
                <a:latin typeface="Times New Roman" panose="02020603050405020304" pitchFamily="18" charset="0"/>
                <a:cs typeface="Times New Roman" panose="02020603050405020304" pitchFamily="18" charset="0"/>
              </a:rPr>
              <a:t>P</a:t>
            </a:r>
            <a:r>
              <a:rPr lang="it-IT" sz="2200"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P</a:t>
            </a:r>
            <a:r>
              <a:rPr lang="it-IT" sz="2200" dirty="0">
                <a:latin typeface="Times New Roman" panose="02020603050405020304" pitchFamily="18" charset="0"/>
                <a:cs typeface="Times New Roman" panose="02020603050405020304" pitchFamily="18" charset="0"/>
              </a:rPr>
              <a:t> </a:t>
            </a:r>
            <a:r>
              <a:rPr lang="it-IT" sz="2200" dirty="0" err="1">
                <a:latin typeface="Symbol" pitchFamily="2" charset="2"/>
                <a:cs typeface="Times New Roman" panose="02020603050405020304" pitchFamily="18" charset="0"/>
              </a:rPr>
              <a:t>Ú</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Q</a:t>
            </a:r>
            <a:r>
              <a:rPr lang="it-IT"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endParaRPr lang="it-IT" alt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lnSpc>
                <a:spcPts val="2520"/>
              </a:lnSpc>
              <a:spcBef>
                <a:spcPct val="0"/>
              </a:spcBef>
              <a:spcAft>
                <a:spcPct val="0"/>
              </a:spcAft>
            </a:pPr>
            <a:endParaRPr lang="it-IT" altLang="en-US" sz="22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94EA32ED-C52F-4A7A-2775-5FF38E0F61A4}"/>
              </a:ext>
            </a:extLst>
          </p:cNvPr>
          <p:cNvPicPr>
            <a:picLocks noChangeAspect="1"/>
          </p:cNvPicPr>
          <p:nvPr/>
        </p:nvPicPr>
        <p:blipFill>
          <a:blip r:embed="rId2"/>
          <a:stretch>
            <a:fillRect/>
          </a:stretch>
        </p:blipFill>
        <p:spPr>
          <a:xfrm>
            <a:off x="2590800" y="2184400"/>
            <a:ext cx="5923280" cy="883920"/>
          </a:xfrm>
          <a:prstGeom prst="rect">
            <a:avLst/>
          </a:prstGeom>
        </p:spPr>
      </p:pic>
    </p:spTree>
    <p:extLst>
      <p:ext uri="{BB962C8B-B14F-4D97-AF65-F5344CB8AC3E}">
        <p14:creationId xmlns:p14="http://schemas.microsoft.com/office/powerpoint/2010/main" val="4153482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239000" cy="605869"/>
          </a:xfrm>
        </p:spPr>
        <p:txBody>
          <a:bodyPr anchor="t">
            <a:normAutofit/>
          </a:bodyPr>
          <a:lstStyle/>
          <a:p>
            <a:r>
              <a:rPr lang="it-IT" altLang="en-US" sz="3000" b="1" dirty="0">
                <a:solidFill>
                  <a:schemeClr val="bg1">
                    <a:lumMod val="65000"/>
                  </a:schemeClr>
                </a:solidFill>
                <a:ea typeface="Times New Roman" panose="02020603050405020304" pitchFamily="18" charset="0"/>
              </a:rPr>
              <a:t>4.5	Teoremi</a:t>
            </a:r>
            <a:endParaRPr lang="it-IT" sz="3000" b="1" dirty="0">
              <a:solidFill>
                <a:schemeClr val="bg1">
                  <a:lumMod val="65000"/>
                </a:schemeClr>
              </a:solidFill>
            </a:endParaRPr>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524000"/>
            <a:ext cx="8458199"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altLang="en-US" sz="2400" dirty="0">
                <a:latin typeface="Calibri" panose="020F0502020204030204" pitchFamily="34" charset="0"/>
                <a:ea typeface="Times New Roman" panose="02020603050405020304" pitchFamily="18" charset="0"/>
                <a:cs typeface="Calibri" panose="020F0502020204030204" pitchFamily="34" charset="0"/>
              </a:rPr>
              <a:t>Esempio: dimostrare</a:t>
            </a:r>
            <a:r>
              <a:rPr lang="it-IT" altLang="en-US" sz="3200" dirty="0">
                <a:latin typeface="Calibri" panose="020F0502020204030204" pitchFamily="34" charset="0"/>
                <a:ea typeface="Times New Roman" panose="02020603050405020304" pitchFamily="18" charset="0"/>
                <a:cs typeface="Calibri" panose="020F0502020204030204" pitchFamily="34" charset="0"/>
              </a:rPr>
              <a:t> </a:t>
            </a:r>
            <a:r>
              <a:rPr lang="it-IT" sz="26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600" dirty="0"/>
              <a:t> </a:t>
            </a:r>
            <a:r>
              <a:rPr lang="it-IT" sz="2200" i="1" dirty="0" err="1">
                <a:latin typeface="Times New Roman" panose="02020603050405020304" pitchFamily="18" charset="0"/>
                <a:cs typeface="Times New Roman" panose="02020603050405020304" pitchFamily="18" charset="0"/>
              </a:rPr>
              <a:t>P</a:t>
            </a:r>
            <a:r>
              <a:rPr lang="it-IT" sz="2200"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P</a:t>
            </a:r>
            <a:r>
              <a:rPr lang="en-US" sz="2200" dirty="0">
                <a:latin typeface="Times New Roman" panose="02020603050405020304" pitchFamily="18" charset="0"/>
                <a:cs typeface="Times New Roman" panose="02020603050405020304" pitchFamily="18" charset="0"/>
              </a:rPr>
              <a:t>  </a:t>
            </a:r>
            <a:endParaRPr lang="it-IT" alt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lnSpc>
                <a:spcPts val="2520"/>
              </a:lnSpc>
              <a:spcBef>
                <a:spcPct val="0"/>
              </a:spcBef>
              <a:spcAft>
                <a:spcPct val="0"/>
              </a:spcAft>
            </a:pPr>
            <a:endParaRPr lang="it-IT" altLang="en-US" sz="22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7AD13007-72B2-708B-5468-ACEE0AECE157}"/>
              </a:ext>
            </a:extLst>
          </p:cNvPr>
          <p:cNvPicPr>
            <a:picLocks noChangeAspect="1"/>
          </p:cNvPicPr>
          <p:nvPr/>
        </p:nvPicPr>
        <p:blipFill>
          <a:blip r:embed="rId2"/>
          <a:stretch>
            <a:fillRect/>
          </a:stretch>
        </p:blipFill>
        <p:spPr>
          <a:xfrm>
            <a:off x="2590800" y="2184400"/>
            <a:ext cx="5923280" cy="2082800"/>
          </a:xfrm>
          <a:prstGeom prst="rect">
            <a:avLst/>
          </a:prstGeom>
        </p:spPr>
      </p:pic>
    </p:spTree>
    <p:extLst>
      <p:ext uri="{BB962C8B-B14F-4D97-AF65-F5344CB8AC3E}">
        <p14:creationId xmlns:p14="http://schemas.microsoft.com/office/powerpoint/2010/main" val="1072766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11EC32-EA22-4C0B-8188-B0F74CC7293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FC14522-9E64-4415-AC87-FD11CCF73D1E}"/>
              </a:ext>
            </a:extLst>
          </p:cNvPr>
          <p:cNvSpPr>
            <a:spLocks noGrp="1"/>
          </p:cNvSpPr>
          <p:nvPr>
            <p:ph idx="1"/>
          </p:nvPr>
        </p:nvSpPr>
        <p:spPr/>
        <p:txBody>
          <a:bodyPr/>
          <a:lstStyle/>
          <a:p>
            <a:r>
              <a:rPr lang="it-IT" dirty="0"/>
              <a:t>Lezioni 19-20</a:t>
            </a:r>
          </a:p>
          <a:p>
            <a:r>
              <a:rPr lang="it-IT"/>
              <a:t>9/3/23</a:t>
            </a:r>
            <a:endParaRPr lang="it-IT" dirty="0"/>
          </a:p>
        </p:txBody>
      </p:sp>
    </p:spTree>
    <p:extLst>
      <p:ext uri="{BB962C8B-B14F-4D97-AF65-F5344CB8AC3E}">
        <p14:creationId xmlns:p14="http://schemas.microsoft.com/office/powerpoint/2010/main" val="1778089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76400" y="152401"/>
            <a:ext cx="8229600" cy="563563"/>
          </a:xfrm>
        </p:spPr>
        <p:txBody>
          <a:bodyPr>
            <a:normAutofit fontScale="90000"/>
          </a:bodyPr>
          <a:lstStyle/>
          <a:p>
            <a:pPr eaLnBrk="1" hangingPunct="1"/>
            <a:r>
              <a:rPr lang="it-IT" dirty="0"/>
              <a:t>Esercizio risolto 4.38 (ex 4.33)</a:t>
            </a:r>
          </a:p>
        </p:txBody>
      </p:sp>
      <p:sp>
        <p:nvSpPr>
          <p:cNvPr id="9219" name="Rectangle 3"/>
          <p:cNvSpPr>
            <a:spLocks noGrp="1" noChangeArrowheads="1"/>
          </p:cNvSpPr>
          <p:nvPr>
            <p:ph type="body" idx="1"/>
          </p:nvPr>
        </p:nvSpPr>
        <p:spPr>
          <a:xfrm>
            <a:off x="1676400" y="685800"/>
            <a:ext cx="8839200" cy="2057400"/>
          </a:xfrm>
        </p:spPr>
        <p:txBody>
          <a:bodyPr/>
          <a:lstStyle/>
          <a:p>
            <a:pPr eaLnBrk="1" hangingPunct="1">
              <a:buFontTx/>
              <a:buNone/>
            </a:pPr>
            <a:r>
              <a:rPr lang="it-IT"/>
              <a:t>Dimostrare il teorema:</a:t>
            </a:r>
          </a:p>
          <a:p>
            <a:pPr algn="ctr" eaLnBrk="1" hangingPunct="1">
              <a:buFontTx/>
              <a:buNone/>
            </a:pPr>
            <a:r>
              <a:rPr lang="it-IT"/>
              <a:t>|– </a:t>
            </a:r>
            <a:r>
              <a:rPr lang="it-IT">
                <a:sym typeface="Symbol" pitchFamily="18" charset="2"/>
              </a:rPr>
              <a:t></a:t>
            </a:r>
            <a:r>
              <a:rPr lang="it-IT"/>
              <a:t>(</a:t>
            </a:r>
            <a:r>
              <a:rPr lang="it-IT" i="1"/>
              <a:t>P</a:t>
            </a:r>
            <a:r>
              <a:rPr lang="it-IT"/>
              <a:t> &amp; </a:t>
            </a:r>
            <a:r>
              <a:rPr lang="it-IT">
                <a:sym typeface="Symbol" pitchFamily="18" charset="2"/>
              </a:rPr>
              <a:t></a:t>
            </a:r>
            <a:r>
              <a:rPr lang="it-IT" i="1"/>
              <a:t>P</a:t>
            </a:r>
            <a:r>
              <a:rPr lang="it-IT"/>
              <a:t>)</a:t>
            </a:r>
          </a:p>
        </p:txBody>
      </p:sp>
      <p:sp>
        <p:nvSpPr>
          <p:cNvPr id="9220" name="Rectangle 4"/>
          <p:cNvSpPr>
            <a:spLocks noChangeArrowheads="1"/>
          </p:cNvSpPr>
          <p:nvPr/>
        </p:nvSpPr>
        <p:spPr bwMode="auto">
          <a:xfrm>
            <a:off x="1752600" y="1905001"/>
            <a:ext cx="8229600" cy="563563"/>
          </a:xfrm>
          <a:prstGeom prst="rect">
            <a:avLst/>
          </a:prstGeom>
          <a:noFill/>
          <a:ln w="9525">
            <a:noFill/>
            <a:miter lim="800000"/>
            <a:headEnd/>
            <a:tailEnd/>
          </a:ln>
        </p:spPr>
        <p:txBody>
          <a:bodyPr anchor="ctr"/>
          <a:lstStyle/>
          <a:p>
            <a:r>
              <a:rPr lang="it-IT" sz="4000">
                <a:solidFill>
                  <a:schemeClr val="tx2"/>
                </a:solidFill>
              </a:rPr>
              <a:t>Soluzione</a:t>
            </a:r>
          </a:p>
        </p:txBody>
      </p:sp>
      <p:pic>
        <p:nvPicPr>
          <p:cNvPr id="191494" name="Picture 6"/>
          <p:cNvPicPr>
            <a:picLocks noChangeAspect="1" noChangeArrowheads="1"/>
          </p:cNvPicPr>
          <p:nvPr/>
        </p:nvPicPr>
        <p:blipFill>
          <a:blip r:embed="rId3" cstate="print"/>
          <a:srcRect/>
          <a:stretch>
            <a:fillRect/>
          </a:stretch>
        </p:blipFill>
        <p:spPr bwMode="auto">
          <a:xfrm>
            <a:off x="3352801" y="2743201"/>
            <a:ext cx="4752975" cy="619125"/>
          </a:xfrm>
          <a:prstGeom prst="rect">
            <a:avLst/>
          </a:prstGeom>
          <a:noFill/>
          <a:ln w="9525">
            <a:noFill/>
            <a:miter lim="800000"/>
            <a:headEnd/>
            <a:tailEnd/>
          </a:ln>
        </p:spPr>
      </p:pic>
      <p:sp>
        <p:nvSpPr>
          <p:cNvPr id="191495" name="Text Box 7"/>
          <p:cNvSpPr txBox="1">
            <a:spLocks noChangeArrowheads="1"/>
          </p:cNvSpPr>
          <p:nvPr/>
        </p:nvSpPr>
        <p:spPr bwMode="auto">
          <a:xfrm>
            <a:off x="1524000" y="3770313"/>
            <a:ext cx="9144000" cy="1938992"/>
          </a:xfrm>
          <a:prstGeom prst="rect">
            <a:avLst/>
          </a:prstGeom>
          <a:noFill/>
          <a:ln w="9525">
            <a:noFill/>
            <a:miter lim="800000"/>
            <a:headEnd/>
            <a:tailEnd/>
          </a:ln>
        </p:spPr>
        <p:txBody>
          <a:bodyPr>
            <a:spAutoFit/>
          </a:bodyPr>
          <a:lstStyle/>
          <a:p>
            <a:r>
              <a:rPr lang="it-IT" sz="2400"/>
              <a:t>Questa è la </a:t>
            </a:r>
            <a:r>
              <a:rPr lang="it-IT" sz="2400" i="1"/>
              <a:t>reductio ad absurdum</a:t>
            </a:r>
            <a:r>
              <a:rPr lang="it-IT" sz="2400"/>
              <a:t> più semplice possibile. La riga 1 costituisce l’intera derivazione ipotetica in cui ‘</a:t>
            </a:r>
            <a:r>
              <a:rPr lang="it-IT" sz="2400" i="1"/>
              <a:t>P</a:t>
            </a:r>
            <a:r>
              <a:rPr lang="it-IT" sz="2400"/>
              <a:t> &amp; </a:t>
            </a:r>
            <a:r>
              <a:rPr lang="it-IT" sz="2400">
                <a:sym typeface="Symbol" pitchFamily="18" charset="2"/>
              </a:rPr>
              <a:t></a:t>
            </a:r>
            <a:r>
              <a:rPr lang="it-IT" sz="2400" i="1"/>
              <a:t>P</a:t>
            </a:r>
            <a:r>
              <a:rPr lang="it-IT" sz="2400"/>
              <a:t>’ è sia l’ipotesi che la conclusione. Sul piano semantico, la validità di questo teorema conferma che la negazione di una contraddizione è sempre una tautologia.</a:t>
            </a:r>
          </a:p>
        </p:txBody>
      </p:sp>
    </p:spTree>
    <p:extLst>
      <p:ext uri="{BB962C8B-B14F-4D97-AF65-F5344CB8AC3E}">
        <p14:creationId xmlns:p14="http://schemas.microsoft.com/office/powerpoint/2010/main" val="8304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additive="base">
                                        <p:cTn id="7" dur="500" fill="hold"/>
                                        <p:tgtEl>
                                          <p:spTgt spid="191494"/>
                                        </p:tgtEl>
                                        <p:attrNameLst>
                                          <p:attrName>ppt_x</p:attrName>
                                        </p:attrNameLst>
                                      </p:cBhvr>
                                      <p:tavLst>
                                        <p:tav tm="0">
                                          <p:val>
                                            <p:strVal val="0-#ppt_w/2"/>
                                          </p:val>
                                        </p:tav>
                                        <p:tav tm="100000">
                                          <p:val>
                                            <p:strVal val="#ppt_x"/>
                                          </p:val>
                                        </p:tav>
                                      </p:tavLst>
                                    </p:anim>
                                    <p:anim calcmode="lin" valueType="num">
                                      <p:cBhvr additive="base">
                                        <p:cTn id="8" dur="500" fill="hold"/>
                                        <p:tgtEl>
                                          <p:spTgt spid="1914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1495"/>
                                        </p:tgtEl>
                                        <p:attrNameLst>
                                          <p:attrName>style.visibility</p:attrName>
                                        </p:attrNameLst>
                                      </p:cBhvr>
                                      <p:to>
                                        <p:strVal val="visible"/>
                                      </p:to>
                                    </p:set>
                                    <p:anim calcmode="lin" valueType="num">
                                      <p:cBhvr additive="base">
                                        <p:cTn id="13" dur="500" fill="hold"/>
                                        <p:tgtEl>
                                          <p:spTgt spid="191495"/>
                                        </p:tgtEl>
                                        <p:attrNameLst>
                                          <p:attrName>ppt_x</p:attrName>
                                        </p:attrNameLst>
                                      </p:cBhvr>
                                      <p:tavLst>
                                        <p:tav tm="0">
                                          <p:val>
                                            <p:strVal val="0-#ppt_w/2"/>
                                          </p:val>
                                        </p:tav>
                                        <p:tav tm="100000">
                                          <p:val>
                                            <p:strVal val="#ppt_x"/>
                                          </p:val>
                                        </p:tav>
                                      </p:tavLst>
                                    </p:anim>
                                    <p:anim calcmode="lin" valueType="num">
                                      <p:cBhvr additive="base">
                                        <p:cTn id="14" dur="500" fill="hold"/>
                                        <p:tgtEl>
                                          <p:spTgt spid="1914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Lezioni 21-22</a:t>
            </a:r>
          </a:p>
          <a:p>
            <a:r>
              <a:rPr lang="it-IT" dirty="0"/>
              <a:t>9/3/23</a:t>
            </a:r>
          </a:p>
        </p:txBody>
      </p:sp>
    </p:spTree>
    <p:extLst>
      <p:ext uri="{BB962C8B-B14F-4D97-AF65-F5344CB8AC3E}">
        <p14:creationId xmlns:p14="http://schemas.microsoft.com/office/powerpoint/2010/main" val="1905649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pPr eaLnBrk="1" hangingPunct="1"/>
            <a:r>
              <a:rPr lang="it-IT"/>
              <a:t>Terzo escluso</a:t>
            </a:r>
          </a:p>
        </p:txBody>
      </p:sp>
      <p:sp>
        <p:nvSpPr>
          <p:cNvPr id="3" name="Segnaposto contenuto 2"/>
          <p:cNvSpPr>
            <a:spLocks noGrp="1"/>
          </p:cNvSpPr>
          <p:nvPr>
            <p:ph idx="1"/>
          </p:nvPr>
        </p:nvSpPr>
        <p:spPr/>
        <p:txBody>
          <a:bodyPr>
            <a:normAutofit fontScale="70000" lnSpcReduction="20000"/>
          </a:bodyPr>
          <a:lstStyle/>
          <a:p>
            <a:pPr eaLnBrk="1" hangingPunct="1">
              <a:defRPr/>
            </a:pPr>
            <a:r>
              <a:rPr lang="it-IT" dirty="0"/>
              <a:t>|- P v </a:t>
            </a:r>
            <a:r>
              <a:rPr lang="it-IT" dirty="0">
                <a:sym typeface="Symbol"/>
              </a:rPr>
              <a:t></a:t>
            </a:r>
            <a:r>
              <a:rPr lang="it-IT" dirty="0"/>
              <a:t>P</a:t>
            </a:r>
          </a:p>
          <a:p>
            <a:pPr eaLnBrk="1" hangingPunct="1">
              <a:defRPr/>
            </a:pPr>
            <a:r>
              <a:rPr lang="it-IT" dirty="0"/>
              <a:t>Strategia:</a:t>
            </a:r>
          </a:p>
          <a:p>
            <a:pPr eaLnBrk="1" hangingPunct="1">
              <a:defRPr/>
            </a:pPr>
            <a:r>
              <a:rPr lang="it-IT" dirty="0"/>
              <a:t>ragioniamo per assurdo: ipotizziamo</a:t>
            </a:r>
          </a:p>
          <a:p>
            <a:pPr eaLnBrk="1" hangingPunct="1">
              <a:defRPr/>
            </a:pPr>
            <a:r>
              <a:rPr lang="it-IT" dirty="0">
                <a:sym typeface="Symbol"/>
              </a:rPr>
              <a:t>(1) </a:t>
            </a:r>
            <a:r>
              <a:rPr lang="it-IT" dirty="0"/>
              <a:t>(P v </a:t>
            </a:r>
            <a:r>
              <a:rPr lang="it-IT" dirty="0">
                <a:sym typeface="Symbol"/>
              </a:rPr>
              <a:t></a:t>
            </a:r>
            <a:r>
              <a:rPr lang="it-IT" dirty="0"/>
              <a:t>P)</a:t>
            </a:r>
          </a:p>
          <a:p>
            <a:pPr>
              <a:defRPr/>
            </a:pPr>
            <a:r>
              <a:rPr lang="it-IT" dirty="0"/>
              <a:t>e cerchiamo di ottenere P v </a:t>
            </a:r>
            <a:r>
              <a:rPr lang="it-IT" dirty="0">
                <a:sym typeface="Symbol"/>
              </a:rPr>
              <a:t></a:t>
            </a:r>
            <a:r>
              <a:rPr lang="it-IT" dirty="0"/>
              <a:t>P. Come? </a:t>
            </a:r>
          </a:p>
          <a:p>
            <a:pPr>
              <a:defRPr/>
            </a:pPr>
            <a:r>
              <a:rPr lang="it-IT" dirty="0"/>
              <a:t>Strategia: per provare una disgiunzione ci basta dimostrare un disgiunto, diciamo </a:t>
            </a:r>
            <a:r>
              <a:rPr lang="it-IT" dirty="0">
                <a:sym typeface="Symbol"/>
              </a:rPr>
              <a:t> </a:t>
            </a:r>
            <a:r>
              <a:rPr lang="it-IT" dirty="0"/>
              <a:t>P,</a:t>
            </a:r>
            <a:r>
              <a:rPr lang="it-IT" dirty="0">
                <a:solidFill>
                  <a:srgbClr val="FF0000"/>
                </a:solidFill>
              </a:rPr>
              <a:t>*</a:t>
            </a:r>
            <a:r>
              <a:rPr lang="it-IT" dirty="0"/>
              <a:t> perché possiamo poi ottenere P v </a:t>
            </a:r>
            <a:r>
              <a:rPr lang="it-IT" dirty="0">
                <a:sym typeface="Symbol"/>
              </a:rPr>
              <a:t></a:t>
            </a:r>
            <a:r>
              <a:rPr lang="it-IT" dirty="0"/>
              <a:t>P  con v I . Per dimostrare </a:t>
            </a:r>
            <a:r>
              <a:rPr lang="it-IT" dirty="0">
                <a:sym typeface="Symbol"/>
              </a:rPr>
              <a:t> </a:t>
            </a:r>
            <a:r>
              <a:rPr lang="it-IT" dirty="0"/>
              <a:t>P, ragioniamo per assurdo e ipotizziamo:</a:t>
            </a:r>
          </a:p>
          <a:p>
            <a:pPr eaLnBrk="1" hangingPunct="1">
              <a:defRPr/>
            </a:pPr>
            <a:r>
              <a:rPr lang="it-IT" dirty="0">
                <a:sym typeface="Symbol"/>
              </a:rPr>
              <a:t>(2) </a:t>
            </a:r>
            <a:r>
              <a:rPr lang="it-IT" dirty="0"/>
              <a:t>P. </a:t>
            </a:r>
          </a:p>
          <a:p>
            <a:pPr eaLnBrk="1" hangingPunct="1">
              <a:defRPr/>
            </a:pPr>
            <a:r>
              <a:rPr lang="it-IT" dirty="0"/>
              <a:t>Con </a:t>
            </a:r>
            <a:r>
              <a:rPr lang="it-IT" dirty="0" err="1"/>
              <a:t>vI</a:t>
            </a:r>
            <a:r>
              <a:rPr lang="it-IT" dirty="0"/>
              <a:t> otteniamo P v </a:t>
            </a:r>
            <a:r>
              <a:rPr lang="it-IT" dirty="0">
                <a:sym typeface="Symbol"/>
              </a:rPr>
              <a:t></a:t>
            </a:r>
            <a:r>
              <a:rPr lang="it-IT" dirty="0"/>
              <a:t>P, che contraddice (1)</a:t>
            </a:r>
          </a:p>
          <a:p>
            <a:pPr>
              <a:defRPr/>
            </a:pPr>
            <a:r>
              <a:rPr lang="it-IT" dirty="0"/>
              <a:t>Quindi, scaricando (2), abbiamo dimostrato </a:t>
            </a:r>
            <a:r>
              <a:rPr lang="it-IT" dirty="0">
                <a:sym typeface="Symbol"/>
              </a:rPr>
              <a:t> </a:t>
            </a:r>
            <a:r>
              <a:rPr lang="it-IT" dirty="0"/>
              <a:t>P. Con </a:t>
            </a:r>
            <a:r>
              <a:rPr lang="it-IT" dirty="0" err="1"/>
              <a:t>vI</a:t>
            </a:r>
            <a:r>
              <a:rPr lang="it-IT" dirty="0"/>
              <a:t> otteniamo P v </a:t>
            </a:r>
            <a:r>
              <a:rPr lang="it-IT" dirty="0">
                <a:sym typeface="Symbol"/>
              </a:rPr>
              <a:t></a:t>
            </a:r>
            <a:r>
              <a:rPr lang="it-IT" dirty="0"/>
              <a:t>P, che contraddice (1)</a:t>
            </a:r>
          </a:p>
          <a:p>
            <a:pPr eaLnBrk="1" hangingPunct="1">
              <a:defRPr/>
            </a:pPr>
            <a:r>
              <a:rPr lang="it-IT" dirty="0"/>
              <a:t>Quindi, scaricando (1), abbiamo dimostrato P v </a:t>
            </a:r>
            <a:r>
              <a:rPr lang="it-IT" dirty="0">
                <a:sym typeface="Symbol"/>
              </a:rPr>
              <a:t></a:t>
            </a:r>
            <a:r>
              <a:rPr lang="it-IT" dirty="0"/>
              <a:t>P</a:t>
            </a:r>
          </a:p>
          <a:p>
            <a:pPr eaLnBrk="1" hangingPunct="1">
              <a:defRPr/>
            </a:pPr>
            <a:r>
              <a:rPr lang="it-IT" dirty="0"/>
              <a:t>Guardare soluzione 4.41, p. 129 (4.36 p. 114) (prossima slide)</a:t>
            </a:r>
          </a:p>
          <a:p>
            <a:pPr eaLnBrk="1" hangingPunct="1">
              <a:defRPr/>
            </a:pPr>
            <a:r>
              <a:rPr lang="it-IT" dirty="0">
                <a:solidFill>
                  <a:srgbClr val="FF0000"/>
                </a:solidFill>
              </a:rPr>
              <a:t>*se qui cerchiamo di dimostrare l’altro disgiunto, la dimostrazione funziona ugualmente</a:t>
            </a:r>
          </a:p>
          <a:p>
            <a:pPr eaLnBrk="1" hangingPunct="1">
              <a:defRPr/>
            </a:pPr>
            <a:endParaRPr lang="it-IT" dirty="0"/>
          </a:p>
        </p:txBody>
      </p:sp>
    </p:spTree>
    <p:extLst>
      <p:ext uri="{BB962C8B-B14F-4D97-AF65-F5344CB8AC3E}">
        <p14:creationId xmlns:p14="http://schemas.microsoft.com/office/powerpoint/2010/main" val="3077390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 4.41</a:t>
            </a:r>
          </a:p>
        </p:txBody>
      </p:sp>
      <p:sp>
        <p:nvSpPr>
          <p:cNvPr id="3" name="Segnaposto contenuto 2"/>
          <p:cNvSpPr>
            <a:spLocks noGrp="1"/>
          </p:cNvSpPr>
          <p:nvPr>
            <p:ph idx="1"/>
          </p:nvPr>
        </p:nvSpPr>
        <p:spPr/>
        <p:txBody>
          <a:bodyPr>
            <a:normAutofit fontScale="77500" lnSpcReduction="20000"/>
          </a:bodyPr>
          <a:lstStyle/>
          <a:p>
            <a:r>
              <a:rPr lang="it-IT" dirty="0"/>
              <a:t>Dimostrare il teorema:</a:t>
            </a:r>
          </a:p>
          <a:p>
            <a:r>
              <a:rPr lang="it-IT" dirty="0"/>
              <a:t>|– </a:t>
            </a:r>
            <a:r>
              <a:rPr lang="it-IT" i="1" dirty="0"/>
              <a:t>P </a:t>
            </a:r>
            <a:r>
              <a:rPr lang="it-IT" dirty="0"/>
              <a:t>∨ ∼</a:t>
            </a:r>
            <a:r>
              <a:rPr lang="it-IT" i="1" dirty="0"/>
              <a:t>P</a:t>
            </a:r>
          </a:p>
          <a:p>
            <a:r>
              <a:rPr lang="it-IT" b="1" dirty="0"/>
              <a:t>Soluzione</a:t>
            </a:r>
          </a:p>
          <a:p>
            <a:r>
              <a:rPr lang="it-IT" dirty="0"/>
              <a:t>1     ∼(</a:t>
            </a:r>
            <a:r>
              <a:rPr lang="it-IT" i="1" dirty="0"/>
              <a:t>P </a:t>
            </a:r>
            <a:r>
              <a:rPr lang="it-IT" dirty="0"/>
              <a:t>∨ ∼</a:t>
            </a:r>
            <a:r>
              <a:rPr lang="it-IT" i="1" dirty="0"/>
              <a:t>P</a:t>
            </a:r>
            <a:r>
              <a:rPr lang="it-IT" dirty="0"/>
              <a:t>)                         H (per ∼I; scopo: ottenere </a:t>
            </a:r>
            <a:r>
              <a:rPr lang="it-IT" i="1" dirty="0"/>
              <a:t>P </a:t>
            </a:r>
            <a:r>
              <a:rPr lang="it-IT" dirty="0"/>
              <a:t>∨ ∼</a:t>
            </a:r>
            <a:r>
              <a:rPr lang="it-IT" i="1" dirty="0"/>
              <a:t>P</a:t>
            </a:r>
            <a:r>
              <a:rPr lang="it-IT" dirty="0"/>
              <a:t>)</a:t>
            </a:r>
          </a:p>
          <a:p>
            <a:r>
              <a:rPr lang="it-IT" dirty="0"/>
              <a:t>2       </a:t>
            </a:r>
            <a:r>
              <a:rPr lang="it-IT" i="1" dirty="0"/>
              <a:t>P                                         </a:t>
            </a:r>
            <a:r>
              <a:rPr lang="it-IT" dirty="0"/>
              <a:t>H    (per ∼I; scopo: ottenere il disgiunto ∼</a:t>
            </a:r>
            <a:r>
              <a:rPr lang="it-IT" i="1" dirty="0"/>
              <a:t>P</a:t>
            </a:r>
            <a:r>
              <a:rPr lang="it-IT" dirty="0"/>
              <a:t> )</a:t>
            </a:r>
          </a:p>
          <a:p>
            <a:r>
              <a:rPr lang="it-IT" dirty="0"/>
              <a:t>3     </a:t>
            </a:r>
            <a:r>
              <a:rPr lang="it-IT" i="1" dirty="0"/>
              <a:t>P </a:t>
            </a:r>
            <a:r>
              <a:rPr lang="it-IT" dirty="0"/>
              <a:t>∨ ∼</a:t>
            </a:r>
            <a:r>
              <a:rPr lang="it-IT" i="1" dirty="0"/>
              <a:t>P                                </a:t>
            </a:r>
            <a:r>
              <a:rPr lang="it-IT" dirty="0"/>
              <a:t>2   ∨I</a:t>
            </a:r>
          </a:p>
          <a:p>
            <a:r>
              <a:rPr lang="it-IT" dirty="0"/>
              <a:t>4     (</a:t>
            </a:r>
            <a:r>
              <a:rPr lang="it-IT" i="1" dirty="0"/>
              <a:t>P </a:t>
            </a:r>
            <a:r>
              <a:rPr lang="it-IT" dirty="0"/>
              <a:t>∨ ∼</a:t>
            </a:r>
            <a:r>
              <a:rPr lang="it-IT" i="1" dirty="0"/>
              <a:t>P</a:t>
            </a:r>
            <a:r>
              <a:rPr lang="it-IT" dirty="0"/>
              <a:t>) &amp; ∼(</a:t>
            </a:r>
            <a:r>
              <a:rPr lang="it-IT" i="1" dirty="0"/>
              <a:t>P </a:t>
            </a:r>
            <a:r>
              <a:rPr lang="it-IT" dirty="0"/>
              <a:t>∨ ∼</a:t>
            </a:r>
            <a:r>
              <a:rPr lang="it-IT" i="1" dirty="0"/>
              <a:t>P</a:t>
            </a:r>
            <a:r>
              <a:rPr lang="it-IT" dirty="0"/>
              <a:t>)        1, 3 &amp;I</a:t>
            </a:r>
          </a:p>
          <a:p>
            <a:r>
              <a:rPr lang="it-IT" dirty="0"/>
              <a:t>5     ∼</a:t>
            </a:r>
            <a:r>
              <a:rPr lang="it-IT" i="1" dirty="0"/>
              <a:t>P                                            </a:t>
            </a:r>
            <a:r>
              <a:rPr lang="it-IT" dirty="0"/>
              <a:t>2–4    ∼I</a:t>
            </a:r>
          </a:p>
          <a:p>
            <a:r>
              <a:rPr lang="it-IT" dirty="0"/>
              <a:t>6      </a:t>
            </a:r>
            <a:r>
              <a:rPr lang="it-IT" i="1" dirty="0"/>
              <a:t>P </a:t>
            </a:r>
            <a:r>
              <a:rPr lang="it-IT" dirty="0"/>
              <a:t>∨ ∼</a:t>
            </a:r>
            <a:r>
              <a:rPr lang="it-IT" i="1" dirty="0"/>
              <a:t>P                                     </a:t>
            </a:r>
            <a:r>
              <a:rPr lang="it-IT" dirty="0"/>
              <a:t>5      ∨I</a:t>
            </a:r>
          </a:p>
          <a:p>
            <a:r>
              <a:rPr lang="it-IT" dirty="0"/>
              <a:t>7     (</a:t>
            </a:r>
            <a:r>
              <a:rPr lang="it-IT" i="1" dirty="0"/>
              <a:t>P </a:t>
            </a:r>
            <a:r>
              <a:rPr lang="it-IT" dirty="0"/>
              <a:t>∨ ∼</a:t>
            </a:r>
            <a:r>
              <a:rPr lang="it-IT" i="1" dirty="0"/>
              <a:t>P</a:t>
            </a:r>
            <a:r>
              <a:rPr lang="it-IT" dirty="0"/>
              <a:t>) &amp; ∼(</a:t>
            </a:r>
            <a:r>
              <a:rPr lang="it-IT" i="1" dirty="0"/>
              <a:t>P </a:t>
            </a:r>
            <a:r>
              <a:rPr lang="it-IT" dirty="0"/>
              <a:t>∨ ∼</a:t>
            </a:r>
            <a:r>
              <a:rPr lang="it-IT" i="1" dirty="0"/>
              <a:t>P</a:t>
            </a:r>
            <a:r>
              <a:rPr lang="it-IT" dirty="0"/>
              <a:t>)             1, 6 &amp;I</a:t>
            </a:r>
          </a:p>
          <a:p>
            <a:r>
              <a:rPr lang="it-IT" dirty="0"/>
              <a:t>8     ∼∼(</a:t>
            </a:r>
            <a:r>
              <a:rPr lang="it-IT" i="1" dirty="0"/>
              <a:t>P </a:t>
            </a:r>
            <a:r>
              <a:rPr lang="it-IT" dirty="0"/>
              <a:t>∨ ∼</a:t>
            </a:r>
            <a:r>
              <a:rPr lang="it-IT" i="1" dirty="0"/>
              <a:t>P</a:t>
            </a:r>
            <a:r>
              <a:rPr lang="it-IT" dirty="0"/>
              <a:t>)                             1–7 ∼I</a:t>
            </a:r>
          </a:p>
          <a:p>
            <a:r>
              <a:rPr lang="it-IT" dirty="0"/>
              <a:t>9     </a:t>
            </a:r>
            <a:r>
              <a:rPr lang="it-IT" i="1" dirty="0"/>
              <a:t>P </a:t>
            </a:r>
            <a:r>
              <a:rPr lang="it-IT" dirty="0"/>
              <a:t>∨ ∼</a:t>
            </a:r>
            <a:r>
              <a:rPr lang="it-IT" i="1" dirty="0"/>
              <a:t>P                                          </a:t>
            </a:r>
            <a:r>
              <a:rPr lang="it-IT" dirty="0"/>
              <a:t>8 ∼E</a:t>
            </a:r>
          </a:p>
        </p:txBody>
      </p:sp>
      <mc:AlternateContent xmlns:mc="http://schemas.openxmlformats.org/markup-compatibility/2006" xmlns:p14="http://schemas.microsoft.com/office/powerpoint/2010/main">
        <mc:Choice Requires="p14">
          <p:contentPart p14:bwMode="auto" r:id="rId2">
            <p14:nvContentPartPr>
              <p14:cNvPr id="7" name="Input penna 6"/>
              <p14:cNvContentPartPr/>
              <p14:nvPr/>
            </p14:nvContentPartPr>
            <p14:xfrm>
              <a:off x="1521506" y="3339992"/>
              <a:ext cx="52920" cy="897480"/>
            </p14:xfrm>
          </p:contentPart>
        </mc:Choice>
        <mc:Fallback xmlns="">
          <p:pic>
            <p:nvPicPr>
              <p:cNvPr id="7" name="Input penna 6"/>
              <p:cNvPicPr/>
              <p:nvPr/>
            </p:nvPicPr>
            <p:blipFill>
              <a:blip r:embed="rId3"/>
              <a:stretch>
                <a:fillRect/>
              </a:stretch>
            </p:blipFill>
            <p:spPr>
              <a:xfrm>
                <a:off x="1491626" y="3310112"/>
                <a:ext cx="112680" cy="957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put penna 8"/>
              <p14:cNvContentPartPr/>
              <p14:nvPr/>
            </p14:nvContentPartPr>
            <p14:xfrm>
              <a:off x="1344688" y="2949918"/>
              <a:ext cx="56880" cy="2364840"/>
            </p14:xfrm>
          </p:contentPart>
        </mc:Choice>
        <mc:Fallback xmlns="">
          <p:pic>
            <p:nvPicPr>
              <p:cNvPr id="9" name="Input penna 8"/>
              <p:cNvPicPr/>
              <p:nvPr/>
            </p:nvPicPr>
            <p:blipFill>
              <a:blip r:embed="rId5"/>
              <a:stretch>
                <a:fillRect/>
              </a:stretch>
            </p:blipFill>
            <p:spPr>
              <a:xfrm>
                <a:off x="1314808" y="2920038"/>
                <a:ext cx="116640" cy="2424600"/>
              </a:xfrm>
              <a:prstGeom prst="rect">
                <a:avLst/>
              </a:prstGeom>
            </p:spPr>
          </p:pic>
        </mc:Fallback>
      </mc:AlternateContent>
    </p:spTree>
    <p:extLst>
      <p:ext uri="{BB962C8B-B14F-4D97-AF65-F5344CB8AC3E}">
        <p14:creationId xmlns:p14="http://schemas.microsoft.com/office/powerpoint/2010/main" val="1346564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pPr eaLnBrk="1" hangingPunct="1"/>
            <a:r>
              <a:rPr lang="it-IT"/>
              <a:t>Introduzione di teorema (IT)</a:t>
            </a:r>
          </a:p>
        </p:txBody>
      </p:sp>
      <p:sp>
        <p:nvSpPr>
          <p:cNvPr id="3" name="Segnaposto contenuto 2"/>
          <p:cNvSpPr>
            <a:spLocks noGrp="1"/>
          </p:cNvSpPr>
          <p:nvPr>
            <p:ph idx="1"/>
          </p:nvPr>
        </p:nvSpPr>
        <p:spPr/>
        <p:txBody>
          <a:bodyPr>
            <a:normAutofit fontScale="92500" lnSpcReduction="20000"/>
          </a:bodyPr>
          <a:lstStyle/>
          <a:p>
            <a:pPr eaLnBrk="1" hangingPunct="1">
              <a:defRPr/>
            </a:pPr>
            <a:r>
              <a:rPr lang="it-IT" dirty="0"/>
              <a:t>se un teorema si può dimostrare senza bisogno di premesse, lo si può dimostrare anche in presenza di un insieme qualsiasi di assunzioni, per quanto inutili possano risultare ai fini della derivazione del teorema stesso. Congiuntamente, queste due considerazioni significano quindi che possiamo, sempre e in modo legittimo, introdurre un teorema o un suo esempio per sostituzione in qualunque riga di una dimostrazione (e servircene per i passi successivi al pari delle altre </a:t>
            </a:r>
            <a:r>
              <a:rPr lang="it-IT" dirty="0" err="1"/>
              <a:t>fbf</a:t>
            </a:r>
            <a:r>
              <a:rPr lang="it-IT" dirty="0"/>
              <a:t> introdotte sino a quel punto). Ciò equivale a tutti gli effetti a una nuova </a:t>
            </a:r>
            <a:r>
              <a:rPr lang="it-IT" b="1" dirty="0"/>
              <a:t>regola derivata</a:t>
            </a:r>
            <a:r>
              <a:rPr lang="it-IT" dirty="0"/>
              <a:t>, che chiameremo</a:t>
            </a:r>
          </a:p>
          <a:p>
            <a:pPr eaLnBrk="1" hangingPunct="1">
              <a:defRPr/>
            </a:pPr>
            <a:r>
              <a:rPr lang="it-IT" i="1" dirty="0"/>
              <a:t>introduzione di teorema (IT)</a:t>
            </a:r>
          </a:p>
          <a:p>
            <a:pPr eaLnBrk="1" hangingPunct="1">
              <a:defRPr/>
            </a:pPr>
            <a:r>
              <a:rPr lang="it-IT" dirty="0"/>
              <a:t>Quando la si usa, è sufficiente citare sulla destra il numero dell’esercizio in cui il teorema in questione è stato dimostrato. [basta dire: teorema già dimostrato]</a:t>
            </a:r>
          </a:p>
        </p:txBody>
      </p:sp>
    </p:spTree>
    <p:extLst>
      <p:ext uri="{BB962C8B-B14F-4D97-AF65-F5344CB8AC3E}">
        <p14:creationId xmlns:p14="http://schemas.microsoft.com/office/powerpoint/2010/main" val="1465159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esempio di uso di introduzione di teorema</a:t>
            </a:r>
          </a:p>
        </p:txBody>
      </p:sp>
      <p:sp>
        <p:nvSpPr>
          <p:cNvPr id="3" name="Segnaposto contenuto 2"/>
          <p:cNvSpPr>
            <a:spLocks noGrp="1"/>
          </p:cNvSpPr>
          <p:nvPr>
            <p:ph idx="1"/>
          </p:nvPr>
        </p:nvSpPr>
        <p:spPr/>
        <p:txBody>
          <a:bodyPr>
            <a:normAutofit fontScale="77500" lnSpcReduction="20000"/>
          </a:bodyPr>
          <a:lstStyle/>
          <a:p>
            <a:r>
              <a:rPr lang="it-IT" dirty="0"/>
              <a:t>Sia se piove, sia se non piove, Bianca è di buon umore; quindi, Bianca è di buon umore</a:t>
            </a:r>
          </a:p>
          <a:p>
            <a:r>
              <a:rPr lang="it-IT" dirty="0"/>
              <a:t>(P -&gt; B) &amp; (~P -&gt; B) |– B</a:t>
            </a:r>
          </a:p>
          <a:p>
            <a:r>
              <a:rPr lang="it-IT" dirty="0"/>
              <a:t>1 (P -&gt; B) &amp; (~P -&gt; B) </a:t>
            </a:r>
          </a:p>
          <a:p>
            <a:r>
              <a:rPr lang="it-IT" dirty="0"/>
              <a:t>2 P v ~P            </a:t>
            </a:r>
            <a:r>
              <a:rPr lang="it-IT" dirty="0" err="1"/>
              <a:t>IT</a:t>
            </a:r>
            <a:r>
              <a:rPr lang="it-IT" dirty="0"/>
              <a:t> 4.41 (terzo escluso)</a:t>
            </a:r>
          </a:p>
          <a:p>
            <a:r>
              <a:rPr lang="it-IT" dirty="0"/>
              <a:t>3 |P                H</a:t>
            </a:r>
          </a:p>
          <a:p>
            <a:r>
              <a:rPr lang="it-IT" dirty="0"/>
              <a:t>4  |P -&gt; B             1, &amp;E</a:t>
            </a:r>
          </a:p>
          <a:p>
            <a:r>
              <a:rPr lang="it-IT" dirty="0"/>
              <a:t>5  | B                     3,4 -&gt;E</a:t>
            </a:r>
          </a:p>
          <a:p>
            <a:r>
              <a:rPr lang="it-IT" dirty="0"/>
              <a:t>6 | ~P               H</a:t>
            </a:r>
          </a:p>
          <a:p>
            <a:r>
              <a:rPr lang="it-IT" dirty="0"/>
              <a:t>7   |~P -&gt; B            1, &amp;E+</a:t>
            </a:r>
          </a:p>
          <a:p>
            <a:r>
              <a:rPr lang="it-IT" dirty="0"/>
              <a:t>8   |B                     6,7 -&gt;</a:t>
            </a:r>
          </a:p>
          <a:p>
            <a:r>
              <a:rPr lang="it-IT" dirty="0"/>
              <a:t>9    B                          </a:t>
            </a:r>
            <a:r>
              <a:rPr lang="it-IT" dirty="0" err="1"/>
              <a:t>vE</a:t>
            </a:r>
            <a:endParaRPr lang="it-IT" dirty="0"/>
          </a:p>
        </p:txBody>
      </p:sp>
    </p:spTree>
    <p:extLst>
      <p:ext uri="{BB962C8B-B14F-4D97-AF65-F5344CB8AC3E}">
        <p14:creationId xmlns:p14="http://schemas.microsoft.com/office/powerpoint/2010/main" val="4185880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Altro esempio</a:t>
            </a:r>
          </a:p>
        </p:txBody>
      </p:sp>
      <p:sp>
        <p:nvSpPr>
          <p:cNvPr id="3" name="Segnaposto contenuto 2"/>
          <p:cNvSpPr>
            <a:spLocks noGrp="1"/>
          </p:cNvSpPr>
          <p:nvPr>
            <p:ph idx="1"/>
          </p:nvPr>
        </p:nvSpPr>
        <p:spPr/>
        <p:txBody>
          <a:bodyPr/>
          <a:lstStyle/>
          <a:p>
            <a:r>
              <a:rPr lang="it-IT" dirty="0"/>
              <a:t>Prima dimostriamo il teorema 4.39</a:t>
            </a:r>
          </a:p>
          <a:p>
            <a:r>
              <a:rPr lang="it-IT" dirty="0"/>
              <a:t>Poi dimostriamo il teorema 4.42 utilizzando 4.39 (e anche P v </a:t>
            </a:r>
            <a:r>
              <a:rPr lang="it-IT" dirty="0">
                <a:sym typeface="Symbol" pitchFamily="18" charset="2"/>
              </a:rPr>
              <a:t></a:t>
            </a:r>
            <a:r>
              <a:rPr lang="it-IT" dirty="0"/>
              <a:t>P)</a:t>
            </a:r>
          </a:p>
          <a:p>
            <a:pPr marL="0" indent="0">
              <a:buNone/>
            </a:pPr>
            <a:endParaRPr lang="it-IT" dirty="0"/>
          </a:p>
        </p:txBody>
      </p:sp>
    </p:spTree>
    <p:extLst>
      <p:ext uri="{BB962C8B-B14F-4D97-AF65-F5344CB8AC3E}">
        <p14:creationId xmlns:p14="http://schemas.microsoft.com/office/powerpoint/2010/main" val="4062420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teorema 4.39</a:t>
            </a:r>
          </a:p>
        </p:txBody>
      </p:sp>
      <p:sp>
        <p:nvSpPr>
          <p:cNvPr id="3" name="Segnaposto contenuto 2"/>
          <p:cNvSpPr>
            <a:spLocks noGrp="1"/>
          </p:cNvSpPr>
          <p:nvPr>
            <p:ph idx="1"/>
          </p:nvPr>
        </p:nvSpPr>
        <p:spPr/>
        <p:txBody>
          <a:bodyPr/>
          <a:lstStyle/>
          <a:p>
            <a:r>
              <a:rPr lang="it-IT" dirty="0"/>
              <a:t>|–  P -&gt; (P v Q)</a:t>
            </a:r>
          </a:p>
          <a:p>
            <a:r>
              <a:rPr lang="it-IT" dirty="0"/>
              <a:t>1 P               H</a:t>
            </a:r>
          </a:p>
          <a:p>
            <a:r>
              <a:rPr lang="it-IT" dirty="0"/>
              <a:t>2  P v Q       1, </a:t>
            </a:r>
            <a:r>
              <a:rPr lang="it-IT" dirty="0" err="1"/>
              <a:t>vI</a:t>
            </a:r>
            <a:endParaRPr lang="it-IT" dirty="0"/>
          </a:p>
          <a:p>
            <a:r>
              <a:rPr lang="it-IT" dirty="0"/>
              <a:t>3  P -&gt; (P v Q)    1-2, -&gt;I</a:t>
            </a:r>
          </a:p>
        </p:txBody>
      </p:sp>
      <mc:AlternateContent xmlns:mc="http://schemas.openxmlformats.org/markup-compatibility/2006" xmlns:p14="http://schemas.microsoft.com/office/powerpoint/2010/main">
        <mc:Choice Requires="p14">
          <p:contentPart p14:bwMode="auto" r:id="rId2">
            <p14:nvContentPartPr>
              <p14:cNvPr id="7" name="Input penna 6"/>
              <p14:cNvContentPartPr/>
              <p14:nvPr/>
            </p14:nvContentPartPr>
            <p14:xfrm>
              <a:off x="1344688" y="2527998"/>
              <a:ext cx="53640" cy="666000"/>
            </p14:xfrm>
          </p:contentPart>
        </mc:Choice>
        <mc:Fallback xmlns="">
          <p:pic>
            <p:nvPicPr>
              <p:cNvPr id="7" name="Input penna 6"/>
              <p:cNvPicPr/>
              <p:nvPr/>
            </p:nvPicPr>
            <p:blipFill>
              <a:blip r:embed="rId3"/>
              <a:stretch>
                <a:fillRect/>
              </a:stretch>
            </p:blipFill>
            <p:spPr>
              <a:xfrm>
                <a:off x="1314808" y="2498118"/>
                <a:ext cx="113400" cy="725760"/>
              </a:xfrm>
              <a:prstGeom prst="rect">
                <a:avLst/>
              </a:prstGeom>
            </p:spPr>
          </p:pic>
        </mc:Fallback>
      </mc:AlternateContent>
    </p:spTree>
    <p:extLst>
      <p:ext uri="{BB962C8B-B14F-4D97-AF65-F5344CB8AC3E}">
        <p14:creationId xmlns:p14="http://schemas.microsoft.com/office/powerpoint/2010/main" val="3309305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76400" y="152401"/>
            <a:ext cx="8229600" cy="563563"/>
          </a:xfrm>
        </p:spPr>
        <p:txBody>
          <a:bodyPr>
            <a:normAutofit fontScale="90000"/>
          </a:bodyPr>
          <a:lstStyle/>
          <a:p>
            <a:pPr eaLnBrk="1" hangingPunct="1"/>
            <a:r>
              <a:rPr lang="it-IT" dirty="0"/>
              <a:t>Esercizio risolto 4.42</a:t>
            </a:r>
          </a:p>
        </p:txBody>
      </p:sp>
      <p:sp>
        <p:nvSpPr>
          <p:cNvPr id="13315" name="Rectangle 3"/>
          <p:cNvSpPr>
            <a:spLocks noGrp="1" noChangeArrowheads="1"/>
          </p:cNvSpPr>
          <p:nvPr>
            <p:ph type="body" idx="1"/>
          </p:nvPr>
        </p:nvSpPr>
        <p:spPr>
          <a:xfrm>
            <a:off x="1676400" y="685800"/>
            <a:ext cx="8839200" cy="2057400"/>
          </a:xfrm>
        </p:spPr>
        <p:txBody>
          <a:bodyPr/>
          <a:lstStyle/>
          <a:p>
            <a:pPr eaLnBrk="1" hangingPunct="1">
              <a:buFontTx/>
              <a:buNone/>
            </a:pPr>
            <a:r>
              <a:rPr lang="it-IT" dirty="0"/>
              <a:t>Dimostrare il teorema:</a:t>
            </a:r>
          </a:p>
          <a:p>
            <a:pPr algn="ctr" eaLnBrk="1" hangingPunct="1">
              <a:buFontTx/>
              <a:buNone/>
            </a:pPr>
            <a:r>
              <a:rPr lang="it-IT" dirty="0"/>
              <a:t>|– (</a:t>
            </a:r>
            <a:r>
              <a:rPr lang="it-IT" i="1" dirty="0"/>
              <a:t>P </a:t>
            </a:r>
            <a:r>
              <a:rPr lang="it-IT" dirty="0">
                <a:sym typeface="Symbol" pitchFamily="18" charset="2"/>
              </a:rPr>
              <a:t></a:t>
            </a:r>
            <a:r>
              <a:rPr lang="it-IT" i="1" dirty="0"/>
              <a:t> Q) </a:t>
            </a:r>
            <a:r>
              <a:rPr lang="it-IT" dirty="0">
                <a:sym typeface="Symbol" pitchFamily="18" charset="2"/>
              </a:rPr>
              <a:t></a:t>
            </a:r>
            <a:r>
              <a:rPr lang="it-IT" i="1" dirty="0"/>
              <a:t> (</a:t>
            </a:r>
            <a:r>
              <a:rPr lang="it-IT" dirty="0">
                <a:sym typeface="Symbol" pitchFamily="18" charset="2"/>
              </a:rPr>
              <a:t></a:t>
            </a:r>
            <a:r>
              <a:rPr lang="it-IT" i="1" dirty="0"/>
              <a:t>P </a:t>
            </a:r>
            <a:r>
              <a:rPr lang="it-IT" dirty="0">
                <a:sym typeface="Symbol" pitchFamily="18" charset="2"/>
              </a:rPr>
              <a:t></a:t>
            </a:r>
            <a:r>
              <a:rPr lang="it-IT" i="1" dirty="0"/>
              <a:t> </a:t>
            </a:r>
            <a:r>
              <a:rPr lang="it-IT" dirty="0">
                <a:sym typeface="Symbol" pitchFamily="18" charset="2"/>
              </a:rPr>
              <a:t></a:t>
            </a:r>
            <a:r>
              <a:rPr lang="it-IT" i="1" dirty="0"/>
              <a:t>Q)</a:t>
            </a:r>
          </a:p>
        </p:txBody>
      </p:sp>
      <p:sp>
        <p:nvSpPr>
          <p:cNvPr id="13316" name="Rectangle 4"/>
          <p:cNvSpPr>
            <a:spLocks noChangeArrowheads="1"/>
          </p:cNvSpPr>
          <p:nvPr/>
        </p:nvSpPr>
        <p:spPr bwMode="auto">
          <a:xfrm>
            <a:off x="1752600" y="1905001"/>
            <a:ext cx="8229600" cy="563563"/>
          </a:xfrm>
          <a:prstGeom prst="rect">
            <a:avLst/>
          </a:prstGeom>
          <a:noFill/>
          <a:ln w="9525">
            <a:noFill/>
            <a:miter lim="800000"/>
            <a:headEnd/>
            <a:tailEnd/>
          </a:ln>
        </p:spPr>
        <p:txBody>
          <a:bodyPr anchor="ctr"/>
          <a:lstStyle/>
          <a:p>
            <a:r>
              <a:rPr lang="it-IT" sz="4000">
                <a:solidFill>
                  <a:schemeClr val="tx2"/>
                </a:solidFill>
              </a:rPr>
              <a:t>Soluzione</a:t>
            </a:r>
            <a:endParaRPr lang="it-IT" sz="4000" dirty="0">
              <a:solidFill>
                <a:schemeClr val="tx2"/>
              </a:solidFill>
            </a:endParaRPr>
          </a:p>
        </p:txBody>
      </p:sp>
      <p:pic>
        <p:nvPicPr>
          <p:cNvPr id="193542" name="Picture 6"/>
          <p:cNvPicPr>
            <a:picLocks noChangeAspect="1" noChangeArrowheads="1"/>
          </p:cNvPicPr>
          <p:nvPr/>
        </p:nvPicPr>
        <p:blipFill>
          <a:blip r:embed="rId3" cstate="print"/>
          <a:srcRect/>
          <a:stretch>
            <a:fillRect/>
          </a:stretch>
        </p:blipFill>
        <p:spPr bwMode="auto">
          <a:xfrm>
            <a:off x="2143125" y="2847976"/>
            <a:ext cx="7905750" cy="16478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5" name="Input penna 4"/>
              <p14:cNvContentPartPr/>
              <p14:nvPr/>
            </p14:nvContentPartPr>
            <p14:xfrm>
              <a:off x="8909793" y="3067727"/>
              <a:ext cx="513360" cy="147600"/>
            </p14:xfrm>
          </p:contentPart>
        </mc:Choice>
        <mc:Fallback xmlns="">
          <p:pic>
            <p:nvPicPr>
              <p:cNvPr id="5" name="Input penna 4"/>
              <p:cNvPicPr/>
              <p:nvPr/>
            </p:nvPicPr>
            <p:blipFill>
              <a:blip r:embed="rId5"/>
              <a:stretch>
                <a:fillRect/>
              </a:stretch>
            </p:blipFill>
            <p:spPr>
              <a:xfrm>
                <a:off x="8894313" y="3054767"/>
                <a:ext cx="546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put penna 5"/>
              <p14:cNvContentPartPr/>
              <p14:nvPr/>
            </p14:nvContentPartPr>
            <p14:xfrm>
              <a:off x="9759393" y="2909327"/>
              <a:ext cx="134640" cy="412920"/>
            </p14:xfrm>
          </p:contentPart>
        </mc:Choice>
        <mc:Fallback xmlns="">
          <p:pic>
            <p:nvPicPr>
              <p:cNvPr id="6" name="Input penna 5"/>
              <p:cNvPicPr/>
              <p:nvPr/>
            </p:nvPicPr>
            <p:blipFill>
              <a:blip r:embed="rId7"/>
              <a:stretch>
                <a:fillRect/>
              </a:stretch>
            </p:blipFill>
            <p:spPr>
              <a:xfrm>
                <a:off x="9745353" y="2895287"/>
                <a:ext cx="16488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put penna 6"/>
              <p14:cNvContentPartPr/>
              <p14:nvPr/>
            </p14:nvContentPartPr>
            <p14:xfrm>
              <a:off x="9999153" y="3205247"/>
              <a:ext cx="67680" cy="43200"/>
            </p14:xfrm>
          </p:contentPart>
        </mc:Choice>
        <mc:Fallback xmlns="">
          <p:pic>
            <p:nvPicPr>
              <p:cNvPr id="7" name="Input penna 6"/>
              <p:cNvPicPr/>
              <p:nvPr/>
            </p:nvPicPr>
            <p:blipFill>
              <a:blip r:embed="rId9"/>
              <a:stretch>
                <a:fillRect/>
              </a:stretch>
            </p:blipFill>
            <p:spPr>
              <a:xfrm>
                <a:off x="9984393" y="3185807"/>
                <a:ext cx="101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put penna 7"/>
              <p14:cNvContentPartPr/>
              <p14:nvPr/>
            </p14:nvContentPartPr>
            <p14:xfrm>
              <a:off x="10199313" y="2896367"/>
              <a:ext cx="169200" cy="435960"/>
            </p14:xfrm>
          </p:contentPart>
        </mc:Choice>
        <mc:Fallback xmlns="">
          <p:pic>
            <p:nvPicPr>
              <p:cNvPr id="8" name="Input penna 7"/>
              <p:cNvPicPr/>
              <p:nvPr/>
            </p:nvPicPr>
            <p:blipFill>
              <a:blip r:embed="rId11"/>
              <a:stretch>
                <a:fillRect/>
              </a:stretch>
            </p:blipFill>
            <p:spPr>
              <a:xfrm>
                <a:off x="10181673" y="2878367"/>
                <a:ext cx="20448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put penna 8"/>
              <p14:cNvContentPartPr/>
              <p14:nvPr/>
            </p14:nvContentPartPr>
            <p14:xfrm>
              <a:off x="10450593" y="2955767"/>
              <a:ext cx="189360" cy="304920"/>
            </p14:xfrm>
          </p:contentPart>
        </mc:Choice>
        <mc:Fallback xmlns="">
          <p:pic>
            <p:nvPicPr>
              <p:cNvPr id="9" name="Input penna 8"/>
              <p:cNvPicPr/>
              <p:nvPr/>
            </p:nvPicPr>
            <p:blipFill>
              <a:blip r:embed="rId13"/>
              <a:stretch>
                <a:fillRect/>
              </a:stretch>
            </p:blipFill>
            <p:spPr>
              <a:xfrm>
                <a:off x="10438353" y="2937407"/>
                <a:ext cx="2199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put penna 9"/>
              <p14:cNvContentPartPr/>
              <p14:nvPr/>
            </p14:nvContentPartPr>
            <p14:xfrm>
              <a:off x="8932113" y="3507287"/>
              <a:ext cx="106560" cy="33840"/>
            </p14:xfrm>
          </p:contentPart>
        </mc:Choice>
        <mc:Fallback xmlns="">
          <p:pic>
            <p:nvPicPr>
              <p:cNvPr id="10" name="Input penna 9"/>
              <p:cNvPicPr/>
              <p:nvPr/>
            </p:nvPicPr>
            <p:blipFill>
              <a:blip r:embed="rId15"/>
              <a:stretch>
                <a:fillRect/>
              </a:stretch>
            </p:blipFill>
            <p:spPr>
              <a:xfrm>
                <a:off x="8919513" y="3492167"/>
                <a:ext cx="134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put penna 10"/>
              <p14:cNvContentPartPr/>
              <p14:nvPr/>
            </p14:nvContentPartPr>
            <p14:xfrm>
              <a:off x="8952993" y="3417287"/>
              <a:ext cx="487080" cy="233640"/>
            </p14:xfrm>
          </p:contentPart>
        </mc:Choice>
        <mc:Fallback xmlns="">
          <p:pic>
            <p:nvPicPr>
              <p:cNvPr id="11" name="Input penna 10"/>
              <p:cNvPicPr/>
              <p:nvPr/>
            </p:nvPicPr>
            <p:blipFill>
              <a:blip r:embed="rId17"/>
              <a:stretch>
                <a:fillRect/>
              </a:stretch>
            </p:blipFill>
            <p:spPr>
              <a:xfrm>
                <a:off x="8940753" y="3398927"/>
                <a:ext cx="5176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put penna 11"/>
              <p14:cNvContentPartPr/>
              <p14:nvPr/>
            </p14:nvContentPartPr>
            <p14:xfrm>
              <a:off x="9638073" y="3371207"/>
              <a:ext cx="218880" cy="362160"/>
            </p14:xfrm>
          </p:contentPart>
        </mc:Choice>
        <mc:Fallback xmlns="">
          <p:pic>
            <p:nvPicPr>
              <p:cNvPr id="12" name="Input penna 11"/>
              <p:cNvPicPr/>
              <p:nvPr/>
            </p:nvPicPr>
            <p:blipFill>
              <a:blip r:embed="rId19"/>
              <a:stretch>
                <a:fillRect/>
              </a:stretch>
            </p:blipFill>
            <p:spPr>
              <a:xfrm>
                <a:off x="9622593" y="3356807"/>
                <a:ext cx="25272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put penna 12"/>
              <p14:cNvContentPartPr/>
              <p14:nvPr/>
            </p14:nvContentPartPr>
            <p14:xfrm>
              <a:off x="10043793" y="3726887"/>
              <a:ext cx="13680" cy="29880"/>
            </p14:xfrm>
          </p:contentPart>
        </mc:Choice>
        <mc:Fallback xmlns="">
          <p:pic>
            <p:nvPicPr>
              <p:cNvPr id="13" name="Input penna 12"/>
              <p:cNvPicPr/>
              <p:nvPr/>
            </p:nvPicPr>
            <p:blipFill>
              <a:blip r:embed="rId21"/>
              <a:stretch>
                <a:fillRect/>
              </a:stretch>
            </p:blipFill>
            <p:spPr>
              <a:xfrm>
                <a:off x="10024713" y="3707087"/>
                <a:ext cx="51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put penna 13"/>
              <p14:cNvContentPartPr/>
              <p14:nvPr/>
            </p14:nvContentPartPr>
            <p14:xfrm>
              <a:off x="10223073" y="3353567"/>
              <a:ext cx="201240" cy="386280"/>
            </p14:xfrm>
          </p:contentPart>
        </mc:Choice>
        <mc:Fallback xmlns="">
          <p:pic>
            <p:nvPicPr>
              <p:cNvPr id="14" name="Input penna 13"/>
              <p:cNvPicPr/>
              <p:nvPr/>
            </p:nvPicPr>
            <p:blipFill>
              <a:blip r:embed="rId23"/>
              <a:stretch>
                <a:fillRect/>
              </a:stretch>
            </p:blipFill>
            <p:spPr>
              <a:xfrm>
                <a:off x="10209753" y="3338087"/>
                <a:ext cx="2300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put penna 14"/>
              <p14:cNvContentPartPr/>
              <p14:nvPr/>
            </p14:nvContentPartPr>
            <p14:xfrm>
              <a:off x="10483713" y="3357167"/>
              <a:ext cx="208440" cy="406800"/>
            </p14:xfrm>
          </p:contentPart>
        </mc:Choice>
        <mc:Fallback xmlns="">
          <p:pic>
            <p:nvPicPr>
              <p:cNvPr id="15" name="Input penna 14"/>
              <p:cNvPicPr/>
              <p:nvPr/>
            </p:nvPicPr>
            <p:blipFill>
              <a:blip r:embed="rId25"/>
              <a:stretch>
                <a:fillRect/>
              </a:stretch>
            </p:blipFill>
            <p:spPr>
              <a:xfrm>
                <a:off x="10468953" y="3341327"/>
                <a:ext cx="23868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put penna 15"/>
              <p14:cNvContentPartPr/>
              <p14:nvPr/>
            </p14:nvContentPartPr>
            <p14:xfrm>
              <a:off x="8894313" y="3799247"/>
              <a:ext cx="689040" cy="262440"/>
            </p14:xfrm>
          </p:contentPart>
        </mc:Choice>
        <mc:Fallback xmlns="">
          <p:pic>
            <p:nvPicPr>
              <p:cNvPr id="16" name="Input penna 15"/>
              <p:cNvPicPr/>
              <p:nvPr/>
            </p:nvPicPr>
            <p:blipFill>
              <a:blip r:embed="rId27"/>
              <a:stretch>
                <a:fillRect/>
              </a:stretch>
            </p:blipFill>
            <p:spPr>
              <a:xfrm>
                <a:off x="8879553" y="3780167"/>
                <a:ext cx="7228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put penna 16"/>
              <p14:cNvContentPartPr/>
              <p14:nvPr/>
            </p14:nvContentPartPr>
            <p14:xfrm>
              <a:off x="9701073" y="3804287"/>
              <a:ext cx="192600" cy="351720"/>
            </p14:xfrm>
          </p:contentPart>
        </mc:Choice>
        <mc:Fallback xmlns="">
          <p:pic>
            <p:nvPicPr>
              <p:cNvPr id="17" name="Input penna 16"/>
              <p:cNvPicPr/>
              <p:nvPr/>
            </p:nvPicPr>
            <p:blipFill>
              <a:blip r:embed="rId29"/>
              <a:stretch>
                <a:fillRect/>
              </a:stretch>
            </p:blipFill>
            <p:spPr>
              <a:xfrm>
                <a:off x="9685953" y="3789167"/>
                <a:ext cx="22428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put penna 17"/>
              <p14:cNvContentPartPr/>
              <p14:nvPr/>
            </p14:nvContentPartPr>
            <p14:xfrm>
              <a:off x="9946953" y="4052327"/>
              <a:ext cx="57240" cy="12240"/>
            </p14:xfrm>
          </p:contentPart>
        </mc:Choice>
        <mc:Fallback xmlns="">
          <p:pic>
            <p:nvPicPr>
              <p:cNvPr id="18" name="Input penna 17"/>
              <p:cNvPicPr/>
              <p:nvPr/>
            </p:nvPicPr>
            <p:blipFill>
              <a:blip r:embed="rId31"/>
              <a:stretch>
                <a:fillRect/>
              </a:stretch>
            </p:blipFill>
            <p:spPr>
              <a:xfrm>
                <a:off x="9930753" y="4033247"/>
                <a:ext cx="91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put penna 18"/>
              <p14:cNvContentPartPr/>
              <p14:nvPr/>
            </p14:nvContentPartPr>
            <p14:xfrm>
              <a:off x="10138833" y="3798167"/>
              <a:ext cx="211320" cy="347760"/>
            </p14:xfrm>
          </p:contentPart>
        </mc:Choice>
        <mc:Fallback xmlns="">
          <p:pic>
            <p:nvPicPr>
              <p:cNvPr id="19" name="Input penna 18"/>
              <p:cNvPicPr/>
              <p:nvPr/>
            </p:nvPicPr>
            <p:blipFill>
              <a:blip r:embed="rId33"/>
              <a:stretch>
                <a:fillRect/>
              </a:stretch>
            </p:blipFill>
            <p:spPr>
              <a:xfrm>
                <a:off x="10124793" y="3780167"/>
                <a:ext cx="24336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put penna 19"/>
              <p14:cNvContentPartPr/>
              <p14:nvPr/>
            </p14:nvContentPartPr>
            <p14:xfrm>
              <a:off x="10487673" y="3798527"/>
              <a:ext cx="171720" cy="385560"/>
            </p14:xfrm>
          </p:contentPart>
        </mc:Choice>
        <mc:Fallback xmlns="">
          <p:pic>
            <p:nvPicPr>
              <p:cNvPr id="20" name="Input penna 19"/>
              <p:cNvPicPr/>
              <p:nvPr/>
            </p:nvPicPr>
            <p:blipFill>
              <a:blip r:embed="rId35"/>
              <a:stretch>
                <a:fillRect/>
              </a:stretch>
            </p:blipFill>
            <p:spPr>
              <a:xfrm>
                <a:off x="10471473" y="3781247"/>
                <a:ext cx="204840" cy="419400"/>
              </a:xfrm>
              <a:prstGeom prst="rect">
                <a:avLst/>
              </a:prstGeom>
            </p:spPr>
          </p:pic>
        </mc:Fallback>
      </mc:AlternateContent>
    </p:spTree>
    <p:extLst>
      <p:ext uri="{BB962C8B-B14F-4D97-AF65-F5344CB8AC3E}">
        <p14:creationId xmlns:p14="http://schemas.microsoft.com/office/powerpoint/2010/main" val="383650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3542"/>
                                        </p:tgtEl>
                                        <p:attrNameLst>
                                          <p:attrName>style.visibility</p:attrName>
                                        </p:attrNameLst>
                                      </p:cBhvr>
                                      <p:to>
                                        <p:strVal val="visible"/>
                                      </p:to>
                                    </p:set>
                                    <p:anim calcmode="lin" valueType="num">
                                      <p:cBhvr additive="base">
                                        <p:cTn id="7" dur="500" fill="hold"/>
                                        <p:tgtEl>
                                          <p:spTgt spid="193542"/>
                                        </p:tgtEl>
                                        <p:attrNameLst>
                                          <p:attrName>ppt_x</p:attrName>
                                        </p:attrNameLst>
                                      </p:cBhvr>
                                      <p:tavLst>
                                        <p:tav tm="0">
                                          <p:val>
                                            <p:strVal val="0-#ppt_w/2"/>
                                          </p:val>
                                        </p:tav>
                                        <p:tav tm="100000">
                                          <p:val>
                                            <p:strVal val="#ppt_x"/>
                                          </p:val>
                                        </p:tav>
                                      </p:tavLst>
                                    </p:anim>
                                    <p:anim calcmode="lin" valueType="num">
                                      <p:cBhvr additive="base">
                                        <p:cTn id="8" dur="500" fill="hold"/>
                                        <p:tgtEl>
                                          <p:spTgt spid="1935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pPr eaLnBrk="1" hangingPunct="1"/>
            <a:r>
              <a:rPr lang="it-IT"/>
              <a:t>Equivalenze</a:t>
            </a:r>
          </a:p>
        </p:txBody>
      </p:sp>
      <p:sp>
        <p:nvSpPr>
          <p:cNvPr id="3" name="Segnaposto contenuto 2"/>
          <p:cNvSpPr>
            <a:spLocks noGrp="1"/>
          </p:cNvSpPr>
          <p:nvPr>
            <p:ph idx="1"/>
          </p:nvPr>
        </p:nvSpPr>
        <p:spPr/>
        <p:txBody>
          <a:bodyPr>
            <a:normAutofit/>
          </a:bodyPr>
          <a:lstStyle/>
          <a:p>
            <a:pPr eaLnBrk="1" hangingPunct="1">
              <a:defRPr/>
            </a:pPr>
            <a:r>
              <a:rPr lang="it-IT" dirty="0"/>
              <a:t>I teoremi che sono in forma bicondizionale si chiamano </a:t>
            </a:r>
            <a:r>
              <a:rPr lang="it-IT" i="1" dirty="0"/>
              <a:t>equivalenze.</a:t>
            </a:r>
          </a:p>
          <a:p>
            <a:pPr>
              <a:defRPr/>
            </a:pPr>
            <a:r>
              <a:rPr lang="it-IT" dirty="0"/>
              <a:t>Esempio: |– </a:t>
            </a:r>
            <a:r>
              <a:rPr lang="it-IT" i="1" dirty="0"/>
              <a:t>P</a:t>
            </a:r>
            <a:r>
              <a:rPr lang="it-IT" dirty="0"/>
              <a:t> ↔ </a:t>
            </a:r>
            <a:r>
              <a:rPr lang="it-IT" dirty="0">
                <a:sym typeface="Symbol" pitchFamily="18" charset="2"/>
              </a:rPr>
              <a:t></a:t>
            </a:r>
            <a:r>
              <a:rPr lang="it-IT" i="1" dirty="0"/>
              <a:t>P </a:t>
            </a:r>
            <a:r>
              <a:rPr lang="it-IT" dirty="0"/>
              <a:t>(esercizio 4.40), che chiamiamo </a:t>
            </a:r>
            <a:r>
              <a:rPr lang="it-IT" dirty="0" err="1"/>
              <a:t>DN</a:t>
            </a:r>
            <a:endParaRPr lang="it-IT" i="1" dirty="0"/>
          </a:p>
          <a:p>
            <a:pPr eaLnBrk="1" hangingPunct="1">
              <a:defRPr/>
            </a:pPr>
            <a:r>
              <a:rPr lang="it-IT" i="1" dirty="0"/>
              <a:t> Se φ ↔ ψ è </a:t>
            </a:r>
            <a:r>
              <a:rPr lang="it-IT" dirty="0"/>
              <a:t>un’equivalenza, allora φ e ψ si implicano validamente l’un l’altra e si dice che sono </a:t>
            </a:r>
            <a:r>
              <a:rPr lang="it-IT" i="1" dirty="0" err="1"/>
              <a:t>interderivabili</a:t>
            </a:r>
            <a:r>
              <a:rPr lang="it-IT" i="1" dirty="0"/>
              <a:t>.</a:t>
            </a:r>
          </a:p>
          <a:p>
            <a:pPr eaLnBrk="1" hangingPunct="1">
              <a:defRPr/>
            </a:pPr>
            <a:r>
              <a:rPr lang="it-IT" dirty="0"/>
              <a:t> Per esempio, ‘P’ e ‘∼∼P’ sono </a:t>
            </a:r>
            <a:r>
              <a:rPr lang="it-IT" dirty="0" err="1"/>
              <a:t>interderivabili</a:t>
            </a:r>
            <a:r>
              <a:rPr lang="it-IT" dirty="0"/>
              <a:t> alla luce dell’equivalenza dimostrata nell’Esercizio risolto 4.40.</a:t>
            </a:r>
          </a:p>
          <a:p>
            <a:pPr eaLnBrk="1" hangingPunct="1">
              <a:defRPr/>
            </a:pPr>
            <a:r>
              <a:rPr lang="it-IT" dirty="0"/>
              <a:t>Nella Tavola 4.1 (p. 130; la guarderemo) sono elencate alcune delle equivalenze più importanti.</a:t>
            </a:r>
          </a:p>
        </p:txBody>
      </p:sp>
    </p:spTree>
    <p:extLst>
      <p:ext uri="{BB962C8B-B14F-4D97-AF65-F5344CB8AC3E}">
        <p14:creationId xmlns:p14="http://schemas.microsoft.com/office/powerpoint/2010/main" val="62187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Compito 3</a:t>
            </a:r>
          </a:p>
        </p:txBody>
      </p:sp>
      <p:sp>
        <p:nvSpPr>
          <p:cNvPr id="3" name="Segnaposto contenuto 2"/>
          <p:cNvSpPr>
            <a:spLocks noGrp="1"/>
          </p:cNvSpPr>
          <p:nvPr>
            <p:ph idx="1"/>
          </p:nvPr>
        </p:nvSpPr>
        <p:spPr/>
        <p:txBody>
          <a:bodyPr/>
          <a:lstStyle/>
          <a:p>
            <a:r>
              <a:rPr lang="it-IT" dirty="0"/>
              <a:t>Ho inserito il compito 3 nel sito</a:t>
            </a:r>
          </a:p>
          <a:p>
            <a:r>
              <a:rPr lang="it-IT" dirty="0"/>
              <a:t>Da restituire entro giovedì prossimo</a:t>
            </a:r>
          </a:p>
        </p:txBody>
      </p:sp>
    </p:spTree>
    <p:extLst>
      <p:ext uri="{BB962C8B-B14F-4D97-AF65-F5344CB8AC3E}">
        <p14:creationId xmlns:p14="http://schemas.microsoft.com/office/powerpoint/2010/main" val="181924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pPr eaLnBrk="1" hangingPunct="1"/>
            <a:r>
              <a:rPr lang="it-IT"/>
              <a:t>Equivalenze (cont.)</a:t>
            </a:r>
          </a:p>
        </p:txBody>
      </p:sp>
      <p:sp>
        <p:nvSpPr>
          <p:cNvPr id="3" name="Segnaposto contenuto 2"/>
          <p:cNvSpPr>
            <a:spLocks noGrp="1"/>
          </p:cNvSpPr>
          <p:nvPr>
            <p:ph idx="1"/>
          </p:nvPr>
        </p:nvSpPr>
        <p:spPr/>
        <p:txBody>
          <a:bodyPr>
            <a:normAutofit/>
          </a:bodyPr>
          <a:lstStyle/>
          <a:p>
            <a:pPr eaLnBrk="1" hangingPunct="1">
              <a:defRPr/>
            </a:pPr>
            <a:r>
              <a:rPr lang="it-IT" dirty="0"/>
              <a:t>Si può verificare che se una certa formula è ottenuta da un’altra sostituendo una o più occorrenze di una sua </a:t>
            </a:r>
            <a:r>
              <a:rPr lang="it-IT" dirty="0" err="1"/>
              <a:t>sfbf</a:t>
            </a:r>
            <a:r>
              <a:rPr lang="it-IT" dirty="0"/>
              <a:t> con una </a:t>
            </a:r>
            <a:r>
              <a:rPr lang="it-IT" dirty="0" err="1"/>
              <a:t>fbf</a:t>
            </a:r>
            <a:r>
              <a:rPr lang="it-IT" dirty="0"/>
              <a:t> equivalente, le dieci regole di base consentono di derivare la prima dalla seconda (e viceversa).</a:t>
            </a:r>
          </a:p>
          <a:p>
            <a:pPr eaLnBrk="1" hangingPunct="1">
              <a:defRPr/>
            </a:pPr>
            <a:r>
              <a:rPr lang="it-IT" dirty="0"/>
              <a:t>Per esempio, dato che DN stabilisce l’interderivabilità di ‘</a:t>
            </a:r>
            <a:r>
              <a:rPr lang="it-IT" i="1" dirty="0"/>
              <a:t>P’ e ‘∼∼P’, </a:t>
            </a:r>
            <a:r>
              <a:rPr lang="it-IT" dirty="0"/>
              <a:t>possiamo essere certi che anche ‘(Q → P)’ e ‘(Q → ∼∼P)’ sono </a:t>
            </a:r>
            <a:r>
              <a:rPr lang="it-IT" dirty="0" err="1"/>
              <a:t>interderivabili</a:t>
            </a:r>
            <a:r>
              <a:rPr lang="it-IT" dirty="0"/>
              <a:t>.</a:t>
            </a:r>
          </a:p>
        </p:txBody>
      </p:sp>
    </p:spTree>
    <p:extLst>
      <p:ext uri="{BB962C8B-B14F-4D97-AF65-F5344CB8AC3E}">
        <p14:creationId xmlns:p14="http://schemas.microsoft.com/office/powerpoint/2010/main" val="3651933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pPr eaLnBrk="1" hangingPunct="1"/>
            <a:r>
              <a:rPr lang="it-IT"/>
              <a:t>Introduzione di equivalenza (IE)</a:t>
            </a:r>
          </a:p>
        </p:txBody>
      </p:sp>
      <p:sp>
        <p:nvSpPr>
          <p:cNvPr id="16387" name="Segnaposto contenuto 2"/>
          <p:cNvSpPr>
            <a:spLocks noGrp="1"/>
          </p:cNvSpPr>
          <p:nvPr>
            <p:ph idx="1"/>
          </p:nvPr>
        </p:nvSpPr>
        <p:spPr/>
        <p:txBody>
          <a:bodyPr/>
          <a:lstStyle/>
          <a:p>
            <a:pPr eaLnBrk="1" hangingPunct="1"/>
            <a:r>
              <a:rPr lang="it-IT"/>
              <a:t>la regola di </a:t>
            </a:r>
            <a:r>
              <a:rPr lang="it-IT" i="1"/>
              <a:t>introduzione di equivalenza (IE) </a:t>
            </a:r>
            <a:r>
              <a:rPr lang="it-IT"/>
              <a:t>afferma che se φ e ψ sono equivalenti e φ è una sfbf di χ, possiamo inferire il risultato della sostituzione di una o più occorrenze di φ in χ con ψ.</a:t>
            </a:r>
          </a:p>
          <a:p>
            <a:pPr eaLnBrk="1" hangingPunct="1"/>
            <a:r>
              <a:rPr lang="it-IT"/>
              <a:t>Come giustificazione, quando usiamo questa regola citiamo la riga in cui compare χ e il nome dell’equivalenza.</a:t>
            </a:r>
          </a:p>
        </p:txBody>
      </p:sp>
    </p:spTree>
    <p:extLst>
      <p:ext uri="{BB962C8B-B14F-4D97-AF65-F5344CB8AC3E}">
        <p14:creationId xmlns:p14="http://schemas.microsoft.com/office/powerpoint/2010/main" val="2214092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76400" y="152401"/>
            <a:ext cx="8229600" cy="563563"/>
          </a:xfrm>
        </p:spPr>
        <p:txBody>
          <a:bodyPr>
            <a:normAutofit fontScale="90000"/>
          </a:bodyPr>
          <a:lstStyle/>
          <a:p>
            <a:pPr eaLnBrk="1" hangingPunct="1"/>
            <a:r>
              <a:rPr lang="it-IT" dirty="0"/>
              <a:t>Esercizio risolto 4.40 </a:t>
            </a:r>
          </a:p>
        </p:txBody>
      </p:sp>
      <p:sp>
        <p:nvSpPr>
          <p:cNvPr id="11267" name="Rectangle 3"/>
          <p:cNvSpPr>
            <a:spLocks noGrp="1" noChangeArrowheads="1"/>
          </p:cNvSpPr>
          <p:nvPr>
            <p:ph type="body" idx="1"/>
          </p:nvPr>
        </p:nvSpPr>
        <p:spPr>
          <a:xfrm>
            <a:off x="1676400" y="685800"/>
            <a:ext cx="8839200" cy="2057400"/>
          </a:xfrm>
        </p:spPr>
        <p:txBody>
          <a:bodyPr/>
          <a:lstStyle/>
          <a:p>
            <a:pPr eaLnBrk="1" hangingPunct="1">
              <a:buFontTx/>
              <a:buNone/>
            </a:pPr>
            <a:r>
              <a:rPr lang="it-IT" dirty="0"/>
              <a:t>Dimostrare il teorema </a:t>
            </a:r>
            <a:r>
              <a:rPr lang="it-IT" b="1" dirty="0">
                <a:solidFill>
                  <a:srgbClr val="FF0000"/>
                </a:solidFill>
              </a:rPr>
              <a:t>(già fatto in lezione precedente)</a:t>
            </a:r>
            <a:r>
              <a:rPr lang="it-IT" dirty="0"/>
              <a:t>:</a:t>
            </a:r>
          </a:p>
          <a:p>
            <a:pPr algn="ctr" eaLnBrk="1" hangingPunct="1">
              <a:buFontTx/>
              <a:buNone/>
            </a:pPr>
            <a:r>
              <a:rPr lang="it-IT" dirty="0"/>
              <a:t>|– </a:t>
            </a:r>
            <a:r>
              <a:rPr lang="it-IT" i="1" dirty="0"/>
              <a:t>P</a:t>
            </a:r>
            <a:r>
              <a:rPr lang="it-IT" dirty="0"/>
              <a:t> ↔ </a:t>
            </a:r>
            <a:r>
              <a:rPr lang="it-IT" dirty="0">
                <a:sym typeface="Symbol" pitchFamily="18" charset="2"/>
              </a:rPr>
              <a:t></a:t>
            </a:r>
            <a:r>
              <a:rPr lang="it-IT" i="1" dirty="0"/>
              <a:t>P</a:t>
            </a:r>
          </a:p>
        </p:txBody>
      </p:sp>
      <p:sp>
        <p:nvSpPr>
          <p:cNvPr id="11268" name="Rectangle 4"/>
          <p:cNvSpPr>
            <a:spLocks noChangeArrowheads="1"/>
          </p:cNvSpPr>
          <p:nvPr/>
        </p:nvSpPr>
        <p:spPr bwMode="auto">
          <a:xfrm>
            <a:off x="1752600" y="1905001"/>
            <a:ext cx="8229600" cy="563563"/>
          </a:xfrm>
          <a:prstGeom prst="rect">
            <a:avLst/>
          </a:prstGeom>
          <a:noFill/>
          <a:ln w="9525">
            <a:noFill/>
            <a:miter lim="800000"/>
            <a:headEnd/>
            <a:tailEnd/>
          </a:ln>
        </p:spPr>
        <p:txBody>
          <a:bodyPr anchor="ctr"/>
          <a:lstStyle/>
          <a:p>
            <a:r>
              <a:rPr lang="it-IT" sz="4000">
                <a:solidFill>
                  <a:schemeClr val="tx2"/>
                </a:solidFill>
              </a:rPr>
              <a:t>Soluzione</a:t>
            </a:r>
          </a:p>
        </p:txBody>
      </p:sp>
      <p:pic>
        <p:nvPicPr>
          <p:cNvPr id="192519" name="Picture 7"/>
          <p:cNvPicPr>
            <a:picLocks noChangeAspect="1" noChangeArrowheads="1"/>
          </p:cNvPicPr>
          <p:nvPr/>
        </p:nvPicPr>
        <p:blipFill>
          <a:blip r:embed="rId3" cstate="print"/>
          <a:srcRect/>
          <a:stretch>
            <a:fillRect/>
          </a:stretch>
        </p:blipFill>
        <p:spPr bwMode="auto">
          <a:xfrm>
            <a:off x="2100264" y="2600326"/>
            <a:ext cx="7991475" cy="3648075"/>
          </a:xfrm>
          <a:prstGeom prst="rect">
            <a:avLst/>
          </a:prstGeom>
          <a:noFill/>
          <a:ln w="9525">
            <a:noFill/>
            <a:miter lim="800000"/>
            <a:headEnd/>
            <a:tailEnd/>
          </a:ln>
        </p:spPr>
      </p:pic>
    </p:spTree>
    <p:extLst>
      <p:ext uri="{BB962C8B-B14F-4D97-AF65-F5344CB8AC3E}">
        <p14:creationId xmlns:p14="http://schemas.microsoft.com/office/powerpoint/2010/main" val="228258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2519"/>
                                        </p:tgtEl>
                                        <p:attrNameLst>
                                          <p:attrName>style.visibility</p:attrName>
                                        </p:attrNameLst>
                                      </p:cBhvr>
                                      <p:to>
                                        <p:strVal val="visible"/>
                                      </p:to>
                                    </p:set>
                                    <p:anim calcmode="lin" valueType="num">
                                      <p:cBhvr additive="base">
                                        <p:cTn id="7" dur="500" fill="hold"/>
                                        <p:tgtEl>
                                          <p:spTgt spid="192519"/>
                                        </p:tgtEl>
                                        <p:attrNameLst>
                                          <p:attrName>ppt_x</p:attrName>
                                        </p:attrNameLst>
                                      </p:cBhvr>
                                      <p:tavLst>
                                        <p:tav tm="0">
                                          <p:val>
                                            <p:strVal val="0-#ppt_w/2"/>
                                          </p:val>
                                        </p:tav>
                                        <p:tav tm="100000">
                                          <p:val>
                                            <p:strVal val="#ppt_x"/>
                                          </p:val>
                                        </p:tav>
                                      </p:tavLst>
                                    </p:anim>
                                    <p:anim calcmode="lin" valueType="num">
                                      <p:cBhvr additive="base">
                                        <p:cTn id="8" dur="500" fill="hold"/>
                                        <p:tgtEl>
                                          <p:spTgt spid="192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pPr eaLnBrk="1" hangingPunct="1"/>
            <a:r>
              <a:rPr lang="it-IT"/>
              <a:t>Esempio di uso di Introduzione di equivalenza </a:t>
            </a:r>
          </a:p>
        </p:txBody>
      </p:sp>
      <p:sp>
        <p:nvSpPr>
          <p:cNvPr id="17411" name="Segnaposto contenuto 2"/>
          <p:cNvSpPr>
            <a:spLocks noGrp="1"/>
          </p:cNvSpPr>
          <p:nvPr>
            <p:ph idx="1"/>
          </p:nvPr>
        </p:nvSpPr>
        <p:spPr/>
        <p:txBody>
          <a:bodyPr/>
          <a:lstStyle/>
          <a:p>
            <a:pPr eaLnBrk="1" hangingPunct="1"/>
            <a:r>
              <a:rPr lang="it-IT"/>
              <a:t>Dimostrare Q → P|- Q → ∼∼P </a:t>
            </a:r>
          </a:p>
          <a:p>
            <a:pPr eaLnBrk="1" hangingPunct="1"/>
            <a:r>
              <a:rPr lang="it-IT"/>
              <a:t>1     Q → P       A</a:t>
            </a:r>
          </a:p>
          <a:p>
            <a:pPr eaLnBrk="1" hangingPunct="1"/>
            <a:r>
              <a:rPr lang="it-IT"/>
              <a:t>2     Q → ∼∼P          1, DN</a:t>
            </a:r>
          </a:p>
        </p:txBody>
      </p:sp>
    </p:spTree>
    <p:extLst>
      <p:ext uri="{BB962C8B-B14F-4D97-AF65-F5344CB8AC3E}">
        <p14:creationId xmlns:p14="http://schemas.microsoft.com/office/powerpoint/2010/main" val="21743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Equivalenze notevoli</a:t>
            </a:r>
          </a:p>
        </p:txBody>
      </p:sp>
      <p:sp>
        <p:nvSpPr>
          <p:cNvPr id="3" name="Segnaposto contenuto 2"/>
          <p:cNvSpPr>
            <a:spLocks noGrp="1"/>
          </p:cNvSpPr>
          <p:nvPr>
            <p:ph idx="1"/>
          </p:nvPr>
        </p:nvSpPr>
        <p:spPr/>
        <p:txBody>
          <a:bodyPr>
            <a:normAutofit/>
          </a:bodyPr>
          <a:lstStyle/>
          <a:p>
            <a:r>
              <a:rPr lang="it-IT" dirty="0"/>
              <a:t>Guarderemo insieme nella prossima slide la tabella 4.1, p. 130 (p. 115)</a:t>
            </a:r>
          </a:p>
          <a:p>
            <a:r>
              <a:rPr lang="it-IT" dirty="0"/>
              <a:t>Vi consiglio di tenere a mente soprattutto le leggi di De Morgan (DM).</a:t>
            </a:r>
          </a:p>
          <a:p>
            <a:r>
              <a:rPr lang="it-IT" dirty="0"/>
              <a:t>Poi di commutazione (COM)</a:t>
            </a:r>
          </a:p>
          <a:p>
            <a:r>
              <a:rPr lang="it-IT" dirty="0"/>
              <a:t>Poi quelle sull'implicazione (IM)</a:t>
            </a:r>
          </a:p>
          <a:p>
            <a:r>
              <a:rPr lang="it-IT" dirty="0"/>
              <a:t>Non le dimostreremo in classe (a meno che ci sarà tempo a disposizione), ma ci consentiremo di usarle, quando opportuno.</a:t>
            </a:r>
          </a:p>
          <a:p>
            <a:endParaRPr lang="it-IT" dirty="0"/>
          </a:p>
        </p:txBody>
      </p:sp>
    </p:spTree>
    <p:extLst>
      <p:ext uri="{BB962C8B-B14F-4D97-AF65-F5344CB8AC3E}">
        <p14:creationId xmlns:p14="http://schemas.microsoft.com/office/powerpoint/2010/main" val="1684608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436" y="138762"/>
            <a:ext cx="11731849" cy="6599165"/>
          </a:xfrm>
        </p:spPr>
      </p:pic>
    </p:spTree>
    <p:extLst>
      <p:ext uri="{BB962C8B-B14F-4D97-AF65-F5344CB8AC3E}">
        <p14:creationId xmlns:p14="http://schemas.microsoft.com/office/powerpoint/2010/main" val="633452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tabella della vecchia edizione</a:t>
            </a:r>
          </a:p>
        </p:txBody>
      </p:sp>
      <p:pic>
        <p:nvPicPr>
          <p:cNvPr id="4" name="Segnaposto contenuto 3" descr="log equivalenze.pdf - Adobe Acrobat Reader DC"/>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7090" y="1626531"/>
            <a:ext cx="8547239" cy="5157328"/>
          </a:xfrm>
        </p:spPr>
      </p:pic>
    </p:spTree>
    <p:extLst>
      <p:ext uri="{BB962C8B-B14F-4D97-AF65-F5344CB8AC3E}">
        <p14:creationId xmlns:p14="http://schemas.microsoft.com/office/powerpoint/2010/main" val="2946098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Implicazione negata</a:t>
            </a:r>
          </a:p>
        </p:txBody>
      </p:sp>
      <p:sp>
        <p:nvSpPr>
          <p:cNvPr id="3" name="Segnaposto contenuto 2"/>
          <p:cNvSpPr>
            <a:spLocks noGrp="1"/>
          </p:cNvSpPr>
          <p:nvPr>
            <p:ph idx="1"/>
          </p:nvPr>
        </p:nvSpPr>
        <p:spPr/>
        <p:txBody>
          <a:bodyPr/>
          <a:lstStyle/>
          <a:p>
            <a:r>
              <a:rPr lang="it-IT" dirty="0"/>
              <a:t>Alle equivalenze della tabella 4.1, aggiungerei questa:</a:t>
            </a:r>
          </a:p>
          <a:p>
            <a:r>
              <a:rPr lang="it-IT" dirty="0"/>
              <a:t>Implicazione Negata (IN): ~(P -&gt; Q) &lt;-&gt; (P &amp; ~Q)</a:t>
            </a:r>
          </a:p>
        </p:txBody>
      </p:sp>
    </p:spTree>
    <p:extLst>
      <p:ext uri="{BB962C8B-B14F-4D97-AF65-F5344CB8AC3E}">
        <p14:creationId xmlns:p14="http://schemas.microsoft.com/office/powerpoint/2010/main" val="1364564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Vediamo adesso un esempio in cui sono usate DN, DM e IM (prossima diapositiva)</a:t>
            </a:r>
          </a:p>
        </p:txBody>
      </p:sp>
    </p:spTree>
    <p:extLst>
      <p:ext uri="{BB962C8B-B14F-4D97-AF65-F5344CB8AC3E}">
        <p14:creationId xmlns:p14="http://schemas.microsoft.com/office/powerpoint/2010/main" val="3927530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76400" y="152401"/>
            <a:ext cx="8229600" cy="563563"/>
          </a:xfrm>
        </p:spPr>
        <p:txBody>
          <a:bodyPr>
            <a:normAutofit fontScale="90000"/>
          </a:bodyPr>
          <a:lstStyle/>
          <a:p>
            <a:pPr eaLnBrk="1" hangingPunct="1"/>
            <a:r>
              <a:rPr lang="it-IT" dirty="0"/>
              <a:t>Esercizio risolto 4.44 (4.39)</a:t>
            </a:r>
          </a:p>
        </p:txBody>
      </p:sp>
      <p:sp>
        <p:nvSpPr>
          <p:cNvPr id="18435" name="Rectangle 3"/>
          <p:cNvSpPr>
            <a:spLocks noGrp="1" noChangeArrowheads="1"/>
          </p:cNvSpPr>
          <p:nvPr>
            <p:ph type="body" idx="1"/>
          </p:nvPr>
        </p:nvSpPr>
        <p:spPr>
          <a:xfrm>
            <a:off x="1676400" y="685800"/>
            <a:ext cx="8839200" cy="2057400"/>
          </a:xfrm>
        </p:spPr>
        <p:txBody>
          <a:bodyPr/>
          <a:lstStyle/>
          <a:p>
            <a:pPr eaLnBrk="1" hangingPunct="1">
              <a:buFontTx/>
              <a:buNone/>
            </a:pPr>
            <a:r>
              <a:rPr lang="it-IT" dirty="0"/>
              <a:t>Dimostrare:</a:t>
            </a:r>
          </a:p>
          <a:p>
            <a:pPr algn="ctr" eaLnBrk="1" hangingPunct="1">
              <a:buFontTx/>
              <a:buNone/>
            </a:pPr>
            <a:r>
              <a:rPr lang="it-IT" i="1" dirty="0"/>
              <a:t>P</a:t>
            </a:r>
            <a:r>
              <a:rPr lang="it-IT" dirty="0"/>
              <a:t> ↔ </a:t>
            </a:r>
            <a:r>
              <a:rPr lang="it-IT" i="1" dirty="0"/>
              <a:t>Q</a:t>
            </a:r>
            <a:r>
              <a:rPr lang="it-IT" dirty="0"/>
              <a:t> |– </a:t>
            </a:r>
            <a:r>
              <a:rPr lang="it-IT" dirty="0">
                <a:sym typeface="Symbol" pitchFamily="18" charset="2"/>
              </a:rPr>
              <a:t></a:t>
            </a:r>
            <a:r>
              <a:rPr lang="it-IT" dirty="0"/>
              <a:t>((</a:t>
            </a:r>
            <a:r>
              <a:rPr lang="it-IT" i="1" dirty="0"/>
              <a:t>P</a:t>
            </a:r>
            <a:r>
              <a:rPr lang="it-IT" dirty="0"/>
              <a:t> → </a:t>
            </a:r>
            <a:r>
              <a:rPr lang="it-IT" i="1" dirty="0"/>
              <a:t>Q</a:t>
            </a:r>
            <a:r>
              <a:rPr lang="it-IT" dirty="0"/>
              <a:t>) → </a:t>
            </a:r>
            <a:r>
              <a:rPr lang="it-IT" dirty="0">
                <a:sym typeface="Symbol" pitchFamily="18" charset="2"/>
              </a:rPr>
              <a:t></a:t>
            </a:r>
            <a:r>
              <a:rPr lang="it-IT" dirty="0"/>
              <a:t>(</a:t>
            </a:r>
            <a:r>
              <a:rPr lang="it-IT" i="1" dirty="0"/>
              <a:t>Q</a:t>
            </a:r>
            <a:r>
              <a:rPr lang="it-IT" dirty="0"/>
              <a:t> → </a:t>
            </a:r>
            <a:r>
              <a:rPr lang="it-IT" i="1" dirty="0"/>
              <a:t>P</a:t>
            </a:r>
            <a:r>
              <a:rPr lang="it-IT" dirty="0"/>
              <a:t>))</a:t>
            </a:r>
          </a:p>
        </p:txBody>
      </p:sp>
      <p:sp>
        <p:nvSpPr>
          <p:cNvPr id="18436" name="Rectangle 4"/>
          <p:cNvSpPr>
            <a:spLocks noChangeArrowheads="1"/>
          </p:cNvSpPr>
          <p:nvPr/>
        </p:nvSpPr>
        <p:spPr bwMode="auto">
          <a:xfrm>
            <a:off x="1752600" y="1905001"/>
            <a:ext cx="8229600" cy="563563"/>
          </a:xfrm>
          <a:prstGeom prst="rect">
            <a:avLst/>
          </a:prstGeom>
          <a:noFill/>
          <a:ln w="9525">
            <a:noFill/>
            <a:miter lim="800000"/>
            <a:headEnd/>
            <a:tailEnd/>
          </a:ln>
        </p:spPr>
        <p:txBody>
          <a:bodyPr anchor="ctr"/>
          <a:lstStyle/>
          <a:p>
            <a:r>
              <a:rPr lang="it-IT" sz="4000">
                <a:solidFill>
                  <a:schemeClr val="tx2"/>
                </a:solidFill>
              </a:rPr>
              <a:t>Soluzione</a:t>
            </a:r>
          </a:p>
        </p:txBody>
      </p:sp>
      <p:pic>
        <p:nvPicPr>
          <p:cNvPr id="194566" name="Picture 6"/>
          <p:cNvPicPr>
            <a:picLocks noChangeAspect="1" noChangeArrowheads="1"/>
          </p:cNvPicPr>
          <p:nvPr/>
        </p:nvPicPr>
        <p:blipFill>
          <a:blip r:embed="rId3" cstate="print"/>
          <a:srcRect/>
          <a:stretch>
            <a:fillRect/>
          </a:stretch>
        </p:blipFill>
        <p:spPr bwMode="auto">
          <a:xfrm>
            <a:off x="3386139" y="2443164"/>
            <a:ext cx="5419725" cy="1971675"/>
          </a:xfrm>
          <a:prstGeom prst="rect">
            <a:avLst/>
          </a:prstGeom>
          <a:noFill/>
          <a:ln w="9525">
            <a:noFill/>
            <a:miter lim="800000"/>
            <a:headEnd/>
            <a:tailEnd/>
          </a:ln>
        </p:spPr>
      </p:pic>
      <p:sp>
        <p:nvSpPr>
          <p:cNvPr id="194567" name="Text Box 7"/>
          <p:cNvSpPr txBox="1">
            <a:spLocks noChangeArrowheads="1"/>
          </p:cNvSpPr>
          <p:nvPr/>
        </p:nvSpPr>
        <p:spPr bwMode="auto">
          <a:xfrm>
            <a:off x="1524000" y="4860926"/>
            <a:ext cx="8915400" cy="1006475"/>
          </a:xfrm>
          <a:prstGeom prst="rect">
            <a:avLst/>
          </a:prstGeom>
          <a:noFill/>
          <a:ln w="9525">
            <a:noFill/>
            <a:miter lim="800000"/>
            <a:headEnd/>
            <a:tailEnd/>
          </a:ln>
        </p:spPr>
        <p:txBody>
          <a:bodyPr>
            <a:spAutoFit/>
          </a:bodyPr>
          <a:lstStyle/>
          <a:p>
            <a:r>
              <a:rPr lang="it-IT" sz="2000"/>
              <a:t>Alla riga 5 applichiamo DN all’intera formula ‘(</a:t>
            </a:r>
            <a:r>
              <a:rPr lang="it-IT" sz="2000" i="1"/>
              <a:t>P</a:t>
            </a:r>
            <a:r>
              <a:rPr lang="it-IT" sz="2000"/>
              <a:t> → </a:t>
            </a:r>
            <a:r>
              <a:rPr lang="it-IT" sz="2000" i="1"/>
              <a:t>Q</a:t>
            </a:r>
            <a:r>
              <a:rPr lang="it-IT" sz="2000"/>
              <a:t>) &amp; (</a:t>
            </a:r>
            <a:r>
              <a:rPr lang="it-IT" sz="2000" i="1"/>
              <a:t>Q</a:t>
            </a:r>
            <a:r>
              <a:rPr lang="it-IT" sz="2000"/>
              <a:t> → </a:t>
            </a:r>
            <a:r>
              <a:rPr lang="it-IT" sz="2000" i="1"/>
              <a:t>P</a:t>
            </a:r>
            <a:r>
              <a:rPr lang="it-IT" sz="2000"/>
              <a:t>)’, alla riga 6 applichiamo DM alla sfbf ‘</a:t>
            </a:r>
            <a:r>
              <a:rPr lang="it-IT" sz="2000">
                <a:sym typeface="Symbol" pitchFamily="18" charset="2"/>
              </a:rPr>
              <a:t></a:t>
            </a:r>
            <a:r>
              <a:rPr lang="it-IT" sz="2000"/>
              <a:t>((</a:t>
            </a:r>
            <a:r>
              <a:rPr lang="it-IT" sz="2000" i="1"/>
              <a:t>P</a:t>
            </a:r>
            <a:r>
              <a:rPr lang="it-IT" sz="2000"/>
              <a:t> → </a:t>
            </a:r>
            <a:r>
              <a:rPr lang="it-IT" sz="2000" i="1"/>
              <a:t>Q</a:t>
            </a:r>
            <a:r>
              <a:rPr lang="it-IT" sz="2000"/>
              <a:t>) &amp; (</a:t>
            </a:r>
            <a:r>
              <a:rPr lang="it-IT" sz="2000" i="1"/>
              <a:t>Q</a:t>
            </a:r>
            <a:r>
              <a:rPr lang="it-IT" sz="2000"/>
              <a:t> → </a:t>
            </a:r>
            <a:r>
              <a:rPr lang="it-IT" sz="2000" i="1"/>
              <a:t>P</a:t>
            </a:r>
            <a:r>
              <a:rPr lang="it-IT" sz="2000"/>
              <a:t>))’, che è la negazione di una congiunzione, e alla riga 7 applichiamo IM alla formula così ottenuta.</a:t>
            </a:r>
          </a:p>
        </p:txBody>
      </p:sp>
    </p:spTree>
    <p:extLst>
      <p:ext uri="{BB962C8B-B14F-4D97-AF65-F5344CB8AC3E}">
        <p14:creationId xmlns:p14="http://schemas.microsoft.com/office/powerpoint/2010/main" val="385441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566"/>
                                        </p:tgtEl>
                                        <p:attrNameLst>
                                          <p:attrName>style.visibility</p:attrName>
                                        </p:attrNameLst>
                                      </p:cBhvr>
                                      <p:to>
                                        <p:strVal val="visible"/>
                                      </p:to>
                                    </p:set>
                                    <p:anim calcmode="lin" valueType="num">
                                      <p:cBhvr additive="base">
                                        <p:cTn id="7" dur="500" fill="hold"/>
                                        <p:tgtEl>
                                          <p:spTgt spid="194566"/>
                                        </p:tgtEl>
                                        <p:attrNameLst>
                                          <p:attrName>ppt_x</p:attrName>
                                        </p:attrNameLst>
                                      </p:cBhvr>
                                      <p:tavLst>
                                        <p:tav tm="0">
                                          <p:val>
                                            <p:strVal val="0-#ppt_w/2"/>
                                          </p:val>
                                        </p:tav>
                                        <p:tav tm="100000">
                                          <p:val>
                                            <p:strVal val="#ppt_x"/>
                                          </p:val>
                                        </p:tav>
                                      </p:tavLst>
                                    </p:anim>
                                    <p:anim calcmode="lin" valueType="num">
                                      <p:cBhvr additive="base">
                                        <p:cTn id="8" dur="500" fill="hold"/>
                                        <p:tgtEl>
                                          <p:spTgt spid="1945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67"/>
                                        </p:tgtEl>
                                        <p:attrNameLst>
                                          <p:attrName>style.visibility</p:attrName>
                                        </p:attrNameLst>
                                      </p:cBhvr>
                                      <p:to>
                                        <p:strVal val="visible"/>
                                      </p:to>
                                    </p:set>
                                    <p:anim calcmode="lin" valueType="num">
                                      <p:cBhvr additive="base">
                                        <p:cTn id="13" dur="500" fill="hold"/>
                                        <p:tgtEl>
                                          <p:spTgt spid="194567"/>
                                        </p:tgtEl>
                                        <p:attrNameLst>
                                          <p:attrName>ppt_x</p:attrName>
                                        </p:attrNameLst>
                                      </p:cBhvr>
                                      <p:tavLst>
                                        <p:tav tm="0">
                                          <p:val>
                                            <p:strVal val="0-#ppt_w/2"/>
                                          </p:val>
                                        </p:tav>
                                        <p:tav tm="100000">
                                          <p:val>
                                            <p:strVal val="#ppt_x"/>
                                          </p:val>
                                        </p:tav>
                                      </p:tavLst>
                                    </p:anim>
                                    <p:anim calcmode="lin" valueType="num">
                                      <p:cBhvr additive="base">
                                        <p:cTn id="14" dur="500" fill="hold"/>
                                        <p:tgtEl>
                                          <p:spTgt spid="194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21 </a:t>
            </a:r>
            <a:r>
              <a:rPr lang="en-US" dirty="0" err="1"/>
              <a:t>aprile</a:t>
            </a:r>
            <a:r>
              <a:rPr lang="it-IT" dirty="0"/>
              <a:t>, Aula B</a:t>
            </a:r>
            <a:br>
              <a:rPr lang="it-IT" dirty="0"/>
            </a:br>
            <a:r>
              <a:rPr lang="it-IT" dirty="0"/>
              <a:t>Conferenze di </a:t>
            </a:r>
            <a:r>
              <a:rPr lang="it-IT" dirty="0" err="1"/>
              <a:t>N.L</a:t>
            </a:r>
            <a:r>
              <a:rPr lang="it-IT" dirty="0"/>
              <a:t>. Oaklander sul tempo</a:t>
            </a:r>
          </a:p>
        </p:txBody>
      </p:sp>
      <p:sp>
        <p:nvSpPr>
          <p:cNvPr id="3" name="Segnaposto contenuto 2"/>
          <p:cNvSpPr>
            <a:spLocks noGrp="1"/>
          </p:cNvSpPr>
          <p:nvPr>
            <p:ph idx="1"/>
          </p:nvPr>
        </p:nvSpPr>
        <p:spPr/>
        <p:txBody>
          <a:bodyPr>
            <a:normAutofit lnSpcReduction="10000"/>
          </a:bodyPr>
          <a:lstStyle/>
          <a:p>
            <a:r>
              <a:rPr lang="en-US" dirty="0"/>
              <a:t>“Does Analytic Philosophy of Time Rest on a Mistake?”</a:t>
            </a:r>
            <a:endParaRPr lang="it-IT" dirty="0"/>
          </a:p>
          <a:p>
            <a:r>
              <a:rPr lang="en-US" dirty="0"/>
              <a:t>h. 15.30 - 16.30</a:t>
            </a:r>
            <a:endParaRPr lang="it-IT" dirty="0"/>
          </a:p>
          <a:p>
            <a:r>
              <a:rPr lang="en-US" dirty="0" err="1"/>
              <a:t>Pausa</a:t>
            </a:r>
            <a:r>
              <a:rPr lang="en-US" dirty="0"/>
              <a:t> </a:t>
            </a:r>
            <a:r>
              <a:rPr lang="en-US" dirty="0" err="1"/>
              <a:t>caffè</a:t>
            </a:r>
            <a:endParaRPr lang="it-IT" dirty="0"/>
          </a:p>
          <a:p>
            <a:r>
              <a:rPr lang="en-US" dirty="0"/>
              <a:t>h. 16.30 - 17.00</a:t>
            </a:r>
            <a:endParaRPr lang="it-IT" dirty="0"/>
          </a:p>
          <a:p>
            <a:r>
              <a:rPr lang="en-US" dirty="0"/>
              <a:t>“An R-theoretic Critique of a (Moderate) </a:t>
            </a:r>
            <a:r>
              <a:rPr lang="en-US" dirty="0" err="1"/>
              <a:t>Presentist</a:t>
            </a:r>
            <a:r>
              <a:rPr lang="en-US" dirty="0"/>
              <a:t> Ontology”</a:t>
            </a:r>
            <a:endParaRPr lang="it-IT" dirty="0"/>
          </a:p>
          <a:p>
            <a:r>
              <a:rPr lang="en-US" dirty="0"/>
              <a:t>h. 17.00-18.00</a:t>
            </a:r>
            <a:endParaRPr lang="it-IT" dirty="0"/>
          </a:p>
          <a:p>
            <a:r>
              <a:rPr lang="en-US" dirty="0"/>
              <a:t>Discussion</a:t>
            </a:r>
            <a:endParaRPr lang="it-IT" dirty="0"/>
          </a:p>
          <a:p>
            <a:r>
              <a:rPr lang="en-US" dirty="0"/>
              <a:t>h. 18.00 -18.30</a:t>
            </a:r>
            <a:endParaRPr lang="it-IT" dirty="0"/>
          </a:p>
          <a:p>
            <a:r>
              <a:rPr lang="it-IT" dirty="0"/>
              <a:t>0,5 </a:t>
            </a:r>
            <a:r>
              <a:rPr lang="it-IT" dirty="0" err="1"/>
              <a:t>CFU</a:t>
            </a:r>
            <a:r>
              <a:rPr lang="it-IT" dirty="0"/>
              <a:t> per gli studenti di filosofia</a:t>
            </a:r>
          </a:p>
        </p:txBody>
      </p:sp>
    </p:spTree>
    <p:extLst>
      <p:ext uri="{BB962C8B-B14F-4D97-AF65-F5344CB8AC3E}">
        <p14:creationId xmlns:p14="http://schemas.microsoft.com/office/powerpoint/2010/main" val="1093696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239000" cy="605869"/>
          </a:xfrm>
        </p:spPr>
        <p:txBody>
          <a:bodyPr anchor="t">
            <a:normAutofit/>
          </a:bodyPr>
          <a:lstStyle/>
          <a:p>
            <a:r>
              <a:rPr lang="it-IT" altLang="en-US" sz="3000" b="1" dirty="0">
                <a:solidFill>
                  <a:schemeClr val="bg1">
                    <a:lumMod val="65000"/>
                  </a:schemeClr>
                </a:solidFill>
                <a:ea typeface="Times New Roman" panose="02020603050405020304" pitchFamily="18" charset="0"/>
              </a:rPr>
              <a:t>4.6	Equivalenze</a:t>
            </a:r>
            <a:endParaRPr lang="it-IT" sz="3000" b="1" dirty="0">
              <a:solidFill>
                <a:schemeClr val="bg1">
                  <a:lumMod val="65000"/>
                </a:schemeClr>
              </a:solidFill>
            </a:endParaRPr>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447800"/>
            <a:ext cx="8305799" cy="87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dirty="0"/>
              <a:t>Esempio: dimostrare </a:t>
            </a:r>
            <a:r>
              <a:rPr lang="it-IT" sz="2200" i="1" dirty="0" err="1">
                <a:latin typeface="Times New Roman" panose="02020603050405020304" pitchFamily="18" charset="0"/>
                <a:cs typeface="Times New Roman" panose="02020603050405020304" pitchFamily="18" charset="0"/>
              </a:rPr>
              <a:t>P</a:t>
            </a:r>
            <a:r>
              <a:rPr lang="it-IT" sz="2200" i="1" dirty="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Q</a:t>
            </a:r>
            <a:r>
              <a:rPr lang="it-IT" sz="2200" i="1" dirty="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R</a:t>
            </a:r>
            <a:r>
              <a:rPr lang="it-IT" sz="2200" dirty="0">
                <a:latin typeface="Times New Roman" panose="02020603050405020304" pitchFamily="18" charset="0"/>
                <a:cs typeface="Times New Roman" panose="02020603050405020304" pitchFamily="18" charset="0"/>
              </a:rPr>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R</a:t>
            </a:r>
            <a:r>
              <a:rPr lang="it-IT" sz="2600" i="1" dirty="0">
                <a:latin typeface="Times New Roman" panose="02020603050405020304" pitchFamily="18" charset="0"/>
                <a:cs typeface="Times New Roman" panose="02020603050405020304" pitchFamily="18" charset="0"/>
              </a:rPr>
              <a:t> </a:t>
            </a:r>
            <a:r>
              <a:rPr lang="it-IT" sz="26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600" i="1" dirty="0">
                <a:latin typeface="Times New Roman" panose="02020603050405020304" pitchFamily="18" charset="0"/>
                <a:cs typeface="Times New Roman" panose="02020603050405020304" pitchFamily="18" charset="0"/>
              </a:rPr>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P</a:t>
            </a:r>
            <a:r>
              <a:rPr lang="it-IT" sz="2200" dirty="0">
                <a:latin typeface="Times New Roman" panose="02020603050405020304" pitchFamily="18" charset="0"/>
                <a:cs typeface="Times New Roman" panose="02020603050405020304" pitchFamily="18" charset="0"/>
              </a:rPr>
              <a:t> </a:t>
            </a:r>
            <a:r>
              <a:rPr lang="it-IT" sz="2200" dirty="0" err="1">
                <a:latin typeface="Symbol" pitchFamily="2" charset="2"/>
                <a:cs typeface="Times New Roman" panose="02020603050405020304" pitchFamily="18" charset="0"/>
              </a:rPr>
              <a:t>Ú</a:t>
            </a:r>
            <a:r>
              <a:rPr lang="it-IT" sz="2200" dirty="0">
                <a:latin typeface="Times New Roman" panose="02020603050405020304" pitchFamily="18" charset="0"/>
                <a:cs typeface="Times New Roman" panose="02020603050405020304" pitchFamily="18" charset="0"/>
              </a:rPr>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Q</a:t>
            </a:r>
            <a:r>
              <a:rPr lang="en-US" sz="2200" dirty="0">
                <a:latin typeface="Times New Roman" panose="02020603050405020304" pitchFamily="18" charset="0"/>
                <a:cs typeface="Times New Roman" panose="02020603050405020304" pitchFamily="18" charset="0"/>
              </a:rPr>
              <a:t> </a:t>
            </a:r>
            <a:endParaRPr lang="it-IT" sz="2200" dirty="0">
              <a:latin typeface="Times New Roman" panose="02020603050405020304" pitchFamily="18" charset="0"/>
              <a:cs typeface="Times New Roman" panose="02020603050405020304" pitchFamily="18" charset="0"/>
            </a:endParaRPr>
          </a:p>
          <a:p>
            <a:pPr eaLnBrk="0" fontAlgn="base" hangingPunct="0">
              <a:lnSpc>
                <a:spcPts val="2520"/>
              </a:lnSpc>
              <a:spcBef>
                <a:spcPts val="1100"/>
              </a:spcBef>
              <a:spcAft>
                <a:spcPct val="0"/>
              </a:spcAft>
            </a:pPr>
            <a:endParaRPr lang="it-IT" sz="2000" dirty="0"/>
          </a:p>
        </p:txBody>
      </p:sp>
      <p:pic>
        <p:nvPicPr>
          <p:cNvPr id="7" name="Picture 6">
            <a:extLst>
              <a:ext uri="{FF2B5EF4-FFF2-40B4-BE49-F238E27FC236}">
                <a16:creationId xmlns:a16="http://schemas.microsoft.com/office/drawing/2014/main" id="{8244C82E-4B67-647B-A738-521E7C761394}"/>
              </a:ext>
            </a:extLst>
          </p:cNvPr>
          <p:cNvPicPr>
            <a:picLocks noChangeAspect="1"/>
          </p:cNvPicPr>
          <p:nvPr/>
        </p:nvPicPr>
        <p:blipFill>
          <a:blip r:embed="rId2"/>
          <a:stretch>
            <a:fillRect/>
          </a:stretch>
        </p:blipFill>
        <p:spPr>
          <a:xfrm>
            <a:off x="2590800" y="2180669"/>
            <a:ext cx="5923280" cy="1473200"/>
          </a:xfrm>
          <a:prstGeom prst="rect">
            <a:avLst/>
          </a:prstGeom>
        </p:spPr>
      </p:pic>
    </p:spTree>
    <p:extLst>
      <p:ext uri="{BB962C8B-B14F-4D97-AF65-F5344CB8AC3E}">
        <p14:creationId xmlns:p14="http://schemas.microsoft.com/office/powerpoint/2010/main" val="2218697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239000" cy="605869"/>
          </a:xfrm>
        </p:spPr>
        <p:txBody>
          <a:bodyPr anchor="t">
            <a:normAutofit fontScale="90000"/>
          </a:bodyPr>
          <a:lstStyle/>
          <a:p>
            <a:r>
              <a:rPr lang="it-IT" altLang="en-US" sz="3000" b="1" dirty="0">
                <a:solidFill>
                  <a:schemeClr val="bg1">
                    <a:lumMod val="65000"/>
                  </a:schemeClr>
                </a:solidFill>
                <a:ea typeface="Times New Roman" panose="02020603050405020304" pitchFamily="18" charset="0"/>
              </a:rPr>
              <a:t>4.6	</a:t>
            </a:r>
            <a:r>
              <a:rPr lang="it-IT" altLang="en-US" sz="3000" b="1" dirty="0" smtClean="0">
                <a:solidFill>
                  <a:schemeClr val="bg1">
                    <a:lumMod val="65000"/>
                  </a:schemeClr>
                </a:solidFill>
                <a:ea typeface="Times New Roman" panose="02020603050405020304" pitchFamily="18" charset="0"/>
              </a:rPr>
              <a:t>Equivalenze (slide corretta dopo </a:t>
            </a:r>
            <a:r>
              <a:rPr lang="it-IT" altLang="en-US" sz="3000" b="1" smtClean="0">
                <a:solidFill>
                  <a:schemeClr val="bg1">
                    <a:lumMod val="65000"/>
                  </a:schemeClr>
                </a:solidFill>
                <a:ea typeface="Times New Roman" panose="02020603050405020304" pitchFamily="18" charset="0"/>
              </a:rPr>
              <a:t>la lezione)</a:t>
            </a:r>
            <a:endParaRPr lang="it-IT" sz="3000" b="1" dirty="0">
              <a:solidFill>
                <a:schemeClr val="bg1">
                  <a:lumMod val="65000"/>
                </a:schemeClr>
              </a:solidFill>
            </a:endParaRPr>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447800"/>
            <a:ext cx="8305799" cy="87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dirty="0"/>
              <a:t>Esempio: dimostrare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P</a:t>
            </a:r>
            <a:r>
              <a:rPr lang="it-IT" sz="2200" i="1" dirty="0">
                <a:latin typeface="Times New Roman" panose="02020603050405020304" pitchFamily="18" charset="0"/>
                <a:cs typeface="Times New Roman" panose="02020603050405020304" pitchFamily="18" charset="0"/>
              </a:rPr>
              <a:t> </a:t>
            </a:r>
            <a:r>
              <a:rPr lang="it-IT" sz="2200" dirty="0" err="1">
                <a:latin typeface="Symbol" pitchFamily="2" charset="2"/>
                <a:cs typeface="Times New Roman" panose="02020603050405020304" pitchFamily="18" charset="0"/>
              </a:rPr>
              <a:t>Ú</a:t>
            </a:r>
            <a:r>
              <a:rPr lang="it-IT" sz="2200" dirty="0">
                <a:latin typeface="Times New Roman" panose="02020603050405020304" pitchFamily="18" charset="0"/>
                <a:cs typeface="Times New Roman" panose="02020603050405020304" pitchFamily="18" charset="0"/>
              </a:rPr>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Q</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Q</a:t>
            </a:r>
            <a:r>
              <a:rPr lang="it-IT" sz="2200" i="1" dirty="0">
                <a:latin typeface="Times New Roman" panose="02020603050405020304" pitchFamily="18" charset="0"/>
                <a:cs typeface="Times New Roman" panose="02020603050405020304" pitchFamily="18" charset="0"/>
              </a:rPr>
              <a:t> </a:t>
            </a:r>
            <a:r>
              <a:rPr lang="it-IT" sz="2200" dirty="0" err="1">
                <a:latin typeface="Symbol" pitchFamily="2" charset="2"/>
                <a:cs typeface="Times New Roman" panose="02020603050405020304" pitchFamily="18" charset="0"/>
              </a:rPr>
              <a:t>Ú</a:t>
            </a:r>
            <a:r>
              <a:rPr lang="it-IT" sz="2200" dirty="0">
                <a:latin typeface="Symbol" pitchFamily="2" charset="2"/>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S</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R</a:t>
            </a:r>
            <a:r>
              <a:rPr lang="it-IT" sz="2200" i="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P</a:t>
            </a:r>
            <a:r>
              <a:rPr lang="it-IT" sz="2600" dirty="0">
                <a:latin typeface="Times New Roman" panose="02020603050405020304" pitchFamily="18" charset="0"/>
                <a:cs typeface="Times New Roman" panose="02020603050405020304" pitchFamily="18" charset="0"/>
              </a:rPr>
              <a:t> </a:t>
            </a:r>
            <a:r>
              <a:rPr lang="it-IT" sz="26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600" i="1"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S</a:t>
            </a:r>
            <a:r>
              <a:rPr lang="it-IT" sz="2200" i="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a:t>
            </a:r>
            <a:endParaRPr lang="it-IT" sz="2200" dirty="0">
              <a:latin typeface="Times New Roman" panose="02020603050405020304" pitchFamily="18" charset="0"/>
              <a:cs typeface="Times New Roman" panose="02020603050405020304" pitchFamily="18" charset="0"/>
            </a:endParaRPr>
          </a:p>
          <a:p>
            <a:pPr eaLnBrk="0" fontAlgn="base" hangingPunct="0">
              <a:lnSpc>
                <a:spcPts val="2520"/>
              </a:lnSpc>
              <a:spcBef>
                <a:spcPts val="1100"/>
              </a:spcBef>
              <a:spcAft>
                <a:spcPct val="0"/>
              </a:spcAft>
            </a:pPr>
            <a:endParaRPr lang="it-IT" sz="2000" dirty="0"/>
          </a:p>
        </p:txBody>
      </p:sp>
      <p:pic>
        <p:nvPicPr>
          <p:cNvPr id="6" name="Picture 5">
            <a:extLst>
              <a:ext uri="{FF2B5EF4-FFF2-40B4-BE49-F238E27FC236}">
                <a16:creationId xmlns:a16="http://schemas.microsoft.com/office/drawing/2014/main" id="{39F28EF6-5C45-50BE-BC76-C9A04F2C0944}"/>
              </a:ext>
            </a:extLst>
          </p:cNvPr>
          <p:cNvPicPr>
            <a:picLocks noChangeAspect="1"/>
          </p:cNvPicPr>
          <p:nvPr/>
        </p:nvPicPr>
        <p:blipFill>
          <a:blip r:embed="rId2"/>
          <a:stretch>
            <a:fillRect/>
          </a:stretch>
        </p:blipFill>
        <p:spPr>
          <a:xfrm>
            <a:off x="2590800" y="2180669"/>
            <a:ext cx="5923280" cy="2661920"/>
          </a:xfrm>
          <a:prstGeom prst="rect">
            <a:avLst/>
          </a:prstGeom>
        </p:spPr>
      </p:pic>
      <mc:AlternateContent xmlns:mc="http://schemas.openxmlformats.org/markup-compatibility/2006">
        <mc:Choice xmlns:p14="http://schemas.microsoft.com/office/powerpoint/2010/main" Requires="p14">
          <p:contentPart p14:bwMode="auto" r:id="rId3">
            <p14:nvContentPartPr>
              <p14:cNvPr id="8" name="Input penna 7"/>
              <p14:cNvContentPartPr/>
              <p14:nvPr/>
            </p14:nvContentPartPr>
            <p14:xfrm>
              <a:off x="6542073" y="3505240"/>
              <a:ext cx="142560" cy="100080"/>
            </p14:xfrm>
          </p:contentPart>
        </mc:Choice>
        <mc:Fallback>
          <p:pic>
            <p:nvPicPr>
              <p:cNvPr id="8" name="Input penna 7"/>
              <p:cNvPicPr/>
              <p:nvPr/>
            </p:nvPicPr>
            <p:blipFill>
              <a:blip r:embed="rId4"/>
              <a:stretch>
                <a:fillRect/>
              </a:stretch>
            </p:blipFill>
            <p:spPr>
              <a:xfrm>
                <a:off x="6527673" y="3490840"/>
                <a:ext cx="171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put penna 8"/>
              <p14:cNvContentPartPr/>
              <p14:nvPr/>
            </p14:nvContentPartPr>
            <p14:xfrm>
              <a:off x="6523353" y="3603520"/>
              <a:ext cx="93600" cy="407880"/>
            </p14:xfrm>
          </p:contentPart>
        </mc:Choice>
        <mc:Fallback>
          <p:pic>
            <p:nvPicPr>
              <p:cNvPr id="9" name="Input penna 8"/>
              <p:cNvPicPr/>
              <p:nvPr/>
            </p:nvPicPr>
            <p:blipFill>
              <a:blip r:embed="rId6"/>
              <a:stretch>
                <a:fillRect/>
              </a:stretch>
            </p:blipFill>
            <p:spPr>
              <a:xfrm>
                <a:off x="6507153" y="3592360"/>
                <a:ext cx="12528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put penna 9"/>
              <p14:cNvContentPartPr/>
              <p14:nvPr/>
            </p14:nvContentPartPr>
            <p14:xfrm>
              <a:off x="6885153" y="3698200"/>
              <a:ext cx="240120" cy="146160"/>
            </p14:xfrm>
          </p:contentPart>
        </mc:Choice>
        <mc:Fallback>
          <p:pic>
            <p:nvPicPr>
              <p:cNvPr id="10" name="Input penna 9"/>
              <p:cNvPicPr/>
              <p:nvPr/>
            </p:nvPicPr>
            <p:blipFill>
              <a:blip r:embed="rId8"/>
              <a:stretch>
                <a:fillRect/>
              </a:stretch>
            </p:blipFill>
            <p:spPr>
              <a:xfrm>
                <a:off x="6872553" y="3681640"/>
                <a:ext cx="269640" cy="177480"/>
              </a:xfrm>
              <a:prstGeom prst="rect">
                <a:avLst/>
              </a:prstGeom>
            </p:spPr>
          </p:pic>
        </mc:Fallback>
      </mc:AlternateContent>
    </p:spTree>
    <p:extLst>
      <p:ext uri="{BB962C8B-B14F-4D97-AF65-F5344CB8AC3E}">
        <p14:creationId xmlns:p14="http://schemas.microsoft.com/office/powerpoint/2010/main" val="4111102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620000" cy="605869"/>
          </a:xfrm>
        </p:spPr>
        <p:txBody>
          <a:bodyPr anchor="t">
            <a:noAutofit/>
          </a:bodyPr>
          <a:lstStyle/>
          <a:p>
            <a:r>
              <a:rPr lang="it-IT" altLang="en-US" sz="2850" dirty="0">
                <a:solidFill>
                  <a:schemeClr val="bg1">
                    <a:lumMod val="65000"/>
                  </a:schemeClr>
                </a:solidFill>
                <a:ea typeface="Times New Roman" panose="02020603050405020304" pitchFamily="18" charset="0"/>
              </a:rPr>
              <a:t>Appendice: Correttezza e completezza del calcolo</a:t>
            </a:r>
            <a:endParaRPr lang="it-IT" sz="2850" dirty="0">
              <a:solidFill>
                <a:schemeClr val="bg1">
                  <a:lumMod val="65000"/>
                </a:schemeClr>
              </a:solidFill>
            </a:endParaRPr>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524001"/>
            <a:ext cx="8458199" cy="535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i="1" dirty="0"/>
              <a:t>Teorema di correttezza:</a:t>
            </a:r>
            <a:r>
              <a:rPr lang="it-IT" dirty="0"/>
              <a:t> Ogni forma argomentativa dimostrabile è valida</a:t>
            </a:r>
            <a:r>
              <a:rPr lang="it-IT" dirty="0">
                <a:latin typeface="Calibri" panose="020F0502020204030204" pitchFamily="34" charset="0"/>
                <a:cs typeface="Calibri" panose="020F0502020204030204" pitchFamily="34" charset="0"/>
              </a:rPr>
              <a:t>.</a:t>
            </a:r>
          </a:p>
          <a:p>
            <a:pPr eaLnBrk="0" fontAlgn="base" hangingPunct="0">
              <a:lnSpc>
                <a:spcPts val="2520"/>
              </a:lnSpc>
              <a:spcBef>
                <a:spcPts val="1100"/>
              </a:spcBef>
              <a:spcAft>
                <a:spcPct val="0"/>
              </a:spcAft>
            </a:pPr>
            <a:r>
              <a:rPr lang="it-IT" i="1" dirty="0"/>
              <a:t>Teorema di completezza:</a:t>
            </a:r>
            <a:r>
              <a:rPr lang="it-IT" dirty="0"/>
              <a:t> Ogni forma argomentativa valida è dimostrabile.</a:t>
            </a:r>
            <a:r>
              <a:rPr lang="en-US" dirty="0"/>
              <a:t> </a:t>
            </a:r>
          </a:p>
          <a:p>
            <a:pPr eaLnBrk="0" fontAlgn="base" hangingPunct="0">
              <a:lnSpc>
                <a:spcPts val="2520"/>
              </a:lnSpc>
              <a:spcBef>
                <a:spcPts val="1200"/>
              </a:spcBef>
              <a:spcAft>
                <a:spcPct val="0"/>
              </a:spcAft>
            </a:pPr>
            <a:r>
              <a:rPr lang="it-IT" dirty="0">
                <a:latin typeface="Calibri" panose="020F0502020204030204" pitchFamily="34" charset="0"/>
                <a:cs typeface="Calibri" panose="020F0502020204030204" pitchFamily="34" charset="0"/>
              </a:rPr>
              <a:t>Insieme, questi due teoremi metalogici confermano che </a:t>
            </a:r>
            <a:r>
              <a:rPr lang="it-IT" dirty="0"/>
              <a:t>le dieci regole del calcolo proposizionale permettono di dimostrare tutte e solo le forme argomentative che risultano valide nel senso precisato attraverso i metodi semantici del Capitolo 3.</a:t>
            </a:r>
          </a:p>
          <a:p>
            <a:pPr eaLnBrk="0" fontAlgn="base" hangingPunct="0">
              <a:lnSpc>
                <a:spcPts val="2520"/>
              </a:lnSpc>
              <a:spcBef>
                <a:spcPts val="1200"/>
              </a:spcBef>
              <a:spcAft>
                <a:spcPct val="0"/>
              </a:spcAft>
            </a:pPr>
            <a:r>
              <a:rPr lang="it-IT" dirty="0"/>
              <a:t>In altre parole, le regole del calcolo sono adeguate – abbastanza potenti ma non troppo potenti – ai fini di una caratterizzazione puramente sintattica della nozione di validità deduttiva.</a:t>
            </a:r>
            <a:r>
              <a:rPr lang="en-US" dirty="0">
                <a:latin typeface="Calibri" panose="020F0502020204030204" pitchFamily="34" charset="0"/>
                <a:cs typeface="Calibri" panose="020F0502020204030204" pitchFamily="34" charset="0"/>
              </a:rPr>
              <a:t> </a:t>
            </a:r>
            <a:endParaRPr lang="it-IT" dirty="0">
              <a:latin typeface="Calibri" panose="020F0502020204030204" pitchFamily="34" charset="0"/>
              <a:cs typeface="Calibri" panose="020F0502020204030204" pitchFamily="34" charset="0"/>
            </a:endParaRPr>
          </a:p>
          <a:p>
            <a:pPr marL="0" indent="0" eaLnBrk="0" fontAlgn="base" hangingPunct="0">
              <a:lnSpc>
                <a:spcPts val="2520"/>
              </a:lnSpc>
              <a:spcBef>
                <a:spcPct val="0"/>
              </a:spcBef>
              <a:spcAft>
                <a:spcPct val="0"/>
              </a:spcAft>
              <a:buNone/>
            </a:pPr>
            <a:endParaRPr lang="it-IT" altLang="en-US" dirty="0">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ts val="2520"/>
              </a:lnSpc>
              <a:spcBef>
                <a:spcPct val="0"/>
              </a:spcBef>
              <a:spcAft>
                <a:spcPct val="0"/>
              </a:spcAft>
              <a:buNone/>
            </a:pPr>
            <a:endParaRPr lang="it-IT" altLang="en-US"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158834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76400" y="152401"/>
            <a:ext cx="9179442" cy="563563"/>
          </a:xfrm>
        </p:spPr>
        <p:txBody>
          <a:bodyPr>
            <a:normAutofit fontScale="90000"/>
          </a:bodyPr>
          <a:lstStyle/>
          <a:p>
            <a:pPr eaLnBrk="1" hangingPunct="1"/>
            <a:r>
              <a:rPr lang="it-IT" dirty="0"/>
              <a:t>Es. 4.30 (ex 4.25): uso di regola derivata MT</a:t>
            </a:r>
          </a:p>
        </p:txBody>
      </p:sp>
      <p:sp>
        <p:nvSpPr>
          <p:cNvPr id="18435" name="Rectangle 3"/>
          <p:cNvSpPr>
            <a:spLocks noGrp="1" noChangeArrowheads="1"/>
          </p:cNvSpPr>
          <p:nvPr>
            <p:ph type="body" idx="1"/>
          </p:nvPr>
        </p:nvSpPr>
        <p:spPr>
          <a:xfrm>
            <a:off x="1676400" y="685800"/>
            <a:ext cx="8839200" cy="2057400"/>
          </a:xfrm>
        </p:spPr>
        <p:txBody>
          <a:bodyPr/>
          <a:lstStyle/>
          <a:p>
            <a:pPr eaLnBrk="1" hangingPunct="1">
              <a:buFontTx/>
              <a:buNone/>
            </a:pPr>
            <a:r>
              <a:rPr lang="it-IT" dirty="0"/>
              <a:t>Dimostrare:</a:t>
            </a:r>
          </a:p>
          <a:p>
            <a:pPr algn="ctr" eaLnBrk="1" hangingPunct="1">
              <a:buFontTx/>
              <a:buNone/>
            </a:pPr>
            <a:r>
              <a:rPr lang="it-IT" dirty="0"/>
              <a:t>(</a:t>
            </a:r>
            <a:r>
              <a:rPr lang="it-IT" i="1" dirty="0"/>
              <a:t>P</a:t>
            </a:r>
            <a:r>
              <a:rPr lang="it-IT" dirty="0"/>
              <a:t> </a:t>
            </a:r>
            <a:r>
              <a:rPr lang="it-IT" dirty="0">
                <a:sym typeface="Symbol" pitchFamily="18" charset="2"/>
              </a:rPr>
              <a:t></a:t>
            </a:r>
            <a:r>
              <a:rPr lang="it-IT" dirty="0"/>
              <a:t> </a:t>
            </a:r>
            <a:r>
              <a:rPr lang="it-IT" i="1" dirty="0"/>
              <a:t>N</a:t>
            </a:r>
            <a:r>
              <a:rPr lang="it-IT" dirty="0"/>
              <a:t>) → </a:t>
            </a:r>
            <a:r>
              <a:rPr lang="it-IT" dirty="0">
                <a:sym typeface="Symbol" pitchFamily="18" charset="2"/>
              </a:rPr>
              <a:t></a:t>
            </a:r>
            <a:r>
              <a:rPr lang="it-IT" i="1" dirty="0"/>
              <a:t>S</a:t>
            </a:r>
            <a:r>
              <a:rPr lang="it-IT" dirty="0"/>
              <a:t> |– </a:t>
            </a:r>
            <a:r>
              <a:rPr lang="it-IT" dirty="0">
                <a:sym typeface="Symbol" pitchFamily="18" charset="2"/>
              </a:rPr>
              <a:t></a:t>
            </a:r>
            <a:r>
              <a:rPr lang="it-IT" i="1" dirty="0"/>
              <a:t>S</a:t>
            </a:r>
            <a:r>
              <a:rPr lang="it-IT" dirty="0"/>
              <a:t> → </a:t>
            </a:r>
            <a:r>
              <a:rPr lang="it-IT" dirty="0">
                <a:sym typeface="Symbol" pitchFamily="18" charset="2"/>
              </a:rPr>
              <a:t></a:t>
            </a:r>
            <a:r>
              <a:rPr lang="it-IT" dirty="0"/>
              <a:t>(</a:t>
            </a:r>
            <a:r>
              <a:rPr lang="it-IT" i="1" dirty="0"/>
              <a:t>P</a:t>
            </a:r>
            <a:r>
              <a:rPr lang="it-IT" dirty="0"/>
              <a:t> </a:t>
            </a:r>
            <a:r>
              <a:rPr lang="it-IT" dirty="0">
                <a:sym typeface="Symbol" pitchFamily="18" charset="2"/>
              </a:rPr>
              <a:t></a:t>
            </a:r>
            <a:r>
              <a:rPr lang="it-IT" dirty="0"/>
              <a:t> </a:t>
            </a:r>
            <a:r>
              <a:rPr lang="it-IT" i="1" dirty="0"/>
              <a:t>N</a:t>
            </a:r>
            <a:r>
              <a:rPr lang="it-IT" dirty="0"/>
              <a:t>)</a:t>
            </a:r>
          </a:p>
        </p:txBody>
      </p:sp>
      <p:sp>
        <p:nvSpPr>
          <p:cNvPr id="18436" name="Rectangle 4"/>
          <p:cNvSpPr>
            <a:spLocks noChangeArrowheads="1"/>
          </p:cNvSpPr>
          <p:nvPr/>
        </p:nvSpPr>
        <p:spPr bwMode="auto">
          <a:xfrm>
            <a:off x="1752600" y="1905001"/>
            <a:ext cx="8229600" cy="563563"/>
          </a:xfrm>
          <a:prstGeom prst="rect">
            <a:avLst/>
          </a:prstGeom>
          <a:noFill/>
          <a:ln w="9525">
            <a:noFill/>
            <a:miter lim="800000"/>
            <a:headEnd/>
            <a:tailEnd/>
          </a:ln>
        </p:spPr>
        <p:txBody>
          <a:bodyPr anchor="ctr"/>
          <a:lstStyle/>
          <a:p>
            <a:r>
              <a:rPr lang="it-IT" sz="4000">
                <a:solidFill>
                  <a:schemeClr val="tx2"/>
                </a:solidFill>
              </a:rPr>
              <a:t>Soluzione</a:t>
            </a:r>
          </a:p>
        </p:txBody>
      </p:sp>
      <p:pic>
        <p:nvPicPr>
          <p:cNvPr id="187398" name="Picture 6"/>
          <p:cNvPicPr>
            <a:picLocks noChangeAspect="1" noChangeArrowheads="1"/>
          </p:cNvPicPr>
          <p:nvPr/>
        </p:nvPicPr>
        <p:blipFill>
          <a:blip r:embed="rId3" cstate="print"/>
          <a:srcRect/>
          <a:stretch>
            <a:fillRect/>
          </a:stretch>
        </p:blipFill>
        <p:spPr bwMode="auto">
          <a:xfrm>
            <a:off x="3143250" y="2438400"/>
            <a:ext cx="5905500" cy="1066800"/>
          </a:xfrm>
          <a:prstGeom prst="rect">
            <a:avLst/>
          </a:prstGeom>
          <a:noFill/>
          <a:ln w="9525">
            <a:noFill/>
            <a:miter lim="800000"/>
            <a:headEnd/>
            <a:tailEnd/>
          </a:ln>
        </p:spPr>
      </p:pic>
      <p:sp>
        <p:nvSpPr>
          <p:cNvPr id="187399" name="Text Box 7"/>
          <p:cNvSpPr txBox="1">
            <a:spLocks noChangeArrowheads="1"/>
          </p:cNvSpPr>
          <p:nvPr/>
        </p:nvSpPr>
        <p:spPr bwMode="auto">
          <a:xfrm>
            <a:off x="1584326" y="3717925"/>
            <a:ext cx="8931275" cy="825500"/>
          </a:xfrm>
          <a:prstGeom prst="rect">
            <a:avLst/>
          </a:prstGeom>
          <a:noFill/>
          <a:ln w="9525">
            <a:noFill/>
            <a:miter lim="800000"/>
            <a:headEnd/>
            <a:tailEnd/>
          </a:ln>
        </p:spPr>
        <p:txBody>
          <a:bodyPr>
            <a:spAutoFit/>
          </a:bodyPr>
          <a:lstStyle/>
          <a:p>
            <a:r>
              <a:rPr lang="it-IT" sz="1600" dirty="0"/>
              <a:t>Per apprezzare l’utilità pratica delle regole derivate è sufficiente confrontare questa dimostrazione con quella riportata qui sotto, in cui si fa a meno del richiamo a MT [dimostrato in es. 4.21, p. 119] e si riproduce invece per intero la derivazione del corrispondente esempio per sostituzione:</a:t>
            </a:r>
          </a:p>
        </p:txBody>
      </p:sp>
      <p:pic>
        <p:nvPicPr>
          <p:cNvPr id="187400" name="Picture 8"/>
          <p:cNvPicPr>
            <a:picLocks noChangeAspect="1" noChangeArrowheads="1"/>
          </p:cNvPicPr>
          <p:nvPr/>
        </p:nvPicPr>
        <p:blipFill>
          <a:blip r:embed="rId4" cstate="print"/>
          <a:srcRect/>
          <a:stretch>
            <a:fillRect/>
          </a:stretch>
        </p:blipFill>
        <p:spPr bwMode="auto">
          <a:xfrm>
            <a:off x="3148014" y="4505326"/>
            <a:ext cx="5895975" cy="1971675"/>
          </a:xfrm>
          <a:prstGeom prst="rect">
            <a:avLst/>
          </a:prstGeom>
          <a:noFill/>
          <a:ln w="9525">
            <a:noFill/>
            <a:miter lim="800000"/>
            <a:headEnd/>
            <a:tailEnd/>
          </a:ln>
        </p:spPr>
      </p:pic>
    </p:spTree>
    <p:extLst>
      <p:ext uri="{BB962C8B-B14F-4D97-AF65-F5344CB8AC3E}">
        <p14:creationId xmlns:p14="http://schemas.microsoft.com/office/powerpoint/2010/main" val="19547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7398"/>
                                        </p:tgtEl>
                                        <p:attrNameLst>
                                          <p:attrName>style.visibility</p:attrName>
                                        </p:attrNameLst>
                                      </p:cBhvr>
                                      <p:to>
                                        <p:strVal val="visible"/>
                                      </p:to>
                                    </p:set>
                                    <p:anim calcmode="lin" valueType="num">
                                      <p:cBhvr additive="base">
                                        <p:cTn id="7" dur="500" fill="hold"/>
                                        <p:tgtEl>
                                          <p:spTgt spid="187398"/>
                                        </p:tgtEl>
                                        <p:attrNameLst>
                                          <p:attrName>ppt_x</p:attrName>
                                        </p:attrNameLst>
                                      </p:cBhvr>
                                      <p:tavLst>
                                        <p:tav tm="0">
                                          <p:val>
                                            <p:strVal val="0-#ppt_w/2"/>
                                          </p:val>
                                        </p:tav>
                                        <p:tav tm="100000">
                                          <p:val>
                                            <p:strVal val="#ppt_x"/>
                                          </p:val>
                                        </p:tav>
                                      </p:tavLst>
                                    </p:anim>
                                    <p:anim calcmode="lin" valueType="num">
                                      <p:cBhvr additive="base">
                                        <p:cTn id="8" dur="500" fill="hold"/>
                                        <p:tgtEl>
                                          <p:spTgt spid="1873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7399"/>
                                        </p:tgtEl>
                                        <p:attrNameLst>
                                          <p:attrName>style.visibility</p:attrName>
                                        </p:attrNameLst>
                                      </p:cBhvr>
                                      <p:to>
                                        <p:strVal val="visible"/>
                                      </p:to>
                                    </p:set>
                                    <p:anim calcmode="lin" valueType="num">
                                      <p:cBhvr additive="base">
                                        <p:cTn id="13" dur="500" fill="hold"/>
                                        <p:tgtEl>
                                          <p:spTgt spid="187399"/>
                                        </p:tgtEl>
                                        <p:attrNameLst>
                                          <p:attrName>ppt_x</p:attrName>
                                        </p:attrNameLst>
                                      </p:cBhvr>
                                      <p:tavLst>
                                        <p:tav tm="0">
                                          <p:val>
                                            <p:strVal val="0-#ppt_w/2"/>
                                          </p:val>
                                        </p:tav>
                                        <p:tav tm="100000">
                                          <p:val>
                                            <p:strVal val="#ppt_x"/>
                                          </p:val>
                                        </p:tav>
                                      </p:tavLst>
                                    </p:anim>
                                    <p:anim calcmode="lin" valueType="num">
                                      <p:cBhvr additive="base">
                                        <p:cTn id="14" dur="500" fill="hold"/>
                                        <p:tgtEl>
                                          <p:spTgt spid="18739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7400"/>
                                        </p:tgtEl>
                                        <p:attrNameLst>
                                          <p:attrName>style.visibility</p:attrName>
                                        </p:attrNameLst>
                                      </p:cBhvr>
                                      <p:to>
                                        <p:strVal val="visible"/>
                                      </p:to>
                                    </p:set>
                                    <p:anim calcmode="lin" valueType="num">
                                      <p:cBhvr additive="base">
                                        <p:cTn id="19" dur="500" fill="hold"/>
                                        <p:tgtEl>
                                          <p:spTgt spid="187400"/>
                                        </p:tgtEl>
                                        <p:attrNameLst>
                                          <p:attrName>ppt_x</p:attrName>
                                        </p:attrNameLst>
                                      </p:cBhvr>
                                      <p:tavLst>
                                        <p:tav tm="0">
                                          <p:val>
                                            <p:strVal val="0-#ppt_w/2"/>
                                          </p:val>
                                        </p:tav>
                                        <p:tav tm="100000">
                                          <p:val>
                                            <p:strVal val="#ppt_x"/>
                                          </p:val>
                                        </p:tav>
                                      </p:tavLst>
                                    </p:anim>
                                    <p:anim calcmode="lin" valueType="num">
                                      <p:cBhvr additive="base">
                                        <p:cTn id="20" dur="500" fill="hold"/>
                                        <p:tgtEl>
                                          <p:spTgt spid="1874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pPr eaLnBrk="1" hangingPunct="1"/>
            <a:r>
              <a:rPr lang="it-IT"/>
              <a:t>Regola ASS</a:t>
            </a:r>
          </a:p>
        </p:txBody>
      </p:sp>
      <p:sp>
        <p:nvSpPr>
          <p:cNvPr id="19459" name="Segnaposto contenuto 2"/>
          <p:cNvSpPr>
            <a:spLocks noGrp="1"/>
          </p:cNvSpPr>
          <p:nvPr>
            <p:ph idx="1"/>
          </p:nvPr>
        </p:nvSpPr>
        <p:spPr/>
        <p:txBody>
          <a:bodyPr/>
          <a:lstStyle/>
          <a:p>
            <a:pPr eaLnBrk="1" hangingPunct="1"/>
            <a:r>
              <a:rPr lang="it-IT" dirty="0"/>
              <a:t>ASS (assimilazione, assorbimento): v. 4.31, p. 126 (4.26, p. 110)</a:t>
            </a:r>
          </a:p>
          <a:p>
            <a:pPr eaLnBrk="1" hangingPunct="1"/>
            <a:r>
              <a:rPr lang="it-IT" dirty="0"/>
              <a:t>v. prossima slide</a:t>
            </a:r>
          </a:p>
        </p:txBody>
      </p:sp>
    </p:spTree>
    <p:extLst>
      <p:ext uri="{BB962C8B-B14F-4D97-AF65-F5344CB8AC3E}">
        <p14:creationId xmlns:p14="http://schemas.microsoft.com/office/powerpoint/2010/main" val="41865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ASS (assimilazione, assorbimento): v. 4.31, p. 126 </a:t>
            </a:r>
          </a:p>
        </p:txBody>
      </p:sp>
      <p:sp>
        <p:nvSpPr>
          <p:cNvPr id="3" name="Segnaposto contenuto 2"/>
          <p:cNvSpPr>
            <a:spLocks noGrp="1"/>
          </p:cNvSpPr>
          <p:nvPr>
            <p:ph idx="1"/>
          </p:nvPr>
        </p:nvSpPr>
        <p:spPr/>
        <p:txBody>
          <a:bodyPr/>
          <a:lstStyle/>
          <a:p>
            <a:r>
              <a:rPr lang="it-IT" dirty="0"/>
              <a:t>Dimostrare la regola derivata ASS, cioè:</a:t>
            </a:r>
          </a:p>
          <a:p>
            <a:r>
              <a:rPr lang="it-IT" i="1" dirty="0"/>
              <a:t>P </a:t>
            </a:r>
            <a:r>
              <a:rPr lang="it-IT" dirty="0"/>
              <a:t>→ </a:t>
            </a:r>
            <a:r>
              <a:rPr lang="it-IT" i="1" dirty="0"/>
              <a:t>Q </a:t>
            </a:r>
            <a:r>
              <a:rPr lang="it-IT" dirty="0"/>
              <a:t>|– </a:t>
            </a:r>
            <a:r>
              <a:rPr lang="it-IT" i="1" dirty="0"/>
              <a:t>P </a:t>
            </a:r>
            <a:r>
              <a:rPr lang="it-IT" dirty="0"/>
              <a:t>→ (</a:t>
            </a:r>
            <a:r>
              <a:rPr lang="it-IT" i="1" dirty="0"/>
              <a:t>P </a:t>
            </a:r>
            <a:r>
              <a:rPr lang="it-IT" dirty="0"/>
              <a:t>&amp; </a:t>
            </a:r>
            <a:r>
              <a:rPr lang="it-IT" i="1" dirty="0"/>
              <a:t>Q</a:t>
            </a:r>
            <a:r>
              <a:rPr lang="it-IT" dirty="0"/>
              <a:t>)</a:t>
            </a:r>
          </a:p>
          <a:p>
            <a:r>
              <a:rPr lang="it-IT" b="1" dirty="0"/>
              <a:t>Soluzione</a:t>
            </a:r>
          </a:p>
          <a:p>
            <a:r>
              <a:rPr lang="it-IT" dirty="0"/>
              <a:t>1   </a:t>
            </a:r>
            <a:r>
              <a:rPr lang="it-IT" i="1" dirty="0"/>
              <a:t>P </a:t>
            </a:r>
            <a:r>
              <a:rPr lang="it-IT" dirty="0"/>
              <a:t>→ </a:t>
            </a:r>
            <a:r>
              <a:rPr lang="it-IT" i="1" dirty="0"/>
              <a:t>Q                                    </a:t>
            </a:r>
            <a:r>
              <a:rPr lang="it-IT" dirty="0"/>
              <a:t>A</a:t>
            </a:r>
          </a:p>
          <a:p>
            <a:r>
              <a:rPr lang="it-IT" dirty="0"/>
              <a:t>2   </a:t>
            </a:r>
            <a:r>
              <a:rPr lang="it-IT" i="1" dirty="0"/>
              <a:t>P                                             </a:t>
            </a:r>
            <a:r>
              <a:rPr lang="it-IT" dirty="0"/>
              <a:t>H (per →I)</a:t>
            </a:r>
          </a:p>
          <a:p>
            <a:r>
              <a:rPr lang="fr-FR" dirty="0"/>
              <a:t>3   </a:t>
            </a:r>
            <a:r>
              <a:rPr lang="fr-FR" i="1" dirty="0"/>
              <a:t>Q                                            </a:t>
            </a:r>
            <a:r>
              <a:rPr lang="fr-FR" dirty="0"/>
              <a:t>1, 2 →E</a:t>
            </a:r>
          </a:p>
          <a:p>
            <a:r>
              <a:rPr lang="nn-NO" dirty="0"/>
              <a:t>4   </a:t>
            </a:r>
            <a:r>
              <a:rPr lang="nn-NO" i="1" dirty="0"/>
              <a:t>P </a:t>
            </a:r>
            <a:r>
              <a:rPr lang="nn-NO" dirty="0"/>
              <a:t>&amp; </a:t>
            </a:r>
            <a:r>
              <a:rPr lang="nn-NO" i="1" dirty="0"/>
              <a:t>Q                                      </a:t>
            </a:r>
            <a:r>
              <a:rPr lang="nn-NO" dirty="0"/>
              <a:t>2, 3 &amp;I</a:t>
            </a:r>
          </a:p>
          <a:p>
            <a:r>
              <a:rPr lang="it-IT" dirty="0"/>
              <a:t>5  </a:t>
            </a:r>
            <a:r>
              <a:rPr lang="it-IT" i="1" dirty="0"/>
              <a:t>P </a:t>
            </a:r>
            <a:r>
              <a:rPr lang="it-IT" dirty="0"/>
              <a:t>→ (</a:t>
            </a:r>
            <a:r>
              <a:rPr lang="it-IT" i="1" dirty="0"/>
              <a:t>P </a:t>
            </a:r>
            <a:r>
              <a:rPr lang="it-IT" dirty="0"/>
              <a:t>&amp; </a:t>
            </a:r>
            <a:r>
              <a:rPr lang="it-IT" i="1" dirty="0"/>
              <a:t>Q</a:t>
            </a:r>
            <a:r>
              <a:rPr lang="it-IT" dirty="0"/>
              <a:t>)                           2–4 →I</a:t>
            </a:r>
          </a:p>
        </p:txBody>
      </p:sp>
      <mc:AlternateContent xmlns:mc="http://schemas.openxmlformats.org/markup-compatibility/2006" xmlns:p14="http://schemas.microsoft.com/office/powerpoint/2010/main">
        <mc:Choice Requires="p14">
          <p:contentPart p14:bwMode="auto" r:id="rId2">
            <p14:nvContentPartPr>
              <p14:cNvPr id="9" name="Input penna 8"/>
              <p14:cNvContentPartPr/>
              <p14:nvPr/>
            </p14:nvContentPartPr>
            <p14:xfrm>
              <a:off x="1432262" y="3970859"/>
              <a:ext cx="81720" cy="1191240"/>
            </p14:xfrm>
          </p:contentPart>
        </mc:Choice>
        <mc:Fallback xmlns="">
          <p:pic>
            <p:nvPicPr>
              <p:cNvPr id="9" name="Input penna 8"/>
              <p:cNvPicPr/>
              <p:nvPr/>
            </p:nvPicPr>
            <p:blipFill>
              <a:blip r:embed="rId3"/>
              <a:stretch>
                <a:fillRect/>
              </a:stretch>
            </p:blipFill>
            <p:spPr>
              <a:xfrm>
                <a:off x="1402382" y="3940979"/>
                <a:ext cx="141480" cy="1251000"/>
              </a:xfrm>
              <a:prstGeom prst="rect">
                <a:avLst/>
              </a:prstGeom>
            </p:spPr>
          </p:pic>
        </mc:Fallback>
      </mc:AlternateContent>
    </p:spTree>
    <p:extLst>
      <p:ext uri="{BB962C8B-B14F-4D97-AF65-F5344CB8AC3E}">
        <p14:creationId xmlns:p14="http://schemas.microsoft.com/office/powerpoint/2010/main" val="189200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239000" cy="605869"/>
          </a:xfrm>
        </p:spPr>
        <p:txBody>
          <a:bodyPr anchor="t">
            <a:normAutofit/>
          </a:bodyPr>
          <a:lstStyle/>
          <a:p>
            <a:r>
              <a:rPr lang="it-IT" altLang="en-US" sz="3000" b="1" dirty="0">
                <a:solidFill>
                  <a:schemeClr val="bg1">
                    <a:lumMod val="65000"/>
                  </a:schemeClr>
                </a:solidFill>
                <a:ea typeface="Times New Roman" panose="02020603050405020304" pitchFamily="18" charset="0"/>
              </a:rPr>
              <a:t>4.4	Regole derivate</a:t>
            </a:r>
            <a:endParaRPr lang="it-IT" sz="3000" b="1" dirty="0">
              <a:solidFill>
                <a:schemeClr val="bg1">
                  <a:lumMod val="65000"/>
                </a:schemeClr>
              </a:solidFill>
            </a:endParaRPr>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524001"/>
            <a:ext cx="8305799" cy="41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altLang="en-US" sz="2200" dirty="0">
                <a:latin typeface="Calibri" panose="020F0502020204030204" pitchFamily="34" charset="0"/>
                <a:ea typeface="Times New Roman" panose="02020603050405020304" pitchFamily="18" charset="0"/>
                <a:cs typeface="Calibri" panose="020F0502020204030204" pitchFamily="34" charset="0"/>
              </a:rPr>
              <a:t>Esempio: dimostrare </a:t>
            </a:r>
            <a:r>
              <a:rPr lang="it-IT" sz="2200" i="1" dirty="0" err="1">
                <a:latin typeface="Times New Roman" panose="02020603050405020304" pitchFamily="18" charset="0"/>
                <a:cs typeface="Times New Roman" panose="02020603050405020304" pitchFamily="18" charset="0"/>
              </a:rPr>
              <a:t>P</a:t>
            </a:r>
            <a:r>
              <a:rPr lang="it-IT" sz="2200" i="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Q</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P</a:t>
            </a:r>
            <a:r>
              <a:rPr lang="it-IT" sz="2200"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&amp;</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Q</a:t>
            </a:r>
            <a:r>
              <a:rPr lang="it-IT" sz="2200" dirty="0">
                <a:latin typeface="Times New Roman" panose="02020603050405020304" pitchFamily="18" charset="0"/>
                <a:cs typeface="Times New Roman" panose="02020603050405020304" pitchFamily="18" charset="0"/>
              </a:rPr>
              <a:t>)</a:t>
            </a:r>
            <a:r>
              <a:rPr lang="it-IT" sz="2200" i="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R</a:t>
            </a:r>
            <a:r>
              <a:rPr lang="it-IT" sz="2200" dirty="0">
                <a:latin typeface="Times New Roman" panose="02020603050405020304" pitchFamily="18" charset="0"/>
                <a:cs typeface="Times New Roman" panose="02020603050405020304" pitchFamily="18" charset="0"/>
              </a:rPr>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R</a:t>
            </a:r>
            <a:r>
              <a:rPr lang="it-IT" sz="2600" i="1" dirty="0">
                <a:latin typeface="Times New Roman" panose="02020603050405020304" pitchFamily="18" charset="0"/>
                <a:cs typeface="Times New Roman" panose="02020603050405020304" pitchFamily="18" charset="0"/>
              </a:rPr>
              <a:t> </a:t>
            </a:r>
            <a:r>
              <a:rPr lang="it-IT" sz="26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600" dirty="0"/>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P</a:t>
            </a:r>
            <a:endParaRPr lang="it-IT" altLang="en-US" sz="22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A7BB63C-EE82-BD5C-0468-CEE8550AF360}"/>
              </a:ext>
            </a:extLst>
          </p:cNvPr>
          <p:cNvPicPr>
            <a:picLocks noChangeAspect="1"/>
          </p:cNvPicPr>
          <p:nvPr/>
        </p:nvPicPr>
        <p:blipFill>
          <a:blip r:embed="rId2"/>
          <a:stretch>
            <a:fillRect/>
          </a:stretch>
        </p:blipFill>
        <p:spPr>
          <a:xfrm>
            <a:off x="2667000" y="2209800"/>
            <a:ext cx="5303520" cy="1717040"/>
          </a:xfrm>
          <a:prstGeom prst="rect">
            <a:avLst/>
          </a:prstGeom>
        </p:spPr>
      </p:pic>
    </p:spTree>
    <p:extLst>
      <p:ext uri="{BB962C8B-B14F-4D97-AF65-F5344CB8AC3E}">
        <p14:creationId xmlns:p14="http://schemas.microsoft.com/office/powerpoint/2010/main" val="2354863693"/>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Regola DC (es. 4.32, p. 126)</a:t>
            </a:r>
          </a:p>
        </p:txBody>
      </p:sp>
      <p:sp>
        <p:nvSpPr>
          <p:cNvPr id="3" name="Segnaposto contenuto 2"/>
          <p:cNvSpPr>
            <a:spLocks noGrp="1"/>
          </p:cNvSpPr>
          <p:nvPr>
            <p:ph idx="1"/>
          </p:nvPr>
        </p:nvSpPr>
        <p:spPr/>
        <p:txBody>
          <a:bodyPr/>
          <a:lstStyle/>
          <a:p>
            <a:r>
              <a:rPr lang="it-IT"/>
              <a:t>v. prossima slide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98" y="1456660"/>
            <a:ext cx="9462976" cy="5322924"/>
          </a:xfrm>
          <a:prstGeom prst="rect">
            <a:avLst/>
          </a:prstGeom>
        </p:spPr>
      </p:pic>
    </p:spTree>
    <p:extLst>
      <p:ext uri="{BB962C8B-B14F-4D97-AF65-F5344CB8AC3E}">
        <p14:creationId xmlns:p14="http://schemas.microsoft.com/office/powerpoint/2010/main" val="396796430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2113</Words>
  <Application>Microsoft Office PowerPoint</Application>
  <PresentationFormat>Widescreen</PresentationFormat>
  <Paragraphs>207</Paragraphs>
  <Slides>42</Slides>
  <Notes>19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42</vt:i4>
      </vt:variant>
    </vt:vector>
  </HeadingPairs>
  <TitlesOfParts>
    <vt:vector size="49" baseType="lpstr">
      <vt:lpstr>Arial</vt:lpstr>
      <vt:lpstr>Arial Unicode MS</vt:lpstr>
      <vt:lpstr>Calibri</vt:lpstr>
      <vt:lpstr>Calibri Light</vt:lpstr>
      <vt:lpstr>Symbol</vt:lpstr>
      <vt:lpstr>Times New Roman</vt:lpstr>
      <vt:lpstr>Tema di Office</vt:lpstr>
      <vt:lpstr>Logica 22-23</vt:lpstr>
      <vt:lpstr>Presentazione standard di PowerPoint</vt:lpstr>
      <vt:lpstr>Compito 3</vt:lpstr>
      <vt:lpstr>21 aprile, Aula B Conferenze di N.L. Oaklander sul tempo</vt:lpstr>
      <vt:lpstr>Es. 4.30 (ex 4.25): uso di regola derivata MT</vt:lpstr>
      <vt:lpstr>Regola ASS</vt:lpstr>
      <vt:lpstr>ASS (assimilazione, assorbimento): v. 4.31, p. 126 </vt:lpstr>
      <vt:lpstr>4.4 Regole derivate</vt:lpstr>
      <vt:lpstr>Regola DC (es. 4.32, p. 126)</vt:lpstr>
      <vt:lpstr>Reiterazione (RE)</vt:lpstr>
      <vt:lpstr>Nota su RE (reiterazione) </vt:lpstr>
      <vt:lpstr>Esempio di uso di RE</vt:lpstr>
      <vt:lpstr>Esercizio risolto 4.34 (ex 4.29)</vt:lpstr>
      <vt:lpstr>Sillogismo disgiuntivo (SD)</vt:lpstr>
      <vt:lpstr>Esercizio risolto 4.36 (4.31)</vt:lpstr>
      <vt:lpstr>Esercizio risolto 4.36 (4.31)</vt:lpstr>
      <vt:lpstr>4.5 Teoremi</vt:lpstr>
      <vt:lpstr>4.5 Teoremi</vt:lpstr>
      <vt:lpstr>4.5 Teoremi</vt:lpstr>
      <vt:lpstr>Esercizio risolto 4.38 (ex 4.33)</vt:lpstr>
      <vt:lpstr>Presentazione standard di PowerPoint</vt:lpstr>
      <vt:lpstr>Terzo escluso</vt:lpstr>
      <vt:lpstr>es. 4.41</vt:lpstr>
      <vt:lpstr>Introduzione di teorema (IT)</vt:lpstr>
      <vt:lpstr>esempio di uso di introduzione di teorema</vt:lpstr>
      <vt:lpstr>Altro esempio</vt:lpstr>
      <vt:lpstr>teorema 4.39</vt:lpstr>
      <vt:lpstr>Esercizio risolto 4.42</vt:lpstr>
      <vt:lpstr>Equivalenze</vt:lpstr>
      <vt:lpstr>Equivalenze (cont.)</vt:lpstr>
      <vt:lpstr>Introduzione di equivalenza (IE)</vt:lpstr>
      <vt:lpstr>Esercizio risolto 4.40 </vt:lpstr>
      <vt:lpstr>Esempio di uso di Introduzione di equivalenza </vt:lpstr>
      <vt:lpstr>Equivalenze notevoli</vt:lpstr>
      <vt:lpstr>Presentazione standard di PowerPoint</vt:lpstr>
      <vt:lpstr>tabella della vecchia edizione</vt:lpstr>
      <vt:lpstr>Implicazione negata</vt:lpstr>
      <vt:lpstr>Presentazione standard di PowerPoint</vt:lpstr>
      <vt:lpstr>Esercizio risolto 4.44 (4.39)</vt:lpstr>
      <vt:lpstr>4.6 Equivalenze</vt:lpstr>
      <vt:lpstr>4.6 Equivalenze (slide corretta dopo la lezione)</vt:lpstr>
      <vt:lpstr>Appendice: Correttezza e completezza del calcolo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Logica 22-23</dc:title>
  <dc:creator>Francesco Orilia</dc:creator>
  <cp:lastModifiedBy>Francesco Orilia</cp:lastModifiedBy>
  <cp:revision>24</cp:revision>
  <dcterms:created xsi:type="dcterms:W3CDTF">2023-03-04T17:29:01Z</dcterms:created>
  <dcterms:modified xsi:type="dcterms:W3CDTF">2023-03-11T12:01:46Z</dcterms:modified>
</cp:coreProperties>
</file>