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  <p:sldId id="279" r:id="rId21"/>
    <p:sldId id="35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358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1106A-C70E-49C0-B2D1-D93DAF45FC56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BD41A-E66D-4015-B07B-362E63B3F2E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017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71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483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480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9542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289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483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328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56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726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624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994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2705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935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9565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1095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809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9991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2273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2462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9431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879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383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0477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1972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5532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9824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268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219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2694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57F19-115F-4794-87DD-3293BC12D05B}" type="slidenum">
              <a:rPr lang="it-IT" smtClean="0"/>
              <a:pPr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81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221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317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729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756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051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16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848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81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07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28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25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74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386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27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3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727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97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B21B1-329F-4955-B8F9-BC8D0B9EC9CA}" type="datetimeFigureOut">
              <a:rPr lang="it-IT" smtClean="0"/>
              <a:t>11/02/2023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7911D-DAFE-4C08-8979-E06FC5036A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84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5-8</a:t>
            </a:r>
          </a:p>
        </p:txBody>
      </p:sp>
    </p:spTree>
    <p:extLst>
      <p:ext uri="{BB962C8B-B14F-4D97-AF65-F5344CB8AC3E}">
        <p14:creationId xmlns:p14="http://schemas.microsoft.com/office/powerpoint/2010/main" val="13422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affermazione del conseguente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</a:t>
            </a:r>
            <a:r>
              <a:rPr lang="it-IT" i="1" dirty="0"/>
              <a:t>P, allora Q.</a:t>
            </a:r>
          </a:p>
          <a:p>
            <a:r>
              <a:rPr lang="it-IT" i="1" dirty="0"/>
              <a:t>Q.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 </a:t>
            </a:r>
            <a:r>
              <a:rPr lang="it-IT" i="1" dirty="0"/>
              <a:t>P</a:t>
            </a:r>
          </a:p>
          <a:p>
            <a:r>
              <a:rPr lang="it-IT" dirty="0"/>
              <a:t>INVALIDO</a:t>
            </a:r>
          </a:p>
          <a:p>
            <a:r>
              <a:rPr lang="it-IT" dirty="0"/>
              <a:t>Ma questa potrebbe essere una discreta abduzione:</a:t>
            </a:r>
          </a:p>
          <a:p>
            <a:r>
              <a:rPr lang="it-IT" dirty="0"/>
              <a:t>(1) Se Mario ha la rosolia, allora ha macchie rosse sulla pelle</a:t>
            </a:r>
          </a:p>
          <a:p>
            <a:r>
              <a:rPr lang="it-IT" dirty="0"/>
              <a:t>Mario ha macchie rosse sulla pelle</a:t>
            </a:r>
          </a:p>
          <a:p>
            <a:r>
              <a:rPr lang="it-IT" dirty="0">
                <a:sym typeface="Symbol"/>
              </a:rPr>
              <a:t> Mario ha la rosolia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940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Forma logica comune a singoli enunciati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 piove o non piove</a:t>
            </a:r>
          </a:p>
          <a:p>
            <a:r>
              <a:rPr lang="it-IT" dirty="0"/>
              <a:t>(2) O è colpevole il maggiordomo o non lo è</a:t>
            </a:r>
          </a:p>
          <a:p>
            <a:r>
              <a:rPr lang="it-IT" dirty="0"/>
              <a:t>Qual è la forma comune?</a:t>
            </a:r>
          </a:p>
        </p:txBody>
      </p:sp>
    </p:spTree>
    <p:extLst>
      <p:ext uri="{BB962C8B-B14F-4D97-AF65-F5344CB8AC3E}">
        <p14:creationId xmlns:p14="http://schemas.microsoft.com/office/powerpoint/2010/main" val="186765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Forma logica comune a singoli enunciati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 piove o non piove</a:t>
            </a:r>
          </a:p>
          <a:p>
            <a:r>
              <a:rPr lang="it-IT" dirty="0"/>
              <a:t>(2) O è colpevole il maggiordomo o non lo è</a:t>
            </a:r>
          </a:p>
          <a:p>
            <a:r>
              <a:rPr lang="it-IT" dirty="0"/>
              <a:t>Qual è la forma comune?</a:t>
            </a:r>
          </a:p>
        </p:txBody>
      </p:sp>
    </p:spTree>
    <p:extLst>
      <p:ext uri="{BB962C8B-B14F-4D97-AF65-F5344CB8AC3E}">
        <p14:creationId xmlns:p14="http://schemas.microsoft.com/office/powerpoint/2010/main" val="347127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legge del terzo escluso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o non si dà il caso che P</a:t>
            </a:r>
          </a:p>
          <a:p>
            <a:r>
              <a:rPr lang="it-IT" dirty="0"/>
              <a:t>(1) P = piove</a:t>
            </a:r>
          </a:p>
          <a:p>
            <a:r>
              <a:rPr lang="it-IT" dirty="0"/>
              <a:t>(2) P = il maggiordomo è colpevole</a:t>
            </a:r>
          </a:p>
          <a:p>
            <a:r>
              <a:rPr lang="it-IT" dirty="0"/>
              <a:t>verità in ogni situazione concepibile (in ogni mondo possibile)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45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Nevica e fa freddo</a:t>
            </a:r>
          </a:p>
          <a:p>
            <a:r>
              <a:rPr lang="it-IT" dirty="0"/>
              <a:t>(2) Mario è scaltro, ma onesto</a:t>
            </a:r>
          </a:p>
        </p:txBody>
      </p:sp>
    </p:spTree>
    <p:extLst>
      <p:ext uri="{BB962C8B-B14F-4D97-AF65-F5344CB8AC3E}">
        <p14:creationId xmlns:p14="http://schemas.microsoft.com/office/powerpoint/2010/main" val="124014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contingente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e Q</a:t>
            </a:r>
          </a:p>
          <a:p>
            <a:r>
              <a:rPr lang="it-IT" dirty="0"/>
              <a:t>(1) P = piove, Q = fa freddo</a:t>
            </a:r>
          </a:p>
          <a:p>
            <a:r>
              <a:rPr lang="it-IT" dirty="0"/>
              <a:t>(2) P = Mario è scaltro, Q = Mario è onesto</a:t>
            </a:r>
          </a:p>
          <a:p>
            <a:r>
              <a:rPr lang="it-IT" dirty="0"/>
              <a:t>verità in alcune situazioni (mondi possibili) </a:t>
            </a:r>
          </a:p>
        </p:txBody>
      </p:sp>
    </p:spTree>
    <p:extLst>
      <p:ext uri="{BB962C8B-B14F-4D97-AF65-F5344CB8AC3E}">
        <p14:creationId xmlns:p14="http://schemas.microsoft.com/office/powerpoint/2010/main" val="88059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piove e non piove</a:t>
            </a:r>
          </a:p>
          <a:p>
            <a:r>
              <a:rPr lang="it-IT" dirty="0"/>
              <a:t>(2) Mario è onesto sebbene non lo sia</a:t>
            </a:r>
          </a:p>
        </p:txBody>
      </p:sp>
    </p:spTree>
    <p:extLst>
      <p:ext uri="{BB962C8B-B14F-4D97-AF65-F5344CB8AC3E}">
        <p14:creationId xmlns:p14="http://schemas.microsoft.com/office/powerpoint/2010/main" val="322462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e non si dà il caso che P</a:t>
            </a:r>
          </a:p>
          <a:p>
            <a:r>
              <a:rPr lang="it-IT" dirty="0"/>
              <a:t>(1) P = piove</a:t>
            </a:r>
          </a:p>
          <a:p>
            <a:r>
              <a:rPr lang="it-IT" dirty="0"/>
              <a:t>(2) P = Mario è onesto</a:t>
            </a:r>
          </a:p>
          <a:p>
            <a:r>
              <a:rPr lang="it-IT" dirty="0"/>
              <a:t>verità in nessuna situazione (mondo)</a:t>
            </a:r>
          </a:p>
        </p:txBody>
      </p:sp>
    </p:spTree>
    <p:extLst>
      <p:ext uri="{BB962C8B-B14F-4D97-AF65-F5344CB8AC3E}">
        <p14:creationId xmlns:p14="http://schemas.microsoft.com/office/powerpoint/2010/main" val="18804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Operatori logici (connettivi)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Unario:</a:t>
            </a:r>
          </a:p>
          <a:p>
            <a:r>
              <a:rPr lang="it-IT" dirty="0"/>
              <a:t>Non si dà il caso che                      ~</a:t>
            </a:r>
          </a:p>
          <a:p>
            <a:r>
              <a:rPr lang="it-IT" dirty="0">
                <a:solidFill>
                  <a:srgbClr val="00B0F0"/>
                </a:solidFill>
              </a:rPr>
              <a:t>Binari:</a:t>
            </a:r>
          </a:p>
          <a:p>
            <a:r>
              <a:rPr lang="it-IT" dirty="0"/>
              <a:t>E                                                         &amp;</a:t>
            </a:r>
          </a:p>
          <a:p>
            <a:r>
              <a:rPr lang="it-IT" dirty="0"/>
              <a:t>O … o                                                 </a:t>
            </a:r>
            <a:r>
              <a:rPr lang="it-IT" dirty="0">
                <a:sym typeface="Symbol"/>
              </a:rPr>
              <a:t></a:t>
            </a:r>
            <a:endParaRPr lang="it-IT" dirty="0"/>
          </a:p>
          <a:p>
            <a:r>
              <a:rPr lang="it-IT" dirty="0"/>
              <a:t>Se … allora                                       </a:t>
            </a:r>
            <a:r>
              <a:rPr lang="it-IT" dirty="0">
                <a:sym typeface="Symbol"/>
              </a:rPr>
              <a:t></a:t>
            </a:r>
            <a:endParaRPr lang="it-IT" dirty="0"/>
          </a:p>
          <a:p>
            <a:r>
              <a:rPr lang="it-IT" dirty="0"/>
              <a:t>Se e solo se                                     </a:t>
            </a:r>
            <a:r>
              <a:rPr lang="it-IT" dirty="0">
                <a:sym typeface="Symbol"/>
              </a:rPr>
              <a:t>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19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Negazione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Marcello è tra i vincitori (= P)</a:t>
            </a:r>
          </a:p>
          <a:p>
            <a:r>
              <a:rPr lang="it-IT" dirty="0"/>
              <a:t>Negazioni di P:</a:t>
            </a:r>
          </a:p>
          <a:p>
            <a:r>
              <a:rPr lang="it-IT" dirty="0"/>
              <a:t>Non si dà il caso che Marcello sia tra i vincitori</a:t>
            </a:r>
          </a:p>
          <a:p>
            <a:r>
              <a:rPr lang="it-IT" dirty="0"/>
              <a:t>Marcello non è tra i vincitori </a:t>
            </a:r>
          </a:p>
          <a:p>
            <a:r>
              <a:rPr lang="it-IT" dirty="0"/>
              <a:t>Non è vero che Marcello è tra i vincitori </a:t>
            </a:r>
          </a:p>
          <a:p>
            <a:r>
              <a:rPr lang="it-IT" dirty="0" err="1"/>
              <a:t>~P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6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9/2/23</a:t>
            </a:r>
          </a:p>
        </p:txBody>
      </p:sp>
    </p:spTree>
    <p:extLst>
      <p:ext uri="{BB962C8B-B14F-4D97-AF65-F5344CB8AC3E}">
        <p14:creationId xmlns:p14="http://schemas.microsoft.com/office/powerpoint/2010/main" val="93604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Franco è italiano e Sam è inglese.</a:t>
            </a:r>
          </a:p>
          <a:p>
            <a:r>
              <a:rPr lang="it-IT" dirty="0"/>
              <a:t>Alberto correva ma Anna era immobile.</a:t>
            </a:r>
          </a:p>
          <a:p>
            <a:r>
              <a:rPr lang="it-IT" dirty="0"/>
              <a:t>Sebbene piovesse, Tommaso non apriva l’ombrello</a:t>
            </a:r>
          </a:p>
          <a:p>
            <a:r>
              <a:rPr lang="it-IT" dirty="0"/>
              <a:t>Luisa è a casa mentre i suoi amici sono al cinema.</a:t>
            </a:r>
          </a:p>
          <a:p>
            <a:r>
              <a:rPr lang="it-IT" dirty="0"/>
              <a:t>P &amp; Q</a:t>
            </a:r>
          </a:p>
        </p:txBody>
      </p:sp>
    </p:spTree>
    <p:extLst>
      <p:ext uri="{BB962C8B-B14F-4D97-AF65-F5344CB8AC3E}">
        <p14:creationId xmlns:p14="http://schemas.microsoft.com/office/powerpoint/2010/main" val="45203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7-8</a:t>
            </a:r>
          </a:p>
          <a:p>
            <a:r>
              <a:rPr lang="it-IT"/>
              <a:t>10/2/23</a:t>
            </a:r>
          </a:p>
        </p:txBody>
      </p:sp>
    </p:spTree>
    <p:extLst>
      <p:ext uri="{BB962C8B-B14F-4D97-AF65-F5344CB8AC3E}">
        <p14:creationId xmlns:p14="http://schemas.microsoft.com/office/powerpoint/2010/main" val="138621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intermezzo sulla congiunzione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Sebbene fosse impacciato nell'esposizione, Mario ha risposto bene a tutte le domande</a:t>
            </a:r>
          </a:p>
          <a:p>
            <a:r>
              <a:rPr lang="it-IT" dirty="0">
                <a:solidFill>
                  <a:srgbClr val="00B050"/>
                </a:solidFill>
              </a:rPr>
              <a:t>Quindi, merita trenta e lode</a:t>
            </a:r>
          </a:p>
          <a:p>
            <a:r>
              <a:rPr lang="it-IT" dirty="0"/>
              <a:t>(2) Mario ha risposto bene a tutte le domande, ma è stato impacciato nell'esposizione,</a:t>
            </a:r>
          </a:p>
          <a:p>
            <a:r>
              <a:rPr lang="it-IT" dirty="0">
                <a:solidFill>
                  <a:srgbClr val="FF0000"/>
                </a:solidFill>
              </a:rPr>
              <a:t>Quindi, merita trenta e lode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58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DISGIUNZIONE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Nevica o piove</a:t>
            </a:r>
          </a:p>
          <a:p>
            <a:r>
              <a:rPr lang="it-IT" dirty="0"/>
              <a:t>Nevica oppure piove</a:t>
            </a:r>
          </a:p>
          <a:p>
            <a:r>
              <a:rPr lang="it-IT" dirty="0"/>
              <a:t>O nevica o piove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 </a:t>
            </a:r>
            <a:r>
              <a:rPr lang="it-IT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34330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nevica allora fa freddo</a:t>
            </a:r>
          </a:p>
          <a:p>
            <a:r>
              <a:rPr lang="it-IT" dirty="0"/>
              <a:t>nevica solo se fa freddo</a:t>
            </a:r>
          </a:p>
          <a:p>
            <a:r>
              <a:rPr lang="it-IT" dirty="0"/>
              <a:t>se nevica fa freddo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 Q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09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Bicondizionale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nevica se e solo se fa freddo</a:t>
            </a:r>
          </a:p>
          <a:p>
            <a:r>
              <a:rPr lang="it-IT" dirty="0"/>
              <a:t>P 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Q</a:t>
            </a:r>
          </a:p>
        </p:txBody>
      </p:sp>
    </p:spTree>
    <p:extLst>
      <p:ext uri="{BB962C8B-B14F-4D97-AF65-F5344CB8AC3E}">
        <p14:creationId xmlns:p14="http://schemas.microsoft.com/office/powerpoint/2010/main" val="13949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sufficienti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sufficiente per Q</a:t>
            </a:r>
          </a:p>
          <a:p>
            <a:r>
              <a:rPr lang="it-IT" dirty="0"/>
              <a:t>Esprimere usando un singolo operatore logico</a:t>
            </a:r>
          </a:p>
        </p:txBody>
      </p:sp>
    </p:spTree>
    <p:extLst>
      <p:ext uri="{BB962C8B-B14F-4D97-AF65-F5344CB8AC3E}">
        <p14:creationId xmlns:p14="http://schemas.microsoft.com/office/powerpoint/2010/main" val="21048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sufficiente per Q</a:t>
            </a:r>
          </a:p>
          <a:p>
            <a:r>
              <a:rPr lang="it-IT" dirty="0">
                <a:sym typeface="Symbol"/>
              </a:rPr>
              <a:t>P  Q</a:t>
            </a:r>
          </a:p>
          <a:p>
            <a:r>
              <a:rPr lang="it-IT" dirty="0">
                <a:sym typeface="Symbol"/>
              </a:rPr>
              <a:t>se P allora Q</a:t>
            </a:r>
          </a:p>
          <a:p>
            <a:r>
              <a:rPr lang="it-IT" dirty="0">
                <a:sym typeface="Symbol"/>
              </a:rPr>
              <a:t>Q, se P</a:t>
            </a:r>
          </a:p>
          <a:p>
            <a:r>
              <a:rPr lang="it-IT" dirty="0">
                <a:sym typeface="Symbol"/>
              </a:rPr>
              <a:t>P solo se Q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06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necessarie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di Q</a:t>
            </a:r>
          </a:p>
          <a:p>
            <a:r>
              <a:rPr lang="it-IT" dirty="0"/>
              <a:t>Esprimere usando un singolo operatore 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51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di Q</a:t>
            </a:r>
          </a:p>
          <a:p>
            <a:r>
              <a:rPr lang="it-IT" dirty="0"/>
              <a:t>Esprimere usando un singolo operatore logico</a:t>
            </a:r>
          </a:p>
          <a:p>
            <a:r>
              <a:rPr lang="it-IT" dirty="0">
                <a:sym typeface="Symbol"/>
              </a:rPr>
              <a:t>Q  P</a:t>
            </a:r>
          </a:p>
          <a:p>
            <a:r>
              <a:rPr lang="it-IT" dirty="0">
                <a:sym typeface="Symbol"/>
              </a:rPr>
              <a:t>P, se Q</a:t>
            </a:r>
          </a:p>
          <a:p>
            <a:r>
              <a:rPr lang="it-IT" dirty="0">
                <a:sym typeface="Symbol"/>
              </a:rPr>
              <a:t>Q solo se P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059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comunicazione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 causa di altri impegni non terrò le lezioni del 23 febbraio.</a:t>
            </a:r>
          </a:p>
          <a:p>
            <a:r>
              <a:rPr lang="it-IT" dirty="0"/>
              <a:t>Saranno recuperate il 24 Marzo.</a:t>
            </a:r>
          </a:p>
        </p:txBody>
      </p:sp>
    </p:spTree>
    <p:extLst>
      <p:ext uri="{BB962C8B-B14F-4D97-AF65-F5344CB8AC3E}">
        <p14:creationId xmlns:p14="http://schemas.microsoft.com/office/powerpoint/2010/main" val="82733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necessarie e sufficienti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e sufficiente di Q</a:t>
            </a:r>
          </a:p>
          <a:p>
            <a:r>
              <a:rPr lang="it-IT" dirty="0"/>
              <a:t>Esprimere utilizzando un singolo operatore logico</a:t>
            </a:r>
          </a:p>
        </p:txBody>
      </p:sp>
    </p:spTree>
    <p:extLst>
      <p:ext uri="{BB962C8B-B14F-4D97-AF65-F5344CB8AC3E}">
        <p14:creationId xmlns:p14="http://schemas.microsoft.com/office/powerpoint/2010/main" val="11358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 è condizione necessaria e sufficiente di Q</a:t>
            </a:r>
          </a:p>
          <a:p>
            <a:r>
              <a:rPr lang="it-IT" dirty="0"/>
              <a:t>P </a:t>
            </a:r>
            <a:r>
              <a:rPr lang="it-IT" dirty="0">
                <a:sym typeface="Symbol"/>
              </a:rPr>
              <a:t> </a:t>
            </a:r>
            <a:r>
              <a:rPr lang="it-IT" dirty="0"/>
              <a:t>Q</a:t>
            </a:r>
          </a:p>
          <a:p>
            <a:r>
              <a:rPr lang="it-IT" dirty="0"/>
              <a:t>P se e solo se Q</a:t>
            </a:r>
          </a:p>
          <a:p>
            <a:r>
              <a:rPr lang="it-IT" dirty="0"/>
              <a:t>P se Q (ossia, Q è sufficiente affinché si realizzi P) </a:t>
            </a:r>
            <a:r>
              <a:rPr lang="it-IT" dirty="0">
                <a:solidFill>
                  <a:srgbClr val="FF0000"/>
                </a:solidFill>
              </a:rPr>
              <a:t>e</a:t>
            </a:r>
            <a:r>
              <a:rPr lang="it-IT" dirty="0"/>
              <a:t> solo se Q (ossia, Q è necessario affinché si realizzi P)</a:t>
            </a:r>
          </a:p>
        </p:txBody>
      </p:sp>
    </p:spTree>
    <p:extLst>
      <p:ext uri="{BB962C8B-B14F-4D97-AF65-F5344CB8AC3E}">
        <p14:creationId xmlns:p14="http://schemas.microsoft.com/office/powerpoint/2010/main" val="233011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enunciative 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 Possiamo riscrivere le forme enunciative (per es. "non si dà il caso che P", "</a:t>
            </a:r>
            <a:r>
              <a:rPr lang="it-IT" dirty="0" err="1"/>
              <a:t>P</a:t>
            </a:r>
            <a:r>
              <a:rPr lang="it-IT" dirty="0"/>
              <a:t> e Q") e le forme argomentative utilizzando i simboli logici. Per esempio:</a:t>
            </a:r>
          </a:p>
          <a:p>
            <a:r>
              <a:rPr lang="it-IT" dirty="0"/>
              <a:t>Legge del terzo escluso: P  </a:t>
            </a:r>
            <a:r>
              <a:rPr lang="it-IT" dirty="0">
                <a:sym typeface="Symbol"/>
              </a:rPr>
              <a:t> </a:t>
            </a:r>
            <a:r>
              <a:rPr lang="it-IT" dirty="0" err="1">
                <a:sym typeface="Symbol"/>
              </a:rPr>
              <a:t>P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Modus </a:t>
            </a:r>
            <a:r>
              <a:rPr lang="it-IT" dirty="0" err="1">
                <a:sym typeface="Symbol"/>
              </a:rPr>
              <a:t>ponens</a:t>
            </a:r>
            <a:r>
              <a:rPr lang="it-IT" dirty="0">
                <a:sym typeface="Symbol"/>
              </a:rPr>
              <a:t>:</a:t>
            </a:r>
          </a:p>
          <a:p>
            <a:pPr>
              <a:buNone/>
            </a:pPr>
            <a:r>
              <a:rPr lang="it-IT" dirty="0">
                <a:sym typeface="Symbol"/>
              </a:rPr>
              <a:t>            P, (P  Q)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 </a:t>
            </a:r>
            <a:r>
              <a:rPr lang="it-IT" dirty="0">
                <a:sym typeface="Symbol"/>
              </a:rPr>
              <a:t>Q</a:t>
            </a:r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NB: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  </a:t>
            </a:r>
            <a:r>
              <a:rPr lang="it-IT" dirty="0">
                <a:sym typeface="Symbol"/>
              </a:rPr>
              <a:t>corrisponde a   </a:t>
            </a:r>
          </a:p>
          <a:p>
            <a:pPr>
              <a:buNone/>
            </a:pPr>
            <a:r>
              <a:rPr lang="it-IT" dirty="0"/>
              <a:t>Il segno di inferenza e asserzione,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⊦</a:t>
            </a:r>
            <a:r>
              <a:rPr lang="it-IT" dirty="0"/>
              <a:t> , risale a </a:t>
            </a:r>
            <a:r>
              <a:rPr lang="it-IT" dirty="0" err="1"/>
              <a:t>Frege</a:t>
            </a:r>
            <a:r>
              <a:rPr lang="it-IT" dirty="0"/>
              <a:t> (usato come segno di asserzione, v. </a:t>
            </a:r>
            <a:r>
              <a:rPr lang="it-IT" dirty="0" err="1"/>
              <a:t>Kneale</a:t>
            </a:r>
            <a:r>
              <a:rPr lang="it-IT" dirty="0"/>
              <a:t> &amp; </a:t>
            </a:r>
            <a:r>
              <a:rPr lang="it-IT" dirty="0" err="1"/>
              <a:t>Kneale</a:t>
            </a:r>
            <a:r>
              <a:rPr lang="it-IT" dirty="0"/>
              <a:t>, Storia della logica, p. 347).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13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processo di formalizzazione ("simbolizzazione") trasforma </a:t>
            </a:r>
            <a:r>
              <a:rPr lang="it-IT" dirty="0">
                <a:solidFill>
                  <a:srgbClr val="FF0000"/>
                </a:solidFill>
              </a:rPr>
              <a:t>("traduce") </a:t>
            </a:r>
            <a:r>
              <a:rPr lang="it-IT" dirty="0"/>
              <a:t>un enunciato o un’argomentazione formulati in italiano in una forma enunciativa o una forma argomentativa, rispettivamente, ossia in una struttura composta di lettere enunciative e operatori logici.</a:t>
            </a:r>
          </a:p>
          <a:p>
            <a:r>
              <a:rPr lang="it-IT" dirty="0"/>
              <a:t>Le lettere enunciative non hanno significato di per sé, ma nel contesto </a:t>
            </a:r>
            <a:r>
              <a:rPr lang="it-IT"/>
              <a:t>di una particolare formalizzazione possono </a:t>
            </a:r>
            <a:r>
              <a:rPr lang="it-IT" dirty="0"/>
              <a:t>essere interpretate come espressioni per asserzioni o proposizioni (in questo senso sono "variabili")</a:t>
            </a:r>
          </a:p>
          <a:p>
            <a:r>
              <a:rPr lang="it-IT" dirty="0"/>
              <a:t>Gli operatori logici invece sono "costanti (logiche)", perché </a:t>
            </a:r>
            <a:r>
              <a:rPr lang="it-IT"/>
              <a:t>attribuiamo ad esse </a:t>
            </a:r>
            <a:r>
              <a:rPr lang="it-IT" dirty="0"/>
              <a:t>sempre lo stesso significato.</a:t>
            </a:r>
          </a:p>
        </p:txBody>
      </p:sp>
    </p:spTree>
    <p:extLst>
      <p:ext uri="{BB962C8B-B14F-4D97-AF65-F5344CB8AC3E}">
        <p14:creationId xmlns:p14="http://schemas.microsoft.com/office/powerpoint/2010/main" val="31653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lessicale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L'uso di simboli logici specifici ci permette di evitare l'ambiguità lessicale</a:t>
            </a:r>
          </a:p>
          <a:p>
            <a:r>
              <a:rPr lang="it-IT" dirty="0"/>
              <a:t>"leva" = 3a </a:t>
            </a:r>
            <a:r>
              <a:rPr lang="it-IT" dirty="0" err="1"/>
              <a:t>pers</a:t>
            </a:r>
            <a:r>
              <a:rPr lang="it-IT" dirty="0"/>
              <a:t>. sing. pres. </a:t>
            </a:r>
            <a:r>
              <a:rPr lang="it-IT" dirty="0" err="1"/>
              <a:t>ind</a:t>
            </a:r>
            <a:r>
              <a:rPr lang="it-IT" dirty="0"/>
              <a:t>. di "levare"</a:t>
            </a:r>
          </a:p>
          <a:p>
            <a:r>
              <a:rPr lang="it-IT" dirty="0"/>
              <a:t>               un oggetto che serve a sollevare</a:t>
            </a:r>
          </a:p>
          <a:p>
            <a:r>
              <a:rPr lang="it-IT" dirty="0"/>
              <a:t>"o" = </a:t>
            </a:r>
            <a:r>
              <a:rPr lang="it-IT" dirty="0" err="1"/>
              <a:t>vel</a:t>
            </a:r>
            <a:endParaRPr lang="it-IT" dirty="0"/>
          </a:p>
          <a:p>
            <a:pPr>
              <a:buNone/>
            </a:pPr>
            <a:r>
              <a:rPr lang="it-IT" dirty="0"/>
              <a:t>              aut</a:t>
            </a:r>
          </a:p>
          <a:p>
            <a:r>
              <a:rPr lang="it-IT" dirty="0">
                <a:sym typeface="Symbol"/>
              </a:rPr>
              <a:t> = </a:t>
            </a:r>
            <a:r>
              <a:rPr lang="it-IT" dirty="0" err="1">
                <a:sym typeface="Symbol"/>
              </a:rPr>
              <a:t>vel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784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intermezzo sulle forme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piove o nevica e fa freddo</a:t>
            </a:r>
          </a:p>
          <a:p>
            <a:r>
              <a:rPr lang="it-IT" dirty="0"/>
              <a:t>quindi, fa freddo</a:t>
            </a:r>
          </a:p>
          <a:p>
            <a:r>
              <a:rPr lang="it-IT" dirty="0"/>
              <a:t>(2) o viene Mario oppure viene Giorgio e faremo una bella festa</a:t>
            </a:r>
          </a:p>
          <a:p>
            <a:r>
              <a:rPr lang="it-IT" dirty="0"/>
              <a:t>quindi, faremo una bella festa</a:t>
            </a:r>
          </a:p>
          <a:p>
            <a:r>
              <a:rPr lang="it-IT" dirty="0"/>
              <a:t>Qual è la forma comune?</a:t>
            </a:r>
          </a:p>
          <a:p>
            <a:r>
              <a:rPr lang="it-IT" dirty="0"/>
              <a:t>E' una forma valida?</a:t>
            </a:r>
          </a:p>
        </p:txBody>
      </p:sp>
    </p:spTree>
    <p:extLst>
      <p:ext uri="{BB962C8B-B14F-4D97-AF65-F5344CB8AC3E}">
        <p14:creationId xmlns:p14="http://schemas.microsoft.com/office/powerpoint/2010/main" val="139586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strutturale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L'uso delle parentesi ci permette di evitare l'ambiguità strutturale</a:t>
            </a:r>
          </a:p>
          <a:p>
            <a:r>
              <a:rPr lang="it-IT" dirty="0"/>
              <a:t>Piove o nevica e fa freddo</a:t>
            </a:r>
          </a:p>
          <a:p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/>
              <a:t>(P </a:t>
            </a:r>
            <a:r>
              <a:rPr lang="it-IT" dirty="0">
                <a:sym typeface="Symbol"/>
              </a:rPr>
              <a:t> N) &amp; F)</a:t>
            </a:r>
            <a:r>
              <a:rPr lang="it-IT" dirty="0">
                <a:solidFill>
                  <a:srgbClr val="FF0000"/>
                </a:solidFill>
                <a:sym typeface="Symbol"/>
              </a:rPr>
              <a:t>)</a:t>
            </a:r>
          </a:p>
          <a:p>
            <a:pPr lvl="1"/>
            <a:r>
              <a:rPr lang="it-IT" dirty="0">
                <a:sym typeface="Symbol"/>
              </a:rPr>
              <a:t>da cui si può correttamente inferire F</a:t>
            </a:r>
          </a:p>
          <a:p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dirty="0"/>
              <a:t>P </a:t>
            </a:r>
            <a:r>
              <a:rPr lang="it-IT" dirty="0">
                <a:sym typeface="Symbol"/>
              </a:rPr>
              <a:t> (N &amp; F)</a:t>
            </a:r>
            <a:r>
              <a:rPr lang="it-IT" dirty="0">
                <a:solidFill>
                  <a:srgbClr val="FF0000"/>
                </a:solidFill>
                <a:sym typeface="Symbol"/>
              </a:rPr>
              <a:t>)</a:t>
            </a:r>
          </a:p>
          <a:p>
            <a:pPr lvl="1"/>
            <a:r>
              <a:rPr lang="it-IT" dirty="0">
                <a:sym typeface="Symbol"/>
              </a:rPr>
              <a:t>da cui NON si può correttamente inferire F</a:t>
            </a:r>
          </a:p>
          <a:p>
            <a:r>
              <a:rPr lang="it-IT" dirty="0">
                <a:sym typeface="Symbol"/>
              </a:rPr>
              <a:t>Le parentesi esterne le possiamo togliere per semplicità, ma a rigore vanno messe per motivi che vedremo.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316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Risolvere eventuali ambiguità </a:t>
            </a:r>
            <a:r>
              <a:rPr lang="it-IT" dirty="0"/>
              <a:t>strutturali dando l'interpretazione più plausibile</a:t>
            </a:r>
          </a:p>
          <a:p>
            <a:r>
              <a:rPr lang="it-IT" dirty="0"/>
              <a:t>(1) Non si dà il caso che se piove allora fa freddo [usare P, </a:t>
            </a:r>
            <a:r>
              <a:rPr lang="it-IT"/>
              <a:t>F]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53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Non si dà il caso che se piove allora fa freddo [usare P, F]</a:t>
            </a:r>
          </a:p>
          <a:p>
            <a:r>
              <a:rPr lang="it-IT" dirty="0">
                <a:sym typeface="Symbol"/>
              </a:rPr>
              <a:t>(P F)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76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(2) o c'è bel tempo oppure non vai alla gita e resti a casa [usare B, V, R]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738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Livelli di analisi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Riprendiamo questo esempio di Modus </a:t>
            </a:r>
            <a:r>
              <a:rPr lang="it-IT" dirty="0" err="1"/>
              <a:t>Tollens</a:t>
            </a:r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Se tu hai superato l’esame e Gina l’ha superato, allora l’ha superato anche Piergiorgio.</a:t>
            </a:r>
          </a:p>
          <a:p>
            <a:r>
              <a:rPr lang="it-IT" dirty="0">
                <a:solidFill>
                  <a:srgbClr val="FF0000"/>
                </a:solidFill>
              </a:rPr>
              <a:t>Piergiorgio non ha superato l’esame.</a:t>
            </a:r>
          </a:p>
          <a:p>
            <a:r>
              <a:rPr lang="it-IT" dirty="0">
                <a:solidFill>
                  <a:srgbClr val="FF0000"/>
                </a:solidFill>
                <a:sym typeface="Symbol"/>
              </a:rPr>
              <a:t></a:t>
            </a:r>
            <a:r>
              <a:rPr lang="it-IT" dirty="0">
                <a:solidFill>
                  <a:srgbClr val="FF0000"/>
                </a:solidFill>
              </a:rPr>
              <a:t> È falso che sia tu che Gina abbiate superato l’esame.</a:t>
            </a:r>
          </a:p>
          <a:p>
            <a:r>
              <a:rPr lang="it-IT" dirty="0"/>
              <a:t>Se P, allora Q.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Q.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Non si dà il caso che </a:t>
            </a:r>
            <a:r>
              <a:rPr lang="it-IT" i="1" dirty="0"/>
              <a:t>P.</a:t>
            </a:r>
            <a:endParaRPr lang="it-IT" dirty="0"/>
          </a:p>
          <a:p>
            <a:r>
              <a:rPr lang="it-IT" dirty="0"/>
              <a:t>Abbiamo assunto P = tu hai superato l’esame e Gina l’ha superato</a:t>
            </a:r>
          </a:p>
        </p:txBody>
      </p:sp>
    </p:spTree>
    <p:extLst>
      <p:ext uri="{BB962C8B-B14F-4D97-AF65-F5344CB8AC3E}">
        <p14:creationId xmlns:p14="http://schemas.microsoft.com/office/powerpoint/2010/main" val="27889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(2) o c'è bel tempo oppure non vai alla gita e resti a casa [usare B, V, R]</a:t>
            </a:r>
          </a:p>
          <a:p>
            <a:r>
              <a:rPr lang="it-IT">
                <a:sym typeface="Symbol"/>
              </a:rPr>
              <a:t>B  (V &amp; R)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23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(3) solo nel caso in cui c'è bel tempo Mario non resta a casa oppure apre le finestre [usare B, R, A]</a:t>
            </a:r>
          </a:p>
          <a:p>
            <a:r>
              <a:rPr lang="it-IT" strike="sngStrike" dirty="0"/>
              <a:t>B -&gt; (-R v A)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03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(3) solo nel caso in cui c'è bel tempo Mario non resta a casa oppure apre le finestre [usare B, R, A] </a:t>
            </a:r>
          </a:p>
          <a:p>
            <a:r>
              <a:rPr lang="it-IT">
                <a:sym typeface="Symbol"/>
              </a:rPr>
              <a:t>(R  A)  B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linguaggio della logica proposizionale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Lettere enunciative: Qualunque lettera maiuscola può essere impiegata come lettera enunciativa. Inoltre, ‘P1’, ‘P2’, ‘P3’, ecc., sono tutte lettere enunciative distinte da ‘P’.</a:t>
            </a:r>
          </a:p>
          <a:p>
            <a:r>
              <a:rPr lang="it-IT" dirty="0"/>
              <a:t>Operatori logici: </a:t>
            </a:r>
            <a:r>
              <a:rPr lang="it-IT" dirty="0">
                <a:sym typeface="Symbol"/>
              </a:rPr>
              <a:t>, </a:t>
            </a:r>
            <a:r>
              <a:rPr lang="it-IT" dirty="0"/>
              <a:t>&amp;, </a:t>
            </a:r>
            <a:r>
              <a:rPr lang="it-IT" dirty="0">
                <a:sym typeface="Symbol"/>
              </a:rPr>
              <a:t> , , </a:t>
            </a:r>
            <a:r>
              <a:rPr lang="it-IT" dirty="0"/>
              <a:t>.</a:t>
            </a:r>
          </a:p>
          <a:p>
            <a:r>
              <a:rPr lang="it-IT" dirty="0"/>
              <a:t>Parentesi: (, )</a:t>
            </a:r>
          </a:p>
        </p:txBody>
      </p:sp>
    </p:spTree>
    <p:extLst>
      <p:ext uri="{BB962C8B-B14F-4D97-AF65-F5344CB8AC3E}">
        <p14:creationId xmlns:p14="http://schemas.microsoft.com/office/powerpoint/2010/main" val="376855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linguaggio della logica proposizionale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Qualunque lettera enunciativa è una </a:t>
            </a:r>
            <a:r>
              <a:rPr lang="it-IT" dirty="0" err="1"/>
              <a:t>fbf</a:t>
            </a:r>
            <a:r>
              <a:rPr lang="it-IT" dirty="0"/>
              <a:t>.</a:t>
            </a:r>
          </a:p>
          <a:p>
            <a:r>
              <a:rPr lang="it-IT" dirty="0"/>
              <a:t>(2) Se 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è una </a:t>
            </a:r>
            <a:r>
              <a:rPr lang="it-IT" dirty="0" err="1"/>
              <a:t>fbf</a:t>
            </a:r>
            <a:r>
              <a:rPr lang="it-IT" dirty="0"/>
              <a:t>, allora lo è anche </a:t>
            </a:r>
            <a:r>
              <a:rPr lang="it-IT" dirty="0">
                <a:sym typeface="Symbol"/>
              </a:rPr>
              <a:t> </a:t>
            </a:r>
            <a:r>
              <a:rPr lang="it-IT" dirty="0"/>
              <a:t>.</a:t>
            </a:r>
          </a:p>
          <a:p>
            <a:r>
              <a:rPr lang="it-IT" dirty="0"/>
              <a:t>(3) Se 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e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sono </a:t>
            </a:r>
            <a:r>
              <a:rPr lang="it-IT" dirty="0" err="1"/>
              <a:t>fbf</a:t>
            </a:r>
            <a:r>
              <a:rPr lang="it-IT" dirty="0"/>
              <a:t>, allora lo sono anche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&amp;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),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),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 e (</a:t>
            </a:r>
            <a:r>
              <a:rPr lang="it-IT" dirty="0">
                <a:sym typeface="Symbol"/>
              </a:rPr>
              <a:t>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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</a:t>
            </a:r>
            <a:r>
              <a:rPr lang="it-IT" dirty="0"/>
              <a:t> ).</a:t>
            </a:r>
          </a:p>
          <a:p>
            <a:r>
              <a:rPr lang="it-IT" dirty="0">
                <a:solidFill>
                  <a:srgbClr val="FF0000"/>
                </a:solidFill>
              </a:rPr>
              <a:t>(4) Tutto ciò che non risulta classificabile come </a:t>
            </a:r>
            <a:r>
              <a:rPr lang="it-IT" dirty="0" err="1">
                <a:solidFill>
                  <a:srgbClr val="FF0000"/>
                </a:solidFill>
              </a:rPr>
              <a:t>fbf</a:t>
            </a:r>
            <a:r>
              <a:rPr lang="it-IT" dirty="0">
                <a:solidFill>
                  <a:srgbClr val="FF0000"/>
                </a:solidFill>
              </a:rPr>
              <a:t> in base a queste tre regole non è una </a:t>
            </a:r>
            <a:r>
              <a:rPr lang="it-IT" dirty="0" err="1">
                <a:solidFill>
                  <a:srgbClr val="FF0000"/>
                </a:solidFill>
              </a:rPr>
              <a:t>fbf</a:t>
            </a:r>
            <a:r>
              <a:rPr lang="it-IT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2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Più in profondità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Se tu hai superato l’esame e Gina l’ha superato, allora l’ha superato anche Piergiorgio.</a:t>
            </a:r>
          </a:p>
          <a:p>
            <a:r>
              <a:rPr lang="it-IT" dirty="0">
                <a:solidFill>
                  <a:srgbClr val="FF0000"/>
                </a:solidFill>
              </a:rPr>
              <a:t>Piergiorgio non ha superato l’esame.</a:t>
            </a:r>
          </a:p>
          <a:p>
            <a:r>
              <a:rPr lang="it-IT" dirty="0">
                <a:solidFill>
                  <a:srgbClr val="FF0000"/>
                </a:solidFill>
                <a:sym typeface="Symbol"/>
              </a:rPr>
              <a:t></a:t>
            </a:r>
            <a:r>
              <a:rPr lang="it-IT" dirty="0">
                <a:solidFill>
                  <a:srgbClr val="FF0000"/>
                </a:solidFill>
              </a:rPr>
              <a:t> È falso che sia tu che Gina abbiate superato l’esame.</a:t>
            </a:r>
          </a:p>
          <a:p>
            <a:r>
              <a:rPr lang="it-IT" dirty="0"/>
              <a:t>Se P e Q, allora R.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R.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Non si dà il caso che </a:t>
            </a:r>
            <a:r>
              <a:rPr lang="it-IT" i="1" dirty="0"/>
              <a:t>P </a:t>
            </a:r>
            <a:r>
              <a:rPr lang="it-IT" dirty="0"/>
              <a:t>e</a:t>
            </a:r>
            <a:r>
              <a:rPr lang="it-IT" i="1" dirty="0"/>
              <a:t> Q.</a:t>
            </a:r>
          </a:p>
          <a:p>
            <a:r>
              <a:rPr lang="it-IT" dirty="0"/>
              <a:t>P = tu hai superato l’esame</a:t>
            </a:r>
          </a:p>
          <a:p>
            <a:r>
              <a:rPr lang="it-IT" dirty="0"/>
              <a:t>Q = Gina ha superato l'esame</a:t>
            </a:r>
          </a:p>
          <a:p>
            <a:r>
              <a:rPr lang="it-IT" dirty="0"/>
              <a:t>R = Piergiorgio ha superato l’esame</a:t>
            </a:r>
          </a:p>
        </p:txBody>
      </p:sp>
    </p:spTree>
    <p:extLst>
      <p:ext uri="{BB962C8B-B14F-4D97-AF65-F5344CB8AC3E}">
        <p14:creationId xmlns:p14="http://schemas.microsoft.com/office/powerpoint/2010/main" val="90876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Più superficiale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Se tu hai superato l’esame e Gina l’ha superato, allora l’ha superato anche Piergiorgio.</a:t>
            </a:r>
          </a:p>
          <a:p>
            <a:r>
              <a:rPr lang="it-IT" dirty="0">
                <a:solidFill>
                  <a:srgbClr val="FF0000"/>
                </a:solidFill>
              </a:rPr>
              <a:t>Piergiorgio non ha superato l’esame.</a:t>
            </a:r>
          </a:p>
          <a:p>
            <a:r>
              <a:rPr lang="it-IT" dirty="0">
                <a:solidFill>
                  <a:srgbClr val="FF0000"/>
                </a:solidFill>
                <a:sym typeface="Symbol"/>
              </a:rPr>
              <a:t></a:t>
            </a:r>
            <a:r>
              <a:rPr lang="it-IT" dirty="0">
                <a:solidFill>
                  <a:srgbClr val="FF0000"/>
                </a:solidFill>
              </a:rPr>
              <a:t> È falso che sia tu che Gina abbiate superato l’esame.</a:t>
            </a:r>
            <a:endParaRPr lang="it-IT" dirty="0"/>
          </a:p>
          <a:p>
            <a:r>
              <a:rPr lang="it-IT" dirty="0"/>
              <a:t>P</a:t>
            </a:r>
          </a:p>
          <a:p>
            <a:r>
              <a:rPr lang="it-IT" dirty="0"/>
              <a:t>Q</a:t>
            </a:r>
          </a:p>
          <a:p>
            <a:r>
              <a:rPr lang="it-IT" dirty="0">
                <a:sym typeface="Symbol"/>
              </a:rPr>
              <a:t> R</a:t>
            </a:r>
          </a:p>
          <a:p>
            <a:r>
              <a:rPr lang="it-IT" dirty="0">
                <a:sym typeface="Symbol"/>
              </a:rPr>
              <a:t>P = </a:t>
            </a:r>
            <a:r>
              <a:rPr lang="it-IT" dirty="0"/>
              <a:t>Se tu hai superato l’esame e Gina l’ha superato, allora l’ha superato anche Piergiorgio</a:t>
            </a:r>
          </a:p>
          <a:p>
            <a:r>
              <a:rPr lang="it-IT" dirty="0"/>
              <a:t>Q = Piergiorgio non ha superato l’esame</a:t>
            </a:r>
          </a:p>
          <a:p>
            <a:r>
              <a:rPr lang="it-IT" dirty="0"/>
              <a:t>R = È falso che sia tu che Gina abbiate superato l’esame</a:t>
            </a:r>
          </a:p>
          <a:p>
            <a:r>
              <a:rPr lang="it-IT" b="1" dirty="0">
                <a:solidFill>
                  <a:srgbClr val="FF0000"/>
                </a:solidFill>
              </a:rPr>
              <a:t>Non c’è più un’inferenza valida!</a:t>
            </a:r>
          </a:p>
        </p:txBody>
      </p:sp>
    </p:spTree>
    <p:extLst>
      <p:ext uri="{BB962C8B-B14F-4D97-AF65-F5344CB8AC3E}">
        <p14:creationId xmlns:p14="http://schemas.microsoft.com/office/powerpoint/2010/main" val="367880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t-IT" dirty="0"/>
              <a:t>Tutti i greci sono uomini</a:t>
            </a:r>
          </a:p>
          <a:p>
            <a:pPr lvl="1"/>
            <a:r>
              <a:rPr lang="it-IT" dirty="0"/>
              <a:t>Tutti gli uomini sono mortali</a:t>
            </a:r>
          </a:p>
          <a:p>
            <a:pPr lvl="1"/>
            <a:r>
              <a:rPr lang="it-IT" dirty="0">
                <a:sym typeface="Symbol"/>
              </a:rPr>
              <a:t> </a:t>
            </a:r>
            <a:r>
              <a:rPr lang="it-IT" dirty="0"/>
              <a:t>Tutti i greci sono mortali</a:t>
            </a:r>
          </a:p>
          <a:p>
            <a:pPr lvl="1">
              <a:buNone/>
            </a:pPr>
            <a:endParaRPr lang="it-IT" dirty="0"/>
          </a:p>
          <a:p>
            <a:pPr lvl="1"/>
            <a:r>
              <a:rPr lang="it-IT" dirty="0"/>
              <a:t>Tutti i mammiferi sono elefanti</a:t>
            </a:r>
          </a:p>
          <a:p>
            <a:pPr lvl="1"/>
            <a:r>
              <a:rPr lang="it-IT" dirty="0"/>
              <a:t>Tutti gli elefanti sono verdi</a:t>
            </a:r>
          </a:p>
          <a:p>
            <a:pPr lvl="1"/>
            <a:r>
              <a:rPr lang="it-IT" dirty="0">
                <a:sym typeface="Symbol"/>
              </a:rPr>
              <a:t> </a:t>
            </a:r>
            <a:r>
              <a:rPr lang="it-IT" dirty="0"/>
              <a:t>Tutti i mammiferi sono verdi</a:t>
            </a:r>
          </a:p>
          <a:p>
            <a:pPr lvl="1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87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tutti gli A sono B</a:t>
            </a:r>
          </a:p>
          <a:p>
            <a:r>
              <a:rPr lang="it-IT" dirty="0"/>
              <a:t>tutti i B sono C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tutti gli A sono C</a:t>
            </a:r>
          </a:p>
          <a:p>
            <a:r>
              <a:rPr lang="it-IT" dirty="0"/>
              <a:t>Siamo andati al di là della logica proposizionale, che ci consente solo questo:</a:t>
            </a:r>
          </a:p>
          <a:p>
            <a:r>
              <a:rPr lang="it-IT" dirty="0"/>
              <a:t>P </a:t>
            </a:r>
          </a:p>
          <a:p>
            <a:r>
              <a:rPr lang="it-IT" dirty="0"/>
              <a:t>Q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R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784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 è la forma argomentativa?</a:t>
            </a:r>
            <a:br>
              <a:rPr lang="it-IT" dirty="0"/>
            </a:br>
            <a:r>
              <a:rPr lang="it-IT" dirty="0"/>
              <a:t>E’ valida?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Se Mario ha la rosolia, allora ha macchie rosse sulla pelle</a:t>
            </a:r>
          </a:p>
          <a:p>
            <a:r>
              <a:rPr lang="it-IT" dirty="0"/>
              <a:t>Mario ha macchie rosse sulla pelle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Mario ha la rosolia</a:t>
            </a:r>
          </a:p>
          <a:p>
            <a:r>
              <a:rPr lang="it-IT" dirty="0"/>
              <a:t>(2)  se nevica, fa freddo</a:t>
            </a:r>
          </a:p>
          <a:p>
            <a:r>
              <a:rPr lang="it-IT" dirty="0"/>
              <a:t>fa freddo</a:t>
            </a:r>
          </a:p>
          <a:p>
            <a:r>
              <a:rPr lang="it-IT" dirty="0">
                <a:sym typeface="Symbol"/>
              </a:rPr>
              <a:t> </a:t>
            </a:r>
            <a:r>
              <a:rPr lang="it-IT" dirty="0"/>
              <a:t>nevica</a:t>
            </a:r>
          </a:p>
        </p:txBody>
      </p:sp>
    </p:spTree>
    <p:extLst>
      <p:ext uri="{BB962C8B-B14F-4D97-AF65-F5344CB8AC3E}">
        <p14:creationId xmlns:p14="http://schemas.microsoft.com/office/powerpoint/2010/main" val="41265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1727</Words>
  <Application>Microsoft Office PowerPoint</Application>
  <PresentationFormat>Widescreen</PresentationFormat>
  <Paragraphs>253</Paragraphs>
  <Slides>44</Slides>
  <Notes>36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Symbol</vt:lpstr>
      <vt:lpstr>Tema di Office</vt:lpstr>
      <vt:lpstr>Logica 22-23</vt:lpstr>
      <vt:lpstr>Presentazione standard di PowerPoint</vt:lpstr>
      <vt:lpstr>comunicazione</vt:lpstr>
      <vt:lpstr>Livelli di analisi</vt:lpstr>
      <vt:lpstr>Più in profondità</vt:lpstr>
      <vt:lpstr>Più superficiale</vt:lpstr>
      <vt:lpstr>Qual è la forma argomentativa comune?</vt:lpstr>
      <vt:lpstr>sillogismo</vt:lpstr>
      <vt:lpstr>Qual è la forma argomentativa? E’ valida?</vt:lpstr>
      <vt:lpstr>affermazione del conseguente</vt:lpstr>
      <vt:lpstr>Forma logica comune a singoli enunciati</vt:lpstr>
      <vt:lpstr>Forma logica comune a singoli enunciati</vt:lpstr>
      <vt:lpstr>la legge del terzo escluso</vt:lpstr>
      <vt:lpstr>Qual è la forma comune?</vt:lpstr>
      <vt:lpstr>contingente</vt:lpstr>
      <vt:lpstr>Qual è la forma comune?</vt:lpstr>
      <vt:lpstr>contraddizione</vt:lpstr>
      <vt:lpstr>Operatori logici (connettivi)</vt:lpstr>
      <vt:lpstr>Negazione</vt:lpstr>
      <vt:lpstr>Congiunzione</vt:lpstr>
      <vt:lpstr>Presentazione standard di PowerPoint</vt:lpstr>
      <vt:lpstr>intermezzo sulla congiunzione</vt:lpstr>
      <vt:lpstr>DISGIUNZIONE</vt:lpstr>
      <vt:lpstr>Condizionale</vt:lpstr>
      <vt:lpstr>Bicondizionale</vt:lpstr>
      <vt:lpstr>Condizioni sufficienti</vt:lpstr>
      <vt:lpstr>Presentazione standard di PowerPoint</vt:lpstr>
      <vt:lpstr>Condizioni necessarie</vt:lpstr>
      <vt:lpstr>Presentazione standard di PowerPoint</vt:lpstr>
      <vt:lpstr>Condizioni necessarie e sufficienti</vt:lpstr>
      <vt:lpstr>Presentazione standard di PowerPoint</vt:lpstr>
      <vt:lpstr>Forme enunciative e argomentative</vt:lpstr>
      <vt:lpstr>Formalizzazione</vt:lpstr>
      <vt:lpstr>Ambiguità lessicale</vt:lpstr>
      <vt:lpstr>intermezzo sulle forme argomentative</vt:lpstr>
      <vt:lpstr>Ambiguità strutturale</vt:lpstr>
      <vt:lpstr>Esempi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linguaggio della logica proposizionale (i)</vt:lpstr>
      <vt:lpstr>Il linguaggio della logica proposizionale (ii)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13</cp:revision>
  <dcterms:created xsi:type="dcterms:W3CDTF">2023-02-04T09:44:34Z</dcterms:created>
  <dcterms:modified xsi:type="dcterms:W3CDTF">2023-02-11T12:04:33Z</dcterms:modified>
</cp:coreProperties>
</file>