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58" r:id="rId5"/>
    <p:sldId id="259" r:id="rId6"/>
    <p:sldId id="260" r:id="rId7"/>
    <p:sldId id="262" r:id="rId8"/>
    <p:sldId id="263" r:id="rId9"/>
    <p:sldId id="314" r:id="rId10"/>
    <p:sldId id="264" r:id="rId11"/>
    <p:sldId id="265" r:id="rId12"/>
    <p:sldId id="266" r:id="rId13"/>
    <p:sldId id="267" r:id="rId14"/>
    <p:sldId id="268" r:id="rId15"/>
    <p:sldId id="269" r:id="rId16"/>
    <p:sldId id="315" r:id="rId17"/>
    <p:sldId id="331" r:id="rId18"/>
    <p:sldId id="270" r:id="rId19"/>
    <p:sldId id="271" r:id="rId20"/>
    <p:sldId id="272" r:id="rId21"/>
    <p:sldId id="273" r:id="rId22"/>
    <p:sldId id="274" r:id="rId23"/>
    <p:sldId id="275" r:id="rId24"/>
    <p:sldId id="301" r:id="rId25"/>
    <p:sldId id="302" r:id="rId26"/>
    <p:sldId id="276" r:id="rId27"/>
    <p:sldId id="277" r:id="rId28"/>
    <p:sldId id="332" r:id="rId2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810B20-763C-4287-90DB-6EB973B76EB5}"/>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9FDF9664-1A5A-43FD-BCCF-D9C4E876A2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9BE10555-7B0B-4261-96C6-CC9EAD628E76}"/>
              </a:ext>
            </a:extLst>
          </p:cNvPr>
          <p:cNvSpPr>
            <a:spLocks noGrp="1"/>
          </p:cNvSpPr>
          <p:nvPr>
            <p:ph type="dt" sz="half" idx="10"/>
          </p:nvPr>
        </p:nvSpPr>
        <p:spPr/>
        <p:txBody>
          <a:bodyPr/>
          <a:lstStyle/>
          <a:p>
            <a:fld id="{C1D8F5C6-DEBF-48C5-9B7C-2B046B99B06B}" type="datetimeFigureOut">
              <a:rPr lang="it-IT" smtClean="0"/>
              <a:t>07/10/2023</a:t>
            </a:fld>
            <a:endParaRPr lang="it-IT"/>
          </a:p>
        </p:txBody>
      </p:sp>
      <p:sp>
        <p:nvSpPr>
          <p:cNvPr id="5" name="Segnaposto piè di pagina 4">
            <a:extLst>
              <a:ext uri="{FF2B5EF4-FFF2-40B4-BE49-F238E27FC236}">
                <a16:creationId xmlns:a16="http://schemas.microsoft.com/office/drawing/2014/main" id="{545C4832-BBCF-47B3-AB93-9B21740B0C6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0E3B880-FE8A-4D11-8B80-EACD2C83D9F8}"/>
              </a:ext>
            </a:extLst>
          </p:cNvPr>
          <p:cNvSpPr>
            <a:spLocks noGrp="1"/>
          </p:cNvSpPr>
          <p:nvPr>
            <p:ph type="sldNum" sz="quarter" idx="12"/>
          </p:nvPr>
        </p:nvSpPr>
        <p:spPr/>
        <p:txBody>
          <a:bodyPr/>
          <a:lstStyle/>
          <a:p>
            <a:fld id="{F4FF866E-03DF-45C4-B2EE-28D539FA2C33}" type="slidenum">
              <a:rPr lang="it-IT" smtClean="0"/>
              <a:t>‹N›</a:t>
            </a:fld>
            <a:endParaRPr lang="it-IT"/>
          </a:p>
        </p:txBody>
      </p:sp>
    </p:spTree>
    <p:extLst>
      <p:ext uri="{BB962C8B-B14F-4D97-AF65-F5344CB8AC3E}">
        <p14:creationId xmlns:p14="http://schemas.microsoft.com/office/powerpoint/2010/main" val="2162492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53BE40-C8A1-42CF-B47C-DDC05ABD2F48}"/>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84F4376-CF88-41DA-A11D-082812D17D2C}"/>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7607E4F-0567-47F2-B64B-FDA5705E09D4}"/>
              </a:ext>
            </a:extLst>
          </p:cNvPr>
          <p:cNvSpPr>
            <a:spLocks noGrp="1"/>
          </p:cNvSpPr>
          <p:nvPr>
            <p:ph type="dt" sz="half" idx="10"/>
          </p:nvPr>
        </p:nvSpPr>
        <p:spPr/>
        <p:txBody>
          <a:bodyPr/>
          <a:lstStyle/>
          <a:p>
            <a:fld id="{C1D8F5C6-DEBF-48C5-9B7C-2B046B99B06B}" type="datetimeFigureOut">
              <a:rPr lang="it-IT" smtClean="0"/>
              <a:t>07/10/2023</a:t>
            </a:fld>
            <a:endParaRPr lang="it-IT"/>
          </a:p>
        </p:txBody>
      </p:sp>
      <p:sp>
        <p:nvSpPr>
          <p:cNvPr id="5" name="Segnaposto piè di pagina 4">
            <a:extLst>
              <a:ext uri="{FF2B5EF4-FFF2-40B4-BE49-F238E27FC236}">
                <a16:creationId xmlns:a16="http://schemas.microsoft.com/office/drawing/2014/main" id="{AC6801A4-B012-4D85-817C-B5ADDA81344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A6BB4F1-6006-4B8E-BC5C-7F0A1F2E4EF6}"/>
              </a:ext>
            </a:extLst>
          </p:cNvPr>
          <p:cNvSpPr>
            <a:spLocks noGrp="1"/>
          </p:cNvSpPr>
          <p:nvPr>
            <p:ph type="sldNum" sz="quarter" idx="12"/>
          </p:nvPr>
        </p:nvSpPr>
        <p:spPr/>
        <p:txBody>
          <a:bodyPr/>
          <a:lstStyle/>
          <a:p>
            <a:fld id="{F4FF866E-03DF-45C4-B2EE-28D539FA2C33}" type="slidenum">
              <a:rPr lang="it-IT" smtClean="0"/>
              <a:t>‹N›</a:t>
            </a:fld>
            <a:endParaRPr lang="it-IT"/>
          </a:p>
        </p:txBody>
      </p:sp>
    </p:spTree>
    <p:extLst>
      <p:ext uri="{BB962C8B-B14F-4D97-AF65-F5344CB8AC3E}">
        <p14:creationId xmlns:p14="http://schemas.microsoft.com/office/powerpoint/2010/main" val="3103585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60DD4DBB-59D7-4310-B510-713CA631BDEB}"/>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637D6DEE-1282-4FC4-BDD6-8EF3DB63B213}"/>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2FAEBF5-CF0B-44D8-92C8-B7B8628EEACA}"/>
              </a:ext>
            </a:extLst>
          </p:cNvPr>
          <p:cNvSpPr>
            <a:spLocks noGrp="1"/>
          </p:cNvSpPr>
          <p:nvPr>
            <p:ph type="dt" sz="half" idx="10"/>
          </p:nvPr>
        </p:nvSpPr>
        <p:spPr/>
        <p:txBody>
          <a:bodyPr/>
          <a:lstStyle/>
          <a:p>
            <a:fld id="{C1D8F5C6-DEBF-48C5-9B7C-2B046B99B06B}" type="datetimeFigureOut">
              <a:rPr lang="it-IT" smtClean="0"/>
              <a:t>07/10/2023</a:t>
            </a:fld>
            <a:endParaRPr lang="it-IT"/>
          </a:p>
        </p:txBody>
      </p:sp>
      <p:sp>
        <p:nvSpPr>
          <p:cNvPr id="5" name="Segnaposto piè di pagina 4">
            <a:extLst>
              <a:ext uri="{FF2B5EF4-FFF2-40B4-BE49-F238E27FC236}">
                <a16:creationId xmlns:a16="http://schemas.microsoft.com/office/drawing/2014/main" id="{3EE5A84D-1A99-4FC5-8955-E1D95EE9726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D1E5691-69AB-4A43-9F21-53299925FC1C}"/>
              </a:ext>
            </a:extLst>
          </p:cNvPr>
          <p:cNvSpPr>
            <a:spLocks noGrp="1"/>
          </p:cNvSpPr>
          <p:nvPr>
            <p:ph type="sldNum" sz="quarter" idx="12"/>
          </p:nvPr>
        </p:nvSpPr>
        <p:spPr/>
        <p:txBody>
          <a:bodyPr/>
          <a:lstStyle/>
          <a:p>
            <a:fld id="{F4FF866E-03DF-45C4-B2EE-28D539FA2C33}" type="slidenum">
              <a:rPr lang="it-IT" smtClean="0"/>
              <a:t>‹N›</a:t>
            </a:fld>
            <a:endParaRPr lang="it-IT"/>
          </a:p>
        </p:txBody>
      </p:sp>
    </p:spTree>
    <p:extLst>
      <p:ext uri="{BB962C8B-B14F-4D97-AF65-F5344CB8AC3E}">
        <p14:creationId xmlns:p14="http://schemas.microsoft.com/office/powerpoint/2010/main" val="597673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DAB9E4E-CE4C-42CB-A70F-B368E944E89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931D13C-F1DD-48EE-A9AC-EBCA8F5DCF2B}"/>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FD4D0AB-E946-470C-A59C-3E553896F556}"/>
              </a:ext>
            </a:extLst>
          </p:cNvPr>
          <p:cNvSpPr>
            <a:spLocks noGrp="1"/>
          </p:cNvSpPr>
          <p:nvPr>
            <p:ph type="dt" sz="half" idx="10"/>
          </p:nvPr>
        </p:nvSpPr>
        <p:spPr/>
        <p:txBody>
          <a:bodyPr/>
          <a:lstStyle/>
          <a:p>
            <a:fld id="{C1D8F5C6-DEBF-48C5-9B7C-2B046B99B06B}" type="datetimeFigureOut">
              <a:rPr lang="it-IT" smtClean="0"/>
              <a:t>07/10/2023</a:t>
            </a:fld>
            <a:endParaRPr lang="it-IT"/>
          </a:p>
        </p:txBody>
      </p:sp>
      <p:sp>
        <p:nvSpPr>
          <p:cNvPr id="5" name="Segnaposto piè di pagina 4">
            <a:extLst>
              <a:ext uri="{FF2B5EF4-FFF2-40B4-BE49-F238E27FC236}">
                <a16:creationId xmlns:a16="http://schemas.microsoft.com/office/drawing/2014/main" id="{B503E55F-1373-4239-8012-0419378A4D9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FB89CD4-A190-44CE-B651-B2D6CDC81BBA}"/>
              </a:ext>
            </a:extLst>
          </p:cNvPr>
          <p:cNvSpPr>
            <a:spLocks noGrp="1"/>
          </p:cNvSpPr>
          <p:nvPr>
            <p:ph type="sldNum" sz="quarter" idx="12"/>
          </p:nvPr>
        </p:nvSpPr>
        <p:spPr/>
        <p:txBody>
          <a:bodyPr/>
          <a:lstStyle/>
          <a:p>
            <a:fld id="{F4FF866E-03DF-45C4-B2EE-28D539FA2C33}" type="slidenum">
              <a:rPr lang="it-IT" smtClean="0"/>
              <a:t>‹N›</a:t>
            </a:fld>
            <a:endParaRPr lang="it-IT"/>
          </a:p>
        </p:txBody>
      </p:sp>
    </p:spTree>
    <p:extLst>
      <p:ext uri="{BB962C8B-B14F-4D97-AF65-F5344CB8AC3E}">
        <p14:creationId xmlns:p14="http://schemas.microsoft.com/office/powerpoint/2010/main" val="3799141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493EC4-4C7E-455D-9BCC-0D609BFB7FC8}"/>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F4374CFC-64D1-4238-A574-71343CA75B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6C77C602-4140-42A1-A7FA-22E65FA87181}"/>
              </a:ext>
            </a:extLst>
          </p:cNvPr>
          <p:cNvSpPr>
            <a:spLocks noGrp="1"/>
          </p:cNvSpPr>
          <p:nvPr>
            <p:ph type="dt" sz="half" idx="10"/>
          </p:nvPr>
        </p:nvSpPr>
        <p:spPr/>
        <p:txBody>
          <a:bodyPr/>
          <a:lstStyle/>
          <a:p>
            <a:fld id="{C1D8F5C6-DEBF-48C5-9B7C-2B046B99B06B}" type="datetimeFigureOut">
              <a:rPr lang="it-IT" smtClean="0"/>
              <a:t>07/10/2023</a:t>
            </a:fld>
            <a:endParaRPr lang="it-IT"/>
          </a:p>
        </p:txBody>
      </p:sp>
      <p:sp>
        <p:nvSpPr>
          <p:cNvPr id="5" name="Segnaposto piè di pagina 4">
            <a:extLst>
              <a:ext uri="{FF2B5EF4-FFF2-40B4-BE49-F238E27FC236}">
                <a16:creationId xmlns:a16="http://schemas.microsoft.com/office/drawing/2014/main" id="{DD034607-D3ED-4649-BFAA-3CDB4C845EE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4542212-4392-4485-B2F0-3DBCA1181AC9}"/>
              </a:ext>
            </a:extLst>
          </p:cNvPr>
          <p:cNvSpPr>
            <a:spLocks noGrp="1"/>
          </p:cNvSpPr>
          <p:nvPr>
            <p:ph type="sldNum" sz="quarter" idx="12"/>
          </p:nvPr>
        </p:nvSpPr>
        <p:spPr/>
        <p:txBody>
          <a:bodyPr/>
          <a:lstStyle/>
          <a:p>
            <a:fld id="{F4FF866E-03DF-45C4-B2EE-28D539FA2C33}" type="slidenum">
              <a:rPr lang="it-IT" smtClean="0"/>
              <a:t>‹N›</a:t>
            </a:fld>
            <a:endParaRPr lang="it-IT"/>
          </a:p>
        </p:txBody>
      </p:sp>
    </p:spTree>
    <p:extLst>
      <p:ext uri="{BB962C8B-B14F-4D97-AF65-F5344CB8AC3E}">
        <p14:creationId xmlns:p14="http://schemas.microsoft.com/office/powerpoint/2010/main" val="2412846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4076EF-7498-4AF3-85BB-731DF6AB98C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A2128A2-7302-4C92-8FA9-226DA844DA7D}"/>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6EF6807D-D8AE-4804-9CEC-607955C2EDB7}"/>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83131889-A24B-47B8-B534-A05C49D5A2CC}"/>
              </a:ext>
            </a:extLst>
          </p:cNvPr>
          <p:cNvSpPr>
            <a:spLocks noGrp="1"/>
          </p:cNvSpPr>
          <p:nvPr>
            <p:ph type="dt" sz="half" idx="10"/>
          </p:nvPr>
        </p:nvSpPr>
        <p:spPr/>
        <p:txBody>
          <a:bodyPr/>
          <a:lstStyle/>
          <a:p>
            <a:fld id="{C1D8F5C6-DEBF-48C5-9B7C-2B046B99B06B}" type="datetimeFigureOut">
              <a:rPr lang="it-IT" smtClean="0"/>
              <a:t>07/10/2023</a:t>
            </a:fld>
            <a:endParaRPr lang="it-IT"/>
          </a:p>
        </p:txBody>
      </p:sp>
      <p:sp>
        <p:nvSpPr>
          <p:cNvPr id="6" name="Segnaposto piè di pagina 5">
            <a:extLst>
              <a:ext uri="{FF2B5EF4-FFF2-40B4-BE49-F238E27FC236}">
                <a16:creationId xmlns:a16="http://schemas.microsoft.com/office/drawing/2014/main" id="{4CB886E0-9DFD-4DB9-AC11-5634DBA7F00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60222CF-924A-40BC-B113-63BC3A60BE84}"/>
              </a:ext>
            </a:extLst>
          </p:cNvPr>
          <p:cNvSpPr>
            <a:spLocks noGrp="1"/>
          </p:cNvSpPr>
          <p:nvPr>
            <p:ph type="sldNum" sz="quarter" idx="12"/>
          </p:nvPr>
        </p:nvSpPr>
        <p:spPr/>
        <p:txBody>
          <a:bodyPr/>
          <a:lstStyle/>
          <a:p>
            <a:fld id="{F4FF866E-03DF-45C4-B2EE-28D539FA2C33}" type="slidenum">
              <a:rPr lang="it-IT" smtClean="0"/>
              <a:t>‹N›</a:t>
            </a:fld>
            <a:endParaRPr lang="it-IT"/>
          </a:p>
        </p:txBody>
      </p:sp>
    </p:spTree>
    <p:extLst>
      <p:ext uri="{BB962C8B-B14F-4D97-AF65-F5344CB8AC3E}">
        <p14:creationId xmlns:p14="http://schemas.microsoft.com/office/powerpoint/2010/main" val="827619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6583AC-2876-4413-B828-78B9DACC231B}"/>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4785081-B4A7-448F-846A-168004CF5A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58B8C36D-9A14-4E18-9D5F-761F894256E9}"/>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3254B5E1-80FC-40AB-9C79-C9F406BE8F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1C6140CC-FCD6-4DDE-BC97-FFDB73F5D2A1}"/>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A89B7247-45B9-4314-A91B-2B53A8EB7588}"/>
              </a:ext>
            </a:extLst>
          </p:cNvPr>
          <p:cNvSpPr>
            <a:spLocks noGrp="1"/>
          </p:cNvSpPr>
          <p:nvPr>
            <p:ph type="dt" sz="half" idx="10"/>
          </p:nvPr>
        </p:nvSpPr>
        <p:spPr/>
        <p:txBody>
          <a:bodyPr/>
          <a:lstStyle/>
          <a:p>
            <a:fld id="{C1D8F5C6-DEBF-48C5-9B7C-2B046B99B06B}" type="datetimeFigureOut">
              <a:rPr lang="it-IT" smtClean="0"/>
              <a:t>07/10/2023</a:t>
            </a:fld>
            <a:endParaRPr lang="it-IT"/>
          </a:p>
        </p:txBody>
      </p:sp>
      <p:sp>
        <p:nvSpPr>
          <p:cNvPr id="8" name="Segnaposto piè di pagina 7">
            <a:extLst>
              <a:ext uri="{FF2B5EF4-FFF2-40B4-BE49-F238E27FC236}">
                <a16:creationId xmlns:a16="http://schemas.microsoft.com/office/drawing/2014/main" id="{1F99B1F9-1970-419F-A52A-2D05BE83ABC6}"/>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5279B51E-9E40-4B7D-AE32-BF1DD0D15296}"/>
              </a:ext>
            </a:extLst>
          </p:cNvPr>
          <p:cNvSpPr>
            <a:spLocks noGrp="1"/>
          </p:cNvSpPr>
          <p:nvPr>
            <p:ph type="sldNum" sz="quarter" idx="12"/>
          </p:nvPr>
        </p:nvSpPr>
        <p:spPr/>
        <p:txBody>
          <a:bodyPr/>
          <a:lstStyle/>
          <a:p>
            <a:fld id="{F4FF866E-03DF-45C4-B2EE-28D539FA2C33}" type="slidenum">
              <a:rPr lang="it-IT" smtClean="0"/>
              <a:t>‹N›</a:t>
            </a:fld>
            <a:endParaRPr lang="it-IT"/>
          </a:p>
        </p:txBody>
      </p:sp>
    </p:spTree>
    <p:extLst>
      <p:ext uri="{BB962C8B-B14F-4D97-AF65-F5344CB8AC3E}">
        <p14:creationId xmlns:p14="http://schemas.microsoft.com/office/powerpoint/2010/main" val="4278900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46A0BF-A2A4-4333-9E9F-E2C439A93317}"/>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DCC1C349-3D2F-49E9-9C02-4A8151FAA653}"/>
              </a:ext>
            </a:extLst>
          </p:cNvPr>
          <p:cNvSpPr>
            <a:spLocks noGrp="1"/>
          </p:cNvSpPr>
          <p:nvPr>
            <p:ph type="dt" sz="half" idx="10"/>
          </p:nvPr>
        </p:nvSpPr>
        <p:spPr/>
        <p:txBody>
          <a:bodyPr/>
          <a:lstStyle/>
          <a:p>
            <a:fld id="{C1D8F5C6-DEBF-48C5-9B7C-2B046B99B06B}" type="datetimeFigureOut">
              <a:rPr lang="it-IT" smtClean="0"/>
              <a:t>07/10/2023</a:t>
            </a:fld>
            <a:endParaRPr lang="it-IT"/>
          </a:p>
        </p:txBody>
      </p:sp>
      <p:sp>
        <p:nvSpPr>
          <p:cNvPr id="4" name="Segnaposto piè di pagina 3">
            <a:extLst>
              <a:ext uri="{FF2B5EF4-FFF2-40B4-BE49-F238E27FC236}">
                <a16:creationId xmlns:a16="http://schemas.microsoft.com/office/drawing/2014/main" id="{BC4A7005-ED3F-48B4-B130-6375502AA590}"/>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ECB009D7-333E-4851-9793-8838BA8911A7}"/>
              </a:ext>
            </a:extLst>
          </p:cNvPr>
          <p:cNvSpPr>
            <a:spLocks noGrp="1"/>
          </p:cNvSpPr>
          <p:nvPr>
            <p:ph type="sldNum" sz="quarter" idx="12"/>
          </p:nvPr>
        </p:nvSpPr>
        <p:spPr/>
        <p:txBody>
          <a:bodyPr/>
          <a:lstStyle/>
          <a:p>
            <a:fld id="{F4FF866E-03DF-45C4-B2EE-28D539FA2C33}" type="slidenum">
              <a:rPr lang="it-IT" smtClean="0"/>
              <a:t>‹N›</a:t>
            </a:fld>
            <a:endParaRPr lang="it-IT"/>
          </a:p>
        </p:txBody>
      </p:sp>
    </p:spTree>
    <p:extLst>
      <p:ext uri="{BB962C8B-B14F-4D97-AF65-F5344CB8AC3E}">
        <p14:creationId xmlns:p14="http://schemas.microsoft.com/office/powerpoint/2010/main" val="3097654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58D64EBD-BA1F-44FC-A116-6EEA62B3A737}"/>
              </a:ext>
            </a:extLst>
          </p:cNvPr>
          <p:cNvSpPr>
            <a:spLocks noGrp="1"/>
          </p:cNvSpPr>
          <p:nvPr>
            <p:ph type="dt" sz="half" idx="10"/>
          </p:nvPr>
        </p:nvSpPr>
        <p:spPr/>
        <p:txBody>
          <a:bodyPr/>
          <a:lstStyle/>
          <a:p>
            <a:fld id="{C1D8F5C6-DEBF-48C5-9B7C-2B046B99B06B}" type="datetimeFigureOut">
              <a:rPr lang="it-IT" smtClean="0"/>
              <a:t>07/10/2023</a:t>
            </a:fld>
            <a:endParaRPr lang="it-IT"/>
          </a:p>
        </p:txBody>
      </p:sp>
      <p:sp>
        <p:nvSpPr>
          <p:cNvPr id="3" name="Segnaposto piè di pagina 2">
            <a:extLst>
              <a:ext uri="{FF2B5EF4-FFF2-40B4-BE49-F238E27FC236}">
                <a16:creationId xmlns:a16="http://schemas.microsoft.com/office/drawing/2014/main" id="{204D9773-AFAA-43D1-B0B8-3A0E93FB7A7F}"/>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D5631A5B-8D6E-43F3-961B-586BF83B623E}"/>
              </a:ext>
            </a:extLst>
          </p:cNvPr>
          <p:cNvSpPr>
            <a:spLocks noGrp="1"/>
          </p:cNvSpPr>
          <p:nvPr>
            <p:ph type="sldNum" sz="quarter" idx="12"/>
          </p:nvPr>
        </p:nvSpPr>
        <p:spPr/>
        <p:txBody>
          <a:bodyPr/>
          <a:lstStyle/>
          <a:p>
            <a:fld id="{F4FF866E-03DF-45C4-B2EE-28D539FA2C33}" type="slidenum">
              <a:rPr lang="it-IT" smtClean="0"/>
              <a:t>‹N›</a:t>
            </a:fld>
            <a:endParaRPr lang="it-IT"/>
          </a:p>
        </p:txBody>
      </p:sp>
    </p:spTree>
    <p:extLst>
      <p:ext uri="{BB962C8B-B14F-4D97-AF65-F5344CB8AC3E}">
        <p14:creationId xmlns:p14="http://schemas.microsoft.com/office/powerpoint/2010/main" val="247893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D55ED74-7AFF-4240-8B6A-6BA98345EAD8}"/>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C2F031E-EF1A-4E08-898E-E8750D17E0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E41B2BD8-8749-4A37-823E-7131A66753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C15654BA-2724-4AE8-B553-22096087A08B}"/>
              </a:ext>
            </a:extLst>
          </p:cNvPr>
          <p:cNvSpPr>
            <a:spLocks noGrp="1"/>
          </p:cNvSpPr>
          <p:nvPr>
            <p:ph type="dt" sz="half" idx="10"/>
          </p:nvPr>
        </p:nvSpPr>
        <p:spPr/>
        <p:txBody>
          <a:bodyPr/>
          <a:lstStyle/>
          <a:p>
            <a:fld id="{C1D8F5C6-DEBF-48C5-9B7C-2B046B99B06B}" type="datetimeFigureOut">
              <a:rPr lang="it-IT" smtClean="0"/>
              <a:t>07/10/2023</a:t>
            </a:fld>
            <a:endParaRPr lang="it-IT"/>
          </a:p>
        </p:txBody>
      </p:sp>
      <p:sp>
        <p:nvSpPr>
          <p:cNvPr id="6" name="Segnaposto piè di pagina 5">
            <a:extLst>
              <a:ext uri="{FF2B5EF4-FFF2-40B4-BE49-F238E27FC236}">
                <a16:creationId xmlns:a16="http://schemas.microsoft.com/office/drawing/2014/main" id="{A271CC62-7AA3-435C-8EB7-47538C54C6F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45EF1FB-28DF-42BF-A5C8-8B0995929B45}"/>
              </a:ext>
            </a:extLst>
          </p:cNvPr>
          <p:cNvSpPr>
            <a:spLocks noGrp="1"/>
          </p:cNvSpPr>
          <p:nvPr>
            <p:ph type="sldNum" sz="quarter" idx="12"/>
          </p:nvPr>
        </p:nvSpPr>
        <p:spPr/>
        <p:txBody>
          <a:bodyPr/>
          <a:lstStyle/>
          <a:p>
            <a:fld id="{F4FF866E-03DF-45C4-B2EE-28D539FA2C33}" type="slidenum">
              <a:rPr lang="it-IT" smtClean="0"/>
              <a:t>‹N›</a:t>
            </a:fld>
            <a:endParaRPr lang="it-IT"/>
          </a:p>
        </p:txBody>
      </p:sp>
    </p:spTree>
    <p:extLst>
      <p:ext uri="{BB962C8B-B14F-4D97-AF65-F5344CB8AC3E}">
        <p14:creationId xmlns:p14="http://schemas.microsoft.com/office/powerpoint/2010/main" val="4010832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E09EF6-1A47-4643-B53E-A3398CE9449F}"/>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07DE852B-072D-4F5B-9DFB-BDF1627EC7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BE62CC96-86F6-4C22-B4C0-DA7AC4F0EF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DA0D2337-7CF5-425E-9231-0FC9DBE4EB58}"/>
              </a:ext>
            </a:extLst>
          </p:cNvPr>
          <p:cNvSpPr>
            <a:spLocks noGrp="1"/>
          </p:cNvSpPr>
          <p:nvPr>
            <p:ph type="dt" sz="half" idx="10"/>
          </p:nvPr>
        </p:nvSpPr>
        <p:spPr/>
        <p:txBody>
          <a:bodyPr/>
          <a:lstStyle/>
          <a:p>
            <a:fld id="{C1D8F5C6-DEBF-48C5-9B7C-2B046B99B06B}" type="datetimeFigureOut">
              <a:rPr lang="it-IT" smtClean="0"/>
              <a:t>07/10/2023</a:t>
            </a:fld>
            <a:endParaRPr lang="it-IT"/>
          </a:p>
        </p:txBody>
      </p:sp>
      <p:sp>
        <p:nvSpPr>
          <p:cNvPr id="6" name="Segnaposto piè di pagina 5">
            <a:extLst>
              <a:ext uri="{FF2B5EF4-FFF2-40B4-BE49-F238E27FC236}">
                <a16:creationId xmlns:a16="http://schemas.microsoft.com/office/drawing/2014/main" id="{301A66D8-A62E-4EE4-A7A3-2A2865DF57C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ADD9C25-E519-45ED-A0EC-3579746E82A8}"/>
              </a:ext>
            </a:extLst>
          </p:cNvPr>
          <p:cNvSpPr>
            <a:spLocks noGrp="1"/>
          </p:cNvSpPr>
          <p:nvPr>
            <p:ph type="sldNum" sz="quarter" idx="12"/>
          </p:nvPr>
        </p:nvSpPr>
        <p:spPr/>
        <p:txBody>
          <a:bodyPr/>
          <a:lstStyle/>
          <a:p>
            <a:fld id="{F4FF866E-03DF-45C4-B2EE-28D539FA2C33}" type="slidenum">
              <a:rPr lang="it-IT" smtClean="0"/>
              <a:t>‹N›</a:t>
            </a:fld>
            <a:endParaRPr lang="it-IT"/>
          </a:p>
        </p:txBody>
      </p:sp>
    </p:spTree>
    <p:extLst>
      <p:ext uri="{BB962C8B-B14F-4D97-AF65-F5344CB8AC3E}">
        <p14:creationId xmlns:p14="http://schemas.microsoft.com/office/powerpoint/2010/main" val="3078741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A21D39D-055C-452A-BAE4-A132A5FB64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E31D6F45-6D69-4932-88FA-5CA05B1F6F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77F6C11-8A83-4493-AE33-8037819439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D8F5C6-DEBF-48C5-9B7C-2B046B99B06B}" type="datetimeFigureOut">
              <a:rPr lang="it-IT" smtClean="0"/>
              <a:t>07/10/2023</a:t>
            </a:fld>
            <a:endParaRPr lang="it-IT"/>
          </a:p>
        </p:txBody>
      </p:sp>
      <p:sp>
        <p:nvSpPr>
          <p:cNvPr id="5" name="Segnaposto piè di pagina 4">
            <a:extLst>
              <a:ext uri="{FF2B5EF4-FFF2-40B4-BE49-F238E27FC236}">
                <a16:creationId xmlns:a16="http://schemas.microsoft.com/office/drawing/2014/main" id="{8A932ACE-B73E-426A-9541-0230B82A78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4F9EBCA2-7BA4-4C23-A6AD-3F058D2B42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FF866E-03DF-45C4-B2EE-28D539FA2C33}" type="slidenum">
              <a:rPr lang="it-IT" smtClean="0"/>
              <a:t>‹N›</a:t>
            </a:fld>
            <a:endParaRPr lang="it-IT"/>
          </a:p>
        </p:txBody>
      </p:sp>
    </p:spTree>
    <p:extLst>
      <p:ext uri="{BB962C8B-B14F-4D97-AF65-F5344CB8AC3E}">
        <p14:creationId xmlns:p14="http://schemas.microsoft.com/office/powerpoint/2010/main" val="86252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en.wikipedia.org/wiki/Participle" TargetMode="External"/><Relationship Id="rId13" Type="http://schemas.openxmlformats.org/officeDocument/2006/relationships/hyperlink" Target="https://en.wikipedia.org/wiki/Etymology" TargetMode="External"/><Relationship Id="rId3" Type="http://schemas.openxmlformats.org/officeDocument/2006/relationships/hyperlink" Target="https://en.wiktionary.org/wiki/onto-" TargetMode="External"/><Relationship Id="rId7" Type="http://schemas.openxmlformats.org/officeDocument/2006/relationships/hyperlink" Target="https://en.wikipedia.org/wiki/Present_tense" TargetMode="External"/><Relationship Id="rId12" Type="http://schemas.openxmlformats.org/officeDocument/2006/relationships/hyperlink" Target="https://en.wiktionary.org/wiki/-logia" TargetMode="External"/><Relationship Id="rId2" Type="http://schemas.openxmlformats.org/officeDocument/2006/relationships/hyperlink" Target="https://en.wikipedia.org/wiki/Compound_(linguistics)" TargetMode="External"/><Relationship Id="rId16" Type="http://schemas.openxmlformats.org/officeDocument/2006/relationships/hyperlink" Target="https://en.wikipedia.org/wiki/Rudolf_G%C3%B6ckel" TargetMode="External"/><Relationship Id="rId1" Type="http://schemas.openxmlformats.org/officeDocument/2006/relationships/slideLayout" Target="../slideLayouts/slideLayout2.xml"/><Relationship Id="rId6" Type="http://schemas.openxmlformats.org/officeDocument/2006/relationships/hyperlink" Target="https://en.wikipedia.org/wiki/Genitive" TargetMode="External"/><Relationship Id="rId11" Type="http://schemas.openxmlformats.org/officeDocument/2006/relationships/hyperlink" Target="https://en.wiktionary.org/wiki/-%CE%BB%CE%BF%CE%B3%CE%AF%CE%B1" TargetMode="External"/><Relationship Id="rId5" Type="http://schemas.openxmlformats.org/officeDocument/2006/relationships/hyperlink" Target="https://en.wiktionary.org/wiki/%E1%BD%A4%CE%BD" TargetMode="External"/><Relationship Id="rId15" Type="http://schemas.openxmlformats.org/officeDocument/2006/relationships/hyperlink" Target="https://en.wikipedia.org/wiki/Jacob_Lorhard" TargetMode="External"/><Relationship Id="rId10" Type="http://schemas.openxmlformats.org/officeDocument/2006/relationships/hyperlink" Target="https://en.wiktionary.org/wiki/%CE%B5%E1%BC%B0%CE%BC%CE%AF" TargetMode="External"/><Relationship Id="rId4" Type="http://schemas.openxmlformats.org/officeDocument/2006/relationships/hyperlink" Target="https://en.wikipedia.org/wiki/Ancient_Greek" TargetMode="External"/><Relationship Id="rId9" Type="http://schemas.openxmlformats.org/officeDocument/2006/relationships/hyperlink" Target="https://en.wikipedia.org/wiki/Verb" TargetMode="External"/><Relationship Id="rId14" Type="http://schemas.openxmlformats.org/officeDocument/2006/relationships/hyperlink" Target="https://en.wikipedia.org/wiki/New_Latin"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3CAD3B-EA19-4A0C-BB56-6D0BF2138890}"/>
              </a:ext>
            </a:extLst>
          </p:cNvPr>
          <p:cNvSpPr>
            <a:spLocks noGrp="1"/>
          </p:cNvSpPr>
          <p:nvPr>
            <p:ph type="ctrTitle"/>
          </p:nvPr>
        </p:nvSpPr>
        <p:spPr/>
        <p:txBody>
          <a:bodyPr/>
          <a:lstStyle/>
          <a:p>
            <a:r>
              <a:rPr lang="it-IT" dirty="0"/>
              <a:t>Ontologia Analitica 23-24</a:t>
            </a:r>
          </a:p>
        </p:txBody>
      </p:sp>
      <p:sp>
        <p:nvSpPr>
          <p:cNvPr id="3" name="Sottotitolo 2">
            <a:extLst>
              <a:ext uri="{FF2B5EF4-FFF2-40B4-BE49-F238E27FC236}">
                <a16:creationId xmlns:a16="http://schemas.microsoft.com/office/drawing/2014/main" id="{E7A31848-28DB-4DE6-936B-AC0920315769}"/>
              </a:ext>
            </a:extLst>
          </p:cNvPr>
          <p:cNvSpPr>
            <a:spLocks noGrp="1"/>
          </p:cNvSpPr>
          <p:nvPr>
            <p:ph type="subTitle" idx="1"/>
          </p:nvPr>
        </p:nvSpPr>
        <p:spPr/>
        <p:txBody>
          <a:bodyPr/>
          <a:lstStyle/>
          <a:p>
            <a:r>
              <a:rPr lang="it-IT" dirty="0"/>
              <a:t>Lezioni 1-2</a:t>
            </a:r>
          </a:p>
        </p:txBody>
      </p:sp>
    </p:spTree>
    <p:extLst>
      <p:ext uri="{BB962C8B-B14F-4D97-AF65-F5344CB8AC3E}">
        <p14:creationId xmlns:p14="http://schemas.microsoft.com/office/powerpoint/2010/main" val="2852954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r>
              <a:rPr lang="en-US"/>
              <a:t>Metaphysics, common sense, science</a:t>
            </a:r>
            <a:br>
              <a:rPr lang="en-US"/>
            </a:br>
            <a:endParaRPr lang="it-IT"/>
          </a:p>
        </p:txBody>
      </p:sp>
      <p:sp>
        <p:nvSpPr>
          <p:cNvPr id="7" name="Segnaposto testo 6"/>
          <p:cNvSpPr>
            <a:spLocks noGrp="1"/>
          </p:cNvSpPr>
          <p:nvPr>
            <p:ph type="body" idx="1"/>
          </p:nvPr>
        </p:nvSpPr>
        <p:spPr/>
        <p:txBody>
          <a:bodyPr/>
          <a:lstStyle/>
          <a:p>
            <a:endParaRPr lang="it-IT"/>
          </a:p>
        </p:txBody>
      </p:sp>
    </p:spTree>
    <p:extLst>
      <p:ext uri="{BB962C8B-B14F-4D97-AF65-F5344CB8AC3E}">
        <p14:creationId xmlns:p14="http://schemas.microsoft.com/office/powerpoint/2010/main" val="4200587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Naming a discipline</a:t>
            </a:r>
          </a:p>
        </p:txBody>
      </p:sp>
      <p:sp>
        <p:nvSpPr>
          <p:cNvPr id="3" name="Segnaposto contenuto 2"/>
          <p:cNvSpPr>
            <a:spLocks noGrp="1"/>
          </p:cNvSpPr>
          <p:nvPr>
            <p:ph idx="1"/>
          </p:nvPr>
        </p:nvSpPr>
        <p:spPr/>
        <p:txBody>
          <a:bodyPr>
            <a:normAutofit lnSpcReduction="10000"/>
          </a:bodyPr>
          <a:lstStyle/>
          <a:p>
            <a:r>
              <a:rPr lang="it-IT"/>
              <a:t>First philosophy = the study of being qua (as) being</a:t>
            </a:r>
          </a:p>
          <a:p>
            <a:r>
              <a:rPr lang="it-IT"/>
              <a:t>Metaphysics</a:t>
            </a:r>
          </a:p>
          <a:p>
            <a:r>
              <a:rPr lang="it-IT"/>
              <a:t>Ontology</a:t>
            </a:r>
          </a:p>
          <a:p>
            <a:r>
              <a:rPr lang="it-IT"/>
              <a:t>Study of the most general kinds (categories) of being or reality, which ones they are, what they are (their nature), how they are structured, how they hang together</a:t>
            </a:r>
          </a:p>
          <a:p>
            <a:r>
              <a:rPr lang="it-IT"/>
              <a:t>Continental vs. Analytic philosophy</a:t>
            </a:r>
          </a:p>
          <a:p>
            <a:r>
              <a:rPr lang="it-IT"/>
              <a:t>Analytic Ontology (metaphysics)</a:t>
            </a:r>
          </a:p>
          <a:p>
            <a:r>
              <a:rPr lang="it-IT"/>
              <a:t>Committing oneself to "an ontology" (Quine), i.e., to an inventory of what there is</a:t>
            </a:r>
          </a:p>
        </p:txBody>
      </p:sp>
    </p:spTree>
    <p:extLst>
      <p:ext uri="{BB962C8B-B14F-4D97-AF65-F5344CB8AC3E}">
        <p14:creationId xmlns:p14="http://schemas.microsoft.com/office/powerpoint/2010/main" val="2044590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Ontological/metaphysical issues (categories)</a:t>
            </a:r>
          </a:p>
        </p:txBody>
      </p:sp>
      <p:sp>
        <p:nvSpPr>
          <p:cNvPr id="3" name="Segnaposto contenuto 2"/>
          <p:cNvSpPr>
            <a:spLocks noGrp="1"/>
          </p:cNvSpPr>
          <p:nvPr>
            <p:ph idx="1"/>
          </p:nvPr>
        </p:nvSpPr>
        <p:spPr/>
        <p:txBody>
          <a:bodyPr>
            <a:normAutofit fontScale="62500" lnSpcReduction="20000"/>
          </a:bodyPr>
          <a:lstStyle/>
          <a:p>
            <a:r>
              <a:rPr lang="it-IT" b="1" dirty="0" err="1"/>
              <a:t>Being</a:t>
            </a:r>
            <a:endParaRPr lang="it-IT" b="1" dirty="0"/>
          </a:p>
          <a:p>
            <a:r>
              <a:rPr lang="it-IT" b="1" dirty="0" err="1"/>
              <a:t>Existence</a:t>
            </a:r>
            <a:endParaRPr lang="it-IT" b="1" dirty="0"/>
          </a:p>
          <a:p>
            <a:r>
              <a:rPr lang="it-IT" dirty="0"/>
              <a:t>Object or </a:t>
            </a:r>
            <a:r>
              <a:rPr lang="it-IT" dirty="0" err="1"/>
              <a:t>individual</a:t>
            </a:r>
            <a:endParaRPr lang="it-IT" dirty="0"/>
          </a:p>
          <a:p>
            <a:r>
              <a:rPr lang="it-IT" dirty="0"/>
              <a:t>Property</a:t>
            </a:r>
          </a:p>
          <a:p>
            <a:r>
              <a:rPr lang="it-IT" dirty="0"/>
              <a:t>Relation</a:t>
            </a:r>
          </a:p>
          <a:p>
            <a:r>
              <a:rPr lang="it-IT" dirty="0"/>
              <a:t>State of </a:t>
            </a:r>
            <a:r>
              <a:rPr lang="it-IT" dirty="0" err="1"/>
              <a:t>affairs</a:t>
            </a:r>
            <a:endParaRPr lang="it-IT" dirty="0"/>
          </a:p>
          <a:p>
            <a:r>
              <a:rPr lang="it-IT" dirty="0" err="1"/>
              <a:t>Event</a:t>
            </a:r>
            <a:endParaRPr lang="it-IT" dirty="0"/>
          </a:p>
          <a:p>
            <a:r>
              <a:rPr lang="it-IT" dirty="0" err="1"/>
              <a:t>meaning</a:t>
            </a:r>
            <a:r>
              <a:rPr lang="it-IT" dirty="0"/>
              <a:t>, </a:t>
            </a:r>
            <a:r>
              <a:rPr lang="it-IT" dirty="0" err="1"/>
              <a:t>concept</a:t>
            </a:r>
            <a:r>
              <a:rPr lang="it-IT" dirty="0"/>
              <a:t>, proposition</a:t>
            </a:r>
          </a:p>
          <a:p>
            <a:r>
              <a:rPr lang="it-IT" b="1" dirty="0"/>
              <a:t>time</a:t>
            </a:r>
          </a:p>
          <a:p>
            <a:r>
              <a:rPr lang="it-IT" dirty="0"/>
              <a:t>Space</a:t>
            </a:r>
          </a:p>
          <a:p>
            <a:r>
              <a:rPr lang="it-IT" dirty="0"/>
              <a:t>Mind</a:t>
            </a:r>
          </a:p>
          <a:p>
            <a:r>
              <a:rPr lang="it-IT" dirty="0" err="1"/>
              <a:t>Matter</a:t>
            </a:r>
            <a:endParaRPr lang="it-IT" dirty="0"/>
          </a:p>
          <a:p>
            <a:r>
              <a:rPr lang="it-IT" dirty="0" err="1"/>
              <a:t>God</a:t>
            </a:r>
            <a:endParaRPr lang="it-IT" dirty="0"/>
          </a:p>
        </p:txBody>
      </p:sp>
      <p:sp>
        <p:nvSpPr>
          <p:cNvPr id="8" name="Callout con freccia a sinistra 7"/>
          <p:cNvSpPr/>
          <p:nvPr/>
        </p:nvSpPr>
        <p:spPr>
          <a:xfrm>
            <a:off x="2389396" y="1681212"/>
            <a:ext cx="5978324" cy="102436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p:cNvSpPr txBox="1"/>
          <p:nvPr/>
        </p:nvSpPr>
        <p:spPr>
          <a:xfrm>
            <a:off x="4472650" y="1894303"/>
            <a:ext cx="2445152" cy="416688"/>
          </a:xfrm>
          <a:prstGeom prst="rect">
            <a:avLst/>
          </a:prstGeom>
          <a:noFill/>
        </p:spPr>
        <p:txBody>
          <a:bodyPr wrap="square" rtlCol="0">
            <a:spAutoFit/>
          </a:bodyPr>
          <a:lstStyle/>
          <a:p>
            <a:endParaRPr lang="it-IT"/>
          </a:p>
        </p:txBody>
      </p:sp>
      <p:sp>
        <p:nvSpPr>
          <p:cNvPr id="10" name="CasellaDiTesto 9"/>
          <p:cNvSpPr txBox="1"/>
          <p:nvPr/>
        </p:nvSpPr>
        <p:spPr>
          <a:xfrm>
            <a:off x="5453305" y="1894303"/>
            <a:ext cx="1643605" cy="830997"/>
          </a:xfrm>
          <a:prstGeom prst="rect">
            <a:avLst/>
          </a:prstGeom>
          <a:noFill/>
        </p:spPr>
        <p:txBody>
          <a:bodyPr wrap="square" rtlCol="0">
            <a:spAutoFit/>
          </a:bodyPr>
          <a:lstStyle/>
          <a:p>
            <a:r>
              <a:rPr lang="it-IT" sz="2400" dirty="0" err="1"/>
              <a:t>emphasis</a:t>
            </a:r>
            <a:r>
              <a:rPr lang="it-IT" sz="2400" dirty="0"/>
              <a:t> on</a:t>
            </a:r>
          </a:p>
        </p:txBody>
      </p:sp>
      <p:sp>
        <p:nvSpPr>
          <p:cNvPr id="7" name="Freccia a sinistra 6">
            <a:extLst>
              <a:ext uri="{FF2B5EF4-FFF2-40B4-BE49-F238E27FC236}">
                <a16:creationId xmlns:a16="http://schemas.microsoft.com/office/drawing/2014/main" id="{C2D6D683-C26A-456E-9D08-31487F2C1B82}"/>
              </a:ext>
            </a:extLst>
          </p:cNvPr>
          <p:cNvSpPr/>
          <p:nvPr/>
        </p:nvSpPr>
        <p:spPr>
          <a:xfrm>
            <a:off x="2881459" y="4351066"/>
            <a:ext cx="3393649" cy="23567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2" name="Connettore diritto 11">
            <a:extLst>
              <a:ext uri="{FF2B5EF4-FFF2-40B4-BE49-F238E27FC236}">
                <a16:creationId xmlns:a16="http://schemas.microsoft.com/office/drawing/2014/main" id="{F99C080F-5F25-426E-ABC8-6C41B6E26ADE}"/>
              </a:ext>
            </a:extLst>
          </p:cNvPr>
          <p:cNvCxnSpPr>
            <a:cxnSpLocks/>
          </p:cNvCxnSpPr>
          <p:nvPr/>
        </p:nvCxnSpPr>
        <p:spPr>
          <a:xfrm flipH="1">
            <a:off x="6262537" y="2705572"/>
            <a:ext cx="1" cy="1784185"/>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1997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Historical terminological note</a:t>
            </a:r>
          </a:p>
        </p:txBody>
      </p:sp>
      <p:sp>
        <p:nvSpPr>
          <p:cNvPr id="3" name="Segnaposto contenuto 2"/>
          <p:cNvSpPr>
            <a:spLocks noGrp="1"/>
          </p:cNvSpPr>
          <p:nvPr>
            <p:ph idx="1"/>
          </p:nvPr>
        </p:nvSpPr>
        <p:spPr/>
        <p:txBody>
          <a:bodyPr>
            <a:normAutofit fontScale="92500" lnSpcReduction="10000"/>
          </a:bodyPr>
          <a:lstStyle/>
          <a:p>
            <a:r>
              <a:rPr lang="it-IT" b="1"/>
              <a:t>"Metaphysics". </a:t>
            </a:r>
            <a:r>
              <a:rPr lang="it-IT"/>
              <a:t>Origin of the term in the fact that Andronicus of Rhodes (I cent. B.C.) placed certain Aristotelian writings after those about physics (tà metà tà physiká)</a:t>
            </a:r>
          </a:p>
          <a:p>
            <a:r>
              <a:rPr lang="it-IT" b="1"/>
              <a:t>"Ontology". </a:t>
            </a:r>
            <a:r>
              <a:rPr lang="it-IT"/>
              <a:t>Origin of the term in the 17th century. From Wikipedia:</a:t>
            </a:r>
          </a:p>
          <a:p>
            <a:r>
              <a:rPr lang="en-US"/>
              <a:t>The </a:t>
            </a:r>
            <a:r>
              <a:rPr lang="en-US">
                <a:hlinkClick r:id="rId2" tooltip="Compound (linguistics)"/>
              </a:rPr>
              <a:t>compound</a:t>
            </a:r>
            <a:r>
              <a:rPr lang="en-US"/>
              <a:t> word </a:t>
            </a:r>
            <a:r>
              <a:rPr lang="en-US" i="1"/>
              <a:t>ontology</a:t>
            </a:r>
            <a:r>
              <a:rPr lang="en-US"/>
              <a:t> combines </a:t>
            </a:r>
            <a:r>
              <a:rPr lang="en-US" i="1">
                <a:hlinkClick r:id="rId3" tooltip="wikt:onto-"/>
              </a:rPr>
              <a:t>onto</a:t>
            </a:r>
            <a:r>
              <a:rPr lang="en-US" i="1"/>
              <a:t>-</a:t>
            </a:r>
            <a:r>
              <a:rPr lang="en-US"/>
              <a:t>, from the </a:t>
            </a:r>
            <a:r>
              <a:rPr lang="en-US">
                <a:hlinkClick r:id="rId4" tooltip="Ancient Greek"/>
              </a:rPr>
              <a:t>Greek</a:t>
            </a:r>
            <a:r>
              <a:rPr lang="en-US"/>
              <a:t> </a:t>
            </a:r>
            <a:r>
              <a:rPr lang="en-US">
                <a:hlinkClick r:id="rId5" tooltip="wikt:ὤν"/>
              </a:rPr>
              <a:t>ὄν</a:t>
            </a:r>
            <a:r>
              <a:rPr lang="en-US"/>
              <a:t>, </a:t>
            </a:r>
            <a:r>
              <a:rPr lang="en-US" i="1"/>
              <a:t>on</a:t>
            </a:r>
            <a:r>
              <a:rPr lang="en-US"/>
              <a:t> (</a:t>
            </a:r>
            <a:r>
              <a:rPr lang="en-US">
                <a:hlinkClick r:id="rId6" tooltip="Genitive"/>
              </a:rPr>
              <a:t>gen.</a:t>
            </a:r>
            <a:r>
              <a:rPr lang="en-US"/>
              <a:t> ὄντος, </a:t>
            </a:r>
            <a:r>
              <a:rPr lang="en-US" i="1"/>
              <a:t>ontos</a:t>
            </a:r>
            <a:r>
              <a:rPr lang="en-US"/>
              <a:t>), i.e. "being; that which is", which is the </a:t>
            </a:r>
            <a:r>
              <a:rPr lang="en-US">
                <a:hlinkClick r:id="rId7" tooltip="Present tense"/>
              </a:rPr>
              <a:t>present</a:t>
            </a:r>
            <a:r>
              <a:rPr lang="en-US"/>
              <a:t> </a:t>
            </a:r>
            <a:r>
              <a:rPr lang="en-US">
                <a:hlinkClick r:id="rId8" tooltip="Participle"/>
              </a:rPr>
              <a:t>participle</a:t>
            </a:r>
            <a:r>
              <a:rPr lang="en-US"/>
              <a:t> of the </a:t>
            </a:r>
            <a:r>
              <a:rPr lang="en-US">
                <a:hlinkClick r:id="rId9" tooltip="Verb"/>
              </a:rPr>
              <a:t>verb</a:t>
            </a:r>
            <a:r>
              <a:rPr lang="en-US"/>
              <a:t> </a:t>
            </a:r>
            <a:r>
              <a:rPr lang="en-US">
                <a:hlinkClick r:id="rId10" tooltip="wikt:εἰμί"/>
              </a:rPr>
              <a:t>εἰμί</a:t>
            </a:r>
            <a:r>
              <a:rPr lang="en-US"/>
              <a:t>, </a:t>
            </a:r>
            <a:r>
              <a:rPr lang="en-US" i="1"/>
              <a:t>eimí</a:t>
            </a:r>
            <a:r>
              <a:rPr lang="en-US"/>
              <a:t>, i.e. "to be, I am", and </a:t>
            </a:r>
            <a:r>
              <a:rPr lang="en-US">
                <a:hlinkClick r:id="rId11" tooltip="wikt:-λογία"/>
              </a:rPr>
              <a:t>-λογία</a:t>
            </a:r>
            <a:r>
              <a:rPr lang="en-US"/>
              <a:t>, </a:t>
            </a:r>
            <a:r>
              <a:rPr lang="en-US" i="1">
                <a:hlinkClick r:id="rId12" tooltip="wikt:-logia"/>
              </a:rPr>
              <a:t>-logia</a:t>
            </a:r>
            <a:r>
              <a:rPr lang="en-US"/>
              <a:t>, i.e. "logical discourse. While the </a:t>
            </a:r>
            <a:r>
              <a:rPr lang="en-US">
                <a:hlinkClick r:id="rId13" tooltip="Etymology"/>
              </a:rPr>
              <a:t>etymology</a:t>
            </a:r>
            <a:r>
              <a:rPr lang="en-US"/>
              <a:t> is Greek, the oldest extant record of the word itself, the </a:t>
            </a:r>
            <a:r>
              <a:rPr lang="en-US">
                <a:hlinkClick r:id="rId14" tooltip="New Latin"/>
              </a:rPr>
              <a:t>New Latin</a:t>
            </a:r>
            <a:r>
              <a:rPr lang="en-US"/>
              <a:t> form </a:t>
            </a:r>
            <a:r>
              <a:rPr lang="en-US" i="1"/>
              <a:t>ontologia</a:t>
            </a:r>
            <a:r>
              <a:rPr lang="en-US"/>
              <a:t>, appeared in 1606 in the work </a:t>
            </a:r>
            <a:r>
              <a:rPr lang="en-US" i="1"/>
              <a:t>Ogdoas Scholastica</a:t>
            </a:r>
            <a:r>
              <a:rPr lang="en-US"/>
              <a:t> by </a:t>
            </a:r>
            <a:r>
              <a:rPr lang="en-US">
                <a:hlinkClick r:id="rId15" tooltip="Jacob Lorhard"/>
              </a:rPr>
              <a:t>Jacob Lorhard</a:t>
            </a:r>
            <a:r>
              <a:rPr lang="en-US"/>
              <a:t> (</a:t>
            </a:r>
            <a:r>
              <a:rPr lang="en-US" i="1"/>
              <a:t>Lorhardus</a:t>
            </a:r>
            <a:r>
              <a:rPr lang="en-US"/>
              <a:t>) ["ontology" used as synonymous with "metaphysics"] and in 1613 in the </a:t>
            </a:r>
            <a:r>
              <a:rPr lang="en-US" i="1"/>
              <a:t>Lexicon philosophicum</a:t>
            </a:r>
            <a:r>
              <a:rPr lang="en-US"/>
              <a:t> by </a:t>
            </a:r>
            <a:r>
              <a:rPr lang="en-US">
                <a:hlinkClick r:id="rId16" tooltip="Rudolf Göckel"/>
              </a:rPr>
              <a:t>Rudolf Göckel</a:t>
            </a:r>
            <a:r>
              <a:rPr lang="en-US"/>
              <a:t> (</a:t>
            </a:r>
            <a:r>
              <a:rPr lang="en-US" i="1"/>
              <a:t>Goclenius</a:t>
            </a:r>
            <a:r>
              <a:rPr lang="en-US"/>
              <a:t>)</a:t>
            </a:r>
          </a:p>
          <a:p>
            <a:endParaRPr lang="it-IT"/>
          </a:p>
        </p:txBody>
      </p:sp>
    </p:spTree>
    <p:extLst>
      <p:ext uri="{BB962C8B-B14F-4D97-AF65-F5344CB8AC3E}">
        <p14:creationId xmlns:p14="http://schemas.microsoft.com/office/powerpoint/2010/main" val="2755132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Attempts to distinguish</a:t>
            </a:r>
          </a:p>
        </p:txBody>
      </p:sp>
      <p:sp>
        <p:nvSpPr>
          <p:cNvPr id="3" name="Segnaposto contenuto 2"/>
          <p:cNvSpPr>
            <a:spLocks noGrp="1"/>
          </p:cNvSpPr>
          <p:nvPr>
            <p:ph idx="1"/>
          </p:nvPr>
        </p:nvSpPr>
        <p:spPr/>
        <p:txBody>
          <a:bodyPr>
            <a:normAutofit fontScale="92500" lnSpcReduction="20000"/>
          </a:bodyPr>
          <a:lstStyle/>
          <a:p>
            <a:r>
              <a:rPr lang="it-IT" dirty="0" err="1"/>
              <a:t>Castañeda</a:t>
            </a:r>
            <a:r>
              <a:rPr lang="it-IT" dirty="0"/>
              <a:t> (1980): "</a:t>
            </a:r>
            <a:r>
              <a:rPr lang="it-IT" dirty="0" err="1"/>
              <a:t>phenomenological</a:t>
            </a:r>
            <a:r>
              <a:rPr lang="it-IT" dirty="0"/>
              <a:t> </a:t>
            </a:r>
            <a:r>
              <a:rPr lang="it-IT" dirty="0" err="1"/>
              <a:t>ontology</a:t>
            </a:r>
            <a:r>
              <a:rPr lang="it-IT" dirty="0"/>
              <a:t> </a:t>
            </a:r>
            <a:r>
              <a:rPr lang="it-IT" dirty="0" err="1"/>
              <a:t>is</a:t>
            </a:r>
            <a:r>
              <a:rPr lang="it-IT" dirty="0"/>
              <a:t> the </a:t>
            </a:r>
            <a:r>
              <a:rPr lang="it-IT" dirty="0" err="1"/>
              <a:t>study</a:t>
            </a:r>
            <a:r>
              <a:rPr lang="it-IT" dirty="0"/>
              <a:t> of </a:t>
            </a:r>
            <a:r>
              <a:rPr lang="it-IT" dirty="0" err="1"/>
              <a:t>both</a:t>
            </a:r>
            <a:r>
              <a:rPr lang="it-IT" dirty="0"/>
              <a:t> the </a:t>
            </a:r>
            <a:r>
              <a:rPr lang="it-IT" dirty="0" err="1"/>
              <a:t>most</a:t>
            </a:r>
            <a:r>
              <a:rPr lang="it-IT" dirty="0"/>
              <a:t> general </a:t>
            </a:r>
            <a:r>
              <a:rPr lang="it-IT" dirty="0" err="1"/>
              <a:t>structure</a:t>
            </a:r>
            <a:r>
              <a:rPr lang="it-IT" dirty="0"/>
              <a:t> of the world </a:t>
            </a:r>
            <a:r>
              <a:rPr lang="it-IT" dirty="0" err="1"/>
              <a:t>one</a:t>
            </a:r>
            <a:r>
              <a:rPr lang="it-IT" dirty="0"/>
              <a:t> </a:t>
            </a:r>
            <a:r>
              <a:rPr lang="it-IT" dirty="0" err="1"/>
              <a:t>finds</a:t>
            </a:r>
            <a:r>
              <a:rPr lang="it-IT" dirty="0"/>
              <a:t> </a:t>
            </a:r>
            <a:r>
              <a:rPr lang="it-IT" dirty="0" err="1"/>
              <a:t>oneself</a:t>
            </a:r>
            <a:r>
              <a:rPr lang="it-IT" dirty="0"/>
              <a:t> in and the </a:t>
            </a:r>
            <a:r>
              <a:rPr lang="it-IT" dirty="0" err="1"/>
              <a:t>most</a:t>
            </a:r>
            <a:r>
              <a:rPr lang="it-IT" dirty="0"/>
              <a:t> pervasive </a:t>
            </a:r>
            <a:r>
              <a:rPr lang="it-IT" dirty="0" err="1"/>
              <a:t>patterns</a:t>
            </a:r>
            <a:r>
              <a:rPr lang="it-IT" dirty="0"/>
              <a:t> of </a:t>
            </a:r>
            <a:r>
              <a:rPr lang="it-IT" dirty="0" err="1"/>
              <a:t>one's</a:t>
            </a:r>
            <a:r>
              <a:rPr lang="it-IT" dirty="0"/>
              <a:t> </a:t>
            </a:r>
            <a:r>
              <a:rPr lang="it-IT" dirty="0" err="1"/>
              <a:t>experience</a:t>
            </a:r>
            <a:r>
              <a:rPr lang="it-IT" dirty="0"/>
              <a:t> and </a:t>
            </a:r>
            <a:r>
              <a:rPr lang="it-IT" dirty="0" err="1"/>
              <a:t>thinking</a:t>
            </a:r>
            <a:r>
              <a:rPr lang="it-IT" dirty="0"/>
              <a:t> of </a:t>
            </a:r>
            <a:r>
              <a:rPr lang="it-IT" dirty="0" err="1"/>
              <a:t>that</a:t>
            </a:r>
            <a:r>
              <a:rPr lang="it-IT" dirty="0"/>
              <a:t> word ... The </a:t>
            </a:r>
            <a:r>
              <a:rPr lang="it-IT" dirty="0" err="1"/>
              <a:t>study</a:t>
            </a:r>
            <a:r>
              <a:rPr lang="it-IT" dirty="0"/>
              <a:t> of the </a:t>
            </a:r>
            <a:r>
              <a:rPr lang="it-IT" dirty="0" err="1"/>
              <a:t>conjenctures</a:t>
            </a:r>
            <a:r>
              <a:rPr lang="it-IT" dirty="0"/>
              <a:t> </a:t>
            </a:r>
            <a:r>
              <a:rPr lang="it-IT" dirty="0" err="1"/>
              <a:t>about</a:t>
            </a:r>
            <a:r>
              <a:rPr lang="it-IT" dirty="0"/>
              <a:t> reality in </a:t>
            </a:r>
            <a:r>
              <a:rPr lang="it-IT" dirty="0" err="1"/>
              <a:t>itself</a:t>
            </a:r>
            <a:r>
              <a:rPr lang="it-IT" dirty="0"/>
              <a:t> </a:t>
            </a:r>
            <a:r>
              <a:rPr lang="it-IT" dirty="0" err="1"/>
              <a:t>may</a:t>
            </a:r>
            <a:r>
              <a:rPr lang="it-IT" dirty="0"/>
              <a:t> be </a:t>
            </a:r>
            <a:r>
              <a:rPr lang="it-IT" dirty="0" err="1"/>
              <a:t>called</a:t>
            </a:r>
            <a:r>
              <a:rPr lang="it-IT" dirty="0"/>
              <a:t> </a:t>
            </a:r>
            <a:r>
              <a:rPr lang="it-IT" dirty="0" err="1"/>
              <a:t>metaphysical</a:t>
            </a:r>
            <a:r>
              <a:rPr lang="it-IT" dirty="0"/>
              <a:t> </a:t>
            </a:r>
            <a:r>
              <a:rPr lang="it-IT" dirty="0" err="1"/>
              <a:t>ontology</a:t>
            </a:r>
            <a:r>
              <a:rPr lang="it-IT" dirty="0"/>
              <a:t>"</a:t>
            </a:r>
          </a:p>
          <a:p>
            <a:r>
              <a:rPr lang="it-IT" dirty="0"/>
              <a:t>Laurence &amp; </a:t>
            </a:r>
            <a:r>
              <a:rPr lang="it-IT" dirty="0" err="1"/>
              <a:t>MacDonald</a:t>
            </a:r>
            <a:r>
              <a:rPr lang="it-IT" dirty="0"/>
              <a:t> (</a:t>
            </a:r>
            <a:r>
              <a:rPr lang="it-IT" dirty="0" err="1"/>
              <a:t>Readings</a:t>
            </a:r>
            <a:r>
              <a:rPr lang="it-IT" dirty="0"/>
              <a:t> in the </a:t>
            </a:r>
            <a:r>
              <a:rPr lang="it-IT" dirty="0" err="1"/>
              <a:t>Foundations</a:t>
            </a:r>
            <a:r>
              <a:rPr lang="it-IT" dirty="0"/>
              <a:t> of </a:t>
            </a:r>
            <a:r>
              <a:rPr lang="it-IT" dirty="0" err="1"/>
              <a:t>metaphysics</a:t>
            </a:r>
            <a:r>
              <a:rPr lang="it-IT" dirty="0"/>
              <a:t>, 1998): "</a:t>
            </a:r>
            <a:r>
              <a:rPr lang="it-IT" dirty="0" err="1"/>
              <a:t>Metaphysics</a:t>
            </a:r>
            <a:r>
              <a:rPr lang="it-IT" dirty="0"/>
              <a:t> </a:t>
            </a:r>
            <a:r>
              <a:rPr lang="it-IT" dirty="0" err="1"/>
              <a:t>is</a:t>
            </a:r>
            <a:r>
              <a:rPr lang="it-IT" dirty="0"/>
              <a:t> </a:t>
            </a:r>
            <a:r>
              <a:rPr lang="it-IT" dirty="0" err="1"/>
              <a:t>concerned</a:t>
            </a:r>
            <a:r>
              <a:rPr lang="it-IT" dirty="0"/>
              <a:t> with the </a:t>
            </a:r>
            <a:r>
              <a:rPr lang="it-IT" dirty="0" err="1"/>
              <a:t>study</a:t>
            </a:r>
            <a:r>
              <a:rPr lang="it-IT" dirty="0"/>
              <a:t> of '</a:t>
            </a:r>
            <a:r>
              <a:rPr lang="it-IT" dirty="0" err="1"/>
              <a:t>being</a:t>
            </a:r>
            <a:r>
              <a:rPr lang="it-IT" dirty="0"/>
              <a:t> qua </a:t>
            </a:r>
            <a:r>
              <a:rPr lang="it-IT" dirty="0" err="1"/>
              <a:t>being</a:t>
            </a:r>
            <a:r>
              <a:rPr lang="it-IT" dirty="0"/>
              <a:t>' ... </a:t>
            </a:r>
            <a:r>
              <a:rPr lang="it-IT" dirty="0" err="1"/>
              <a:t>being</a:t>
            </a:r>
            <a:r>
              <a:rPr lang="it-IT" dirty="0"/>
              <a:t> </a:t>
            </a:r>
            <a:r>
              <a:rPr lang="it-IT" dirty="0" err="1"/>
              <a:t>as</a:t>
            </a:r>
            <a:r>
              <a:rPr lang="it-IT" dirty="0"/>
              <a:t> </a:t>
            </a:r>
            <a:r>
              <a:rPr lang="it-IT" dirty="0" err="1"/>
              <a:t>such</a:t>
            </a:r>
            <a:r>
              <a:rPr lang="it-IT" dirty="0"/>
              <a:t>. ... </a:t>
            </a:r>
            <a:r>
              <a:rPr lang="it-IT" dirty="0" err="1"/>
              <a:t>questions</a:t>
            </a:r>
            <a:r>
              <a:rPr lang="it-IT" dirty="0"/>
              <a:t> </a:t>
            </a:r>
            <a:r>
              <a:rPr lang="it-IT" dirty="0" err="1"/>
              <a:t>about</a:t>
            </a:r>
            <a:r>
              <a:rPr lang="it-IT" dirty="0"/>
              <a:t> </a:t>
            </a:r>
            <a:r>
              <a:rPr lang="it-IT" dirty="0" err="1"/>
              <a:t>which</a:t>
            </a:r>
            <a:r>
              <a:rPr lang="it-IT" dirty="0"/>
              <a:t> </a:t>
            </a:r>
            <a:r>
              <a:rPr lang="it-IT" dirty="0" err="1"/>
              <a:t>metaphysical</a:t>
            </a:r>
            <a:r>
              <a:rPr lang="it-IT" dirty="0"/>
              <a:t> </a:t>
            </a:r>
            <a:r>
              <a:rPr lang="it-IT" dirty="0" err="1"/>
              <a:t>categories</a:t>
            </a:r>
            <a:r>
              <a:rPr lang="it-IT" dirty="0"/>
              <a:t> of </a:t>
            </a:r>
            <a:r>
              <a:rPr lang="it-IT" dirty="0" err="1"/>
              <a:t>entities</a:t>
            </a:r>
            <a:r>
              <a:rPr lang="it-IT" dirty="0"/>
              <a:t> </a:t>
            </a:r>
            <a:r>
              <a:rPr lang="it-IT" dirty="0" err="1"/>
              <a:t>there</a:t>
            </a:r>
            <a:r>
              <a:rPr lang="it-IT" dirty="0"/>
              <a:t> are and </a:t>
            </a:r>
            <a:r>
              <a:rPr lang="it-IT" dirty="0" err="1"/>
              <a:t>questions</a:t>
            </a:r>
            <a:r>
              <a:rPr lang="it-IT" dirty="0"/>
              <a:t> </a:t>
            </a:r>
            <a:r>
              <a:rPr lang="it-IT" dirty="0" err="1"/>
              <a:t>about</a:t>
            </a:r>
            <a:r>
              <a:rPr lang="it-IT" dirty="0"/>
              <a:t> the </a:t>
            </a:r>
            <a:r>
              <a:rPr lang="it-IT" dirty="0" err="1"/>
              <a:t>natures</a:t>
            </a:r>
            <a:r>
              <a:rPr lang="it-IT" dirty="0"/>
              <a:t> of </a:t>
            </a:r>
            <a:r>
              <a:rPr lang="it-IT" dirty="0" err="1"/>
              <a:t>different</a:t>
            </a:r>
            <a:r>
              <a:rPr lang="it-IT" dirty="0"/>
              <a:t> </a:t>
            </a:r>
            <a:r>
              <a:rPr lang="it-IT" dirty="0" err="1"/>
              <a:t>kinds</a:t>
            </a:r>
            <a:r>
              <a:rPr lang="it-IT" dirty="0"/>
              <a:t> of </a:t>
            </a:r>
            <a:r>
              <a:rPr lang="it-IT" dirty="0" err="1"/>
              <a:t>entities</a:t>
            </a:r>
            <a:r>
              <a:rPr lang="it-IT" dirty="0"/>
              <a:t> ... </a:t>
            </a:r>
            <a:r>
              <a:rPr lang="it-IT" dirty="0" err="1"/>
              <a:t>constitute</a:t>
            </a:r>
            <a:r>
              <a:rPr lang="it-IT" dirty="0"/>
              <a:t> the </a:t>
            </a:r>
            <a:r>
              <a:rPr lang="it-IT" dirty="0" err="1"/>
              <a:t>central</a:t>
            </a:r>
            <a:r>
              <a:rPr lang="it-IT" dirty="0"/>
              <a:t> </a:t>
            </a:r>
            <a:r>
              <a:rPr lang="it-IT" dirty="0" err="1"/>
              <a:t>questions</a:t>
            </a:r>
            <a:r>
              <a:rPr lang="it-IT" dirty="0"/>
              <a:t> in </a:t>
            </a:r>
            <a:r>
              <a:rPr lang="it-IT" dirty="0" err="1"/>
              <a:t>that</a:t>
            </a:r>
            <a:r>
              <a:rPr lang="it-IT" dirty="0"/>
              <a:t> part of </a:t>
            </a:r>
            <a:r>
              <a:rPr lang="it-IT" dirty="0" err="1"/>
              <a:t>metaphysics</a:t>
            </a:r>
            <a:r>
              <a:rPr lang="it-IT" dirty="0"/>
              <a:t> </a:t>
            </a:r>
            <a:r>
              <a:rPr lang="it-IT" dirty="0" err="1"/>
              <a:t>called</a:t>
            </a:r>
            <a:r>
              <a:rPr lang="it-IT" dirty="0"/>
              <a:t> '</a:t>
            </a:r>
            <a:r>
              <a:rPr lang="it-IT" dirty="0" err="1"/>
              <a:t>ontology</a:t>
            </a:r>
            <a:r>
              <a:rPr lang="it-IT" dirty="0"/>
              <a:t>' ... the </a:t>
            </a:r>
            <a:r>
              <a:rPr lang="it-IT" dirty="0" err="1"/>
              <a:t>very</a:t>
            </a:r>
            <a:r>
              <a:rPr lang="it-IT" dirty="0"/>
              <a:t> </a:t>
            </a:r>
            <a:r>
              <a:rPr lang="it-IT" dirty="0" err="1"/>
              <a:t>foundations</a:t>
            </a:r>
            <a:r>
              <a:rPr lang="it-IT" dirty="0"/>
              <a:t> of </a:t>
            </a:r>
            <a:r>
              <a:rPr lang="it-IT" dirty="0" err="1"/>
              <a:t>metaphysics</a:t>
            </a:r>
            <a:r>
              <a:rPr lang="it-IT" dirty="0"/>
              <a:t>"</a:t>
            </a:r>
          </a:p>
          <a:p>
            <a:r>
              <a:rPr lang="it-IT" dirty="0"/>
              <a:t>Varzi ("On </a:t>
            </a:r>
            <a:r>
              <a:rPr lang="it-IT" dirty="0" err="1"/>
              <a:t>doing</a:t>
            </a:r>
            <a:r>
              <a:rPr lang="it-IT" dirty="0"/>
              <a:t> </a:t>
            </a:r>
            <a:r>
              <a:rPr lang="it-IT" dirty="0" err="1"/>
              <a:t>ontology</a:t>
            </a:r>
            <a:r>
              <a:rPr lang="it-IT" dirty="0"/>
              <a:t> </a:t>
            </a:r>
            <a:r>
              <a:rPr lang="it-IT" dirty="0" err="1"/>
              <a:t>without</a:t>
            </a:r>
            <a:r>
              <a:rPr lang="it-IT" dirty="0"/>
              <a:t> </a:t>
            </a:r>
            <a:r>
              <a:rPr lang="it-IT" dirty="0" err="1"/>
              <a:t>metaphysics</a:t>
            </a:r>
            <a:r>
              <a:rPr lang="it-IT" dirty="0"/>
              <a:t>", Phil. </a:t>
            </a:r>
            <a:r>
              <a:rPr lang="it-IT" dirty="0" err="1"/>
              <a:t>Persp</a:t>
            </a:r>
            <a:r>
              <a:rPr lang="it-IT" dirty="0"/>
              <a:t>. 2011):  "</a:t>
            </a:r>
            <a:r>
              <a:rPr lang="it-IT" dirty="0" err="1"/>
              <a:t>ontology</a:t>
            </a:r>
            <a:r>
              <a:rPr lang="it-IT" dirty="0"/>
              <a:t> </a:t>
            </a:r>
            <a:r>
              <a:rPr lang="it-IT" dirty="0" err="1"/>
              <a:t>understood</a:t>
            </a:r>
            <a:r>
              <a:rPr lang="it-IT" dirty="0"/>
              <a:t> </a:t>
            </a:r>
            <a:r>
              <a:rPr lang="it-IT" dirty="0" err="1"/>
              <a:t>as</a:t>
            </a:r>
            <a:r>
              <a:rPr lang="it-IT" dirty="0"/>
              <a:t> the </a:t>
            </a:r>
            <a:r>
              <a:rPr lang="it-IT" dirty="0" err="1"/>
              <a:t>study</a:t>
            </a:r>
            <a:r>
              <a:rPr lang="it-IT" dirty="0"/>
              <a:t> of </a:t>
            </a:r>
            <a:r>
              <a:rPr lang="it-IT" i="1" dirty="0" err="1"/>
              <a:t>what</a:t>
            </a:r>
            <a:r>
              <a:rPr lang="it-IT" i="1" dirty="0"/>
              <a:t> </a:t>
            </a:r>
            <a:r>
              <a:rPr lang="it-IT" i="1" dirty="0" err="1"/>
              <a:t>there</a:t>
            </a:r>
            <a:r>
              <a:rPr lang="it-IT" i="1" dirty="0"/>
              <a:t> </a:t>
            </a:r>
            <a:r>
              <a:rPr lang="it-IT" i="1" dirty="0" err="1"/>
              <a:t>is</a:t>
            </a:r>
            <a:r>
              <a:rPr lang="it-IT" dirty="0"/>
              <a:t> and </a:t>
            </a:r>
            <a:r>
              <a:rPr lang="it-IT" dirty="0" err="1"/>
              <a:t>metaphysics</a:t>
            </a:r>
            <a:r>
              <a:rPr lang="it-IT" dirty="0"/>
              <a:t> ... </a:t>
            </a:r>
            <a:r>
              <a:rPr lang="it-IT" dirty="0" err="1"/>
              <a:t>as</a:t>
            </a:r>
            <a:r>
              <a:rPr lang="it-IT" dirty="0"/>
              <a:t> the </a:t>
            </a:r>
            <a:r>
              <a:rPr lang="it-IT" dirty="0" err="1"/>
              <a:t>study</a:t>
            </a:r>
            <a:r>
              <a:rPr lang="it-IT" dirty="0"/>
              <a:t> of </a:t>
            </a:r>
            <a:r>
              <a:rPr lang="it-IT" i="1" dirty="0" err="1"/>
              <a:t>what</a:t>
            </a:r>
            <a:r>
              <a:rPr lang="it-IT" i="1" dirty="0"/>
              <a:t> </a:t>
            </a:r>
            <a:r>
              <a:rPr lang="it-IT" i="1" dirty="0" err="1"/>
              <a:t>it</a:t>
            </a:r>
            <a:r>
              <a:rPr lang="it-IT" i="1" dirty="0"/>
              <a:t> </a:t>
            </a:r>
            <a:r>
              <a:rPr lang="it-IT" i="1" dirty="0" err="1"/>
              <a:t>is</a:t>
            </a:r>
            <a:r>
              <a:rPr lang="it-IT" i="1" dirty="0"/>
              <a:t> </a:t>
            </a:r>
            <a:r>
              <a:rPr lang="it-IT" dirty="0"/>
              <a:t>... </a:t>
            </a:r>
            <a:r>
              <a:rPr lang="it-IT" dirty="0" err="1"/>
              <a:t>ontology</a:t>
            </a:r>
            <a:r>
              <a:rPr lang="it-IT" dirty="0"/>
              <a:t> </a:t>
            </a:r>
            <a:r>
              <a:rPr lang="it-IT" dirty="0" err="1"/>
              <a:t>is</a:t>
            </a:r>
            <a:r>
              <a:rPr lang="it-IT" dirty="0"/>
              <a:t> in some way </a:t>
            </a:r>
            <a:r>
              <a:rPr lang="it-IT" i="1" dirty="0" err="1"/>
              <a:t>prior</a:t>
            </a:r>
            <a:r>
              <a:rPr lang="it-IT" i="1" dirty="0"/>
              <a:t> </a:t>
            </a:r>
            <a:r>
              <a:rPr lang="it-IT" dirty="0"/>
              <a:t>to </a:t>
            </a:r>
            <a:r>
              <a:rPr lang="it-IT" dirty="0" err="1"/>
              <a:t>metaphysics</a:t>
            </a:r>
            <a:r>
              <a:rPr lang="it-IT" dirty="0"/>
              <a:t>"</a:t>
            </a:r>
          </a:p>
          <a:p>
            <a:pPr marL="0" indent="0">
              <a:buNone/>
            </a:pPr>
            <a:endParaRPr lang="it-IT" dirty="0"/>
          </a:p>
          <a:p>
            <a:endParaRPr lang="it-IT" dirty="0"/>
          </a:p>
        </p:txBody>
      </p:sp>
    </p:spTree>
    <p:extLst>
      <p:ext uri="{BB962C8B-B14F-4D97-AF65-F5344CB8AC3E}">
        <p14:creationId xmlns:p14="http://schemas.microsoft.com/office/powerpoint/2010/main" val="2945093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Aristotle vs. Kant</a:t>
            </a:r>
          </a:p>
        </p:txBody>
      </p:sp>
      <p:sp>
        <p:nvSpPr>
          <p:cNvPr id="3" name="Segnaposto contenuto 2"/>
          <p:cNvSpPr>
            <a:spLocks noGrp="1"/>
          </p:cNvSpPr>
          <p:nvPr>
            <p:ph idx="1"/>
          </p:nvPr>
        </p:nvSpPr>
        <p:spPr/>
        <p:txBody>
          <a:bodyPr/>
          <a:lstStyle/>
          <a:p>
            <a:r>
              <a:rPr lang="it-IT"/>
              <a:t>Aristotelian conception: investigation of reality</a:t>
            </a:r>
          </a:p>
          <a:p>
            <a:r>
              <a:rPr lang="it-IT"/>
              <a:t>Kantian conception: investigation of "the most general structures at work in our thought about the world" (Loux 2006, Introduction)</a:t>
            </a:r>
          </a:p>
          <a:p>
            <a:r>
              <a:rPr lang="it-IT"/>
              <a:t>Strawson (Individuals, 1959): descriptive (Kantian) vs. revisionary (Aristotelian) metaphysics</a:t>
            </a:r>
          </a:p>
        </p:txBody>
      </p:sp>
    </p:spTree>
    <p:extLst>
      <p:ext uri="{BB962C8B-B14F-4D97-AF65-F5344CB8AC3E}">
        <p14:creationId xmlns:p14="http://schemas.microsoft.com/office/powerpoint/2010/main" val="1943549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4D6653-0B76-4AC3-AD87-1FCCE051B95A}"/>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4091BABA-9B1A-40A2-AF5C-D71F0F8EC9D0}"/>
              </a:ext>
            </a:extLst>
          </p:cNvPr>
          <p:cNvSpPr>
            <a:spLocks noGrp="1"/>
          </p:cNvSpPr>
          <p:nvPr>
            <p:ph idx="1"/>
          </p:nvPr>
        </p:nvSpPr>
        <p:spPr/>
        <p:txBody>
          <a:bodyPr/>
          <a:lstStyle/>
          <a:p>
            <a:r>
              <a:rPr lang="it-IT" dirty="0"/>
              <a:t>Lezioni 3-4</a:t>
            </a:r>
          </a:p>
          <a:p>
            <a:r>
              <a:rPr lang="it-IT" dirty="0"/>
              <a:t>6/10/23</a:t>
            </a:r>
          </a:p>
          <a:p>
            <a:endParaRPr lang="it-IT" dirty="0"/>
          </a:p>
        </p:txBody>
      </p:sp>
    </p:spTree>
    <p:extLst>
      <p:ext uri="{BB962C8B-B14F-4D97-AF65-F5344CB8AC3E}">
        <p14:creationId xmlns:p14="http://schemas.microsoft.com/office/powerpoint/2010/main" val="1830662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865C06-C84D-4739-940F-29541C3CC342}"/>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CBA0B2BD-65B8-4728-9DE9-89EFA20F340F}"/>
              </a:ext>
            </a:extLst>
          </p:cNvPr>
          <p:cNvSpPr>
            <a:spLocks noGrp="1"/>
          </p:cNvSpPr>
          <p:nvPr>
            <p:ph idx="1"/>
          </p:nvPr>
        </p:nvSpPr>
        <p:spPr/>
        <p:txBody>
          <a:bodyPr/>
          <a:lstStyle/>
          <a:p>
            <a:r>
              <a:rPr lang="it-IT" dirty="0"/>
              <a:t>Carrara et al.</a:t>
            </a:r>
          </a:p>
          <a:p>
            <a:r>
              <a:rPr lang="it-IT" dirty="0"/>
              <a:t>guardare per queste prime lezioni soprattutto </a:t>
            </a:r>
            <a:r>
              <a:rPr lang="it-IT" dirty="0" err="1"/>
              <a:t>capp</a:t>
            </a:r>
            <a:r>
              <a:rPr lang="it-IT" dirty="0"/>
              <a:t>. 1, 2, 4(esistenza), 7 (proprietà e relazioni), </a:t>
            </a:r>
          </a:p>
          <a:p>
            <a:r>
              <a:rPr lang="it-IT" dirty="0"/>
              <a:t>Bundle vs. </a:t>
            </a:r>
            <a:r>
              <a:rPr lang="it-IT" dirty="0" err="1"/>
              <a:t>substance</a:t>
            </a:r>
            <a:r>
              <a:rPr lang="it-IT" dirty="0"/>
              <a:t> </a:t>
            </a:r>
            <a:r>
              <a:rPr lang="it-IT" dirty="0" err="1"/>
              <a:t>theories</a:t>
            </a:r>
            <a:r>
              <a:rPr lang="it-IT" dirty="0"/>
              <a:t> non è trattato</a:t>
            </a:r>
          </a:p>
        </p:txBody>
      </p:sp>
    </p:spTree>
    <p:extLst>
      <p:ext uri="{BB962C8B-B14F-4D97-AF65-F5344CB8AC3E}">
        <p14:creationId xmlns:p14="http://schemas.microsoft.com/office/powerpoint/2010/main" val="1144668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Methodology</a:t>
            </a:r>
          </a:p>
        </p:txBody>
      </p:sp>
      <p:sp>
        <p:nvSpPr>
          <p:cNvPr id="3" name="Segnaposto contenuto 2"/>
          <p:cNvSpPr>
            <a:spLocks noGrp="1"/>
          </p:cNvSpPr>
          <p:nvPr>
            <p:ph idx="1"/>
          </p:nvPr>
        </p:nvSpPr>
        <p:spPr/>
        <p:txBody>
          <a:bodyPr>
            <a:normAutofit/>
          </a:bodyPr>
          <a:lstStyle/>
          <a:p>
            <a:r>
              <a:rPr lang="it-IT"/>
              <a:t>Russell 1905; Castañeda 1980.</a:t>
            </a:r>
          </a:p>
          <a:p>
            <a:r>
              <a:rPr lang="it-IT"/>
              <a:t>Protophilosophy: Collection of data (puzzles, paradoxes, intuitions)</a:t>
            </a:r>
          </a:p>
          <a:p>
            <a:pPr lvl="1"/>
            <a:r>
              <a:rPr lang="en-GB" altLang="it-IT"/>
              <a:t>The most important and difficult task of collecting the relevant shared </a:t>
            </a:r>
            <a:r>
              <a:rPr lang="en-GB" altLang="it-IT" i="1"/>
              <a:t>pre-theoretical data </a:t>
            </a:r>
            <a:r>
              <a:rPr lang="en-GB" altLang="it-IT"/>
              <a:t>regarding a certain problem (or cluster of problems) and presenting them in a neutral (pre-theoretical) terminology (as far as possible).</a:t>
            </a:r>
            <a:endParaRPr lang="it-IT"/>
          </a:p>
          <a:p>
            <a:r>
              <a:rPr lang="it-IT"/>
              <a:t>Symphilosophy: Construction of theories that illuminate (explain, increase the understanding of) the data.</a:t>
            </a:r>
          </a:p>
          <a:p>
            <a:r>
              <a:rPr lang="it-IT"/>
              <a:t>Diaphilosophy: Comparison of competing theories</a:t>
            </a:r>
          </a:p>
          <a:p>
            <a:r>
              <a:rPr lang="it-IT"/>
              <a:t>Typical evaluative tool in theory comparison: Ockam's razor</a:t>
            </a:r>
          </a:p>
        </p:txBody>
      </p:sp>
      <p:pic>
        <p:nvPicPr>
          <p:cNvPr id="7" name="Picture 5" descr="castane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930172" y="280088"/>
            <a:ext cx="1588915" cy="18950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58712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Critical Commonsensism</a:t>
            </a:r>
          </a:p>
        </p:txBody>
      </p:sp>
      <p:sp>
        <p:nvSpPr>
          <p:cNvPr id="3" name="Segnaposto contenuto 2"/>
          <p:cNvSpPr>
            <a:spLocks noGrp="1"/>
          </p:cNvSpPr>
          <p:nvPr>
            <p:ph idx="1"/>
          </p:nvPr>
        </p:nvSpPr>
        <p:spPr/>
        <p:txBody>
          <a:bodyPr>
            <a:normAutofit fontScale="92500" lnSpcReduction="10000"/>
          </a:bodyPr>
          <a:lstStyle/>
          <a:p>
            <a:r>
              <a:rPr lang="en-US"/>
              <a:t>Critical Commonsensism (Peirce 1960, </a:t>
            </a:r>
            <a:r>
              <a:rPr lang="it-IT"/>
              <a:t>Chisholm 1996</a:t>
            </a:r>
            <a:r>
              <a:rPr lang="en-US"/>
              <a:t>)</a:t>
            </a:r>
          </a:p>
          <a:p>
            <a:r>
              <a:rPr lang="en-US"/>
              <a:t>(DC) A theory in line with commonsense </a:t>
            </a:r>
            <a:r>
              <a:rPr lang="it-IT"/>
              <a:t>(and ordinary language) enjoys prima facie </a:t>
            </a:r>
            <a:r>
              <a:rPr lang="it-IT" i="1"/>
              <a:t>Default Credibility</a:t>
            </a:r>
            <a:r>
              <a:rPr lang="it-IT"/>
              <a:t>, which can however be trumped by philosophical analysis/scientific inquiry that appears to prove it wrong and leads to an alternative theory.</a:t>
            </a:r>
            <a:endParaRPr lang="en-US"/>
          </a:p>
          <a:p>
            <a:r>
              <a:rPr lang="it-IT"/>
              <a:t>(IPG) </a:t>
            </a:r>
            <a:r>
              <a:rPr lang="it-IT" i="1"/>
              <a:t>Innocent until proven guilty</a:t>
            </a:r>
            <a:r>
              <a:rPr lang="it-IT"/>
              <a:t>. The theory most in line with common sense should be accepted at least until philosophical analysis/scientific inquiry proves it wrong and an alternative theory can replace it.</a:t>
            </a:r>
          </a:p>
          <a:p>
            <a:r>
              <a:rPr lang="it-IT"/>
              <a:t>(CL) Coherence of a theory with commonsense admits of degrees and the </a:t>
            </a:r>
            <a:r>
              <a:rPr lang="it-IT" i="1"/>
              <a:t>coherence level </a:t>
            </a:r>
            <a:r>
              <a:rPr lang="it-IT"/>
              <a:t>offers a criterion for theory choice; defeasible, subject to the results of philosophical analysis/scientific inquiry.</a:t>
            </a:r>
          </a:p>
          <a:p>
            <a:endParaRPr lang="it-IT"/>
          </a:p>
          <a:p>
            <a:endParaRPr lang="it-IT"/>
          </a:p>
        </p:txBody>
      </p:sp>
    </p:spTree>
    <p:extLst>
      <p:ext uri="{BB962C8B-B14F-4D97-AF65-F5344CB8AC3E}">
        <p14:creationId xmlns:p14="http://schemas.microsoft.com/office/powerpoint/2010/main" val="3198709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5B812E-E3AB-4D11-AA8A-7B664271E9EE}"/>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5CD274CB-580A-49FD-9AE8-9C555A2709D4}"/>
              </a:ext>
            </a:extLst>
          </p:cNvPr>
          <p:cNvSpPr>
            <a:spLocks noGrp="1"/>
          </p:cNvSpPr>
          <p:nvPr>
            <p:ph idx="1"/>
          </p:nvPr>
        </p:nvSpPr>
        <p:spPr/>
        <p:txBody>
          <a:bodyPr/>
          <a:lstStyle/>
          <a:p>
            <a:r>
              <a:rPr lang="it-IT" dirty="0"/>
              <a:t>Lezioni 1-2</a:t>
            </a:r>
          </a:p>
          <a:p>
            <a:r>
              <a:rPr lang="it-IT" dirty="0" err="1"/>
              <a:t>Gio</a:t>
            </a:r>
            <a:r>
              <a:rPr lang="it-IT" dirty="0"/>
              <a:t> 5 </a:t>
            </a:r>
            <a:r>
              <a:rPr lang="it-IT" dirty="0" err="1"/>
              <a:t>ott</a:t>
            </a:r>
            <a:r>
              <a:rPr lang="it-IT" dirty="0"/>
              <a:t> 2023 13:00 - 15:00 Aula C  </a:t>
            </a:r>
          </a:p>
          <a:p>
            <a:endParaRPr lang="it-IT" dirty="0"/>
          </a:p>
        </p:txBody>
      </p:sp>
    </p:spTree>
    <p:extLst>
      <p:ext uri="{BB962C8B-B14F-4D97-AF65-F5344CB8AC3E}">
        <p14:creationId xmlns:p14="http://schemas.microsoft.com/office/powerpoint/2010/main" val="17342270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Common sense</a:t>
            </a:r>
          </a:p>
        </p:txBody>
      </p:sp>
      <p:sp>
        <p:nvSpPr>
          <p:cNvPr id="3" name="Segnaposto contenuto 2"/>
          <p:cNvSpPr>
            <a:spLocks noGrp="1"/>
          </p:cNvSpPr>
          <p:nvPr>
            <p:ph idx="1"/>
          </p:nvPr>
        </p:nvSpPr>
        <p:spPr/>
        <p:txBody>
          <a:bodyPr>
            <a:normAutofit/>
          </a:bodyPr>
          <a:lstStyle/>
          <a:p>
            <a:r>
              <a:rPr lang="en-US"/>
              <a:t>Defense of common sense in Boulter 2007 based on evolutionism and cognitive psychology with appeal to Aristotle, Reid, Moore.</a:t>
            </a:r>
          </a:p>
          <a:p>
            <a:r>
              <a:rPr lang="en-US"/>
              <a:t>There is a list of common sense beliefs (pp. 29-30) (which does not include presentism) extracted from Reid and Moore (see next 3 slides).</a:t>
            </a:r>
            <a:endParaRPr lang="it-IT"/>
          </a:p>
          <a:p>
            <a:r>
              <a:rPr lang="it-IT"/>
              <a:t>Why is adequacy to common sense an indicator of truth?</a:t>
            </a:r>
          </a:p>
          <a:p>
            <a:r>
              <a:rPr lang="it-IT"/>
              <a:t>Commmon sense is the result of evolutionary adaptation and is thus endowed with survival value (Castañeda 1980) </a:t>
            </a:r>
          </a:p>
        </p:txBody>
      </p:sp>
    </p:spTree>
    <p:extLst>
      <p:ext uri="{BB962C8B-B14F-4D97-AF65-F5344CB8AC3E}">
        <p14:creationId xmlns:p14="http://schemas.microsoft.com/office/powerpoint/2010/main" val="2534655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8335" y="0"/>
            <a:ext cx="11641476" cy="7209417"/>
          </a:xfrm>
        </p:spPr>
      </p:pic>
    </p:spTree>
    <p:extLst>
      <p:ext uri="{BB962C8B-B14F-4D97-AF65-F5344CB8AC3E}">
        <p14:creationId xmlns:p14="http://schemas.microsoft.com/office/powerpoint/2010/main" val="1391188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75594" y="408373"/>
            <a:ext cx="10515600" cy="1325563"/>
          </a:xfrm>
        </p:spPr>
        <p:txBody>
          <a:bodyPr/>
          <a:lstStyle/>
          <a:p>
            <a:endParaRPr lang="it-IT"/>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2772" y="234778"/>
            <a:ext cx="11841244" cy="6784268"/>
          </a:xfrm>
        </p:spPr>
      </p:pic>
    </p:spTree>
    <p:extLst>
      <p:ext uri="{BB962C8B-B14F-4D97-AF65-F5344CB8AC3E}">
        <p14:creationId xmlns:p14="http://schemas.microsoft.com/office/powerpoint/2010/main" val="3113231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3728" y="222422"/>
            <a:ext cx="10900072" cy="6526706"/>
          </a:xfrm>
        </p:spPr>
      </p:pic>
    </p:spTree>
    <p:extLst>
      <p:ext uri="{BB962C8B-B14F-4D97-AF65-F5344CB8AC3E}">
        <p14:creationId xmlns:p14="http://schemas.microsoft.com/office/powerpoint/2010/main" val="33035012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Scientism</a:t>
            </a:r>
          </a:p>
        </p:txBody>
      </p:sp>
      <p:sp>
        <p:nvSpPr>
          <p:cNvPr id="3" name="Segnaposto contenuto 2"/>
          <p:cNvSpPr>
            <a:spLocks noGrp="1"/>
          </p:cNvSpPr>
          <p:nvPr>
            <p:ph idx="1"/>
          </p:nvPr>
        </p:nvSpPr>
        <p:spPr/>
        <p:txBody>
          <a:bodyPr>
            <a:normAutofit fontScale="92500" lnSpcReduction="20000"/>
          </a:bodyPr>
          <a:lstStyle/>
          <a:p>
            <a:r>
              <a:rPr lang="en-US"/>
              <a:t>Ladyman and Ross (2007, Ch. 1 “In defense of scientism”) claim "analytic metaphysics" is completely misguided, unable to track truth, as it is based on unjustified appeal to (subjective) intuitions and insufficient knowledge of science.</a:t>
            </a:r>
          </a:p>
          <a:p>
            <a:r>
              <a:rPr lang="en-US"/>
              <a:t>They do not appear to attribute any value to commonsense ('as naturalists, we are not concerned with preserving intuitions at all' (p. 12)); metaphysics should be based only on science, by relying on this 'Principle of Naturalistic Closure' (PNC):</a:t>
            </a:r>
            <a:endParaRPr lang="it-IT"/>
          </a:p>
          <a:p>
            <a:r>
              <a:rPr lang="en-US"/>
              <a:t>Any new metaphysical claim that is to be taken seriously at time t should be motivated by, and only by, the service it would perform, if true, in showing how two or more specific scientific hypotheses, at least one of which is drawn from fundamental physics, jointly explain more than the sum of what is explained by the two hypotheses taken separately.</a:t>
            </a:r>
            <a:endParaRPr lang="it-IT"/>
          </a:p>
          <a:p>
            <a:endParaRPr lang="it-IT"/>
          </a:p>
        </p:txBody>
      </p:sp>
    </p:spTree>
    <p:extLst>
      <p:ext uri="{BB962C8B-B14F-4D97-AF65-F5344CB8AC3E}">
        <p14:creationId xmlns:p14="http://schemas.microsoft.com/office/powerpoint/2010/main" val="35443684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Resisting scientism</a:t>
            </a:r>
          </a:p>
        </p:txBody>
      </p:sp>
      <p:sp>
        <p:nvSpPr>
          <p:cNvPr id="3" name="Segnaposto contenuto 2"/>
          <p:cNvSpPr>
            <a:spLocks noGrp="1"/>
          </p:cNvSpPr>
          <p:nvPr>
            <p:ph idx="1"/>
          </p:nvPr>
        </p:nvSpPr>
        <p:spPr/>
        <p:txBody>
          <a:bodyPr>
            <a:normAutofit fontScale="85000" lnSpcReduction="20000"/>
          </a:bodyPr>
          <a:lstStyle/>
          <a:p>
            <a:r>
              <a:rPr lang="it-IT"/>
              <a:t>Dorr (2010):</a:t>
            </a:r>
          </a:p>
          <a:p>
            <a:r>
              <a:rPr lang="it-IT"/>
              <a:t>"</a:t>
            </a:r>
            <a:r>
              <a:rPr lang="en-US"/>
              <a:t> What is puzzling about this is that it instructs us to ignore a very large class of arguments without telling us anything at all about where they fail. Consider a simple metaphysical argument that refers to no scientific hypotheses: </a:t>
            </a:r>
            <a:r>
              <a:rPr lang="en-US" b="1"/>
              <a:t>'the statue on my desk was made this morning; the lump of clay on my desk has existed for a long time; so the statue on my desk is distinct from the lump of clay on my desk; so distinct material objects sometimes spatially coincide</a:t>
            </a:r>
            <a:r>
              <a:rPr lang="en-US"/>
              <a:t>'. Or an argument that appeals to only one scientific hypothesis: </a:t>
            </a:r>
            <a:r>
              <a:rPr lang="en-US" b="1"/>
              <a:t>'If presentism is true, simultaneity is absolute; but simultaneity is not absolute; so presentism is not true'. </a:t>
            </a:r>
            <a:r>
              <a:rPr lang="en-US"/>
              <a:t>The PNC seems to say that these arguments are no good: they are the wrong kind of arguments to "motivate" belief in their conclusions. But how can that be? What are we supposed to do, if we initially believed the premises, and have just noticed that they entail the conclusion? Are we rationally required to stop believing at least one of the premises, so that we don't violate the PNC by coming to believe the conclusion? This seems absurd. </a:t>
            </a:r>
            <a:r>
              <a:rPr lang="it-IT"/>
              <a:t>"</a:t>
            </a:r>
          </a:p>
        </p:txBody>
      </p:sp>
    </p:spTree>
    <p:extLst>
      <p:ext uri="{BB962C8B-B14F-4D97-AF65-F5344CB8AC3E}">
        <p14:creationId xmlns:p14="http://schemas.microsoft.com/office/powerpoint/2010/main" val="8964776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r>
              <a:rPr lang="en-US"/>
              <a:t>The basic building blocks: objects, properties and relations</a:t>
            </a:r>
            <a:br>
              <a:rPr lang="en-US"/>
            </a:br>
            <a:endParaRPr lang="it-IT"/>
          </a:p>
        </p:txBody>
      </p:sp>
      <p:sp>
        <p:nvSpPr>
          <p:cNvPr id="5" name="Segnaposto testo 4"/>
          <p:cNvSpPr>
            <a:spLocks noGrp="1"/>
          </p:cNvSpPr>
          <p:nvPr>
            <p:ph type="body" idx="1"/>
          </p:nvPr>
        </p:nvSpPr>
        <p:spPr/>
        <p:txBody>
          <a:bodyPr/>
          <a:lstStyle/>
          <a:p>
            <a:endParaRPr lang="it-IT"/>
          </a:p>
        </p:txBody>
      </p:sp>
    </p:spTree>
    <p:extLst>
      <p:ext uri="{BB962C8B-B14F-4D97-AF65-F5344CB8AC3E}">
        <p14:creationId xmlns:p14="http://schemas.microsoft.com/office/powerpoint/2010/main" val="27122078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a:t>Objects (concrete particulars)</a:t>
            </a:r>
          </a:p>
        </p:txBody>
      </p:sp>
      <p:sp>
        <p:nvSpPr>
          <p:cNvPr id="5" name="Segnaposto contenuto 4"/>
          <p:cNvSpPr>
            <a:spLocks noGrp="1"/>
          </p:cNvSpPr>
          <p:nvPr>
            <p:ph idx="1"/>
          </p:nvPr>
        </p:nvSpPr>
        <p:spPr/>
        <p:txBody>
          <a:bodyPr>
            <a:normAutofit/>
          </a:bodyPr>
          <a:lstStyle/>
          <a:p>
            <a:r>
              <a:rPr lang="it-IT" dirty="0"/>
              <a:t>Se </a:t>
            </a:r>
            <a:r>
              <a:rPr lang="it-IT" dirty="0" err="1"/>
              <a:t>Loux</a:t>
            </a:r>
            <a:r>
              <a:rPr lang="it-IT" dirty="0"/>
              <a:t> 2006, </a:t>
            </a:r>
            <a:r>
              <a:rPr lang="it-IT" dirty="0" err="1"/>
              <a:t>Ch</a:t>
            </a:r>
            <a:r>
              <a:rPr lang="it-IT" dirty="0"/>
              <a:t>. 3</a:t>
            </a:r>
          </a:p>
          <a:p>
            <a:r>
              <a:rPr lang="it-IT" dirty="0"/>
              <a:t>Object </a:t>
            </a:r>
            <a:r>
              <a:rPr lang="it-IT" dirty="0" err="1"/>
              <a:t>as</a:t>
            </a:r>
            <a:r>
              <a:rPr lang="it-IT" dirty="0"/>
              <a:t> bare </a:t>
            </a:r>
            <a:r>
              <a:rPr lang="it-IT" dirty="0" err="1"/>
              <a:t>substratum</a:t>
            </a:r>
            <a:r>
              <a:rPr lang="it-IT" dirty="0"/>
              <a:t> </a:t>
            </a:r>
            <a:r>
              <a:rPr lang="it-IT" dirty="0" err="1"/>
              <a:t>exemplifying</a:t>
            </a:r>
            <a:r>
              <a:rPr lang="it-IT" dirty="0"/>
              <a:t> </a:t>
            </a:r>
            <a:r>
              <a:rPr lang="it-IT" dirty="0" err="1"/>
              <a:t>properties</a:t>
            </a:r>
            <a:r>
              <a:rPr lang="it-IT" dirty="0"/>
              <a:t> (</a:t>
            </a:r>
            <a:r>
              <a:rPr lang="it-IT" dirty="0" err="1"/>
              <a:t>Aristotle</a:t>
            </a:r>
            <a:r>
              <a:rPr lang="it-IT" dirty="0"/>
              <a:t>, Locke)</a:t>
            </a:r>
          </a:p>
          <a:p>
            <a:r>
              <a:rPr lang="it-IT" dirty="0"/>
              <a:t>Object </a:t>
            </a:r>
            <a:r>
              <a:rPr lang="it-IT" dirty="0" err="1"/>
              <a:t>as</a:t>
            </a:r>
            <a:r>
              <a:rPr lang="it-IT" dirty="0"/>
              <a:t> bundle of co-</a:t>
            </a:r>
            <a:r>
              <a:rPr lang="it-IT" dirty="0" err="1"/>
              <a:t>exemplified</a:t>
            </a:r>
            <a:r>
              <a:rPr lang="it-IT" dirty="0"/>
              <a:t> (</a:t>
            </a:r>
            <a:r>
              <a:rPr lang="it-IT" dirty="0" err="1"/>
              <a:t>compresent</a:t>
            </a:r>
            <a:r>
              <a:rPr lang="it-IT" dirty="0"/>
              <a:t>) </a:t>
            </a:r>
            <a:r>
              <a:rPr lang="it-IT" dirty="0" err="1"/>
              <a:t>properties</a:t>
            </a:r>
            <a:r>
              <a:rPr lang="it-IT" dirty="0"/>
              <a:t> (Plato, Hume, Russell)</a:t>
            </a:r>
          </a:p>
          <a:p>
            <a:r>
              <a:rPr lang="it-IT" dirty="0"/>
              <a:t>Objects </a:t>
            </a:r>
            <a:r>
              <a:rPr lang="it-IT" dirty="0" err="1"/>
              <a:t>as</a:t>
            </a:r>
            <a:r>
              <a:rPr lang="it-IT" dirty="0"/>
              <a:t> </a:t>
            </a:r>
            <a:r>
              <a:rPr lang="it-IT" dirty="0" err="1"/>
              <a:t>Aristotelian</a:t>
            </a:r>
            <a:r>
              <a:rPr lang="it-IT" dirty="0"/>
              <a:t> </a:t>
            </a:r>
            <a:r>
              <a:rPr lang="it-IT" dirty="0" err="1"/>
              <a:t>substances</a:t>
            </a:r>
            <a:r>
              <a:rPr lang="it-IT" dirty="0"/>
              <a:t>, </a:t>
            </a:r>
            <a:r>
              <a:rPr lang="it-IT" dirty="0" err="1"/>
              <a:t>endowed</a:t>
            </a:r>
            <a:r>
              <a:rPr lang="it-IT" dirty="0"/>
              <a:t> with an </a:t>
            </a:r>
            <a:r>
              <a:rPr lang="it-IT" dirty="0" err="1"/>
              <a:t>essence</a:t>
            </a:r>
            <a:r>
              <a:rPr lang="it-IT" dirty="0"/>
              <a:t>, </a:t>
            </a:r>
            <a:r>
              <a:rPr lang="it-IT" dirty="0" err="1"/>
              <a:t>essentially</a:t>
            </a:r>
            <a:r>
              <a:rPr lang="it-IT" dirty="0"/>
              <a:t> </a:t>
            </a:r>
            <a:r>
              <a:rPr lang="it-IT" dirty="0" err="1"/>
              <a:t>belonging</a:t>
            </a:r>
            <a:r>
              <a:rPr lang="it-IT" dirty="0"/>
              <a:t> to a </a:t>
            </a:r>
            <a:r>
              <a:rPr lang="it-IT" dirty="0" err="1"/>
              <a:t>kind</a:t>
            </a:r>
            <a:r>
              <a:rPr lang="it-IT" dirty="0"/>
              <a:t> (</a:t>
            </a:r>
            <a:r>
              <a:rPr lang="it-IT" dirty="0" err="1"/>
              <a:t>Aristotle</a:t>
            </a:r>
            <a:r>
              <a:rPr lang="it-IT" dirty="0"/>
              <a:t>) (</a:t>
            </a:r>
            <a:r>
              <a:rPr lang="it-IT" dirty="0" err="1"/>
              <a:t>seems</a:t>
            </a:r>
            <a:r>
              <a:rPr lang="it-IT" dirty="0"/>
              <a:t> to be the option </a:t>
            </a:r>
            <a:r>
              <a:rPr lang="it-IT" dirty="0" err="1"/>
              <a:t>preferred</a:t>
            </a:r>
            <a:r>
              <a:rPr lang="it-IT" dirty="0"/>
              <a:t> by </a:t>
            </a:r>
            <a:r>
              <a:rPr lang="it-IT" dirty="0" err="1"/>
              <a:t>Loux</a:t>
            </a:r>
            <a:r>
              <a:rPr lang="it-IT" dirty="0"/>
              <a:t>, </a:t>
            </a:r>
            <a:r>
              <a:rPr lang="it-IT" dirty="0" err="1"/>
              <a:t>who</a:t>
            </a:r>
            <a:r>
              <a:rPr lang="it-IT" dirty="0"/>
              <a:t> </a:t>
            </a:r>
            <a:r>
              <a:rPr lang="it-IT" dirty="0" err="1"/>
              <a:t>says</a:t>
            </a:r>
            <a:r>
              <a:rPr lang="it-IT" dirty="0"/>
              <a:t> (4d ed., p. 106): "</a:t>
            </a:r>
            <a:r>
              <a:rPr lang="en-US" dirty="0"/>
              <a:t>According to philosophers in the Aristotelian tradition, the root difficulty in the substratum and bundle theorists’ accounts is their appropriation of the framework of constituents and wholes.</a:t>
            </a:r>
            <a:r>
              <a:rPr lang="it-IT" dirty="0"/>
              <a:t>")</a:t>
            </a:r>
          </a:p>
          <a:p>
            <a:endParaRPr lang="it-IT" dirty="0"/>
          </a:p>
          <a:p>
            <a:endParaRPr lang="it-IT" dirty="0"/>
          </a:p>
        </p:txBody>
      </p:sp>
    </p:spTree>
    <p:extLst>
      <p:ext uri="{BB962C8B-B14F-4D97-AF65-F5344CB8AC3E}">
        <p14:creationId xmlns:p14="http://schemas.microsoft.com/office/powerpoint/2010/main" val="10496600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0251F8-F131-4A8B-AAFA-28EB8166CC71}"/>
              </a:ext>
            </a:extLst>
          </p:cNvPr>
          <p:cNvSpPr>
            <a:spLocks noGrp="1"/>
          </p:cNvSpPr>
          <p:nvPr>
            <p:ph type="title"/>
          </p:nvPr>
        </p:nvSpPr>
        <p:spPr/>
        <p:txBody>
          <a:bodyPr/>
          <a:lstStyle/>
          <a:p>
            <a:r>
              <a:rPr lang="it-IT" dirty="0"/>
              <a:t>Universali versus </a:t>
            </a:r>
            <a:r>
              <a:rPr lang="it-IT" dirty="0" err="1"/>
              <a:t>tropes</a:t>
            </a:r>
            <a:r>
              <a:rPr lang="it-IT" dirty="0"/>
              <a:t> (slide aggiunta dopo la lezione)</a:t>
            </a:r>
          </a:p>
        </p:txBody>
      </p:sp>
      <p:sp>
        <p:nvSpPr>
          <p:cNvPr id="3" name="Segnaposto contenuto 2">
            <a:extLst>
              <a:ext uri="{FF2B5EF4-FFF2-40B4-BE49-F238E27FC236}">
                <a16:creationId xmlns:a16="http://schemas.microsoft.com/office/drawing/2014/main" id="{FFBC6327-47A9-4042-B291-9490693DF882}"/>
              </a:ext>
            </a:extLst>
          </p:cNvPr>
          <p:cNvSpPr>
            <a:spLocks noGrp="1"/>
          </p:cNvSpPr>
          <p:nvPr>
            <p:ph idx="1"/>
          </p:nvPr>
        </p:nvSpPr>
        <p:spPr/>
        <p:txBody>
          <a:bodyPr/>
          <a:lstStyle/>
          <a:p>
            <a:r>
              <a:rPr lang="it-IT" dirty="0"/>
              <a:t>Universali: proprietà e relazioni "condivise": possedute simultaneamente da oggetti (o molteplicità di oggetti) differenti</a:t>
            </a:r>
          </a:p>
          <a:p>
            <a:pPr lvl="1"/>
            <a:r>
              <a:rPr lang="it-IT" dirty="0"/>
              <a:t>diversi oggetti condividono la proprietà 'rosso'</a:t>
            </a:r>
          </a:p>
          <a:p>
            <a:pPr lvl="1"/>
            <a:r>
              <a:rPr lang="it-IT" dirty="0"/>
              <a:t>diverse coppie di oggetti condividono la relazione 'star sopra'</a:t>
            </a:r>
          </a:p>
          <a:p>
            <a:r>
              <a:rPr lang="it-IT" dirty="0"/>
              <a:t>Tropi: proprietà e relazioni intense come particolari astratti non condivisibili</a:t>
            </a:r>
          </a:p>
          <a:p>
            <a:pPr lvl="1"/>
            <a:r>
              <a:rPr lang="it-IT" dirty="0"/>
              <a:t>ogni oggetto rosso ha il suo specifico tropo 'rosso'</a:t>
            </a:r>
          </a:p>
          <a:p>
            <a:pPr lvl="1"/>
            <a:r>
              <a:rPr lang="it-IT" dirty="0"/>
              <a:t>ogni coppia di oggetti tali che uno sta sora l'altro ha il suo specifico </a:t>
            </a:r>
            <a:r>
              <a:rPr lang="it-IT"/>
              <a:t>'star sopra'</a:t>
            </a:r>
            <a:endParaRPr lang="it-IT" dirty="0"/>
          </a:p>
        </p:txBody>
      </p:sp>
    </p:spTree>
    <p:extLst>
      <p:ext uri="{BB962C8B-B14F-4D97-AF65-F5344CB8AC3E}">
        <p14:creationId xmlns:p14="http://schemas.microsoft.com/office/powerpoint/2010/main" val="984380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2FB922-A913-4A2E-B90C-B333543EA02F}"/>
              </a:ext>
            </a:extLst>
          </p:cNvPr>
          <p:cNvSpPr>
            <a:spLocks noGrp="1"/>
          </p:cNvSpPr>
          <p:nvPr>
            <p:ph type="title"/>
          </p:nvPr>
        </p:nvSpPr>
        <p:spPr/>
        <p:txBody>
          <a:bodyPr/>
          <a:lstStyle/>
          <a:p>
            <a:r>
              <a:rPr lang="it-IT" b="1" dirty="0"/>
              <a:t>OBIETTIVI FORMATIVI</a:t>
            </a:r>
            <a:endParaRPr lang="it-IT" dirty="0"/>
          </a:p>
        </p:txBody>
      </p:sp>
      <p:sp>
        <p:nvSpPr>
          <p:cNvPr id="3" name="Segnaposto contenuto 2">
            <a:extLst>
              <a:ext uri="{FF2B5EF4-FFF2-40B4-BE49-F238E27FC236}">
                <a16:creationId xmlns:a16="http://schemas.microsoft.com/office/drawing/2014/main" id="{24C11765-3C96-4924-92AF-B275DE127F9A}"/>
              </a:ext>
            </a:extLst>
          </p:cNvPr>
          <p:cNvSpPr>
            <a:spLocks noGrp="1"/>
          </p:cNvSpPr>
          <p:nvPr>
            <p:ph idx="1"/>
          </p:nvPr>
        </p:nvSpPr>
        <p:spPr/>
        <p:txBody>
          <a:bodyPr>
            <a:normAutofit lnSpcReduction="10000"/>
          </a:bodyPr>
          <a:lstStyle/>
          <a:p>
            <a:r>
              <a:rPr lang="it-IT" dirty="0"/>
              <a:t>Il corso si prefigge di introdurre al dibattito corrente su temi fondamentali di ontologia (o metafisica) di impostazione analitica* quali oggetti, proprietà e relazioni, eventi e stati di cose, tempo e identità degli oggetti attraverso il tempo.</a:t>
            </a:r>
          </a:p>
          <a:p>
            <a:pPr lvl="1"/>
            <a:r>
              <a:rPr lang="it-IT" dirty="0"/>
              <a:t>*nel sito del corso il mio articolo: "La prospettiva della filosofia analitica e l’ontologia temporale", in C. Genna, a cura di, </a:t>
            </a:r>
            <a:r>
              <a:rPr lang="it-IT" i="1" dirty="0"/>
              <a:t>Quale filosofia ad inizio del XXI secolo? </a:t>
            </a:r>
            <a:r>
              <a:rPr lang="it-IT" dirty="0"/>
              <a:t>, Franco Angeli, Milano, 2023, pp. 27-46.</a:t>
            </a:r>
          </a:p>
          <a:p>
            <a:r>
              <a:rPr lang="it-IT" dirty="0"/>
              <a:t>Verrà privilegiato come tema monografico "essere, niente e divenire", rispetto al quale si cercherà un confronto tra la tradizione analitica e quella continentale (Hegel, Heidegger, Sartre, Severino).</a:t>
            </a:r>
          </a:p>
          <a:p>
            <a:pPr lvl="1"/>
            <a:r>
              <a:rPr lang="it-IT" b="1" dirty="0"/>
              <a:t>Sono previste quattro ore di insegnamento congiunto con il corso di Filosofia dell'esperienza estetica, tenuto dal professor Paolo Godani.</a:t>
            </a:r>
          </a:p>
        </p:txBody>
      </p:sp>
    </p:spTree>
    <p:extLst>
      <p:ext uri="{BB962C8B-B14F-4D97-AF65-F5344CB8AC3E}">
        <p14:creationId xmlns:p14="http://schemas.microsoft.com/office/powerpoint/2010/main" val="2905954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43CA57-0F6C-45E6-88E7-5BD5D837386A}"/>
              </a:ext>
            </a:extLst>
          </p:cNvPr>
          <p:cNvSpPr>
            <a:spLocks noGrp="1"/>
          </p:cNvSpPr>
          <p:nvPr>
            <p:ph type="title"/>
          </p:nvPr>
        </p:nvSpPr>
        <p:spPr/>
        <p:txBody>
          <a:bodyPr/>
          <a:lstStyle/>
          <a:p>
            <a:r>
              <a:rPr lang="it-IT" dirty="0"/>
              <a:t>Programma - </a:t>
            </a:r>
            <a:r>
              <a:rPr lang="it-IT" b="1" dirty="0"/>
              <a:t>Essere, niente, divenire*</a:t>
            </a:r>
            <a:endParaRPr lang="it-IT" dirty="0"/>
          </a:p>
        </p:txBody>
      </p:sp>
      <p:sp>
        <p:nvSpPr>
          <p:cNvPr id="3" name="Segnaposto contenuto 2">
            <a:extLst>
              <a:ext uri="{FF2B5EF4-FFF2-40B4-BE49-F238E27FC236}">
                <a16:creationId xmlns:a16="http://schemas.microsoft.com/office/drawing/2014/main" id="{08A46F1F-619F-4667-8BA5-7C918431A921}"/>
              </a:ext>
            </a:extLst>
          </p:cNvPr>
          <p:cNvSpPr>
            <a:spLocks noGrp="1"/>
          </p:cNvSpPr>
          <p:nvPr>
            <p:ph sz="half" idx="1"/>
          </p:nvPr>
        </p:nvSpPr>
        <p:spPr/>
        <p:txBody>
          <a:bodyPr>
            <a:normAutofit fontScale="85000" lnSpcReduction="20000"/>
          </a:bodyPr>
          <a:lstStyle/>
          <a:p>
            <a:r>
              <a:rPr lang="it-IT" dirty="0"/>
              <a:t>Parte I </a:t>
            </a:r>
          </a:p>
          <a:p>
            <a:r>
              <a:rPr lang="it-IT" dirty="0"/>
              <a:t>Che cos'è l'ontologia (o metafisica)?</a:t>
            </a:r>
          </a:p>
          <a:p>
            <a:r>
              <a:rPr lang="it-IT" dirty="0"/>
              <a:t>Oggetti, proprietà, relazioni</a:t>
            </a:r>
          </a:p>
          <a:p>
            <a:r>
              <a:rPr lang="it-IT" dirty="0"/>
              <a:t>proposizioni, eventi e stati di cose</a:t>
            </a:r>
          </a:p>
          <a:p>
            <a:endParaRPr lang="it-IT" dirty="0"/>
          </a:p>
          <a:p>
            <a:endParaRPr lang="it-IT" dirty="0"/>
          </a:p>
          <a:p>
            <a:endParaRPr lang="it-IT" dirty="0"/>
          </a:p>
          <a:p>
            <a:endParaRPr lang="it-IT" dirty="0"/>
          </a:p>
          <a:p>
            <a:endParaRPr lang="it-IT" dirty="0"/>
          </a:p>
          <a:p>
            <a:r>
              <a:rPr lang="it-IT" dirty="0"/>
              <a:t>*v. Hegel, Scienza della logica, Sez. I - Qualità,  Libro I, cap. I</a:t>
            </a:r>
          </a:p>
          <a:p>
            <a:endParaRPr lang="it-IT" dirty="0"/>
          </a:p>
        </p:txBody>
      </p:sp>
      <p:sp>
        <p:nvSpPr>
          <p:cNvPr id="4" name="Segnaposto contenuto 3">
            <a:extLst>
              <a:ext uri="{FF2B5EF4-FFF2-40B4-BE49-F238E27FC236}">
                <a16:creationId xmlns:a16="http://schemas.microsoft.com/office/drawing/2014/main" id="{90B2D8B9-C8A7-4889-9F99-149DF3A061CD}"/>
              </a:ext>
            </a:extLst>
          </p:cNvPr>
          <p:cNvSpPr>
            <a:spLocks noGrp="1"/>
          </p:cNvSpPr>
          <p:nvPr>
            <p:ph sz="half" idx="2"/>
          </p:nvPr>
        </p:nvSpPr>
        <p:spPr/>
        <p:txBody>
          <a:bodyPr>
            <a:normAutofit fontScale="85000" lnSpcReduction="20000"/>
          </a:bodyPr>
          <a:lstStyle/>
          <a:p>
            <a:r>
              <a:rPr lang="it-IT" dirty="0"/>
              <a:t>Parte II</a:t>
            </a:r>
          </a:p>
          <a:p>
            <a:r>
              <a:rPr lang="it-IT" dirty="0"/>
              <a:t>Essere ed esistenza nella filosofia analitica</a:t>
            </a:r>
          </a:p>
          <a:p>
            <a:r>
              <a:rPr lang="it-IT" dirty="0"/>
              <a:t>Il nulla nell’esistenzialismo</a:t>
            </a:r>
          </a:p>
          <a:p>
            <a:r>
              <a:rPr lang="it-IT" dirty="0" err="1"/>
              <a:t>Carnap</a:t>
            </a:r>
            <a:r>
              <a:rPr lang="it-IT" dirty="0"/>
              <a:t> vs. Heidegger</a:t>
            </a:r>
          </a:p>
          <a:p>
            <a:r>
              <a:rPr lang="it-IT" dirty="0"/>
              <a:t>Perché c’è qualcosa invece di niente?</a:t>
            </a:r>
          </a:p>
          <a:p>
            <a:r>
              <a:rPr lang="it-IT" dirty="0"/>
              <a:t>L’ontologia temporale analitica: passatismo, presentismo, </a:t>
            </a:r>
            <a:r>
              <a:rPr lang="it-IT" dirty="0" err="1"/>
              <a:t>eternismo</a:t>
            </a:r>
            <a:endParaRPr lang="it-IT" dirty="0"/>
          </a:p>
          <a:p>
            <a:r>
              <a:rPr lang="it-IT" dirty="0"/>
              <a:t>Hegel sul divenire</a:t>
            </a:r>
          </a:p>
          <a:p>
            <a:r>
              <a:rPr lang="it-IT" dirty="0"/>
              <a:t>La prospettiva sul tempo di Emanuele Severino</a:t>
            </a:r>
          </a:p>
          <a:p>
            <a:endParaRPr lang="it-IT" dirty="0"/>
          </a:p>
        </p:txBody>
      </p:sp>
    </p:spTree>
    <p:extLst>
      <p:ext uri="{BB962C8B-B14F-4D97-AF65-F5344CB8AC3E}">
        <p14:creationId xmlns:p14="http://schemas.microsoft.com/office/powerpoint/2010/main" val="2101294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8140C136-14B5-481B-B627-B5F96E2B3877}"/>
              </a:ext>
            </a:extLst>
          </p:cNvPr>
          <p:cNvSpPr>
            <a:spLocks noGrp="1"/>
          </p:cNvSpPr>
          <p:nvPr>
            <p:ph type="title"/>
          </p:nvPr>
        </p:nvSpPr>
        <p:spPr/>
        <p:txBody>
          <a:bodyPr>
            <a:normAutofit/>
          </a:bodyPr>
          <a:lstStyle/>
          <a:p>
            <a:r>
              <a:rPr lang="it-IT" b="1" dirty="0"/>
              <a:t>TESTI ADOTTATI</a:t>
            </a:r>
            <a:endParaRPr lang="it-IT" dirty="0"/>
          </a:p>
        </p:txBody>
      </p:sp>
      <p:sp>
        <p:nvSpPr>
          <p:cNvPr id="6" name="Segnaposto contenuto 5">
            <a:extLst>
              <a:ext uri="{FF2B5EF4-FFF2-40B4-BE49-F238E27FC236}">
                <a16:creationId xmlns:a16="http://schemas.microsoft.com/office/drawing/2014/main" id="{FE4D6A9E-F9BF-44E5-84DE-86BD9A13AB88}"/>
              </a:ext>
            </a:extLst>
          </p:cNvPr>
          <p:cNvSpPr>
            <a:spLocks noGrp="1"/>
          </p:cNvSpPr>
          <p:nvPr>
            <p:ph idx="1"/>
          </p:nvPr>
        </p:nvSpPr>
        <p:spPr/>
        <p:txBody>
          <a:bodyPr>
            <a:normAutofit/>
          </a:bodyPr>
          <a:lstStyle/>
          <a:p>
            <a:r>
              <a:rPr lang="it-IT" dirty="0"/>
              <a:t>(A) Carrara M., De Florio C., Lando G., Morato V.; Introduzione alla metafisica</a:t>
            </a:r>
          </a:p>
          <a:p>
            <a:r>
              <a:rPr lang="it-IT" dirty="0"/>
              <a:t>contemporanea; Il Mulino Bologna, 2021; </a:t>
            </a:r>
            <a:r>
              <a:rPr lang="it-IT" dirty="0" err="1"/>
              <a:t>capp</a:t>
            </a:r>
            <a:r>
              <a:rPr lang="it-IT" dirty="0"/>
              <a:t>. 1-12; ISBN 978-88-15-29027-4</a:t>
            </a:r>
          </a:p>
          <a:p>
            <a:r>
              <a:rPr lang="en-US" dirty="0"/>
              <a:t>(A) Sorensen R.; “Nothingness”; in The Stanford Encyclopedia of Philosophy (Spring 2023</a:t>
            </a:r>
          </a:p>
          <a:p>
            <a:r>
              <a:rPr lang="it-IT" dirty="0"/>
              <a:t>Edition) (a cura di E. N. </a:t>
            </a:r>
            <a:r>
              <a:rPr lang="it-IT" dirty="0" err="1"/>
              <a:t>Zalta</a:t>
            </a:r>
            <a:r>
              <a:rPr lang="it-IT" dirty="0"/>
              <a:t> e U. </a:t>
            </a:r>
            <a:r>
              <a:rPr lang="it-IT" dirty="0" err="1"/>
              <a:t>Nodelman</a:t>
            </a:r>
            <a:r>
              <a:rPr lang="it-IT" dirty="0"/>
              <a:t>); liberamente disponibile all’indirizzo </a:t>
            </a:r>
            <a:r>
              <a:rPr lang="sv-SE" dirty="0"/>
              <a:t>internet https://plato.stanford.edu/archives/spr2023/entries/nothingness/</a:t>
            </a:r>
          </a:p>
        </p:txBody>
      </p:sp>
    </p:spTree>
    <p:extLst>
      <p:ext uri="{BB962C8B-B14F-4D97-AF65-F5344CB8AC3E}">
        <p14:creationId xmlns:p14="http://schemas.microsoft.com/office/powerpoint/2010/main" val="3501773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3D4CE5-CCED-4CE4-B796-55CCF9E57A6F}"/>
              </a:ext>
            </a:extLst>
          </p:cNvPr>
          <p:cNvSpPr>
            <a:spLocks noGrp="1"/>
          </p:cNvSpPr>
          <p:nvPr>
            <p:ph type="title"/>
          </p:nvPr>
        </p:nvSpPr>
        <p:spPr/>
        <p:txBody>
          <a:bodyPr/>
          <a:lstStyle/>
          <a:p>
            <a:r>
              <a:rPr lang="it-IT" b="1" dirty="0"/>
              <a:t>TESTI CONSIGLIATI</a:t>
            </a:r>
            <a:endParaRPr lang="it-IT" dirty="0"/>
          </a:p>
        </p:txBody>
      </p:sp>
      <p:sp>
        <p:nvSpPr>
          <p:cNvPr id="3" name="Segnaposto contenuto 2">
            <a:extLst>
              <a:ext uri="{FF2B5EF4-FFF2-40B4-BE49-F238E27FC236}">
                <a16:creationId xmlns:a16="http://schemas.microsoft.com/office/drawing/2014/main" id="{17314FE8-201E-4B1A-8348-0AE50538D133}"/>
              </a:ext>
            </a:extLst>
          </p:cNvPr>
          <p:cNvSpPr>
            <a:spLocks noGrp="1"/>
          </p:cNvSpPr>
          <p:nvPr>
            <p:ph idx="1"/>
          </p:nvPr>
        </p:nvSpPr>
        <p:spPr/>
        <p:txBody>
          <a:bodyPr>
            <a:normAutofit fontScale="77500" lnSpcReduction="20000"/>
          </a:bodyPr>
          <a:lstStyle/>
          <a:p>
            <a:r>
              <a:rPr lang="it-IT" dirty="0"/>
              <a:t>(C) Hegel G. W. F.; Scienza della logica; Laterza Bari, 2008; Libro I, , Sez. </a:t>
            </a:r>
            <a:r>
              <a:rPr lang="it-IT"/>
              <a:t>I - Qualità, cap</a:t>
            </a:r>
            <a:r>
              <a:rPr lang="it-IT" dirty="0"/>
              <a:t>. I; ISBN</a:t>
            </a:r>
          </a:p>
          <a:p>
            <a:r>
              <a:rPr lang="it-IT" dirty="0"/>
              <a:t>9788842017899</a:t>
            </a:r>
          </a:p>
          <a:p>
            <a:r>
              <a:rPr lang="it-IT" dirty="0"/>
              <a:t>(C) Heidegger, M., Che cos’è metafisica?; Adelphi Milano; 2019, ISBN 9788845980725</a:t>
            </a:r>
          </a:p>
          <a:p>
            <a:r>
              <a:rPr lang="it-IT" dirty="0"/>
              <a:t>(C) R. </a:t>
            </a:r>
            <a:r>
              <a:rPr lang="it-IT" dirty="0" err="1"/>
              <a:t>Carnap</a:t>
            </a:r>
            <a:r>
              <a:rPr lang="it-IT" dirty="0"/>
              <a:t>; “Il superamento della metafisica mediante l'analisi logica del linguaggio” in</a:t>
            </a:r>
          </a:p>
          <a:p>
            <a:r>
              <a:rPr lang="it-IT" dirty="0"/>
              <a:t>Pasquinelli A. (a cura di); Il Neo-empirismo; Utet Torino 1969; pp. 504-532; ISBN</a:t>
            </a:r>
          </a:p>
          <a:p>
            <a:r>
              <a:rPr lang="it-IT" dirty="0"/>
              <a:t>8802026297</a:t>
            </a:r>
          </a:p>
          <a:p>
            <a:r>
              <a:rPr lang="it-IT" dirty="0"/>
              <a:t>(C) Severino, E; “Ritornare a Parmenide” in Severino, E.; Essenza del nichilismo, Adelphi</a:t>
            </a:r>
          </a:p>
          <a:p>
            <a:r>
              <a:rPr lang="it-IT" dirty="0"/>
              <a:t>Milano, 1982; pp. 19-61; ISBN 8845911098</a:t>
            </a:r>
          </a:p>
          <a:p>
            <a:r>
              <a:rPr lang="it-IT" dirty="0"/>
              <a:t>(C) Orilia F., Ulisse, il quadrato rotondo e l'attuale re di Francia; ETS Pisa, 20052; ISBN</a:t>
            </a:r>
          </a:p>
          <a:p>
            <a:r>
              <a:rPr lang="it-IT" dirty="0"/>
              <a:t>9788846706382.</a:t>
            </a:r>
          </a:p>
          <a:p>
            <a:pPr lvl="1"/>
            <a:r>
              <a:rPr lang="it-IT" b="1" dirty="0"/>
              <a:t>lista di errata corrige nel sito del corso</a:t>
            </a:r>
          </a:p>
          <a:p>
            <a:pPr marL="0" indent="0">
              <a:buNone/>
            </a:pPr>
            <a:endParaRPr lang="it-IT" dirty="0"/>
          </a:p>
        </p:txBody>
      </p:sp>
    </p:spTree>
    <p:extLst>
      <p:ext uri="{BB962C8B-B14F-4D97-AF65-F5344CB8AC3E}">
        <p14:creationId xmlns:p14="http://schemas.microsoft.com/office/powerpoint/2010/main" val="3886040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1437A8-99A9-4DB6-A7A3-1589ECA48C03}"/>
              </a:ext>
            </a:extLst>
          </p:cNvPr>
          <p:cNvSpPr>
            <a:spLocks noGrp="1"/>
          </p:cNvSpPr>
          <p:nvPr>
            <p:ph type="title"/>
          </p:nvPr>
        </p:nvSpPr>
        <p:spPr/>
        <p:txBody>
          <a:bodyPr/>
          <a:lstStyle/>
          <a:p>
            <a:r>
              <a:rPr lang="it-IT" dirty="0"/>
              <a:t>Valutazione</a:t>
            </a:r>
          </a:p>
        </p:txBody>
      </p:sp>
      <p:sp>
        <p:nvSpPr>
          <p:cNvPr id="3" name="Segnaposto contenuto 2">
            <a:extLst>
              <a:ext uri="{FF2B5EF4-FFF2-40B4-BE49-F238E27FC236}">
                <a16:creationId xmlns:a16="http://schemas.microsoft.com/office/drawing/2014/main" id="{4FFE15B0-0526-46D2-98AC-08D3354AA245}"/>
              </a:ext>
            </a:extLst>
          </p:cNvPr>
          <p:cNvSpPr>
            <a:spLocks noGrp="1"/>
          </p:cNvSpPr>
          <p:nvPr>
            <p:ph idx="1"/>
          </p:nvPr>
        </p:nvSpPr>
        <p:spPr/>
        <p:txBody>
          <a:bodyPr>
            <a:normAutofit/>
          </a:bodyPr>
          <a:lstStyle/>
          <a:p>
            <a:r>
              <a:rPr lang="it-IT" b="1" dirty="0"/>
              <a:t>Modalità I</a:t>
            </a:r>
          </a:p>
          <a:p>
            <a:r>
              <a:rPr lang="it-IT" dirty="0"/>
              <a:t>Esame orale di circa mezz’ora sui testi adottati con almeno tre domande su argomenti diversi scelti dal docente. Previo accordo con lo studente, domande su argomenti trattati nei testi adottati possono essere sostituite da domande su argomenti trattati in classe ma non nei testi adottati.</a:t>
            </a:r>
          </a:p>
          <a:p>
            <a:r>
              <a:rPr lang="it-IT" dirty="0"/>
              <a:t>Chi non si sente in grado di affrontare lo studio del testo adottato di </a:t>
            </a:r>
            <a:r>
              <a:rPr lang="it-IT" dirty="0" err="1"/>
              <a:t>Sorensen</a:t>
            </a:r>
            <a:r>
              <a:rPr lang="it-IT" dirty="0"/>
              <a:t> (in inglese), potrà concordare con il docente un testo alternativo in italiano.</a:t>
            </a:r>
          </a:p>
        </p:txBody>
      </p:sp>
    </p:spTree>
    <p:extLst>
      <p:ext uri="{BB962C8B-B14F-4D97-AF65-F5344CB8AC3E}">
        <p14:creationId xmlns:p14="http://schemas.microsoft.com/office/powerpoint/2010/main" val="1316320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BBCC76-A567-4507-8A81-05B170C4193E}"/>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D427F481-E8E4-48C5-9C94-EF327CE17AF1}"/>
              </a:ext>
            </a:extLst>
          </p:cNvPr>
          <p:cNvSpPr>
            <a:spLocks noGrp="1"/>
          </p:cNvSpPr>
          <p:nvPr>
            <p:ph idx="1"/>
          </p:nvPr>
        </p:nvSpPr>
        <p:spPr/>
        <p:txBody>
          <a:bodyPr>
            <a:normAutofit fontScale="85000" lnSpcReduction="10000"/>
          </a:bodyPr>
          <a:lstStyle/>
          <a:p>
            <a:r>
              <a:rPr lang="it-IT" b="1" dirty="0"/>
              <a:t>Modalità II</a:t>
            </a:r>
          </a:p>
          <a:p>
            <a:r>
              <a:rPr lang="it-IT" dirty="0"/>
              <a:t>Presentazione orale in classe di circa 30 minuti di un argomento concordato con il</a:t>
            </a:r>
          </a:p>
          <a:p>
            <a:r>
              <a:rPr lang="it-IT" dirty="0"/>
              <a:t>docente.</a:t>
            </a:r>
          </a:p>
          <a:p>
            <a:r>
              <a:rPr lang="it-IT" dirty="0"/>
              <a:t>Tesina scritta su tale argomento di massimo 3000 parole (note e bibliografia incluse).</a:t>
            </a:r>
          </a:p>
          <a:p>
            <a:r>
              <a:rPr lang="it-IT" dirty="0"/>
              <a:t>Esame orale consistente nella discussione della tesina.</a:t>
            </a:r>
          </a:p>
          <a:p>
            <a:r>
              <a:rPr lang="it-IT" dirty="0"/>
              <a:t>La trattazione dell’argomento prescelto tipicamente prevede lo studio di testi aggiuntivi o alternativi ai testi obbligatori, da concordare con il docente. La presentazione orale potrà fornire allo studente un riscontro da parte del docente, di cui tenere conto nella stesura della tesina. Qualora non sia possibile svolgere la presentazione in classe, lo studente dovrà accordarsi con il docente per una presentazione al di fuori dell’orario delle lezioni, anche in modalità online.</a:t>
            </a:r>
          </a:p>
          <a:p>
            <a:endParaRPr lang="it-IT" dirty="0"/>
          </a:p>
        </p:txBody>
      </p:sp>
    </p:spTree>
    <p:extLst>
      <p:ext uri="{BB962C8B-B14F-4D97-AF65-F5344CB8AC3E}">
        <p14:creationId xmlns:p14="http://schemas.microsoft.com/office/powerpoint/2010/main" val="2421046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E49F24-CEF6-439F-BF3A-3383B303B10C}"/>
              </a:ext>
            </a:extLst>
          </p:cNvPr>
          <p:cNvSpPr>
            <a:spLocks noGrp="1"/>
          </p:cNvSpPr>
          <p:nvPr>
            <p:ph type="title"/>
          </p:nvPr>
        </p:nvSpPr>
        <p:spPr/>
        <p:txBody>
          <a:bodyPr/>
          <a:lstStyle/>
          <a:p>
            <a:r>
              <a:rPr lang="it-IT" dirty="0"/>
              <a:t>ORARIO</a:t>
            </a:r>
          </a:p>
        </p:txBody>
      </p:sp>
      <p:sp>
        <p:nvSpPr>
          <p:cNvPr id="3" name="Segnaposto contenuto 2">
            <a:extLst>
              <a:ext uri="{FF2B5EF4-FFF2-40B4-BE49-F238E27FC236}">
                <a16:creationId xmlns:a16="http://schemas.microsoft.com/office/drawing/2014/main" id="{106ED297-E99F-48BC-A67F-72224EBD1347}"/>
              </a:ext>
            </a:extLst>
          </p:cNvPr>
          <p:cNvSpPr>
            <a:spLocks noGrp="1"/>
          </p:cNvSpPr>
          <p:nvPr>
            <p:ph idx="1"/>
          </p:nvPr>
        </p:nvSpPr>
        <p:spPr/>
        <p:txBody>
          <a:bodyPr/>
          <a:lstStyle/>
          <a:p>
            <a:r>
              <a:rPr lang="it-IT" dirty="0"/>
              <a:t>CI SONO SOVRAPPOSIZIONI?</a:t>
            </a:r>
          </a:p>
        </p:txBody>
      </p:sp>
    </p:spTree>
    <p:extLst>
      <p:ext uri="{BB962C8B-B14F-4D97-AF65-F5344CB8AC3E}">
        <p14:creationId xmlns:p14="http://schemas.microsoft.com/office/powerpoint/2010/main" val="254809525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TotalTime>
  <Words>2209</Words>
  <Application>Microsoft Office PowerPoint</Application>
  <PresentationFormat>Widescreen</PresentationFormat>
  <Paragraphs>135</Paragraphs>
  <Slides>28</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28</vt:i4>
      </vt:variant>
    </vt:vector>
  </HeadingPairs>
  <TitlesOfParts>
    <vt:vector size="32" baseType="lpstr">
      <vt:lpstr>Arial</vt:lpstr>
      <vt:lpstr>Calibri</vt:lpstr>
      <vt:lpstr>Calibri Light</vt:lpstr>
      <vt:lpstr>Tema di Office</vt:lpstr>
      <vt:lpstr>Ontologia Analitica 23-24</vt:lpstr>
      <vt:lpstr>Presentazione standard di PowerPoint</vt:lpstr>
      <vt:lpstr>OBIETTIVI FORMATIVI</vt:lpstr>
      <vt:lpstr>Programma - Essere, niente, divenire*</vt:lpstr>
      <vt:lpstr>TESTI ADOTTATI</vt:lpstr>
      <vt:lpstr>TESTI CONSIGLIATI</vt:lpstr>
      <vt:lpstr>Valutazione</vt:lpstr>
      <vt:lpstr>Presentazione standard di PowerPoint</vt:lpstr>
      <vt:lpstr>ORARIO</vt:lpstr>
      <vt:lpstr>Metaphysics, common sense, science </vt:lpstr>
      <vt:lpstr>Naming a discipline</vt:lpstr>
      <vt:lpstr>Ontological/metaphysical issues (categories)</vt:lpstr>
      <vt:lpstr>Historical terminological note</vt:lpstr>
      <vt:lpstr>Attempts to distinguish</vt:lpstr>
      <vt:lpstr>Aristotle vs. Kant</vt:lpstr>
      <vt:lpstr>Presentazione standard di PowerPoint</vt:lpstr>
      <vt:lpstr>Presentazione standard di PowerPoint</vt:lpstr>
      <vt:lpstr>Methodology</vt:lpstr>
      <vt:lpstr>Critical Commonsensism</vt:lpstr>
      <vt:lpstr>Common sense</vt:lpstr>
      <vt:lpstr>Presentazione standard di PowerPoint</vt:lpstr>
      <vt:lpstr>Presentazione standard di PowerPoint</vt:lpstr>
      <vt:lpstr>Presentazione standard di PowerPoint</vt:lpstr>
      <vt:lpstr>Scientism</vt:lpstr>
      <vt:lpstr>Resisting scientism</vt:lpstr>
      <vt:lpstr>The basic building blocks: objects, properties and relations </vt:lpstr>
      <vt:lpstr>Objects (concrete particulars)</vt:lpstr>
      <vt:lpstr>Universali versus tropes (slide aggiunta dopo la lezione)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Ontologia Analitica 23-24</dc:title>
  <dc:creator>Francesco Orilia</dc:creator>
  <cp:lastModifiedBy>Francesco Orilia</cp:lastModifiedBy>
  <cp:revision>16</cp:revision>
  <dcterms:created xsi:type="dcterms:W3CDTF">2023-09-29T10:00:56Z</dcterms:created>
  <dcterms:modified xsi:type="dcterms:W3CDTF">2023-10-07T09:23:52Z</dcterms:modified>
</cp:coreProperties>
</file>