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90" r:id="rId3"/>
    <p:sldId id="391" r:id="rId4"/>
    <p:sldId id="393" r:id="rId5"/>
    <p:sldId id="386" r:id="rId6"/>
    <p:sldId id="294" r:id="rId7"/>
    <p:sldId id="397" r:id="rId8"/>
    <p:sldId id="394" r:id="rId9"/>
    <p:sldId id="396" r:id="rId10"/>
    <p:sldId id="395" r:id="rId11"/>
    <p:sldId id="264" r:id="rId12"/>
    <p:sldId id="265" r:id="rId13"/>
    <p:sldId id="401" r:id="rId14"/>
    <p:sldId id="293" r:id="rId15"/>
    <p:sldId id="402" r:id="rId16"/>
    <p:sldId id="405" r:id="rId17"/>
    <p:sldId id="404" r:id="rId18"/>
    <p:sldId id="398" r:id="rId19"/>
    <p:sldId id="399" r:id="rId20"/>
    <p:sldId id="322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B231A-3DC1-426B-9086-EAB4B868284E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FDDAB-93DD-46F8-AFFD-4032CA8DE3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998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egnaposto immagine diapositiva 1">
            <a:extLst>
              <a:ext uri="{FF2B5EF4-FFF2-40B4-BE49-F238E27FC236}">
                <a16:creationId xmlns:a16="http://schemas.microsoft.com/office/drawing/2014/main" id="{E92E5031-A767-4757-B58A-B0A49F7D87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Segnaposto note 2">
            <a:extLst>
              <a:ext uri="{FF2B5EF4-FFF2-40B4-BE49-F238E27FC236}">
                <a16:creationId xmlns:a16="http://schemas.microsoft.com/office/drawing/2014/main" id="{EB97693E-E559-47BB-B3D7-317C77633A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43012" name="Segnaposto numero diapositiva 3">
            <a:extLst>
              <a:ext uri="{FF2B5EF4-FFF2-40B4-BE49-F238E27FC236}">
                <a16:creationId xmlns:a16="http://schemas.microsoft.com/office/drawing/2014/main" id="{24C52A97-D668-467E-959A-C66C8FFABE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F4B19E-E4DC-4A77-A33B-9A64F76F971B}" type="slidenum">
              <a:rPr lang="it-IT" altLang="it-IT" smtClean="0"/>
              <a:pPr>
                <a:spcBef>
                  <a:spcPct val="0"/>
                </a:spcBef>
              </a:pPr>
              <a:t>6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>
            <a:extLst>
              <a:ext uri="{FF2B5EF4-FFF2-40B4-BE49-F238E27FC236}">
                <a16:creationId xmlns:a16="http://schemas.microsoft.com/office/drawing/2014/main" id="{1C0AB1F5-89E0-4B99-9CF1-CAFAB79F4B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Segnaposto note 2">
            <a:extLst>
              <a:ext uri="{FF2B5EF4-FFF2-40B4-BE49-F238E27FC236}">
                <a16:creationId xmlns:a16="http://schemas.microsoft.com/office/drawing/2014/main" id="{FFCBBF57-E8F5-47E9-B4A1-DD4D9FC02C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9AE02B8-19E2-478B-A197-D8E4DAC34B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517772B-1EB6-4FCB-A771-230EA447220C}" type="slidenum">
              <a:rPr lang="it-IT" altLang="it-IT">
                <a:latin typeface="Calibri" panose="020F0502020204030204" pitchFamily="34" charset="0"/>
              </a:rPr>
              <a:pPr eaLnBrk="1" hangingPunct="1"/>
              <a:t>11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>
            <a:extLst>
              <a:ext uri="{FF2B5EF4-FFF2-40B4-BE49-F238E27FC236}">
                <a16:creationId xmlns:a16="http://schemas.microsoft.com/office/drawing/2014/main" id="{C2B4126F-5470-4C9A-ABA2-65DCE825A4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egnaposto note 2">
            <a:extLst>
              <a:ext uri="{FF2B5EF4-FFF2-40B4-BE49-F238E27FC236}">
                <a16:creationId xmlns:a16="http://schemas.microsoft.com/office/drawing/2014/main" id="{9CA6421B-103B-40AE-82FC-85B71E0E90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1B58178-31AF-40B7-AAB0-5F73DDBB50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EA812F3-61CE-4079-B274-7D1803C304D8}" type="slidenum">
              <a:rPr lang="it-IT" altLang="it-IT">
                <a:latin typeface="Calibri" panose="020F0502020204030204" pitchFamily="34" charset="0"/>
              </a:rPr>
              <a:pPr eaLnBrk="1" hangingPunct="1"/>
              <a:t>12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egnaposto immagine diapositiva 1">
            <a:extLst>
              <a:ext uri="{FF2B5EF4-FFF2-40B4-BE49-F238E27FC236}">
                <a16:creationId xmlns:a16="http://schemas.microsoft.com/office/drawing/2014/main" id="{E39BAAB7-DA94-498E-A74B-AC48F6843B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Segnaposto note 2">
            <a:extLst>
              <a:ext uri="{FF2B5EF4-FFF2-40B4-BE49-F238E27FC236}">
                <a16:creationId xmlns:a16="http://schemas.microsoft.com/office/drawing/2014/main" id="{031248FC-D9D3-488D-99DC-3ACE1905D3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40964" name="Segnaposto numero diapositiva 3">
            <a:extLst>
              <a:ext uri="{FF2B5EF4-FFF2-40B4-BE49-F238E27FC236}">
                <a16:creationId xmlns:a16="http://schemas.microsoft.com/office/drawing/2014/main" id="{FE852389-E622-4D3B-BFC7-23ECB151D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81AB0A-39ED-4272-8A79-6EAD734EF62E}" type="slidenum">
              <a:rPr lang="it-IT" altLang="it-IT" smtClean="0"/>
              <a:pPr>
                <a:spcBef>
                  <a:spcPct val="0"/>
                </a:spcBef>
              </a:pPr>
              <a:t>14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egnaposto immagine diapositiva 1">
            <a:extLst>
              <a:ext uri="{FF2B5EF4-FFF2-40B4-BE49-F238E27FC236}">
                <a16:creationId xmlns:a16="http://schemas.microsoft.com/office/drawing/2014/main" id="{E39BAAB7-DA94-498E-A74B-AC48F6843B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Segnaposto note 2">
            <a:extLst>
              <a:ext uri="{FF2B5EF4-FFF2-40B4-BE49-F238E27FC236}">
                <a16:creationId xmlns:a16="http://schemas.microsoft.com/office/drawing/2014/main" id="{031248FC-D9D3-488D-99DC-3ACE1905D3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40964" name="Segnaposto numero diapositiva 3">
            <a:extLst>
              <a:ext uri="{FF2B5EF4-FFF2-40B4-BE49-F238E27FC236}">
                <a16:creationId xmlns:a16="http://schemas.microsoft.com/office/drawing/2014/main" id="{FE852389-E622-4D3B-BFC7-23ECB151D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81AB0A-39ED-4272-8A79-6EAD734EF62E}" type="slidenum">
              <a:rPr lang="it-IT" altLang="it-IT" smtClean="0"/>
              <a:pPr>
                <a:spcBef>
                  <a:spcPct val="0"/>
                </a:spcBef>
              </a:pPr>
              <a:t>16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8136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D09076-5F48-4541-BDF3-0D42DC69B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64826B1-428F-4EFF-A3D6-A778FFCF5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0A214F-7A1A-48FE-B69C-04B17F86B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24ADAC-6355-477D-A9FC-7FB59681E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869EB5-D6C8-4046-BDC6-FC105D092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C4B00B-29E4-43B1-A84A-1CAA5AF6A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696D20-07CD-4537-965B-F24D4606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E595C8-8D60-4692-821A-477A3087E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DDFB00-CD06-4066-99ED-4DBB7A3D5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97F63D-5981-4730-AEE4-D3A1B1F5B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046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ADBB89A-DD3B-4A3B-B086-6FAB43AEAC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1FDE67E-1C1A-42CF-8AC3-B7A33925E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A31858-5491-4F2E-B2BD-93AE628D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209128-4BD5-4D4B-B4FB-2986B91A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4FD0B71-EA19-4349-A0B7-37CB796F3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58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D9EFF-2D79-4E2D-8CA7-49198AAAF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22B780-8251-43DF-A805-E7B491FDC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FE10AD-75FA-43C7-AFFE-BB2FB2E40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2C545F-73A6-48A2-A9C0-9204FBE57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932B73-B121-4B95-B1A7-F08AFEAAE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894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CB2AB2-603F-47CD-8DBD-FAFD5D33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FCBB07E-500C-4847-B25C-8A42113A8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17F4AB-7393-4752-983F-304C0439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ED2B5E-7289-40A8-8FE7-F97D844C0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2F5ABE-01BB-4E6C-8306-770F7A66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4686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E930D2-E2C8-49FD-BE2F-DBAF55409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9F35F2-0A00-4B15-B71B-5846D11A3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7161C3-A047-440A-B3BC-C0BC4F667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8F2F20-4A21-4203-B219-9AA44A929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88FBCC-EACB-4831-B02C-2B2B6EF84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ED772-0225-4214-A737-4B7F9296C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18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4985A2-E491-4A2D-975B-E86D935DA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ACC72E-3C0F-4B08-A58D-AB89E023C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71939DA-6EE5-456C-BE40-63741FC8F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444FA7B-32C7-4035-ABE3-DA7B04D75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5C3A467-FBC3-4AEE-ABED-2A47DA0E00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35EFAB5-2EB5-4A36-BF7B-8766FD280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9F76120-FC13-4CF5-B1F5-27BA3D934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E421AD1-A89F-4A81-8B67-69F8A86F9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595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701FB1-CA0C-45F3-8371-CF5131988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93D4EE4-C353-4774-A654-D728109A1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DD1E819-5C30-48B5-BA92-A00C2F8C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8C9754D-F279-4D09-AB60-A0153D3A4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256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9394ECF-8CF8-4001-9DCD-6360EBE7B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298B7D7-B1D7-4689-9FE8-B93443823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F1BF7B-F546-4C15-9C01-8F0226C24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504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49FF4-7CAB-4BD0-90D4-18BF3539F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74F75E-9C60-4455-A02A-4D611CC4F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1B8F9FC-5DA9-4B89-9E82-0D12E71EDF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3F15CE3-734A-4122-84DD-1BB0D0B1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9325FA-6153-4ADB-891B-11E1812FC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8AC2F1E-915D-4162-8E72-60E4597D1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25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EAA046-3CCB-4D0A-B75A-A1595D641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B6E0E5E-F0EB-4FBB-869B-B832C3450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9AB90A1-C221-4D4C-A7B2-EF8886312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6569299-F393-4628-B035-6E5B36081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71526A9-D3CA-4B29-8E79-E28D997BC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92AC794-D41D-4748-9679-97874B1BD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14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28117B9-2218-4BB2-B32D-B33E2AF38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450B54-7556-429E-927D-1FB2DAA9A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224575-5A88-485D-BB81-E6EEC03EC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87D5C-E8BC-4EC9-8DC4-691B0F5CEFB4}" type="datetimeFigureOut">
              <a:rPr lang="it-IT" smtClean="0"/>
              <a:t>28/10/2023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5E1765-B9CE-4B9E-B0DF-84C8543B51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F53A96-5569-470F-9985-F16FA58BD2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96CA6-9EF3-4563-9E3E-1F1E6FA722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241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59AE11-A002-4135-8FF1-BA5B1B828B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Ontologia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D478D92-1688-403A-B221-3A31638428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8943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Meinong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Meinong</a:t>
            </a:r>
            <a:r>
              <a:rPr lang="it-IT" dirty="0"/>
              <a:t> (</a:t>
            </a:r>
            <a:r>
              <a:rPr lang="it-IT" dirty="0" err="1"/>
              <a:t>UG</a:t>
            </a:r>
            <a:r>
              <a:rPr lang="it-IT" dirty="0"/>
              <a:t>, 1904): ci sono cose (possibili </a:t>
            </a:r>
            <a:r>
              <a:rPr lang="it-IT" b="1" dirty="0"/>
              <a:t>e impossibili</a:t>
            </a:r>
            <a:r>
              <a:rPr lang="it-IT" dirty="0"/>
              <a:t>) che non esistono</a:t>
            </a:r>
          </a:p>
          <a:p>
            <a:r>
              <a:rPr lang="it-IT" dirty="0"/>
              <a:t>essere (qualcosa) </a:t>
            </a:r>
            <a:r>
              <a:rPr lang="it-IT" dirty="0">
                <a:sym typeface="Symbol" panose="05050102010706020507" pitchFamily="18" charset="2"/>
              </a:rPr>
              <a:t> </a:t>
            </a:r>
            <a:r>
              <a:rPr lang="it-IT" dirty="0"/>
              <a:t>esistenza</a:t>
            </a:r>
          </a:p>
          <a:p>
            <a:r>
              <a:rPr lang="it-IT" dirty="0"/>
              <a:t>l'esistenza è una proprietà di primo livello non banale</a:t>
            </a:r>
          </a:p>
          <a:p>
            <a:pPr lvl="1"/>
            <a:r>
              <a:rPr lang="it-IT" dirty="0"/>
              <a:t>E!(</a:t>
            </a:r>
            <a:r>
              <a:rPr lang="it-IT" dirty="0" err="1"/>
              <a:t>mattarella</a:t>
            </a:r>
            <a:r>
              <a:rPr lang="it-IT" dirty="0"/>
              <a:t>)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 E!(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dirty="0"/>
              <a:t>Casi problematici visti prima possono essere trattati allo stesso modo</a:t>
            </a:r>
          </a:p>
          <a:p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21046F-851B-4E96-A857-59C8E00E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016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>
            <a:extLst>
              <a:ext uri="{FF2B5EF4-FFF2-40B4-BE49-F238E27FC236}">
                <a16:creationId xmlns:a16="http://schemas.microsoft.com/office/drawing/2014/main" id="{DFC880AA-D7C6-42FE-88ED-798292C46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Meinong</a:t>
            </a:r>
            <a:r>
              <a:rPr lang="it-IT" dirty="0"/>
              <a:t>: libertà d'assunzione</a:t>
            </a:r>
            <a:endParaRPr lang="it-IT" alt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ACFCD5-877E-4717-9BA5-DF9175DF8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it-IT" i="1" dirty="0"/>
              <a:t>Libertà d'assunzione</a:t>
            </a:r>
            <a:r>
              <a:rPr lang="it-IT" dirty="0"/>
              <a:t>. Ad ogni insieme di proprietà, corrisponde un oggetto che possiede </a:t>
            </a:r>
            <a:r>
              <a:rPr lang="it-IT" i="1" dirty="0"/>
              <a:t>esclusivamente</a:t>
            </a:r>
            <a:r>
              <a:rPr lang="it-IT" dirty="0"/>
              <a:t> le proprietà in questione.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alcuni oggetti sono incompleti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alcuni oggetti sono impossibili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alcuni oggetti sono contraddittori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Perché accettare la libertà d'assunzione?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In linea di principio possiamo pensare a qualsiasi oggetto, il P, quale che sia P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Una proposizione espressa utilizzando un termine singolare deve avere come costituente un oggetto corrispondente al termine singolare</a:t>
            </a:r>
          </a:p>
          <a:p>
            <a:pPr eaLnBrk="1" hangingPunct="1">
              <a:buFont typeface="Arial" charset="0"/>
              <a:buChar char="•"/>
              <a:defRPr/>
            </a:pPr>
            <a:endParaRPr lang="it-IT" dirty="0"/>
          </a:p>
          <a:p>
            <a:pPr eaLnBrk="1" hangingPunct="1">
              <a:buFont typeface="Arial" charset="0"/>
              <a:buChar char="•"/>
              <a:defRPr/>
            </a:pPr>
            <a:endParaRPr lang="it-IT" dirty="0"/>
          </a:p>
          <a:p>
            <a:pPr eaLnBrk="1" hangingPunct="1">
              <a:buFont typeface="Arial" charset="0"/>
              <a:buNone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>
            <a:extLst>
              <a:ext uri="{FF2B5EF4-FFF2-40B4-BE49-F238E27FC236}">
                <a16:creationId xmlns:a16="http://schemas.microsoft.com/office/drawing/2014/main" id="{6B9E5AA1-B1B6-47E5-9F72-F939EEBD2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Tesi semantiche in </a:t>
            </a:r>
            <a:r>
              <a:rPr lang="it-IT" altLang="it-IT" dirty="0" err="1"/>
              <a:t>Meinong</a:t>
            </a:r>
            <a:endParaRPr lang="it-IT" alt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DAED3C-2E31-45E4-85D2-58EDE78B9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ogni termine singolare denota un oggetto; in particolare, un termine singolare «il </a:t>
            </a:r>
            <a:r>
              <a:rPr lang="it-IT" i="1" dirty="0"/>
              <a:t>P</a:t>
            </a:r>
            <a:r>
              <a:rPr lang="it-IT" dirty="0"/>
              <a:t>1 ... </a:t>
            </a:r>
            <a:r>
              <a:rPr lang="it-IT" i="1" dirty="0" err="1"/>
              <a:t>Pn</a:t>
            </a:r>
            <a:r>
              <a:rPr lang="it-IT" dirty="0"/>
              <a:t>» denota un oggetto che gode di ciascuna delle proprietà espresse, rispettivamente, dai predicati «</a:t>
            </a:r>
            <a:r>
              <a:rPr lang="it-IT" i="1" dirty="0"/>
              <a:t>P</a:t>
            </a:r>
            <a:r>
              <a:rPr lang="it-IT" dirty="0"/>
              <a:t>1», ..., «</a:t>
            </a:r>
            <a:r>
              <a:rPr lang="it-IT" i="1" dirty="0" err="1"/>
              <a:t>Pn</a:t>
            </a:r>
            <a:r>
              <a:rPr lang="it-IT" dirty="0"/>
              <a:t>».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Ogni enunciato singolare esplicitamente (o implicitamente) analitico è necessariamente vero.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Il cavallo alato è alato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/>
              <a:t>Il cavallo alato è un mammifero</a:t>
            </a:r>
          </a:p>
          <a:p>
            <a:pPr eaLnBrk="1" hangingPunct="1">
              <a:buFont typeface="Arial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670FDB-9973-4039-8136-D13DD54C7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E1F438-8D20-42EB-B6FB-3F30B0126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15-16</a:t>
            </a:r>
          </a:p>
        </p:txBody>
      </p:sp>
    </p:spTree>
    <p:extLst>
      <p:ext uri="{BB962C8B-B14F-4D97-AF65-F5344CB8AC3E}">
        <p14:creationId xmlns:p14="http://schemas.microsoft.com/office/powerpoint/2010/main" val="2784249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>
            <a:extLst>
              <a:ext uri="{FF2B5EF4-FFF2-40B4-BE49-F238E27FC236}">
                <a16:creationId xmlns:a16="http://schemas.microsoft.com/office/drawing/2014/main" id="{AE159D1C-BF4F-4652-8D78-7427EBC4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Le critiche di Russell a Meinong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CFD0F0-9AA2-429B-A713-BA91BF98C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it-IT" dirty="0"/>
              <a:t>(R1)	l’ammissione di oggetti impossibili comporta il rifiuto della legge logica di non contraddizione.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(R2)	 L'enunciato "l’esistente quadrato rotondo è esistente" dovrebbe essere considerato vero da </a:t>
            </a:r>
            <a:r>
              <a:rPr lang="it-IT" dirty="0" err="1"/>
              <a:t>Meinong</a:t>
            </a:r>
            <a:r>
              <a:rPr lang="it-IT" dirty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(R3) Date queste difficoltà, e dal momento che la teoria delle descrizioni ci spiega come fare a meno di oggetti inesistenti, è meglio negare che vi siano oggetti inesistenti.</a:t>
            </a:r>
          </a:p>
          <a:p>
            <a:pPr>
              <a:buFont typeface="Arial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E2E24C-EB68-4C18-A8E4-938E61FCB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Lezione di ieri prof. Godani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AFDA7D-7D80-4554-B6B4-FF45C6E3A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Heidegger</a:t>
            </a:r>
          </a:p>
          <a:p>
            <a:r>
              <a:rPr lang="it-IT" dirty="0"/>
              <a:t>Severino</a:t>
            </a:r>
          </a:p>
        </p:txBody>
      </p:sp>
    </p:spTree>
    <p:extLst>
      <p:ext uri="{BB962C8B-B14F-4D97-AF65-F5344CB8AC3E}">
        <p14:creationId xmlns:p14="http://schemas.microsoft.com/office/powerpoint/2010/main" val="1801808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>
            <a:extLst>
              <a:ext uri="{FF2B5EF4-FFF2-40B4-BE49-F238E27FC236}">
                <a16:creationId xmlns:a16="http://schemas.microsoft.com/office/drawing/2014/main" id="{AE159D1C-BF4F-4652-8D78-7427EBC4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Le critiche di Russell a Meinong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CFD0F0-9AA2-429B-A713-BA91BF98C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it-IT" dirty="0"/>
              <a:t>(R1)	l’ammissione di oggetti impossibili comporta il rifiuto della legge logica di non contraddizione.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(R2)	 L'enunciato "l’esistente quadrato rotondo è esistente" dovrebbe essere considerato vero da </a:t>
            </a:r>
            <a:r>
              <a:rPr lang="it-IT" dirty="0" err="1"/>
              <a:t>Meinong</a:t>
            </a:r>
            <a:r>
              <a:rPr lang="it-IT" dirty="0"/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it-IT" dirty="0"/>
              <a:t>(R3) Date queste difficoltà, e dal momento che la teoria delle descrizioni ci spiega come fare a meno di oggetti inesistenti, è meglio negare che vi siano oggetti inesistenti.</a:t>
            </a:r>
          </a:p>
          <a:p>
            <a:pPr>
              <a:buFont typeface="Arial" charset="0"/>
              <a:buChar char="•"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3011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E44D05-8F4A-4B68-B903-DBCAD8C2E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Teorie neo-</a:t>
            </a:r>
            <a:r>
              <a:rPr lang="it-IT" dirty="0" err="1"/>
              <a:t>meinonghiane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245735-51B2-4EFE-8AAD-A9E7628C9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dualismo delle proprietà (</a:t>
            </a:r>
            <a:r>
              <a:rPr lang="it-IT" dirty="0" err="1"/>
              <a:t>Routley</a:t>
            </a:r>
            <a:r>
              <a:rPr lang="it-IT" dirty="0"/>
              <a:t>, Parsons, </a:t>
            </a:r>
            <a:r>
              <a:rPr lang="it-IT" dirty="0" err="1"/>
              <a:t>Jacquette</a:t>
            </a:r>
            <a:r>
              <a:rPr lang="it-IT" dirty="0"/>
              <a:t>)</a:t>
            </a:r>
          </a:p>
          <a:p>
            <a:r>
              <a:rPr lang="it-IT" dirty="0"/>
              <a:t>dualismo della predicazione (</a:t>
            </a:r>
            <a:r>
              <a:rPr lang="it-IT" dirty="0" err="1"/>
              <a:t>Castañeda</a:t>
            </a:r>
            <a:r>
              <a:rPr lang="it-IT" dirty="0"/>
              <a:t>, </a:t>
            </a:r>
            <a:r>
              <a:rPr lang="it-IT" dirty="0" err="1"/>
              <a:t>Rapaport</a:t>
            </a:r>
            <a:r>
              <a:rPr lang="it-IT" dirty="0"/>
              <a:t>, </a:t>
            </a:r>
            <a:r>
              <a:rPr lang="it-IT" dirty="0" err="1"/>
              <a:t>Zalta</a:t>
            </a:r>
            <a:r>
              <a:rPr lang="it-IT" dirty="0"/>
              <a:t>)</a:t>
            </a:r>
          </a:p>
          <a:p>
            <a:r>
              <a:rPr lang="it-IT" dirty="0"/>
              <a:t>mondi impossibili e logica paraconsistente (</a:t>
            </a:r>
            <a:r>
              <a:rPr lang="it-IT" dirty="0" err="1"/>
              <a:t>Priest</a:t>
            </a:r>
            <a:r>
              <a:rPr lang="it-IT" dirty="0"/>
              <a:t>, Berto)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2530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E44D05-8F4A-4B68-B903-DBCAD8C2E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Teorie neo-</a:t>
            </a:r>
            <a:r>
              <a:rPr lang="it-IT" dirty="0" err="1"/>
              <a:t>meinonghiane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245735-51B2-4EFE-8AAD-A9E7628C9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dualismo delle proprietà (</a:t>
            </a:r>
            <a:r>
              <a:rPr lang="it-IT" dirty="0" err="1"/>
              <a:t>Routley</a:t>
            </a:r>
            <a:r>
              <a:rPr lang="it-IT" dirty="0"/>
              <a:t>, Parsons, </a:t>
            </a:r>
            <a:r>
              <a:rPr lang="it-IT" dirty="0" err="1"/>
              <a:t>Jacquette</a:t>
            </a:r>
            <a:r>
              <a:rPr lang="it-IT" dirty="0"/>
              <a:t>)</a:t>
            </a:r>
          </a:p>
          <a:p>
            <a:r>
              <a:rPr lang="it-IT" dirty="0"/>
              <a:t>dualismo della predicazione (</a:t>
            </a:r>
            <a:r>
              <a:rPr lang="it-IT" dirty="0" err="1"/>
              <a:t>Castañeda</a:t>
            </a:r>
            <a:r>
              <a:rPr lang="it-IT" dirty="0"/>
              <a:t>, </a:t>
            </a:r>
            <a:r>
              <a:rPr lang="it-IT" dirty="0" err="1"/>
              <a:t>Rapaport</a:t>
            </a:r>
            <a:r>
              <a:rPr lang="it-IT" dirty="0"/>
              <a:t>, </a:t>
            </a:r>
            <a:r>
              <a:rPr lang="it-IT" dirty="0" err="1"/>
              <a:t>Zalta</a:t>
            </a:r>
            <a:r>
              <a:rPr lang="it-IT" dirty="0"/>
              <a:t>)</a:t>
            </a:r>
          </a:p>
          <a:p>
            <a:r>
              <a:rPr lang="it-IT" dirty="0"/>
              <a:t>mondi impossibili e logica paraconsistente (</a:t>
            </a:r>
            <a:r>
              <a:rPr lang="it-IT" dirty="0" err="1"/>
              <a:t>Priest</a:t>
            </a:r>
            <a:r>
              <a:rPr lang="it-IT" dirty="0"/>
              <a:t>, Berto)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4471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B0A10FD2-BF47-437D-8C01-36794D0D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Possibili risposte attualiste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5968155-E724-4C28-9155-DB0A6F131E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9628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2A4BA4-23AA-4CB5-85CA-909770A0B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4DA8C5-2BE8-4A25-A02F-14FC5668A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13-16</a:t>
            </a:r>
          </a:p>
          <a:p>
            <a:r>
              <a:rPr lang="it-IT" dirty="0"/>
              <a:t>26/10/23</a:t>
            </a:r>
          </a:p>
        </p:txBody>
      </p:sp>
    </p:spTree>
    <p:extLst>
      <p:ext uri="{BB962C8B-B14F-4D97-AF65-F5344CB8AC3E}">
        <p14:creationId xmlns:p14="http://schemas.microsoft.com/office/powerpoint/2010/main" val="2796710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alcune opzioni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Linsky</a:t>
            </a:r>
            <a:r>
              <a:rPr lang="it-IT" dirty="0"/>
              <a:t> &amp; </a:t>
            </a:r>
            <a:r>
              <a:rPr lang="it-IT" dirty="0" err="1"/>
              <a:t>Zalta</a:t>
            </a:r>
            <a:r>
              <a:rPr lang="it-IT" dirty="0"/>
              <a:t>, </a:t>
            </a:r>
            <a:r>
              <a:rPr lang="it-IT" dirty="0" err="1"/>
              <a:t>Williamsom</a:t>
            </a:r>
            <a:r>
              <a:rPr lang="it-IT" dirty="0"/>
              <a:t>, </a:t>
            </a:r>
            <a:r>
              <a:rPr lang="it-IT" dirty="0" err="1"/>
              <a:t>necessitism</a:t>
            </a:r>
            <a:r>
              <a:rPr lang="it-IT" dirty="0"/>
              <a:t>: (</a:t>
            </a:r>
            <a:r>
              <a:rPr lang="it-IT" dirty="0" err="1"/>
              <a:t>Menzel</a:t>
            </a:r>
            <a:r>
              <a:rPr lang="it-IT" dirty="0"/>
              <a:t>, in </a:t>
            </a:r>
            <a:r>
              <a:rPr lang="it-IT" i="1" dirty="0" err="1"/>
              <a:t>possibilism-actualism</a:t>
            </a:r>
            <a:r>
              <a:rPr lang="it-IT" i="1" dirty="0"/>
              <a:t> </a:t>
            </a:r>
            <a:r>
              <a:rPr lang="it-IT" i="1" dirty="0" err="1"/>
              <a:t>debate</a:t>
            </a:r>
            <a:r>
              <a:rPr lang="it-IT" dirty="0"/>
              <a:t>, </a:t>
            </a:r>
            <a:r>
              <a:rPr lang="it-IT" dirty="0" err="1"/>
              <a:t>SEP</a:t>
            </a:r>
            <a:r>
              <a:rPr lang="it-IT" dirty="0"/>
              <a:t>, lo considera una forma di </a:t>
            </a:r>
            <a:r>
              <a:rPr lang="it-IT" dirty="0" err="1"/>
              <a:t>di</a:t>
            </a:r>
            <a:r>
              <a:rPr lang="it-IT" dirty="0"/>
              <a:t> possibilismo)</a:t>
            </a:r>
          </a:p>
          <a:p>
            <a:pPr lvl="1"/>
            <a:r>
              <a:rPr lang="it-IT" dirty="0"/>
              <a:t>I </a:t>
            </a:r>
            <a:r>
              <a:rPr lang="it-IT" dirty="0" err="1"/>
              <a:t>am</a:t>
            </a:r>
            <a:r>
              <a:rPr lang="it-IT" dirty="0"/>
              <a:t> </a:t>
            </a:r>
            <a:r>
              <a:rPr lang="it-IT" dirty="0" err="1"/>
              <a:t>contingently</a:t>
            </a:r>
            <a:r>
              <a:rPr lang="it-IT" dirty="0"/>
              <a:t> concrete (I could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non-concrete)</a:t>
            </a:r>
          </a:p>
          <a:p>
            <a:pPr lvl="1"/>
            <a:r>
              <a:rPr lang="it-IT" dirty="0" err="1"/>
              <a:t>my</a:t>
            </a:r>
            <a:r>
              <a:rPr lang="it-IT" dirty="0"/>
              <a:t> </a:t>
            </a:r>
            <a:r>
              <a:rPr lang="it-IT" dirty="0" err="1"/>
              <a:t>brother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contingently</a:t>
            </a:r>
            <a:r>
              <a:rPr lang="it-IT" dirty="0"/>
              <a:t> non-concrete (he could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concrete)</a:t>
            </a:r>
          </a:p>
          <a:p>
            <a:pPr lvl="1"/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both</a:t>
            </a:r>
            <a:r>
              <a:rPr lang="it-IT" dirty="0"/>
              <a:t> </a:t>
            </a:r>
            <a:r>
              <a:rPr lang="it-IT" dirty="0" err="1"/>
              <a:t>exist</a:t>
            </a:r>
            <a:r>
              <a:rPr lang="it-IT" dirty="0"/>
              <a:t>, are, are </a:t>
            </a:r>
            <a:r>
              <a:rPr lang="it-IT" dirty="0" err="1"/>
              <a:t>actual</a:t>
            </a:r>
            <a:r>
              <a:rPr lang="it-IT" dirty="0"/>
              <a:t>.</a:t>
            </a:r>
          </a:p>
          <a:p>
            <a:r>
              <a:rPr lang="it-IT" dirty="0" err="1"/>
              <a:t>Plantinga's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essences</a:t>
            </a:r>
            <a:endParaRPr lang="it-IT" dirty="0"/>
          </a:p>
          <a:p>
            <a:pPr lvl="1"/>
            <a:r>
              <a:rPr lang="it-IT" dirty="0" err="1"/>
              <a:t>my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essence</a:t>
            </a:r>
            <a:r>
              <a:rPr lang="it-IT" dirty="0"/>
              <a:t> could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exemplified</a:t>
            </a:r>
            <a:endParaRPr lang="it-IT" dirty="0"/>
          </a:p>
          <a:p>
            <a:pPr lvl="1"/>
            <a:r>
              <a:rPr lang="it-IT" dirty="0" err="1"/>
              <a:t>my</a:t>
            </a:r>
            <a:r>
              <a:rPr lang="it-IT" dirty="0"/>
              <a:t> </a:t>
            </a:r>
            <a:r>
              <a:rPr lang="it-IT" dirty="0" err="1"/>
              <a:t>brother's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essence</a:t>
            </a:r>
            <a:r>
              <a:rPr lang="it-IT" dirty="0"/>
              <a:t> could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exemplified</a:t>
            </a:r>
            <a:endParaRPr lang="it-IT" dirty="0"/>
          </a:p>
          <a:p>
            <a:r>
              <a:rPr lang="it-IT" dirty="0" err="1"/>
              <a:t>Accept</a:t>
            </a:r>
            <a:r>
              <a:rPr lang="it-IT" dirty="0"/>
              <a:t> </a:t>
            </a:r>
            <a:r>
              <a:rPr lang="it-IT" dirty="0" err="1"/>
              <a:t>descriptivism</a:t>
            </a:r>
            <a:r>
              <a:rPr lang="it-IT" dirty="0"/>
              <a:t>, with </a:t>
            </a:r>
            <a:r>
              <a:rPr lang="it-IT" dirty="0" err="1"/>
              <a:t>denoting</a:t>
            </a:r>
            <a:r>
              <a:rPr lang="it-IT" dirty="0"/>
              <a:t> </a:t>
            </a:r>
            <a:r>
              <a:rPr lang="it-IT" dirty="0" err="1"/>
              <a:t>concepts</a:t>
            </a:r>
            <a:r>
              <a:rPr lang="it-IT" dirty="0"/>
              <a:t> (Russell </a:t>
            </a:r>
            <a:r>
              <a:rPr lang="it-IT" dirty="0" err="1"/>
              <a:t>PoM</a:t>
            </a:r>
            <a:r>
              <a:rPr lang="it-IT" dirty="0"/>
              <a:t>, Montague, Cocchiarella) (Orilia 2010) to account for "</a:t>
            </a:r>
            <a:r>
              <a:rPr lang="it-IT" dirty="0" err="1"/>
              <a:t>Meinongian</a:t>
            </a:r>
            <a:r>
              <a:rPr lang="it-IT" dirty="0"/>
              <a:t> data". </a:t>
            </a:r>
            <a:r>
              <a:rPr lang="it-IT" dirty="0" err="1"/>
              <a:t>Perhaps</a:t>
            </a:r>
            <a:r>
              <a:rPr lang="it-IT" dirty="0"/>
              <a:t> combine </a:t>
            </a:r>
            <a:r>
              <a:rPr lang="it-IT" dirty="0" err="1"/>
              <a:t>this</a:t>
            </a:r>
            <a:r>
              <a:rPr lang="it-IT" dirty="0"/>
              <a:t> with </a:t>
            </a:r>
            <a:r>
              <a:rPr lang="it-IT" dirty="0" err="1"/>
              <a:t>acceptance</a:t>
            </a:r>
            <a:r>
              <a:rPr lang="it-IT" dirty="0"/>
              <a:t> of </a:t>
            </a:r>
            <a:r>
              <a:rPr lang="it-IT" dirty="0" err="1"/>
              <a:t>Plantinga’s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essences</a:t>
            </a:r>
            <a:r>
              <a:rPr lang="it-IT" dirty="0"/>
              <a:t> or the like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FE2599F-3EA4-40C6-BF46-67EE0EED9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6800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32E9C-9673-4399-A099-FDDCEF3D9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memorandum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3E399D-53C0-4775-B481-A4248F1FB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vi ricordo che DOPO la prossima settimana ci sarà una sosta:</a:t>
            </a:r>
          </a:p>
          <a:p>
            <a:r>
              <a:rPr lang="it-IT" dirty="0"/>
              <a:t>non farò lezioni 9 e 10 novembre</a:t>
            </a:r>
          </a:p>
        </p:txBody>
      </p:sp>
    </p:spTree>
    <p:extLst>
      <p:ext uri="{BB962C8B-B14F-4D97-AF65-F5344CB8AC3E}">
        <p14:creationId xmlns:p14="http://schemas.microsoft.com/office/powerpoint/2010/main" val="304359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C3B7A-0133-42EB-B846-EB7C626DF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Kant e la teoria standard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5A94D0-6390-4D0F-96B4-0731DE79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Nella sua critica all'argomento ontologico afferma "l'esistenza non è un predicato"</a:t>
            </a:r>
          </a:p>
          <a:p>
            <a:r>
              <a:rPr lang="it-IT" dirty="0"/>
              <a:t>Interpretabile come un'accettazione della tesi della concezione standard che l'esistenza è una proprietà di secondo livello</a:t>
            </a:r>
          </a:p>
          <a:p>
            <a:r>
              <a:rPr lang="it-IT" dirty="0"/>
              <a:t>il concetto 'cento talleri' è istanziato o no?</a:t>
            </a:r>
          </a:p>
          <a:p>
            <a:r>
              <a:rPr lang="it-IT" dirty="0"/>
              <a:t>v. Carrara et al. p. 255</a:t>
            </a:r>
          </a:p>
        </p:txBody>
      </p:sp>
    </p:spTree>
    <p:extLst>
      <p:ext uri="{BB962C8B-B14F-4D97-AF65-F5344CB8AC3E}">
        <p14:creationId xmlns:p14="http://schemas.microsoft.com/office/powerpoint/2010/main" val="91396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5C7F646-22AD-459C-A89B-07B551721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Casi modali problematici per la teoria standard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D3E694-15F6-4147-B061-B7B1D3D93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Ci sono (esistono) cose che avrebbero potuto non esserci (esistere)</a:t>
            </a:r>
          </a:p>
          <a:p>
            <a:r>
              <a:rPr lang="it-IT" dirty="0"/>
              <a:t>Avrebbero potuto esserci (esistere) cose diverse da qualsiasi cosa che c'è (esiste)</a:t>
            </a:r>
          </a:p>
          <a:p>
            <a:r>
              <a:rPr lang="it-IT" dirty="0"/>
              <a:t>Ci sono (esistono) ora cose che non c'erano (diverse da qualsiasi cosa che è esistita) e che non ci saranno</a:t>
            </a:r>
          </a:p>
          <a:p>
            <a:r>
              <a:rPr lang="it-IT" dirty="0"/>
              <a:t>Sono esistite cose che non esistono ora (diverse da qualsiasi cosa che c'è ora) ed esisteranno cose che non esistono ora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EA2BD2D-E40F-400F-BB43-A5E28152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9416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>
            <a:extLst>
              <a:ext uri="{FF2B5EF4-FFF2-40B4-BE49-F238E27FC236}">
                <a16:creationId xmlns:a16="http://schemas.microsoft.com/office/drawing/2014/main" id="{D222397E-C826-4B4C-8341-E12DFE0B4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/>
              <a:t>Problemi per la teoria delle descrizioni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A52757-1E61-4740-B282-5D1809FBB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it-IT" dirty="0"/>
              <a:t>La montagna d'oro è d'oro</a:t>
            </a:r>
          </a:p>
          <a:p>
            <a:pPr>
              <a:defRPr/>
            </a:pPr>
            <a:r>
              <a:rPr lang="it-IT" dirty="0"/>
              <a:t>La montagna d'oro è possibile</a:t>
            </a:r>
          </a:p>
          <a:p>
            <a:pPr>
              <a:defRPr/>
            </a:pPr>
            <a:r>
              <a:rPr lang="it-IT" dirty="0"/>
              <a:t>Il quadrato rotondo è impossibile</a:t>
            </a:r>
          </a:p>
          <a:p>
            <a:pPr>
              <a:defRPr/>
            </a:pPr>
            <a:r>
              <a:rPr lang="it-IT" dirty="0"/>
              <a:t>Pinocchio è un oggetto fittizio</a:t>
            </a:r>
          </a:p>
          <a:p>
            <a:pPr>
              <a:defRPr/>
            </a:pPr>
            <a:r>
              <a:rPr lang="it-IT" dirty="0"/>
              <a:t>Pinocchio è più famoso di Cenerentola</a:t>
            </a:r>
          </a:p>
          <a:p>
            <a:pPr>
              <a:defRPr/>
            </a:pPr>
            <a:r>
              <a:rPr lang="it-IT" dirty="0" err="1"/>
              <a:t>Polifemo</a:t>
            </a:r>
            <a:r>
              <a:rPr lang="it-IT" dirty="0"/>
              <a:t> è più alto di Napolitano</a:t>
            </a:r>
          </a:p>
          <a:p>
            <a:pPr>
              <a:defRPr/>
            </a:pPr>
            <a:r>
              <a:rPr lang="it-IT" dirty="0"/>
              <a:t>Tom crede che un fantasma ha urlato nella notte e John ritiene che esso sia prigioniero di un incantesimo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A54C831-C442-4507-972B-5E0039923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Alternative alla teoria standard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8234C2-F31D-433E-82DB-6A482A1E37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1897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Possibilismo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Russell (</a:t>
            </a:r>
            <a:r>
              <a:rPr lang="it-IT" dirty="0" err="1"/>
              <a:t>PoP</a:t>
            </a:r>
            <a:r>
              <a:rPr lang="it-IT" dirty="0"/>
              <a:t>, 1903): ci sono cose (possibili) che non esistono</a:t>
            </a:r>
          </a:p>
          <a:p>
            <a:r>
              <a:rPr lang="it-IT" dirty="0"/>
              <a:t>essere (qualcosa) </a:t>
            </a:r>
            <a:r>
              <a:rPr lang="it-IT" dirty="0">
                <a:sym typeface="Symbol" panose="05050102010706020507" pitchFamily="18" charset="2"/>
              </a:rPr>
              <a:t> </a:t>
            </a:r>
            <a:r>
              <a:rPr lang="it-IT" dirty="0"/>
              <a:t>esistenza</a:t>
            </a:r>
          </a:p>
          <a:p>
            <a:r>
              <a:rPr lang="it-IT" dirty="0"/>
              <a:t>l'esistenza è una proprietà di primo livello non banale</a:t>
            </a:r>
          </a:p>
          <a:p>
            <a:pPr lvl="1"/>
            <a:r>
              <a:rPr lang="it-IT" dirty="0"/>
              <a:t>E!(</a:t>
            </a:r>
            <a:r>
              <a:rPr lang="it-IT" dirty="0" err="1"/>
              <a:t>mattarella</a:t>
            </a:r>
            <a:r>
              <a:rPr lang="it-IT" dirty="0"/>
              <a:t>)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 E!(pegaso)</a:t>
            </a:r>
          </a:p>
          <a:p>
            <a:r>
              <a:rPr lang="it-IT" dirty="0"/>
              <a:t>alcuni nomi propri denotano oggetti inesistenti</a:t>
            </a:r>
          </a:p>
          <a:p>
            <a:r>
              <a:rPr lang="it-IT" dirty="0"/>
              <a:t>Realismo modale di David Lewis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21046F-851B-4E96-A857-59C8E00E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5942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3B4864-3AD7-4595-BC45-055699FDA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Possibilismo (ii)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EAC382-00D6-4C96-BEE7-EA4466632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ci sono cose che avrebbero potuto non esistere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x 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 </a:t>
            </a:r>
            <a:endParaRPr lang="it-IT" dirty="0"/>
          </a:p>
          <a:p>
            <a:r>
              <a:rPr lang="it-IT" dirty="0"/>
              <a:t>Avrebbero potuto esistere cose diverse da qualsiasi cosa che esiste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x(y(</a:t>
            </a:r>
            <a:r>
              <a:rPr lang="it-IT" dirty="0" err="1">
                <a:sym typeface="Symbol" panose="05050102010706020507" pitchFamily="18" charset="2"/>
              </a:rPr>
              <a:t>E!y</a:t>
            </a:r>
            <a:r>
              <a:rPr lang="it-IT" dirty="0">
                <a:sym typeface="Symbol" panose="05050102010706020507" pitchFamily="18" charset="2"/>
              </a:rPr>
              <a:t>  </a:t>
            </a:r>
            <a:r>
              <a:rPr lang="it-IT" dirty="0" err="1">
                <a:sym typeface="Symbol" panose="05050102010706020507" pitchFamily="18" charset="2"/>
              </a:rPr>
              <a:t>yx</a:t>
            </a:r>
            <a:r>
              <a:rPr lang="it-IT" dirty="0">
                <a:sym typeface="Symbol" panose="05050102010706020507" pitchFamily="18" charset="2"/>
              </a:rPr>
              <a:t>) &amp; 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dirty="0">
                <a:sym typeface="Symbol" panose="05050102010706020507" pitchFamily="18" charset="2"/>
              </a:rPr>
              <a:t>ossia, ci sono cose che non esistono, ma avrebbero potuto esistere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x( 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 &amp; 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01271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903</Words>
  <Application>Microsoft Office PowerPoint</Application>
  <PresentationFormat>Widescreen</PresentationFormat>
  <Paragraphs>111</Paragraphs>
  <Slides>20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Tema di Office</vt:lpstr>
      <vt:lpstr>Ontologia 23-24</vt:lpstr>
      <vt:lpstr>Presentazione standard di PowerPoint</vt:lpstr>
      <vt:lpstr>memorandum</vt:lpstr>
      <vt:lpstr>Kant e la teoria standard</vt:lpstr>
      <vt:lpstr>Casi modali problematici per la teoria standard</vt:lpstr>
      <vt:lpstr>Problemi per la teoria delle descrizioni</vt:lpstr>
      <vt:lpstr>Alternative alla teoria standard</vt:lpstr>
      <vt:lpstr>Possibilismo</vt:lpstr>
      <vt:lpstr>Possibilismo (ii)</vt:lpstr>
      <vt:lpstr>Meinong</vt:lpstr>
      <vt:lpstr>Meinong: libertà d'assunzione</vt:lpstr>
      <vt:lpstr>Tesi semantiche in Meinong</vt:lpstr>
      <vt:lpstr>Presentazione standard di PowerPoint</vt:lpstr>
      <vt:lpstr>Le critiche di Russell a Meinong</vt:lpstr>
      <vt:lpstr>Lezione di ieri prof. Godani</vt:lpstr>
      <vt:lpstr>Le critiche di Russell a Meinong</vt:lpstr>
      <vt:lpstr>Teorie neo-meinonghiane</vt:lpstr>
      <vt:lpstr>Teorie neo-meinonghiane</vt:lpstr>
      <vt:lpstr>Possibili risposte attualiste</vt:lpstr>
      <vt:lpstr>alcune opzioni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Ontologia 23-24</dc:title>
  <dc:creator>Francesco Orilia</dc:creator>
  <cp:lastModifiedBy>Francesco Orilia</cp:lastModifiedBy>
  <cp:revision>30</cp:revision>
  <dcterms:created xsi:type="dcterms:W3CDTF">2023-10-21T06:46:07Z</dcterms:created>
  <dcterms:modified xsi:type="dcterms:W3CDTF">2023-10-28T16:15:14Z</dcterms:modified>
</cp:coreProperties>
</file>