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404" r:id="rId3"/>
    <p:sldId id="408" r:id="rId4"/>
    <p:sldId id="409" r:id="rId5"/>
    <p:sldId id="410" r:id="rId6"/>
    <p:sldId id="411" r:id="rId7"/>
    <p:sldId id="412" r:id="rId8"/>
    <p:sldId id="413" r:id="rId9"/>
    <p:sldId id="324" r:id="rId10"/>
    <p:sldId id="414" r:id="rId11"/>
    <p:sldId id="415" r:id="rId12"/>
    <p:sldId id="416" r:id="rId13"/>
    <p:sldId id="323" r:id="rId14"/>
    <p:sldId id="423" r:id="rId15"/>
    <p:sldId id="325" r:id="rId16"/>
    <p:sldId id="417" r:id="rId17"/>
    <p:sldId id="418" r:id="rId18"/>
    <p:sldId id="419" r:id="rId19"/>
    <p:sldId id="420" r:id="rId20"/>
    <p:sldId id="422" r:id="rId21"/>
    <p:sldId id="265" r:id="rId22"/>
    <p:sldId id="257" r:id="rId23"/>
    <p:sldId id="261" r:id="rId24"/>
    <p:sldId id="266" r:id="rId25"/>
    <p:sldId id="297" r:id="rId26"/>
    <p:sldId id="275" r:id="rId27"/>
    <p:sldId id="284" r:id="rId28"/>
    <p:sldId id="276" r:id="rId29"/>
    <p:sldId id="287" r:id="rId30"/>
    <p:sldId id="280" r:id="rId31"/>
    <p:sldId id="283" r:id="rId32"/>
    <p:sldId id="278" r:id="rId33"/>
    <p:sldId id="282" r:id="rId3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3-28T15:24:20.616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611 123 558 0,'0'-2'210'0,"0"1"-148"15,0-1-52-15,0 0-8 16,0 2 0-16,0 0 0 16,0 0 1-16,0 0 11 15,0 0 9-15,0 0 15 16,0 7 6-16,-2-1-2 15,-1 1-6-15,-3 4-14 16,0 1-4-16,-1 8-6 16,-9 39 1-16,10-39-2 0,14 7 0 15,-8-3-4 1,11 2-1-16,7-2-3 16,-9-5 0-16,9-8 3 15,1-8 2-15,5-8 21 0,6-8 13 16,5-6 15-16,6-3 3 15,-4-5-14-15,0-3-12 16,-6-2-17-16,0 6-4 16,-9-1-4-16,-6 3 2 15,-8 5 0-15,-8 0 1 0,-5 6-2 16,-4 1-2-16,-9 1-4 16,4 7-3-16,-2 4-1 15,1 2-3-15,3 9-3 16,-4-1-57-16,6 9 46 15</inkml:trace>
  <inkml:trace contextRef="#ctx0" brushRef="#br0" timeOffset="-1096.056">422 21 655 0,'4'-5'225'0,"-13"2"-209"16,7 3-14-16,-19 0-1 16,4 0 0-16,-1 0 1 15,-1-2 0-15,7 1 4 16,-8 1 4-16,8 0 8 15,-3 0 3-15,1-2 5 16,3 1 0-16,1-1 1 16,-2-1-3-16,0 0-5 15,1 3-4-15,-3 0-4 16,3 0 0-16,0 0 1 16,1 4-1-16,2 4-1 15,-3 2-3-15,0 1-2 16,1-3-1-16,-2-5-1 15,2 4 1-15,-1-3 2 0,-2 0 0 16,5 7 0-16,-5-2 0 16,4 7-3-16,-1 2-1 15,-2-2-1-15,4 0 0 16,0-2-1-16,3 2 0 16,2 1-1-16,1-1 0 15,2 3 1-15,0-3 0 0,5-1 4 16,1-1 1-16,1-4 4 15,5-1 2-15,4-7 8 16,2-1 2-16,9-1 7 16,-2-5 3-16,2-1-2 15,2-2-3-15,-2-1-8 16,2 4-4-16,-4 0-8 16,-2 3 0-16,-7 2-1 15,-2 0 0-15,-1 4 0 16,-2-1 0-16,2 3 1 15,-4-3-1-15,2 1 3 16,0-4-43-16,2-4 27 16</inkml:trace>
  <inkml:trace contextRef="#ctx0" brushRef="#br0" timeOffset="1420.994">1358 164 579 0,'-2'-11'224'0,"1"3"-162"0,1 5 5 16,0 1 4-16,0 1-18 16,0-1-19-16,-2 1-12 15,1-1-17-15,-1 2 0 0,0 0 1 16,1 2-1-16,-6 20 1 16,-10 42 0-16,6-41 0 15,0-3 0-15,-5-3 0 16,9-1 0-16,4-6-1 15,-6-2-6-15,7-2-43 16,-8-3-32-16,7-1-126 16,2-1 125-16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AFA27-ADBB-4D66-B365-09AD0B89D8A5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B0A56-589D-4E60-9574-64713FD93F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925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459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5026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8724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090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C2A9B2-C18B-4726-B34F-A098A6ACB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70CFC7D-DB99-4EA2-ACA0-0DA10879D3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5BB247-E735-49D5-B175-432940EE6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E14E7-7871-45E9-8F73-D2B9707C67B9}" type="datetime1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181B56-C5BF-4B71-A00D-28BF8A2BF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B0F28C-74EE-4FC7-9A22-835A58F73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008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F41825-16C3-4539-9E5E-7C2AF948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C6857CD-CFD4-4B49-9752-E1D53CF31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AAEC81-B5AE-4ADE-A98D-50C6E7817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F507-B15C-4385-B51E-4B2A627D93CE}" type="datetime1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96D166-2D15-423C-BFF5-C3845816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836B78-920E-4060-85D0-1FBCCC59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979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FB2DBD6-198A-4849-BEF2-583270B71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9AD2F33-ECAB-48F0-84BE-6F424B0F5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E214C3-7914-4702-BDAD-6533DE430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3673-DFCD-435F-BF4A-15B4DBAEDF63}" type="datetime1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F3FBD7-C3A1-461B-A3E7-BD82B30DD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737462-E215-40A2-81C0-59E1FD7F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48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D8D2CE-CC2E-4238-BD3B-B7B58EB56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5535DE-E51F-404B-8A8F-3612E5472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B0C884-7510-4E52-BB7A-DB3BAE6F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F074-E7F6-4CDF-A386-415007848850}" type="datetime1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24C161-946D-416B-9BBF-08ADD15C3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0CB6AD-5429-496E-A918-837179AB0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04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C47842-0B69-4C57-ADC1-1F6CAFE04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EC4EAB7-77DA-48C4-8687-CC6014349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2FD7EE-ABB5-4FAF-94AD-D2EFC90B1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D3A7-12BB-44B4-B3FA-4075059770DF}" type="datetime1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AB7D79-D410-4774-A8A3-E0F95CFD1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DADEC-1C59-4C0B-B275-648ACA13C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52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EFB97A-3691-4D57-AADA-71D02D0E4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555A05-B06D-4889-B95E-4E162931C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C0983B-A346-4384-8693-95C5C45C8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04C2E1-8C3A-4132-B783-5C2A10430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FCEBD-CE51-46BC-A80E-228BFECC9674}" type="datetime1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7CFA4B-C423-4248-A58B-43DB674A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BA150C-2935-437C-8FAC-C198E680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43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D4A6F2-A04E-4191-A750-8236D025A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DD165FA-39E7-4D5E-ADA6-EB4608D0C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303113-F89F-4A80-AF7D-B5BE1C4DC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B68E049-EDC7-4544-A77C-758D3F8E1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C4D240-4CBF-4460-B1AA-82FDF46818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FF1E1FA-F6B5-49D7-B5A7-1530E3B31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BF9D-48A4-4E26-B21F-6FC5E73409B3}" type="datetime1">
              <a:rPr lang="it-IT" smtClean="0"/>
              <a:t>04/11/2023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7CF049E-017E-4864-A26E-6D3D994FF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DB657A7-8CB9-4BFB-9822-9B7687C81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21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DED5E3-DA63-4215-99C8-274278FAD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4242BB9-4481-418E-933D-D321050C6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E0748-A773-411E-9188-8E89A5BD6362}" type="datetime1">
              <a:rPr lang="it-IT" smtClean="0"/>
              <a:t>04/11/2023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1C0D121-284A-4CE0-82A2-2C1E6E17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C328265-DB4D-4816-8A86-0785DB70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2448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51A8711-664E-430C-9235-2B2C803D6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D184-3208-4508-A549-5133A9C0A21F}" type="datetime1">
              <a:rPr lang="it-IT" smtClean="0"/>
              <a:t>04/11/2023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1F1A21D-3B8E-440D-8204-29A3154D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BA7C53-DA17-47A0-9DBB-12F8DF4D3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856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04B1D5-2AE1-499C-AAB1-1EC1129CC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F29845-7041-4509-99EC-86CBC74B0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58F652-E1A4-4852-94DE-498FDA89E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683F62-956E-4A5F-A958-04056A81D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EA90-E2B3-4774-8EF3-E975D8E707B4}" type="datetime1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8B941F7-342C-48F2-91CA-B434CFCC4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5B54252-ADE4-4FF0-BA72-C916E1FDD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769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776A91-78B7-4E73-9D8C-ACF2F3240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074BB84-67B5-44BB-BDE9-B2B882E58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5A6EEF-A051-4428-A2D5-7BAB3CBE2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DC7527-62B1-4533-8EF1-F6736A01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16DB-AA0B-45F0-AC24-0A5F71895205}" type="datetime1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F09C38-4A5F-4D37-A081-346DD9DAB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IIS Mattei, Recanati - 31/3/2023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083D3D-D861-4AAD-A907-D6C4E532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80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9FD8BE-864F-40CC-BE43-2F9FCB4D4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C24265-D7C9-4B6E-A396-00AC8E8BD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1F17FF-04A0-495C-BC16-95C922A34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BE439-A4E6-49BF-9F19-F7F407EE93C0}" type="datetime1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C89C5E-E7EE-4A62-918E-FBB5742CD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IIS Mattei, Recanati - 31/3/2023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815E91-4799-4D8A-9F83-278074F25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60F21-0B33-4623-85E8-EF23CF35DB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1723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621448-3815-4097-916B-22B0B696D2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Ontologia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4CC155-6F1D-458A-B91C-F5A4223436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17-20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A224187-140A-4E27-88EE-D73DB0263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56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79C9B4-60A8-4211-B66A-C057A7837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qualche uomo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23EA0-1370-4CA7-88A1-752A0084F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ym typeface="Symbol" panose="05050102010706020507" pitchFamily="18" charset="2"/>
              </a:rPr>
              <a:t>[qualche uomo] </a:t>
            </a:r>
            <a:r>
              <a:rPr lang="fr-FR" dirty="0"/>
              <a:t>=</a:t>
            </a:r>
            <a:r>
              <a:rPr lang="fr-FR" dirty="0" err="1"/>
              <a:t>Df</a:t>
            </a:r>
            <a:r>
              <a:rPr lang="fr-FR" dirty="0"/>
              <a:t> 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uomo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qualche uomo è mortale</a:t>
            </a:r>
          </a:p>
          <a:p>
            <a:r>
              <a:rPr lang="it-IT" dirty="0">
                <a:sym typeface="Symbol" panose="05050102010706020507" pitchFamily="18" charset="2"/>
              </a:rPr>
              <a:t>[qualche uomo](mortale)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uomo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))](</a:t>
            </a:r>
            <a:r>
              <a:rPr lang="fr-FR" dirty="0" err="1"/>
              <a:t>mortale</a:t>
            </a:r>
            <a:r>
              <a:rPr lang="fr-FR" dirty="0"/>
              <a:t>) </a:t>
            </a:r>
            <a:r>
              <a:rPr lang="en-US" dirty="0">
                <a:sym typeface="Symbol" panose="05050102010706020507" pitchFamily="18" charset="2"/>
              </a:rPr>
              <a:t>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uomo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mortale(x</a:t>
            </a:r>
            <a:r>
              <a:rPr lang="fr-FR" dirty="0"/>
              <a:t>))</a:t>
            </a:r>
            <a:endParaRPr lang="it-IT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9B099F4-8559-4C07-9E0D-45C74FDF5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5623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26B63B-8920-41BB-9C77-47ACB5FF0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nessun uomo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C3DC05-083A-4EDB-854A-AA592981B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ym typeface="Symbol" panose="05050102010706020507" pitchFamily="18" charset="2"/>
              </a:rPr>
              <a:t>[nessun uomo] </a:t>
            </a:r>
            <a:r>
              <a:rPr lang="fr-FR" dirty="0"/>
              <a:t>=</a:t>
            </a:r>
            <a:r>
              <a:rPr lang="fr-FR" dirty="0" err="1"/>
              <a:t>Df</a:t>
            </a:r>
            <a:r>
              <a:rPr lang="fr-FR" dirty="0"/>
              <a:t> 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fr-FR" i="1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uomo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nessun uomo è mortale</a:t>
            </a:r>
          </a:p>
          <a:p>
            <a:r>
              <a:rPr lang="it-IT" dirty="0">
                <a:sym typeface="Symbol" panose="05050102010706020507" pitchFamily="18" charset="2"/>
              </a:rPr>
              <a:t>[nessun uomo](mortale)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fr-FR" i="1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uomo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))](</a:t>
            </a:r>
            <a:r>
              <a:rPr lang="fr-FR" dirty="0" err="1"/>
              <a:t>mortale</a:t>
            </a:r>
            <a:r>
              <a:rPr lang="fr-FR" dirty="0"/>
              <a:t>) </a:t>
            </a:r>
            <a:r>
              <a:rPr lang="en-US" dirty="0">
                <a:sym typeface="Symbol" panose="05050102010706020507" pitchFamily="18" charset="2"/>
              </a:rPr>
              <a:t> </a:t>
            </a:r>
            <a:r>
              <a:rPr lang="fr-FR" i="1" dirty="0">
                <a:latin typeface="Cambria Math" panose="02040503050406030204" pitchFamily="18" charset="0"/>
                <a:ea typeface="Cambria Math" panose="02040503050406030204" pitchFamily="18" charset="0"/>
              </a:rPr>
              <a:t>~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uomo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mortale(x</a:t>
            </a:r>
            <a:r>
              <a:rPr lang="fr-FR" dirty="0"/>
              <a:t>))</a:t>
            </a:r>
            <a:endParaRPr lang="it-IT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C6FD219-3260-4420-8AE2-0CB96C8E7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0124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B6B6D8-2B6A-42A2-A9B3-8588D767C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cavallo alato (concetti denotanti individuali)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90CB1C-40EE-4CBC-BD1A-7B6298DDA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[il </a:t>
            </a:r>
            <a:r>
              <a:rPr lang="fr-FR" dirty="0" err="1"/>
              <a:t>cavallo</a:t>
            </a:r>
            <a:r>
              <a:rPr lang="fr-FR" dirty="0"/>
              <a:t> </a:t>
            </a:r>
            <a:r>
              <a:rPr lang="fr-FR" dirty="0" err="1"/>
              <a:t>alato</a:t>
            </a:r>
            <a:r>
              <a:rPr lang="fr-FR" dirty="0"/>
              <a:t>]</a:t>
            </a:r>
            <a:r>
              <a:rPr lang="fr-FR" i="1" dirty="0"/>
              <a:t> </a:t>
            </a:r>
            <a:r>
              <a:rPr lang="fr-FR" dirty="0"/>
              <a:t>=</a:t>
            </a:r>
            <a:r>
              <a:rPr lang="fr-FR" dirty="0" err="1"/>
              <a:t>Df</a:t>
            </a:r>
            <a:r>
              <a:rPr lang="fr-FR" dirty="0"/>
              <a:t> 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alato(x)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&amp;</a:t>
            </a:r>
          </a:p>
          <a:p>
            <a:pPr marL="0" indent="0">
              <a:buNone/>
            </a:pP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		</a:t>
            </a:r>
            <a:r>
              <a:rPr lang="it-IT" dirty="0">
                <a:sym typeface="Symbol" panose="05050102010706020507" pitchFamily="18" charset="2"/>
              </a:rPr>
              <a:t>y(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 &amp; alato(y)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</a:t>
            </a:r>
            <a:r>
              <a:rPr lang="it-IT" dirty="0">
                <a:sym typeface="Symbol" panose="05050102010706020507" pitchFamily="18" charset="2"/>
              </a:rPr>
              <a:t> x = y)) &amp;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			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</a:t>
            </a:r>
          </a:p>
          <a:p>
            <a:r>
              <a:rPr lang="fr-FR" dirty="0"/>
              <a:t>il </a:t>
            </a:r>
            <a:r>
              <a:rPr lang="fr-FR" dirty="0" err="1"/>
              <a:t>cavallo</a:t>
            </a:r>
            <a:r>
              <a:rPr lang="fr-FR" dirty="0"/>
              <a:t> </a:t>
            </a:r>
            <a:r>
              <a:rPr lang="fr-FR" dirty="0" err="1"/>
              <a:t>alato</a:t>
            </a:r>
            <a:r>
              <a:rPr lang="fr-FR" dirty="0"/>
              <a:t> è </a:t>
            </a:r>
            <a:r>
              <a:rPr lang="fr-FR" dirty="0" err="1"/>
              <a:t>bianco</a:t>
            </a:r>
            <a:endParaRPr lang="fr-FR" dirty="0"/>
          </a:p>
          <a:p>
            <a:r>
              <a:rPr lang="fr-FR" dirty="0"/>
              <a:t>[il </a:t>
            </a:r>
            <a:r>
              <a:rPr lang="fr-FR" dirty="0" err="1"/>
              <a:t>cavallo</a:t>
            </a:r>
            <a:r>
              <a:rPr lang="fr-FR" dirty="0"/>
              <a:t> </a:t>
            </a:r>
            <a:r>
              <a:rPr lang="fr-FR" dirty="0" err="1"/>
              <a:t>alato</a:t>
            </a:r>
            <a:r>
              <a:rPr lang="fr-FR" dirty="0"/>
              <a:t>](</a:t>
            </a:r>
            <a:r>
              <a:rPr lang="fr-FR" dirty="0" err="1"/>
              <a:t>bianco</a:t>
            </a:r>
            <a:r>
              <a:rPr lang="fr-FR" dirty="0"/>
              <a:t>)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alato(x)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&amp;</a:t>
            </a:r>
          </a:p>
          <a:p>
            <a:pPr marL="0" indent="0">
              <a:buNone/>
            </a:pP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		</a:t>
            </a:r>
            <a:r>
              <a:rPr lang="it-IT" dirty="0">
                <a:sym typeface="Symbol" panose="05050102010706020507" pitchFamily="18" charset="2"/>
              </a:rPr>
              <a:t>y(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 &amp; alato(y)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</a:t>
            </a:r>
            <a:r>
              <a:rPr lang="it-IT" dirty="0">
                <a:sym typeface="Symbol" panose="05050102010706020507" pitchFamily="18" charset="2"/>
              </a:rPr>
              <a:t> x = y)) &amp;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			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))](</a:t>
            </a:r>
            <a:r>
              <a:rPr lang="fr-FR" dirty="0" err="1"/>
              <a:t>bianco</a:t>
            </a:r>
            <a:r>
              <a:rPr lang="fr-FR" dirty="0"/>
              <a:t>) </a:t>
            </a:r>
            <a:r>
              <a:rPr lang="en-US" dirty="0">
                <a:sym typeface="Symbol" panose="05050102010706020507" pitchFamily="18" charset="2"/>
              </a:rPr>
              <a:t>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         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alato(x)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&amp;</a:t>
            </a:r>
          </a:p>
          <a:p>
            <a:pPr marL="0" indent="0">
              <a:buNone/>
            </a:pP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		</a:t>
            </a:r>
            <a:r>
              <a:rPr lang="it-IT" dirty="0">
                <a:sym typeface="Symbol" panose="05050102010706020507" pitchFamily="18" charset="2"/>
              </a:rPr>
              <a:t>y(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 &amp; alato(y)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</a:t>
            </a:r>
            <a:r>
              <a:rPr lang="it-IT" dirty="0">
                <a:sym typeface="Symbol" panose="05050102010706020507" pitchFamily="18" charset="2"/>
              </a:rPr>
              <a:t> x = y)) &amp;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			bianco(x</a:t>
            </a:r>
            <a:r>
              <a:rPr lang="fr-FR" dirty="0"/>
              <a:t>))</a:t>
            </a:r>
            <a:endParaRPr 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6318CD-6DBF-4DFE-A635-2B1A63372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9625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descrittivismo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‘Socrate’ = ‘il battezzato come </a:t>
            </a:r>
            <a:r>
              <a:rPr lang="it-IT" i="1" dirty="0"/>
              <a:t>Socrate </a:t>
            </a:r>
            <a:r>
              <a:rPr lang="it-IT" dirty="0"/>
              <a:t>in un certo posto p e tempo t’ (all'incirca)</a:t>
            </a:r>
          </a:p>
          <a:p>
            <a:r>
              <a:rPr lang="it-IT" dirty="0"/>
              <a:t>Abbreviamo: il </a:t>
            </a:r>
            <a:r>
              <a:rPr lang="it-IT" dirty="0" err="1"/>
              <a:t>socrate</a:t>
            </a:r>
            <a:endParaRPr lang="it-IT" dirty="0"/>
          </a:p>
          <a:p>
            <a:r>
              <a:rPr lang="it-IT" dirty="0"/>
              <a:t>[il </a:t>
            </a:r>
            <a:r>
              <a:rPr lang="it-IT" dirty="0" err="1"/>
              <a:t>socrate</a:t>
            </a:r>
            <a:r>
              <a:rPr lang="it-IT" dirty="0"/>
              <a:t>] = </a:t>
            </a:r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socrate</a:t>
            </a:r>
            <a:r>
              <a:rPr lang="it-IT" dirty="0">
                <a:sym typeface="Symbol" panose="05050102010706020507" pitchFamily="18" charset="2"/>
              </a:rPr>
              <a:t>(x)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&amp;</a:t>
            </a:r>
          </a:p>
          <a:p>
            <a:pPr marL="0" indent="0">
              <a:buNone/>
            </a:pP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		</a:t>
            </a:r>
            <a:r>
              <a:rPr lang="it-IT" dirty="0">
                <a:sym typeface="Symbol" panose="05050102010706020507" pitchFamily="18" charset="2"/>
              </a:rPr>
              <a:t>y(</a:t>
            </a:r>
            <a:r>
              <a:rPr lang="it-IT" dirty="0" err="1"/>
              <a:t>socrate</a:t>
            </a:r>
            <a:r>
              <a:rPr lang="it-IT" dirty="0">
                <a:sym typeface="Symbol" panose="05050102010706020507" pitchFamily="18" charset="2"/>
              </a:rPr>
              <a:t>(y)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it-IT" dirty="0">
                <a:sym typeface="Symbol" panose="05050102010706020507" pitchFamily="18" charset="2"/>
              </a:rPr>
              <a:t> x = y)) &amp;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			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49E3-513C-4B28-93B2-31A5D0197354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959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C0696-40C7-4F61-9918-49A1AD370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E0A730-2560-4803-BF75-575603527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19-20</a:t>
            </a:r>
          </a:p>
          <a:p>
            <a:r>
              <a:rPr lang="it-IT"/>
              <a:t>3/11/23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9D2BE7-BAD9-493A-BB61-835E382F1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27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Esistenza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E!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it-IT" dirty="0"/>
              <a:t> </a:t>
            </a:r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</a:t>
            </a:r>
            <a:r>
              <a:rPr lang="fr-FR" i="1" dirty="0"/>
              <a:t>y</a:t>
            </a:r>
            <a:r>
              <a:rPr lang="fr-FR" dirty="0"/>
              <a:t>(x = y)]</a:t>
            </a:r>
          </a:p>
          <a:p>
            <a:r>
              <a:rPr lang="fr-FR" dirty="0" err="1"/>
              <a:t>Pegaso</a:t>
            </a:r>
            <a:r>
              <a:rPr lang="fr-FR" dirty="0"/>
              <a:t> </a:t>
            </a:r>
            <a:r>
              <a:rPr lang="fr-FR" dirty="0" err="1"/>
              <a:t>esiste</a:t>
            </a:r>
            <a:endParaRPr lang="fr-FR" dirty="0"/>
          </a:p>
          <a:p>
            <a:r>
              <a:rPr lang="fr-FR" dirty="0"/>
              <a:t>Il </a:t>
            </a:r>
            <a:r>
              <a:rPr lang="fr-FR" dirty="0" err="1"/>
              <a:t>pegaso</a:t>
            </a:r>
            <a:r>
              <a:rPr lang="fr-FR" dirty="0"/>
              <a:t> </a:t>
            </a:r>
            <a:r>
              <a:rPr lang="fr-FR" dirty="0" err="1"/>
              <a:t>esiste</a:t>
            </a:r>
            <a:endParaRPr lang="fr-FR" dirty="0"/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pegaso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y(</a:t>
            </a:r>
            <a:r>
              <a:rPr lang="fr-FR" dirty="0" err="1">
                <a:sym typeface="Symbol" panose="05050102010706020507" pitchFamily="18" charset="2"/>
              </a:rPr>
              <a:t>p</a:t>
            </a:r>
            <a:r>
              <a:rPr lang="fr-FR" dirty="0" err="1"/>
              <a:t>egaso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y) x = y)) &amp;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))](E!)</a:t>
            </a:r>
          </a:p>
          <a:p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pegasus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y(</a:t>
            </a:r>
            <a:r>
              <a:rPr lang="fr-FR" dirty="0" err="1">
                <a:sym typeface="Symbol" panose="05050102010706020507" pitchFamily="18" charset="2"/>
              </a:rPr>
              <a:t>p</a:t>
            </a:r>
            <a:r>
              <a:rPr lang="fr-FR" dirty="0" err="1"/>
              <a:t>egasus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y) x = y)) &amp; </a:t>
            </a:r>
            <a:r>
              <a:rPr lang="fr-FR" i="1" dirty="0"/>
              <a:t>y</a:t>
            </a:r>
            <a:r>
              <a:rPr lang="fr-FR" dirty="0"/>
              <a:t>(x = y))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fr-FR" dirty="0" err="1"/>
              <a:t>Pegaso</a:t>
            </a:r>
            <a:r>
              <a:rPr lang="fr-FR" dirty="0"/>
              <a:t> non </a:t>
            </a:r>
            <a:r>
              <a:rPr lang="fr-FR" dirty="0" err="1"/>
              <a:t>esiste</a:t>
            </a:r>
            <a:endParaRPr lang="fr-FR" dirty="0"/>
          </a:p>
          <a:p>
            <a:r>
              <a:rPr lang="fr-FR" dirty="0"/>
              <a:t>il </a:t>
            </a:r>
            <a:r>
              <a:rPr lang="fr-FR" dirty="0" err="1"/>
              <a:t>pegaso</a:t>
            </a:r>
            <a:r>
              <a:rPr lang="fr-FR" dirty="0"/>
              <a:t> non </a:t>
            </a:r>
            <a:r>
              <a:rPr lang="fr-FR" dirty="0" err="1"/>
              <a:t>esiste</a:t>
            </a:r>
            <a:endParaRPr lang="fr-FR" dirty="0"/>
          </a:p>
          <a:p>
            <a:r>
              <a:rPr lang="it-IT" dirty="0">
                <a:sym typeface="Symbol" panose="05050102010706020507" pitchFamily="18" charset="2"/>
              </a:rPr>
              <a:t></a:t>
            </a:r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pegaso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y(</a:t>
            </a:r>
            <a:r>
              <a:rPr lang="fr-FR" dirty="0" err="1">
                <a:sym typeface="Symbol" panose="05050102010706020507" pitchFamily="18" charset="2"/>
              </a:rPr>
              <a:t>p</a:t>
            </a:r>
            <a:r>
              <a:rPr lang="fr-FR" dirty="0" err="1"/>
              <a:t>egaso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y) x = y)) &amp;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/>
              <a:t>))](E!)</a:t>
            </a:r>
          </a:p>
          <a:p>
            <a:r>
              <a:rPr lang="it-IT" dirty="0">
                <a:sym typeface="Symbol" panose="05050102010706020507" pitchFamily="18" charset="2"/>
              </a:rPr>
              <a:t> 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 err="1"/>
              <a:t>pegasus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y(</a:t>
            </a:r>
            <a:r>
              <a:rPr lang="fr-FR" dirty="0" err="1">
                <a:sym typeface="Symbol" panose="05050102010706020507" pitchFamily="18" charset="2"/>
              </a:rPr>
              <a:t>p</a:t>
            </a:r>
            <a:r>
              <a:rPr lang="fr-FR" dirty="0" err="1"/>
              <a:t>egasus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y) x = y)) &amp; </a:t>
            </a:r>
            <a:r>
              <a:rPr lang="fr-FR" i="1" dirty="0"/>
              <a:t>y</a:t>
            </a:r>
            <a:r>
              <a:rPr lang="fr-FR" dirty="0"/>
              <a:t>(x = y))</a:t>
            </a:r>
          </a:p>
          <a:p>
            <a:r>
              <a:rPr lang="fr-FR" dirty="0" err="1"/>
              <a:t>Thus</a:t>
            </a:r>
            <a:r>
              <a:rPr lang="fr-FR" dirty="0"/>
              <a:t>, no </a:t>
            </a:r>
            <a:r>
              <a:rPr lang="fr-FR" dirty="0" err="1"/>
              <a:t>Meinongianism</a:t>
            </a:r>
            <a:r>
              <a:rPr lang="fr-FR" dirty="0"/>
              <a:t> or </a:t>
            </a:r>
            <a:r>
              <a:rPr lang="fr-FR" dirty="0" err="1"/>
              <a:t>possibilism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non-existent </a:t>
            </a:r>
            <a:r>
              <a:rPr lang="fr-FR" dirty="0" err="1"/>
              <a:t>objects</a:t>
            </a:r>
            <a:r>
              <a:rPr lang="fr-FR" dirty="0"/>
              <a:t>.</a:t>
            </a:r>
          </a:p>
          <a:p>
            <a:r>
              <a:rPr lang="fr-FR" dirty="0"/>
              <a:t>There are </a:t>
            </a:r>
            <a:r>
              <a:rPr lang="fr-FR" dirty="0" err="1"/>
              <a:t>just</a:t>
            </a:r>
            <a:r>
              <a:rPr lang="fr-FR" dirty="0"/>
              <a:t> the standard </a:t>
            </a:r>
            <a:r>
              <a:rPr lang="fr-FR" dirty="0" err="1"/>
              <a:t>quantifiers</a:t>
            </a:r>
            <a:r>
              <a:rPr lang="fr-FR" dirty="0"/>
              <a:t>, </a:t>
            </a:r>
            <a:r>
              <a:rPr lang="fr-FR" dirty="0" err="1"/>
              <a:t>ranging</a:t>
            </a:r>
            <a:r>
              <a:rPr lang="fr-FR" dirty="0"/>
              <a:t> over all </a:t>
            </a:r>
            <a:r>
              <a:rPr lang="fr-FR" dirty="0" err="1"/>
              <a:t>there</a:t>
            </a:r>
            <a:r>
              <a:rPr lang="fr-FR" dirty="0"/>
              <a:t> </a:t>
            </a:r>
            <a:r>
              <a:rPr lang="fr-FR" dirty="0" err="1"/>
              <a:t>is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49E3-513C-4B28-93B2-31A5D0197354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6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4ADB70-1DFB-48A8-A9BB-0BC449EC7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cavallo alato è alato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CA6026-F086-4397-8162-2006642A1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Lettura </a:t>
            </a:r>
            <a:r>
              <a:rPr lang="it-IT" dirty="0" err="1"/>
              <a:t>meinonghiana</a:t>
            </a:r>
            <a:r>
              <a:rPr lang="it-IT" dirty="0"/>
              <a:t>, che non impegna all'esistenza</a:t>
            </a:r>
          </a:p>
          <a:p>
            <a:r>
              <a:rPr lang="it-IT" dirty="0"/>
              <a:t>contiene([il cavallo alato], alato)</a:t>
            </a:r>
          </a:p>
          <a:p>
            <a:r>
              <a:rPr lang="it-IT" dirty="0"/>
              <a:t>Lettura </a:t>
            </a:r>
            <a:r>
              <a:rPr lang="it-IT" dirty="0" err="1"/>
              <a:t>russelliana</a:t>
            </a:r>
            <a:r>
              <a:rPr lang="it-IT" dirty="0"/>
              <a:t>, che impegna all'esistenza</a:t>
            </a:r>
          </a:p>
          <a:p>
            <a:r>
              <a:rPr lang="it-IT" dirty="0"/>
              <a:t>[il cavallo alato](alato)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 </a:t>
            </a:r>
            <a:r>
              <a:rPr lang="fr-FR" i="1" dirty="0"/>
              <a:t>x</a:t>
            </a:r>
            <a:r>
              <a:rPr lang="fr-FR" dirty="0"/>
              <a:t>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x) &amp; alato(x)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&amp;</a:t>
            </a:r>
          </a:p>
          <a:p>
            <a:pPr marL="0" indent="0">
              <a:buNone/>
            </a:pP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		</a:t>
            </a:r>
            <a:r>
              <a:rPr lang="it-IT" dirty="0">
                <a:sym typeface="Symbol" panose="05050102010706020507" pitchFamily="18" charset="2"/>
              </a:rPr>
              <a:t>y(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{</a:t>
            </a:r>
            <a:r>
              <a:rPr lang="fr-FR" dirty="0" err="1"/>
              <a:t>cavallo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 &amp; alato(y)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} </a:t>
            </a:r>
            <a:r>
              <a:rPr lang="it-IT" dirty="0">
                <a:sym typeface="Symbol" panose="05050102010706020507" pitchFamily="18" charset="2"/>
              </a:rPr>
              <a:t> x = y)) &amp;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			alato(x</a:t>
            </a:r>
            <a:r>
              <a:rPr lang="fr-FR" dirty="0"/>
              <a:t>))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A9757E-F301-4104-B794-428455E4D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3056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D88CCA-139A-4FC3-B542-81D3D933C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cavallo alato è possibile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4779E2-0E74-4628-934D-68D962C31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Lettura </a:t>
            </a:r>
            <a:r>
              <a:rPr lang="it-IT" dirty="0" err="1"/>
              <a:t>meinonghiana</a:t>
            </a:r>
            <a:r>
              <a:rPr lang="it-IT" dirty="0"/>
              <a:t>, che non impegna all'esistenza</a:t>
            </a:r>
          </a:p>
          <a:p>
            <a:r>
              <a:rPr lang="it-IT" dirty="0"/>
              <a:t>possibile([il cavallo alato])</a:t>
            </a:r>
          </a:p>
          <a:p>
            <a:r>
              <a:rPr lang="it-IT" dirty="0"/>
              <a:t>Lettura </a:t>
            </a:r>
            <a:r>
              <a:rPr lang="it-IT" dirty="0" err="1"/>
              <a:t>russelliana</a:t>
            </a:r>
            <a:r>
              <a:rPr lang="it-IT" dirty="0"/>
              <a:t>, che impegna all'esistenza</a:t>
            </a:r>
          </a:p>
          <a:p>
            <a:r>
              <a:rPr lang="it-IT" dirty="0"/>
              <a:t>[il cavallo alato](possibile)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AA7C298-8F8F-4711-9EE9-C5923A96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034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0EE966-6A9B-4F11-8EE9-3E6AFBA7C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Pinocchio è più famoso di Cenerentola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02D8C0-E6D9-4F98-9C0D-882C78967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più-famoso([il pinocchio], [la cenerentola])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B13B12B-C64F-4304-ACD3-BD9A3E3D7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641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5B4732-D233-439E-B581-599D7F97A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8DC4B1-BD0E-47E7-8FB5-FD8680670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Tom crede che un fantasma ha urlato nella notte e John ritiene che esso sia prigioniero di un incantesimo</a:t>
            </a:r>
          </a:p>
          <a:p>
            <a:r>
              <a:rPr lang="it-IT" dirty="0">
                <a:sym typeface="Symbol" panose="05050102010706020507" pitchFamily="18" charset="2"/>
              </a:rPr>
              <a:t>F(contiene(F, fantasma) &amp; crede(Tom, F(ha-urlato-nella-notte)) &amp; ritiene(John, F(prigioniero-di-un-incantesimo))</a:t>
            </a:r>
          </a:p>
          <a:p>
            <a:r>
              <a:rPr lang="it-IT" dirty="0">
                <a:sym typeface="Symbol" panose="05050102010706020507" pitchFamily="18" charset="2"/>
              </a:rPr>
              <a:t>NB: F è un concetto denotante individuale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FF7285-9711-4319-814A-79921972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491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C83209-493D-40B0-AAC4-016CDFC06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62C4E5-0C61-484D-AF16-C476A235F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17-18</a:t>
            </a:r>
          </a:p>
          <a:p>
            <a:r>
              <a:rPr lang="it-IT" dirty="0"/>
              <a:t>2/11/23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843DFE1-EACE-41F6-9285-039B0FB9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6687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5F3DB291-F4E6-404B-A658-0D221FF96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Ontologie temporali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AF41668-B658-4BF5-A76D-C4F89A64E9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02382B-284E-4C32-B313-F7FCA5CB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0622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domande su passato e futuro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999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cose del futuro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>
                <a:solidFill>
                  <a:srgbClr val="00B050"/>
                </a:solidFill>
              </a:rPr>
              <a:t>Per esempio: la torta del tuo prossimo compleanno, una foglia che nascerà nella primavera del 2036; la tua prossima visita medica e il primo goal segnato nel corso dei prossimi mondiali di calcio. </a:t>
            </a:r>
            <a:r>
              <a:rPr lang="it-IT" b="1" dirty="0">
                <a:solidFill>
                  <a:srgbClr val="FF0000"/>
                </a:solidFill>
              </a:rPr>
              <a:t>[esse stesse, NON i nostri pensieri su di esse]</a:t>
            </a:r>
          </a:p>
          <a:p>
            <a:r>
              <a:rPr lang="it-IT" b="1" dirty="0"/>
              <a:t>(F1) ESISTONO e sono POSIZIONATE NEI MOMENTI DEL FUTURO</a:t>
            </a:r>
            <a:r>
              <a:rPr lang="it-IT" dirty="0"/>
              <a:t>.</a:t>
            </a:r>
          </a:p>
          <a:p>
            <a:r>
              <a:rPr lang="it-IT" dirty="0"/>
              <a:t>CONTA: 1</a:t>
            </a:r>
          </a:p>
          <a:p>
            <a:r>
              <a:rPr lang="it-IT" b="1" dirty="0"/>
              <a:t>(F2)</a:t>
            </a:r>
            <a:r>
              <a:rPr lang="it-IT" dirty="0"/>
              <a:t> </a:t>
            </a:r>
            <a:r>
              <a:rPr lang="it-IT" b="1" dirty="0"/>
              <a:t>NON ESISTONO: esse ESISTERANNO solamente quando saranno presenti</a:t>
            </a:r>
            <a:r>
              <a:rPr lang="it-IT" dirty="0"/>
              <a:t>. </a:t>
            </a:r>
          </a:p>
          <a:p>
            <a:r>
              <a:rPr lang="it-IT" dirty="0"/>
              <a:t>CONTA: 8</a:t>
            </a:r>
          </a:p>
          <a:p>
            <a:r>
              <a:rPr lang="it-IT" b="1" dirty="0"/>
              <a:t>(F3)</a:t>
            </a:r>
            <a:r>
              <a:rPr lang="it-IT" dirty="0"/>
              <a:t> </a:t>
            </a:r>
            <a:r>
              <a:rPr lang="it-IT" b="1" dirty="0"/>
              <a:t>NON ESISTONO (posizionate nei momenti del futuro) e NON ESISTERANNO MAI (non saranno mai presenti)</a:t>
            </a:r>
            <a:r>
              <a:rPr lang="it-IT" dirty="0"/>
              <a:t>. </a:t>
            </a:r>
          </a:p>
          <a:p>
            <a:r>
              <a:rPr lang="it-IT" dirty="0"/>
              <a:t>CONTA: 0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7380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cose del passato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50"/>
                </a:solidFill>
              </a:rPr>
              <a:t>Per esempio: la torta del tuo decimo compleanno, Napoleone Bonaparte, i dinosauri; la caduta di una foglia da un albero nel 1930 e la tua ultima festa di compleanno. </a:t>
            </a:r>
            <a:r>
              <a:rPr lang="it-IT" b="1" dirty="0">
                <a:solidFill>
                  <a:srgbClr val="FF0000"/>
                </a:solidFill>
              </a:rPr>
              <a:t>[esse stesse, NON i nostri pensieri su di esse]</a:t>
            </a:r>
          </a:p>
          <a:p>
            <a:r>
              <a:rPr lang="it-IT" b="1" dirty="0"/>
              <a:t>(P1) ESISTONO e sono POSIZIONATE NEI MOMENTI DEL PASSATO</a:t>
            </a:r>
            <a:r>
              <a:rPr lang="it-IT" dirty="0"/>
              <a:t>.</a:t>
            </a:r>
          </a:p>
          <a:p>
            <a:r>
              <a:rPr lang="it-IT" dirty="0"/>
              <a:t>CONTA: 3</a:t>
            </a:r>
          </a:p>
          <a:p>
            <a:r>
              <a:rPr lang="it-IT" b="1" dirty="0"/>
              <a:t>(P2) NON ESISTONO: esse SONO ESISTITE solamente quando sono state presenti</a:t>
            </a:r>
            <a:r>
              <a:rPr lang="it-IT" dirty="0"/>
              <a:t>. </a:t>
            </a:r>
          </a:p>
          <a:p>
            <a:r>
              <a:rPr lang="it-IT" dirty="0"/>
              <a:t>CONTA: 6</a:t>
            </a:r>
          </a:p>
          <a:p>
            <a:r>
              <a:rPr lang="it-IT" b="1" dirty="0"/>
              <a:t>(P3) NON ESISTONO (posizionate nei momenti del passato) e NON SONO MAI ESISTITE (non sono mai state presenti)</a:t>
            </a:r>
            <a:r>
              <a:rPr lang="it-IT" dirty="0"/>
              <a:t>. </a:t>
            </a:r>
          </a:p>
          <a:p>
            <a:r>
              <a:rPr lang="it-IT" dirty="0"/>
              <a:t>CONTA: 0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7270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Teorie sul tempo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64296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967619-6207-FC66-C1AD-FF092FFED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5400" b="1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Quattro teorie</a:t>
            </a:r>
            <a:endParaRPr lang="it-IT" sz="54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A439EB-7F5C-A5ED-D86C-99357033D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it-IT" sz="2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T</a:t>
            </a:r>
            <a:r>
              <a:rPr lang="it-IT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 dinamiche:</a:t>
            </a:r>
          </a:p>
          <a:p>
            <a:pPr>
              <a:spcAft>
                <a:spcPts val="800"/>
              </a:spcAft>
              <a:buFontTx/>
              <a:buChar char="-"/>
            </a:pPr>
            <a:r>
              <a:rPr lang="it-IT" sz="2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Eternismo</a:t>
            </a:r>
            <a:r>
              <a:rPr lang="it-IT" sz="2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</a:p>
          <a:p>
            <a:pPr>
              <a:spcAft>
                <a:spcPts val="800"/>
              </a:spcAft>
              <a:buFontTx/>
              <a:buChar char="-"/>
            </a:pPr>
            <a:r>
              <a:rPr lang="it-IT" sz="2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Incrementismo</a:t>
            </a:r>
            <a:r>
              <a:rPr lang="it-IT" sz="2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(passatismo, non-futurismo)</a:t>
            </a:r>
          </a:p>
          <a:p>
            <a:pPr>
              <a:spcAft>
                <a:spcPts val="800"/>
              </a:spcAft>
              <a:buFontTx/>
              <a:buChar char="-"/>
            </a:pPr>
            <a:r>
              <a:rPr lang="it-IT" sz="2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Presentismo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it-IT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U</a:t>
            </a:r>
            <a:r>
              <a:rPr lang="it-IT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statica: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it-IT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it-IT" sz="2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Eternismo</a:t>
            </a:r>
            <a:r>
              <a:rPr lang="it-IT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</a:p>
          <a:p>
            <a:endParaRPr lang="it-IT" sz="22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753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Eternismo</a:t>
            </a:r>
            <a:r>
              <a:rPr lang="it-IT" dirty="0"/>
              <a:t> 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26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423592" y="1844824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PASSATO</a:t>
            </a:r>
          </a:p>
        </p:txBody>
      </p:sp>
      <p:sp>
        <p:nvSpPr>
          <p:cNvPr id="8" name="Freccia in su 7"/>
          <p:cNvSpPr/>
          <p:nvPr/>
        </p:nvSpPr>
        <p:spPr>
          <a:xfrm>
            <a:off x="4655840" y="2924944"/>
            <a:ext cx="576064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4007768" y="3573016"/>
            <a:ext cx="194421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ORA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943872" y="1844824"/>
            <a:ext cx="288032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FUTURO</a:t>
            </a:r>
          </a:p>
        </p:txBody>
      </p:sp>
    </p:spTree>
    <p:extLst>
      <p:ext uri="{BB962C8B-B14F-4D97-AF65-F5344CB8AC3E}">
        <p14:creationId xmlns:p14="http://schemas.microsoft.com/office/powerpoint/2010/main" val="2088788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27</a:t>
            </a:fld>
            <a:endParaRPr lang="it-IT"/>
          </a:p>
        </p:txBody>
      </p:sp>
      <p:pic>
        <p:nvPicPr>
          <p:cNvPr id="6" name="Segnaposto contenuto 5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94162471-211D-610F-747B-1CE79005F8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355530"/>
            <a:ext cx="10515600" cy="32915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71420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Incrementismo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28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423592" y="1844824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PASSATO</a:t>
            </a:r>
          </a:p>
        </p:txBody>
      </p:sp>
      <p:sp>
        <p:nvSpPr>
          <p:cNvPr id="8" name="Freccia in su 7"/>
          <p:cNvSpPr/>
          <p:nvPr/>
        </p:nvSpPr>
        <p:spPr>
          <a:xfrm>
            <a:off x="4655840" y="2924944"/>
            <a:ext cx="576064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4007768" y="3573016"/>
            <a:ext cx="194421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ORA</a:t>
            </a:r>
          </a:p>
        </p:txBody>
      </p:sp>
    </p:spTree>
    <p:extLst>
      <p:ext uri="{BB962C8B-B14F-4D97-AF65-F5344CB8AC3E}">
        <p14:creationId xmlns:p14="http://schemas.microsoft.com/office/powerpoint/2010/main" val="18119757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29</a:t>
            </a:fld>
            <a:endParaRPr lang="it-IT"/>
          </a:p>
        </p:txBody>
      </p:sp>
      <p:pic>
        <p:nvPicPr>
          <p:cNvPr id="6" name="Segnaposto contenuto 5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1FC6D60A-FFE9-F7FE-2AB8-433899A79C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352055"/>
            <a:ext cx="10515600" cy="32984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96055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3E63AF-AE36-4B5B-B305-8C89B11C1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Quantificatori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666900-BD0A-4E76-A0C5-AB5AD1CE7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Approccio standard: il quantificatore "particolare" (qualche, c'è) va inteso come  </a:t>
            </a:r>
            <a:r>
              <a:rPr lang="it-IT" dirty="0">
                <a:sym typeface="Symbol" panose="05050102010706020507" pitchFamily="18" charset="2"/>
              </a:rPr>
              <a:t>, che comporta impegno all'esistenza (essere)</a:t>
            </a:r>
          </a:p>
          <a:p>
            <a:r>
              <a:rPr lang="it-IT" dirty="0">
                <a:sym typeface="Symbol" panose="05050102010706020507" pitchFamily="18" charset="2"/>
              </a:rPr>
              <a:t>Approcci alternativi (possibilismo, </a:t>
            </a:r>
            <a:r>
              <a:rPr lang="it-IT" dirty="0" err="1">
                <a:sym typeface="Symbol" panose="05050102010706020507" pitchFamily="18" charset="2"/>
              </a:rPr>
              <a:t>meinonghismo</a:t>
            </a:r>
            <a:r>
              <a:rPr lang="it-IT" dirty="0">
                <a:sym typeface="Symbol" panose="05050102010706020507" pitchFamily="18" charset="2"/>
              </a:rPr>
              <a:t>, …): </a:t>
            </a:r>
            <a:r>
              <a:rPr lang="it-IT" dirty="0"/>
              <a:t>il quantificatore "particolare" può essere inteso senza impegno all'esistenza. Possiamo in aggiunta ammettere un quantificatore con impegno all'esistenza.</a:t>
            </a:r>
          </a:p>
          <a:p>
            <a:pPr lvl="1"/>
            <a:r>
              <a:rPr lang="it-IT" dirty="0"/>
              <a:t>qualche detective non esiste: </a:t>
            </a:r>
            <a:r>
              <a:rPr lang="it-IT" dirty="0" err="1">
                <a:latin typeface="French Script MT" panose="03020402040607040605" pitchFamily="66" charset="0"/>
              </a:rPr>
              <a:t>Q</a:t>
            </a:r>
            <a:r>
              <a:rPr lang="it-IT" dirty="0" err="1"/>
              <a:t>x</a:t>
            </a:r>
            <a:r>
              <a:rPr lang="it-IT" dirty="0"/>
              <a:t>(</a:t>
            </a:r>
            <a:r>
              <a:rPr lang="it-IT" dirty="0" err="1"/>
              <a:t>Dx</a:t>
            </a:r>
            <a:r>
              <a:rPr lang="it-IT" dirty="0"/>
              <a:t> &amp;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 </a:t>
            </a:r>
            <a:r>
              <a:rPr lang="it-IT" dirty="0"/>
              <a:t>Ex)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it-IT" dirty="0" err="1">
                <a:sym typeface="Symbol" panose="05050102010706020507" pitchFamily="18" charset="2"/>
              </a:rPr>
              <a:t>xFx</a:t>
            </a:r>
            <a:r>
              <a:rPr lang="it-IT" dirty="0">
                <a:sym typeface="Symbol" panose="05050102010706020507" pitchFamily="18" charset="2"/>
              </a:rPr>
              <a:t> =</a:t>
            </a:r>
            <a:r>
              <a:rPr lang="it-IT" dirty="0" err="1">
                <a:sym typeface="Symbol" panose="05050102010706020507" pitchFamily="18" charset="2"/>
              </a:rPr>
              <a:t>df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latin typeface="French Script MT" panose="03020402040607040605" pitchFamily="66" charset="0"/>
              </a:rPr>
              <a:t>Q</a:t>
            </a:r>
            <a:r>
              <a:rPr lang="it-IT" dirty="0" err="1"/>
              <a:t>x</a:t>
            </a:r>
            <a:r>
              <a:rPr lang="it-IT" dirty="0"/>
              <a:t>(</a:t>
            </a:r>
            <a:r>
              <a:rPr lang="it-IT" dirty="0" err="1"/>
              <a:t>Fx</a:t>
            </a:r>
            <a:r>
              <a:rPr lang="it-IT" dirty="0"/>
              <a:t> &amp; Ex)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BF4D3D6-7CB2-488B-8A90-0D641FC52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9901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Presentismo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30</a:t>
            </a:fld>
            <a:endParaRPr lang="it-IT"/>
          </a:p>
        </p:txBody>
      </p:sp>
      <p:sp>
        <p:nvSpPr>
          <p:cNvPr id="8" name="Freccia in su 7"/>
          <p:cNvSpPr/>
          <p:nvPr/>
        </p:nvSpPr>
        <p:spPr>
          <a:xfrm>
            <a:off x="4655840" y="2924944"/>
            <a:ext cx="576064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4007768" y="3573016"/>
            <a:ext cx="194421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ORA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4943872" y="2060848"/>
            <a:ext cx="0" cy="72008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694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31</a:t>
            </a:fld>
            <a:endParaRPr lang="it-IT"/>
          </a:p>
        </p:txBody>
      </p:sp>
      <p:pic>
        <p:nvPicPr>
          <p:cNvPr id="7" name="Segnaposto contenuto 6" descr="Immagine che contiene diagramma, calendario&#10;&#10;Descrizione generata automaticamente">
            <a:extLst>
              <a:ext uri="{FF2B5EF4-FFF2-40B4-BE49-F238E27FC236}">
                <a16:creationId xmlns:a16="http://schemas.microsoft.com/office/drawing/2014/main" id="{2169709C-7474-1AE1-5A32-8800C6B725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977235"/>
            <a:ext cx="10515600" cy="20481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8321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Eternismo</a:t>
            </a:r>
            <a:r>
              <a:rPr lang="it-IT" dirty="0"/>
              <a:t> B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>
              <a:buNone/>
            </a:pPr>
            <a:r>
              <a:rPr lang="it-IT" dirty="0"/>
              <a:t>	PRIMA                                                  DOPO</a:t>
            </a:r>
          </a:p>
          <a:p>
            <a:pPr>
              <a:buNone/>
            </a:pPr>
            <a:r>
              <a:rPr lang="it-IT" dirty="0"/>
              <a:t>La </a:t>
            </a:r>
            <a:r>
              <a:rPr lang="it-IT" dirty="0" err="1"/>
              <a:t>presentezza</a:t>
            </a:r>
            <a:r>
              <a:rPr lang="it-IT" dirty="0"/>
              <a:t> è soggettiva: è presente ciò che è simultaneo al </a:t>
            </a:r>
            <a:r>
              <a:rPr lang="it-IT" i="1" dirty="0"/>
              <a:t>mio</a:t>
            </a:r>
            <a:r>
              <a:rPr lang="it-IT" dirty="0"/>
              <a:t> dire </a:t>
            </a:r>
            <a:r>
              <a:rPr lang="it-IT" i="1" dirty="0"/>
              <a:t>queste cose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32</a:t>
            </a:fld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2716560" y="4424109"/>
            <a:ext cx="295232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1199456" y="1870075"/>
            <a:ext cx="5472608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97249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8EEBF3-9606-9F08-2223-9A7012E23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10840628" cy="986080"/>
          </a:xfrm>
        </p:spPr>
        <p:txBody>
          <a:bodyPr anchor="b">
            <a:normAutofit/>
          </a:bodyPr>
          <a:lstStyle/>
          <a:p>
            <a:endParaRPr lang="it-IT" sz="3800" dirty="0"/>
          </a:p>
        </p:txBody>
      </p:sp>
      <p:pic>
        <p:nvPicPr>
          <p:cNvPr id="4" name="Segnaposto contenuto 3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EF618F2D-C64A-A011-E136-D6EE24F45F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5282" y="2602297"/>
            <a:ext cx="9046724" cy="3339093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" name="Input penna 15"/>
              <p14:cNvContentPartPr/>
              <p14:nvPr/>
            </p14:nvContentPartPr>
            <p14:xfrm>
              <a:off x="4790673" y="3043000"/>
              <a:ext cx="489240" cy="141480"/>
            </p14:xfrm>
          </p:contentPart>
        </mc:Choice>
        <mc:Fallback xmlns="">
          <p:pic>
            <p:nvPicPr>
              <p:cNvPr id="16" name="Input penna 1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78073" y="3030760"/>
                <a:ext cx="512280" cy="16596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1EF07-D39B-41FC-B364-DE4E6392D87B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219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3445DB-2F41-46B0-8773-C23988A4B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terminologie non attualiste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762870-BEC4-42AD-8826-30A293811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Russell </a:t>
            </a:r>
            <a:r>
              <a:rPr lang="it-IT" dirty="0" err="1"/>
              <a:t>PoM</a:t>
            </a:r>
            <a:r>
              <a:rPr lang="it-IT" dirty="0"/>
              <a:t>, Parsons, </a:t>
            </a:r>
            <a:r>
              <a:rPr lang="it-IT" dirty="0" err="1"/>
              <a:t>Castaneda</a:t>
            </a:r>
            <a:r>
              <a:rPr lang="it-IT" dirty="0"/>
              <a:t>: distinzione tra "essere" ed "esistenza" all'interno di un approccio non attualista</a:t>
            </a:r>
          </a:p>
          <a:p>
            <a:pPr lvl="1"/>
            <a:r>
              <a:rPr lang="it-IT" dirty="0"/>
              <a:t>ci sono cose che non esistono</a:t>
            </a:r>
          </a:p>
          <a:p>
            <a:r>
              <a:rPr lang="it-IT" dirty="0" err="1"/>
              <a:t>Meinong</a:t>
            </a:r>
            <a:r>
              <a:rPr lang="it-IT" dirty="0"/>
              <a:t> (tralasciando la distinzione astratto/concreto), </a:t>
            </a:r>
            <a:r>
              <a:rPr lang="it-IT" dirty="0" err="1"/>
              <a:t>Priest</a:t>
            </a:r>
            <a:r>
              <a:rPr lang="it-IT" dirty="0"/>
              <a:t>: "essere" ed "esistenza" sono sinonimi. Unicorni e cavalli alati non hanno, né essere, né esistenza. Hanno </a:t>
            </a:r>
            <a:r>
              <a:rPr lang="it-IT" dirty="0" err="1"/>
              <a:t>Aussersein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tutto ciò che è, esiste, ossia NON ci sono cose che non esistono (apparentemente in accordo con l'attualismo, ma solo verbalmente)</a:t>
            </a:r>
          </a:p>
          <a:p>
            <a:pPr lvl="1"/>
            <a:r>
              <a:rPr lang="it-IT" dirty="0"/>
              <a:t>alcune cose hanno </a:t>
            </a:r>
            <a:r>
              <a:rPr lang="it-IT" dirty="0" err="1"/>
              <a:t>Aussersein</a:t>
            </a:r>
            <a:r>
              <a:rPr lang="it-IT" dirty="0"/>
              <a:t>, ma non hanno essere o esistenza</a:t>
            </a:r>
          </a:p>
          <a:p>
            <a:r>
              <a:rPr lang="it-IT" dirty="0"/>
              <a:t>Penso il dissidio sia puramente verbale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7A3C05A-59BD-47C2-8D2B-53D3EE79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243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41C2562B-A104-4BFA-A2A4-B68D13EEEA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Attualismo e concetti denotanti</a:t>
            </a:r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B6B35043-245B-4D3A-B9C0-4997F0E05A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1C46A18F-0F12-4245-A3A1-0EA811FBF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625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8F6D24-3501-4F05-8764-B34631992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idee base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58555C-EC61-444D-A1A6-9E9CAF0B6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Russell </a:t>
            </a:r>
            <a:r>
              <a:rPr lang="it-IT" dirty="0" err="1"/>
              <a:t>PoM</a:t>
            </a:r>
            <a:r>
              <a:rPr lang="it-IT" dirty="0"/>
              <a:t>: I sintagmi nominali del tipo "qualche P", "ogni F", "nessun G", "il Q" hanno come significato </a:t>
            </a:r>
            <a:r>
              <a:rPr lang="it-IT" i="1" dirty="0"/>
              <a:t>concetti denotanti</a:t>
            </a:r>
          </a:p>
          <a:p>
            <a:r>
              <a:rPr lang="it-IT" dirty="0"/>
              <a:t>Montague, Cocchiarella, Orilia: i concetti denotanti sono proprietà di proprietà</a:t>
            </a:r>
          </a:p>
          <a:p>
            <a:r>
              <a:rPr lang="it-IT" dirty="0"/>
              <a:t>descrittivismo: i nomi propri e i deittici sono descrizioni definite e quindi hanno come significato concetti denotanti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4ADBBDD-2113-4EE8-84D8-CED964FF5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31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DC8B4-A42A-45ED-B452-C3E5797F5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Proprietà complesse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12879E-C9ED-4D61-A107-FEDBE0E64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non sposato 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sposato(x)]</a:t>
            </a:r>
          </a:p>
          <a:p>
            <a:r>
              <a:rPr lang="it-IT" dirty="0">
                <a:sym typeface="Symbol" panose="05050102010706020507" pitchFamily="18" charset="2"/>
              </a:rPr>
              <a:t>amante di una spia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</a:t>
            </a:r>
            <a:r>
              <a:rPr lang="fr-FR" dirty="0"/>
              <a:t>y(</a:t>
            </a:r>
            <a:r>
              <a:rPr lang="fr-FR" dirty="0" err="1"/>
              <a:t>spia</a:t>
            </a:r>
            <a:r>
              <a:rPr lang="fr-FR" dirty="0"/>
              <a:t>(y) &amp;</a:t>
            </a:r>
            <a:r>
              <a:rPr lang="fr-FR" i="1" dirty="0"/>
              <a:t> </a:t>
            </a:r>
            <a:r>
              <a:rPr lang="it-IT" dirty="0">
                <a:sym typeface="Symbol" panose="05050102010706020507" pitchFamily="18" charset="2"/>
              </a:rPr>
              <a:t>amante(x, y))]</a:t>
            </a:r>
          </a:p>
          <a:p>
            <a:r>
              <a:rPr lang="it-IT" dirty="0"/>
              <a:t>uomo adulto non sposato (ossia, scapolo)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(uomo(x) &amp; adulto(x) &amp; sposato(x))]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A4AC625-34B9-4E9C-B478-FFDE68E6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265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1ECB1-6270-4903-9430-4E9349EF0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conversione lambda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CCF861-F87F-4DCF-BF72-1AF20C217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F(x)](t) </a:t>
            </a:r>
            <a:r>
              <a:rPr lang="en-US" dirty="0">
                <a:sym typeface="Symbol" panose="05050102010706020507" pitchFamily="18" charset="2"/>
              </a:rPr>
              <a:t> </a:t>
            </a:r>
            <a:r>
              <a:rPr lang="it-IT" dirty="0">
                <a:sym typeface="Symbol" panose="05050102010706020507" pitchFamily="18" charset="2"/>
              </a:rPr>
              <a:t>F(t)</a:t>
            </a:r>
          </a:p>
          <a:p>
            <a:r>
              <a:rPr lang="it-IT" dirty="0">
                <a:sym typeface="Symbol" panose="05050102010706020507" pitchFamily="18" charset="2"/>
              </a:rPr>
              <a:t>j è amante di una spia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</a:t>
            </a:r>
            <a:r>
              <a:rPr lang="fr-FR" dirty="0"/>
              <a:t>y(</a:t>
            </a:r>
            <a:r>
              <a:rPr lang="fr-FR" dirty="0" err="1"/>
              <a:t>spia</a:t>
            </a:r>
            <a:r>
              <a:rPr lang="fr-FR" dirty="0"/>
              <a:t>(y) &amp;</a:t>
            </a:r>
            <a:r>
              <a:rPr lang="fr-FR" i="1" dirty="0"/>
              <a:t> </a:t>
            </a:r>
            <a:r>
              <a:rPr lang="it-IT" dirty="0">
                <a:sym typeface="Symbol" panose="05050102010706020507" pitchFamily="18" charset="2"/>
              </a:rPr>
              <a:t>amante(x, y))](j) </a:t>
            </a:r>
            <a:r>
              <a:rPr lang="en-US" dirty="0">
                <a:sym typeface="Symbol" panose="05050102010706020507" pitchFamily="18" charset="2"/>
              </a:rPr>
              <a:t>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dirty="0"/>
              <a:t>y(</a:t>
            </a:r>
            <a:r>
              <a:rPr lang="fr-FR" dirty="0" err="1"/>
              <a:t>spia</a:t>
            </a:r>
            <a:r>
              <a:rPr lang="fr-FR" dirty="0"/>
              <a:t>(y) &amp;</a:t>
            </a:r>
            <a:r>
              <a:rPr lang="fr-FR" i="1" dirty="0"/>
              <a:t> </a:t>
            </a:r>
            <a:r>
              <a:rPr lang="it-IT" dirty="0">
                <a:sym typeface="Symbol" panose="05050102010706020507" pitchFamily="18" charset="2"/>
              </a:rPr>
              <a:t>amante(j, y))</a:t>
            </a:r>
          </a:p>
          <a:p>
            <a:r>
              <a:rPr lang="it-IT" dirty="0"/>
              <a:t>j è un uomo adulto non sposato (scapolo)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(uomo(x) &amp; adulto(x) &amp; sposato(x))](j) </a:t>
            </a:r>
            <a:r>
              <a:rPr lang="en-US" dirty="0">
                <a:sym typeface="Symbol" panose="05050102010706020507" pitchFamily="18" charset="2"/>
              </a:rPr>
              <a:t> (</a:t>
            </a:r>
            <a:r>
              <a:rPr lang="it-IT" dirty="0">
                <a:sym typeface="Symbol" panose="05050102010706020507" pitchFamily="18" charset="2"/>
              </a:rPr>
              <a:t>uomo(j) &amp; adulto(j) &amp; sposato(j))</a:t>
            </a:r>
          </a:p>
          <a:p>
            <a:pPr marL="0" indent="0">
              <a:buNone/>
            </a:pPr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0299B93-B133-4555-AE95-50142CD67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8326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Ogni uomo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ym typeface="Symbol" panose="05050102010706020507" pitchFamily="18" charset="2"/>
              </a:rPr>
              <a:t>[ogni uomo] =</a:t>
            </a:r>
            <a:r>
              <a:rPr lang="it-IT" dirty="0" err="1">
                <a:sym typeface="Symbol" panose="05050102010706020507" pitchFamily="18" charset="2"/>
              </a:rPr>
              <a:t>Df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x(uomo(x) 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(x))]</a:t>
            </a:r>
          </a:p>
          <a:p>
            <a:r>
              <a:rPr lang="it-IT" dirty="0">
                <a:sym typeface="Symbol" panose="05050102010706020507" pitchFamily="18" charset="2"/>
              </a:rPr>
              <a:t>ogni uomo è mortale</a:t>
            </a:r>
          </a:p>
          <a:p>
            <a:r>
              <a:rPr lang="it-IT" dirty="0">
                <a:sym typeface="Symbol" panose="05050102010706020507" pitchFamily="18" charset="2"/>
              </a:rPr>
              <a:t>[ogni uomo](mortale) </a:t>
            </a:r>
            <a:r>
              <a:rPr lang="en-US" dirty="0">
                <a:sym typeface="Symbol" panose="05050102010706020507" pitchFamily="18" charset="2"/>
              </a:rPr>
              <a:t> </a:t>
            </a:r>
            <a:r>
              <a:rPr lang="it-IT" dirty="0">
                <a:sym typeface="Symbol" panose="05050102010706020507" pitchFamily="18" charset="2"/>
              </a:rPr>
              <a:t>x(uomo(x)  mortale(x))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49E3-513C-4B28-93B2-31A5D0197354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9426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1504</Words>
  <Application>Microsoft Office PowerPoint</Application>
  <PresentationFormat>Widescreen</PresentationFormat>
  <Paragraphs>180</Paragraphs>
  <Slides>33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French Script MT</vt:lpstr>
      <vt:lpstr>Symbol</vt:lpstr>
      <vt:lpstr>Times New Roman</vt:lpstr>
      <vt:lpstr>Tema di Office</vt:lpstr>
      <vt:lpstr>Ontologia 23-24</vt:lpstr>
      <vt:lpstr>Presentazione standard di PowerPoint</vt:lpstr>
      <vt:lpstr>Quantificatori</vt:lpstr>
      <vt:lpstr>Due terminologie non attualiste</vt:lpstr>
      <vt:lpstr>Attualismo e concetti denotanti</vt:lpstr>
      <vt:lpstr>le idee base</vt:lpstr>
      <vt:lpstr>Proprietà complesse</vt:lpstr>
      <vt:lpstr>conversione lambda</vt:lpstr>
      <vt:lpstr>Ogni uomo</vt:lpstr>
      <vt:lpstr>qualche uomo</vt:lpstr>
      <vt:lpstr>nessun uomo</vt:lpstr>
      <vt:lpstr>il cavallo alato (concetti denotanti individuali)</vt:lpstr>
      <vt:lpstr>descrittivismo</vt:lpstr>
      <vt:lpstr>Presentazione standard di PowerPoint</vt:lpstr>
      <vt:lpstr>Esistenza</vt:lpstr>
      <vt:lpstr>il cavallo alato è alato</vt:lpstr>
      <vt:lpstr>il cavallo alato è possibile</vt:lpstr>
      <vt:lpstr>Pinocchio è più famoso di Cenerentola</vt:lpstr>
      <vt:lpstr>Presentazione standard di PowerPoint</vt:lpstr>
      <vt:lpstr>Ontologie temporali</vt:lpstr>
      <vt:lpstr>Due domande su passato e futuro</vt:lpstr>
      <vt:lpstr>Le cose del futuro</vt:lpstr>
      <vt:lpstr>Le cose del passato</vt:lpstr>
      <vt:lpstr>Teorie sul tempo</vt:lpstr>
      <vt:lpstr>Quattro teorie</vt:lpstr>
      <vt:lpstr>Eternismo A</vt:lpstr>
      <vt:lpstr>Presentazione standard di PowerPoint</vt:lpstr>
      <vt:lpstr>Incrementismo</vt:lpstr>
      <vt:lpstr>Presentazione standard di PowerPoint</vt:lpstr>
      <vt:lpstr>Presentismo</vt:lpstr>
      <vt:lpstr>Presentazione standard di PowerPoint</vt:lpstr>
      <vt:lpstr>Eternismo B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Orilia</dc:creator>
  <cp:lastModifiedBy>Francesco Orilia</cp:lastModifiedBy>
  <cp:revision>28</cp:revision>
  <dcterms:created xsi:type="dcterms:W3CDTF">2023-10-28T15:57:18Z</dcterms:created>
  <dcterms:modified xsi:type="dcterms:W3CDTF">2023-11-04T14:55:03Z</dcterms:modified>
</cp:coreProperties>
</file>