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4"/>
  </p:notesMasterIdLst>
  <p:sldIdLst>
    <p:sldId id="256" r:id="rId2"/>
    <p:sldId id="422" r:id="rId3"/>
    <p:sldId id="409" r:id="rId4"/>
    <p:sldId id="310" r:id="rId5"/>
    <p:sldId id="311" r:id="rId6"/>
    <p:sldId id="312" r:id="rId7"/>
    <p:sldId id="423" r:id="rId8"/>
    <p:sldId id="425" r:id="rId9"/>
    <p:sldId id="424" r:id="rId10"/>
    <p:sldId id="302" r:id="rId11"/>
    <p:sldId id="303" r:id="rId12"/>
    <p:sldId id="426" r:id="rId13"/>
    <p:sldId id="305" r:id="rId14"/>
    <p:sldId id="427" r:id="rId15"/>
    <p:sldId id="428" r:id="rId16"/>
    <p:sldId id="352" r:id="rId17"/>
    <p:sldId id="431" r:id="rId18"/>
    <p:sldId id="432" r:id="rId19"/>
    <p:sldId id="433" r:id="rId20"/>
    <p:sldId id="434" r:id="rId21"/>
    <p:sldId id="355" r:id="rId22"/>
    <p:sldId id="449" r:id="rId23"/>
    <p:sldId id="288" r:id="rId24"/>
    <p:sldId id="289" r:id="rId25"/>
    <p:sldId id="309" r:id="rId26"/>
    <p:sldId id="304" r:id="rId27"/>
    <p:sldId id="296" r:id="rId28"/>
    <p:sldId id="293" r:id="rId29"/>
    <p:sldId id="292" r:id="rId30"/>
    <p:sldId id="298" r:id="rId31"/>
    <p:sldId id="299" r:id="rId32"/>
    <p:sldId id="295" r:id="rId33"/>
  </p:sldIdLst>
  <p:sldSz cx="12192000" cy="6858000"/>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68" d="100"/>
          <a:sy n="68" d="100"/>
        </p:scale>
        <p:origin x="616" y="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 Id="rId8" Type="http://schemas.openxmlformats.org/officeDocument/2006/relationships/slide" Target="slides/slide7.xml"/><Relationship Id="rId3"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9B44DCB-15C5-43CE-B969-AE3EDEB63B6E}" type="datetimeFigureOut">
              <a:rPr lang="it-IT" smtClean="0"/>
              <a:t>19/11/2023</a:t>
            </a:fld>
            <a:endParaRPr lang="it-IT"/>
          </a:p>
        </p:txBody>
      </p:sp>
      <p:sp>
        <p:nvSpPr>
          <p:cNvPr id="4" name="Segnaposto immagin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it-IT"/>
          </a:p>
        </p:txBody>
      </p:sp>
      <p:sp>
        <p:nvSpPr>
          <p:cNvPr id="5" name="Segnaposto note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6" name="Segnaposto piè di pa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it-IT"/>
          </a:p>
        </p:txBody>
      </p:sp>
      <p:sp>
        <p:nvSpPr>
          <p:cNvPr id="7" name="Segnaposto numero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8F56616-4356-4012-947A-C87F8D468B8D}" type="slidenum">
              <a:rPr lang="it-IT" smtClean="0"/>
              <a:t>‹N›</a:t>
            </a:fld>
            <a:endParaRPr lang="it-IT"/>
          </a:p>
        </p:txBody>
      </p:sp>
    </p:spTree>
    <p:extLst>
      <p:ext uri="{BB962C8B-B14F-4D97-AF65-F5344CB8AC3E}">
        <p14:creationId xmlns:p14="http://schemas.microsoft.com/office/powerpoint/2010/main" val="106567714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endParaRPr lang="it-IT"/>
          </a:p>
        </p:txBody>
      </p:sp>
      <p:sp>
        <p:nvSpPr>
          <p:cNvPr id="4" name="Segnaposto numero diapositiva 3"/>
          <p:cNvSpPr>
            <a:spLocks noGrp="1"/>
          </p:cNvSpPr>
          <p:nvPr>
            <p:ph type="sldNum" sz="quarter" idx="10"/>
          </p:nvPr>
        </p:nvSpPr>
        <p:spPr/>
        <p:txBody>
          <a:bodyPr/>
          <a:lstStyle/>
          <a:p>
            <a:fld id="{182FAAEC-F117-4C77-BCD7-97FEA3D6FE76}" type="slidenum">
              <a:rPr lang="it-IT" smtClean="0"/>
              <a:pPr/>
              <a:t>12</a:t>
            </a:fld>
            <a:endParaRPr lang="it-IT"/>
          </a:p>
        </p:txBody>
      </p:sp>
    </p:spTree>
    <p:extLst>
      <p:ext uri="{BB962C8B-B14F-4D97-AF65-F5344CB8AC3E}">
        <p14:creationId xmlns:p14="http://schemas.microsoft.com/office/powerpoint/2010/main" val="13794934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Segnaposto immagine diapositiva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3011" name="Segnaposto note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it-IT" altLang="it-IT"/>
          </a:p>
        </p:txBody>
      </p:sp>
      <p:sp>
        <p:nvSpPr>
          <p:cNvPr id="28676" name="Segnaposto numero diapositiva 3"/>
          <p:cNvSpPr>
            <a:spLocks noGrp="1"/>
          </p:cNvSpPr>
          <p:nvPr>
            <p:ph type="sldNum" sz="quarter" idx="5"/>
          </p:nvPr>
        </p:nvSpPr>
        <p:spPr bwMode="auto">
          <a:ln>
            <a:miter lim="800000"/>
            <a:headEnd/>
            <a:tailEnd/>
          </a:ln>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05009166-E012-446F-83F6-2F4BE707734C}" type="slidenum">
              <a:rPr lang="it-IT" altLang="it-IT">
                <a:latin typeface="Calibri" panose="020F0502020204030204" pitchFamily="34" charset="0"/>
              </a:rPr>
              <a:pPr eaLnBrk="1" hangingPunct="1"/>
              <a:t>15</a:t>
            </a:fld>
            <a:endParaRPr lang="it-IT" altLang="it-IT">
              <a:latin typeface="Calibri" panose="020F0502020204030204" pitchFamily="34" charset="0"/>
            </a:endParaRPr>
          </a:p>
        </p:txBody>
      </p:sp>
    </p:spTree>
    <p:extLst>
      <p:ext uri="{BB962C8B-B14F-4D97-AF65-F5344CB8AC3E}">
        <p14:creationId xmlns:p14="http://schemas.microsoft.com/office/powerpoint/2010/main" val="313392138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endParaRPr lang="it-IT"/>
          </a:p>
        </p:txBody>
      </p:sp>
      <p:sp>
        <p:nvSpPr>
          <p:cNvPr id="4" name="Segnaposto numero diapositiva 3"/>
          <p:cNvSpPr>
            <a:spLocks noGrp="1"/>
          </p:cNvSpPr>
          <p:nvPr>
            <p:ph type="sldNum" sz="quarter" idx="10"/>
          </p:nvPr>
        </p:nvSpPr>
        <p:spPr/>
        <p:txBody>
          <a:bodyPr/>
          <a:lstStyle/>
          <a:p>
            <a:fld id="{2984570C-B019-4A2F-A9A4-BECDE1B2C9AA}" type="slidenum">
              <a:rPr lang="it-IT" smtClean="0"/>
              <a:pPr/>
              <a:t>20</a:t>
            </a:fld>
            <a:endParaRPr lang="it-IT"/>
          </a:p>
        </p:txBody>
      </p:sp>
    </p:spTree>
    <p:extLst>
      <p:ext uri="{BB962C8B-B14F-4D97-AF65-F5344CB8AC3E}">
        <p14:creationId xmlns:p14="http://schemas.microsoft.com/office/powerpoint/2010/main" val="124695893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endParaRPr lang="it-IT"/>
          </a:p>
        </p:txBody>
      </p:sp>
      <p:sp>
        <p:nvSpPr>
          <p:cNvPr id="4" name="Segnaposto numero diapositiva 3"/>
          <p:cNvSpPr>
            <a:spLocks noGrp="1"/>
          </p:cNvSpPr>
          <p:nvPr>
            <p:ph type="sldNum" sz="quarter" idx="10"/>
          </p:nvPr>
        </p:nvSpPr>
        <p:spPr/>
        <p:txBody>
          <a:bodyPr/>
          <a:lstStyle/>
          <a:p>
            <a:fld id="{2984570C-B019-4A2F-A9A4-BECDE1B2C9AA}" type="slidenum">
              <a:rPr lang="it-IT" smtClean="0"/>
              <a:pPr/>
              <a:t>26</a:t>
            </a:fld>
            <a:endParaRPr lang="it-IT"/>
          </a:p>
        </p:txBody>
      </p:sp>
    </p:spTree>
    <p:extLst>
      <p:ext uri="{BB962C8B-B14F-4D97-AF65-F5344CB8AC3E}">
        <p14:creationId xmlns:p14="http://schemas.microsoft.com/office/powerpoint/2010/main" val="10060427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3E7270D-0929-44EA-865F-5A090232DB36}"/>
              </a:ext>
            </a:extLst>
          </p:cNvPr>
          <p:cNvSpPr>
            <a:spLocks noGrp="1"/>
          </p:cNvSpPr>
          <p:nvPr>
            <p:ph type="ctrTitle"/>
          </p:nvPr>
        </p:nvSpPr>
        <p:spPr>
          <a:xfrm>
            <a:off x="1524000" y="1122363"/>
            <a:ext cx="9144000" cy="2387600"/>
          </a:xfrm>
        </p:spPr>
        <p:txBody>
          <a:bodyPr anchor="b"/>
          <a:lstStyle>
            <a:lvl1pPr algn="ctr">
              <a:defRPr sz="6000"/>
            </a:lvl1pPr>
          </a:lstStyle>
          <a:p>
            <a:r>
              <a:rPr lang="it-IT"/>
              <a:t>Fare clic per modificare lo stile del titolo dello schema</a:t>
            </a:r>
          </a:p>
        </p:txBody>
      </p:sp>
      <p:sp>
        <p:nvSpPr>
          <p:cNvPr id="3" name="Sottotitolo 2">
            <a:extLst>
              <a:ext uri="{FF2B5EF4-FFF2-40B4-BE49-F238E27FC236}">
                <a16:creationId xmlns:a16="http://schemas.microsoft.com/office/drawing/2014/main" id="{28736DEA-5313-4A06-8448-3D966CC2531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a:t>Fare clic per modificare lo stile del sottotitolo dello schema</a:t>
            </a:r>
          </a:p>
        </p:txBody>
      </p:sp>
      <p:sp>
        <p:nvSpPr>
          <p:cNvPr id="4" name="Segnaposto data 3">
            <a:extLst>
              <a:ext uri="{FF2B5EF4-FFF2-40B4-BE49-F238E27FC236}">
                <a16:creationId xmlns:a16="http://schemas.microsoft.com/office/drawing/2014/main" id="{052CC1E2-6735-4892-BE16-70CDC9F449E7}"/>
              </a:ext>
            </a:extLst>
          </p:cNvPr>
          <p:cNvSpPr>
            <a:spLocks noGrp="1"/>
          </p:cNvSpPr>
          <p:nvPr>
            <p:ph type="dt" sz="half" idx="10"/>
          </p:nvPr>
        </p:nvSpPr>
        <p:spPr/>
        <p:txBody>
          <a:bodyPr/>
          <a:lstStyle/>
          <a:p>
            <a:fld id="{961CEC5A-473E-4C8A-B245-456434EAC5EC}" type="datetimeFigureOut">
              <a:rPr lang="it-IT" smtClean="0"/>
              <a:t>19/11/2023</a:t>
            </a:fld>
            <a:endParaRPr lang="it-IT"/>
          </a:p>
        </p:txBody>
      </p:sp>
      <p:sp>
        <p:nvSpPr>
          <p:cNvPr id="5" name="Segnaposto piè di pagina 4">
            <a:extLst>
              <a:ext uri="{FF2B5EF4-FFF2-40B4-BE49-F238E27FC236}">
                <a16:creationId xmlns:a16="http://schemas.microsoft.com/office/drawing/2014/main" id="{A34B8122-8627-4F1B-A358-44CB36973703}"/>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CF13C9C6-2EA3-4687-B5A1-55337E7EA1F7}"/>
              </a:ext>
            </a:extLst>
          </p:cNvPr>
          <p:cNvSpPr>
            <a:spLocks noGrp="1"/>
          </p:cNvSpPr>
          <p:nvPr>
            <p:ph type="sldNum" sz="quarter" idx="12"/>
          </p:nvPr>
        </p:nvSpPr>
        <p:spPr/>
        <p:txBody>
          <a:bodyPr/>
          <a:lstStyle/>
          <a:p>
            <a:fld id="{F9B22DC8-FBAC-4837-AA9B-DB59A31FDA15}" type="slidenum">
              <a:rPr lang="it-IT" smtClean="0"/>
              <a:t>‹N›</a:t>
            </a:fld>
            <a:endParaRPr lang="it-IT"/>
          </a:p>
        </p:txBody>
      </p:sp>
    </p:spTree>
    <p:extLst>
      <p:ext uri="{BB962C8B-B14F-4D97-AF65-F5344CB8AC3E}">
        <p14:creationId xmlns:p14="http://schemas.microsoft.com/office/powerpoint/2010/main" val="37062020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C3D632E-8357-474F-8ECA-8B2DF7EFA844}"/>
              </a:ext>
            </a:extLst>
          </p:cNvPr>
          <p:cNvSpPr>
            <a:spLocks noGrp="1"/>
          </p:cNvSpPr>
          <p:nvPr>
            <p:ph type="title"/>
          </p:nvPr>
        </p:nvSpPr>
        <p:spPr/>
        <p:txBody>
          <a:bodyPr/>
          <a:lstStyle/>
          <a:p>
            <a:r>
              <a:rPr lang="it-IT"/>
              <a:t>Fare clic per modificare lo stile del titolo dello schema</a:t>
            </a:r>
          </a:p>
        </p:txBody>
      </p:sp>
      <p:sp>
        <p:nvSpPr>
          <p:cNvPr id="3" name="Segnaposto testo verticale 2">
            <a:extLst>
              <a:ext uri="{FF2B5EF4-FFF2-40B4-BE49-F238E27FC236}">
                <a16:creationId xmlns:a16="http://schemas.microsoft.com/office/drawing/2014/main" id="{87E8ADE1-9FA6-4575-8964-91901338BE7F}"/>
              </a:ext>
            </a:extLst>
          </p:cNvPr>
          <p:cNvSpPr>
            <a:spLocks noGrp="1"/>
          </p:cNvSpPr>
          <p:nvPr>
            <p:ph type="body" orient="vert" idx="1"/>
          </p:nvPr>
        </p:nvSpPr>
        <p:spPr/>
        <p:txBody>
          <a:bodyPr vert="eaVert"/>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FA4534AC-6C51-4869-AEED-03B1791ABEE8}"/>
              </a:ext>
            </a:extLst>
          </p:cNvPr>
          <p:cNvSpPr>
            <a:spLocks noGrp="1"/>
          </p:cNvSpPr>
          <p:nvPr>
            <p:ph type="dt" sz="half" idx="10"/>
          </p:nvPr>
        </p:nvSpPr>
        <p:spPr/>
        <p:txBody>
          <a:bodyPr/>
          <a:lstStyle/>
          <a:p>
            <a:fld id="{961CEC5A-473E-4C8A-B245-456434EAC5EC}" type="datetimeFigureOut">
              <a:rPr lang="it-IT" smtClean="0"/>
              <a:t>19/11/2023</a:t>
            </a:fld>
            <a:endParaRPr lang="it-IT"/>
          </a:p>
        </p:txBody>
      </p:sp>
      <p:sp>
        <p:nvSpPr>
          <p:cNvPr id="5" name="Segnaposto piè di pagina 4">
            <a:extLst>
              <a:ext uri="{FF2B5EF4-FFF2-40B4-BE49-F238E27FC236}">
                <a16:creationId xmlns:a16="http://schemas.microsoft.com/office/drawing/2014/main" id="{0FE1DDF7-AFCD-417E-9EA1-42156B23C293}"/>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EFE914BC-1D0A-421B-838A-41982AE6DD4F}"/>
              </a:ext>
            </a:extLst>
          </p:cNvPr>
          <p:cNvSpPr>
            <a:spLocks noGrp="1"/>
          </p:cNvSpPr>
          <p:nvPr>
            <p:ph type="sldNum" sz="quarter" idx="12"/>
          </p:nvPr>
        </p:nvSpPr>
        <p:spPr/>
        <p:txBody>
          <a:bodyPr/>
          <a:lstStyle/>
          <a:p>
            <a:fld id="{F9B22DC8-FBAC-4837-AA9B-DB59A31FDA15}" type="slidenum">
              <a:rPr lang="it-IT" smtClean="0"/>
              <a:t>‹N›</a:t>
            </a:fld>
            <a:endParaRPr lang="it-IT"/>
          </a:p>
        </p:txBody>
      </p:sp>
    </p:spTree>
    <p:extLst>
      <p:ext uri="{BB962C8B-B14F-4D97-AF65-F5344CB8AC3E}">
        <p14:creationId xmlns:p14="http://schemas.microsoft.com/office/powerpoint/2010/main" val="245842542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a:extLst>
              <a:ext uri="{FF2B5EF4-FFF2-40B4-BE49-F238E27FC236}">
                <a16:creationId xmlns:a16="http://schemas.microsoft.com/office/drawing/2014/main" id="{CED02F43-96E2-4A5E-841C-95B8F80DC8AE}"/>
              </a:ext>
            </a:extLst>
          </p:cNvPr>
          <p:cNvSpPr>
            <a:spLocks noGrp="1"/>
          </p:cNvSpPr>
          <p:nvPr>
            <p:ph type="title" orient="vert"/>
          </p:nvPr>
        </p:nvSpPr>
        <p:spPr>
          <a:xfrm>
            <a:off x="8724900" y="365125"/>
            <a:ext cx="2628900" cy="5811838"/>
          </a:xfrm>
        </p:spPr>
        <p:txBody>
          <a:bodyPr vert="eaVert"/>
          <a:lstStyle/>
          <a:p>
            <a:r>
              <a:rPr lang="it-IT"/>
              <a:t>Fare clic per modificare lo stile del titolo dello schema</a:t>
            </a:r>
          </a:p>
        </p:txBody>
      </p:sp>
      <p:sp>
        <p:nvSpPr>
          <p:cNvPr id="3" name="Segnaposto testo verticale 2">
            <a:extLst>
              <a:ext uri="{FF2B5EF4-FFF2-40B4-BE49-F238E27FC236}">
                <a16:creationId xmlns:a16="http://schemas.microsoft.com/office/drawing/2014/main" id="{941B0C1B-5582-4C92-9D40-72D42F9B6C10}"/>
              </a:ext>
            </a:extLst>
          </p:cNvPr>
          <p:cNvSpPr>
            <a:spLocks noGrp="1"/>
          </p:cNvSpPr>
          <p:nvPr>
            <p:ph type="body" orient="vert" idx="1"/>
          </p:nvPr>
        </p:nvSpPr>
        <p:spPr>
          <a:xfrm>
            <a:off x="838200" y="365125"/>
            <a:ext cx="7734300" cy="5811838"/>
          </a:xfrm>
        </p:spPr>
        <p:txBody>
          <a:bodyPr vert="eaVert"/>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84C72D18-843B-4B0B-9609-6FA7790CC083}"/>
              </a:ext>
            </a:extLst>
          </p:cNvPr>
          <p:cNvSpPr>
            <a:spLocks noGrp="1"/>
          </p:cNvSpPr>
          <p:nvPr>
            <p:ph type="dt" sz="half" idx="10"/>
          </p:nvPr>
        </p:nvSpPr>
        <p:spPr/>
        <p:txBody>
          <a:bodyPr/>
          <a:lstStyle/>
          <a:p>
            <a:fld id="{961CEC5A-473E-4C8A-B245-456434EAC5EC}" type="datetimeFigureOut">
              <a:rPr lang="it-IT" smtClean="0"/>
              <a:t>19/11/2023</a:t>
            </a:fld>
            <a:endParaRPr lang="it-IT"/>
          </a:p>
        </p:txBody>
      </p:sp>
      <p:sp>
        <p:nvSpPr>
          <p:cNvPr id="5" name="Segnaposto piè di pagina 4">
            <a:extLst>
              <a:ext uri="{FF2B5EF4-FFF2-40B4-BE49-F238E27FC236}">
                <a16:creationId xmlns:a16="http://schemas.microsoft.com/office/drawing/2014/main" id="{E1BE9476-5AD4-4001-9EE3-38ED09E7C337}"/>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2FDEE017-A72A-4804-A3E4-F386949C382F}"/>
              </a:ext>
            </a:extLst>
          </p:cNvPr>
          <p:cNvSpPr>
            <a:spLocks noGrp="1"/>
          </p:cNvSpPr>
          <p:nvPr>
            <p:ph type="sldNum" sz="quarter" idx="12"/>
          </p:nvPr>
        </p:nvSpPr>
        <p:spPr/>
        <p:txBody>
          <a:bodyPr/>
          <a:lstStyle/>
          <a:p>
            <a:fld id="{F9B22DC8-FBAC-4837-AA9B-DB59A31FDA15}" type="slidenum">
              <a:rPr lang="it-IT" smtClean="0"/>
              <a:t>‹N›</a:t>
            </a:fld>
            <a:endParaRPr lang="it-IT"/>
          </a:p>
        </p:txBody>
      </p:sp>
    </p:spTree>
    <p:extLst>
      <p:ext uri="{BB962C8B-B14F-4D97-AF65-F5344CB8AC3E}">
        <p14:creationId xmlns:p14="http://schemas.microsoft.com/office/powerpoint/2010/main" val="423364549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2AE0A51-8EB8-4EEA-9B85-029769E43C48}"/>
              </a:ext>
            </a:extLst>
          </p:cNvPr>
          <p:cNvSpPr>
            <a:spLocks noGrp="1"/>
          </p:cNvSpPr>
          <p:nvPr>
            <p:ph type="title"/>
          </p:nvPr>
        </p:nvSpPr>
        <p:spPr/>
        <p:txBody>
          <a:body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D74A8D46-E905-4127-824A-4EF1BDC01FBF}"/>
              </a:ext>
            </a:extLst>
          </p:cNvPr>
          <p:cNvSpPr>
            <a:spLocks noGrp="1"/>
          </p:cNvSpPr>
          <p:nvPr>
            <p:ph idx="1"/>
          </p:nvPr>
        </p:nvSpPr>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87CE2448-BC74-4665-B4D6-FC6F1DBC1C2E}"/>
              </a:ext>
            </a:extLst>
          </p:cNvPr>
          <p:cNvSpPr>
            <a:spLocks noGrp="1"/>
          </p:cNvSpPr>
          <p:nvPr>
            <p:ph type="dt" sz="half" idx="10"/>
          </p:nvPr>
        </p:nvSpPr>
        <p:spPr/>
        <p:txBody>
          <a:bodyPr/>
          <a:lstStyle/>
          <a:p>
            <a:fld id="{961CEC5A-473E-4C8A-B245-456434EAC5EC}" type="datetimeFigureOut">
              <a:rPr lang="it-IT" smtClean="0"/>
              <a:t>19/11/2023</a:t>
            </a:fld>
            <a:endParaRPr lang="it-IT"/>
          </a:p>
        </p:txBody>
      </p:sp>
      <p:sp>
        <p:nvSpPr>
          <p:cNvPr id="5" name="Segnaposto piè di pagina 4">
            <a:extLst>
              <a:ext uri="{FF2B5EF4-FFF2-40B4-BE49-F238E27FC236}">
                <a16:creationId xmlns:a16="http://schemas.microsoft.com/office/drawing/2014/main" id="{9133F437-0F80-4614-82DD-9E105273D304}"/>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E72AA7A6-05FC-406E-94C2-67F262A29488}"/>
              </a:ext>
            </a:extLst>
          </p:cNvPr>
          <p:cNvSpPr>
            <a:spLocks noGrp="1"/>
          </p:cNvSpPr>
          <p:nvPr>
            <p:ph type="sldNum" sz="quarter" idx="12"/>
          </p:nvPr>
        </p:nvSpPr>
        <p:spPr/>
        <p:txBody>
          <a:bodyPr/>
          <a:lstStyle/>
          <a:p>
            <a:fld id="{F9B22DC8-FBAC-4837-AA9B-DB59A31FDA15}" type="slidenum">
              <a:rPr lang="it-IT" smtClean="0"/>
              <a:t>‹N›</a:t>
            </a:fld>
            <a:endParaRPr lang="it-IT"/>
          </a:p>
        </p:txBody>
      </p:sp>
    </p:spTree>
    <p:extLst>
      <p:ext uri="{BB962C8B-B14F-4D97-AF65-F5344CB8AC3E}">
        <p14:creationId xmlns:p14="http://schemas.microsoft.com/office/powerpoint/2010/main" val="12274108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9DDF0B8-0228-4AAF-9D3A-2307BE0379CF}"/>
              </a:ext>
            </a:extLst>
          </p:cNvPr>
          <p:cNvSpPr>
            <a:spLocks noGrp="1"/>
          </p:cNvSpPr>
          <p:nvPr>
            <p:ph type="title"/>
          </p:nvPr>
        </p:nvSpPr>
        <p:spPr>
          <a:xfrm>
            <a:off x="831850" y="1709738"/>
            <a:ext cx="10515600" cy="2852737"/>
          </a:xfrm>
        </p:spPr>
        <p:txBody>
          <a:bodyPr anchor="b"/>
          <a:lstStyle>
            <a:lvl1pPr>
              <a:defRPr sz="6000"/>
            </a:lvl1pPr>
          </a:lstStyle>
          <a:p>
            <a:r>
              <a:rPr lang="it-IT"/>
              <a:t>Fare clic per modificare lo stile del titolo dello schema</a:t>
            </a:r>
          </a:p>
        </p:txBody>
      </p:sp>
      <p:sp>
        <p:nvSpPr>
          <p:cNvPr id="3" name="Segnaposto testo 2">
            <a:extLst>
              <a:ext uri="{FF2B5EF4-FFF2-40B4-BE49-F238E27FC236}">
                <a16:creationId xmlns:a16="http://schemas.microsoft.com/office/drawing/2014/main" id="{FA653E0A-5286-477F-BD40-A200BA12B91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it-IT"/>
              <a:t>Modifica gli stili del testo dello schema</a:t>
            </a:r>
          </a:p>
        </p:txBody>
      </p:sp>
      <p:sp>
        <p:nvSpPr>
          <p:cNvPr id="4" name="Segnaposto data 3">
            <a:extLst>
              <a:ext uri="{FF2B5EF4-FFF2-40B4-BE49-F238E27FC236}">
                <a16:creationId xmlns:a16="http://schemas.microsoft.com/office/drawing/2014/main" id="{8A0F1751-1634-422F-885F-E40362A89860}"/>
              </a:ext>
            </a:extLst>
          </p:cNvPr>
          <p:cNvSpPr>
            <a:spLocks noGrp="1"/>
          </p:cNvSpPr>
          <p:nvPr>
            <p:ph type="dt" sz="half" idx="10"/>
          </p:nvPr>
        </p:nvSpPr>
        <p:spPr/>
        <p:txBody>
          <a:bodyPr/>
          <a:lstStyle/>
          <a:p>
            <a:fld id="{961CEC5A-473E-4C8A-B245-456434EAC5EC}" type="datetimeFigureOut">
              <a:rPr lang="it-IT" smtClean="0"/>
              <a:t>19/11/2023</a:t>
            </a:fld>
            <a:endParaRPr lang="it-IT"/>
          </a:p>
        </p:txBody>
      </p:sp>
      <p:sp>
        <p:nvSpPr>
          <p:cNvPr id="5" name="Segnaposto piè di pagina 4">
            <a:extLst>
              <a:ext uri="{FF2B5EF4-FFF2-40B4-BE49-F238E27FC236}">
                <a16:creationId xmlns:a16="http://schemas.microsoft.com/office/drawing/2014/main" id="{0CCEFAE7-4A1E-4F5D-83E5-43ED125BCD6F}"/>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6EC32376-9A10-47BE-871A-39E3956B102B}"/>
              </a:ext>
            </a:extLst>
          </p:cNvPr>
          <p:cNvSpPr>
            <a:spLocks noGrp="1"/>
          </p:cNvSpPr>
          <p:nvPr>
            <p:ph type="sldNum" sz="quarter" idx="12"/>
          </p:nvPr>
        </p:nvSpPr>
        <p:spPr/>
        <p:txBody>
          <a:bodyPr/>
          <a:lstStyle/>
          <a:p>
            <a:fld id="{F9B22DC8-FBAC-4837-AA9B-DB59A31FDA15}" type="slidenum">
              <a:rPr lang="it-IT" smtClean="0"/>
              <a:t>‹N›</a:t>
            </a:fld>
            <a:endParaRPr lang="it-IT"/>
          </a:p>
        </p:txBody>
      </p:sp>
    </p:spTree>
    <p:extLst>
      <p:ext uri="{BB962C8B-B14F-4D97-AF65-F5344CB8AC3E}">
        <p14:creationId xmlns:p14="http://schemas.microsoft.com/office/powerpoint/2010/main" val="10040296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05BB4C1-FA9A-4963-AD96-308A3A5C495F}"/>
              </a:ext>
            </a:extLst>
          </p:cNvPr>
          <p:cNvSpPr>
            <a:spLocks noGrp="1"/>
          </p:cNvSpPr>
          <p:nvPr>
            <p:ph type="title"/>
          </p:nvPr>
        </p:nvSpPr>
        <p:spPr/>
        <p:txBody>
          <a:body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0E5FF82A-2336-4F22-96B7-7932AC1ED382}"/>
              </a:ext>
            </a:extLst>
          </p:cNvPr>
          <p:cNvSpPr>
            <a:spLocks noGrp="1"/>
          </p:cNvSpPr>
          <p:nvPr>
            <p:ph sz="half" idx="1"/>
          </p:nvPr>
        </p:nvSpPr>
        <p:spPr>
          <a:xfrm>
            <a:off x="838200" y="1825625"/>
            <a:ext cx="5181600" cy="4351338"/>
          </a:xfrm>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a:extLst>
              <a:ext uri="{FF2B5EF4-FFF2-40B4-BE49-F238E27FC236}">
                <a16:creationId xmlns:a16="http://schemas.microsoft.com/office/drawing/2014/main" id="{E76CE23E-EA78-4CE8-B32A-A155FA949CF2}"/>
              </a:ext>
            </a:extLst>
          </p:cNvPr>
          <p:cNvSpPr>
            <a:spLocks noGrp="1"/>
          </p:cNvSpPr>
          <p:nvPr>
            <p:ph sz="half" idx="2"/>
          </p:nvPr>
        </p:nvSpPr>
        <p:spPr>
          <a:xfrm>
            <a:off x="6172200" y="1825625"/>
            <a:ext cx="5181600" cy="4351338"/>
          </a:xfrm>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data 4">
            <a:extLst>
              <a:ext uri="{FF2B5EF4-FFF2-40B4-BE49-F238E27FC236}">
                <a16:creationId xmlns:a16="http://schemas.microsoft.com/office/drawing/2014/main" id="{984C238D-8CE5-486F-B51F-7B9215CA15CF}"/>
              </a:ext>
            </a:extLst>
          </p:cNvPr>
          <p:cNvSpPr>
            <a:spLocks noGrp="1"/>
          </p:cNvSpPr>
          <p:nvPr>
            <p:ph type="dt" sz="half" idx="10"/>
          </p:nvPr>
        </p:nvSpPr>
        <p:spPr/>
        <p:txBody>
          <a:bodyPr/>
          <a:lstStyle/>
          <a:p>
            <a:fld id="{961CEC5A-473E-4C8A-B245-456434EAC5EC}" type="datetimeFigureOut">
              <a:rPr lang="it-IT" smtClean="0"/>
              <a:t>19/11/2023</a:t>
            </a:fld>
            <a:endParaRPr lang="it-IT"/>
          </a:p>
        </p:txBody>
      </p:sp>
      <p:sp>
        <p:nvSpPr>
          <p:cNvPr id="6" name="Segnaposto piè di pagina 5">
            <a:extLst>
              <a:ext uri="{FF2B5EF4-FFF2-40B4-BE49-F238E27FC236}">
                <a16:creationId xmlns:a16="http://schemas.microsoft.com/office/drawing/2014/main" id="{EDAD5BE1-DBC0-4BC7-BE76-6802C132C7ED}"/>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C56B9101-2A1C-433F-9440-6B21A3A84925}"/>
              </a:ext>
            </a:extLst>
          </p:cNvPr>
          <p:cNvSpPr>
            <a:spLocks noGrp="1"/>
          </p:cNvSpPr>
          <p:nvPr>
            <p:ph type="sldNum" sz="quarter" idx="12"/>
          </p:nvPr>
        </p:nvSpPr>
        <p:spPr/>
        <p:txBody>
          <a:bodyPr/>
          <a:lstStyle/>
          <a:p>
            <a:fld id="{F9B22DC8-FBAC-4837-AA9B-DB59A31FDA15}" type="slidenum">
              <a:rPr lang="it-IT" smtClean="0"/>
              <a:t>‹N›</a:t>
            </a:fld>
            <a:endParaRPr lang="it-IT"/>
          </a:p>
        </p:txBody>
      </p:sp>
    </p:spTree>
    <p:extLst>
      <p:ext uri="{BB962C8B-B14F-4D97-AF65-F5344CB8AC3E}">
        <p14:creationId xmlns:p14="http://schemas.microsoft.com/office/powerpoint/2010/main" val="23526328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87F4F71-65AE-4971-BF0D-3AA8A4B0D312}"/>
              </a:ext>
            </a:extLst>
          </p:cNvPr>
          <p:cNvSpPr>
            <a:spLocks noGrp="1"/>
          </p:cNvSpPr>
          <p:nvPr>
            <p:ph type="title"/>
          </p:nvPr>
        </p:nvSpPr>
        <p:spPr>
          <a:xfrm>
            <a:off x="839788" y="365125"/>
            <a:ext cx="10515600" cy="1325563"/>
          </a:xfrm>
        </p:spPr>
        <p:txBody>
          <a:bodyPr/>
          <a:lstStyle/>
          <a:p>
            <a:r>
              <a:rPr lang="it-IT"/>
              <a:t>Fare clic per modificare lo stile del titolo dello schema</a:t>
            </a:r>
          </a:p>
        </p:txBody>
      </p:sp>
      <p:sp>
        <p:nvSpPr>
          <p:cNvPr id="3" name="Segnaposto testo 2">
            <a:extLst>
              <a:ext uri="{FF2B5EF4-FFF2-40B4-BE49-F238E27FC236}">
                <a16:creationId xmlns:a16="http://schemas.microsoft.com/office/drawing/2014/main" id="{CC1A6752-779D-426A-BCFB-88D0EF5CF73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Modifica gli stili del testo dello schema</a:t>
            </a:r>
          </a:p>
        </p:txBody>
      </p:sp>
      <p:sp>
        <p:nvSpPr>
          <p:cNvPr id="4" name="Segnaposto contenuto 3">
            <a:extLst>
              <a:ext uri="{FF2B5EF4-FFF2-40B4-BE49-F238E27FC236}">
                <a16:creationId xmlns:a16="http://schemas.microsoft.com/office/drawing/2014/main" id="{9567068E-FBD5-4C11-A57E-EA020CB0E157}"/>
              </a:ext>
            </a:extLst>
          </p:cNvPr>
          <p:cNvSpPr>
            <a:spLocks noGrp="1"/>
          </p:cNvSpPr>
          <p:nvPr>
            <p:ph sz="half" idx="2"/>
          </p:nvPr>
        </p:nvSpPr>
        <p:spPr>
          <a:xfrm>
            <a:off x="839788" y="2505075"/>
            <a:ext cx="5157787" cy="3684588"/>
          </a:xfrm>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testo 4">
            <a:extLst>
              <a:ext uri="{FF2B5EF4-FFF2-40B4-BE49-F238E27FC236}">
                <a16:creationId xmlns:a16="http://schemas.microsoft.com/office/drawing/2014/main" id="{FD66F176-D622-4606-9034-78020D4281A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Modifica gli stili del testo dello schema</a:t>
            </a:r>
          </a:p>
        </p:txBody>
      </p:sp>
      <p:sp>
        <p:nvSpPr>
          <p:cNvPr id="6" name="Segnaposto contenuto 5">
            <a:extLst>
              <a:ext uri="{FF2B5EF4-FFF2-40B4-BE49-F238E27FC236}">
                <a16:creationId xmlns:a16="http://schemas.microsoft.com/office/drawing/2014/main" id="{21AC415D-0497-4C00-8BA9-7085338FBD05}"/>
              </a:ext>
            </a:extLst>
          </p:cNvPr>
          <p:cNvSpPr>
            <a:spLocks noGrp="1"/>
          </p:cNvSpPr>
          <p:nvPr>
            <p:ph sz="quarter" idx="4"/>
          </p:nvPr>
        </p:nvSpPr>
        <p:spPr>
          <a:xfrm>
            <a:off x="6172200" y="2505075"/>
            <a:ext cx="5183188" cy="3684588"/>
          </a:xfrm>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7" name="Segnaposto data 6">
            <a:extLst>
              <a:ext uri="{FF2B5EF4-FFF2-40B4-BE49-F238E27FC236}">
                <a16:creationId xmlns:a16="http://schemas.microsoft.com/office/drawing/2014/main" id="{D19CFB35-0E5D-4B9A-9189-38952BD3EEFE}"/>
              </a:ext>
            </a:extLst>
          </p:cNvPr>
          <p:cNvSpPr>
            <a:spLocks noGrp="1"/>
          </p:cNvSpPr>
          <p:nvPr>
            <p:ph type="dt" sz="half" idx="10"/>
          </p:nvPr>
        </p:nvSpPr>
        <p:spPr/>
        <p:txBody>
          <a:bodyPr/>
          <a:lstStyle/>
          <a:p>
            <a:fld id="{961CEC5A-473E-4C8A-B245-456434EAC5EC}" type="datetimeFigureOut">
              <a:rPr lang="it-IT" smtClean="0"/>
              <a:t>19/11/2023</a:t>
            </a:fld>
            <a:endParaRPr lang="it-IT"/>
          </a:p>
        </p:txBody>
      </p:sp>
      <p:sp>
        <p:nvSpPr>
          <p:cNvPr id="8" name="Segnaposto piè di pagina 7">
            <a:extLst>
              <a:ext uri="{FF2B5EF4-FFF2-40B4-BE49-F238E27FC236}">
                <a16:creationId xmlns:a16="http://schemas.microsoft.com/office/drawing/2014/main" id="{A09D0B02-1B5F-4CD2-995C-40F228AD53CD}"/>
              </a:ext>
            </a:extLst>
          </p:cNvPr>
          <p:cNvSpPr>
            <a:spLocks noGrp="1"/>
          </p:cNvSpPr>
          <p:nvPr>
            <p:ph type="ftr" sz="quarter" idx="11"/>
          </p:nvPr>
        </p:nvSpPr>
        <p:spPr/>
        <p:txBody>
          <a:bodyPr/>
          <a:lstStyle/>
          <a:p>
            <a:endParaRPr lang="it-IT"/>
          </a:p>
        </p:txBody>
      </p:sp>
      <p:sp>
        <p:nvSpPr>
          <p:cNvPr id="9" name="Segnaposto numero diapositiva 8">
            <a:extLst>
              <a:ext uri="{FF2B5EF4-FFF2-40B4-BE49-F238E27FC236}">
                <a16:creationId xmlns:a16="http://schemas.microsoft.com/office/drawing/2014/main" id="{B53C8CD9-8B7B-428F-80D5-F9E3C52F9ACD}"/>
              </a:ext>
            </a:extLst>
          </p:cNvPr>
          <p:cNvSpPr>
            <a:spLocks noGrp="1"/>
          </p:cNvSpPr>
          <p:nvPr>
            <p:ph type="sldNum" sz="quarter" idx="12"/>
          </p:nvPr>
        </p:nvSpPr>
        <p:spPr/>
        <p:txBody>
          <a:bodyPr/>
          <a:lstStyle/>
          <a:p>
            <a:fld id="{F9B22DC8-FBAC-4837-AA9B-DB59A31FDA15}" type="slidenum">
              <a:rPr lang="it-IT" smtClean="0"/>
              <a:t>‹N›</a:t>
            </a:fld>
            <a:endParaRPr lang="it-IT"/>
          </a:p>
        </p:txBody>
      </p:sp>
    </p:spTree>
    <p:extLst>
      <p:ext uri="{BB962C8B-B14F-4D97-AF65-F5344CB8AC3E}">
        <p14:creationId xmlns:p14="http://schemas.microsoft.com/office/powerpoint/2010/main" val="41962018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4A5F2E74-EDA3-4A81-B290-9DFA348662AC}"/>
              </a:ext>
            </a:extLst>
          </p:cNvPr>
          <p:cNvSpPr>
            <a:spLocks noGrp="1"/>
          </p:cNvSpPr>
          <p:nvPr>
            <p:ph type="title"/>
          </p:nvPr>
        </p:nvSpPr>
        <p:spPr/>
        <p:txBody>
          <a:bodyPr/>
          <a:lstStyle/>
          <a:p>
            <a:r>
              <a:rPr lang="it-IT"/>
              <a:t>Fare clic per modificare lo stile del titolo dello schema</a:t>
            </a:r>
          </a:p>
        </p:txBody>
      </p:sp>
      <p:sp>
        <p:nvSpPr>
          <p:cNvPr id="3" name="Segnaposto data 2">
            <a:extLst>
              <a:ext uri="{FF2B5EF4-FFF2-40B4-BE49-F238E27FC236}">
                <a16:creationId xmlns:a16="http://schemas.microsoft.com/office/drawing/2014/main" id="{A4EEAC64-EEE3-407A-A3E4-6822317AD6FD}"/>
              </a:ext>
            </a:extLst>
          </p:cNvPr>
          <p:cNvSpPr>
            <a:spLocks noGrp="1"/>
          </p:cNvSpPr>
          <p:nvPr>
            <p:ph type="dt" sz="half" idx="10"/>
          </p:nvPr>
        </p:nvSpPr>
        <p:spPr/>
        <p:txBody>
          <a:bodyPr/>
          <a:lstStyle/>
          <a:p>
            <a:fld id="{961CEC5A-473E-4C8A-B245-456434EAC5EC}" type="datetimeFigureOut">
              <a:rPr lang="it-IT" smtClean="0"/>
              <a:t>19/11/2023</a:t>
            </a:fld>
            <a:endParaRPr lang="it-IT"/>
          </a:p>
        </p:txBody>
      </p:sp>
      <p:sp>
        <p:nvSpPr>
          <p:cNvPr id="4" name="Segnaposto piè di pagina 3">
            <a:extLst>
              <a:ext uri="{FF2B5EF4-FFF2-40B4-BE49-F238E27FC236}">
                <a16:creationId xmlns:a16="http://schemas.microsoft.com/office/drawing/2014/main" id="{C9A741C1-C8AA-4F52-ACE2-296D3F039C00}"/>
              </a:ext>
            </a:extLst>
          </p:cNvPr>
          <p:cNvSpPr>
            <a:spLocks noGrp="1"/>
          </p:cNvSpPr>
          <p:nvPr>
            <p:ph type="ftr" sz="quarter" idx="11"/>
          </p:nvPr>
        </p:nvSpPr>
        <p:spPr/>
        <p:txBody>
          <a:bodyPr/>
          <a:lstStyle/>
          <a:p>
            <a:endParaRPr lang="it-IT"/>
          </a:p>
        </p:txBody>
      </p:sp>
      <p:sp>
        <p:nvSpPr>
          <p:cNvPr id="5" name="Segnaposto numero diapositiva 4">
            <a:extLst>
              <a:ext uri="{FF2B5EF4-FFF2-40B4-BE49-F238E27FC236}">
                <a16:creationId xmlns:a16="http://schemas.microsoft.com/office/drawing/2014/main" id="{99EFF0F6-6C93-4BE6-B8AF-42E9C38C9D62}"/>
              </a:ext>
            </a:extLst>
          </p:cNvPr>
          <p:cNvSpPr>
            <a:spLocks noGrp="1"/>
          </p:cNvSpPr>
          <p:nvPr>
            <p:ph type="sldNum" sz="quarter" idx="12"/>
          </p:nvPr>
        </p:nvSpPr>
        <p:spPr/>
        <p:txBody>
          <a:bodyPr/>
          <a:lstStyle/>
          <a:p>
            <a:fld id="{F9B22DC8-FBAC-4837-AA9B-DB59A31FDA15}" type="slidenum">
              <a:rPr lang="it-IT" smtClean="0"/>
              <a:t>‹N›</a:t>
            </a:fld>
            <a:endParaRPr lang="it-IT"/>
          </a:p>
        </p:txBody>
      </p:sp>
    </p:spTree>
    <p:extLst>
      <p:ext uri="{BB962C8B-B14F-4D97-AF65-F5344CB8AC3E}">
        <p14:creationId xmlns:p14="http://schemas.microsoft.com/office/powerpoint/2010/main" val="179105953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a:extLst>
              <a:ext uri="{FF2B5EF4-FFF2-40B4-BE49-F238E27FC236}">
                <a16:creationId xmlns:a16="http://schemas.microsoft.com/office/drawing/2014/main" id="{8E66BACA-828F-4C12-AA7F-37161099357E}"/>
              </a:ext>
            </a:extLst>
          </p:cNvPr>
          <p:cNvSpPr>
            <a:spLocks noGrp="1"/>
          </p:cNvSpPr>
          <p:nvPr>
            <p:ph type="dt" sz="half" idx="10"/>
          </p:nvPr>
        </p:nvSpPr>
        <p:spPr/>
        <p:txBody>
          <a:bodyPr/>
          <a:lstStyle/>
          <a:p>
            <a:fld id="{961CEC5A-473E-4C8A-B245-456434EAC5EC}" type="datetimeFigureOut">
              <a:rPr lang="it-IT" smtClean="0"/>
              <a:t>19/11/2023</a:t>
            </a:fld>
            <a:endParaRPr lang="it-IT"/>
          </a:p>
        </p:txBody>
      </p:sp>
      <p:sp>
        <p:nvSpPr>
          <p:cNvPr id="3" name="Segnaposto piè di pagina 2">
            <a:extLst>
              <a:ext uri="{FF2B5EF4-FFF2-40B4-BE49-F238E27FC236}">
                <a16:creationId xmlns:a16="http://schemas.microsoft.com/office/drawing/2014/main" id="{CC0D9426-0F7B-430B-B9AC-AE5FB6FBBBD7}"/>
              </a:ext>
            </a:extLst>
          </p:cNvPr>
          <p:cNvSpPr>
            <a:spLocks noGrp="1"/>
          </p:cNvSpPr>
          <p:nvPr>
            <p:ph type="ftr" sz="quarter" idx="11"/>
          </p:nvPr>
        </p:nvSpPr>
        <p:spPr/>
        <p:txBody>
          <a:bodyPr/>
          <a:lstStyle/>
          <a:p>
            <a:endParaRPr lang="it-IT"/>
          </a:p>
        </p:txBody>
      </p:sp>
      <p:sp>
        <p:nvSpPr>
          <p:cNvPr id="4" name="Segnaposto numero diapositiva 3">
            <a:extLst>
              <a:ext uri="{FF2B5EF4-FFF2-40B4-BE49-F238E27FC236}">
                <a16:creationId xmlns:a16="http://schemas.microsoft.com/office/drawing/2014/main" id="{B9B8FCD1-A51B-4A9C-A907-34B82B3F590B}"/>
              </a:ext>
            </a:extLst>
          </p:cNvPr>
          <p:cNvSpPr>
            <a:spLocks noGrp="1"/>
          </p:cNvSpPr>
          <p:nvPr>
            <p:ph type="sldNum" sz="quarter" idx="12"/>
          </p:nvPr>
        </p:nvSpPr>
        <p:spPr/>
        <p:txBody>
          <a:bodyPr/>
          <a:lstStyle/>
          <a:p>
            <a:fld id="{F9B22DC8-FBAC-4837-AA9B-DB59A31FDA15}" type="slidenum">
              <a:rPr lang="it-IT" smtClean="0"/>
              <a:t>‹N›</a:t>
            </a:fld>
            <a:endParaRPr lang="it-IT"/>
          </a:p>
        </p:txBody>
      </p:sp>
    </p:spTree>
    <p:extLst>
      <p:ext uri="{BB962C8B-B14F-4D97-AF65-F5344CB8AC3E}">
        <p14:creationId xmlns:p14="http://schemas.microsoft.com/office/powerpoint/2010/main" val="307187913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40F457D-A2A8-43D9-8496-06D5496B5703}"/>
              </a:ext>
            </a:extLst>
          </p:cNvPr>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F65E55CE-E3C5-4260-B4E2-761203D3B33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testo 3">
            <a:extLst>
              <a:ext uri="{FF2B5EF4-FFF2-40B4-BE49-F238E27FC236}">
                <a16:creationId xmlns:a16="http://schemas.microsoft.com/office/drawing/2014/main" id="{74F2BC7B-C354-41CC-A8EC-2D9152627FA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Modifica gli stili del testo dello schema</a:t>
            </a:r>
          </a:p>
        </p:txBody>
      </p:sp>
      <p:sp>
        <p:nvSpPr>
          <p:cNvPr id="5" name="Segnaposto data 4">
            <a:extLst>
              <a:ext uri="{FF2B5EF4-FFF2-40B4-BE49-F238E27FC236}">
                <a16:creationId xmlns:a16="http://schemas.microsoft.com/office/drawing/2014/main" id="{F8CDE0EE-2D36-4F0D-92E8-C30E1B2ED6C1}"/>
              </a:ext>
            </a:extLst>
          </p:cNvPr>
          <p:cNvSpPr>
            <a:spLocks noGrp="1"/>
          </p:cNvSpPr>
          <p:nvPr>
            <p:ph type="dt" sz="half" idx="10"/>
          </p:nvPr>
        </p:nvSpPr>
        <p:spPr/>
        <p:txBody>
          <a:bodyPr/>
          <a:lstStyle/>
          <a:p>
            <a:fld id="{961CEC5A-473E-4C8A-B245-456434EAC5EC}" type="datetimeFigureOut">
              <a:rPr lang="it-IT" smtClean="0"/>
              <a:t>19/11/2023</a:t>
            </a:fld>
            <a:endParaRPr lang="it-IT"/>
          </a:p>
        </p:txBody>
      </p:sp>
      <p:sp>
        <p:nvSpPr>
          <p:cNvPr id="6" name="Segnaposto piè di pagina 5">
            <a:extLst>
              <a:ext uri="{FF2B5EF4-FFF2-40B4-BE49-F238E27FC236}">
                <a16:creationId xmlns:a16="http://schemas.microsoft.com/office/drawing/2014/main" id="{660A3A70-1E4D-4F15-A465-D5A6CCE00E32}"/>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451ECE7F-1BDE-42FA-9561-119CBB97F5E4}"/>
              </a:ext>
            </a:extLst>
          </p:cNvPr>
          <p:cNvSpPr>
            <a:spLocks noGrp="1"/>
          </p:cNvSpPr>
          <p:nvPr>
            <p:ph type="sldNum" sz="quarter" idx="12"/>
          </p:nvPr>
        </p:nvSpPr>
        <p:spPr/>
        <p:txBody>
          <a:bodyPr/>
          <a:lstStyle/>
          <a:p>
            <a:fld id="{F9B22DC8-FBAC-4837-AA9B-DB59A31FDA15}" type="slidenum">
              <a:rPr lang="it-IT" smtClean="0"/>
              <a:t>‹N›</a:t>
            </a:fld>
            <a:endParaRPr lang="it-IT"/>
          </a:p>
        </p:txBody>
      </p:sp>
    </p:spTree>
    <p:extLst>
      <p:ext uri="{BB962C8B-B14F-4D97-AF65-F5344CB8AC3E}">
        <p14:creationId xmlns:p14="http://schemas.microsoft.com/office/powerpoint/2010/main" val="38859587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6BBF951-3E2C-4F82-95E2-F3E7A142D848}"/>
              </a:ext>
            </a:extLst>
          </p:cNvPr>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p>
        </p:txBody>
      </p:sp>
      <p:sp>
        <p:nvSpPr>
          <p:cNvPr id="3" name="Segnaposto immagine 2">
            <a:extLst>
              <a:ext uri="{FF2B5EF4-FFF2-40B4-BE49-F238E27FC236}">
                <a16:creationId xmlns:a16="http://schemas.microsoft.com/office/drawing/2014/main" id="{40B4F29B-B0BB-4B8E-9D6F-B252CD29F25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a:extLst>
              <a:ext uri="{FF2B5EF4-FFF2-40B4-BE49-F238E27FC236}">
                <a16:creationId xmlns:a16="http://schemas.microsoft.com/office/drawing/2014/main" id="{4E96DEA0-AE65-4A0B-8AB0-1EE59E37B99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Modifica gli stili del testo dello schema</a:t>
            </a:r>
          </a:p>
        </p:txBody>
      </p:sp>
      <p:sp>
        <p:nvSpPr>
          <p:cNvPr id="5" name="Segnaposto data 4">
            <a:extLst>
              <a:ext uri="{FF2B5EF4-FFF2-40B4-BE49-F238E27FC236}">
                <a16:creationId xmlns:a16="http://schemas.microsoft.com/office/drawing/2014/main" id="{569C8686-F853-4663-96F6-B5D91B2B125B}"/>
              </a:ext>
            </a:extLst>
          </p:cNvPr>
          <p:cNvSpPr>
            <a:spLocks noGrp="1"/>
          </p:cNvSpPr>
          <p:nvPr>
            <p:ph type="dt" sz="half" idx="10"/>
          </p:nvPr>
        </p:nvSpPr>
        <p:spPr/>
        <p:txBody>
          <a:bodyPr/>
          <a:lstStyle/>
          <a:p>
            <a:fld id="{961CEC5A-473E-4C8A-B245-456434EAC5EC}" type="datetimeFigureOut">
              <a:rPr lang="it-IT" smtClean="0"/>
              <a:t>19/11/2023</a:t>
            </a:fld>
            <a:endParaRPr lang="it-IT"/>
          </a:p>
        </p:txBody>
      </p:sp>
      <p:sp>
        <p:nvSpPr>
          <p:cNvPr id="6" name="Segnaposto piè di pagina 5">
            <a:extLst>
              <a:ext uri="{FF2B5EF4-FFF2-40B4-BE49-F238E27FC236}">
                <a16:creationId xmlns:a16="http://schemas.microsoft.com/office/drawing/2014/main" id="{CDF1AD26-6234-4B35-99D3-6EC4EF6EFA55}"/>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2B2B2A28-1341-4503-B4BA-5967378AC6AB}"/>
              </a:ext>
            </a:extLst>
          </p:cNvPr>
          <p:cNvSpPr>
            <a:spLocks noGrp="1"/>
          </p:cNvSpPr>
          <p:nvPr>
            <p:ph type="sldNum" sz="quarter" idx="12"/>
          </p:nvPr>
        </p:nvSpPr>
        <p:spPr/>
        <p:txBody>
          <a:bodyPr/>
          <a:lstStyle/>
          <a:p>
            <a:fld id="{F9B22DC8-FBAC-4837-AA9B-DB59A31FDA15}" type="slidenum">
              <a:rPr lang="it-IT" smtClean="0"/>
              <a:t>‹N›</a:t>
            </a:fld>
            <a:endParaRPr lang="it-IT"/>
          </a:p>
        </p:txBody>
      </p:sp>
    </p:spTree>
    <p:extLst>
      <p:ext uri="{BB962C8B-B14F-4D97-AF65-F5344CB8AC3E}">
        <p14:creationId xmlns:p14="http://schemas.microsoft.com/office/powerpoint/2010/main" val="18092857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a:extLst>
              <a:ext uri="{FF2B5EF4-FFF2-40B4-BE49-F238E27FC236}">
                <a16:creationId xmlns:a16="http://schemas.microsoft.com/office/drawing/2014/main" id="{A0CC99BB-5F9A-4C63-80D4-67C658F7477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it-IT"/>
              <a:t>Fare clic per modificare lo stile del titolo dello schema</a:t>
            </a:r>
          </a:p>
        </p:txBody>
      </p:sp>
      <p:sp>
        <p:nvSpPr>
          <p:cNvPr id="3" name="Segnaposto testo 2">
            <a:extLst>
              <a:ext uri="{FF2B5EF4-FFF2-40B4-BE49-F238E27FC236}">
                <a16:creationId xmlns:a16="http://schemas.microsoft.com/office/drawing/2014/main" id="{AA425A6A-A197-4983-AB3B-A7599617ECA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FD70BFB9-119A-4B1F-A633-BA0549E9D93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61CEC5A-473E-4C8A-B245-456434EAC5EC}" type="datetimeFigureOut">
              <a:rPr lang="it-IT" smtClean="0"/>
              <a:t>19/11/2023</a:t>
            </a:fld>
            <a:endParaRPr lang="it-IT"/>
          </a:p>
        </p:txBody>
      </p:sp>
      <p:sp>
        <p:nvSpPr>
          <p:cNvPr id="5" name="Segnaposto piè di pagina 4">
            <a:extLst>
              <a:ext uri="{FF2B5EF4-FFF2-40B4-BE49-F238E27FC236}">
                <a16:creationId xmlns:a16="http://schemas.microsoft.com/office/drawing/2014/main" id="{99F5AF45-10C1-454B-A716-B3CDD4D3630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Segnaposto numero diapositiva 5">
            <a:extLst>
              <a:ext uri="{FF2B5EF4-FFF2-40B4-BE49-F238E27FC236}">
                <a16:creationId xmlns:a16="http://schemas.microsoft.com/office/drawing/2014/main" id="{9BF6DE56-C63A-4816-9E07-92070283EBD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9B22DC8-FBAC-4837-AA9B-DB59A31FDA15}" type="slidenum">
              <a:rPr lang="it-IT" smtClean="0"/>
              <a:t>‹N›</a:t>
            </a:fld>
            <a:endParaRPr lang="it-IT"/>
          </a:p>
        </p:txBody>
      </p:sp>
    </p:spTree>
    <p:extLst>
      <p:ext uri="{BB962C8B-B14F-4D97-AF65-F5344CB8AC3E}">
        <p14:creationId xmlns:p14="http://schemas.microsoft.com/office/powerpoint/2010/main" val="102263547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4.xml"/></Relationships>
</file>

<file path=ppt/slides/_rels/slide26.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5.jpeg"/></Relationships>
</file>

<file path=ppt/slides/_rels/slide27.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3D90D75-D1F0-44E2-BB59-1C0BFEC3857E}"/>
              </a:ext>
            </a:extLst>
          </p:cNvPr>
          <p:cNvSpPr>
            <a:spLocks noGrp="1"/>
          </p:cNvSpPr>
          <p:nvPr>
            <p:ph type="ctrTitle"/>
          </p:nvPr>
        </p:nvSpPr>
        <p:spPr/>
        <p:txBody>
          <a:bodyPr/>
          <a:lstStyle/>
          <a:p>
            <a:r>
              <a:rPr lang="it-IT" dirty="0"/>
              <a:t>Ontologia 23-24</a:t>
            </a:r>
          </a:p>
        </p:txBody>
      </p:sp>
      <p:sp>
        <p:nvSpPr>
          <p:cNvPr id="3" name="Sottotitolo 2">
            <a:extLst>
              <a:ext uri="{FF2B5EF4-FFF2-40B4-BE49-F238E27FC236}">
                <a16:creationId xmlns:a16="http://schemas.microsoft.com/office/drawing/2014/main" id="{231DECC0-7711-4F35-9DF1-ACA608A356BA}"/>
              </a:ext>
            </a:extLst>
          </p:cNvPr>
          <p:cNvSpPr>
            <a:spLocks noGrp="1"/>
          </p:cNvSpPr>
          <p:nvPr>
            <p:ph type="subTitle" idx="1"/>
          </p:nvPr>
        </p:nvSpPr>
        <p:spPr/>
        <p:txBody>
          <a:bodyPr/>
          <a:lstStyle/>
          <a:p>
            <a:r>
              <a:rPr lang="it-IT" dirty="0"/>
              <a:t>lezioni 21-24</a:t>
            </a:r>
          </a:p>
        </p:txBody>
      </p:sp>
    </p:spTree>
    <p:extLst>
      <p:ext uri="{BB962C8B-B14F-4D97-AF65-F5344CB8AC3E}">
        <p14:creationId xmlns:p14="http://schemas.microsoft.com/office/powerpoint/2010/main" val="423849292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t>Teoria B: No </a:t>
            </a:r>
            <a:r>
              <a:rPr lang="it-IT" dirty="0" err="1"/>
              <a:t>absolute</a:t>
            </a:r>
            <a:r>
              <a:rPr lang="it-IT" dirty="0"/>
              <a:t> </a:t>
            </a:r>
            <a:r>
              <a:rPr lang="it-IT" dirty="0" err="1"/>
              <a:t>becoming</a:t>
            </a:r>
            <a:endParaRPr lang="it-IT" dirty="0"/>
          </a:p>
        </p:txBody>
      </p:sp>
      <p:sp>
        <p:nvSpPr>
          <p:cNvPr id="3" name="Segnaposto contenuto 2"/>
          <p:cNvSpPr>
            <a:spLocks noGrp="1"/>
          </p:cNvSpPr>
          <p:nvPr>
            <p:ph idx="1"/>
          </p:nvPr>
        </p:nvSpPr>
        <p:spPr/>
        <p:txBody>
          <a:bodyPr/>
          <a:lstStyle/>
          <a:p>
            <a:r>
              <a:rPr lang="it-IT" dirty="0" err="1"/>
              <a:t>since</a:t>
            </a:r>
            <a:r>
              <a:rPr lang="it-IT" dirty="0"/>
              <a:t> </a:t>
            </a:r>
            <a:r>
              <a:rPr lang="it-IT" dirty="0" err="1"/>
              <a:t>what</a:t>
            </a:r>
            <a:r>
              <a:rPr lang="it-IT" dirty="0"/>
              <a:t> </a:t>
            </a:r>
            <a:r>
              <a:rPr lang="it-IT" dirty="0" err="1"/>
              <a:t>was</a:t>
            </a:r>
            <a:r>
              <a:rPr lang="it-IT" dirty="0"/>
              <a:t> or </a:t>
            </a:r>
            <a:r>
              <a:rPr lang="it-IT" dirty="0" err="1"/>
              <a:t>will</a:t>
            </a:r>
            <a:r>
              <a:rPr lang="it-IT" dirty="0"/>
              <a:t> be </a:t>
            </a:r>
            <a:r>
              <a:rPr lang="it-IT" b="1" dirty="0" err="1"/>
              <a:t>is</a:t>
            </a:r>
            <a:r>
              <a:rPr lang="it-IT" dirty="0"/>
              <a:t>, </a:t>
            </a:r>
            <a:r>
              <a:rPr lang="it-IT" dirty="0" err="1"/>
              <a:t>becoming</a:t>
            </a:r>
            <a:r>
              <a:rPr lang="it-IT" dirty="0"/>
              <a:t> </a:t>
            </a:r>
            <a:r>
              <a:rPr lang="it-IT" dirty="0" err="1"/>
              <a:t>is</a:t>
            </a:r>
            <a:r>
              <a:rPr lang="it-IT" dirty="0"/>
              <a:t> </a:t>
            </a:r>
            <a:r>
              <a:rPr lang="it-IT" dirty="0" err="1"/>
              <a:t>only</a:t>
            </a:r>
            <a:r>
              <a:rPr lang="it-IT" dirty="0"/>
              <a:t> relative to a time:</a:t>
            </a:r>
          </a:p>
          <a:p>
            <a:r>
              <a:rPr lang="it-IT" dirty="0"/>
              <a:t>" '</a:t>
            </a:r>
            <a:r>
              <a:rPr lang="it-IT" dirty="0" err="1"/>
              <a:t>novelty</a:t>
            </a:r>
            <a:r>
              <a:rPr lang="it-IT" dirty="0"/>
              <a:t>' or '</a:t>
            </a:r>
            <a:r>
              <a:rPr lang="it-IT" dirty="0" err="1"/>
              <a:t>becoming</a:t>
            </a:r>
            <a:r>
              <a:rPr lang="it-IT" dirty="0"/>
              <a:t>' ... the </a:t>
            </a:r>
            <a:r>
              <a:rPr lang="it-IT" dirty="0" err="1"/>
              <a:t>existence</a:t>
            </a:r>
            <a:r>
              <a:rPr lang="it-IT" dirty="0"/>
              <a:t> of an </a:t>
            </a:r>
            <a:r>
              <a:rPr lang="it-IT" dirty="0" err="1"/>
              <a:t>entity</a:t>
            </a:r>
            <a:r>
              <a:rPr lang="it-IT" dirty="0"/>
              <a:t> ...  </a:t>
            </a:r>
            <a:r>
              <a:rPr lang="it-IT" dirty="0" err="1"/>
              <a:t>at</a:t>
            </a:r>
            <a:r>
              <a:rPr lang="it-IT" dirty="0"/>
              <a:t> one time in the world continuum </a:t>
            </a:r>
            <a:r>
              <a:rPr lang="it-IT" dirty="0" err="1"/>
              <a:t>which</a:t>
            </a:r>
            <a:r>
              <a:rPr lang="it-IT" dirty="0"/>
              <a:t> </a:t>
            </a:r>
            <a:r>
              <a:rPr lang="it-IT" dirty="0" err="1"/>
              <a:t>does</a:t>
            </a:r>
            <a:r>
              <a:rPr lang="it-IT" dirty="0"/>
              <a:t> </a:t>
            </a:r>
            <a:r>
              <a:rPr lang="it-IT" dirty="0" err="1"/>
              <a:t>not</a:t>
            </a:r>
            <a:r>
              <a:rPr lang="it-IT" dirty="0"/>
              <a:t> </a:t>
            </a:r>
            <a:r>
              <a:rPr lang="it-IT" dirty="0" err="1"/>
              <a:t>exist</a:t>
            </a:r>
            <a:r>
              <a:rPr lang="it-IT" dirty="0"/>
              <a:t> </a:t>
            </a:r>
            <a:r>
              <a:rPr lang="it-IT" dirty="0" err="1"/>
              <a:t>at</a:t>
            </a:r>
            <a:r>
              <a:rPr lang="it-IT" dirty="0"/>
              <a:t> </a:t>
            </a:r>
            <a:r>
              <a:rPr lang="it-IT" dirty="0" err="1"/>
              <a:t>any</a:t>
            </a:r>
            <a:r>
              <a:rPr lang="it-IT" dirty="0"/>
              <a:t> </a:t>
            </a:r>
            <a:r>
              <a:rPr lang="it-IT" dirty="0" err="1"/>
              <a:t>previous</a:t>
            </a:r>
            <a:r>
              <a:rPr lang="it-IT" dirty="0"/>
              <a:t> time "(Williams 1951, p. 62)</a:t>
            </a:r>
          </a:p>
          <a:p>
            <a:endParaRPr lang="it-IT" dirty="0"/>
          </a:p>
        </p:txBody>
      </p:sp>
    </p:spTree>
    <p:extLst>
      <p:ext uri="{BB962C8B-B14F-4D97-AF65-F5344CB8AC3E}">
        <p14:creationId xmlns:p14="http://schemas.microsoft.com/office/powerpoint/2010/main" val="424278865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t>Teoria B: No </a:t>
            </a:r>
            <a:r>
              <a:rPr lang="it-IT" dirty="0" err="1"/>
              <a:t>tensional</a:t>
            </a:r>
            <a:r>
              <a:rPr lang="it-IT" dirty="0"/>
              <a:t> change (no time </a:t>
            </a:r>
            <a:r>
              <a:rPr lang="it-IT" dirty="0" err="1"/>
              <a:t>passage</a:t>
            </a:r>
            <a:r>
              <a:rPr lang="it-IT" dirty="0"/>
              <a:t>)</a:t>
            </a:r>
          </a:p>
        </p:txBody>
      </p:sp>
      <p:sp>
        <p:nvSpPr>
          <p:cNvPr id="3" name="Segnaposto contenuto 2"/>
          <p:cNvSpPr>
            <a:spLocks noGrp="1"/>
          </p:cNvSpPr>
          <p:nvPr>
            <p:ph idx="1"/>
          </p:nvPr>
        </p:nvSpPr>
        <p:spPr/>
        <p:txBody>
          <a:bodyPr/>
          <a:lstStyle/>
          <a:p>
            <a:r>
              <a:rPr lang="it-IT"/>
              <a:t>Tensional change is change in the exemplification of A-properties</a:t>
            </a:r>
          </a:p>
          <a:p>
            <a:r>
              <a:rPr lang="it-IT"/>
              <a:t>No (exemplification) of A-properties  =&gt; no tensional change</a:t>
            </a:r>
          </a:p>
          <a:p>
            <a:r>
              <a:rPr lang="it-IT"/>
              <a:t>And</a:t>
            </a:r>
            <a:r>
              <a:rPr lang="it-IT" b="1"/>
              <a:t> </a:t>
            </a:r>
            <a:r>
              <a:rPr lang="it-IT"/>
              <a:t>thus the name </a:t>
            </a:r>
            <a:r>
              <a:rPr lang="it-IT" i="1"/>
              <a:t>static </a:t>
            </a:r>
            <a:r>
              <a:rPr lang="it-IT"/>
              <a:t>theory of time</a:t>
            </a:r>
          </a:p>
          <a:p>
            <a:endParaRPr lang="it-IT"/>
          </a:p>
        </p:txBody>
      </p:sp>
    </p:spTree>
    <p:extLst>
      <p:ext uri="{BB962C8B-B14F-4D97-AF65-F5344CB8AC3E}">
        <p14:creationId xmlns:p14="http://schemas.microsoft.com/office/powerpoint/2010/main" val="138953833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t>Teoria B:qualitative change?</a:t>
            </a:r>
          </a:p>
        </p:txBody>
      </p:sp>
      <p:sp>
        <p:nvSpPr>
          <p:cNvPr id="3" name="Segnaposto contenuto 2"/>
          <p:cNvSpPr>
            <a:spLocks noGrp="1"/>
          </p:cNvSpPr>
          <p:nvPr>
            <p:ph idx="1"/>
          </p:nvPr>
        </p:nvSpPr>
        <p:spPr/>
        <p:txBody>
          <a:bodyPr>
            <a:normAutofit/>
          </a:bodyPr>
          <a:lstStyle/>
          <a:p>
            <a:r>
              <a:rPr lang="it-IT" dirty="0" err="1"/>
              <a:t>Persistence</a:t>
            </a:r>
            <a:r>
              <a:rPr lang="it-IT" dirty="0"/>
              <a:t>: endurance of 3-dD objects vs. </a:t>
            </a:r>
            <a:r>
              <a:rPr lang="it-IT" dirty="0" err="1"/>
              <a:t>perdurance</a:t>
            </a:r>
            <a:r>
              <a:rPr lang="it-IT" dirty="0"/>
              <a:t> of 4-D objects (Lewis 1986)</a:t>
            </a:r>
          </a:p>
          <a:p>
            <a:r>
              <a:rPr lang="it-IT" dirty="0" err="1"/>
              <a:t>Perdurance</a:t>
            </a:r>
            <a:r>
              <a:rPr lang="it-IT" dirty="0"/>
              <a:t>: objects </a:t>
            </a:r>
            <a:r>
              <a:rPr lang="it-IT" dirty="0" err="1"/>
              <a:t>persist</a:t>
            </a:r>
            <a:r>
              <a:rPr lang="it-IT" dirty="0"/>
              <a:t> by </a:t>
            </a:r>
            <a:r>
              <a:rPr lang="it-IT" dirty="0" err="1"/>
              <a:t>having</a:t>
            </a:r>
            <a:r>
              <a:rPr lang="it-IT" dirty="0"/>
              <a:t> </a:t>
            </a:r>
            <a:r>
              <a:rPr lang="it-IT" dirty="0" err="1"/>
              <a:t>temporal</a:t>
            </a:r>
            <a:r>
              <a:rPr lang="it-IT" dirty="0"/>
              <a:t> </a:t>
            </a:r>
            <a:r>
              <a:rPr lang="it-IT" dirty="0" err="1"/>
              <a:t>parts</a:t>
            </a:r>
            <a:r>
              <a:rPr lang="it-IT" dirty="0"/>
              <a:t>: an </a:t>
            </a:r>
            <a:r>
              <a:rPr lang="it-IT" dirty="0" err="1"/>
              <a:t>apple</a:t>
            </a:r>
            <a:r>
              <a:rPr lang="it-IT" dirty="0"/>
              <a:t> </a:t>
            </a:r>
            <a:r>
              <a:rPr lang="it-IT" dirty="0" err="1"/>
              <a:t>has</a:t>
            </a:r>
            <a:r>
              <a:rPr lang="it-IT" dirty="0"/>
              <a:t> an </a:t>
            </a:r>
            <a:r>
              <a:rPr lang="it-IT" dirty="0" err="1"/>
              <a:t>unripe</a:t>
            </a:r>
            <a:r>
              <a:rPr lang="it-IT" dirty="0"/>
              <a:t> part and a ripe part (Quine 1960)</a:t>
            </a:r>
          </a:p>
          <a:p>
            <a:r>
              <a:rPr lang="it-IT" dirty="0" err="1"/>
              <a:t>eternalism</a:t>
            </a:r>
            <a:r>
              <a:rPr lang="it-IT" dirty="0"/>
              <a:t> </a:t>
            </a:r>
            <a:r>
              <a:rPr lang="it-IT" dirty="0" err="1"/>
              <a:t>seems</a:t>
            </a:r>
            <a:r>
              <a:rPr lang="it-IT" dirty="0"/>
              <a:t> to </a:t>
            </a:r>
            <a:r>
              <a:rPr lang="it-IT" dirty="0" err="1"/>
              <a:t>lead</a:t>
            </a:r>
            <a:r>
              <a:rPr lang="it-IT" dirty="0"/>
              <a:t> to </a:t>
            </a:r>
            <a:r>
              <a:rPr lang="it-IT" dirty="0" err="1"/>
              <a:t>perdurance</a:t>
            </a:r>
            <a:r>
              <a:rPr lang="it-IT" dirty="0"/>
              <a:t> (</a:t>
            </a:r>
            <a:r>
              <a:rPr lang="it-IT" dirty="0" err="1"/>
              <a:t>Merricks</a:t>
            </a:r>
            <a:r>
              <a:rPr lang="it-IT" dirty="0"/>
              <a:t> 1995) (or to a stage theory (</a:t>
            </a:r>
            <a:r>
              <a:rPr lang="it-IT" dirty="0" err="1"/>
              <a:t>Sider</a:t>
            </a:r>
            <a:r>
              <a:rPr lang="it-IT" dirty="0"/>
              <a:t>), </a:t>
            </a:r>
            <a:r>
              <a:rPr lang="it-IT" dirty="0" err="1"/>
              <a:t>according</a:t>
            </a:r>
            <a:r>
              <a:rPr lang="it-IT" dirty="0"/>
              <a:t> </a:t>
            </a:r>
            <a:r>
              <a:rPr lang="it-IT" dirty="0" err="1"/>
              <a:t>which</a:t>
            </a:r>
            <a:r>
              <a:rPr lang="it-IT" dirty="0"/>
              <a:t> </a:t>
            </a:r>
            <a:r>
              <a:rPr lang="it-IT" dirty="0" err="1"/>
              <a:t>there</a:t>
            </a:r>
            <a:r>
              <a:rPr lang="it-IT" dirty="0"/>
              <a:t> are just </a:t>
            </a:r>
            <a:r>
              <a:rPr lang="it-IT" dirty="0" err="1"/>
              <a:t>sequences</a:t>
            </a:r>
            <a:r>
              <a:rPr lang="it-IT" dirty="0"/>
              <a:t> of </a:t>
            </a:r>
            <a:r>
              <a:rPr lang="it-IT" dirty="0" err="1"/>
              <a:t>stages</a:t>
            </a:r>
            <a:r>
              <a:rPr lang="it-IT" dirty="0"/>
              <a:t>)</a:t>
            </a:r>
          </a:p>
          <a:p>
            <a:r>
              <a:rPr lang="it-IT" dirty="0"/>
              <a:t>"things, </a:t>
            </a:r>
            <a:r>
              <a:rPr lang="it-IT" dirty="0" err="1"/>
              <a:t>persons</a:t>
            </a:r>
            <a:r>
              <a:rPr lang="it-IT" dirty="0"/>
              <a:t> </a:t>
            </a:r>
            <a:r>
              <a:rPr lang="it-IT" dirty="0">
                <a:solidFill>
                  <a:srgbClr val="FF0000"/>
                </a:solidFill>
              </a:rPr>
              <a:t>and </a:t>
            </a:r>
            <a:r>
              <a:rPr lang="it-IT" dirty="0" err="1">
                <a:solidFill>
                  <a:srgbClr val="FF0000"/>
                </a:solidFill>
              </a:rPr>
              <a:t>events</a:t>
            </a:r>
            <a:r>
              <a:rPr lang="it-IT" dirty="0">
                <a:solidFill>
                  <a:srgbClr val="FF0000"/>
                </a:solidFill>
              </a:rPr>
              <a:t> </a:t>
            </a:r>
            <a:r>
              <a:rPr lang="it-IT" dirty="0"/>
              <a:t>are </a:t>
            </a:r>
            <a:r>
              <a:rPr lang="it-IT" dirty="0" err="1"/>
              <a:t>strung</a:t>
            </a:r>
            <a:r>
              <a:rPr lang="it-IT" dirty="0"/>
              <a:t> </a:t>
            </a:r>
            <a:r>
              <a:rPr lang="it-IT" dirty="0" err="1"/>
              <a:t>along</a:t>
            </a:r>
            <a:r>
              <a:rPr lang="it-IT" dirty="0"/>
              <a:t> with respect to the time </a:t>
            </a:r>
            <a:r>
              <a:rPr lang="it-IT" dirty="0" err="1"/>
              <a:t>axis</a:t>
            </a:r>
            <a:r>
              <a:rPr lang="it-IT" dirty="0"/>
              <a:t> ... " (Williams 1951, p. 61)</a:t>
            </a:r>
          </a:p>
        </p:txBody>
      </p:sp>
    </p:spTree>
    <p:extLst>
      <p:ext uri="{BB962C8B-B14F-4D97-AF65-F5344CB8AC3E}">
        <p14:creationId xmlns:p14="http://schemas.microsoft.com/office/powerpoint/2010/main" val="122615050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t>Teoria B: </a:t>
            </a:r>
            <a:r>
              <a:rPr lang="it-IT" dirty="0" err="1"/>
              <a:t>Alethic</a:t>
            </a:r>
            <a:r>
              <a:rPr lang="it-IT" dirty="0"/>
              <a:t> change?</a:t>
            </a:r>
          </a:p>
        </p:txBody>
      </p:sp>
      <p:sp>
        <p:nvSpPr>
          <p:cNvPr id="3" name="Segnaposto contenuto 2"/>
          <p:cNvSpPr>
            <a:spLocks noGrp="1"/>
          </p:cNvSpPr>
          <p:nvPr>
            <p:ph idx="1"/>
          </p:nvPr>
        </p:nvSpPr>
        <p:spPr/>
        <p:txBody>
          <a:bodyPr/>
          <a:lstStyle/>
          <a:p>
            <a:r>
              <a:rPr lang="it-IT"/>
              <a:t>In the old B theory there is no room for alethic change.</a:t>
            </a:r>
          </a:p>
          <a:p>
            <a:r>
              <a:rPr lang="it-IT"/>
              <a:t>There are just tenseless propositions, whose truth values are fixed by the manifold of events</a:t>
            </a:r>
          </a:p>
          <a:p>
            <a:r>
              <a:rPr lang="it-IT"/>
              <a:t>Hence, no open future</a:t>
            </a:r>
          </a:p>
          <a:p>
            <a:r>
              <a:rPr lang="it-IT"/>
              <a:t>This is taken to be compatible with free will (Wiliams 1951, p. 63): a volition at t1 (freely) causes an event at t2</a:t>
            </a:r>
          </a:p>
          <a:p>
            <a:r>
              <a:rPr lang="it-IT"/>
              <a:t>Alethic change in the new B theory. But there is still no open future, since the truthmakers of true A-propositions are tenselessly existing events.</a:t>
            </a:r>
          </a:p>
        </p:txBody>
      </p:sp>
    </p:spTree>
    <p:extLst>
      <p:ext uri="{BB962C8B-B14F-4D97-AF65-F5344CB8AC3E}">
        <p14:creationId xmlns:p14="http://schemas.microsoft.com/office/powerpoint/2010/main" val="118947668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3600869-FC3B-4754-BBA8-2434915EEFB2}"/>
              </a:ext>
            </a:extLst>
          </p:cNvPr>
          <p:cNvSpPr>
            <a:spLocks noGrp="1"/>
          </p:cNvSpPr>
          <p:nvPr>
            <p:ph type="title"/>
          </p:nvPr>
        </p:nvSpPr>
        <p:spPr/>
        <p:txBody>
          <a:bodyPr/>
          <a:lstStyle/>
          <a:p>
            <a:r>
              <a:rPr lang="it-IT" dirty="0"/>
              <a:t>Cambiamento e A-</a:t>
            </a:r>
            <a:r>
              <a:rPr lang="it-IT" dirty="0" err="1"/>
              <a:t>eternismo</a:t>
            </a:r>
            <a:endParaRPr lang="it-IT" dirty="0"/>
          </a:p>
        </p:txBody>
      </p:sp>
      <p:sp>
        <p:nvSpPr>
          <p:cNvPr id="3" name="Segnaposto contenuto 2">
            <a:extLst>
              <a:ext uri="{FF2B5EF4-FFF2-40B4-BE49-F238E27FC236}">
                <a16:creationId xmlns:a16="http://schemas.microsoft.com/office/drawing/2014/main" id="{B6A90D68-3641-470F-8C2E-DF5106862136}"/>
              </a:ext>
            </a:extLst>
          </p:cNvPr>
          <p:cNvSpPr>
            <a:spLocks noGrp="1"/>
          </p:cNvSpPr>
          <p:nvPr>
            <p:ph type="body" idx="1"/>
          </p:nvPr>
        </p:nvSpPr>
        <p:spPr/>
        <p:txBody>
          <a:bodyPr/>
          <a:lstStyle/>
          <a:p>
            <a:endParaRPr lang="it-IT" dirty="0"/>
          </a:p>
        </p:txBody>
      </p:sp>
    </p:spTree>
    <p:extLst>
      <p:ext uri="{BB962C8B-B14F-4D97-AF65-F5344CB8AC3E}">
        <p14:creationId xmlns:p14="http://schemas.microsoft.com/office/powerpoint/2010/main" val="29985766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olo 1"/>
          <p:cNvSpPr>
            <a:spLocks noGrp="1"/>
          </p:cNvSpPr>
          <p:nvPr>
            <p:ph type="title"/>
          </p:nvPr>
        </p:nvSpPr>
        <p:spPr/>
        <p:txBody>
          <a:bodyPr/>
          <a:lstStyle/>
          <a:p>
            <a:pPr eaLnBrk="1" hangingPunct="1"/>
            <a:r>
              <a:rPr lang="it-IT" altLang="it-IT" dirty="0"/>
              <a:t>A-</a:t>
            </a:r>
            <a:r>
              <a:rPr lang="it-IT" altLang="it-IT" dirty="0" err="1"/>
              <a:t>eternalism</a:t>
            </a:r>
            <a:r>
              <a:rPr lang="it-IT" altLang="it-IT" dirty="0"/>
              <a:t>: </a:t>
            </a:r>
            <a:r>
              <a:rPr lang="it-IT" altLang="it-IT" dirty="0" err="1"/>
              <a:t>tensional</a:t>
            </a:r>
            <a:r>
              <a:rPr lang="it-IT" altLang="it-IT" dirty="0"/>
              <a:t> change</a:t>
            </a:r>
          </a:p>
        </p:txBody>
      </p:sp>
      <p:sp>
        <p:nvSpPr>
          <p:cNvPr id="3" name="Segnaposto contenuto 2"/>
          <p:cNvSpPr>
            <a:spLocks noGrp="1"/>
          </p:cNvSpPr>
          <p:nvPr>
            <p:ph idx="1"/>
          </p:nvPr>
        </p:nvSpPr>
        <p:spPr/>
        <p:txBody>
          <a:bodyPr rtlCol="0">
            <a:normAutofit/>
          </a:bodyPr>
          <a:lstStyle/>
          <a:p>
            <a:pPr>
              <a:defRPr/>
            </a:pPr>
            <a:r>
              <a:rPr lang="it-IT"/>
              <a:t>past, present and future are all (equally) real</a:t>
            </a:r>
          </a:p>
          <a:p>
            <a:pPr>
              <a:defRPr/>
            </a:pPr>
            <a:r>
              <a:rPr lang="it-IT"/>
              <a:t>the same event may have different A-properties at different times (tensional change)</a:t>
            </a:r>
          </a:p>
          <a:p>
            <a:pPr>
              <a:defRPr/>
            </a:pPr>
            <a:r>
              <a:rPr lang="it-IT"/>
              <a:t>As some events from future become present, others change from present to past.</a:t>
            </a:r>
          </a:p>
          <a:p>
            <a:pPr>
              <a:defRPr/>
            </a:pPr>
            <a:r>
              <a:rPr lang="it-IT"/>
              <a:t>More precisely, there are changes in degrees of pastness and futurity</a:t>
            </a:r>
          </a:p>
          <a:p>
            <a:pPr>
              <a:defRPr/>
            </a:pPr>
            <a:r>
              <a:rPr lang="it-IT"/>
              <a:t>other kinds of change ...</a:t>
            </a:r>
            <a:endParaRPr lang="it-IT" dirty="0"/>
          </a:p>
        </p:txBody>
      </p:sp>
    </p:spTree>
    <p:extLst>
      <p:ext uri="{BB962C8B-B14F-4D97-AF65-F5344CB8AC3E}">
        <p14:creationId xmlns:p14="http://schemas.microsoft.com/office/powerpoint/2010/main" val="415934724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other kinds of change in A-eternalism</a:t>
            </a:r>
          </a:p>
        </p:txBody>
      </p:sp>
      <p:sp>
        <p:nvSpPr>
          <p:cNvPr id="3" name="Segnaposto contenuto 2"/>
          <p:cNvSpPr>
            <a:spLocks noGrp="1"/>
          </p:cNvSpPr>
          <p:nvPr>
            <p:ph idx="1"/>
          </p:nvPr>
        </p:nvSpPr>
        <p:spPr/>
        <p:txBody>
          <a:bodyPr/>
          <a:lstStyle/>
          <a:p>
            <a:pPr>
              <a:defRPr/>
            </a:pPr>
            <a:r>
              <a:rPr lang="it-IT"/>
              <a:t>Absolute becoming: ONLY for "A-facts" such as the being past, present or future of events. For instance, Armstrong's landing on the moon is tenselessly ("eternally") part of reality. Yet, its pastness came to exist after that its presentness ceased to exist, which in turn came to exist after its futurity ceased to exist.</a:t>
            </a:r>
          </a:p>
          <a:p>
            <a:pPr>
              <a:defRPr/>
            </a:pPr>
            <a:r>
              <a:rPr lang="it-IT"/>
              <a:t>Alethic change: [Armstrong lands on the moon] was true and is now false; [Armstrong landed on the moon] was false and is now true.</a:t>
            </a:r>
          </a:p>
          <a:p>
            <a:pPr>
              <a:defRPr/>
            </a:pPr>
            <a:r>
              <a:rPr lang="it-IT"/>
              <a:t>Qualitative change: 4-dimensionalism (at least as default position)</a:t>
            </a:r>
          </a:p>
          <a:p>
            <a:pPr marL="0" indent="0">
              <a:buNone/>
            </a:pPr>
            <a:endParaRPr lang="it-IT"/>
          </a:p>
        </p:txBody>
      </p:sp>
    </p:spTree>
    <p:extLst>
      <p:ext uri="{BB962C8B-B14F-4D97-AF65-F5344CB8AC3E}">
        <p14:creationId xmlns:p14="http://schemas.microsoft.com/office/powerpoint/2010/main" val="307863856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olo 3">
            <a:extLst>
              <a:ext uri="{FF2B5EF4-FFF2-40B4-BE49-F238E27FC236}">
                <a16:creationId xmlns:a16="http://schemas.microsoft.com/office/drawing/2014/main" id="{6B1BDB99-5DC6-4932-9E8A-E8AD85196B84}"/>
              </a:ext>
            </a:extLst>
          </p:cNvPr>
          <p:cNvSpPr>
            <a:spLocks noGrp="1"/>
          </p:cNvSpPr>
          <p:nvPr>
            <p:ph type="title"/>
          </p:nvPr>
        </p:nvSpPr>
        <p:spPr/>
        <p:txBody>
          <a:bodyPr/>
          <a:lstStyle/>
          <a:p>
            <a:r>
              <a:rPr lang="it-IT" dirty="0"/>
              <a:t>Cambiamento e passatismo</a:t>
            </a:r>
          </a:p>
        </p:txBody>
      </p:sp>
      <p:sp>
        <p:nvSpPr>
          <p:cNvPr id="5" name="Segnaposto testo 4">
            <a:extLst>
              <a:ext uri="{FF2B5EF4-FFF2-40B4-BE49-F238E27FC236}">
                <a16:creationId xmlns:a16="http://schemas.microsoft.com/office/drawing/2014/main" id="{1B3E09B2-DA9C-4CB4-90CB-074B8C883BFD}"/>
              </a:ext>
            </a:extLst>
          </p:cNvPr>
          <p:cNvSpPr>
            <a:spLocks noGrp="1"/>
          </p:cNvSpPr>
          <p:nvPr>
            <p:ph type="body" idx="1"/>
          </p:nvPr>
        </p:nvSpPr>
        <p:spPr/>
        <p:txBody>
          <a:bodyPr/>
          <a:lstStyle/>
          <a:p>
            <a:endParaRPr lang="it-IT"/>
          </a:p>
        </p:txBody>
      </p:sp>
    </p:spTree>
    <p:extLst>
      <p:ext uri="{BB962C8B-B14F-4D97-AF65-F5344CB8AC3E}">
        <p14:creationId xmlns:p14="http://schemas.microsoft.com/office/powerpoint/2010/main" val="343825097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4FECA83-9FF2-40FF-BF59-345E1779932A}"/>
              </a:ext>
            </a:extLst>
          </p:cNvPr>
          <p:cNvSpPr>
            <a:spLocks noGrp="1"/>
          </p:cNvSpPr>
          <p:nvPr>
            <p:ph type="title"/>
          </p:nvPr>
        </p:nvSpPr>
        <p:spPr/>
        <p:txBody>
          <a:bodyPr/>
          <a:lstStyle/>
          <a:p>
            <a:r>
              <a:rPr lang="it-IT" dirty="0"/>
              <a:t>passatismo: tipi di cambiamento</a:t>
            </a:r>
          </a:p>
        </p:txBody>
      </p:sp>
      <p:sp>
        <p:nvSpPr>
          <p:cNvPr id="3" name="Segnaposto contenuto 2">
            <a:extLst>
              <a:ext uri="{FF2B5EF4-FFF2-40B4-BE49-F238E27FC236}">
                <a16:creationId xmlns:a16="http://schemas.microsoft.com/office/drawing/2014/main" id="{4A873718-6164-4503-B7C5-7E3D3344202D}"/>
              </a:ext>
            </a:extLst>
          </p:cNvPr>
          <p:cNvSpPr>
            <a:spLocks noGrp="1"/>
          </p:cNvSpPr>
          <p:nvPr>
            <p:ph idx="1"/>
          </p:nvPr>
        </p:nvSpPr>
        <p:spPr/>
        <p:txBody>
          <a:bodyPr/>
          <a:lstStyle/>
          <a:p>
            <a:pPr>
              <a:buFont typeface="Arial" charset="0"/>
              <a:buChar char="•"/>
              <a:defRPr/>
            </a:pPr>
            <a:r>
              <a:rPr lang="it-IT" dirty="0" err="1"/>
              <a:t>There</a:t>
            </a:r>
            <a:r>
              <a:rPr lang="it-IT" dirty="0"/>
              <a:t> </a:t>
            </a:r>
            <a:r>
              <a:rPr lang="it-IT" dirty="0" err="1"/>
              <a:t>is</a:t>
            </a:r>
            <a:r>
              <a:rPr lang="it-IT" dirty="0"/>
              <a:t> </a:t>
            </a:r>
            <a:r>
              <a:rPr lang="it-IT" dirty="0" err="1"/>
              <a:t>tensional</a:t>
            </a:r>
            <a:r>
              <a:rPr lang="it-IT" dirty="0"/>
              <a:t> change </a:t>
            </a:r>
            <a:r>
              <a:rPr lang="it-IT" dirty="0" err="1"/>
              <a:t>at</a:t>
            </a:r>
            <a:r>
              <a:rPr lang="it-IT" dirty="0"/>
              <a:t> </a:t>
            </a:r>
            <a:r>
              <a:rPr lang="it-IT" dirty="0" err="1"/>
              <a:t>least</a:t>
            </a:r>
            <a:r>
              <a:rPr lang="it-IT" dirty="0"/>
              <a:t> for the </a:t>
            </a:r>
            <a:r>
              <a:rPr lang="it-IT" dirty="0" err="1"/>
              <a:t>passage</a:t>
            </a:r>
            <a:r>
              <a:rPr lang="it-IT" dirty="0"/>
              <a:t> from </a:t>
            </a:r>
            <a:r>
              <a:rPr lang="it-IT" dirty="0" err="1"/>
              <a:t>present</a:t>
            </a:r>
            <a:r>
              <a:rPr lang="it-IT" dirty="0"/>
              <a:t> to </a:t>
            </a:r>
            <a:r>
              <a:rPr lang="it-IT" dirty="0" err="1"/>
              <a:t>past</a:t>
            </a:r>
            <a:r>
              <a:rPr lang="it-IT" dirty="0"/>
              <a:t> and in </a:t>
            </a:r>
            <a:r>
              <a:rPr lang="it-IT" dirty="0" err="1"/>
              <a:t>degrees</a:t>
            </a:r>
            <a:r>
              <a:rPr lang="it-IT" dirty="0"/>
              <a:t> of </a:t>
            </a:r>
            <a:r>
              <a:rPr lang="it-IT" dirty="0" err="1"/>
              <a:t>pastness</a:t>
            </a:r>
            <a:r>
              <a:rPr lang="it-IT" dirty="0"/>
              <a:t>.</a:t>
            </a:r>
          </a:p>
          <a:p>
            <a:pPr>
              <a:buFont typeface="Arial" charset="0"/>
              <a:buChar char="•"/>
              <a:defRPr/>
            </a:pPr>
            <a:r>
              <a:rPr lang="it-IT" dirty="0"/>
              <a:t>Absolute </a:t>
            </a:r>
            <a:r>
              <a:rPr lang="it-IT" dirty="0" err="1"/>
              <a:t>becoming</a:t>
            </a:r>
            <a:r>
              <a:rPr lang="it-IT" dirty="0"/>
              <a:t>:  in </a:t>
            </a:r>
            <a:r>
              <a:rPr lang="it-IT" dirty="0" err="1"/>
              <a:t>GB</a:t>
            </a:r>
            <a:r>
              <a:rPr lang="it-IT" dirty="0"/>
              <a:t> new objects can come to be </a:t>
            </a:r>
            <a:r>
              <a:rPr lang="it-IT" dirty="0" err="1"/>
              <a:t>but</a:t>
            </a:r>
            <a:r>
              <a:rPr lang="it-IT" dirty="0"/>
              <a:t> </a:t>
            </a:r>
            <a:r>
              <a:rPr lang="it-IT" dirty="0" err="1"/>
              <a:t>cannot</a:t>
            </a:r>
            <a:r>
              <a:rPr lang="it-IT" dirty="0"/>
              <a:t> </a:t>
            </a:r>
            <a:r>
              <a:rPr lang="it-IT" dirty="0" err="1"/>
              <a:t>cease</a:t>
            </a:r>
            <a:r>
              <a:rPr lang="it-IT" dirty="0"/>
              <a:t> to </a:t>
            </a:r>
            <a:r>
              <a:rPr lang="it-IT" dirty="0" err="1"/>
              <a:t>exist</a:t>
            </a:r>
            <a:r>
              <a:rPr lang="it-IT" dirty="0"/>
              <a:t>.</a:t>
            </a:r>
          </a:p>
          <a:p>
            <a:pPr>
              <a:buFont typeface="Arial" charset="0"/>
              <a:buChar char="•"/>
              <a:defRPr/>
            </a:pPr>
            <a:r>
              <a:rPr lang="it-IT" dirty="0"/>
              <a:t>qualitative change: 4-dimensionalism </a:t>
            </a:r>
            <a:r>
              <a:rPr lang="it-IT" dirty="0" err="1"/>
              <a:t>cum</a:t>
            </a:r>
            <a:r>
              <a:rPr lang="it-IT" dirty="0"/>
              <a:t> growing </a:t>
            </a:r>
            <a:r>
              <a:rPr lang="it-IT" dirty="0" err="1"/>
              <a:t>temporal</a:t>
            </a:r>
            <a:r>
              <a:rPr lang="it-IT" dirty="0"/>
              <a:t> </a:t>
            </a:r>
            <a:r>
              <a:rPr lang="it-IT" dirty="0" err="1"/>
              <a:t>slices</a:t>
            </a:r>
            <a:r>
              <a:rPr lang="it-IT" dirty="0"/>
              <a:t> (default)</a:t>
            </a:r>
          </a:p>
          <a:p>
            <a:r>
              <a:rPr lang="it-IT" dirty="0"/>
              <a:t>cambiamento </a:t>
            </a:r>
            <a:r>
              <a:rPr lang="it-IT" dirty="0" err="1"/>
              <a:t>aletico</a:t>
            </a:r>
            <a:r>
              <a:rPr lang="it-IT" dirty="0"/>
              <a:t>: ammesso</a:t>
            </a:r>
          </a:p>
        </p:txBody>
      </p:sp>
    </p:spTree>
    <p:extLst>
      <p:ext uri="{BB962C8B-B14F-4D97-AF65-F5344CB8AC3E}">
        <p14:creationId xmlns:p14="http://schemas.microsoft.com/office/powerpoint/2010/main" val="370327119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olo 3">
            <a:extLst>
              <a:ext uri="{FF2B5EF4-FFF2-40B4-BE49-F238E27FC236}">
                <a16:creationId xmlns:a16="http://schemas.microsoft.com/office/drawing/2014/main" id="{654D0543-DC11-48A8-9AD6-8154798AF821}"/>
              </a:ext>
            </a:extLst>
          </p:cNvPr>
          <p:cNvSpPr>
            <a:spLocks noGrp="1"/>
          </p:cNvSpPr>
          <p:nvPr>
            <p:ph type="ctrTitle"/>
          </p:nvPr>
        </p:nvSpPr>
        <p:spPr/>
        <p:txBody>
          <a:bodyPr/>
          <a:lstStyle/>
          <a:p>
            <a:r>
              <a:rPr lang="it-IT" dirty="0"/>
              <a:t>Cambiamento e presentismo</a:t>
            </a:r>
          </a:p>
        </p:txBody>
      </p:sp>
      <p:sp>
        <p:nvSpPr>
          <p:cNvPr id="5" name="Sottotitolo 4">
            <a:extLst>
              <a:ext uri="{FF2B5EF4-FFF2-40B4-BE49-F238E27FC236}">
                <a16:creationId xmlns:a16="http://schemas.microsoft.com/office/drawing/2014/main" id="{8D563DF6-6262-4773-8774-346B2C9E9FC9}"/>
              </a:ext>
            </a:extLst>
          </p:cNvPr>
          <p:cNvSpPr>
            <a:spLocks noGrp="1"/>
          </p:cNvSpPr>
          <p:nvPr>
            <p:ph type="subTitle" idx="1"/>
          </p:nvPr>
        </p:nvSpPr>
        <p:spPr/>
        <p:txBody>
          <a:bodyPr/>
          <a:lstStyle/>
          <a:p>
            <a:endParaRPr lang="it-IT"/>
          </a:p>
        </p:txBody>
      </p:sp>
    </p:spTree>
    <p:extLst>
      <p:ext uri="{BB962C8B-B14F-4D97-AF65-F5344CB8AC3E}">
        <p14:creationId xmlns:p14="http://schemas.microsoft.com/office/powerpoint/2010/main" val="47806221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0632FAC-B8CF-4B5A-8F42-D487EFB8F3C9}"/>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C8C0ADBB-29D9-4D7A-82C4-06172E913548}"/>
              </a:ext>
            </a:extLst>
          </p:cNvPr>
          <p:cNvSpPr>
            <a:spLocks noGrp="1"/>
          </p:cNvSpPr>
          <p:nvPr>
            <p:ph idx="1"/>
          </p:nvPr>
        </p:nvSpPr>
        <p:spPr/>
        <p:txBody>
          <a:bodyPr/>
          <a:lstStyle/>
          <a:p>
            <a:r>
              <a:rPr lang="it-IT" dirty="0"/>
              <a:t>lezioni 21-22</a:t>
            </a:r>
          </a:p>
          <a:p>
            <a:r>
              <a:rPr lang="it-IT" dirty="0"/>
              <a:t>16/11/23</a:t>
            </a:r>
          </a:p>
        </p:txBody>
      </p:sp>
    </p:spTree>
    <p:extLst>
      <p:ext uri="{BB962C8B-B14F-4D97-AF65-F5344CB8AC3E}">
        <p14:creationId xmlns:p14="http://schemas.microsoft.com/office/powerpoint/2010/main" val="204642166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r>
              <a:rPr lang="it-IT" dirty="0" err="1"/>
              <a:t>Presentism</a:t>
            </a:r>
            <a:r>
              <a:rPr lang="it-IT" dirty="0"/>
              <a:t>: cambiamento assoluto, qualitativo, </a:t>
            </a:r>
            <a:r>
              <a:rPr lang="it-IT" dirty="0" err="1"/>
              <a:t>aletico</a:t>
            </a:r>
            <a:endParaRPr lang="it-IT" dirty="0"/>
          </a:p>
        </p:txBody>
      </p:sp>
      <p:sp>
        <p:nvSpPr>
          <p:cNvPr id="6" name="Segnaposto contenuto 5"/>
          <p:cNvSpPr>
            <a:spLocks noGrp="1"/>
          </p:cNvSpPr>
          <p:nvPr>
            <p:ph idx="1"/>
          </p:nvPr>
        </p:nvSpPr>
        <p:spPr/>
        <p:txBody>
          <a:bodyPr>
            <a:normAutofit/>
          </a:bodyPr>
          <a:lstStyle/>
          <a:p>
            <a:r>
              <a:rPr lang="it-IT" dirty="0"/>
              <a:t>Absolute </a:t>
            </a:r>
            <a:r>
              <a:rPr lang="it-IT" dirty="0" err="1"/>
              <a:t>becoming</a:t>
            </a:r>
            <a:r>
              <a:rPr lang="it-IT" dirty="0"/>
              <a:t>: </a:t>
            </a:r>
            <a:r>
              <a:rPr lang="it-IT" dirty="0" err="1"/>
              <a:t>what</a:t>
            </a:r>
            <a:r>
              <a:rPr lang="it-IT" dirty="0"/>
              <a:t> </a:t>
            </a:r>
            <a:r>
              <a:rPr lang="it-IT" dirty="0" err="1"/>
              <a:t>is</a:t>
            </a:r>
            <a:r>
              <a:rPr lang="it-IT" dirty="0"/>
              <a:t> </a:t>
            </a:r>
            <a:r>
              <a:rPr lang="it-IT" dirty="0" err="1"/>
              <a:t>present</a:t>
            </a:r>
            <a:r>
              <a:rPr lang="it-IT" dirty="0"/>
              <a:t> change </a:t>
            </a:r>
          </a:p>
          <a:p>
            <a:r>
              <a:rPr lang="it-IT" altLang="it-IT" dirty="0"/>
              <a:t>Qualitative change: 3-dimensionalism, endurance</a:t>
            </a:r>
            <a:endParaRPr lang="it-IT" dirty="0"/>
          </a:p>
          <a:p>
            <a:r>
              <a:rPr lang="it-IT" dirty="0" err="1"/>
              <a:t>Alethic</a:t>
            </a:r>
            <a:r>
              <a:rPr lang="it-IT" dirty="0"/>
              <a:t> change</a:t>
            </a:r>
          </a:p>
        </p:txBody>
      </p:sp>
      <p:sp>
        <p:nvSpPr>
          <p:cNvPr id="4" name="Segnaposto piè di pagina 3"/>
          <p:cNvSpPr>
            <a:spLocks noGrp="1"/>
          </p:cNvSpPr>
          <p:nvPr>
            <p:ph type="ftr" sz="quarter" idx="11"/>
          </p:nvPr>
        </p:nvSpPr>
        <p:spPr/>
        <p:txBody>
          <a:bodyPr/>
          <a:lstStyle/>
          <a:p>
            <a:r>
              <a:rPr lang="it-IT"/>
              <a:t>5/5/14 - Seminario sul tempo per  Liceo Classico  di Jesi</a:t>
            </a:r>
          </a:p>
        </p:txBody>
      </p:sp>
      <p:sp>
        <p:nvSpPr>
          <p:cNvPr id="5" name="Segnaposto numero diapositiva 4"/>
          <p:cNvSpPr>
            <a:spLocks noGrp="1"/>
          </p:cNvSpPr>
          <p:nvPr>
            <p:ph type="sldNum" sz="quarter" idx="12"/>
          </p:nvPr>
        </p:nvSpPr>
        <p:spPr/>
        <p:txBody>
          <a:bodyPr/>
          <a:lstStyle/>
          <a:p>
            <a:fld id="{0F3CD740-E4AB-465A-973B-3A152282ACA3}" type="slidenum">
              <a:rPr lang="it-IT" smtClean="0"/>
              <a:pPr/>
              <a:t>20</a:t>
            </a:fld>
            <a:endParaRPr lang="it-IT"/>
          </a:p>
        </p:txBody>
      </p:sp>
    </p:spTree>
    <p:extLst>
      <p:ext uri="{BB962C8B-B14F-4D97-AF65-F5344CB8AC3E}">
        <p14:creationId xmlns:p14="http://schemas.microsoft.com/office/powerpoint/2010/main" val="219010099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olo 4"/>
          <p:cNvSpPr>
            <a:spLocks noGrp="1"/>
          </p:cNvSpPr>
          <p:nvPr>
            <p:ph type="title"/>
          </p:nvPr>
        </p:nvSpPr>
        <p:spPr/>
        <p:txBody>
          <a:bodyPr/>
          <a:lstStyle/>
          <a:p>
            <a:r>
              <a:rPr lang="it-IT"/>
              <a:t>Tensional change in  presentism</a:t>
            </a:r>
          </a:p>
        </p:txBody>
      </p:sp>
      <p:sp>
        <p:nvSpPr>
          <p:cNvPr id="6" name="Segnaposto contenuto 5"/>
          <p:cNvSpPr>
            <a:spLocks noGrp="1"/>
          </p:cNvSpPr>
          <p:nvPr>
            <p:ph idx="1"/>
          </p:nvPr>
        </p:nvSpPr>
        <p:spPr/>
        <p:txBody>
          <a:bodyPr/>
          <a:lstStyle/>
          <a:p>
            <a:r>
              <a:rPr lang="it-IT" dirty="0" err="1"/>
              <a:t>Tensional</a:t>
            </a:r>
            <a:r>
              <a:rPr lang="it-IT" dirty="0"/>
              <a:t> change (change of A-properties) for </a:t>
            </a:r>
            <a:r>
              <a:rPr lang="it-IT" dirty="0" err="1"/>
              <a:t>events</a:t>
            </a:r>
            <a:r>
              <a:rPr lang="it-IT" dirty="0"/>
              <a:t>: </a:t>
            </a:r>
            <a:r>
              <a:rPr lang="it-IT" dirty="0" err="1"/>
              <a:t>stricly</a:t>
            </a:r>
            <a:r>
              <a:rPr lang="it-IT" dirty="0"/>
              <a:t> speaking </a:t>
            </a:r>
            <a:r>
              <a:rPr lang="it-IT" dirty="0" err="1"/>
              <a:t>there</a:t>
            </a:r>
            <a:r>
              <a:rPr lang="it-IT" dirty="0"/>
              <a:t> </a:t>
            </a:r>
            <a:r>
              <a:rPr lang="it-IT" dirty="0" err="1"/>
              <a:t>is</a:t>
            </a:r>
            <a:r>
              <a:rPr lang="it-IT" dirty="0"/>
              <a:t> none, </a:t>
            </a:r>
            <a:r>
              <a:rPr lang="it-IT" dirty="0" err="1"/>
              <a:t>since</a:t>
            </a:r>
            <a:r>
              <a:rPr lang="it-IT" dirty="0"/>
              <a:t> the </a:t>
            </a:r>
            <a:r>
              <a:rPr lang="it-IT" dirty="0" err="1"/>
              <a:t>only</a:t>
            </a:r>
            <a:r>
              <a:rPr lang="it-IT" dirty="0"/>
              <a:t> A-</a:t>
            </a:r>
            <a:r>
              <a:rPr lang="it-IT" dirty="0" err="1"/>
              <a:t>facts</a:t>
            </a:r>
            <a:r>
              <a:rPr lang="it-IT" dirty="0"/>
              <a:t> are the </a:t>
            </a:r>
            <a:r>
              <a:rPr lang="it-IT" dirty="0" err="1"/>
              <a:t>being</a:t>
            </a:r>
            <a:r>
              <a:rPr lang="it-IT" dirty="0"/>
              <a:t> </a:t>
            </a:r>
            <a:r>
              <a:rPr lang="it-IT" dirty="0" err="1"/>
              <a:t>present</a:t>
            </a:r>
            <a:r>
              <a:rPr lang="it-IT" dirty="0"/>
              <a:t> of </a:t>
            </a:r>
            <a:r>
              <a:rPr lang="it-IT" dirty="0" err="1"/>
              <a:t>present</a:t>
            </a:r>
            <a:r>
              <a:rPr lang="it-IT" dirty="0"/>
              <a:t> </a:t>
            </a:r>
            <a:r>
              <a:rPr lang="it-IT" dirty="0" err="1"/>
              <a:t>events</a:t>
            </a:r>
            <a:r>
              <a:rPr lang="it-IT" dirty="0"/>
              <a:t> and of the </a:t>
            </a:r>
            <a:r>
              <a:rPr lang="it-IT" dirty="0" err="1"/>
              <a:t>present</a:t>
            </a:r>
            <a:r>
              <a:rPr lang="it-IT" dirty="0"/>
              <a:t> moment.</a:t>
            </a:r>
            <a:endParaRPr lang="it-IT" altLang="it-IT" dirty="0"/>
          </a:p>
          <a:p>
            <a:r>
              <a:rPr lang="it-IT" altLang="it-IT" dirty="0"/>
              <a:t>So, </a:t>
            </a:r>
            <a:r>
              <a:rPr lang="it-IT" altLang="it-IT" dirty="0" err="1"/>
              <a:t>there</a:t>
            </a:r>
            <a:r>
              <a:rPr lang="it-IT" altLang="it-IT" dirty="0"/>
              <a:t> are no </a:t>
            </a:r>
            <a:r>
              <a:rPr lang="it-IT" altLang="it-IT" dirty="0" err="1"/>
              <a:t>past</a:t>
            </a:r>
            <a:r>
              <a:rPr lang="it-IT" altLang="it-IT" dirty="0"/>
              <a:t> and future </a:t>
            </a:r>
            <a:r>
              <a:rPr lang="it-IT" altLang="it-IT" dirty="0" err="1"/>
              <a:t>events</a:t>
            </a:r>
            <a:r>
              <a:rPr lang="it-IT" altLang="it-IT" dirty="0"/>
              <a:t> </a:t>
            </a:r>
            <a:r>
              <a:rPr lang="it-IT" altLang="it-IT" dirty="0" err="1"/>
              <a:t>that</a:t>
            </a:r>
            <a:r>
              <a:rPr lang="it-IT" altLang="it-IT" dirty="0"/>
              <a:t> change A-properties in time. </a:t>
            </a:r>
            <a:r>
              <a:rPr lang="it-IT" altLang="it-IT" dirty="0" err="1"/>
              <a:t>There</a:t>
            </a:r>
            <a:r>
              <a:rPr lang="it-IT" altLang="it-IT" dirty="0"/>
              <a:t> </a:t>
            </a:r>
            <a:r>
              <a:rPr lang="it-IT" altLang="it-IT" dirty="0" err="1"/>
              <a:t>is</a:t>
            </a:r>
            <a:r>
              <a:rPr lang="it-IT" altLang="it-IT" dirty="0"/>
              <a:t> </a:t>
            </a:r>
            <a:r>
              <a:rPr lang="it-IT" altLang="it-IT" dirty="0" err="1"/>
              <a:t>only</a:t>
            </a:r>
            <a:r>
              <a:rPr lang="it-IT" altLang="it-IT" dirty="0"/>
              <a:t> the </a:t>
            </a:r>
            <a:r>
              <a:rPr lang="it-IT" altLang="it-IT" dirty="0" err="1"/>
              <a:t>acquiring</a:t>
            </a:r>
            <a:r>
              <a:rPr lang="it-IT" altLang="it-IT" dirty="0"/>
              <a:t> </a:t>
            </a:r>
            <a:r>
              <a:rPr lang="it-IT" altLang="it-IT" dirty="0" err="1"/>
              <a:t>presentness</a:t>
            </a:r>
            <a:r>
              <a:rPr lang="it-IT" altLang="it-IT" dirty="0"/>
              <a:t> of </a:t>
            </a:r>
            <a:r>
              <a:rPr lang="it-IT" altLang="it-IT" dirty="0" err="1"/>
              <a:t>events</a:t>
            </a:r>
            <a:r>
              <a:rPr lang="it-IT" altLang="it-IT" dirty="0"/>
              <a:t>, </a:t>
            </a:r>
            <a:r>
              <a:rPr lang="it-IT" altLang="it-IT" dirty="0" err="1"/>
              <a:t>which</a:t>
            </a:r>
            <a:r>
              <a:rPr lang="it-IT" altLang="it-IT" dirty="0"/>
              <a:t> </a:t>
            </a:r>
            <a:r>
              <a:rPr lang="it-IT" altLang="it-IT" dirty="0" err="1"/>
              <a:t>coincides</a:t>
            </a:r>
            <a:r>
              <a:rPr lang="it-IT" altLang="it-IT" dirty="0"/>
              <a:t> with </a:t>
            </a:r>
            <a:r>
              <a:rPr lang="it-IT" altLang="it-IT" dirty="0" err="1"/>
              <a:t>their</a:t>
            </a:r>
            <a:r>
              <a:rPr lang="it-IT" altLang="it-IT" dirty="0"/>
              <a:t> coming to </a:t>
            </a:r>
            <a:r>
              <a:rPr lang="it-IT" altLang="it-IT" dirty="0" err="1"/>
              <a:t>exist</a:t>
            </a:r>
            <a:r>
              <a:rPr lang="it-IT" altLang="it-IT" dirty="0"/>
              <a:t>, and </a:t>
            </a:r>
            <a:r>
              <a:rPr lang="it-IT" altLang="it-IT" dirty="0" err="1"/>
              <a:t>their</a:t>
            </a:r>
            <a:r>
              <a:rPr lang="it-IT" altLang="it-IT" dirty="0"/>
              <a:t> </a:t>
            </a:r>
            <a:r>
              <a:rPr lang="it-IT" altLang="it-IT" dirty="0" err="1"/>
              <a:t>losing</a:t>
            </a:r>
            <a:r>
              <a:rPr lang="it-IT" altLang="it-IT" dirty="0"/>
              <a:t> </a:t>
            </a:r>
            <a:r>
              <a:rPr lang="it-IT" altLang="it-IT" dirty="0" err="1"/>
              <a:t>presentness</a:t>
            </a:r>
            <a:r>
              <a:rPr lang="it-IT" altLang="it-IT" dirty="0"/>
              <a:t>, </a:t>
            </a:r>
            <a:r>
              <a:rPr lang="it-IT" altLang="it-IT" dirty="0" err="1"/>
              <a:t>which</a:t>
            </a:r>
            <a:r>
              <a:rPr lang="it-IT" altLang="it-IT" dirty="0"/>
              <a:t> </a:t>
            </a:r>
            <a:r>
              <a:rPr lang="it-IT" altLang="it-IT" dirty="0" err="1"/>
              <a:t>is</a:t>
            </a:r>
            <a:r>
              <a:rPr lang="it-IT" altLang="it-IT" dirty="0"/>
              <a:t> </a:t>
            </a:r>
            <a:r>
              <a:rPr lang="it-IT" altLang="it-IT" dirty="0" err="1"/>
              <a:t>their</a:t>
            </a:r>
            <a:r>
              <a:rPr lang="it-IT" altLang="it-IT" dirty="0"/>
              <a:t> </a:t>
            </a:r>
            <a:r>
              <a:rPr lang="it-IT" altLang="it-IT" dirty="0" err="1"/>
              <a:t>ceasing</a:t>
            </a:r>
            <a:r>
              <a:rPr lang="it-IT" altLang="it-IT" dirty="0"/>
              <a:t> to be.</a:t>
            </a:r>
          </a:p>
          <a:p>
            <a:r>
              <a:rPr lang="it-IT" altLang="it-IT" dirty="0"/>
              <a:t>Surrogate: </a:t>
            </a:r>
            <a:r>
              <a:rPr lang="it-IT" altLang="it-IT" dirty="0" err="1"/>
              <a:t>alethic</a:t>
            </a:r>
            <a:r>
              <a:rPr lang="it-IT" altLang="it-IT" dirty="0"/>
              <a:t> change of </a:t>
            </a:r>
            <a:r>
              <a:rPr lang="it-IT" altLang="it-IT" dirty="0" err="1"/>
              <a:t>propositions</a:t>
            </a:r>
            <a:r>
              <a:rPr lang="it-IT" altLang="it-IT" dirty="0"/>
              <a:t> </a:t>
            </a:r>
            <a:r>
              <a:rPr lang="it-IT" altLang="it-IT" dirty="0" err="1"/>
              <a:t>that</a:t>
            </a:r>
            <a:r>
              <a:rPr lang="it-IT" altLang="it-IT" dirty="0"/>
              <a:t> </a:t>
            </a:r>
            <a:r>
              <a:rPr lang="it-IT" altLang="it-IT" dirty="0" err="1"/>
              <a:t>represent</a:t>
            </a:r>
            <a:r>
              <a:rPr lang="it-IT" altLang="it-IT" dirty="0"/>
              <a:t> </a:t>
            </a:r>
            <a:r>
              <a:rPr lang="it-IT" altLang="it-IT" dirty="0" err="1"/>
              <a:t>events</a:t>
            </a:r>
            <a:endParaRPr lang="it-IT" altLang="it-IT" dirty="0"/>
          </a:p>
          <a:p>
            <a:r>
              <a:rPr lang="it-IT" altLang="it-IT" dirty="0" err="1"/>
              <a:t>tensional</a:t>
            </a:r>
            <a:r>
              <a:rPr lang="it-IT" altLang="it-IT" dirty="0"/>
              <a:t> change for </a:t>
            </a:r>
            <a:r>
              <a:rPr lang="it-IT" altLang="it-IT" dirty="0" err="1"/>
              <a:t>times</a:t>
            </a:r>
            <a:r>
              <a:rPr lang="it-IT" altLang="it-IT" dirty="0"/>
              <a:t>: </a:t>
            </a:r>
            <a:r>
              <a:rPr lang="it-IT" altLang="it-IT" dirty="0" err="1"/>
              <a:t>it</a:t>
            </a:r>
            <a:r>
              <a:rPr lang="it-IT" altLang="it-IT" dirty="0"/>
              <a:t> </a:t>
            </a:r>
            <a:r>
              <a:rPr lang="it-IT" altLang="it-IT" dirty="0" err="1"/>
              <a:t>depends</a:t>
            </a:r>
            <a:r>
              <a:rPr lang="it-IT" altLang="it-IT" dirty="0"/>
              <a:t> on </a:t>
            </a:r>
            <a:r>
              <a:rPr lang="it-IT" altLang="it-IT" dirty="0" err="1"/>
              <a:t>whether</a:t>
            </a:r>
            <a:r>
              <a:rPr lang="it-IT" altLang="it-IT" dirty="0"/>
              <a:t> </a:t>
            </a:r>
            <a:r>
              <a:rPr lang="it-IT" altLang="it-IT" dirty="0" err="1"/>
              <a:t>past</a:t>
            </a:r>
            <a:r>
              <a:rPr lang="it-IT" altLang="it-IT" dirty="0"/>
              <a:t> and future </a:t>
            </a:r>
            <a:r>
              <a:rPr lang="it-IT" altLang="it-IT" dirty="0" err="1"/>
              <a:t>times</a:t>
            </a:r>
            <a:r>
              <a:rPr lang="it-IT" altLang="it-IT" dirty="0"/>
              <a:t> are </a:t>
            </a:r>
            <a:r>
              <a:rPr lang="it-IT" altLang="it-IT" dirty="0" err="1"/>
              <a:t>admitted</a:t>
            </a:r>
            <a:r>
              <a:rPr lang="it-IT" altLang="it-IT" dirty="0"/>
              <a:t> (</a:t>
            </a:r>
            <a:r>
              <a:rPr lang="it-IT" altLang="it-IT" dirty="0" err="1"/>
              <a:t>times</a:t>
            </a:r>
            <a:r>
              <a:rPr lang="it-IT" altLang="it-IT" dirty="0"/>
              <a:t> </a:t>
            </a:r>
            <a:r>
              <a:rPr lang="it-IT" altLang="it-IT" dirty="0" err="1"/>
              <a:t>as</a:t>
            </a:r>
            <a:r>
              <a:rPr lang="it-IT" altLang="it-IT" dirty="0"/>
              <a:t> </a:t>
            </a:r>
            <a:r>
              <a:rPr lang="it-IT" altLang="it-IT" dirty="0" err="1"/>
              <a:t>propositions</a:t>
            </a:r>
            <a:r>
              <a:rPr lang="it-IT" altLang="it-IT" dirty="0"/>
              <a:t>, </a:t>
            </a:r>
            <a:r>
              <a:rPr lang="it-IT" altLang="it-IT" dirty="0" err="1"/>
              <a:t>times</a:t>
            </a:r>
            <a:r>
              <a:rPr lang="it-IT" altLang="it-IT" dirty="0"/>
              <a:t> </a:t>
            </a:r>
            <a:r>
              <a:rPr lang="it-IT" altLang="it-IT" dirty="0" err="1"/>
              <a:t>as</a:t>
            </a:r>
            <a:r>
              <a:rPr lang="it-IT" altLang="it-IT" dirty="0"/>
              <a:t> sui generis)</a:t>
            </a:r>
          </a:p>
          <a:p>
            <a:endParaRPr lang="it-IT" dirty="0"/>
          </a:p>
        </p:txBody>
      </p:sp>
    </p:spTree>
    <p:extLst>
      <p:ext uri="{BB962C8B-B14F-4D97-AF65-F5344CB8AC3E}">
        <p14:creationId xmlns:p14="http://schemas.microsoft.com/office/powerpoint/2010/main" val="203853996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lstStyle/>
          <a:p>
            <a:r>
              <a:rPr lang="it-IT" dirty="0"/>
              <a:t>17/11/23</a:t>
            </a:r>
          </a:p>
        </p:txBody>
      </p:sp>
    </p:spTree>
    <p:extLst>
      <p:ext uri="{BB962C8B-B14F-4D97-AF65-F5344CB8AC3E}">
        <p14:creationId xmlns:p14="http://schemas.microsoft.com/office/powerpoint/2010/main" val="125451582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D12D3CD-7E87-5216-1BBE-ECD662F3D6D2}"/>
              </a:ext>
            </a:extLst>
          </p:cNvPr>
          <p:cNvSpPr>
            <a:spLocks noGrp="1"/>
          </p:cNvSpPr>
          <p:nvPr>
            <p:ph type="title"/>
          </p:nvPr>
        </p:nvSpPr>
        <p:spPr>
          <a:xfrm>
            <a:off x="640080" y="325369"/>
            <a:ext cx="4368602" cy="1956841"/>
          </a:xfrm>
        </p:spPr>
        <p:txBody>
          <a:bodyPr anchor="b">
            <a:normAutofit/>
          </a:bodyPr>
          <a:lstStyle/>
          <a:p>
            <a:r>
              <a:rPr lang="it-IT" sz="5400" b="1" kern="100">
                <a:effectLst/>
                <a:latin typeface="Calibri" panose="020F0502020204030204" pitchFamily="34" charset="0"/>
                <a:ea typeface="Calibri" panose="020F0502020204030204" pitchFamily="34" charset="0"/>
                <a:cs typeface="Times New Roman" panose="02020603050405020304" pitchFamily="18" charset="0"/>
              </a:rPr>
              <a:t>Argomenti</a:t>
            </a:r>
            <a:endParaRPr lang="it-IT" sz="5400"/>
          </a:p>
        </p:txBody>
      </p:sp>
      <p:sp>
        <p:nvSpPr>
          <p:cNvPr id="3" name="Segnaposto contenuto 2">
            <a:extLst>
              <a:ext uri="{FF2B5EF4-FFF2-40B4-BE49-F238E27FC236}">
                <a16:creationId xmlns:a16="http://schemas.microsoft.com/office/drawing/2014/main" id="{083C6991-B463-0BCF-5C32-62FDAE07D1E4}"/>
              </a:ext>
            </a:extLst>
          </p:cNvPr>
          <p:cNvSpPr>
            <a:spLocks noGrp="1"/>
          </p:cNvSpPr>
          <p:nvPr>
            <p:ph idx="1"/>
          </p:nvPr>
        </p:nvSpPr>
        <p:spPr>
          <a:xfrm>
            <a:off x="640080" y="2872899"/>
            <a:ext cx="4243589" cy="3320668"/>
          </a:xfrm>
        </p:spPr>
        <p:txBody>
          <a:bodyPr>
            <a:normAutofit/>
          </a:bodyPr>
          <a:lstStyle/>
          <a:p>
            <a:r>
              <a:rPr lang="it-IT" sz="2200" kern="100">
                <a:effectLst/>
                <a:latin typeface="Calibri" panose="020F0502020204030204" pitchFamily="34" charset="0"/>
                <a:ea typeface="Calibri" panose="020F0502020204030204" pitchFamily="34" charset="0"/>
                <a:cs typeface="Times New Roman" panose="02020603050405020304" pitchFamily="18" charset="0"/>
              </a:rPr>
              <a:t>Quali sono gli argomenti a favore (o contro) ciascuna delle varie teorie?</a:t>
            </a:r>
          </a:p>
          <a:p>
            <a:endParaRPr lang="it-IT" sz="2200"/>
          </a:p>
        </p:txBody>
      </p:sp>
      <p:pic>
        <p:nvPicPr>
          <p:cNvPr id="5" name="Picture 4" descr="Molti punti interrogativi su sfondo nero">
            <a:extLst>
              <a:ext uri="{FF2B5EF4-FFF2-40B4-BE49-F238E27FC236}">
                <a16:creationId xmlns:a16="http://schemas.microsoft.com/office/drawing/2014/main" id="{14EC5ECC-15C7-D68F-DEA0-41785284FCF9}"/>
              </a:ext>
            </a:extLst>
          </p:cNvPr>
          <p:cNvPicPr>
            <a:picLocks noChangeAspect="1"/>
          </p:cNvPicPr>
          <p:nvPr/>
        </p:nvPicPr>
        <p:blipFill rotWithShape="1">
          <a:blip r:embed="rId2"/>
          <a:srcRect l="38814" r="2" b="2"/>
          <a:stretch/>
        </p:blipFill>
        <p:spPr>
          <a:xfrm>
            <a:off x="5311702" y="10"/>
            <a:ext cx="6878775" cy="6857990"/>
          </a:xfrm>
          <a:custGeom>
            <a:avLst/>
            <a:gdLst/>
            <a:ahLst/>
            <a:cxnLst/>
            <a:rect l="l" t="t" r="r" b="b"/>
            <a:pathLst>
              <a:path w="6878775" h="6858000">
                <a:moveTo>
                  <a:pt x="1102973" y="0"/>
                </a:moveTo>
                <a:lnTo>
                  <a:pt x="1160688" y="0"/>
                </a:lnTo>
                <a:lnTo>
                  <a:pt x="983189" y="331786"/>
                </a:lnTo>
                <a:cubicBezTo>
                  <a:pt x="914866" y="469145"/>
                  <a:pt x="850355" y="608712"/>
                  <a:pt x="789261" y="750263"/>
                </a:cubicBezTo>
                <a:cubicBezTo>
                  <a:pt x="774307" y="784928"/>
                  <a:pt x="759992" y="819849"/>
                  <a:pt x="745295" y="854514"/>
                </a:cubicBezTo>
                <a:cubicBezTo>
                  <a:pt x="756682" y="845393"/>
                  <a:pt x="765489" y="833492"/>
                  <a:pt x="770857" y="819975"/>
                </a:cubicBezTo>
                <a:cubicBezTo>
                  <a:pt x="879943" y="589569"/>
                  <a:pt x="999605" y="365513"/>
                  <a:pt x="1131329" y="148742"/>
                </a:cubicBezTo>
                <a:lnTo>
                  <a:pt x="1227589" y="0"/>
                </a:lnTo>
                <a:lnTo>
                  <a:pt x="6878775" y="0"/>
                </a:lnTo>
                <a:lnTo>
                  <a:pt x="6878775" y="6858000"/>
                </a:lnTo>
                <a:lnTo>
                  <a:pt x="713521" y="6858000"/>
                </a:lnTo>
                <a:lnTo>
                  <a:pt x="625642" y="6670527"/>
                </a:lnTo>
                <a:cubicBezTo>
                  <a:pt x="507232" y="6398531"/>
                  <a:pt x="403083" y="6118381"/>
                  <a:pt x="312785" y="5830359"/>
                </a:cubicBezTo>
                <a:cubicBezTo>
                  <a:pt x="278149" y="5719759"/>
                  <a:pt x="248879" y="5607635"/>
                  <a:pt x="212198" y="5480401"/>
                </a:cubicBezTo>
                <a:cubicBezTo>
                  <a:pt x="212208" y="5491601"/>
                  <a:pt x="212803" y="5502788"/>
                  <a:pt x="213988" y="5513923"/>
                </a:cubicBezTo>
                <a:cubicBezTo>
                  <a:pt x="264089" y="5723695"/>
                  <a:pt x="307290" y="5935370"/>
                  <a:pt x="365826" y="6142729"/>
                </a:cubicBezTo>
                <a:cubicBezTo>
                  <a:pt x="433152" y="6380817"/>
                  <a:pt x="510068" y="6614016"/>
                  <a:pt x="597975" y="6841549"/>
                </a:cubicBezTo>
                <a:lnTo>
                  <a:pt x="604824" y="6858000"/>
                </a:lnTo>
                <a:lnTo>
                  <a:pt x="552056" y="6858000"/>
                </a:lnTo>
                <a:lnTo>
                  <a:pt x="539576" y="6828295"/>
                </a:lnTo>
                <a:cubicBezTo>
                  <a:pt x="380597" y="6414594"/>
                  <a:pt x="260223" y="5988893"/>
                  <a:pt x="171555" y="5552906"/>
                </a:cubicBezTo>
                <a:cubicBezTo>
                  <a:pt x="91163" y="5157998"/>
                  <a:pt x="43746" y="4758899"/>
                  <a:pt x="12305" y="4357388"/>
                </a:cubicBezTo>
                <a:cubicBezTo>
                  <a:pt x="-14281" y="4013908"/>
                  <a:pt x="4507" y="3672965"/>
                  <a:pt x="46684" y="3331516"/>
                </a:cubicBezTo>
                <a:cubicBezTo>
                  <a:pt x="127203" y="2664286"/>
                  <a:pt x="277819" y="2007265"/>
                  <a:pt x="496065" y="1371196"/>
                </a:cubicBezTo>
                <a:cubicBezTo>
                  <a:pt x="636273" y="966066"/>
                  <a:pt x="800445" y="573253"/>
                  <a:pt x="995723" y="196614"/>
                </a:cubicBezTo>
                <a:close/>
              </a:path>
            </a:pathLst>
          </a:custGeom>
        </p:spPr>
      </p:pic>
      <p:sp>
        <p:nvSpPr>
          <p:cNvPr id="6" name="Segnaposto numero diapositiva 5"/>
          <p:cNvSpPr>
            <a:spLocks noGrp="1"/>
          </p:cNvSpPr>
          <p:nvPr>
            <p:ph type="sldNum" sz="quarter" idx="12"/>
          </p:nvPr>
        </p:nvSpPr>
        <p:spPr/>
        <p:txBody>
          <a:bodyPr/>
          <a:lstStyle/>
          <a:p>
            <a:fld id="{0AC1EF07-D39B-41FC-B364-DE4E6392D87B}" type="slidenum">
              <a:rPr lang="it-IT" smtClean="0"/>
              <a:t>23</a:t>
            </a:fld>
            <a:endParaRPr lang="it-IT"/>
          </a:p>
        </p:txBody>
      </p:sp>
    </p:spTree>
    <p:extLst>
      <p:ext uri="{BB962C8B-B14F-4D97-AF65-F5344CB8AC3E}">
        <p14:creationId xmlns:p14="http://schemas.microsoft.com/office/powerpoint/2010/main" val="366353060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F0C6E4E-F382-5F3B-FD0A-679B2BC015A4}"/>
              </a:ext>
            </a:extLst>
          </p:cNvPr>
          <p:cNvSpPr>
            <a:spLocks noGrp="1"/>
          </p:cNvSpPr>
          <p:nvPr>
            <p:ph type="title"/>
          </p:nvPr>
        </p:nvSpPr>
        <p:spPr>
          <a:xfrm>
            <a:off x="572493" y="238539"/>
            <a:ext cx="11018520" cy="1434415"/>
          </a:xfrm>
        </p:spPr>
        <p:txBody>
          <a:bodyPr anchor="b">
            <a:normAutofit/>
          </a:bodyPr>
          <a:lstStyle/>
          <a:p>
            <a:pPr>
              <a:spcAft>
                <a:spcPts val="800"/>
              </a:spcAft>
            </a:pPr>
            <a:r>
              <a:rPr lang="it-IT" sz="3400" b="1" kern="100" dirty="0">
                <a:latin typeface="Calibri" panose="020F0502020204030204" pitchFamily="34" charset="0"/>
                <a:ea typeface="Calibri" panose="020F0502020204030204" pitchFamily="34" charset="0"/>
                <a:cs typeface="Times New Roman" panose="02020603050405020304" pitchFamily="18" charset="0"/>
              </a:rPr>
              <a:t>Appello al s</a:t>
            </a:r>
            <a:r>
              <a:rPr lang="it-IT" sz="3400" b="1" kern="100" dirty="0">
                <a:effectLst/>
                <a:latin typeface="Calibri" panose="020F0502020204030204" pitchFamily="34" charset="0"/>
                <a:ea typeface="Calibri" panose="020F0502020204030204" pitchFamily="34" charset="0"/>
                <a:cs typeface="Times New Roman" panose="02020603050405020304" pitchFamily="18" charset="0"/>
              </a:rPr>
              <a:t>enso comune</a:t>
            </a:r>
            <a:br>
              <a:rPr lang="it-IT" sz="3400" kern="100" dirty="0">
                <a:effectLst/>
                <a:latin typeface="Calibri" panose="020F0502020204030204" pitchFamily="34" charset="0"/>
                <a:ea typeface="Calibri" panose="020F0502020204030204" pitchFamily="34" charset="0"/>
                <a:cs typeface="Times New Roman" panose="02020603050405020304" pitchFamily="18" charset="0"/>
              </a:rPr>
            </a:br>
            <a:r>
              <a:rPr lang="it-IT" sz="3400" kern="100" dirty="0">
                <a:effectLst/>
                <a:latin typeface="Calibri" panose="020F0502020204030204" pitchFamily="34" charset="0"/>
                <a:ea typeface="Calibri" panose="020F0502020204030204" pitchFamily="34" charset="0"/>
                <a:cs typeface="Times New Roman" panose="02020603050405020304" pitchFamily="18" charset="0"/>
              </a:rPr>
              <a:t>a favore delle teorie dinamiche, soprattutto del presentismo</a:t>
            </a:r>
            <a:endParaRPr lang="it-IT" sz="3400" dirty="0"/>
          </a:p>
        </p:txBody>
      </p:sp>
      <p:sp>
        <p:nvSpPr>
          <p:cNvPr id="3" name="Segnaposto contenuto 2">
            <a:extLst>
              <a:ext uri="{FF2B5EF4-FFF2-40B4-BE49-F238E27FC236}">
                <a16:creationId xmlns:a16="http://schemas.microsoft.com/office/drawing/2014/main" id="{3704B506-069A-1830-3E04-8EB249CDD384}"/>
              </a:ext>
            </a:extLst>
          </p:cNvPr>
          <p:cNvSpPr>
            <a:spLocks noGrp="1"/>
          </p:cNvSpPr>
          <p:nvPr>
            <p:ph idx="1"/>
          </p:nvPr>
        </p:nvSpPr>
        <p:spPr>
          <a:xfrm>
            <a:off x="572493" y="2071316"/>
            <a:ext cx="6713552" cy="4119172"/>
          </a:xfrm>
        </p:spPr>
        <p:txBody>
          <a:bodyPr anchor="t">
            <a:normAutofit/>
          </a:bodyPr>
          <a:lstStyle/>
          <a:p>
            <a:pPr marL="0" indent="0">
              <a:spcBef>
                <a:spcPts val="0"/>
              </a:spcBef>
              <a:buNone/>
            </a:pPr>
            <a:r>
              <a:rPr lang="it-IT" sz="2200" kern="100" dirty="0">
                <a:effectLst/>
                <a:latin typeface="Calibri" panose="020F0502020204030204" pitchFamily="34" charset="0"/>
                <a:ea typeface="Calibri" panose="020F0502020204030204" pitchFamily="34" charset="0"/>
                <a:cs typeface="Times New Roman" panose="02020603050405020304" pitchFamily="18" charset="0"/>
              </a:rPr>
              <a:t>(1) le credenze di senso comune </a:t>
            </a:r>
            <a:r>
              <a:rPr lang="it-IT" sz="2200" i="1" kern="100" dirty="0">
                <a:effectLst/>
                <a:latin typeface="Calibri" panose="020F0502020204030204" pitchFamily="34" charset="0"/>
                <a:ea typeface="Calibri" panose="020F0502020204030204" pitchFamily="34" charset="0"/>
                <a:cs typeface="Times New Roman" panose="02020603050405020304" pitchFamily="18" charset="0"/>
              </a:rPr>
              <a:t>sembrano</a:t>
            </a:r>
            <a:r>
              <a:rPr lang="it-IT" sz="2200" kern="100" dirty="0">
                <a:effectLst/>
                <a:latin typeface="Calibri" panose="020F0502020204030204" pitchFamily="34" charset="0"/>
                <a:ea typeface="Calibri" panose="020F0502020204030204" pitchFamily="34" charset="0"/>
                <a:cs typeface="Times New Roman" panose="02020603050405020304" pitchFamily="18" charset="0"/>
              </a:rPr>
              <a:t> vere (sono intuitive) a tante persone;</a:t>
            </a:r>
          </a:p>
          <a:p>
            <a:pPr marL="0" indent="0">
              <a:spcBef>
                <a:spcPts val="0"/>
              </a:spcBef>
              <a:buNone/>
            </a:pPr>
            <a:r>
              <a:rPr lang="it-IT" sz="2200" kern="100" dirty="0">
                <a:effectLst/>
                <a:latin typeface="Calibri" panose="020F0502020204030204" pitchFamily="34" charset="0"/>
                <a:ea typeface="Calibri" panose="020F0502020204030204" pitchFamily="34" charset="0"/>
                <a:cs typeface="Times New Roman" panose="02020603050405020304" pitchFamily="18" charset="0"/>
              </a:rPr>
              <a:t>(2) se una idea </a:t>
            </a:r>
            <a:r>
              <a:rPr lang="it-IT" sz="2200" i="1" kern="100" dirty="0">
                <a:effectLst/>
                <a:latin typeface="Calibri" panose="020F0502020204030204" pitchFamily="34" charset="0"/>
                <a:ea typeface="Calibri" panose="020F0502020204030204" pitchFamily="34" charset="0"/>
                <a:cs typeface="Times New Roman" panose="02020603050405020304" pitchFamily="18" charset="0"/>
              </a:rPr>
              <a:t>sembra</a:t>
            </a:r>
            <a:r>
              <a:rPr lang="it-IT" sz="2200" kern="100" dirty="0">
                <a:effectLst/>
                <a:latin typeface="Calibri" panose="020F0502020204030204" pitchFamily="34" charset="0"/>
                <a:ea typeface="Calibri" panose="020F0502020204030204" pitchFamily="34" charset="0"/>
                <a:cs typeface="Times New Roman" panose="02020603050405020304" pitchFamily="18" charset="0"/>
              </a:rPr>
              <a:t> vera a tante persone, allora è ragionevole ritenere che sia effettivamente vera (fino a quando non si mostri che invece è falsa);</a:t>
            </a:r>
          </a:p>
          <a:p>
            <a:pPr marL="0" indent="0">
              <a:spcBef>
                <a:spcPts val="0"/>
              </a:spcBef>
              <a:buNone/>
            </a:pPr>
            <a:r>
              <a:rPr lang="it-IT" sz="2200" kern="100" dirty="0">
                <a:effectLst/>
                <a:latin typeface="Calibri" panose="020F0502020204030204" pitchFamily="34" charset="0"/>
                <a:ea typeface="Calibri" panose="020F0502020204030204" pitchFamily="34" charset="0"/>
                <a:cs typeface="Times New Roman" panose="02020603050405020304" pitchFamily="18" charset="0"/>
              </a:rPr>
              <a:t>(3) l’idea che il tempo passi realmente è parte del senso comune;</a:t>
            </a:r>
          </a:p>
          <a:p>
            <a:pPr marL="0" indent="0">
              <a:spcBef>
                <a:spcPts val="0"/>
              </a:spcBef>
              <a:buNone/>
            </a:pPr>
            <a:r>
              <a:rPr lang="it-IT" sz="2200" kern="100" dirty="0">
                <a:effectLst/>
                <a:latin typeface="Calibri" panose="020F0502020204030204" pitchFamily="34" charset="0"/>
                <a:ea typeface="Calibri" panose="020F0502020204030204" pitchFamily="34" charset="0"/>
                <a:cs typeface="Times New Roman" panose="02020603050405020304" pitchFamily="18" charset="0"/>
              </a:rPr>
              <a:t>(C) il tempo passa realmente.</a:t>
            </a:r>
          </a:p>
          <a:p>
            <a:pPr marL="0" indent="0">
              <a:spcBef>
                <a:spcPts val="0"/>
              </a:spcBef>
              <a:buNone/>
            </a:pPr>
            <a:r>
              <a:rPr lang="it-IT" sz="2200" kern="100" dirty="0">
                <a:effectLst/>
                <a:latin typeface="Calibri" panose="020F0502020204030204" pitchFamily="34" charset="0"/>
                <a:ea typeface="Calibri" panose="020F0502020204030204" pitchFamily="34" charset="0"/>
                <a:cs typeface="Times New Roman" panose="02020603050405020304" pitchFamily="18" charset="0"/>
              </a:rPr>
              <a:t> </a:t>
            </a:r>
          </a:p>
          <a:p>
            <a:pPr marL="0" indent="0">
              <a:spcBef>
                <a:spcPts val="0"/>
              </a:spcBef>
              <a:buNone/>
            </a:pPr>
            <a:r>
              <a:rPr lang="it-IT" sz="2200" kern="100" dirty="0">
                <a:effectLst/>
                <a:latin typeface="Calibri" panose="020F0502020204030204" pitchFamily="34" charset="0"/>
                <a:ea typeface="Calibri" panose="020F0502020204030204" pitchFamily="34" charset="0"/>
                <a:cs typeface="Times New Roman" panose="02020603050405020304" pitchFamily="18" charset="0"/>
              </a:rPr>
              <a:t>(3*) l’idea che il tempo passi </a:t>
            </a:r>
            <a:r>
              <a:rPr lang="it-IT" sz="2200" kern="100">
                <a:effectLst/>
                <a:latin typeface="Calibri" panose="020F0502020204030204" pitchFamily="34" charset="0"/>
                <a:ea typeface="Calibri" panose="020F0502020204030204" pitchFamily="34" charset="0"/>
                <a:cs typeface="Times New Roman" panose="02020603050405020304" pitchFamily="18" charset="0"/>
              </a:rPr>
              <a:t>e l’idea che </a:t>
            </a:r>
            <a:r>
              <a:rPr lang="it-IT" sz="2200" kern="100" dirty="0">
                <a:effectLst/>
                <a:latin typeface="Calibri" panose="020F0502020204030204" pitchFamily="34" charset="0"/>
                <a:ea typeface="Calibri" panose="020F0502020204030204" pitchFamily="34" charset="0"/>
                <a:cs typeface="Times New Roman" panose="02020603050405020304" pitchFamily="18" charset="0"/>
              </a:rPr>
              <a:t>esista solo il presente sono parte del senso comune;</a:t>
            </a:r>
          </a:p>
          <a:p>
            <a:pPr marL="0" indent="0">
              <a:spcBef>
                <a:spcPts val="0"/>
              </a:spcBef>
              <a:buNone/>
            </a:pPr>
            <a:r>
              <a:rPr lang="it-IT" sz="2200" kern="100" dirty="0">
                <a:effectLst/>
                <a:latin typeface="Calibri" panose="020F0502020204030204" pitchFamily="34" charset="0"/>
                <a:ea typeface="Calibri" panose="020F0502020204030204" pitchFamily="34" charset="0"/>
                <a:cs typeface="Times New Roman" panose="02020603050405020304" pitchFamily="18" charset="0"/>
              </a:rPr>
              <a:t>(C*) il tempo passa ed esiste solo il presente (il presentismo è vero).</a:t>
            </a:r>
          </a:p>
          <a:p>
            <a:endParaRPr lang="it-IT" sz="2200" dirty="0"/>
          </a:p>
        </p:txBody>
      </p:sp>
      <p:pic>
        <p:nvPicPr>
          <p:cNvPr id="4" name="Immagine 3" descr="Immagine che contiene diagramma&#10;&#10;Descrizione generata automaticamente">
            <a:extLst>
              <a:ext uri="{FF2B5EF4-FFF2-40B4-BE49-F238E27FC236}">
                <a16:creationId xmlns:a16="http://schemas.microsoft.com/office/drawing/2014/main" id="{D3C29A1F-A5A9-BA61-7847-868BC660FCC8}"/>
              </a:ext>
            </a:extLst>
          </p:cNvPr>
          <p:cNvPicPr>
            <a:picLocks noChangeAspect="1"/>
          </p:cNvPicPr>
          <p:nvPr/>
        </p:nvPicPr>
        <p:blipFill rotWithShape="1">
          <a:blip r:embed="rId2" cstate="print">
            <a:extLst>
              <a:ext uri="{28A0092B-C50C-407E-A947-70E740481C1C}">
                <a14:useLocalDpi xmlns:a14="http://schemas.microsoft.com/office/drawing/2010/main" val="0"/>
              </a:ext>
            </a:extLst>
          </a:blip>
          <a:srcRect l="14218" r="21804" b="-3"/>
          <a:stretch/>
        </p:blipFill>
        <p:spPr bwMode="auto">
          <a:xfrm>
            <a:off x="7675658" y="2093976"/>
            <a:ext cx="3941064" cy="4096512"/>
          </a:xfrm>
          <a:prstGeom prst="rect">
            <a:avLst/>
          </a:prstGeom>
          <a:noFill/>
        </p:spPr>
      </p:pic>
      <p:sp>
        <p:nvSpPr>
          <p:cNvPr id="6" name="Segnaposto numero diapositiva 5"/>
          <p:cNvSpPr>
            <a:spLocks noGrp="1"/>
          </p:cNvSpPr>
          <p:nvPr>
            <p:ph type="sldNum" sz="quarter" idx="12"/>
          </p:nvPr>
        </p:nvSpPr>
        <p:spPr/>
        <p:txBody>
          <a:bodyPr/>
          <a:lstStyle/>
          <a:p>
            <a:fld id="{0AC1EF07-D39B-41FC-B364-DE4E6392D87B}" type="slidenum">
              <a:rPr lang="it-IT" smtClean="0"/>
              <a:t>24</a:t>
            </a:fld>
            <a:endParaRPr lang="it-IT"/>
          </a:p>
        </p:txBody>
      </p:sp>
    </p:spTree>
    <p:extLst>
      <p:ext uri="{BB962C8B-B14F-4D97-AF65-F5344CB8AC3E}">
        <p14:creationId xmlns:p14="http://schemas.microsoft.com/office/powerpoint/2010/main" val="338120760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olo 7"/>
          <p:cNvSpPr>
            <a:spLocks noGrp="1"/>
          </p:cNvSpPr>
          <p:nvPr>
            <p:ph type="title"/>
          </p:nvPr>
        </p:nvSpPr>
        <p:spPr/>
        <p:txBody>
          <a:bodyPr/>
          <a:lstStyle/>
          <a:p>
            <a:r>
              <a:rPr lang="it-IT" dirty="0"/>
              <a:t>Il risultato della ricerca di Graziani, Orilia et al.</a:t>
            </a:r>
          </a:p>
        </p:txBody>
      </p:sp>
      <p:pic>
        <p:nvPicPr>
          <p:cNvPr id="9" name="Segnaposto contenuto 8"/>
          <p:cNvPicPr>
            <a:picLocks noGrp="1"/>
          </p:cNvPicPr>
          <p:nvPr>
            <p:ph sz="half" idx="1"/>
          </p:nvPr>
        </p:nvPicPr>
        <p:blipFill>
          <a:blip r:embed="rId2" cstate="print">
            <a:extLst>
              <a:ext uri="{28A0092B-C50C-407E-A947-70E740481C1C}">
                <a14:useLocalDpi xmlns:a14="http://schemas.microsoft.com/office/drawing/2010/main" val="0"/>
              </a:ext>
            </a:extLst>
          </a:blip>
          <a:stretch>
            <a:fillRect/>
          </a:stretch>
        </p:blipFill>
        <p:spPr>
          <a:xfrm>
            <a:off x="1062182" y="1690688"/>
            <a:ext cx="4379746" cy="4314031"/>
          </a:xfrm>
          <a:prstGeom prst="rect">
            <a:avLst/>
          </a:prstGeom>
        </p:spPr>
      </p:pic>
      <p:sp>
        <p:nvSpPr>
          <p:cNvPr id="10" name="Segnaposto contenuto 9"/>
          <p:cNvSpPr>
            <a:spLocks noGrp="1"/>
          </p:cNvSpPr>
          <p:nvPr>
            <p:ph sz="half" idx="2"/>
          </p:nvPr>
        </p:nvSpPr>
        <p:spPr/>
        <p:txBody>
          <a:bodyPr>
            <a:normAutofit/>
          </a:bodyPr>
          <a:lstStyle/>
          <a:p>
            <a:r>
              <a:rPr lang="en-GB" dirty="0" err="1"/>
              <a:t>Presentismo</a:t>
            </a:r>
            <a:r>
              <a:rPr lang="en-GB" dirty="0"/>
              <a:t>: 63.9%</a:t>
            </a:r>
          </a:p>
          <a:p>
            <a:r>
              <a:rPr lang="en-GB" dirty="0" err="1"/>
              <a:t>Incrementismo</a:t>
            </a:r>
            <a:r>
              <a:rPr lang="en-GB" dirty="0"/>
              <a:t>: 18.8%</a:t>
            </a:r>
          </a:p>
          <a:p>
            <a:r>
              <a:rPr lang="en-GB" dirty="0" err="1"/>
              <a:t>Eternalismo</a:t>
            </a:r>
            <a:r>
              <a:rPr lang="en-GB" dirty="0"/>
              <a:t>:  17.3%</a:t>
            </a:r>
            <a:endParaRPr lang="it-IT" dirty="0"/>
          </a:p>
        </p:txBody>
      </p:sp>
      <p:sp>
        <p:nvSpPr>
          <p:cNvPr id="5" name="Segnaposto numero diapositiva 4"/>
          <p:cNvSpPr>
            <a:spLocks noGrp="1"/>
          </p:cNvSpPr>
          <p:nvPr>
            <p:ph type="sldNum" sz="quarter" idx="12"/>
          </p:nvPr>
        </p:nvSpPr>
        <p:spPr/>
        <p:txBody>
          <a:bodyPr/>
          <a:lstStyle/>
          <a:p>
            <a:fld id="{0AC1EF07-D39B-41FC-B364-DE4E6392D87B}" type="slidenum">
              <a:rPr lang="it-IT" smtClean="0"/>
              <a:t>25</a:t>
            </a:fld>
            <a:endParaRPr lang="it-IT"/>
          </a:p>
        </p:txBody>
      </p:sp>
    </p:spTree>
    <p:extLst>
      <p:ext uri="{BB962C8B-B14F-4D97-AF65-F5344CB8AC3E}">
        <p14:creationId xmlns:p14="http://schemas.microsoft.com/office/powerpoint/2010/main" val="116312227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r>
              <a:rPr lang="it-IT" dirty="0"/>
              <a:t>               </a:t>
            </a:r>
            <a:r>
              <a:rPr lang="it-IT" b="1" dirty="0"/>
              <a:t>Teoria della relatività</a:t>
            </a:r>
            <a:br>
              <a:rPr lang="it-IT" dirty="0"/>
            </a:br>
            <a:r>
              <a:rPr lang="it-IT" dirty="0"/>
              <a:t> co          </a:t>
            </a:r>
            <a:r>
              <a:rPr lang="it-IT" sz="4000" dirty="0"/>
              <a:t>Pro </a:t>
            </a:r>
            <a:r>
              <a:rPr lang="it-IT" sz="4000" dirty="0" err="1"/>
              <a:t>eternismo</a:t>
            </a:r>
            <a:r>
              <a:rPr lang="it-IT" sz="4000" dirty="0"/>
              <a:t> B e contro le teorie dinamiche</a:t>
            </a:r>
          </a:p>
        </p:txBody>
      </p:sp>
      <p:sp>
        <p:nvSpPr>
          <p:cNvPr id="3" name="Segnaposto contenuto 2"/>
          <p:cNvSpPr>
            <a:spLocks noGrp="1"/>
          </p:cNvSpPr>
          <p:nvPr>
            <p:ph idx="1"/>
          </p:nvPr>
        </p:nvSpPr>
        <p:spPr/>
        <p:txBody>
          <a:bodyPr>
            <a:normAutofit fontScale="92500" lnSpcReduction="10000"/>
          </a:bodyPr>
          <a:lstStyle/>
          <a:p>
            <a:r>
              <a:rPr lang="it-IT" dirty="0"/>
              <a:t>La velocità della luce è costante</a:t>
            </a:r>
          </a:p>
          <a:p>
            <a:r>
              <a:rPr lang="it-IT" dirty="0"/>
              <a:t>Se un sistema S1 è in moto rispetto ad un sistema S2, l’orologio in S1 è più lento dell’orologio in S2. </a:t>
            </a:r>
          </a:p>
          <a:p>
            <a:r>
              <a:rPr lang="it-IT" dirty="0"/>
              <a:t>La dilatazione temporale è riscontrabile in orologi al cesio imbarcati su aerei di linea con velocità 1/1000.000 della luce che fanno un giro intorno alla terra (esperimento fatto nel 1971)</a:t>
            </a:r>
          </a:p>
          <a:p>
            <a:r>
              <a:rPr lang="it-IT" dirty="0"/>
              <a:t>La simultaneità non è assoluta:</a:t>
            </a:r>
            <a:r>
              <a:rPr lang="it-IT" kern="100" dirty="0">
                <a:latin typeface="Calibri" panose="020F0502020204030204" pitchFamily="34" charset="0"/>
                <a:ea typeface="Calibri" panose="020F0502020204030204" pitchFamily="34" charset="0"/>
                <a:cs typeface="Times New Roman" panose="02020603050405020304" pitchFamily="18" charset="0"/>
              </a:rPr>
              <a:t> </a:t>
            </a:r>
            <a:r>
              <a:rPr lang="it-IT" u="heavy" kern="100" dirty="0">
                <a:latin typeface="Calibri" panose="020F0502020204030204" pitchFamily="34" charset="0"/>
                <a:ea typeface="Calibri" panose="020F0502020204030204" pitchFamily="34" charset="0"/>
                <a:cs typeface="Times New Roman" panose="02020603050405020304" pitchFamily="18" charset="0"/>
              </a:rPr>
              <a:t>due eventi </a:t>
            </a:r>
            <a:r>
              <a:rPr lang="it-IT" i="1" u="heavy" kern="100" dirty="0">
                <a:latin typeface="Calibri" panose="020F0502020204030204" pitchFamily="34" charset="0"/>
                <a:ea typeface="Calibri" panose="020F0502020204030204" pitchFamily="34" charset="0"/>
                <a:cs typeface="Times New Roman" panose="02020603050405020304" pitchFamily="18" charset="0"/>
              </a:rPr>
              <a:t>simultanei</a:t>
            </a:r>
            <a:r>
              <a:rPr lang="it-IT" u="heavy" kern="100" dirty="0">
                <a:latin typeface="Calibri" panose="020F0502020204030204" pitchFamily="34" charset="0"/>
                <a:ea typeface="Calibri" panose="020F0502020204030204" pitchFamily="34" charset="0"/>
                <a:cs typeface="Times New Roman" panose="02020603050405020304" pitchFamily="18" charset="0"/>
              </a:rPr>
              <a:t> in un sistema di riferimento possono essere </a:t>
            </a:r>
            <a:r>
              <a:rPr lang="it-IT" i="1" u="heavy" kern="100" dirty="0">
                <a:latin typeface="Calibri" panose="020F0502020204030204" pitchFamily="34" charset="0"/>
                <a:ea typeface="Calibri" panose="020F0502020204030204" pitchFamily="34" charset="0"/>
                <a:cs typeface="Times New Roman" panose="02020603050405020304" pitchFamily="18" charset="0"/>
              </a:rPr>
              <a:t>successivi</a:t>
            </a:r>
            <a:r>
              <a:rPr lang="it-IT" u="heavy" kern="100" dirty="0">
                <a:latin typeface="Calibri" panose="020F0502020204030204" pitchFamily="34" charset="0"/>
                <a:ea typeface="Calibri" panose="020F0502020204030204" pitchFamily="34" charset="0"/>
                <a:cs typeface="Times New Roman" panose="02020603050405020304" pitchFamily="18" charset="0"/>
              </a:rPr>
              <a:t> in un altro sistema di riferimento</a:t>
            </a:r>
            <a:endParaRPr lang="it-IT" kern="100" dirty="0">
              <a:latin typeface="Calibri" panose="020F0502020204030204" pitchFamily="34" charset="0"/>
              <a:ea typeface="Calibri" panose="020F0502020204030204" pitchFamily="34" charset="0"/>
              <a:cs typeface="Times New Roman" panose="02020603050405020304" pitchFamily="18" charset="0"/>
            </a:endParaRPr>
          </a:p>
          <a:p>
            <a:r>
              <a:rPr lang="it-IT" dirty="0"/>
              <a:t> Consideriamo presenti tutti gli eventi simultanei a ciò che ci accade</a:t>
            </a:r>
          </a:p>
          <a:p>
            <a:r>
              <a:rPr lang="it-IT" dirty="0"/>
              <a:t>Quindi, ciò che è presente non è assoluto, dipende dal sistema di riferimento.</a:t>
            </a:r>
          </a:p>
          <a:p>
            <a:endParaRPr lang="it-IT" dirty="0"/>
          </a:p>
          <a:p>
            <a:endParaRPr lang="it-IT" dirty="0"/>
          </a:p>
          <a:p>
            <a:endParaRPr lang="it-IT" dirty="0"/>
          </a:p>
        </p:txBody>
      </p:sp>
      <p:sp>
        <p:nvSpPr>
          <p:cNvPr id="5" name="Segnaposto numero diapositiva 4"/>
          <p:cNvSpPr>
            <a:spLocks noGrp="1"/>
          </p:cNvSpPr>
          <p:nvPr>
            <p:ph type="sldNum" sz="quarter" idx="12"/>
          </p:nvPr>
        </p:nvSpPr>
        <p:spPr/>
        <p:txBody>
          <a:bodyPr/>
          <a:lstStyle/>
          <a:p>
            <a:fld id="{0F3CD740-E4AB-465A-973B-3A152282ACA3}" type="slidenum">
              <a:rPr lang="it-IT" smtClean="0"/>
              <a:pPr/>
              <a:t>26</a:t>
            </a:fld>
            <a:endParaRPr lang="it-IT"/>
          </a:p>
        </p:txBody>
      </p:sp>
      <p:pic>
        <p:nvPicPr>
          <p:cNvPr id="1026" name="Picture 2" descr="C:\Users\utente\Desktop\einsteinjpg.jpg"/>
          <p:cNvPicPr>
            <a:picLocks noChangeAspect="1" noChangeArrowheads="1"/>
          </p:cNvPicPr>
          <p:nvPr/>
        </p:nvPicPr>
        <p:blipFill>
          <a:blip r:embed="rId3" cstate="print"/>
          <a:srcRect/>
          <a:stretch>
            <a:fillRect/>
          </a:stretch>
        </p:blipFill>
        <p:spPr bwMode="auto">
          <a:xfrm>
            <a:off x="10396311" y="4811551"/>
            <a:ext cx="1296144" cy="1455105"/>
          </a:xfrm>
          <a:prstGeom prst="rect">
            <a:avLst/>
          </a:prstGeom>
          <a:noFill/>
        </p:spPr>
      </p:pic>
      <p:pic>
        <p:nvPicPr>
          <p:cNvPr id="7" name="Picture 2" descr="C:\Users\utente\Pictures\images[8].jpg"/>
          <p:cNvPicPr>
            <a:picLocks noChangeAspect="1" noChangeArrowheads="1"/>
          </p:cNvPicPr>
          <p:nvPr/>
        </p:nvPicPr>
        <p:blipFill>
          <a:blip r:embed="rId4" cstate="print"/>
          <a:srcRect/>
          <a:stretch>
            <a:fillRect/>
          </a:stretch>
        </p:blipFill>
        <p:spPr bwMode="auto">
          <a:xfrm>
            <a:off x="1028138" y="337416"/>
            <a:ext cx="1636222" cy="1224136"/>
          </a:xfrm>
          <a:prstGeom prst="rect">
            <a:avLst/>
          </a:prstGeom>
          <a:noFill/>
        </p:spPr>
      </p:pic>
    </p:spTree>
    <p:extLst>
      <p:ext uri="{BB962C8B-B14F-4D97-AF65-F5344CB8AC3E}">
        <p14:creationId xmlns:p14="http://schemas.microsoft.com/office/powerpoint/2010/main" val="17907721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down)">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down)">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wipe(down)">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AC3B3A9-1DA5-9C4D-3580-70C7124F9E33}"/>
              </a:ext>
            </a:extLst>
          </p:cNvPr>
          <p:cNvSpPr>
            <a:spLocks noGrp="1"/>
          </p:cNvSpPr>
          <p:nvPr>
            <p:ph type="title"/>
          </p:nvPr>
        </p:nvSpPr>
        <p:spPr>
          <a:xfrm>
            <a:off x="572493" y="238539"/>
            <a:ext cx="11018520" cy="1434415"/>
          </a:xfrm>
        </p:spPr>
        <p:txBody>
          <a:bodyPr anchor="b">
            <a:noAutofit/>
          </a:bodyPr>
          <a:lstStyle/>
          <a:p>
            <a:pPr>
              <a:spcAft>
                <a:spcPts val="800"/>
              </a:spcAft>
            </a:pPr>
            <a:r>
              <a:rPr lang="it-IT" sz="3200" b="1" kern="100" dirty="0">
                <a:effectLst/>
                <a:latin typeface="Calibri" panose="020F0502020204030204" pitchFamily="34" charset="0"/>
                <a:ea typeface="Calibri" panose="020F0502020204030204" pitchFamily="34" charset="0"/>
                <a:cs typeface="Times New Roman" panose="02020603050405020304" pitchFamily="18" charset="0"/>
              </a:rPr>
              <a:t>Libertà</a:t>
            </a:r>
            <a:br>
              <a:rPr lang="it-IT" sz="3200" kern="100" dirty="0">
                <a:effectLst/>
                <a:latin typeface="Calibri" panose="020F0502020204030204" pitchFamily="34" charset="0"/>
                <a:ea typeface="Calibri" panose="020F0502020204030204" pitchFamily="34" charset="0"/>
                <a:cs typeface="Times New Roman" panose="02020603050405020304" pitchFamily="18" charset="0"/>
              </a:rPr>
            </a:br>
            <a:r>
              <a:rPr lang="it-IT" sz="3200" kern="100" dirty="0">
                <a:effectLst/>
                <a:latin typeface="Calibri" panose="020F0502020204030204" pitchFamily="34" charset="0"/>
                <a:ea typeface="Calibri" panose="020F0502020204030204" pitchFamily="34" charset="0"/>
                <a:cs typeface="Times New Roman" panose="02020603050405020304" pitchFamily="18" charset="0"/>
              </a:rPr>
              <a:t>a favore di presentismo e </a:t>
            </a:r>
            <a:r>
              <a:rPr lang="it-IT" sz="3200" kern="100" dirty="0" err="1">
                <a:effectLst/>
                <a:latin typeface="Calibri" panose="020F0502020204030204" pitchFamily="34" charset="0"/>
                <a:ea typeface="Calibri" panose="020F0502020204030204" pitchFamily="34" charset="0"/>
                <a:cs typeface="Times New Roman" panose="02020603050405020304" pitchFamily="18" charset="0"/>
              </a:rPr>
              <a:t>incrementismo</a:t>
            </a:r>
            <a:r>
              <a:rPr lang="it-IT" sz="3200" kern="100" dirty="0">
                <a:effectLst/>
                <a:latin typeface="Calibri" panose="020F0502020204030204" pitchFamily="34" charset="0"/>
                <a:ea typeface="Calibri" panose="020F0502020204030204" pitchFamily="34" charset="0"/>
                <a:cs typeface="Times New Roman" panose="02020603050405020304" pitchFamily="18" charset="0"/>
              </a:rPr>
              <a:t>, contro l’</a:t>
            </a:r>
            <a:r>
              <a:rPr lang="it-IT" sz="3200" kern="100" dirty="0" err="1">
                <a:effectLst/>
                <a:latin typeface="Calibri" panose="020F0502020204030204" pitchFamily="34" charset="0"/>
                <a:ea typeface="Calibri" panose="020F0502020204030204" pitchFamily="34" charset="0"/>
                <a:cs typeface="Times New Roman" panose="02020603050405020304" pitchFamily="18" charset="0"/>
              </a:rPr>
              <a:t>eternismo</a:t>
            </a:r>
            <a:r>
              <a:rPr lang="it-IT" sz="3200" kern="100" dirty="0">
                <a:effectLst/>
                <a:latin typeface="Calibri" panose="020F0502020204030204" pitchFamily="34" charset="0"/>
                <a:ea typeface="Calibri" panose="020F0502020204030204" pitchFamily="34" charset="0"/>
                <a:cs typeface="Times New Roman" panose="02020603050405020304" pitchFamily="18" charset="0"/>
              </a:rPr>
              <a:t> dinamico e statico</a:t>
            </a:r>
            <a:endParaRPr lang="it-IT" sz="3200" dirty="0"/>
          </a:p>
        </p:txBody>
      </p:sp>
      <p:sp>
        <p:nvSpPr>
          <p:cNvPr id="3" name="Segnaposto contenuto 2">
            <a:extLst>
              <a:ext uri="{FF2B5EF4-FFF2-40B4-BE49-F238E27FC236}">
                <a16:creationId xmlns:a16="http://schemas.microsoft.com/office/drawing/2014/main" id="{A6763D8F-6B7C-DC15-8F53-E49DB40FD050}"/>
              </a:ext>
            </a:extLst>
          </p:cNvPr>
          <p:cNvSpPr>
            <a:spLocks noGrp="1"/>
          </p:cNvSpPr>
          <p:nvPr>
            <p:ph idx="1"/>
          </p:nvPr>
        </p:nvSpPr>
        <p:spPr>
          <a:xfrm>
            <a:off x="572493" y="2071316"/>
            <a:ext cx="6713552" cy="4119172"/>
          </a:xfrm>
        </p:spPr>
        <p:txBody>
          <a:bodyPr anchor="t">
            <a:normAutofit/>
          </a:bodyPr>
          <a:lstStyle/>
          <a:p>
            <a:pPr marL="0" indent="0">
              <a:spcBef>
                <a:spcPts val="0"/>
              </a:spcBef>
              <a:buNone/>
            </a:pPr>
            <a:r>
              <a:rPr lang="it-IT" sz="2200" kern="100" dirty="0">
                <a:effectLst/>
                <a:latin typeface="Calibri" panose="020F0502020204030204" pitchFamily="34" charset="0"/>
                <a:ea typeface="Calibri" panose="020F0502020204030204" pitchFamily="34" charset="0"/>
                <a:cs typeface="Times New Roman" panose="02020603050405020304" pitchFamily="18" charset="0"/>
              </a:rPr>
              <a:t>(1) per essere liberi occorre avere la possibilità di agire in vari modi nel proprio futuro (cioè in modi diversi rispetto a come si agirà di fatto);</a:t>
            </a:r>
          </a:p>
          <a:p>
            <a:pPr marL="0" indent="0">
              <a:spcBef>
                <a:spcPts val="0"/>
              </a:spcBef>
              <a:buNone/>
            </a:pPr>
            <a:r>
              <a:rPr lang="it-IT" sz="2200" kern="100" dirty="0">
                <a:effectLst/>
                <a:latin typeface="Calibri" panose="020F0502020204030204" pitchFamily="34" charset="0"/>
                <a:ea typeface="Calibri" panose="020F0502020204030204" pitchFamily="34" charset="0"/>
                <a:cs typeface="Times New Roman" panose="02020603050405020304" pitchFamily="18" charset="0"/>
              </a:rPr>
              <a:t>(2) se il futuro esiste (come afferma l’eternismo), allora anche tutte le azioni che noi compiremo esistono già (anche se sono temporalmente posizionate nel futuro);</a:t>
            </a:r>
          </a:p>
          <a:p>
            <a:pPr marL="0" indent="0">
              <a:spcBef>
                <a:spcPts val="0"/>
              </a:spcBef>
              <a:buNone/>
            </a:pPr>
            <a:r>
              <a:rPr lang="it-IT" sz="2200" kern="100" dirty="0">
                <a:effectLst/>
                <a:latin typeface="Calibri" panose="020F0502020204030204" pitchFamily="34" charset="0"/>
                <a:ea typeface="Calibri" panose="020F0502020204030204" pitchFamily="34" charset="0"/>
                <a:cs typeface="Times New Roman" panose="02020603050405020304" pitchFamily="18" charset="0"/>
              </a:rPr>
              <a:t>(3) se un evento esiste già, non è possibile evitare il suo esistere (non è possibile fare in modo che non accada);</a:t>
            </a:r>
          </a:p>
          <a:p>
            <a:pPr marL="0" indent="0">
              <a:spcBef>
                <a:spcPts val="0"/>
              </a:spcBef>
              <a:buNone/>
            </a:pPr>
            <a:r>
              <a:rPr lang="it-IT" sz="2200" kern="100">
                <a:effectLst/>
                <a:latin typeface="Calibri" panose="020F0502020204030204" pitchFamily="34" charset="0"/>
                <a:ea typeface="Calibri" panose="020F0502020204030204" pitchFamily="34" charset="0"/>
                <a:cs typeface="Times New Roman" panose="02020603050405020304" pitchFamily="18" charset="0"/>
              </a:rPr>
              <a:t>(C) se è vero l’eternismo, la libertà non esiste. </a:t>
            </a:r>
          </a:p>
          <a:p>
            <a:endParaRPr lang="it-IT" sz="2200" dirty="0"/>
          </a:p>
        </p:txBody>
      </p:sp>
      <p:pic>
        <p:nvPicPr>
          <p:cNvPr id="4" name="Immagine 3" descr="The Paradox of Free Will - SAND">
            <a:extLst>
              <a:ext uri="{FF2B5EF4-FFF2-40B4-BE49-F238E27FC236}">
                <a16:creationId xmlns:a16="http://schemas.microsoft.com/office/drawing/2014/main" id="{A6627413-E38F-2F05-0963-94E4173F8696}"/>
              </a:ext>
            </a:extLst>
          </p:cNvPr>
          <p:cNvPicPr>
            <a:picLocks noChangeAspect="1"/>
          </p:cNvPicPr>
          <p:nvPr/>
        </p:nvPicPr>
        <p:blipFill rotWithShape="1">
          <a:blip r:embed="rId2">
            <a:extLst>
              <a:ext uri="{28A0092B-C50C-407E-A947-70E740481C1C}">
                <a14:useLocalDpi xmlns:a14="http://schemas.microsoft.com/office/drawing/2010/main" val="0"/>
              </a:ext>
            </a:extLst>
          </a:blip>
          <a:srcRect l="18668" r="17354" b="-3"/>
          <a:stretch/>
        </p:blipFill>
        <p:spPr bwMode="auto">
          <a:xfrm>
            <a:off x="7675658" y="2093976"/>
            <a:ext cx="3941064" cy="4096512"/>
          </a:xfrm>
          <a:prstGeom prst="rect">
            <a:avLst/>
          </a:prstGeom>
          <a:noFill/>
        </p:spPr>
      </p:pic>
      <p:sp>
        <p:nvSpPr>
          <p:cNvPr id="6" name="Segnaposto numero diapositiva 5"/>
          <p:cNvSpPr>
            <a:spLocks noGrp="1"/>
          </p:cNvSpPr>
          <p:nvPr>
            <p:ph type="sldNum" sz="quarter" idx="12"/>
          </p:nvPr>
        </p:nvSpPr>
        <p:spPr/>
        <p:txBody>
          <a:bodyPr/>
          <a:lstStyle/>
          <a:p>
            <a:fld id="{0AC1EF07-D39B-41FC-B364-DE4E6392D87B}" type="slidenum">
              <a:rPr lang="it-IT" smtClean="0"/>
              <a:t>27</a:t>
            </a:fld>
            <a:endParaRPr lang="it-IT"/>
          </a:p>
        </p:txBody>
      </p:sp>
    </p:spTree>
    <p:extLst>
      <p:ext uri="{BB962C8B-B14F-4D97-AF65-F5344CB8AC3E}">
        <p14:creationId xmlns:p14="http://schemas.microsoft.com/office/powerpoint/2010/main" val="228671287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A033E5A-56F4-DC4C-D0EA-48F281704B98}"/>
              </a:ext>
            </a:extLst>
          </p:cNvPr>
          <p:cNvSpPr>
            <a:spLocks noGrp="1"/>
          </p:cNvSpPr>
          <p:nvPr>
            <p:ph type="title"/>
          </p:nvPr>
        </p:nvSpPr>
        <p:spPr>
          <a:xfrm>
            <a:off x="572493" y="238539"/>
            <a:ext cx="11018520" cy="1434415"/>
          </a:xfrm>
        </p:spPr>
        <p:txBody>
          <a:bodyPr anchor="b">
            <a:normAutofit/>
          </a:bodyPr>
          <a:lstStyle/>
          <a:p>
            <a:pPr>
              <a:spcAft>
                <a:spcPts val="800"/>
              </a:spcAft>
            </a:pPr>
            <a:r>
              <a:rPr lang="it-IT" sz="3800" b="1" kern="100">
                <a:effectLst/>
                <a:latin typeface="Calibri" panose="020F0502020204030204" pitchFamily="34" charset="0"/>
                <a:ea typeface="Calibri" panose="020F0502020204030204" pitchFamily="34" charset="0"/>
                <a:cs typeface="Times New Roman" panose="02020603050405020304" pitchFamily="18" charset="0"/>
              </a:rPr>
              <a:t>Le verità sul passato</a:t>
            </a:r>
            <a:br>
              <a:rPr lang="it-IT" sz="3800" kern="100">
                <a:effectLst/>
                <a:latin typeface="Calibri" panose="020F0502020204030204" pitchFamily="34" charset="0"/>
                <a:ea typeface="Calibri" panose="020F0502020204030204" pitchFamily="34" charset="0"/>
                <a:cs typeface="Times New Roman" panose="02020603050405020304" pitchFamily="18" charset="0"/>
              </a:rPr>
            </a:br>
            <a:r>
              <a:rPr lang="it-IT" sz="3800" kern="100">
                <a:effectLst/>
                <a:latin typeface="Calibri" panose="020F0502020204030204" pitchFamily="34" charset="0"/>
                <a:ea typeface="Calibri" panose="020F0502020204030204" pitchFamily="34" charset="0"/>
                <a:cs typeface="Times New Roman" panose="02020603050405020304" pitchFamily="18" charset="0"/>
              </a:rPr>
              <a:t>contro presentismo, a favore di tutte le altre opzioni</a:t>
            </a:r>
            <a:endParaRPr lang="it-IT" sz="3800"/>
          </a:p>
        </p:txBody>
      </p:sp>
      <p:sp>
        <p:nvSpPr>
          <p:cNvPr id="3" name="Segnaposto contenuto 2">
            <a:extLst>
              <a:ext uri="{FF2B5EF4-FFF2-40B4-BE49-F238E27FC236}">
                <a16:creationId xmlns:a16="http://schemas.microsoft.com/office/drawing/2014/main" id="{82FCB38B-7D63-852A-F882-53AE506486E3}"/>
              </a:ext>
            </a:extLst>
          </p:cNvPr>
          <p:cNvSpPr>
            <a:spLocks noGrp="1"/>
          </p:cNvSpPr>
          <p:nvPr>
            <p:ph idx="1"/>
          </p:nvPr>
        </p:nvSpPr>
        <p:spPr>
          <a:xfrm>
            <a:off x="572493" y="2071316"/>
            <a:ext cx="6713552" cy="4119172"/>
          </a:xfrm>
        </p:spPr>
        <p:txBody>
          <a:bodyPr anchor="t">
            <a:normAutofit/>
          </a:bodyPr>
          <a:lstStyle/>
          <a:p>
            <a:pPr marL="0" indent="0">
              <a:spcBef>
                <a:spcPts val="0"/>
              </a:spcBef>
              <a:buNone/>
            </a:pPr>
            <a:r>
              <a:rPr lang="it-IT" sz="1700" kern="100">
                <a:effectLst/>
                <a:latin typeface="Calibri" panose="020F0502020204030204" pitchFamily="34" charset="0"/>
                <a:ea typeface="Calibri" panose="020F0502020204030204" pitchFamily="34" charset="0"/>
                <a:cs typeface="Times New Roman" panose="02020603050405020304" pitchFamily="18" charset="0"/>
              </a:rPr>
              <a:t>(1) affinché un enunciato (p.e., “Giorgia Meloni è presidente del Consiglio”, “l’acqua è costituita da idrogeno e ossigeno”, “io in questo momento sto parlando”) sia vero, è necessario che esista un fatto (o un evento) che lo rende vero, cioè un fondamento (o fattore) della sua verità;</a:t>
            </a:r>
          </a:p>
          <a:p>
            <a:pPr marL="0" indent="0">
              <a:spcBef>
                <a:spcPts val="0"/>
              </a:spcBef>
              <a:buNone/>
            </a:pPr>
            <a:r>
              <a:rPr lang="it-IT" sz="1700" kern="100">
                <a:effectLst/>
                <a:latin typeface="Calibri" panose="020F0502020204030204" pitchFamily="34" charset="0"/>
                <a:ea typeface="Calibri" panose="020F0502020204030204" pitchFamily="34" charset="0"/>
                <a:cs typeface="Times New Roman" panose="02020603050405020304" pitchFamily="18" charset="0"/>
              </a:rPr>
              <a:t>(2) normalmente, il fondamento (fattore) di verità di un enunciato è il fatto o evento espresso da quell’enunciato stesso, p.e., “io in questo momento sto parlando” è vero e ciò che lo fa essere vero è proprio il fatto che io sto parlando (o l’evento consistente nel mio parlare ora);</a:t>
            </a:r>
          </a:p>
          <a:p>
            <a:pPr marL="0" indent="0">
              <a:spcBef>
                <a:spcPts val="0"/>
              </a:spcBef>
              <a:buNone/>
            </a:pPr>
            <a:r>
              <a:rPr lang="it-IT" sz="1700" kern="100">
                <a:effectLst/>
                <a:latin typeface="Calibri" panose="020F0502020204030204" pitchFamily="34" charset="0"/>
                <a:ea typeface="Calibri" panose="020F0502020204030204" pitchFamily="34" charset="0"/>
                <a:cs typeface="Times New Roman" panose="02020603050405020304" pitchFamily="18" charset="0"/>
              </a:rPr>
              <a:t>(N.B.: un enunciato vero è vero anche se non lo sappiamo oppure non possiamo saperlo);</a:t>
            </a:r>
          </a:p>
          <a:p>
            <a:pPr marL="0" indent="0">
              <a:spcBef>
                <a:spcPts val="0"/>
              </a:spcBef>
              <a:buNone/>
            </a:pPr>
            <a:r>
              <a:rPr lang="it-IT" sz="1700" kern="100">
                <a:effectLst/>
                <a:latin typeface="Calibri" panose="020F0502020204030204" pitchFamily="34" charset="0"/>
                <a:ea typeface="Calibri" panose="020F0502020204030204" pitchFamily="34" charset="0"/>
                <a:cs typeface="Times New Roman" panose="02020603050405020304" pitchFamily="18" charset="0"/>
              </a:rPr>
              <a:t>(3) alcune cose che diciamo sul passato sono vere (p.e., “Giuseppe Conte è stato presidente del Consiglio”, “Giulio Cesare attraversò il fiume Rubicone con il suo esercito”);</a:t>
            </a:r>
          </a:p>
          <a:p>
            <a:pPr marL="0" indent="0">
              <a:spcBef>
                <a:spcPts val="0"/>
              </a:spcBef>
              <a:buNone/>
            </a:pPr>
            <a:r>
              <a:rPr lang="it-IT" sz="1700" kern="100">
                <a:effectLst/>
                <a:latin typeface="Calibri" panose="020F0502020204030204" pitchFamily="34" charset="0"/>
                <a:ea typeface="Calibri" panose="020F0502020204030204" pitchFamily="34" charset="0"/>
                <a:cs typeface="Times New Roman" panose="02020603050405020304" pitchFamily="18" charset="0"/>
              </a:rPr>
              <a:t>(C) quindi, devono esistere i fatti (o eventi) che le rendono vere: ma questi sono fatti (o eventi) del passato! Quindi il presentismo è falso.</a:t>
            </a:r>
          </a:p>
          <a:p>
            <a:endParaRPr lang="it-IT" sz="1700"/>
          </a:p>
        </p:txBody>
      </p:sp>
      <p:pic>
        <p:nvPicPr>
          <p:cNvPr id="5" name="Immagine 4" descr="Crossing the Rubicon">
            <a:extLst>
              <a:ext uri="{FF2B5EF4-FFF2-40B4-BE49-F238E27FC236}">
                <a16:creationId xmlns:a16="http://schemas.microsoft.com/office/drawing/2014/main" id="{7CE03610-52E9-0693-D195-BA45EF8D50FD}"/>
              </a:ext>
            </a:extLst>
          </p:cNvPr>
          <p:cNvPicPr>
            <a:picLocks noChangeAspect="1"/>
          </p:cNvPicPr>
          <p:nvPr/>
        </p:nvPicPr>
        <p:blipFill rotWithShape="1">
          <a:blip r:embed="rId2" cstate="print">
            <a:extLst>
              <a:ext uri="{28A0092B-C50C-407E-A947-70E740481C1C}">
                <a14:useLocalDpi xmlns:a14="http://schemas.microsoft.com/office/drawing/2010/main" val="0"/>
              </a:ext>
            </a:extLst>
          </a:blip>
          <a:srcRect l="39819" r="8472" b="2"/>
          <a:stretch/>
        </p:blipFill>
        <p:spPr bwMode="auto">
          <a:xfrm>
            <a:off x="7675658" y="2093976"/>
            <a:ext cx="3941064" cy="4096512"/>
          </a:xfrm>
          <a:prstGeom prst="rect">
            <a:avLst/>
          </a:prstGeom>
          <a:noFill/>
        </p:spPr>
      </p:pic>
      <p:sp>
        <p:nvSpPr>
          <p:cNvPr id="6" name="Segnaposto numero diapositiva 5"/>
          <p:cNvSpPr>
            <a:spLocks noGrp="1"/>
          </p:cNvSpPr>
          <p:nvPr>
            <p:ph type="sldNum" sz="quarter" idx="12"/>
          </p:nvPr>
        </p:nvSpPr>
        <p:spPr/>
        <p:txBody>
          <a:bodyPr/>
          <a:lstStyle/>
          <a:p>
            <a:fld id="{0AC1EF07-D39B-41FC-B364-DE4E6392D87B}" type="slidenum">
              <a:rPr lang="it-IT" smtClean="0"/>
              <a:t>28</a:t>
            </a:fld>
            <a:endParaRPr lang="it-IT"/>
          </a:p>
        </p:txBody>
      </p:sp>
    </p:spTree>
    <p:extLst>
      <p:ext uri="{BB962C8B-B14F-4D97-AF65-F5344CB8AC3E}">
        <p14:creationId xmlns:p14="http://schemas.microsoft.com/office/powerpoint/2010/main" val="289111424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ACB6CCE1-2B74-2D81-9A4B-B2A09880ADEF}"/>
              </a:ext>
            </a:extLst>
          </p:cNvPr>
          <p:cNvSpPr>
            <a:spLocks noGrp="1"/>
          </p:cNvSpPr>
          <p:nvPr>
            <p:ph type="title"/>
          </p:nvPr>
        </p:nvSpPr>
        <p:spPr>
          <a:xfrm>
            <a:off x="572493" y="238539"/>
            <a:ext cx="11018520" cy="1434415"/>
          </a:xfrm>
        </p:spPr>
        <p:txBody>
          <a:bodyPr anchor="b">
            <a:normAutofit/>
          </a:bodyPr>
          <a:lstStyle/>
          <a:p>
            <a:pPr>
              <a:spcAft>
                <a:spcPts val="800"/>
              </a:spcAft>
            </a:pPr>
            <a:r>
              <a:rPr lang="it-IT" sz="3800" b="1" kern="100">
                <a:effectLst/>
                <a:latin typeface="Calibri" panose="020F0502020204030204" pitchFamily="34" charset="0"/>
                <a:ea typeface="Calibri" panose="020F0502020204030204" pitchFamily="34" charset="0"/>
                <a:cs typeface="Times New Roman" panose="02020603050405020304" pitchFamily="18" charset="0"/>
              </a:rPr>
              <a:t>I nomi propri delle cose del passato</a:t>
            </a:r>
            <a:br>
              <a:rPr lang="it-IT" sz="3800" kern="100">
                <a:effectLst/>
                <a:latin typeface="Calibri" panose="020F0502020204030204" pitchFamily="34" charset="0"/>
                <a:ea typeface="Calibri" panose="020F0502020204030204" pitchFamily="34" charset="0"/>
                <a:cs typeface="Times New Roman" panose="02020603050405020304" pitchFamily="18" charset="0"/>
              </a:rPr>
            </a:br>
            <a:r>
              <a:rPr lang="it-IT" sz="3800" kern="100">
                <a:effectLst/>
                <a:latin typeface="Calibri" panose="020F0502020204030204" pitchFamily="34" charset="0"/>
                <a:ea typeface="Calibri" panose="020F0502020204030204" pitchFamily="34" charset="0"/>
                <a:cs typeface="Times New Roman" panose="02020603050405020304" pitchFamily="18" charset="0"/>
              </a:rPr>
              <a:t>contro presentismo, a favore di tutte le altre opzioni</a:t>
            </a:r>
            <a:endParaRPr lang="it-IT" sz="3800"/>
          </a:p>
        </p:txBody>
      </p:sp>
      <p:sp>
        <p:nvSpPr>
          <p:cNvPr id="3" name="Segnaposto contenuto 2">
            <a:extLst>
              <a:ext uri="{FF2B5EF4-FFF2-40B4-BE49-F238E27FC236}">
                <a16:creationId xmlns:a16="http://schemas.microsoft.com/office/drawing/2014/main" id="{E5DD5392-67F2-3D30-AF6E-CB34E47D31F9}"/>
              </a:ext>
            </a:extLst>
          </p:cNvPr>
          <p:cNvSpPr>
            <a:spLocks noGrp="1"/>
          </p:cNvSpPr>
          <p:nvPr>
            <p:ph idx="1"/>
          </p:nvPr>
        </p:nvSpPr>
        <p:spPr>
          <a:xfrm>
            <a:off x="572493" y="2071316"/>
            <a:ext cx="6713552" cy="4119172"/>
          </a:xfrm>
        </p:spPr>
        <p:txBody>
          <a:bodyPr anchor="t">
            <a:normAutofit/>
          </a:bodyPr>
          <a:lstStyle/>
          <a:p>
            <a:pPr marL="0" indent="0">
              <a:spcBef>
                <a:spcPts val="0"/>
              </a:spcBef>
              <a:buNone/>
            </a:pPr>
            <a:r>
              <a:rPr lang="it-IT" sz="2200" kern="100">
                <a:effectLst/>
                <a:latin typeface="Calibri" panose="020F0502020204030204" pitchFamily="34" charset="0"/>
                <a:ea typeface="Calibri" panose="020F0502020204030204" pitchFamily="34" charset="0"/>
                <a:cs typeface="Times New Roman" panose="02020603050405020304" pitchFamily="18" charset="0"/>
              </a:rPr>
              <a:t>(1) i nomi propri che usiamo (p.e., “Sergio Mattarella”, “Giorgia Meloni”) hanno un significato;</a:t>
            </a:r>
          </a:p>
          <a:p>
            <a:pPr marL="0" indent="0">
              <a:spcBef>
                <a:spcPts val="0"/>
              </a:spcBef>
              <a:buNone/>
            </a:pPr>
            <a:r>
              <a:rPr lang="it-IT" sz="2200" kern="100">
                <a:effectLst/>
                <a:latin typeface="Calibri" panose="020F0502020204030204" pitchFamily="34" charset="0"/>
                <a:ea typeface="Calibri" panose="020F0502020204030204" pitchFamily="34" charset="0"/>
                <a:cs typeface="Times New Roman" panose="02020603050405020304" pitchFamily="18" charset="0"/>
              </a:rPr>
              <a:t>(2) secondo la teoria filosofica sui nomi propri più accettata, il significato di un nome proprio è costituito dalla cosa che porta quel nome (p.e., il significato di “Giorgia Meloni” è costituito dalla persona in carne ed ossa Giorgia Meloni);</a:t>
            </a:r>
          </a:p>
          <a:p>
            <a:pPr marL="0" indent="0">
              <a:spcBef>
                <a:spcPts val="0"/>
              </a:spcBef>
              <a:buNone/>
            </a:pPr>
            <a:r>
              <a:rPr lang="it-IT" sz="2200" kern="100">
                <a:effectLst/>
                <a:latin typeface="Calibri" panose="020F0502020204030204" pitchFamily="34" charset="0"/>
                <a:ea typeface="Calibri" panose="020F0502020204030204" pitchFamily="34" charset="0"/>
                <a:cs typeface="Times New Roman" panose="02020603050405020304" pitchFamily="18" charset="0"/>
              </a:rPr>
              <a:t>(3) i significati dei nomi propri di cose del passato (“Giulio Cesare”) sono costituiti dalle cose del passato che esprimono (la persona Giulio Cesare in carne ed ossa) e questo vuol dire che queste cose esistono;</a:t>
            </a:r>
          </a:p>
          <a:p>
            <a:pPr marL="0" indent="0">
              <a:spcBef>
                <a:spcPts val="0"/>
              </a:spcBef>
              <a:buNone/>
            </a:pPr>
            <a:r>
              <a:rPr lang="it-IT" sz="2200" kern="100">
                <a:effectLst/>
                <a:latin typeface="Calibri" panose="020F0502020204030204" pitchFamily="34" charset="0"/>
                <a:ea typeface="Calibri" panose="020F0502020204030204" pitchFamily="34" charset="0"/>
                <a:cs typeface="Times New Roman" panose="02020603050405020304" pitchFamily="18" charset="0"/>
              </a:rPr>
              <a:t>(C) dato che esistono le cose passate che denominiamo con i nomi propri, il presentismo è falso.</a:t>
            </a:r>
          </a:p>
          <a:p>
            <a:endParaRPr lang="it-IT" sz="2200"/>
          </a:p>
        </p:txBody>
      </p:sp>
      <p:sp>
        <p:nvSpPr>
          <p:cNvPr id="5" name="Segnaposto numero diapositiva 4"/>
          <p:cNvSpPr>
            <a:spLocks noGrp="1"/>
          </p:cNvSpPr>
          <p:nvPr>
            <p:ph type="sldNum" sz="quarter" idx="12"/>
          </p:nvPr>
        </p:nvSpPr>
        <p:spPr/>
        <p:txBody>
          <a:bodyPr/>
          <a:lstStyle/>
          <a:p>
            <a:fld id="{0AC1EF07-D39B-41FC-B364-DE4E6392D87B}" type="slidenum">
              <a:rPr lang="it-IT" smtClean="0"/>
              <a:t>29</a:t>
            </a:fld>
            <a:endParaRPr lang="it-IT"/>
          </a:p>
        </p:txBody>
      </p:sp>
      <p:pic>
        <p:nvPicPr>
          <p:cNvPr id="1026" name="Picture 2" descr="Sergio Mattarella, un protagonista della storia politica italiana"/>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576704" y="2071316"/>
            <a:ext cx="3035877" cy="1737930"/>
          </a:xfrm>
          <a:prstGeom prst="rect">
            <a:avLst/>
          </a:prstGeom>
          <a:noFill/>
          <a:extLst>
            <a:ext uri="{909E8E84-426E-40DD-AFC4-6F175D3DCCD1}">
              <a14:hiddenFill xmlns:a14="http://schemas.microsoft.com/office/drawing/2010/main">
                <a:solidFill>
                  <a:srgbClr val="FFFFFF"/>
                </a:solidFill>
              </a14:hiddenFill>
            </a:ext>
          </a:extLst>
        </p:spPr>
      </p:pic>
      <p:sp>
        <p:nvSpPr>
          <p:cNvPr id="6" name="AutoShape 4" descr="Imperatore Giulio Cesare – Creart Roma"/>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it-IT"/>
          </a:p>
        </p:txBody>
      </p:sp>
      <p:pic>
        <p:nvPicPr>
          <p:cNvPr id="1030" name="Picture 6" descr="g. giulio cesare - iulius caesa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462168" y="3809246"/>
            <a:ext cx="1264947" cy="199282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4402658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8BA429A-3A5B-4CBE-8A07-8B5D02142568}"/>
              </a:ext>
            </a:extLst>
          </p:cNvPr>
          <p:cNvSpPr>
            <a:spLocks noGrp="1"/>
          </p:cNvSpPr>
          <p:nvPr>
            <p:ph type="title" idx="4294967295"/>
          </p:nvPr>
        </p:nvSpPr>
        <p:spPr>
          <a:xfrm>
            <a:off x="0" y="261938"/>
            <a:ext cx="10515600" cy="1325562"/>
          </a:xfrm>
        </p:spPr>
        <p:txBody>
          <a:bodyPr/>
          <a:lstStyle/>
          <a:p>
            <a:r>
              <a:rPr lang="it-IT" dirty="0"/>
              <a:t>                    ACHILLE VARZI</a:t>
            </a:r>
          </a:p>
        </p:txBody>
      </p:sp>
      <p:sp>
        <p:nvSpPr>
          <p:cNvPr id="4" name="Rettangolo 3">
            <a:extLst>
              <a:ext uri="{FF2B5EF4-FFF2-40B4-BE49-F238E27FC236}">
                <a16:creationId xmlns:a16="http://schemas.microsoft.com/office/drawing/2014/main" id="{FE5D18B9-0EB9-47DE-9996-19EB9C1EFD29}"/>
              </a:ext>
            </a:extLst>
          </p:cNvPr>
          <p:cNvSpPr/>
          <p:nvPr/>
        </p:nvSpPr>
        <p:spPr>
          <a:xfrm>
            <a:off x="3048000" y="1089898"/>
            <a:ext cx="6096000" cy="4678204"/>
          </a:xfrm>
          <a:prstGeom prst="rect">
            <a:avLst/>
          </a:prstGeom>
        </p:spPr>
        <p:txBody>
          <a:bodyPr>
            <a:spAutoFit/>
          </a:bodyPr>
          <a:lstStyle/>
          <a:p>
            <a:r>
              <a:rPr lang="it-IT" sz="2400" dirty="0">
                <a:solidFill>
                  <a:srgbClr val="000000"/>
                </a:solidFill>
                <a:latin typeface="Cambria" panose="02040503050406030204" pitchFamily="18" charset="0"/>
              </a:rPr>
              <a:t>h. 14.30-15.30</a:t>
            </a:r>
          </a:p>
          <a:p>
            <a:r>
              <a:rPr lang="it-IT" sz="2400" b="1" dirty="0">
                <a:solidFill>
                  <a:srgbClr val="000000"/>
                </a:solidFill>
                <a:latin typeface="Cambria-Bold"/>
              </a:rPr>
              <a:t>Sulla percezione delle assenze</a:t>
            </a:r>
          </a:p>
          <a:p>
            <a:r>
              <a:rPr lang="it-IT" sz="2400" dirty="0">
                <a:solidFill>
                  <a:srgbClr val="000000"/>
                </a:solidFill>
                <a:latin typeface="Cambria" panose="02040503050406030204" pitchFamily="18" charset="0"/>
              </a:rPr>
              <a:t>h. 15.30-16.00</a:t>
            </a:r>
          </a:p>
          <a:p>
            <a:r>
              <a:rPr lang="it-IT" sz="2400" dirty="0">
                <a:solidFill>
                  <a:srgbClr val="000000"/>
                </a:solidFill>
                <a:latin typeface="Cambria" panose="02040503050406030204" pitchFamily="18" charset="0"/>
              </a:rPr>
              <a:t>Pausa caffè</a:t>
            </a:r>
          </a:p>
          <a:p>
            <a:r>
              <a:rPr lang="it-IT" sz="2400" dirty="0">
                <a:solidFill>
                  <a:srgbClr val="000000"/>
                </a:solidFill>
                <a:latin typeface="Cambria" panose="02040503050406030204" pitchFamily="18" charset="0"/>
              </a:rPr>
              <a:t>h. 16.00-17.00</a:t>
            </a:r>
          </a:p>
          <a:p>
            <a:r>
              <a:rPr lang="it-IT" sz="2400" b="1" dirty="0">
                <a:solidFill>
                  <a:srgbClr val="000000"/>
                </a:solidFill>
                <a:latin typeface="Cambria-Bold"/>
              </a:rPr>
              <a:t>Azioni e omissioni</a:t>
            </a:r>
          </a:p>
          <a:p>
            <a:r>
              <a:rPr lang="it-IT" i="1" dirty="0">
                <a:solidFill>
                  <a:srgbClr val="000000"/>
                </a:solidFill>
                <a:latin typeface="Cambria-Italic"/>
              </a:rPr>
              <a:t>La partecipazione all’attività viene accreditata con</a:t>
            </a:r>
          </a:p>
          <a:p>
            <a:r>
              <a:rPr lang="it-IT" b="1" i="1" dirty="0">
                <a:solidFill>
                  <a:srgbClr val="000000"/>
                </a:solidFill>
                <a:latin typeface="Cambria-BoldItalic"/>
              </a:rPr>
              <a:t>0,5 </a:t>
            </a:r>
            <a:r>
              <a:rPr lang="it-IT" b="1" i="1" dirty="0" err="1">
                <a:solidFill>
                  <a:srgbClr val="000000"/>
                </a:solidFill>
                <a:latin typeface="Cambria-BoldItalic"/>
              </a:rPr>
              <a:t>CFU</a:t>
            </a:r>
            <a:r>
              <a:rPr lang="it-IT" b="1" i="1" dirty="0">
                <a:solidFill>
                  <a:srgbClr val="000000"/>
                </a:solidFill>
                <a:latin typeface="Cambria-BoldItalic"/>
              </a:rPr>
              <a:t> </a:t>
            </a:r>
            <a:r>
              <a:rPr lang="it-IT" i="1" dirty="0">
                <a:solidFill>
                  <a:srgbClr val="000000"/>
                </a:solidFill>
                <a:latin typeface="Cambria-Italic"/>
              </a:rPr>
              <a:t>per gli studenti di filosofia e scienze</a:t>
            </a:r>
          </a:p>
          <a:p>
            <a:r>
              <a:rPr lang="it-IT" i="1" dirty="0">
                <a:solidFill>
                  <a:srgbClr val="000000"/>
                </a:solidFill>
                <a:latin typeface="Cambria-Italic"/>
              </a:rPr>
              <a:t>filosofiche.</a:t>
            </a:r>
          </a:p>
          <a:p>
            <a:r>
              <a:rPr lang="it-IT" sz="3600" b="1" dirty="0">
                <a:solidFill>
                  <a:srgbClr val="957370"/>
                </a:solidFill>
                <a:latin typeface="Cambria-Bold"/>
              </a:rPr>
              <a:t>Giovedì 23 novembre 2023 </a:t>
            </a:r>
            <a:r>
              <a:rPr lang="it-IT" sz="3600" dirty="0">
                <a:solidFill>
                  <a:srgbClr val="957370"/>
                </a:solidFill>
                <a:latin typeface="Cambria" panose="02040503050406030204" pitchFamily="18" charset="0"/>
              </a:rPr>
              <a:t>| 14.30</a:t>
            </a:r>
          </a:p>
          <a:p>
            <a:r>
              <a:rPr lang="it-IT" sz="2800" dirty="0">
                <a:solidFill>
                  <a:srgbClr val="000000"/>
                </a:solidFill>
                <a:latin typeface="Cambria" panose="02040503050406030204" pitchFamily="18" charset="0"/>
              </a:rPr>
              <a:t>Aula </a:t>
            </a:r>
            <a:r>
              <a:rPr lang="it-IT" sz="2800" b="1" dirty="0">
                <a:solidFill>
                  <a:srgbClr val="000000"/>
                </a:solidFill>
                <a:latin typeface="Cambria-Bold"/>
              </a:rPr>
              <a:t>D </a:t>
            </a:r>
            <a:r>
              <a:rPr lang="it-IT" sz="2800" dirty="0">
                <a:solidFill>
                  <a:srgbClr val="000000"/>
                </a:solidFill>
                <a:latin typeface="Cambria" panose="02040503050406030204" pitchFamily="18" charset="0"/>
              </a:rPr>
              <a:t>di Filosofia</a:t>
            </a:r>
            <a:endParaRPr lang="it-IT" dirty="0"/>
          </a:p>
        </p:txBody>
      </p:sp>
    </p:spTree>
    <p:extLst>
      <p:ext uri="{BB962C8B-B14F-4D97-AF65-F5344CB8AC3E}">
        <p14:creationId xmlns:p14="http://schemas.microsoft.com/office/powerpoint/2010/main" val="427446181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D11B9CCD-BB64-95CC-02D3-FC99AD9D2E46}"/>
              </a:ext>
            </a:extLst>
          </p:cNvPr>
          <p:cNvSpPr>
            <a:spLocks noGrp="1"/>
          </p:cNvSpPr>
          <p:nvPr>
            <p:ph type="title"/>
          </p:nvPr>
        </p:nvSpPr>
        <p:spPr/>
        <p:txBody>
          <a:bodyPr>
            <a:noAutofit/>
          </a:bodyPr>
          <a:lstStyle/>
          <a:p>
            <a:pPr>
              <a:lnSpc>
                <a:spcPct val="107000"/>
              </a:lnSpc>
              <a:spcAft>
                <a:spcPts val="800"/>
              </a:spcAft>
            </a:pPr>
            <a:r>
              <a:rPr lang="it-IT" sz="3200" b="1" kern="100" dirty="0">
                <a:effectLst/>
                <a:latin typeface="Calibri" panose="020F0502020204030204" pitchFamily="34" charset="0"/>
                <a:ea typeface="Calibri" panose="020F0502020204030204" pitchFamily="34" charset="0"/>
                <a:cs typeface="Times New Roman" panose="02020603050405020304" pitchFamily="18" charset="0"/>
              </a:rPr>
              <a:t>Argomento epistemico (I)</a:t>
            </a:r>
            <a:br>
              <a:rPr lang="it-IT" sz="3200" kern="100" dirty="0">
                <a:effectLst/>
                <a:latin typeface="Calibri" panose="020F0502020204030204" pitchFamily="34" charset="0"/>
                <a:ea typeface="Calibri" panose="020F0502020204030204" pitchFamily="34" charset="0"/>
                <a:cs typeface="Times New Roman" panose="02020603050405020304" pitchFamily="18" charset="0"/>
              </a:rPr>
            </a:br>
            <a:r>
              <a:rPr lang="it-IT" sz="2400" kern="100" dirty="0">
                <a:effectLst/>
                <a:latin typeface="Calibri" panose="020F0502020204030204" pitchFamily="34" charset="0"/>
                <a:ea typeface="Calibri" panose="020F0502020204030204" pitchFamily="34" charset="0"/>
                <a:cs typeface="Times New Roman" panose="02020603050405020304" pitchFamily="18" charset="0"/>
              </a:rPr>
              <a:t>contro </a:t>
            </a:r>
            <a:r>
              <a:rPr lang="it-IT" sz="2400" kern="100" dirty="0" err="1">
                <a:effectLst/>
                <a:latin typeface="Calibri" panose="020F0502020204030204" pitchFamily="34" charset="0"/>
                <a:ea typeface="Calibri" panose="020F0502020204030204" pitchFamily="34" charset="0"/>
                <a:cs typeface="Times New Roman" panose="02020603050405020304" pitchFamily="18" charset="0"/>
              </a:rPr>
              <a:t>incrementismo</a:t>
            </a:r>
            <a:r>
              <a:rPr lang="it-IT" sz="2400" kern="100" dirty="0">
                <a:effectLst/>
                <a:latin typeface="Calibri" panose="020F0502020204030204" pitchFamily="34" charset="0"/>
                <a:ea typeface="Calibri" panose="020F0502020204030204" pitchFamily="34" charset="0"/>
                <a:cs typeface="Times New Roman" panose="02020603050405020304" pitchFamily="18" charset="0"/>
              </a:rPr>
              <a:t> ed eternismo dinamico; a favore di presentismo ed eternismo statico</a:t>
            </a:r>
            <a:endParaRPr lang="it-IT" sz="2400" dirty="0"/>
          </a:p>
        </p:txBody>
      </p:sp>
      <p:sp>
        <p:nvSpPr>
          <p:cNvPr id="3" name="Segnaposto contenuto 2">
            <a:extLst>
              <a:ext uri="{FF2B5EF4-FFF2-40B4-BE49-F238E27FC236}">
                <a16:creationId xmlns:a16="http://schemas.microsoft.com/office/drawing/2014/main" id="{29787387-A997-A85D-6798-D54D4681EFE8}"/>
              </a:ext>
            </a:extLst>
          </p:cNvPr>
          <p:cNvSpPr>
            <a:spLocks noGrp="1"/>
          </p:cNvSpPr>
          <p:nvPr>
            <p:ph idx="1"/>
          </p:nvPr>
        </p:nvSpPr>
        <p:spPr/>
        <p:txBody>
          <a:bodyPr>
            <a:normAutofit/>
          </a:bodyPr>
          <a:lstStyle/>
          <a:p>
            <a:pPr marL="0" indent="0">
              <a:lnSpc>
                <a:spcPct val="107000"/>
              </a:lnSpc>
              <a:spcBef>
                <a:spcPts val="0"/>
              </a:spcBef>
              <a:buNone/>
            </a:pPr>
            <a:r>
              <a:rPr lang="it-IT" sz="1800" kern="100" dirty="0">
                <a:effectLst/>
                <a:latin typeface="Calibri" panose="020F0502020204030204" pitchFamily="34" charset="0"/>
                <a:ea typeface="Calibri" panose="020F0502020204030204" pitchFamily="34" charset="0"/>
                <a:cs typeface="Times New Roman" panose="02020603050405020304" pitchFamily="18" charset="0"/>
              </a:rPr>
              <a:t>(1) secondo il nonfuturismo </a:t>
            </a:r>
          </a:p>
          <a:p>
            <a:pPr marL="0" indent="0">
              <a:lnSpc>
                <a:spcPct val="107000"/>
              </a:lnSpc>
              <a:spcBef>
                <a:spcPts val="0"/>
              </a:spcBef>
              <a:buNone/>
            </a:pPr>
            <a:r>
              <a:rPr lang="it-IT" sz="1800" kern="100" dirty="0">
                <a:effectLst/>
                <a:latin typeface="Calibri" panose="020F0502020204030204" pitchFamily="34" charset="0"/>
                <a:ea typeface="Calibri" panose="020F0502020204030204" pitchFamily="34" charset="0"/>
                <a:cs typeface="Times New Roman" panose="02020603050405020304" pitchFamily="18" charset="0"/>
              </a:rPr>
              <a:t>- il presente è oggettivo</a:t>
            </a:r>
          </a:p>
          <a:p>
            <a:pPr marL="0" indent="0">
              <a:lnSpc>
                <a:spcPct val="107000"/>
              </a:lnSpc>
              <a:spcBef>
                <a:spcPts val="0"/>
              </a:spcBef>
              <a:buNone/>
            </a:pPr>
            <a:r>
              <a:rPr lang="it-IT" sz="1800" kern="100" dirty="0">
                <a:effectLst/>
                <a:latin typeface="Calibri" panose="020F0502020204030204" pitchFamily="34" charset="0"/>
                <a:ea typeface="Calibri" panose="020F0502020204030204" pitchFamily="34" charset="0"/>
                <a:cs typeface="Times New Roman" panose="02020603050405020304" pitchFamily="18" charset="0"/>
              </a:rPr>
              <a:t>- il passato esiste </a:t>
            </a:r>
          </a:p>
          <a:p>
            <a:pPr marL="0" indent="0">
              <a:lnSpc>
                <a:spcPct val="107000"/>
              </a:lnSpc>
              <a:spcBef>
                <a:spcPts val="0"/>
              </a:spcBef>
              <a:buNone/>
            </a:pPr>
            <a:r>
              <a:rPr lang="it-IT" sz="1800" kern="100" dirty="0">
                <a:effectLst/>
                <a:latin typeface="Calibri" panose="020F0502020204030204" pitchFamily="34" charset="0"/>
                <a:ea typeface="Calibri" panose="020F0502020204030204" pitchFamily="34" charset="0"/>
                <a:cs typeface="Times New Roman" panose="02020603050405020304" pitchFamily="18" charset="0"/>
              </a:rPr>
              <a:t>(2) quindi le persone del passato (che </a:t>
            </a:r>
            <a:r>
              <a:rPr lang="it-IT" sz="1800" i="1" kern="100" dirty="0">
                <a:effectLst/>
                <a:latin typeface="Calibri" panose="020F0502020204030204" pitchFamily="34" charset="0"/>
                <a:ea typeface="Calibri" panose="020F0502020204030204" pitchFamily="34" charset="0"/>
                <a:cs typeface="Times New Roman" panose="02020603050405020304" pitchFamily="18" charset="0"/>
              </a:rPr>
              <a:t>ora</a:t>
            </a:r>
            <a:r>
              <a:rPr lang="it-IT" sz="1800" kern="100" dirty="0">
                <a:effectLst/>
                <a:latin typeface="Calibri" panose="020F0502020204030204" pitchFamily="34" charset="0"/>
                <a:ea typeface="Calibri" panose="020F0502020204030204" pitchFamily="34" charset="0"/>
                <a:cs typeface="Times New Roman" panose="02020603050405020304" pitchFamily="18" charset="0"/>
              </a:rPr>
              <a:t> sono morte ) sono vive e vegete e sono posizionate nel passato, eppure credono di essere nel presente oggettivo;</a:t>
            </a:r>
          </a:p>
          <a:p>
            <a:pPr marL="0" indent="0">
              <a:lnSpc>
                <a:spcPct val="107000"/>
              </a:lnSpc>
              <a:spcBef>
                <a:spcPts val="0"/>
              </a:spcBef>
              <a:buNone/>
            </a:pPr>
            <a:r>
              <a:rPr lang="it-IT" sz="1800" kern="100" dirty="0">
                <a:effectLst/>
                <a:latin typeface="Calibri" panose="020F0502020204030204" pitchFamily="34" charset="0"/>
                <a:ea typeface="Calibri" panose="020F0502020204030204" pitchFamily="34" charset="0"/>
                <a:cs typeface="Times New Roman" panose="02020603050405020304" pitchFamily="18" charset="0"/>
              </a:rPr>
              <a:t>(3) se il nonfuturismo è vero, allora noi non possiamo essere sicuri di essere </a:t>
            </a:r>
            <a:r>
              <a:rPr lang="it-IT" sz="1800" i="1" kern="100" dirty="0">
                <a:effectLst/>
                <a:latin typeface="Calibri" panose="020F0502020204030204" pitchFamily="34" charset="0"/>
                <a:ea typeface="Calibri" panose="020F0502020204030204" pitchFamily="34" charset="0"/>
                <a:cs typeface="Times New Roman" panose="02020603050405020304" pitchFamily="18" charset="0"/>
              </a:rPr>
              <a:t>adesso</a:t>
            </a:r>
            <a:r>
              <a:rPr lang="it-IT" sz="1800" kern="100" dirty="0">
                <a:effectLst/>
                <a:latin typeface="Calibri" panose="020F0502020204030204" pitchFamily="34" charset="0"/>
                <a:ea typeface="Calibri" panose="020F0502020204030204" pitchFamily="34" charset="0"/>
                <a:cs typeface="Times New Roman" panose="02020603050405020304" pitchFamily="18" charset="0"/>
              </a:rPr>
              <a:t> nel presente oggettivo: potremmo essere in realtà nel passato (oppure nel futuro);</a:t>
            </a:r>
          </a:p>
          <a:p>
            <a:pPr marL="0" indent="0">
              <a:lnSpc>
                <a:spcPct val="107000"/>
              </a:lnSpc>
              <a:spcBef>
                <a:spcPts val="0"/>
              </a:spcBef>
              <a:buNone/>
            </a:pPr>
            <a:r>
              <a:rPr lang="it-IT" sz="1800" kern="100" dirty="0">
                <a:effectLst/>
                <a:latin typeface="Calibri" panose="020F0502020204030204" pitchFamily="34" charset="0"/>
                <a:ea typeface="Calibri" panose="020F0502020204030204" pitchFamily="34" charset="0"/>
                <a:cs typeface="Times New Roman" panose="02020603050405020304" pitchFamily="18" charset="0"/>
              </a:rPr>
              <a:t>(C) il nonfuturismo non garantisce che noi siamo adesso nel presente oggettivo e quindi va rifiutato.</a:t>
            </a:r>
          </a:p>
          <a:p>
            <a:pPr marL="0" indent="0">
              <a:lnSpc>
                <a:spcPct val="107000"/>
              </a:lnSpc>
              <a:spcBef>
                <a:spcPts val="0"/>
              </a:spcBef>
              <a:buNone/>
            </a:pPr>
            <a:r>
              <a:rPr lang="it-IT" sz="1800" kern="100" dirty="0">
                <a:effectLst/>
                <a:latin typeface="Calibri" panose="020F0502020204030204" pitchFamily="34" charset="0"/>
                <a:ea typeface="Calibri" panose="020F0502020204030204" pitchFamily="34" charset="0"/>
                <a:cs typeface="Times New Roman" panose="02020603050405020304" pitchFamily="18" charset="0"/>
              </a:rPr>
              <a:t> </a:t>
            </a:r>
          </a:p>
          <a:p>
            <a:pPr marL="0" indent="0">
              <a:lnSpc>
                <a:spcPct val="107000"/>
              </a:lnSpc>
              <a:spcBef>
                <a:spcPts val="0"/>
              </a:spcBef>
              <a:buNone/>
            </a:pPr>
            <a:r>
              <a:rPr lang="it-IT" sz="1800" kern="100" dirty="0">
                <a:effectLst/>
                <a:latin typeface="Calibri" panose="020F0502020204030204" pitchFamily="34" charset="0"/>
                <a:ea typeface="Calibri" panose="020F0502020204030204" pitchFamily="34" charset="0"/>
                <a:cs typeface="Times New Roman" panose="02020603050405020304" pitchFamily="18" charset="0"/>
              </a:rPr>
              <a:t>(4) il presente oggettivo è solo </a:t>
            </a:r>
            <a:r>
              <a:rPr lang="it-IT" sz="1800" i="1" kern="100" dirty="0">
                <a:effectLst/>
                <a:latin typeface="Calibri" panose="020F0502020204030204" pitchFamily="34" charset="0"/>
                <a:ea typeface="Calibri" panose="020F0502020204030204" pitchFamily="34" charset="0"/>
                <a:cs typeface="Times New Roman" panose="02020603050405020304" pitchFamily="18" charset="0"/>
              </a:rPr>
              <a:t>un</a:t>
            </a:r>
            <a:r>
              <a:rPr lang="it-IT" sz="1800" kern="100" dirty="0">
                <a:effectLst/>
                <a:latin typeface="Calibri" panose="020F0502020204030204" pitchFamily="34" charset="0"/>
                <a:ea typeface="Calibri" panose="020F0502020204030204" pitchFamily="34" charset="0"/>
                <a:cs typeface="Times New Roman" panose="02020603050405020304" pitchFamily="18" charset="0"/>
              </a:rPr>
              <a:t> momento, mentre il passato è costituito da </a:t>
            </a:r>
            <a:r>
              <a:rPr lang="it-IT" sz="1800" i="1" kern="100" dirty="0">
                <a:effectLst/>
                <a:latin typeface="Calibri" panose="020F0502020204030204" pitchFamily="34" charset="0"/>
                <a:ea typeface="Calibri" panose="020F0502020204030204" pitchFamily="34" charset="0"/>
                <a:cs typeface="Times New Roman" panose="02020603050405020304" pitchFamily="18" charset="0"/>
              </a:rPr>
              <a:t>infiniti</a:t>
            </a:r>
            <a:r>
              <a:rPr lang="it-IT" sz="1800" kern="100" dirty="0">
                <a:effectLst/>
                <a:latin typeface="Calibri" panose="020F0502020204030204" pitchFamily="34" charset="0"/>
                <a:ea typeface="Calibri" panose="020F0502020204030204" pitchFamily="34" charset="0"/>
                <a:cs typeface="Times New Roman" panose="02020603050405020304" pitchFamily="18" charset="0"/>
              </a:rPr>
              <a:t> momenti;</a:t>
            </a:r>
          </a:p>
          <a:p>
            <a:pPr marL="0" indent="0">
              <a:lnSpc>
                <a:spcPct val="107000"/>
              </a:lnSpc>
              <a:spcBef>
                <a:spcPts val="0"/>
              </a:spcBef>
              <a:buNone/>
            </a:pPr>
            <a:r>
              <a:rPr lang="it-IT" sz="1800" kern="100" dirty="0">
                <a:effectLst/>
                <a:latin typeface="Calibri" panose="020F0502020204030204" pitchFamily="34" charset="0"/>
                <a:ea typeface="Calibri" panose="020F0502020204030204" pitchFamily="34" charset="0"/>
                <a:cs typeface="Times New Roman" panose="02020603050405020304" pitchFamily="18" charset="0"/>
              </a:rPr>
              <a:t>(5) se il nonfuturismo è vero, probabilisticamente, è quasi completamente certo che noi siamo nel passato invece che nel presente oggettivo;</a:t>
            </a:r>
          </a:p>
          <a:p>
            <a:pPr marL="0" indent="0">
              <a:lnSpc>
                <a:spcPct val="107000"/>
              </a:lnSpc>
              <a:spcBef>
                <a:spcPts val="0"/>
              </a:spcBef>
              <a:buNone/>
            </a:pPr>
            <a:r>
              <a:rPr lang="it-IT" sz="1800" kern="100" dirty="0">
                <a:effectLst/>
                <a:latin typeface="Calibri" panose="020F0502020204030204" pitchFamily="34" charset="0"/>
                <a:ea typeface="Calibri" panose="020F0502020204030204" pitchFamily="34" charset="0"/>
                <a:cs typeface="Times New Roman" panose="02020603050405020304" pitchFamily="18" charset="0"/>
              </a:rPr>
              <a:t>(C*) il nonfuturismo ci porta a pensare che vi è un presente oggettivo e ciononostante che noi </a:t>
            </a:r>
            <a:r>
              <a:rPr lang="it-IT" sz="1800" i="1" kern="100" dirty="0">
                <a:effectLst/>
                <a:latin typeface="Calibri" panose="020F0502020204030204" pitchFamily="34" charset="0"/>
                <a:ea typeface="Calibri" panose="020F0502020204030204" pitchFamily="34" charset="0"/>
                <a:cs typeface="Times New Roman" panose="02020603050405020304" pitchFamily="18" charset="0"/>
              </a:rPr>
              <a:t>adesso</a:t>
            </a:r>
            <a:r>
              <a:rPr lang="it-IT" sz="1800" kern="100" dirty="0">
                <a:effectLst/>
                <a:latin typeface="Calibri" panose="020F0502020204030204" pitchFamily="34" charset="0"/>
                <a:ea typeface="Calibri" panose="020F0502020204030204" pitchFamily="34" charset="0"/>
                <a:cs typeface="Times New Roman" panose="02020603050405020304" pitchFamily="18" charset="0"/>
              </a:rPr>
              <a:t> non siamo nel presente oggettivo ma invece nel passato, quindi il nonfuturismo va rifiutato.</a:t>
            </a:r>
          </a:p>
          <a:p>
            <a:endParaRPr lang="it-IT" dirty="0"/>
          </a:p>
        </p:txBody>
      </p:sp>
      <p:sp>
        <p:nvSpPr>
          <p:cNvPr id="5" name="Segnaposto numero diapositiva 4"/>
          <p:cNvSpPr>
            <a:spLocks noGrp="1"/>
          </p:cNvSpPr>
          <p:nvPr>
            <p:ph type="sldNum" sz="quarter" idx="12"/>
          </p:nvPr>
        </p:nvSpPr>
        <p:spPr/>
        <p:txBody>
          <a:bodyPr/>
          <a:lstStyle/>
          <a:p>
            <a:fld id="{0AC1EF07-D39B-41FC-B364-DE4E6392D87B}" type="slidenum">
              <a:rPr lang="it-IT" smtClean="0"/>
              <a:t>30</a:t>
            </a:fld>
            <a:endParaRPr lang="it-IT"/>
          </a:p>
        </p:txBody>
      </p:sp>
    </p:spTree>
    <p:extLst>
      <p:ext uri="{BB962C8B-B14F-4D97-AF65-F5344CB8AC3E}">
        <p14:creationId xmlns:p14="http://schemas.microsoft.com/office/powerpoint/2010/main" val="342552779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8CC4716-B4B3-DEBC-A682-FD3394FD6CD3}"/>
              </a:ext>
            </a:extLst>
          </p:cNvPr>
          <p:cNvSpPr>
            <a:spLocks noGrp="1"/>
          </p:cNvSpPr>
          <p:nvPr>
            <p:ph type="title"/>
          </p:nvPr>
        </p:nvSpPr>
        <p:spPr/>
        <p:txBody>
          <a:bodyPr>
            <a:noAutofit/>
          </a:bodyPr>
          <a:lstStyle/>
          <a:p>
            <a:r>
              <a:rPr lang="it-IT" sz="3200" b="1" kern="100" dirty="0">
                <a:effectLst/>
                <a:latin typeface="Calibri" panose="020F0502020204030204" pitchFamily="34" charset="0"/>
                <a:ea typeface="Calibri" panose="020F0502020204030204" pitchFamily="34" charset="0"/>
                <a:cs typeface="Times New Roman" panose="02020603050405020304" pitchFamily="18" charset="0"/>
              </a:rPr>
              <a:t>Argomento epistemico (II)</a:t>
            </a:r>
            <a:br>
              <a:rPr lang="it-IT" sz="3200" kern="100" dirty="0">
                <a:effectLst/>
                <a:latin typeface="Calibri" panose="020F0502020204030204" pitchFamily="34" charset="0"/>
                <a:ea typeface="Calibri" panose="020F0502020204030204" pitchFamily="34" charset="0"/>
                <a:cs typeface="Times New Roman" panose="02020603050405020304" pitchFamily="18" charset="0"/>
              </a:rPr>
            </a:br>
            <a:r>
              <a:rPr lang="it-IT" sz="3200" kern="100" dirty="0">
                <a:effectLst/>
                <a:latin typeface="Calibri" panose="020F0502020204030204" pitchFamily="34" charset="0"/>
                <a:ea typeface="Calibri" panose="020F0502020204030204" pitchFamily="34" charset="0"/>
                <a:cs typeface="Times New Roman" panose="02020603050405020304" pitchFamily="18" charset="0"/>
              </a:rPr>
              <a:t>contro nonfuturismo ed eternismo dinamico; a favore di presentismo ed eternismo statico</a:t>
            </a:r>
            <a:endParaRPr lang="it-IT" sz="3200" dirty="0"/>
          </a:p>
        </p:txBody>
      </p:sp>
      <p:pic>
        <p:nvPicPr>
          <p:cNvPr id="4" name="Segnaposto contenuto 3" descr="Immagine che contiene diagramma&#10;&#10;Descrizione generata automaticamente">
            <a:extLst>
              <a:ext uri="{FF2B5EF4-FFF2-40B4-BE49-F238E27FC236}">
                <a16:creationId xmlns:a16="http://schemas.microsoft.com/office/drawing/2014/main" id="{4D3223CE-CF1F-D1C9-7419-A9CBD8D0D5D1}"/>
              </a:ext>
            </a:extLst>
          </p:cNvPr>
          <p:cNvPicPr>
            <a:picLocks noGrp="1" noChangeAspect="1"/>
          </p:cNvPicPr>
          <p:nvPr>
            <p:ph idx="1"/>
          </p:nvPr>
        </p:nvPicPr>
        <p:blipFill>
          <a:blip r:embed="rId2" cstate="print">
            <a:extLst>
              <a:ext uri="{28A0092B-C50C-407E-A947-70E740481C1C}">
                <a14:useLocalDpi xmlns:a14="http://schemas.microsoft.com/office/drawing/2010/main" val="0"/>
              </a:ext>
            </a:extLst>
          </a:blip>
          <a:srcRect/>
          <a:stretch>
            <a:fillRect/>
          </a:stretch>
        </p:blipFill>
        <p:spPr bwMode="auto">
          <a:xfrm>
            <a:off x="1178392" y="1825625"/>
            <a:ext cx="9835215" cy="4351338"/>
          </a:xfrm>
          <a:prstGeom prst="rect">
            <a:avLst/>
          </a:prstGeom>
          <a:noFill/>
          <a:ln>
            <a:noFill/>
          </a:ln>
        </p:spPr>
      </p:pic>
      <p:sp>
        <p:nvSpPr>
          <p:cNvPr id="5" name="Segnaposto numero diapositiva 4"/>
          <p:cNvSpPr>
            <a:spLocks noGrp="1"/>
          </p:cNvSpPr>
          <p:nvPr>
            <p:ph type="sldNum" sz="quarter" idx="12"/>
          </p:nvPr>
        </p:nvSpPr>
        <p:spPr/>
        <p:txBody>
          <a:bodyPr/>
          <a:lstStyle/>
          <a:p>
            <a:fld id="{0AC1EF07-D39B-41FC-B364-DE4E6392D87B}" type="slidenum">
              <a:rPr lang="it-IT" smtClean="0"/>
              <a:t>31</a:t>
            </a:fld>
            <a:endParaRPr lang="it-IT"/>
          </a:p>
        </p:txBody>
      </p:sp>
    </p:spTree>
    <p:extLst>
      <p:ext uri="{BB962C8B-B14F-4D97-AF65-F5344CB8AC3E}">
        <p14:creationId xmlns:p14="http://schemas.microsoft.com/office/powerpoint/2010/main" val="340669959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6DDD6C5-7BDE-A23A-CF71-E8448F87FC26}"/>
              </a:ext>
            </a:extLst>
          </p:cNvPr>
          <p:cNvSpPr>
            <a:spLocks noGrp="1"/>
          </p:cNvSpPr>
          <p:nvPr>
            <p:ph type="title"/>
          </p:nvPr>
        </p:nvSpPr>
        <p:spPr>
          <a:xfrm>
            <a:off x="572493" y="238539"/>
            <a:ext cx="11018520" cy="1434415"/>
          </a:xfrm>
        </p:spPr>
        <p:txBody>
          <a:bodyPr anchor="b">
            <a:normAutofit/>
          </a:bodyPr>
          <a:lstStyle/>
          <a:p>
            <a:pPr>
              <a:spcAft>
                <a:spcPts val="800"/>
              </a:spcAft>
            </a:pPr>
            <a:r>
              <a:rPr lang="it-IT" sz="3800" b="1" kern="100">
                <a:effectLst/>
                <a:latin typeface="Calibri" panose="020F0502020204030204" pitchFamily="34" charset="0"/>
                <a:ea typeface="Calibri" panose="020F0502020204030204" pitchFamily="34" charset="0"/>
                <a:cs typeface="Times New Roman" panose="02020603050405020304" pitchFamily="18" charset="0"/>
              </a:rPr>
              <a:t>Preferibilità morale</a:t>
            </a:r>
            <a:br>
              <a:rPr lang="it-IT" sz="3800" kern="100">
                <a:effectLst/>
                <a:latin typeface="Calibri" panose="020F0502020204030204" pitchFamily="34" charset="0"/>
                <a:ea typeface="Calibri" panose="020F0502020204030204" pitchFamily="34" charset="0"/>
                <a:cs typeface="Times New Roman" panose="02020603050405020304" pitchFamily="18" charset="0"/>
              </a:rPr>
            </a:br>
            <a:r>
              <a:rPr lang="it-IT" sz="3800" kern="100">
                <a:effectLst/>
                <a:latin typeface="Calibri" panose="020F0502020204030204" pitchFamily="34" charset="0"/>
                <a:ea typeface="Calibri" panose="020F0502020204030204" pitchFamily="34" charset="0"/>
                <a:cs typeface="Times New Roman" panose="02020603050405020304" pitchFamily="18" charset="0"/>
              </a:rPr>
              <a:t>a favore del presentismo, contro tutte le altre opzioni</a:t>
            </a:r>
            <a:endParaRPr lang="it-IT" sz="3800"/>
          </a:p>
        </p:txBody>
      </p:sp>
      <p:sp>
        <p:nvSpPr>
          <p:cNvPr id="3" name="Segnaposto contenuto 2">
            <a:extLst>
              <a:ext uri="{FF2B5EF4-FFF2-40B4-BE49-F238E27FC236}">
                <a16:creationId xmlns:a16="http://schemas.microsoft.com/office/drawing/2014/main" id="{75840B97-BEF8-54A3-19AF-8ED7B456B28E}"/>
              </a:ext>
            </a:extLst>
          </p:cNvPr>
          <p:cNvSpPr>
            <a:spLocks noGrp="1"/>
          </p:cNvSpPr>
          <p:nvPr>
            <p:ph idx="1"/>
          </p:nvPr>
        </p:nvSpPr>
        <p:spPr>
          <a:xfrm>
            <a:off x="572493" y="2071316"/>
            <a:ext cx="6713552" cy="4119172"/>
          </a:xfrm>
        </p:spPr>
        <p:txBody>
          <a:bodyPr anchor="t">
            <a:normAutofit/>
          </a:bodyPr>
          <a:lstStyle/>
          <a:p>
            <a:pPr marL="0" indent="0">
              <a:spcBef>
                <a:spcPts val="0"/>
              </a:spcBef>
              <a:buNone/>
            </a:pPr>
            <a:r>
              <a:rPr lang="it-IT" sz="2200" kern="100">
                <a:effectLst/>
                <a:latin typeface="Calibri" panose="020F0502020204030204" pitchFamily="34" charset="0"/>
                <a:ea typeface="Calibri" panose="020F0502020204030204" pitchFamily="34" charset="0"/>
                <a:cs typeface="Times New Roman" panose="02020603050405020304" pitchFamily="18" charset="0"/>
              </a:rPr>
              <a:t>(1) se il passato esiste, allora tutti gli eventi di sofferenza del passato esistono (p.e., l’Olocausto);</a:t>
            </a:r>
          </a:p>
          <a:p>
            <a:pPr marL="0" indent="0">
              <a:spcBef>
                <a:spcPts val="0"/>
              </a:spcBef>
              <a:buNone/>
            </a:pPr>
            <a:r>
              <a:rPr lang="it-IT" sz="2200" kern="100">
                <a:effectLst/>
                <a:latin typeface="Calibri" panose="020F0502020204030204" pitchFamily="34" charset="0"/>
                <a:ea typeface="Calibri" panose="020F0502020204030204" pitchFamily="34" charset="0"/>
                <a:cs typeface="Times New Roman" panose="02020603050405020304" pitchFamily="18" charset="0"/>
              </a:rPr>
              <a:t>(2) un mondo con meno sofferenza è migliore (dal punto di vista morale) rispetto a uno con più dolore;</a:t>
            </a:r>
          </a:p>
          <a:p>
            <a:pPr marL="0" indent="0">
              <a:spcBef>
                <a:spcPts val="0"/>
              </a:spcBef>
              <a:buNone/>
            </a:pPr>
            <a:r>
              <a:rPr lang="it-IT" sz="2200" kern="100">
                <a:effectLst/>
                <a:latin typeface="Calibri" panose="020F0502020204030204" pitchFamily="34" charset="0"/>
                <a:ea typeface="Calibri" panose="020F0502020204030204" pitchFamily="34" charset="0"/>
                <a:cs typeface="Times New Roman" panose="02020603050405020304" pitchFamily="18" charset="0"/>
              </a:rPr>
              <a:t>(3) in un mondo presentista (in cui il passato non esiste) vi molta meno sofferenza che un mondo non-presentista (nonfuturista, eternista dinamico o eternista statico).</a:t>
            </a:r>
          </a:p>
          <a:p>
            <a:pPr marL="0" indent="0">
              <a:spcBef>
                <a:spcPts val="0"/>
              </a:spcBef>
              <a:buNone/>
            </a:pPr>
            <a:r>
              <a:rPr lang="it-IT" sz="2200" kern="100">
                <a:effectLst/>
                <a:latin typeface="Calibri" panose="020F0502020204030204" pitchFamily="34" charset="0"/>
                <a:ea typeface="Calibri" panose="020F0502020204030204" pitchFamily="34" charset="0"/>
                <a:cs typeface="Times New Roman" panose="02020603050405020304" pitchFamily="18" charset="0"/>
              </a:rPr>
              <a:t>(C) un mondo presentista è preferibile, dal punto di vista morale, a un mondo non-presentista. </a:t>
            </a:r>
          </a:p>
          <a:p>
            <a:endParaRPr lang="it-IT" sz="2200"/>
          </a:p>
        </p:txBody>
      </p:sp>
      <p:pic>
        <p:nvPicPr>
          <p:cNvPr id="4" name="Immagine 3" descr="The Holocaust - Wikipedia">
            <a:extLst>
              <a:ext uri="{FF2B5EF4-FFF2-40B4-BE49-F238E27FC236}">
                <a16:creationId xmlns:a16="http://schemas.microsoft.com/office/drawing/2014/main" id="{1E4F5738-80B0-E92C-1CC2-6E462E23155D}"/>
              </a:ext>
            </a:extLst>
          </p:cNvPr>
          <p:cNvPicPr>
            <a:picLocks noChangeAspect="1"/>
          </p:cNvPicPr>
          <p:nvPr/>
        </p:nvPicPr>
        <p:blipFill rotWithShape="1">
          <a:blip r:embed="rId2" cstate="print">
            <a:extLst>
              <a:ext uri="{28A0092B-C50C-407E-A947-70E740481C1C}">
                <a14:useLocalDpi xmlns:a14="http://schemas.microsoft.com/office/drawing/2010/main" val="0"/>
              </a:ext>
            </a:extLst>
          </a:blip>
          <a:srcRect l="20725" r="23957"/>
          <a:stretch/>
        </p:blipFill>
        <p:spPr bwMode="auto">
          <a:xfrm>
            <a:off x="7675658" y="2093976"/>
            <a:ext cx="3941064" cy="4096512"/>
          </a:xfrm>
          <a:prstGeom prst="rect">
            <a:avLst/>
          </a:prstGeom>
          <a:noFill/>
        </p:spPr>
      </p:pic>
      <p:sp>
        <p:nvSpPr>
          <p:cNvPr id="6" name="Segnaposto numero diapositiva 5"/>
          <p:cNvSpPr>
            <a:spLocks noGrp="1"/>
          </p:cNvSpPr>
          <p:nvPr>
            <p:ph type="sldNum" sz="quarter" idx="12"/>
          </p:nvPr>
        </p:nvSpPr>
        <p:spPr/>
        <p:txBody>
          <a:bodyPr/>
          <a:lstStyle/>
          <a:p>
            <a:fld id="{0AC1EF07-D39B-41FC-B364-DE4E6392D87B}" type="slidenum">
              <a:rPr lang="it-IT" smtClean="0"/>
              <a:t>32</a:t>
            </a:fld>
            <a:endParaRPr lang="it-IT"/>
          </a:p>
        </p:txBody>
      </p:sp>
    </p:spTree>
    <p:extLst>
      <p:ext uri="{BB962C8B-B14F-4D97-AF65-F5344CB8AC3E}">
        <p14:creationId xmlns:p14="http://schemas.microsoft.com/office/powerpoint/2010/main" val="342405351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olo 5"/>
          <p:cNvSpPr>
            <a:spLocks noGrp="1"/>
          </p:cNvSpPr>
          <p:nvPr>
            <p:ph type="title"/>
          </p:nvPr>
        </p:nvSpPr>
        <p:spPr/>
        <p:txBody>
          <a:bodyPr/>
          <a:lstStyle/>
          <a:p>
            <a:r>
              <a:rPr lang="it-IT" dirty="0"/>
              <a:t>Di nuovo le due domande su passato e futuro</a:t>
            </a:r>
          </a:p>
        </p:txBody>
      </p:sp>
      <p:sp>
        <p:nvSpPr>
          <p:cNvPr id="7" name="Segnaposto testo 6"/>
          <p:cNvSpPr>
            <a:spLocks noGrp="1"/>
          </p:cNvSpPr>
          <p:nvPr>
            <p:ph type="body" idx="1"/>
          </p:nvPr>
        </p:nvSpPr>
        <p:spPr/>
        <p:txBody>
          <a:bodyPr/>
          <a:lstStyle/>
          <a:p>
            <a:endParaRPr lang="it-IT"/>
          </a:p>
        </p:txBody>
      </p:sp>
      <p:sp>
        <p:nvSpPr>
          <p:cNvPr id="5" name="Segnaposto numero diapositiva 4"/>
          <p:cNvSpPr>
            <a:spLocks noGrp="1"/>
          </p:cNvSpPr>
          <p:nvPr>
            <p:ph type="sldNum" sz="quarter" idx="12"/>
          </p:nvPr>
        </p:nvSpPr>
        <p:spPr/>
        <p:txBody>
          <a:bodyPr/>
          <a:lstStyle/>
          <a:p>
            <a:fld id="{0AC1EF07-D39B-41FC-B364-DE4E6392D87B}" type="slidenum">
              <a:rPr lang="it-IT" smtClean="0"/>
              <a:t>4</a:t>
            </a:fld>
            <a:endParaRPr lang="it-IT"/>
          </a:p>
        </p:txBody>
      </p:sp>
    </p:spTree>
    <p:extLst>
      <p:ext uri="{BB962C8B-B14F-4D97-AF65-F5344CB8AC3E}">
        <p14:creationId xmlns:p14="http://schemas.microsoft.com/office/powerpoint/2010/main" val="119643933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b="1" dirty="0"/>
              <a:t>Le cose del passato</a:t>
            </a:r>
          </a:p>
        </p:txBody>
      </p:sp>
      <p:sp>
        <p:nvSpPr>
          <p:cNvPr id="3" name="Segnaposto contenuto 2"/>
          <p:cNvSpPr>
            <a:spLocks noGrp="1"/>
          </p:cNvSpPr>
          <p:nvPr>
            <p:ph idx="1"/>
          </p:nvPr>
        </p:nvSpPr>
        <p:spPr/>
        <p:txBody>
          <a:bodyPr>
            <a:normAutofit fontScale="92500" lnSpcReduction="10000"/>
          </a:bodyPr>
          <a:lstStyle/>
          <a:p>
            <a:r>
              <a:rPr lang="it-IT" b="1" dirty="0">
                <a:solidFill>
                  <a:srgbClr val="00B050"/>
                </a:solidFill>
              </a:rPr>
              <a:t>Per esempio: la torta del tuo decimo compleanno, Napoleone Bonaparte, i dinosauri; la caduta di una foglia da un albero nel 1930 e la tua ultima festa di compleanno. </a:t>
            </a:r>
            <a:r>
              <a:rPr lang="it-IT" b="1" dirty="0">
                <a:solidFill>
                  <a:srgbClr val="FF0000"/>
                </a:solidFill>
              </a:rPr>
              <a:t>[esse stesse, NON i nostri pensieri su di esse]</a:t>
            </a:r>
          </a:p>
          <a:p>
            <a:r>
              <a:rPr lang="it-IT" b="1" dirty="0"/>
              <a:t>(P1) ESISTONO e sono POSIZIONATE NEI MOMENTI DEL PASSATO</a:t>
            </a:r>
            <a:r>
              <a:rPr lang="it-IT" dirty="0"/>
              <a:t>.</a:t>
            </a:r>
          </a:p>
          <a:p>
            <a:r>
              <a:rPr lang="it-IT" dirty="0"/>
              <a:t>CONTA: 3</a:t>
            </a:r>
          </a:p>
          <a:p>
            <a:r>
              <a:rPr lang="it-IT" b="1" dirty="0"/>
              <a:t>(P2) NON ESISTONO: esse SONO ESISTITE solamente quando sono state presenti</a:t>
            </a:r>
            <a:r>
              <a:rPr lang="it-IT" dirty="0"/>
              <a:t>. </a:t>
            </a:r>
          </a:p>
          <a:p>
            <a:r>
              <a:rPr lang="it-IT" dirty="0"/>
              <a:t>CONTA: 5</a:t>
            </a:r>
          </a:p>
          <a:p>
            <a:r>
              <a:rPr lang="it-IT" b="1" dirty="0"/>
              <a:t>(P3) NON ESISTONO (posizionate nei momenti del passato) e NON SONO MAI ESISTITE (non sono mai state presenti)</a:t>
            </a:r>
            <a:r>
              <a:rPr lang="it-IT" dirty="0"/>
              <a:t>. </a:t>
            </a:r>
          </a:p>
          <a:p>
            <a:r>
              <a:rPr lang="it-IT" dirty="0"/>
              <a:t>CONTA: ????</a:t>
            </a:r>
          </a:p>
          <a:p>
            <a:endParaRPr lang="it-IT" dirty="0"/>
          </a:p>
        </p:txBody>
      </p:sp>
      <p:sp>
        <p:nvSpPr>
          <p:cNvPr id="5" name="Segnaposto numero diapositiva 4"/>
          <p:cNvSpPr>
            <a:spLocks noGrp="1"/>
          </p:cNvSpPr>
          <p:nvPr>
            <p:ph type="sldNum" sz="quarter" idx="12"/>
          </p:nvPr>
        </p:nvSpPr>
        <p:spPr/>
        <p:txBody>
          <a:bodyPr/>
          <a:lstStyle/>
          <a:p>
            <a:fld id="{0AC1EF07-D39B-41FC-B364-DE4E6392D87B}" type="slidenum">
              <a:rPr lang="it-IT" smtClean="0"/>
              <a:t>5</a:t>
            </a:fld>
            <a:endParaRPr lang="it-IT"/>
          </a:p>
        </p:txBody>
      </p:sp>
    </p:spTree>
    <p:extLst>
      <p:ext uri="{BB962C8B-B14F-4D97-AF65-F5344CB8AC3E}">
        <p14:creationId xmlns:p14="http://schemas.microsoft.com/office/powerpoint/2010/main" val="196641723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b="1" dirty="0"/>
              <a:t>Le cose del futuro</a:t>
            </a:r>
          </a:p>
        </p:txBody>
      </p:sp>
      <p:sp>
        <p:nvSpPr>
          <p:cNvPr id="3" name="Segnaposto contenuto 2"/>
          <p:cNvSpPr>
            <a:spLocks noGrp="1"/>
          </p:cNvSpPr>
          <p:nvPr>
            <p:ph idx="1"/>
          </p:nvPr>
        </p:nvSpPr>
        <p:spPr/>
        <p:txBody>
          <a:bodyPr>
            <a:normAutofit fontScale="70000" lnSpcReduction="20000"/>
          </a:bodyPr>
          <a:lstStyle/>
          <a:p>
            <a:r>
              <a:rPr lang="it-IT" b="1" dirty="0">
                <a:solidFill>
                  <a:srgbClr val="00B050"/>
                </a:solidFill>
              </a:rPr>
              <a:t>Per esempio: la torta del tuo prossimo compleanno, una foglia che nascerà nella primavera del 2036; la tua prossima visita medica e il primo goal segnato nel corso dei prossimi mondiali di calcio. </a:t>
            </a:r>
            <a:r>
              <a:rPr lang="it-IT" b="1" dirty="0">
                <a:solidFill>
                  <a:srgbClr val="FF0000"/>
                </a:solidFill>
              </a:rPr>
              <a:t>[esse stesse, NON i nostri pensieri su di esse]</a:t>
            </a:r>
          </a:p>
          <a:p>
            <a:r>
              <a:rPr lang="it-IT" b="1" dirty="0"/>
              <a:t>(F1) ESISTONO e sono POSIZIONATE NEI MOMENTI DEL FUTURO; il</a:t>
            </a:r>
            <a:r>
              <a:rPr lang="it-IT" dirty="0"/>
              <a:t> passaggio dall’essere future all’essere presenti non comporta un passaggio dall’inesistenza all’esistenza, ma soltanto uno spostamento dal futuro al presente.</a:t>
            </a:r>
          </a:p>
          <a:p>
            <a:r>
              <a:rPr lang="it-IT" dirty="0"/>
              <a:t>CONTA: ????</a:t>
            </a:r>
          </a:p>
          <a:p>
            <a:r>
              <a:rPr lang="it-IT" b="1" dirty="0"/>
              <a:t>(F2)</a:t>
            </a:r>
            <a:r>
              <a:rPr lang="it-IT" dirty="0"/>
              <a:t> </a:t>
            </a:r>
            <a:r>
              <a:rPr lang="it-IT" b="1" dirty="0"/>
              <a:t>NON ESISTONO: esse ESISTERANNO solamente quando saranno presenti;</a:t>
            </a:r>
            <a:r>
              <a:rPr lang="it-IT" dirty="0"/>
              <a:t> il passaggio dall’essere future all’essere presenti comporta un passaggio dall’inesistenza all’esistenza. </a:t>
            </a:r>
          </a:p>
          <a:p>
            <a:r>
              <a:rPr lang="it-IT" dirty="0"/>
              <a:t>CONTA: 7</a:t>
            </a:r>
          </a:p>
          <a:p>
            <a:r>
              <a:rPr lang="it-IT" b="1" dirty="0"/>
              <a:t>(F3)</a:t>
            </a:r>
            <a:r>
              <a:rPr lang="it-IT" dirty="0"/>
              <a:t> </a:t>
            </a:r>
            <a:r>
              <a:rPr lang="it-IT" b="1" dirty="0"/>
              <a:t>NON ESISTONO (posizionate nei momenti del futuro) e NON ESISTERANNO MAI (non saranno mai presenti)</a:t>
            </a:r>
            <a:r>
              <a:rPr lang="it-IT" dirty="0"/>
              <a:t>; noi stessi e l’intero universo fisico cesseremo di esistere tra un attimo. </a:t>
            </a:r>
          </a:p>
          <a:p>
            <a:r>
              <a:rPr lang="it-IT" dirty="0"/>
              <a:t>CONTA: ????</a:t>
            </a:r>
          </a:p>
          <a:p>
            <a:r>
              <a:rPr lang="it-IT" dirty="0"/>
              <a:t>1 astenuto</a:t>
            </a:r>
          </a:p>
        </p:txBody>
      </p:sp>
      <p:sp>
        <p:nvSpPr>
          <p:cNvPr id="5" name="Segnaposto numero diapositiva 4"/>
          <p:cNvSpPr>
            <a:spLocks noGrp="1"/>
          </p:cNvSpPr>
          <p:nvPr>
            <p:ph type="sldNum" sz="quarter" idx="12"/>
          </p:nvPr>
        </p:nvSpPr>
        <p:spPr/>
        <p:txBody>
          <a:bodyPr/>
          <a:lstStyle/>
          <a:p>
            <a:fld id="{0AC1EF07-D39B-41FC-B364-DE4E6392D87B}" type="slidenum">
              <a:rPr lang="it-IT" smtClean="0"/>
              <a:t>6</a:t>
            </a:fld>
            <a:endParaRPr lang="it-IT"/>
          </a:p>
        </p:txBody>
      </p:sp>
    </p:spTree>
    <p:extLst>
      <p:ext uri="{BB962C8B-B14F-4D97-AF65-F5344CB8AC3E}">
        <p14:creationId xmlns:p14="http://schemas.microsoft.com/office/powerpoint/2010/main" val="67488666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D5A742B-F3A3-47A5-BE08-EC22FBFDB3B0}"/>
              </a:ext>
            </a:extLst>
          </p:cNvPr>
          <p:cNvSpPr>
            <a:spLocks noGrp="1"/>
          </p:cNvSpPr>
          <p:nvPr>
            <p:ph type="title"/>
          </p:nvPr>
        </p:nvSpPr>
        <p:spPr/>
        <p:txBody>
          <a:bodyPr/>
          <a:lstStyle/>
          <a:p>
            <a:r>
              <a:rPr lang="it-IT" dirty="0"/>
              <a:t>Alcuni sostenitori</a:t>
            </a:r>
          </a:p>
        </p:txBody>
      </p:sp>
      <p:sp>
        <p:nvSpPr>
          <p:cNvPr id="4" name="Segnaposto testo 3">
            <a:extLst>
              <a:ext uri="{FF2B5EF4-FFF2-40B4-BE49-F238E27FC236}">
                <a16:creationId xmlns:a16="http://schemas.microsoft.com/office/drawing/2014/main" id="{A92EE69B-77F6-4CA1-9EC3-46553C635854}"/>
              </a:ext>
            </a:extLst>
          </p:cNvPr>
          <p:cNvSpPr>
            <a:spLocks noGrp="1"/>
          </p:cNvSpPr>
          <p:nvPr>
            <p:ph type="body" idx="1"/>
          </p:nvPr>
        </p:nvSpPr>
        <p:spPr/>
        <p:txBody>
          <a:bodyPr/>
          <a:lstStyle/>
          <a:p>
            <a:r>
              <a:rPr lang="it-IT" dirty="0"/>
              <a:t>Teoria A</a:t>
            </a:r>
          </a:p>
        </p:txBody>
      </p:sp>
      <p:sp>
        <p:nvSpPr>
          <p:cNvPr id="5" name="Segnaposto contenuto 4">
            <a:extLst>
              <a:ext uri="{FF2B5EF4-FFF2-40B4-BE49-F238E27FC236}">
                <a16:creationId xmlns:a16="http://schemas.microsoft.com/office/drawing/2014/main" id="{184A6699-CE6A-4429-9A3A-08620ED9F427}"/>
              </a:ext>
            </a:extLst>
          </p:cNvPr>
          <p:cNvSpPr>
            <a:spLocks noGrp="1"/>
          </p:cNvSpPr>
          <p:nvPr>
            <p:ph sz="half" idx="2"/>
          </p:nvPr>
        </p:nvSpPr>
        <p:spPr/>
        <p:txBody>
          <a:bodyPr>
            <a:normAutofit fontScale="77500" lnSpcReduction="20000"/>
          </a:bodyPr>
          <a:lstStyle/>
          <a:p>
            <a:r>
              <a:rPr lang="it-IT" dirty="0" err="1"/>
              <a:t>Broad</a:t>
            </a:r>
            <a:r>
              <a:rPr lang="it-IT" dirty="0"/>
              <a:t> (1923), passatismo</a:t>
            </a:r>
          </a:p>
          <a:p>
            <a:r>
              <a:rPr lang="it-IT" dirty="0" err="1"/>
              <a:t>Prior</a:t>
            </a:r>
            <a:r>
              <a:rPr lang="it-IT" dirty="0"/>
              <a:t> (1967, 1968a), presentismo</a:t>
            </a:r>
          </a:p>
          <a:p>
            <a:r>
              <a:rPr lang="it-IT" dirty="0"/>
              <a:t>Q. Smith (1993), A-</a:t>
            </a:r>
            <a:r>
              <a:rPr lang="it-IT" dirty="0" err="1"/>
              <a:t>eternismo</a:t>
            </a:r>
            <a:r>
              <a:rPr lang="it-IT" dirty="0"/>
              <a:t> (?)</a:t>
            </a:r>
          </a:p>
          <a:p>
            <a:r>
              <a:rPr lang="it-IT" dirty="0" err="1"/>
              <a:t>McCall</a:t>
            </a:r>
            <a:r>
              <a:rPr lang="it-IT" dirty="0"/>
              <a:t> (1994), passatismo</a:t>
            </a:r>
          </a:p>
          <a:p>
            <a:r>
              <a:rPr lang="it-IT" dirty="0" err="1"/>
              <a:t>Tooley</a:t>
            </a:r>
            <a:r>
              <a:rPr lang="it-IT" dirty="0"/>
              <a:t> (1997), passatismo (?)</a:t>
            </a:r>
          </a:p>
          <a:p>
            <a:r>
              <a:rPr lang="it-IT" dirty="0" err="1"/>
              <a:t>Ludlow</a:t>
            </a:r>
            <a:r>
              <a:rPr lang="it-IT" dirty="0"/>
              <a:t> (1999), presentismo </a:t>
            </a:r>
          </a:p>
          <a:p>
            <a:r>
              <a:rPr lang="it-IT" dirty="0"/>
              <a:t>Craig (2000), presentismo (?)</a:t>
            </a:r>
          </a:p>
          <a:p>
            <a:r>
              <a:rPr lang="it-IT" dirty="0"/>
              <a:t>Bourne (2006), presentismo</a:t>
            </a:r>
          </a:p>
          <a:p>
            <a:r>
              <a:rPr lang="it-IT" dirty="0"/>
              <a:t>Cameron (2015), A-</a:t>
            </a:r>
            <a:r>
              <a:rPr lang="it-IT" dirty="0" err="1"/>
              <a:t>eternismo</a:t>
            </a:r>
            <a:endParaRPr lang="it-IT" dirty="0"/>
          </a:p>
          <a:p>
            <a:r>
              <a:rPr lang="it-IT" dirty="0"/>
              <a:t>Correia e Rosenkranz (2018), passatismo</a:t>
            </a:r>
          </a:p>
        </p:txBody>
      </p:sp>
      <p:sp>
        <p:nvSpPr>
          <p:cNvPr id="6" name="Segnaposto testo 5">
            <a:extLst>
              <a:ext uri="{FF2B5EF4-FFF2-40B4-BE49-F238E27FC236}">
                <a16:creationId xmlns:a16="http://schemas.microsoft.com/office/drawing/2014/main" id="{0B97796F-1062-4F45-8B4A-359CB73BD504}"/>
              </a:ext>
            </a:extLst>
          </p:cNvPr>
          <p:cNvSpPr>
            <a:spLocks noGrp="1"/>
          </p:cNvSpPr>
          <p:nvPr>
            <p:ph type="body" sz="quarter" idx="3"/>
          </p:nvPr>
        </p:nvSpPr>
        <p:spPr/>
        <p:txBody>
          <a:bodyPr/>
          <a:lstStyle/>
          <a:p>
            <a:r>
              <a:rPr lang="it-IT" dirty="0"/>
              <a:t>Teoria B</a:t>
            </a:r>
          </a:p>
        </p:txBody>
      </p:sp>
      <p:sp>
        <p:nvSpPr>
          <p:cNvPr id="7" name="Segnaposto contenuto 6">
            <a:extLst>
              <a:ext uri="{FF2B5EF4-FFF2-40B4-BE49-F238E27FC236}">
                <a16:creationId xmlns:a16="http://schemas.microsoft.com/office/drawing/2014/main" id="{B1A233DB-4538-4E34-AB12-4DC5D436CC3E}"/>
              </a:ext>
            </a:extLst>
          </p:cNvPr>
          <p:cNvSpPr>
            <a:spLocks noGrp="1"/>
          </p:cNvSpPr>
          <p:nvPr>
            <p:ph sz="quarter" idx="4"/>
          </p:nvPr>
        </p:nvSpPr>
        <p:spPr/>
        <p:txBody>
          <a:bodyPr>
            <a:normAutofit fontScale="62500" lnSpcReduction="20000"/>
          </a:bodyPr>
          <a:lstStyle/>
          <a:p>
            <a:r>
              <a:rPr lang="it-IT" dirty="0"/>
              <a:t>Russell (1903, 1915) (</a:t>
            </a:r>
            <a:r>
              <a:rPr lang="it-IT" dirty="0" err="1"/>
              <a:t>earliest</a:t>
            </a:r>
            <a:r>
              <a:rPr lang="it-IT" dirty="0"/>
              <a:t> supporter)</a:t>
            </a:r>
          </a:p>
          <a:p>
            <a:r>
              <a:rPr lang="it-IT" dirty="0"/>
              <a:t>Williams 1951</a:t>
            </a:r>
          </a:p>
          <a:p>
            <a:r>
              <a:rPr lang="it-IT" dirty="0" err="1"/>
              <a:t>Bergmann</a:t>
            </a:r>
            <a:r>
              <a:rPr lang="it-IT" dirty="0"/>
              <a:t> (1960, pp. 237-38)</a:t>
            </a:r>
          </a:p>
          <a:p>
            <a:r>
              <a:rPr lang="it-IT" dirty="0" err="1"/>
              <a:t>Broad</a:t>
            </a:r>
            <a:r>
              <a:rPr lang="it-IT" dirty="0"/>
              <a:t> (1921)</a:t>
            </a:r>
          </a:p>
          <a:p>
            <a:r>
              <a:rPr lang="it-IT" dirty="0"/>
              <a:t>Goodman (1951, CAP. 11)</a:t>
            </a:r>
          </a:p>
          <a:p>
            <a:r>
              <a:rPr lang="it-IT" dirty="0"/>
              <a:t>Quine (1960, PAR. 36)</a:t>
            </a:r>
          </a:p>
          <a:p>
            <a:r>
              <a:rPr lang="it-IT" dirty="0" err="1"/>
              <a:t>Reichenbach</a:t>
            </a:r>
            <a:r>
              <a:rPr lang="it-IT" dirty="0"/>
              <a:t> (1947, PAR.  50-51). </a:t>
            </a:r>
          </a:p>
          <a:p>
            <a:r>
              <a:rPr lang="it-IT" dirty="0"/>
              <a:t>Dorato (1997)</a:t>
            </a:r>
          </a:p>
          <a:p>
            <a:r>
              <a:rPr lang="it-IT" dirty="0"/>
              <a:t>Le </a:t>
            </a:r>
            <a:r>
              <a:rPr lang="it-IT" dirty="0" err="1"/>
              <a:t>Poidevin</a:t>
            </a:r>
            <a:r>
              <a:rPr lang="it-IT" dirty="0"/>
              <a:t> (1991)</a:t>
            </a:r>
          </a:p>
          <a:p>
            <a:r>
              <a:rPr lang="it-IT" dirty="0" err="1"/>
              <a:t>Mellor</a:t>
            </a:r>
            <a:r>
              <a:rPr lang="it-IT" dirty="0"/>
              <a:t> (1981, 1998)</a:t>
            </a:r>
          </a:p>
          <a:p>
            <a:r>
              <a:rPr lang="it-IT" dirty="0"/>
              <a:t>Oaklander (2004)</a:t>
            </a:r>
          </a:p>
        </p:txBody>
      </p:sp>
    </p:spTree>
    <p:extLst>
      <p:ext uri="{BB962C8B-B14F-4D97-AF65-F5344CB8AC3E}">
        <p14:creationId xmlns:p14="http://schemas.microsoft.com/office/powerpoint/2010/main" val="101424397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olo 6">
            <a:extLst>
              <a:ext uri="{FF2B5EF4-FFF2-40B4-BE49-F238E27FC236}">
                <a16:creationId xmlns:a16="http://schemas.microsoft.com/office/drawing/2014/main" id="{5972E72F-3420-41ED-8C2E-385E8C56054B}"/>
              </a:ext>
            </a:extLst>
          </p:cNvPr>
          <p:cNvSpPr>
            <a:spLocks noGrp="1"/>
          </p:cNvSpPr>
          <p:nvPr>
            <p:ph type="title"/>
          </p:nvPr>
        </p:nvSpPr>
        <p:spPr/>
        <p:txBody>
          <a:bodyPr/>
          <a:lstStyle/>
          <a:p>
            <a:r>
              <a:rPr lang="it-IT" dirty="0" err="1"/>
              <a:t>Permanentismo</a:t>
            </a:r>
            <a:r>
              <a:rPr lang="it-IT" dirty="0"/>
              <a:t> vs. </a:t>
            </a:r>
            <a:r>
              <a:rPr lang="it-IT" dirty="0" err="1"/>
              <a:t>temporarismo</a:t>
            </a:r>
            <a:endParaRPr lang="it-IT" dirty="0"/>
          </a:p>
        </p:txBody>
      </p:sp>
      <p:sp>
        <p:nvSpPr>
          <p:cNvPr id="8" name="Segnaposto contenuto 7">
            <a:extLst>
              <a:ext uri="{FF2B5EF4-FFF2-40B4-BE49-F238E27FC236}">
                <a16:creationId xmlns:a16="http://schemas.microsoft.com/office/drawing/2014/main" id="{214FDA5E-09EC-44B3-82B0-772C8FF2E20C}"/>
              </a:ext>
            </a:extLst>
          </p:cNvPr>
          <p:cNvSpPr>
            <a:spLocks noGrp="1"/>
          </p:cNvSpPr>
          <p:nvPr>
            <p:ph idx="1"/>
          </p:nvPr>
        </p:nvSpPr>
        <p:spPr/>
        <p:txBody>
          <a:bodyPr/>
          <a:lstStyle/>
          <a:p>
            <a:r>
              <a:rPr lang="en-US" dirty="0"/>
              <a:t>Timothy Williamson, </a:t>
            </a:r>
            <a:r>
              <a:rPr lang="en-US" i="1" dirty="0"/>
              <a:t>Modal Logic as Metaphysics</a:t>
            </a:r>
            <a:r>
              <a:rPr lang="en-US" dirty="0"/>
              <a:t>, </a:t>
            </a:r>
            <a:r>
              <a:rPr lang="it-IT" dirty="0"/>
              <a:t>2013</a:t>
            </a:r>
          </a:p>
          <a:p>
            <a:r>
              <a:rPr lang="it-IT" dirty="0" err="1"/>
              <a:t>Permanentismo</a:t>
            </a:r>
            <a:r>
              <a:rPr lang="it-IT" dirty="0"/>
              <a:t>: sempre tutto sempre esiste</a:t>
            </a:r>
          </a:p>
          <a:p>
            <a:r>
              <a:rPr lang="it-IT" dirty="0" err="1"/>
              <a:t>Temporarismo</a:t>
            </a:r>
            <a:r>
              <a:rPr lang="it-IT" dirty="0"/>
              <a:t>: è falso che sempre tutto sempre esiste</a:t>
            </a:r>
          </a:p>
          <a:p>
            <a:endParaRPr lang="it-IT" dirty="0"/>
          </a:p>
        </p:txBody>
      </p:sp>
    </p:spTree>
    <p:extLst>
      <p:ext uri="{BB962C8B-B14F-4D97-AF65-F5344CB8AC3E}">
        <p14:creationId xmlns:p14="http://schemas.microsoft.com/office/powerpoint/2010/main" val="224667657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4D261519-1DCB-4E39-9976-790E0E50FE83}"/>
              </a:ext>
            </a:extLst>
          </p:cNvPr>
          <p:cNvSpPr>
            <a:spLocks noGrp="1"/>
          </p:cNvSpPr>
          <p:nvPr>
            <p:ph type="title"/>
          </p:nvPr>
        </p:nvSpPr>
        <p:spPr/>
        <p:txBody>
          <a:bodyPr/>
          <a:lstStyle/>
          <a:p>
            <a:r>
              <a:rPr lang="it-IT" dirty="0"/>
              <a:t>Cambiamento e Teoria B</a:t>
            </a:r>
          </a:p>
        </p:txBody>
      </p:sp>
      <p:sp>
        <p:nvSpPr>
          <p:cNvPr id="3" name="Segnaposto contenuto 2">
            <a:extLst>
              <a:ext uri="{FF2B5EF4-FFF2-40B4-BE49-F238E27FC236}">
                <a16:creationId xmlns:a16="http://schemas.microsoft.com/office/drawing/2014/main" id="{9A24BE3B-DD76-41E4-A922-C17D716AC579}"/>
              </a:ext>
            </a:extLst>
          </p:cNvPr>
          <p:cNvSpPr>
            <a:spLocks noGrp="1"/>
          </p:cNvSpPr>
          <p:nvPr>
            <p:ph type="body" idx="1"/>
          </p:nvPr>
        </p:nvSpPr>
        <p:spPr/>
        <p:txBody>
          <a:bodyPr/>
          <a:lstStyle/>
          <a:p>
            <a:endParaRPr lang="it-IT" dirty="0"/>
          </a:p>
        </p:txBody>
      </p:sp>
    </p:spTree>
    <p:extLst>
      <p:ext uri="{BB962C8B-B14F-4D97-AF65-F5344CB8AC3E}">
        <p14:creationId xmlns:p14="http://schemas.microsoft.com/office/powerpoint/2010/main" val="719608185"/>
      </p:ext>
    </p:extLst>
  </p:cSld>
  <p:clrMapOvr>
    <a:masterClrMapping/>
  </p:clrMapOvr>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356</TotalTime>
  <Words>2327</Words>
  <Application>Microsoft Office PowerPoint</Application>
  <PresentationFormat>Widescreen</PresentationFormat>
  <Paragraphs>183</Paragraphs>
  <Slides>32</Slides>
  <Notes>4</Notes>
  <HiddenSlides>0</HiddenSlides>
  <MMClips>0</MMClips>
  <ScaleCrop>false</ScaleCrop>
  <HeadingPairs>
    <vt:vector size="6" baseType="variant">
      <vt:variant>
        <vt:lpstr>Caratteri utilizzati</vt:lpstr>
      </vt:variant>
      <vt:variant>
        <vt:i4>8</vt:i4>
      </vt:variant>
      <vt:variant>
        <vt:lpstr>Tema</vt:lpstr>
      </vt:variant>
      <vt:variant>
        <vt:i4>1</vt:i4>
      </vt:variant>
      <vt:variant>
        <vt:lpstr>Titoli diapositive</vt:lpstr>
      </vt:variant>
      <vt:variant>
        <vt:i4>32</vt:i4>
      </vt:variant>
    </vt:vector>
  </HeadingPairs>
  <TitlesOfParts>
    <vt:vector size="41" baseType="lpstr">
      <vt:lpstr>Arial</vt:lpstr>
      <vt:lpstr>Calibri</vt:lpstr>
      <vt:lpstr>Calibri Light</vt:lpstr>
      <vt:lpstr>Cambria</vt:lpstr>
      <vt:lpstr>Cambria-Bold</vt:lpstr>
      <vt:lpstr>Cambria-BoldItalic</vt:lpstr>
      <vt:lpstr>Cambria-Italic</vt:lpstr>
      <vt:lpstr>Times New Roman</vt:lpstr>
      <vt:lpstr>Tema di Office</vt:lpstr>
      <vt:lpstr>Ontologia 23-24</vt:lpstr>
      <vt:lpstr>Presentazione standard di PowerPoint</vt:lpstr>
      <vt:lpstr>                    ACHILLE VARZI</vt:lpstr>
      <vt:lpstr>Di nuovo le due domande su passato e futuro</vt:lpstr>
      <vt:lpstr>Le cose del passato</vt:lpstr>
      <vt:lpstr>Le cose del futuro</vt:lpstr>
      <vt:lpstr>Alcuni sostenitori</vt:lpstr>
      <vt:lpstr>Permanentismo vs. temporarismo</vt:lpstr>
      <vt:lpstr>Cambiamento e Teoria B</vt:lpstr>
      <vt:lpstr>Teoria B: No absolute becoming</vt:lpstr>
      <vt:lpstr>Teoria B: No tensional change (no time passage)</vt:lpstr>
      <vt:lpstr>Teoria B:qualitative change?</vt:lpstr>
      <vt:lpstr>Teoria B: Alethic change?</vt:lpstr>
      <vt:lpstr>Cambiamento e A-eternismo</vt:lpstr>
      <vt:lpstr>A-eternalism: tensional change</vt:lpstr>
      <vt:lpstr>other kinds of change in A-eternalism</vt:lpstr>
      <vt:lpstr>Cambiamento e passatismo</vt:lpstr>
      <vt:lpstr>passatismo: tipi di cambiamento</vt:lpstr>
      <vt:lpstr>Cambiamento e presentismo</vt:lpstr>
      <vt:lpstr>Presentism: cambiamento assoluto, qualitativo, aletico</vt:lpstr>
      <vt:lpstr>Tensional change in  presentism</vt:lpstr>
      <vt:lpstr>Presentazione standard di PowerPoint</vt:lpstr>
      <vt:lpstr>Argomenti</vt:lpstr>
      <vt:lpstr>Appello al senso comune a favore delle teorie dinamiche, soprattutto del presentismo</vt:lpstr>
      <vt:lpstr>Il risultato della ricerca di Graziani, Orilia et al.</vt:lpstr>
      <vt:lpstr>               Teoria della relatività  co          Pro eternismo B e contro le teorie dinamiche</vt:lpstr>
      <vt:lpstr>Libertà a favore di presentismo e incrementismo, contro l’eternismo dinamico e statico</vt:lpstr>
      <vt:lpstr>Le verità sul passato contro presentismo, a favore di tutte le altre opzioni</vt:lpstr>
      <vt:lpstr>I nomi propri delle cose del passato contro presentismo, a favore di tutte le altre opzioni</vt:lpstr>
      <vt:lpstr>Argomento epistemico (I) contro incrementismo ed eternismo dinamico; a favore di presentismo ed eternismo statico</vt:lpstr>
      <vt:lpstr>Argomento epistemico (II) contro nonfuturismo ed eternismo dinamico; a favore di presentismo ed eternismo statico</vt:lpstr>
      <vt:lpstr>Preferibilità morale a favore del presentismo, contro tutte le altre opzioni</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Ontologia 23-24</dc:title>
  <dc:creator>Francesco Orilia</dc:creator>
  <cp:lastModifiedBy>Francesco Orilia</cp:lastModifiedBy>
  <cp:revision>28</cp:revision>
  <dcterms:created xsi:type="dcterms:W3CDTF">2023-11-04T14:57:23Z</dcterms:created>
  <dcterms:modified xsi:type="dcterms:W3CDTF">2023-11-19T15:33:15Z</dcterms:modified>
</cp:coreProperties>
</file>