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256" r:id="rId2"/>
    <p:sldId id="450" r:id="rId3"/>
    <p:sldId id="451" r:id="rId4"/>
    <p:sldId id="490" r:id="rId5"/>
    <p:sldId id="452" r:id="rId6"/>
    <p:sldId id="454" r:id="rId7"/>
    <p:sldId id="438" r:id="rId8"/>
    <p:sldId id="441" r:id="rId9"/>
    <p:sldId id="442" r:id="rId10"/>
    <p:sldId id="443" r:id="rId11"/>
    <p:sldId id="445" r:id="rId12"/>
    <p:sldId id="476" r:id="rId13"/>
    <p:sldId id="479" r:id="rId14"/>
    <p:sldId id="480" r:id="rId15"/>
    <p:sldId id="487" r:id="rId16"/>
    <p:sldId id="478" r:id="rId17"/>
    <p:sldId id="492" r:id="rId18"/>
    <p:sldId id="493" r:id="rId19"/>
    <p:sldId id="486" r:id="rId20"/>
    <p:sldId id="446" r:id="rId21"/>
    <p:sldId id="447" r:id="rId22"/>
    <p:sldId id="448" r:id="rId23"/>
    <p:sldId id="300" r:id="rId24"/>
    <p:sldId id="345" r:id="rId25"/>
    <p:sldId id="337" r:id="rId26"/>
    <p:sldId id="338" r:id="rId27"/>
    <p:sldId id="339" r:id="rId28"/>
    <p:sldId id="303" r:id="rId29"/>
    <p:sldId id="304" r:id="rId30"/>
    <p:sldId id="340" r:id="rId31"/>
    <p:sldId id="258" r:id="rId32"/>
    <p:sldId id="259" r:id="rId33"/>
    <p:sldId id="455" r:id="rId34"/>
    <p:sldId id="261" r:id="rId35"/>
    <p:sldId id="262" r:id="rId36"/>
    <p:sldId id="263" r:id="rId37"/>
    <p:sldId id="264" r:id="rId38"/>
    <p:sldId id="265" r:id="rId3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2A73D5-7DFC-4A1F-91DB-280A9615115B}" type="datetimeFigureOut">
              <a:rPr lang="it-IT" smtClean="0"/>
              <a:t>25/11/2023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39726A-28EB-4BB7-A2C0-400E90DBAC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82497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78475-3BBA-4A37-9B94-2400D7A5CE80}" type="slidenum">
              <a:rPr lang="it-IT" smtClean="0"/>
              <a:pPr/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36038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78475-3BBA-4A37-9B94-2400D7A5CE80}" type="slidenum">
              <a:rPr lang="it-IT" smtClean="0"/>
              <a:pPr/>
              <a:t>28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6921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BEF5D2C-264E-489C-862A-77418F7798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A348EF2-7C7B-46BD-BC39-23302134B1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FE1556F-B254-46BC-B14F-D75B04DCD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B7BA-EFC7-48F6-A008-970D2954B3EF}" type="datetimeFigureOut">
              <a:rPr lang="it-IT" smtClean="0"/>
              <a:t>25/11/2023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BD5A721-1A92-42E9-8FBB-1105A9CEA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2140AF0-CFC2-4EBD-B24B-8A44CFD41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F0FB-6981-407D-966B-43412DF7D2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598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58F34A1-3BB2-4D65-BA4B-D03AA7591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66D13CC-5C3B-42AC-8FAA-BB56BC8A13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ED4A654-853B-4518-935F-505D3EEDA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B7BA-EFC7-48F6-A008-970D2954B3EF}" type="datetimeFigureOut">
              <a:rPr lang="it-IT" smtClean="0"/>
              <a:t>25/11/2023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2BC30F8-5171-4CAC-8019-FF12939A6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E478A9F-2C96-4D46-AA45-707943F40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F0FB-6981-407D-966B-43412DF7D2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2886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D2B93D1-42F6-4D86-8470-9A4315B803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30AF1D1-654D-4102-87FF-80AFA9E3E8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CE59528-F639-4269-BDF2-E6AEA45B1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B7BA-EFC7-48F6-A008-970D2954B3EF}" type="datetimeFigureOut">
              <a:rPr lang="it-IT" smtClean="0"/>
              <a:t>25/11/2023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F96D37B-BDCC-48FF-81E2-A6A51277D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558C87-475F-4E01-9C50-660975880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F0FB-6981-407D-966B-43412DF7D2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6226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0D597B-2F04-4BC4-B55C-4B9830321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3358665-9BA8-4939-ABF9-04F7582D6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B76DCD8-CF6E-4101-BDF9-558C525BF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B7BA-EFC7-48F6-A008-970D2954B3EF}" type="datetimeFigureOut">
              <a:rPr lang="it-IT" smtClean="0"/>
              <a:t>25/11/2023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591DA2D-D55D-4C70-8220-FAA9B4C07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C007AAB-1894-4AD4-BCE4-7546C2CE1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F0FB-6981-407D-966B-43412DF7D2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5656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C2EC5A-A6B8-43D0-88C3-790CEA6F0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A2012B9-EF7A-4807-BFBC-3FDB53AD29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82D13B3-69FF-4A5F-B15C-F2C0E45A1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B7BA-EFC7-48F6-A008-970D2954B3EF}" type="datetimeFigureOut">
              <a:rPr lang="it-IT" smtClean="0"/>
              <a:t>25/11/2023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ECACEC3-4A70-4D97-8516-7DE49886A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EE54350-4BC0-4D4C-83A3-2E22316AB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F0FB-6981-407D-966B-43412DF7D2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4023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02172F-5719-4659-B2E2-FB478F9BA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8BAF5A7-4FFC-40E9-9E4A-B5ADE9BDB8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35740A3-F2C3-4B69-80FB-40C43F1D0C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5D4ACD8-2B8D-4346-B051-F6303B036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B7BA-EFC7-48F6-A008-970D2954B3EF}" type="datetimeFigureOut">
              <a:rPr lang="it-IT" smtClean="0"/>
              <a:t>25/11/2023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F086FA8-14B9-4672-8DED-49A4E57C0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90A1982-7247-4426-891E-E7F43E28E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F0FB-6981-407D-966B-43412DF7D2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2408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167F58-9624-462C-8145-9AA174337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95FBB19-14C7-4F44-9BF3-C6A8A65C47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CFC8C52-21F4-4FBE-B6A6-6DBB29E33A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823EEA25-C18B-4439-A743-A73E7069FD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CA4FD71-BC7F-4C58-83F6-25F2979BCD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DCFE9E6E-9CDB-4D58-B518-918EF66CB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B7BA-EFC7-48F6-A008-970D2954B3EF}" type="datetimeFigureOut">
              <a:rPr lang="it-IT" smtClean="0"/>
              <a:t>25/11/2023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584D8FF-4D96-49BF-A006-C7D2C1095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ADF4099-7FD4-4CD2-9F74-21EBB7623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F0FB-6981-407D-966B-43412DF7D2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0744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2D962E-8977-48A5-ADC9-7EE17E50B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F329093B-E5C9-4C5E-801F-BCE8293A4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B7BA-EFC7-48F6-A008-970D2954B3EF}" type="datetimeFigureOut">
              <a:rPr lang="it-IT" smtClean="0"/>
              <a:t>25/11/2023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B1D08A6-F4D4-4CAF-9390-58D2442BE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FBD7B86-CF7B-4F63-B784-20F20A788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F0FB-6981-407D-966B-43412DF7D2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9243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4EAB0E4-DBC7-4BCB-B2F2-09E6CE6FB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B7BA-EFC7-48F6-A008-970D2954B3EF}" type="datetimeFigureOut">
              <a:rPr lang="it-IT" smtClean="0"/>
              <a:t>25/11/2023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38C55B1-32BA-421E-BAB1-10BC405C4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F3AAF98-B544-4FAC-A2A4-AE0E7A10C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F0FB-6981-407D-966B-43412DF7D2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567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4FAE57-0452-4BE2-89B2-6E5530D08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B51D11A-370A-40A8-85A7-1FE7663EBD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81DE925-22F8-45D8-937C-D30C15F712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0425354-BBD0-45FD-B646-465A764FE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B7BA-EFC7-48F6-A008-970D2954B3EF}" type="datetimeFigureOut">
              <a:rPr lang="it-IT" smtClean="0"/>
              <a:t>25/11/2023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BDF9768-7B26-464E-A4B7-20E1BDC4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2633C69-72E5-4517-B096-A73D951FE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F0FB-6981-407D-966B-43412DF7D2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2813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331C0F-CD1B-4EAB-BE93-0ED68BB2E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0BB3D0C3-8AA5-4918-BD3E-B02B69C399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11526A9-78BF-4E8F-A1BE-702856E16C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0E4BADD-C73E-4A0C-A271-CBAB7862A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B7BA-EFC7-48F6-A008-970D2954B3EF}" type="datetimeFigureOut">
              <a:rPr lang="it-IT" smtClean="0"/>
              <a:t>25/11/2023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6D781C6-2239-41BD-ACCD-B2A507CA7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AC2BB33-A988-47C9-B54B-A7537E21B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F0FB-6981-407D-966B-43412DF7D2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3151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16FEE71-0D47-4491-9BBF-6A254E2E1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462E9A3-1E97-4DA2-9CFA-0451C72D49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8627374-BA0E-4FD9-91BE-5311575D41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4B7BA-EFC7-48F6-A008-970D2954B3EF}" type="datetimeFigureOut">
              <a:rPr lang="it-IT" smtClean="0"/>
              <a:t>25/11/2023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15C4158-D7CA-40AC-90A9-363C69791A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FB93898-31FE-43AE-A730-DF9C9A6960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4F0FB-6981-407D-966B-43412DF7D2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9648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6" Type="http://schemas.openxmlformats.org/officeDocument/2006/relationships/hyperlink" Target="http://www.perseus.tufts.edu/cgi-bin/morphindex?lookup=oude&amp;.submit=Analyze+Form&amp;lang=greek&amp;formentry=1" TargetMode="External"/><Relationship Id="rId21" Type="http://schemas.openxmlformats.org/officeDocument/2006/relationships/hyperlink" Target="http://www.perseus.tufts.edu/cgi-bin/morphindex?lookup=gar&amp;.submit=Analyze+Form&amp;lang=greek&amp;formentry=1" TargetMode="External"/><Relationship Id="rId42" Type="http://schemas.openxmlformats.org/officeDocument/2006/relationships/hyperlink" Target="http://www.perseus.tufts.edu/cgi-bin/morphindex?lookup=poqen&amp;.submit=Analyze+Form&amp;lang=greek&amp;formentry=1" TargetMode="External"/><Relationship Id="rId47" Type="http://schemas.openxmlformats.org/officeDocument/2006/relationships/hyperlink" Target="http://www.perseus.tufts.edu/cgi-bin/morphindex?lookup=eontos&amp;.submit=Analyze+Form&amp;lang=greek&amp;formentry=1" TargetMode="External"/><Relationship Id="rId63" Type="http://schemas.openxmlformats.org/officeDocument/2006/relationships/hyperlink" Target="http://www.perseus.tufts.edu/cgi-bin/morphindex?lookup=&amp;.submit=Analyze+Form&amp;lang=greek&amp;formentry=1" TargetMode="External"/><Relationship Id="rId68" Type="http://schemas.openxmlformats.org/officeDocument/2006/relationships/hyperlink" Target="http://www.perseus.tufts.edu/cgi-bin/morphindex?lookup=phun&amp;.submit=Analyze+Form&amp;lang=greek&amp;formentry=1" TargetMode="External"/><Relationship Id="rId84" Type="http://schemas.openxmlformats.org/officeDocument/2006/relationships/hyperlink" Target="http://www.perseus.tufts.edu/cgi-bin/morphindex?lookup=anhke&amp;.submit=Analyze+Form&amp;lang=greek&amp;formentry=1" TargetMode="External"/><Relationship Id="rId89" Type="http://schemas.openxmlformats.org/officeDocument/2006/relationships/hyperlink" Target="http://www.perseus.tufts.edu/cgi-bin/morphindex?lookup=ecei&amp;.submit=Analyze+Form&amp;lang=greek&amp;formentry=1" TargetMode="External"/><Relationship Id="rId112" Type="http://schemas.openxmlformats.org/officeDocument/2006/relationships/hyperlink" Target="http://www.perseus.tufts.edu/cgi-bin/morphindex?lookup=epeita&amp;.submit=Analyze+Form&amp;lang=greek&amp;formentry=1" TargetMode="External"/><Relationship Id="rId16" Type="http://schemas.openxmlformats.org/officeDocument/2006/relationships/hyperlink" Target="http://www.perseus.tufts.edu/cgi-bin/morphindex?lookup=agenhton&amp;.submit=Analyze+Form&amp;lang=greek&amp;formentry=1" TargetMode="External"/><Relationship Id="rId107" Type="http://schemas.openxmlformats.org/officeDocument/2006/relationships/hyperlink" Target="http://www.perseus.tufts.edu/cgi-bin/morphindex?lookup=wste&amp;.submit=Analyze+Form&amp;lang=greek&amp;formentry=1" TargetMode="External"/><Relationship Id="rId11" Type="http://schemas.openxmlformats.org/officeDocument/2006/relationships/hyperlink" Target="http://www.perseus.tufts.edu/cgi-bin/morphindex?lookup=epi&amp;.submit=Analyze+Form&amp;lang=greek&amp;formentry=1" TargetMode="External"/><Relationship Id="rId32" Type="http://schemas.openxmlformats.org/officeDocument/2006/relationships/hyperlink" Target="http://www.perseus.tufts.edu/cgi-bin/morphindex?lookup=nun&amp;.submit=Analyze+Form&amp;lang=greek&amp;formentry=1" TargetMode="External"/><Relationship Id="rId37" Type="http://schemas.openxmlformats.org/officeDocument/2006/relationships/hyperlink" Target="http://www.perseus.tufts.edu/cgi-bin/morphindex?lookup=tina&amp;.submit=Analyze+Form&amp;lang=greek&amp;formentry=1" TargetMode="External"/><Relationship Id="rId53" Type="http://schemas.openxmlformats.org/officeDocument/2006/relationships/hyperlink" Target="http://www.perseus.tufts.edu/cgi-bin/morphindex?lookup=phaton&amp;.submit=Analyze+Form&amp;lang=greek&amp;formentry=1" TargetMode="External"/><Relationship Id="rId58" Type="http://schemas.openxmlformats.org/officeDocument/2006/relationships/hyperlink" Target="http://www.perseus.tufts.edu/cgi-bin/morphindex?lookup=an&amp;.submit=Analyze+Form&amp;lang=greek&amp;formentry=1" TargetMode="External"/><Relationship Id="rId74" Type="http://schemas.openxmlformats.org/officeDocument/2006/relationships/hyperlink" Target="http://www.perseus.tufts.edu/cgi-bin/morphindex?lookup=ephhsei&amp;.submit=Analyze+Form&amp;lang=greek&amp;formentry=1" TargetMode="External"/><Relationship Id="rId79" Type="http://schemas.openxmlformats.org/officeDocument/2006/relationships/hyperlink" Target="http://www.perseus.tufts.edu/cgi-bin/morphindex?lookup=auto&amp;.submit=Analyze+Form&amp;lang=greek&amp;formentry=1" TargetMode="External"/><Relationship Id="rId102" Type="http://schemas.openxmlformats.org/officeDocument/2006/relationships/hyperlink" Target="http://www.perseus.tufts.edu/cgi-bin/morphindex?lookup=ean&amp;.submit=Analyze+Form&amp;lang=greek&amp;formentry=1" TargetMode="External"/><Relationship Id="rId5" Type="http://schemas.openxmlformats.org/officeDocument/2006/relationships/hyperlink" Target="http://www.perseus.tufts.edu/cgi-bin/morphindex?lookup=muqos&amp;.submit=Analyze+Form&amp;lang=greek&amp;formentry=1" TargetMode="External"/><Relationship Id="rId90" Type="http://schemas.openxmlformats.org/officeDocument/2006/relationships/hyperlink" Target="http://www.perseus.tufts.edu/cgi-bin/morphindex?lookup=h&amp;.submit=Analyze+Form&amp;lang=greek&amp;formentry=1" TargetMode="External"/><Relationship Id="rId95" Type="http://schemas.openxmlformats.org/officeDocument/2006/relationships/hyperlink" Target="http://www.perseus.tufts.edu/cgi-bin/morphindex?lookup=twid&amp;.submit=Analyze+Form&amp;lang=greek&amp;formentry=1" TargetMode="External"/><Relationship Id="rId22" Type="http://schemas.openxmlformats.org/officeDocument/2006/relationships/hyperlink" Target="http://www.perseus.tufts.edu/cgi-bin/morphindex?lookup=oulomeles&amp;.submit=Analyze+Form&amp;lang=greek&amp;formentry=1" TargetMode="External"/><Relationship Id="rId27" Type="http://schemas.openxmlformats.org/officeDocument/2006/relationships/hyperlink" Target="http://www.perseus.tufts.edu/cgi-bin/morphindex?lookup=pot&amp;.submit=Analyze+Form&amp;lang=greek&amp;formentry=1" TargetMode="External"/><Relationship Id="rId43" Type="http://schemas.openxmlformats.org/officeDocument/2006/relationships/hyperlink" Target="http://www.perseus.tufts.edu/cgi-bin/morphindex?lookup=auchqen&amp;.submit=Analyze+Form&amp;lang=greek&amp;formentry=1" TargetMode="External"/><Relationship Id="rId48" Type="http://schemas.openxmlformats.org/officeDocument/2006/relationships/hyperlink" Target="http://www.perseus.tufts.edu/cgi-bin/morphindex?lookup=eassw&amp;.submit=Analyze+Form&amp;lang=greek&amp;formentry=1" TargetMode="External"/><Relationship Id="rId64" Type="http://schemas.openxmlformats.org/officeDocument/2006/relationships/hyperlink" Target="http://www.perseus.tufts.edu/cgi-bin/morphindex?lookup=prosqen&amp;.submit=Analyze+Form&amp;lang=greek&amp;formentry=1" TargetMode="External"/><Relationship Id="rId69" Type="http://schemas.openxmlformats.org/officeDocument/2006/relationships/hyperlink" Target="http://www.perseus.tufts.edu/cgi-bin/morphindex?lookup=outws&amp;.submit=Analyze+Form&amp;lang=greek&amp;formentry=1" TargetMode="External"/><Relationship Id="rId113" Type="http://schemas.openxmlformats.org/officeDocument/2006/relationships/hyperlink" Target="http://www.perseus.tufts.edu/cgi-bin/morphindex?lookup=peloito&amp;.submit=Analyze+Form&amp;lang=greek&amp;formentry=1" TargetMode="External"/><Relationship Id="rId80" Type="http://schemas.openxmlformats.org/officeDocument/2006/relationships/hyperlink" Target="http://www.perseus.tufts.edu/cgi-bin/morphindex?lookup=eineken&amp;.submit=Analyze+Form&amp;lang=greek&amp;formentry=1" TargetMode="External"/><Relationship Id="rId85" Type="http://schemas.openxmlformats.org/officeDocument/2006/relationships/hyperlink" Target="http://www.perseus.tufts.edu/cgi-bin/morphindex?lookup=dikh&amp;.submit=Analyze+Form&amp;lang=greek&amp;formentry=1" TargetMode="External"/><Relationship Id="rId12" Type="http://schemas.openxmlformats.org/officeDocument/2006/relationships/hyperlink" Target="http://www.perseus.tufts.edu/cgi-bin/morphindex?lookup=shmat&amp;.submit=Analyze+Form&amp;lang=greek&amp;formentry=1" TargetMode="External"/><Relationship Id="rId17" Type="http://schemas.openxmlformats.org/officeDocument/2006/relationships/hyperlink" Target="http://www.perseus.tufts.edu/cgi-bin/morphindex?lookup=eon&amp;.submit=Analyze+Form&amp;lang=greek&amp;formentry=1" TargetMode="External"/><Relationship Id="rId33" Type="http://schemas.openxmlformats.org/officeDocument/2006/relationships/hyperlink" Target="http://www.perseus.tufts.edu/cgi-bin/morphindex?lookup=omou&amp;.submit=Analyze+Form&amp;lang=greek&amp;formentry=1" TargetMode="External"/><Relationship Id="rId38" Type="http://schemas.openxmlformats.org/officeDocument/2006/relationships/hyperlink" Target="http://www.perseus.tufts.edu/cgi-bin/morphindex?lookup=gennan&amp;.submit=Analyze+Form&amp;lang=greek&amp;formentry=1" TargetMode="External"/><Relationship Id="rId59" Type="http://schemas.openxmlformats.org/officeDocument/2006/relationships/hyperlink" Target="http://www.perseus.tufts.edu/cgi-bin/morphindex?lookup=min&amp;.submit=Analyze+Form&amp;lang=greek&amp;formentry=1" TargetMode="External"/><Relationship Id="rId103" Type="http://schemas.openxmlformats.org/officeDocument/2006/relationships/hyperlink" Target="http://www.perseus.tufts.edu/cgi-bin/morphindex?lookup=anohton&amp;.submit=Analyze+Form&amp;lang=greek&amp;formentry=1" TargetMode="External"/><Relationship Id="rId108" Type="http://schemas.openxmlformats.org/officeDocument/2006/relationships/hyperlink" Target="http://www.perseus.tufts.edu/cgi-bin/morphindex?lookup=pelein&amp;.submit=Analyze+Form&amp;lang=greek&amp;formentry=1" TargetMode="External"/><Relationship Id="rId54" Type="http://schemas.openxmlformats.org/officeDocument/2006/relationships/hyperlink" Target="http://www.perseus.tufts.edu/cgi-bin/morphindex?lookup=nohton&amp;.submit=Analyze+Form&amp;lang=greek&amp;formentry=1" TargetMode="External"/><Relationship Id="rId70" Type="http://schemas.openxmlformats.org/officeDocument/2006/relationships/hyperlink" Target="http://www.perseus.tufts.edu/cgi-bin/morphindex?lookup=pampan&amp;.submit=Analyze+Form&amp;lang=greek&amp;formentry=1" TargetMode="External"/><Relationship Id="rId75" Type="http://schemas.openxmlformats.org/officeDocument/2006/relationships/hyperlink" Target="http://www.perseus.tufts.edu/cgi-bin/morphindex?lookup=pistios&amp;.submit=Analyze+Form&amp;lang=greek&amp;formentry=1" TargetMode="External"/><Relationship Id="rId91" Type="http://schemas.openxmlformats.org/officeDocument/2006/relationships/hyperlink" Target="http://www.perseus.tufts.edu/cgi-bin/morphindex?lookup=de&amp;.submit=Analyze+Form&amp;lang=greek&amp;formentry=1" TargetMode="External"/><Relationship Id="rId96" Type="http://schemas.openxmlformats.org/officeDocument/2006/relationships/hyperlink" Target="http://www.perseus.tufts.edu/cgi-bin/morphindex?lookup=kekritai&amp;.submit=Analyze+Form&amp;lang=greek&amp;formentry=1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perseus.tufts.edu/cgi-bin/morphindex?lookup=odoio&amp;.submit=Analyze+Form&amp;lang=greek&amp;formentry=1" TargetMode="External"/><Relationship Id="rId15" Type="http://schemas.openxmlformats.org/officeDocument/2006/relationships/hyperlink" Target="http://www.perseus.tufts.edu/cgi-bin/morphindex?lookup=mal&amp;.submit=Analyze+Form&amp;lang=greek&amp;formentry=1" TargetMode="External"/><Relationship Id="rId23" Type="http://schemas.openxmlformats.org/officeDocument/2006/relationships/hyperlink" Target="http://www.perseus.tufts.edu/cgi-bin/morphindex?lookup=te&amp;.submit=Analyze+Form&amp;lang=greek&amp;formentry=1" TargetMode="External"/><Relationship Id="rId28" Type="http://schemas.openxmlformats.org/officeDocument/2006/relationships/hyperlink" Target="http://www.perseus.tufts.edu/cgi-bin/morphindex?lookup=n&amp;.submit=Analyze+Form&amp;lang=greek&amp;formentry=1" TargetMode="External"/><Relationship Id="rId36" Type="http://schemas.openxmlformats.org/officeDocument/2006/relationships/hyperlink" Target="http://www.perseus.tufts.edu/cgi-bin/morphindex?lookup=suneces&amp;.submit=Analyze+Form&amp;lang=greek&amp;formentry=1" TargetMode="External"/><Relationship Id="rId49" Type="http://schemas.openxmlformats.org/officeDocument/2006/relationships/hyperlink" Target="http://www.perseus.tufts.edu/cgi-bin/morphindex?lookup=phasqai&amp;.submit=Analyze+Form&amp;lang=greek&amp;formentry=1" TargetMode="External"/><Relationship Id="rId57" Type="http://schemas.openxmlformats.org/officeDocument/2006/relationships/hyperlink" Target="http://www.perseus.tufts.edu/cgi-bin/morphindex?lookup=ti&amp;.submit=Analyze+Form&amp;lang=greek&amp;formentry=1" TargetMode="External"/><Relationship Id="rId106" Type="http://schemas.openxmlformats.org/officeDocument/2006/relationships/hyperlink" Target="http://www.perseus.tufts.edu/cgi-bin/morphindex?lookup=odos&amp;.submit=Analyze+Form&amp;lang=greek&amp;formentry=1" TargetMode="External"/><Relationship Id="rId114" Type="http://schemas.openxmlformats.org/officeDocument/2006/relationships/hyperlink" Target="http://www.perseus.tufts.edu/cgi-bin/morphindex?lookup=ke&amp;.submit=Analyze+Form&amp;lang=greek&amp;formentry=1" TargetMode="External"/><Relationship Id="rId10" Type="http://schemas.openxmlformats.org/officeDocument/2006/relationships/hyperlink" Target="http://www.perseus.tufts.edu/cgi-bin/morphindex?lookup=tauthi&amp;.submit=Analyze+Form&amp;lang=greek&amp;formentry=1" TargetMode="External"/><Relationship Id="rId31" Type="http://schemas.openxmlformats.org/officeDocument/2006/relationships/hyperlink" Target="http://www.perseus.tufts.edu/cgi-bin/morphindex?lookup=epei&amp;.submit=Analyze+Form&amp;lang=greek&amp;formentry=1" TargetMode="External"/><Relationship Id="rId44" Type="http://schemas.openxmlformats.org/officeDocument/2006/relationships/hyperlink" Target="http://www.perseus.tufts.edu/cgi-bin/morphindex?lookup=out&amp;.submit=Analyze+Form&amp;lang=greek&amp;formentry=1" TargetMode="External"/><Relationship Id="rId52" Type="http://schemas.openxmlformats.org/officeDocument/2006/relationships/hyperlink" Target="http://www.perseus.tufts.edu/cgi-bin/morphindex?lookup=ou&amp;.submit=Analyze+Form&amp;lang=greek&amp;formentry=1" TargetMode="External"/><Relationship Id="rId60" Type="http://schemas.openxmlformats.org/officeDocument/2006/relationships/hyperlink" Target="http://www.perseus.tufts.edu/cgi-bin/morphindex?lookup=creos&amp;.submit=Analyze+Form&amp;lang=greek&amp;formentry=1" TargetMode="External"/><Relationship Id="rId65" Type="http://schemas.openxmlformats.org/officeDocument/2006/relationships/hyperlink" Target="http://www.perseus.tufts.edu/cgi-bin/morphindex?lookup=tou&amp;.submit=Analyze+Form&amp;lang=greek&amp;formentry=1" TargetMode="External"/><Relationship Id="rId73" Type="http://schemas.openxmlformats.org/officeDocument/2006/relationships/hyperlink" Target="http://www.perseus.tufts.edu/cgi-bin/morphindex?lookup=ouci&amp;.submit=Analyze+Form&amp;lang=greek&amp;formentry=1" TargetMode="External"/><Relationship Id="rId78" Type="http://schemas.openxmlformats.org/officeDocument/2006/relationships/hyperlink" Target="http://www.perseus.tufts.edu/cgi-bin/morphindex?lookup=par&amp;.submit=Analyze+Form&amp;lang=greek&amp;formentry=1" TargetMode="External"/><Relationship Id="rId81" Type="http://schemas.openxmlformats.org/officeDocument/2006/relationships/hyperlink" Target="http://www.perseus.tufts.edu/cgi-bin/morphindex?lookup=oute&amp;.submit=Analyze+Form&amp;lang=greek&amp;formentry=1" TargetMode="External"/><Relationship Id="rId86" Type="http://schemas.openxmlformats.org/officeDocument/2006/relationships/hyperlink" Target="http://www.perseus.tufts.edu/cgi-bin/morphindex?lookup=calasasa&amp;.submit=Analyze+Form&amp;lang=greek&amp;formentry=1" TargetMode="External"/><Relationship Id="rId94" Type="http://schemas.openxmlformats.org/officeDocument/2006/relationships/hyperlink" Target="http://www.perseus.tufts.edu/cgi-bin/morphindex?lookup=toutwn&amp;.submit=Analyze+Form&amp;lang=greek&amp;formentry=1" TargetMode="External"/><Relationship Id="rId99" Type="http://schemas.openxmlformats.org/officeDocument/2006/relationships/hyperlink" Target="http://www.perseus.tufts.edu/cgi-bin/morphindex?lookup=anagkh&amp;.submit=Analyze+Form&amp;lang=greek&amp;formentry=1" TargetMode="External"/><Relationship Id="rId101" Type="http://schemas.openxmlformats.org/officeDocument/2006/relationships/hyperlink" Target="http://www.perseus.tufts.edu/cgi-bin/morphindex?lookup=men&amp;.submit=Analyze+Form&amp;lang=greek&amp;formentry=1" TargetMode="External"/><Relationship Id="rId4" Type="http://schemas.openxmlformats.org/officeDocument/2006/relationships/hyperlink" Target="http://www.perseus.tufts.edu/cgi-bin/morphindex?lookup=eti&amp;.submit=Analyze+Form&amp;lang=greek&amp;formentry=1" TargetMode="External"/><Relationship Id="rId9" Type="http://schemas.openxmlformats.org/officeDocument/2006/relationships/hyperlink" Target="http://www.perseus.tufts.edu/cgi-bin/morphindex?lookup=estin&amp;.submit=Analyze+Form&amp;lang=greek&amp;formentry=1" TargetMode="External"/><Relationship Id="rId13" Type="http://schemas.openxmlformats.org/officeDocument/2006/relationships/hyperlink" Target="http://www.perseus.tufts.edu/cgi-bin/morphindex?lookup=easi&amp;.submit=Analyze+Form&amp;lang=greek&amp;formentry=1" TargetMode="External"/><Relationship Id="rId18" Type="http://schemas.openxmlformats.org/officeDocument/2006/relationships/hyperlink" Target="http://www.perseus.tufts.edu/cgi-bin/morphindex?lookup=kai&amp;.submit=Analyze+Form&amp;lang=greek&amp;formentry=1" TargetMode="External"/><Relationship Id="rId39" Type="http://schemas.openxmlformats.org/officeDocument/2006/relationships/hyperlink" Target="http://www.perseus.tufts.edu/cgi-bin/morphindex?lookup=dizhseai&amp;.submit=Analyze+Form&amp;lang=greek&amp;formentry=1" TargetMode="External"/><Relationship Id="rId109" Type="http://schemas.openxmlformats.org/officeDocument/2006/relationships/hyperlink" Target="http://www.perseus.tufts.edu/cgi-bin/morphindex?lookup=ethtumon&amp;.submit=Analyze+Form&amp;lang=greek&amp;formentry=1" TargetMode="External"/><Relationship Id="rId34" Type="http://schemas.openxmlformats.org/officeDocument/2006/relationships/hyperlink" Target="http://www.perseus.tufts.edu/cgi-bin/morphindex?lookup=pan&amp;.submit=Analyze+Form&amp;lang=greek&amp;formentry=1" TargetMode="External"/><Relationship Id="rId50" Type="http://schemas.openxmlformats.org/officeDocument/2006/relationships/hyperlink" Target="http://www.perseus.tufts.edu/cgi-bin/morphindex?lookup=s&amp;.submit=Analyze+Form&amp;lang=greek&amp;formentry=1" TargetMode="External"/><Relationship Id="rId55" Type="http://schemas.openxmlformats.org/officeDocument/2006/relationships/hyperlink" Target="http://www.perseus.tufts.edu/cgi-bin/morphindex?lookup=opws&amp;.submit=Analyze+Form&amp;lang=greek&amp;formentry=1" TargetMode="External"/><Relationship Id="rId76" Type="http://schemas.openxmlformats.org/officeDocument/2006/relationships/hyperlink" Target="http://www.perseus.tufts.edu/cgi-bin/morphindex?lookup=iscus&amp;.submit=Analyze+Form&amp;lang=greek&amp;formentry=1" TargetMode="External"/><Relationship Id="rId97" Type="http://schemas.openxmlformats.org/officeDocument/2006/relationships/hyperlink" Target="http://www.perseus.tufts.edu/cgi-bin/morphindex?lookup=oun&amp;.submit=Analyze+Form&amp;lang=greek&amp;formentry=1" TargetMode="External"/><Relationship Id="rId104" Type="http://schemas.openxmlformats.org/officeDocument/2006/relationships/hyperlink" Target="http://www.perseus.tufts.edu/cgi-bin/morphindex?lookup=anwnumon&amp;.submit=Analyze+Form&amp;lang=greek&amp;formentry=1" TargetMode="External"/><Relationship Id="rId7" Type="http://schemas.openxmlformats.org/officeDocument/2006/relationships/hyperlink" Target="http://www.perseus.tufts.edu/cgi-bin/morphindex?lookup=leipetai&amp;.submit=Analyze+Form&amp;lang=greek&amp;formentry=1" TargetMode="External"/><Relationship Id="rId71" Type="http://schemas.openxmlformats.org/officeDocument/2006/relationships/hyperlink" Target="http://www.perseus.tufts.edu/cgi-bin/morphindex?lookup=pelenai&amp;.submit=Analyze+Form&amp;lang=greek&amp;formentry=1" TargetMode="External"/><Relationship Id="rId92" Type="http://schemas.openxmlformats.org/officeDocument/2006/relationships/hyperlink" Target="http://www.perseus.tufts.edu/cgi-bin/morphindex?lookup=krisis&amp;.submit=Analyze+Form&amp;lang=greek&amp;formentry=1" TargetMode="External"/><Relationship Id="rId2" Type="http://schemas.openxmlformats.org/officeDocument/2006/relationships/hyperlink" Target="http://www.perseus.tufts.edu/cgi-bin/morphindex?lookup=monos&amp;.submit=Analyze+Form&amp;lang=greek&amp;formentry=1" TargetMode="External"/><Relationship Id="rId29" Type="http://schemas.openxmlformats.org/officeDocument/2006/relationships/hyperlink" Target="http://www.perseus.tufts.edu/cgi-bin/morphindex?lookup=oud&amp;.submit=Analyze+Form&amp;lang=greek&amp;formentry=1" TargetMode="External"/><Relationship Id="rId24" Type="http://schemas.openxmlformats.org/officeDocument/2006/relationships/hyperlink" Target="http://www.perseus.tufts.edu/cgi-bin/morphindex?lookup=atremes&amp;.submit=Analyze+Form&amp;lang=greek&amp;formentry=1" TargetMode="External"/><Relationship Id="rId40" Type="http://schemas.openxmlformats.org/officeDocument/2006/relationships/hyperlink" Target="http://www.perseus.tufts.edu/cgi-bin/morphindex?lookup=autou&amp;.submit=Analyze+Form&amp;lang=greek&amp;formentry=1" TargetMode="External"/><Relationship Id="rId45" Type="http://schemas.openxmlformats.org/officeDocument/2006/relationships/hyperlink" Target="http://www.perseus.tufts.edu/cgi-bin/morphindex?lookup=ek&amp;.submit=Analyze+Form&amp;lang=greek&amp;formentry=1" TargetMode="External"/><Relationship Id="rId66" Type="http://schemas.openxmlformats.org/officeDocument/2006/relationships/hyperlink" Target="http://www.perseus.tufts.edu/cgi-bin/morphindex?lookup=mhdenos&amp;.submit=Analyze+Form&amp;lang=greek&amp;formentry=1" TargetMode="External"/><Relationship Id="rId87" Type="http://schemas.openxmlformats.org/officeDocument/2006/relationships/hyperlink" Target="http://www.perseus.tufts.edu/cgi-bin/morphindex?lookup=pedhisin&amp;.submit=Analyze+Form&amp;lang=greek&amp;formentry=1" TargetMode="External"/><Relationship Id="rId110" Type="http://schemas.openxmlformats.org/officeDocument/2006/relationships/hyperlink" Target="http://www.perseus.tufts.edu/cgi-bin/morphindex?lookup=einai&amp;.submit=Analyze+Form&amp;lang=greek&amp;formentry=1" TargetMode="External"/><Relationship Id="rId115" Type="http://schemas.openxmlformats.org/officeDocument/2006/relationships/hyperlink" Target="http://www.perseus.tufts.edu/cgi-bin/morphindex?lookup=genoito&amp;.submit=Analyze+Form&amp;lang=greek&amp;formentry=1" TargetMode="External"/><Relationship Id="rId61" Type="http://schemas.openxmlformats.org/officeDocument/2006/relationships/hyperlink" Target="http://www.perseus.tufts.edu/cgi-bin/morphindex?lookup=wrsen&amp;.submit=Analyze+Form&amp;lang=greek&amp;formentry=1" TargetMode="External"/><Relationship Id="rId82" Type="http://schemas.openxmlformats.org/officeDocument/2006/relationships/hyperlink" Target="http://www.perseus.tufts.edu/cgi-bin/morphindex?lookup=genesqai&amp;.submit=Analyze+Form&amp;lang=greek&amp;formentry=1" TargetMode="External"/><Relationship Id="rId19" Type="http://schemas.openxmlformats.org/officeDocument/2006/relationships/hyperlink" Target="http://www.perseus.tufts.edu/cgi-bin/morphindex?lookup=anwleqron&amp;.submit=Analyze+Form&amp;lang=greek&amp;formentry=1" TargetMode="External"/><Relationship Id="rId14" Type="http://schemas.openxmlformats.org/officeDocument/2006/relationships/hyperlink" Target="http://www.perseus.tufts.edu/cgi-bin/morphindex?lookup=polla&amp;.submit=Analyze+Form&amp;lang=greek&amp;formentry=1" TargetMode="External"/><Relationship Id="rId30" Type="http://schemas.openxmlformats.org/officeDocument/2006/relationships/hyperlink" Target="http://www.perseus.tufts.edu/cgi-bin/morphindex?lookup=estai&amp;.submit=Analyze+Form&amp;lang=greek&amp;formentry=1" TargetMode="External"/><Relationship Id="rId35" Type="http://schemas.openxmlformats.org/officeDocument/2006/relationships/hyperlink" Target="http://www.perseus.tufts.edu/cgi-bin/morphindex?lookup=en&amp;.submit=Analyze+Form&amp;lang=greek&amp;formentry=1" TargetMode="External"/><Relationship Id="rId56" Type="http://schemas.openxmlformats.org/officeDocument/2006/relationships/hyperlink" Target="http://www.perseus.tufts.edu/cgi-bin/morphindex?lookup=ouk&amp;.submit=Analyze+Form&amp;lang=greek&amp;formentry=1" TargetMode="External"/><Relationship Id="rId77" Type="http://schemas.openxmlformats.org/officeDocument/2006/relationships/hyperlink" Target="http://www.perseus.tufts.edu/cgi-bin/morphindex?lookup=gignesqai&amp;.submit=Analyze+Form&amp;lang=greek&amp;formentry=1" TargetMode="External"/><Relationship Id="rId100" Type="http://schemas.openxmlformats.org/officeDocument/2006/relationships/hyperlink" Target="http://www.perseus.tufts.edu/cgi-bin/morphindex?lookup=thn&amp;.submit=Analyze+Form&amp;lang=greek&amp;formentry=1" TargetMode="External"/><Relationship Id="rId105" Type="http://schemas.openxmlformats.org/officeDocument/2006/relationships/hyperlink" Target="http://www.perseus.tufts.edu/cgi-bin/morphindex?lookup=alhqhs&amp;.submit=Analyze+Form&amp;lang=greek&amp;formentry=1" TargetMode="External"/><Relationship Id="rId8" Type="http://schemas.openxmlformats.org/officeDocument/2006/relationships/hyperlink" Target="http://www.perseus.tufts.edu/cgi-bin/morphindex?lookup=ws&amp;.submit=Analyze+Form&amp;lang=greek&amp;formentry=1" TargetMode="External"/><Relationship Id="rId51" Type="http://schemas.openxmlformats.org/officeDocument/2006/relationships/hyperlink" Target="http://www.perseus.tufts.edu/cgi-bin/morphindex?lookup=noein&amp;.submit=Analyze+Form&amp;lang=greek&amp;formentry=1" TargetMode="External"/><Relationship Id="rId72" Type="http://schemas.openxmlformats.org/officeDocument/2006/relationships/hyperlink" Target="http://www.perseus.tufts.edu/cgi-bin/morphindex?lookup=crewn&amp;.submit=Analyze+Form&amp;lang=greek&amp;formentry=1" TargetMode="External"/><Relationship Id="rId93" Type="http://schemas.openxmlformats.org/officeDocument/2006/relationships/hyperlink" Target="http://www.perseus.tufts.edu/cgi-bin/morphindex?lookup=peri&amp;.submit=Analyze+Form&amp;lang=greek&amp;formentry=1" TargetMode="External"/><Relationship Id="rId98" Type="http://schemas.openxmlformats.org/officeDocument/2006/relationships/hyperlink" Target="http://www.perseus.tufts.edu/cgi-bin/morphindex?lookup=wsper&amp;.submit=Analyze+Form&amp;lang=greek&amp;formentry=1" TargetMode="External"/><Relationship Id="rId3" Type="http://schemas.openxmlformats.org/officeDocument/2006/relationships/hyperlink" Target="http://www.perseus.tufts.edu/cgi-bin/morphindex?lookup=d&amp;.submit=Analyze+Form&amp;lang=greek&amp;formentry=1" TargetMode="External"/><Relationship Id="rId25" Type="http://schemas.openxmlformats.org/officeDocument/2006/relationships/hyperlink" Target="http://www.perseus.tufts.edu/cgi-bin/morphindex?lookup=ateleston&amp;.submit=Analyze+Form&amp;lang=greek&amp;formentry=1" TargetMode="External"/><Relationship Id="rId46" Type="http://schemas.openxmlformats.org/officeDocument/2006/relationships/hyperlink" Target="http://www.perseus.tufts.edu/cgi-bin/morphindex?lookup=mh&amp;.submit=Analyze+Form&amp;lang=greek&amp;formentry=1" TargetMode="External"/><Relationship Id="rId67" Type="http://schemas.openxmlformats.org/officeDocument/2006/relationships/hyperlink" Target="http://www.perseus.tufts.edu/cgi-bin/morphindex?lookup=arcamenon&amp;.submit=Analyze+Form&amp;lang=greek&amp;formentry=1" TargetMode="External"/><Relationship Id="rId20" Type="http://schemas.openxmlformats.org/officeDocument/2006/relationships/hyperlink" Target="http://www.perseus.tufts.edu/cgi-bin/morphindex?lookup=esti&amp;.submit=Analyze+Form&amp;lang=greek&amp;formentry=1" TargetMode="External"/><Relationship Id="rId41" Type="http://schemas.openxmlformats.org/officeDocument/2006/relationships/hyperlink" Target="http://www.perseus.tufts.edu/cgi-bin/morphindex?lookup=phi&amp;.submit=Analyze+Form&amp;lang=greek&amp;formentry=1" TargetMode="External"/><Relationship Id="rId62" Type="http://schemas.openxmlformats.org/officeDocument/2006/relationships/hyperlink" Target="http://www.perseus.tufts.edu/cgi-bin/morphindex?lookup=usteron&amp;.submit=Analyze+Form&amp;lang=greek&amp;formentry=1" TargetMode="External"/><Relationship Id="rId83" Type="http://schemas.openxmlformats.org/officeDocument/2006/relationships/hyperlink" Target="http://www.perseus.tufts.edu/cgi-bin/morphindex?lookup=ollusqai&amp;.submit=Analyze+Form&amp;lang=greek&amp;formentry=1" TargetMode="External"/><Relationship Id="rId88" Type="http://schemas.openxmlformats.org/officeDocument/2006/relationships/hyperlink" Target="http://www.perseus.tufts.edu/cgi-bin/morphindex?lookup=all&amp;.submit=Analyze+Form&amp;lang=greek&amp;formentry=1" TargetMode="External"/><Relationship Id="rId111" Type="http://schemas.openxmlformats.org/officeDocument/2006/relationships/hyperlink" Target="http://www.perseus.tufts.edu/cgi-bin/morphindex?lookup=pws&amp;.submit=Analyze+Form&amp;lang=greek&amp;formentry=1" TargetMode="External"/></Relationships>
</file>

<file path=ppt/slides/_rels/slide21.xml.rels><?xml version="1.0" encoding="UTF-8" standalone="yes"?>
<Relationships xmlns="http://schemas.openxmlformats.org/package/2006/relationships"><Relationship Id="rId26" Type="http://schemas.openxmlformats.org/officeDocument/2006/relationships/hyperlink" Target="http://www.perseus.tufts.edu/cgi-bin/morphindex?lookup=mallon&amp;.submit=Analyze+Form&amp;lang=greek&amp;formentry=1" TargetMode="External"/><Relationship Id="rId21" Type="http://schemas.openxmlformats.org/officeDocument/2006/relationships/hyperlink" Target="http://www.perseus.tufts.edu/cgi-bin/morphindex?lookup=epei&amp;.submit=Analyze+Form&amp;lang=greek&amp;formentry=1" TargetMode="External"/><Relationship Id="rId42" Type="http://schemas.openxmlformats.org/officeDocument/2006/relationships/hyperlink" Target="http://www.perseus.tufts.edu/cgi-bin/morphindex?lookup=akinhton&amp;.submit=Analyze+Form&amp;lang=greek&amp;formentry=1" TargetMode="External"/><Relationship Id="rId47" Type="http://schemas.openxmlformats.org/officeDocument/2006/relationships/hyperlink" Target="http://www.perseus.tufts.edu/cgi-bin/morphindex?lookup=anarcon&amp;.submit=Analyze+Form&amp;lang=greek&amp;formentry=1" TargetMode="External"/><Relationship Id="rId63" Type="http://schemas.openxmlformats.org/officeDocument/2006/relationships/hyperlink" Target="http://www.perseus.tufts.edu/cgi-bin/morphindex?lookup=keitai&amp;.submit=Analyze+Form&amp;lang=greek&amp;formentry=1" TargetMode="External"/><Relationship Id="rId68" Type="http://schemas.openxmlformats.org/officeDocument/2006/relationships/hyperlink" Target="http://www.perseus.tufts.edu/cgi-bin/morphindex?lookup=kraterh&amp;.submit=Analyze+Form&amp;lang=greek&amp;formentry=1" TargetMode="External"/><Relationship Id="rId84" Type="http://schemas.openxmlformats.org/officeDocument/2006/relationships/hyperlink" Target="http://www.perseus.tufts.edu/cgi-bin/morphindex?lookup=noein&amp;.submit=Analyze+Form&amp;lang=greek&amp;formentry=1" TargetMode="External"/><Relationship Id="rId89" Type="http://schemas.openxmlformats.org/officeDocument/2006/relationships/hyperlink" Target="http://www.perseus.tufts.edu/cgi-bin/morphindex?lookup=wi&amp;.submit=Analyze+Form&amp;lang=greek&amp;formentry=1" TargetMode="External"/><Relationship Id="rId16" Type="http://schemas.openxmlformats.org/officeDocument/2006/relationships/hyperlink" Target="http://www.perseus.tufts.edu/cgi-bin/morphindex?lookup=apustos&amp;.submit=Analyze+Form&amp;lang=greek&amp;formentry=1" TargetMode="External"/><Relationship Id="rId107" Type="http://schemas.openxmlformats.org/officeDocument/2006/relationships/hyperlink" Target="http://www.perseus.tufts.edu/cgi-bin/morphindex?lookup=pepoiqotes&amp;.submit=Analyze+Form&amp;lang=greek&amp;formentry=1" TargetMode="External"/><Relationship Id="rId11" Type="http://schemas.openxmlformats.org/officeDocument/2006/relationships/hyperlink" Target="http://www.perseus.tufts.edu/cgi-bin/morphindex?lookup=tws&amp;.submit=Analyze+Form&amp;lang=greek&amp;formentry=1" TargetMode="External"/><Relationship Id="rId32" Type="http://schemas.openxmlformats.org/officeDocument/2006/relationships/hyperlink" Target="http://www.perseus.tufts.edu/cgi-bin/morphindex?lookup=ceiroteron&amp;.submit=Analyze+Form&amp;lang=greek&amp;formentry=1" TargetMode="External"/><Relationship Id="rId37" Type="http://schemas.openxmlformats.org/officeDocument/2006/relationships/hyperlink" Target="http://www.perseus.tufts.edu/cgi-bin/morphindex?lookup=cuneces&amp;.submit=Analyze+Form&amp;lang=greek&amp;formentry=1" TargetMode="External"/><Relationship Id="rId53" Type="http://schemas.openxmlformats.org/officeDocument/2006/relationships/hyperlink" Target="http://www.perseus.tufts.edu/cgi-bin/morphindex?lookup=de&amp;.submit=Analyze+Form&amp;lang=greek&amp;formentry=1" TargetMode="External"/><Relationship Id="rId58" Type="http://schemas.openxmlformats.org/officeDocument/2006/relationships/hyperlink" Target="http://www.perseus.tufts.edu/cgi-bin/morphindex?lookup=tautwi&amp;.submit=Analyze+Form&amp;lang=greek&amp;formentry=1" TargetMode="External"/><Relationship Id="rId74" Type="http://schemas.openxmlformats.org/officeDocument/2006/relationships/hyperlink" Target="http://www.perseus.tufts.edu/cgi-bin/morphindex?lookup=eergei&amp;.submit=Analyze+Form&amp;lang=greek&amp;formentry=1" TargetMode="External"/><Relationship Id="rId79" Type="http://schemas.openxmlformats.org/officeDocument/2006/relationships/hyperlink" Target="http://www.perseus.tufts.edu/cgi-bin/morphindex?lookup=epideues&amp;.submit=Analyze+Form&amp;lang=greek&amp;formentry=1" TargetMode="External"/><Relationship Id="rId102" Type="http://schemas.openxmlformats.org/officeDocument/2006/relationships/hyperlink" Target="http://www.perseus.tufts.edu/cgi-bin/morphindex?lookup=pant&amp;.submit=Analyze+Form&amp;lang=greek&amp;formentry=1" TargetMode="External"/><Relationship Id="rId5" Type="http://schemas.openxmlformats.org/officeDocument/2006/relationships/hyperlink" Target="http://www.perseus.tufts.edu/cgi-bin/morphindex?lookup=ouk&amp;.submit=Analyze+Form&amp;lang=greek&amp;formentry=1" TargetMode="External"/><Relationship Id="rId90" Type="http://schemas.openxmlformats.org/officeDocument/2006/relationships/hyperlink" Target="http://www.perseus.tufts.edu/cgi-bin/morphindex?lookup=pephatismenon&amp;.submit=Analyze+Form&amp;lang=greek&amp;formentry=1" TargetMode="External"/><Relationship Id="rId95" Type="http://schemas.openxmlformats.org/officeDocument/2006/relationships/hyperlink" Target="http://www.perseus.tufts.edu/cgi-bin/morphindex?lookup=allo&amp;.submit=Analyze+Form&amp;lang=greek&amp;formentry=1" TargetMode="External"/><Relationship Id="rId22" Type="http://schemas.openxmlformats.org/officeDocument/2006/relationships/hyperlink" Target="http://www.perseus.tufts.edu/cgi-bin/morphindex?lookup=pan&amp;.submit=Analyze+Form&amp;lang=greek&amp;formentry=1" TargetMode="External"/><Relationship Id="rId27" Type="http://schemas.openxmlformats.org/officeDocument/2006/relationships/hyperlink" Target="http://www.perseus.tufts.edu/cgi-bin/morphindex?lookup=to&amp;.submit=Analyze+Form&amp;lang=greek&amp;formentry=1" TargetMode="External"/><Relationship Id="rId43" Type="http://schemas.openxmlformats.org/officeDocument/2006/relationships/hyperlink" Target="http://www.perseus.tufts.edu/cgi-bin/morphindex?lookup=megalwn&amp;.submit=Analyze+Form&amp;lang=greek&amp;formentry=1" TargetMode="External"/><Relationship Id="rId48" Type="http://schemas.openxmlformats.org/officeDocument/2006/relationships/hyperlink" Target="http://www.perseus.tufts.edu/cgi-bin/morphindex?lookup=apauston&amp;.submit=Analyze+Form&amp;lang=greek&amp;formentry=1" TargetMode="External"/><Relationship Id="rId64" Type="http://schemas.openxmlformats.org/officeDocument/2006/relationships/hyperlink" Target="http://www.perseus.tufts.edu/cgi-bin/morphindex?lookup=coutws&amp;.submit=Analyze+Form&amp;lang=greek&amp;formentry=1" TargetMode="External"/><Relationship Id="rId69" Type="http://schemas.openxmlformats.org/officeDocument/2006/relationships/hyperlink" Target="http://www.perseus.tufts.edu/cgi-bin/morphindex?lookup=anagkh&amp;.submit=Analyze+Form&amp;lang=greek&amp;formentry=1" TargetMode="External"/><Relationship Id="rId80" Type="http://schemas.openxmlformats.org/officeDocument/2006/relationships/hyperlink" Target="http://www.perseus.tufts.edu/cgi-bin/morphindex?lookup=mh&amp;.submit=Analyze+Form&amp;lang=greek&amp;formentry=1" TargetMode="External"/><Relationship Id="rId85" Type="http://schemas.openxmlformats.org/officeDocument/2006/relationships/hyperlink" Target="http://www.perseus.tufts.edu/cgi-bin/morphindex?lookup=nohma&amp;.submit=Analyze+Form&amp;lang=greek&amp;formentry=1" TargetMode="External"/><Relationship Id="rId12" Type="http://schemas.openxmlformats.org/officeDocument/2006/relationships/hyperlink" Target="http://www.perseus.tufts.edu/cgi-bin/morphindex?lookup=genesis&amp;.submit=Analyze+Form&amp;lang=greek&amp;formentry=1" TargetMode="External"/><Relationship Id="rId17" Type="http://schemas.openxmlformats.org/officeDocument/2006/relationships/hyperlink" Target="http://www.perseus.tufts.edu/cgi-bin/morphindex?lookup=oleqros&amp;.submit=Analyze+Form&amp;lang=greek&amp;formentry=1" TargetMode="External"/><Relationship Id="rId33" Type="http://schemas.openxmlformats.org/officeDocument/2006/relationships/hyperlink" Target="http://www.perseus.tufts.edu/cgi-bin/morphindex?lookup=d&amp;.submit=Analyze+Form&amp;lang=greek&amp;formentry=1" TargetMode="External"/><Relationship Id="rId38" Type="http://schemas.openxmlformats.org/officeDocument/2006/relationships/hyperlink" Target="http://www.perseus.tufts.edu/cgi-bin/morphindex?lookup=eon&amp;.submit=Analyze+Form&amp;lang=greek&amp;formentry=1" TargetMode="External"/><Relationship Id="rId59" Type="http://schemas.openxmlformats.org/officeDocument/2006/relationships/hyperlink" Target="http://www.perseus.tufts.edu/cgi-bin/morphindex?lookup=te&amp;.submit=Analyze+Form&amp;lang=greek&amp;formentry=1" TargetMode="External"/><Relationship Id="rId103" Type="http://schemas.openxmlformats.org/officeDocument/2006/relationships/hyperlink" Target="http://www.perseus.tufts.edu/cgi-bin/morphindex?lookup=onom&amp;.submit=Analyze+Form&amp;lang=greek&amp;formentry=1" TargetMode="External"/><Relationship Id="rId108" Type="http://schemas.openxmlformats.org/officeDocument/2006/relationships/hyperlink" Target="http://www.perseus.tufts.edu/cgi-bin/morphindex?lookup=alhqh&amp;.submit=Analyze+Form&amp;lang=greek&amp;formentry=1" TargetMode="External"/><Relationship Id="rId20" Type="http://schemas.openxmlformats.org/officeDocument/2006/relationships/hyperlink" Target="http://www.perseus.tufts.edu/cgi-bin/morphindex?lookup=estin&amp;.submit=Analyze+Form&amp;lang=greek&amp;formentry=1" TargetMode="External"/><Relationship Id="rId41" Type="http://schemas.openxmlformats.org/officeDocument/2006/relationships/hyperlink" Target="http://www.perseus.tufts.edu/cgi-bin/morphindex?lookup=autar&amp;.submit=Analyze+Form&amp;lang=greek&amp;formentry=1" TargetMode="External"/><Relationship Id="rId54" Type="http://schemas.openxmlformats.org/officeDocument/2006/relationships/hyperlink" Target="http://www.perseus.tufts.edu/cgi-bin/morphindex?lookup=pistis&amp;.submit=Analyze+Form&amp;lang=greek&amp;formentry=1" TargetMode="External"/><Relationship Id="rId62" Type="http://schemas.openxmlformats.org/officeDocument/2006/relationships/hyperlink" Target="http://www.perseus.tufts.edu/cgi-bin/morphindex?lookup=eauto&amp;.submit=Analyze+Form&amp;lang=greek&amp;formentry=1" TargetMode="External"/><Relationship Id="rId70" Type="http://schemas.openxmlformats.org/officeDocument/2006/relationships/hyperlink" Target="http://www.perseus.tufts.edu/cgi-bin/morphindex?lookup=peiratos&amp;.submit=Analyze+Form&amp;lang=greek&amp;formentry=1" TargetMode="External"/><Relationship Id="rId75" Type="http://schemas.openxmlformats.org/officeDocument/2006/relationships/hyperlink" Target="http://www.perseus.tufts.edu/cgi-bin/morphindex?lookup=ouneken&amp;.submit=Analyze+Form&amp;lang=greek&amp;formentry=1" TargetMode="External"/><Relationship Id="rId83" Type="http://schemas.openxmlformats.org/officeDocument/2006/relationships/hyperlink" Target="http://www.perseus.tufts.edu/cgi-bin/morphindex?lookup=edeito&amp;.submit=Analyze+Form&amp;lang=greek&amp;formentry=1" TargetMode="External"/><Relationship Id="rId88" Type="http://schemas.openxmlformats.org/officeDocument/2006/relationships/hyperlink" Target="http://www.perseus.tufts.edu/cgi-bin/morphindex?lookup=tou&amp;.submit=Analyze+Form&amp;lang=greek&amp;formentry=1" TargetMode="External"/><Relationship Id="rId91" Type="http://schemas.openxmlformats.org/officeDocument/2006/relationships/hyperlink" Target="http://www.perseus.tufts.edu/cgi-bin/morphindex?lookup=eurhseis&amp;.submit=Analyze+Form&amp;lang=greek&amp;formentry=1" TargetMode="External"/><Relationship Id="rId96" Type="http://schemas.openxmlformats.org/officeDocument/2006/relationships/hyperlink" Target="http://www.perseus.tufts.edu/cgi-bin/morphindex?lookup=parec&amp;.submit=Analyze+Form&amp;lang=greek&amp;formentry=1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perseus.tufts.edu/cgi-bin/morphindex?lookup=esti&amp;.submit=Analyze+Form&amp;lang=greek&amp;formentry=1" TargetMode="External"/><Relationship Id="rId15" Type="http://schemas.openxmlformats.org/officeDocument/2006/relationships/hyperlink" Target="http://www.perseus.tufts.edu/cgi-bin/morphindex?lookup=kai&amp;.submit=Analyze+Form&amp;lang=greek&amp;formentry=1" TargetMode="External"/><Relationship Id="rId23" Type="http://schemas.openxmlformats.org/officeDocument/2006/relationships/hyperlink" Target="http://www.perseus.tufts.edu/cgi-bin/morphindex?lookup=omoion&amp;.submit=Analyze+Form&amp;lang=greek&amp;formentry=1" TargetMode="External"/><Relationship Id="rId28" Type="http://schemas.openxmlformats.org/officeDocument/2006/relationships/hyperlink" Target="http://www.perseus.tufts.edu/cgi-bin/morphindex?lookup=ken&amp;.submit=Analyze+Form&amp;lang=greek&amp;formentry=1" TargetMode="External"/><Relationship Id="rId36" Type="http://schemas.openxmlformats.org/officeDocument/2006/relationships/hyperlink" Target="http://www.perseus.tufts.edu/cgi-bin/morphindex?lookup=twi&amp;.submit=Analyze+Form&amp;lang=greek&amp;formentry=1" TargetMode="External"/><Relationship Id="rId49" Type="http://schemas.openxmlformats.org/officeDocument/2006/relationships/hyperlink" Target="http://www.perseus.tufts.edu/cgi-bin/morphindex?lookup=thle&amp;.submit=Analyze+Form&amp;lang=greek&amp;formentry=1" TargetMode="External"/><Relationship Id="rId57" Type="http://schemas.openxmlformats.org/officeDocument/2006/relationships/hyperlink" Target="http://www.perseus.tufts.edu/cgi-bin/morphindex?lookup=t&amp;.submit=Analyze+Form&amp;lang=greek&amp;formentry=1" TargetMode="External"/><Relationship Id="rId106" Type="http://schemas.openxmlformats.org/officeDocument/2006/relationships/hyperlink" Target="http://www.perseus.tufts.edu/cgi-bin/morphindex?lookup=kateqento&amp;.submit=Analyze+Form&amp;lang=greek&amp;formentry=1" TargetMode="External"/><Relationship Id="rId10" Type="http://schemas.openxmlformats.org/officeDocument/2006/relationships/hyperlink" Target="http://www.perseus.tufts.edu/cgi-bin/morphindex?lookup=esesqai&amp;.submit=Analyze+Form&amp;lang=greek&amp;formentry=1" TargetMode="External"/><Relationship Id="rId31" Type="http://schemas.openxmlformats.org/officeDocument/2006/relationships/hyperlink" Target="http://www.perseus.tufts.edu/cgi-bin/morphindex?lookup=sunecesqai&amp;.submit=Analyze+Form&amp;lang=greek&amp;formentry=1" TargetMode="External"/><Relationship Id="rId44" Type="http://schemas.openxmlformats.org/officeDocument/2006/relationships/hyperlink" Target="http://www.perseus.tufts.edu/cgi-bin/morphindex?lookup=en&amp;.submit=Analyze+Form&amp;lang=greek&amp;formentry=1" TargetMode="External"/><Relationship Id="rId52" Type="http://schemas.openxmlformats.org/officeDocument/2006/relationships/hyperlink" Target="http://www.perseus.tufts.edu/cgi-bin/morphindex?lookup=apwse&amp;.submit=Analyze+Form&amp;lang=greek&amp;formentry=1" TargetMode="External"/><Relationship Id="rId60" Type="http://schemas.openxmlformats.org/officeDocument/2006/relationships/hyperlink" Target="http://www.perseus.tufts.edu/cgi-bin/morphindex?lookup=menon&amp;.submit=Analyze+Form&amp;lang=greek&amp;formentry=1" TargetMode="External"/><Relationship Id="rId65" Type="http://schemas.openxmlformats.org/officeDocument/2006/relationships/hyperlink" Target="http://www.perseus.tufts.edu/cgi-bin/morphindex?lookup=empedon&amp;.submit=Analyze+Form&amp;lang=greek&amp;formentry=1" TargetMode="External"/><Relationship Id="rId73" Type="http://schemas.openxmlformats.org/officeDocument/2006/relationships/hyperlink" Target="http://www.perseus.tufts.edu/cgi-bin/morphindex?lookup=amphis&amp;.submit=Analyze+Form&amp;lang=greek&amp;formentry=1" TargetMode="External"/><Relationship Id="rId78" Type="http://schemas.openxmlformats.org/officeDocument/2006/relationships/hyperlink" Target="http://www.perseus.tufts.edu/cgi-bin/morphindex?lookup=einai&amp;.submit=Analyze+Form&amp;lang=greek&amp;formentry=1" TargetMode="External"/><Relationship Id="rId81" Type="http://schemas.openxmlformats.org/officeDocument/2006/relationships/hyperlink" Target="http://www.perseus.tufts.edu/cgi-bin/morphindex?lookup=an&amp;.submit=Analyze+Form&amp;lang=greek&amp;formentry=1" TargetMode="External"/><Relationship Id="rId86" Type="http://schemas.openxmlformats.org/officeDocument/2006/relationships/hyperlink" Target="http://www.perseus.tufts.edu/cgi-bin/morphindex?lookup=ou&amp;.submit=Analyze+Form&amp;lang=greek&amp;formentry=1" TargetMode="External"/><Relationship Id="rId94" Type="http://schemas.openxmlformats.org/officeDocument/2006/relationships/hyperlink" Target="http://www.perseus.tufts.edu/cgi-bin/morphindex?lookup=estai&amp;.submit=Analyze+Form&amp;lang=greek&amp;formentry=1" TargetMode="External"/><Relationship Id="rId99" Type="http://schemas.openxmlformats.org/officeDocument/2006/relationships/hyperlink" Target="http://www.perseus.tufts.edu/cgi-bin/morphindex?lookup=epedhsen&amp;.submit=Analyze+Form&amp;lang=greek&amp;formentry=1" TargetMode="External"/><Relationship Id="rId101" Type="http://schemas.openxmlformats.org/officeDocument/2006/relationships/hyperlink" Target="http://www.perseus.tufts.edu/cgi-bin/morphindex?lookup=emenai&amp;.submit=Analyze+Form&amp;lang=greek&amp;formentry=1" TargetMode="External"/><Relationship Id="rId4" Type="http://schemas.openxmlformats.org/officeDocument/2006/relationships/hyperlink" Target="http://www.perseus.tufts.edu/cgi-bin/morphindex?lookup=egent&amp;.submit=Analyze+Form&amp;lang=greek&amp;formentry=1" TargetMode="External"/><Relationship Id="rId9" Type="http://schemas.openxmlformats.org/officeDocument/2006/relationships/hyperlink" Target="http://www.perseus.tufts.edu/cgi-bin/morphindex?lookup=mellei&amp;.submit=Analyze+Form&amp;lang=greek&amp;formentry=1" TargetMode="External"/><Relationship Id="rId13" Type="http://schemas.openxmlformats.org/officeDocument/2006/relationships/hyperlink" Target="http://www.perseus.tufts.edu/cgi-bin/morphindex?lookup=men&amp;.submit=Analyze+Form&amp;lang=greek&amp;formentry=1" TargetMode="External"/><Relationship Id="rId18" Type="http://schemas.openxmlformats.org/officeDocument/2006/relationships/hyperlink" Target="http://www.perseus.tufts.edu/cgi-bin/morphindex?lookup=oude&amp;.submit=Analyze+Form&amp;lang=greek&amp;formentry=1" TargetMode="External"/><Relationship Id="rId39" Type="http://schemas.openxmlformats.org/officeDocument/2006/relationships/hyperlink" Target="http://www.perseus.tufts.edu/cgi-bin/morphindex?lookup=eonti&amp;.submit=Analyze+Form&amp;lang=greek&amp;formentry=1" TargetMode="External"/><Relationship Id="rId34" Type="http://schemas.openxmlformats.org/officeDocument/2006/relationships/hyperlink" Target="http://www.perseus.tufts.edu/cgi-bin/morphindex?lookup=empleon&amp;.submit=Analyze+Form&amp;lang=greek&amp;formentry=1" TargetMode="External"/><Relationship Id="rId50" Type="http://schemas.openxmlformats.org/officeDocument/2006/relationships/hyperlink" Target="http://www.perseus.tufts.edu/cgi-bin/morphindex?lookup=mal&amp;.submit=Analyze+Form&amp;lang=greek&amp;formentry=1" TargetMode="External"/><Relationship Id="rId55" Type="http://schemas.openxmlformats.org/officeDocument/2006/relationships/hyperlink" Target="http://www.perseus.tufts.edu/cgi-bin/morphindex?lookup=alhqhs&amp;.submit=Analyze+Form&amp;lang=greek&amp;formentry=1" TargetMode="External"/><Relationship Id="rId76" Type="http://schemas.openxmlformats.org/officeDocument/2006/relationships/hyperlink" Target="http://www.perseus.tufts.edu/cgi-bin/morphindex?lookup=ateleuthton&amp;.submit=Analyze+Form&amp;lang=greek&amp;formentry=1" TargetMode="External"/><Relationship Id="rId97" Type="http://schemas.openxmlformats.org/officeDocument/2006/relationships/hyperlink" Target="http://www.perseus.tufts.edu/cgi-bin/morphindex?lookup=ge&amp;.submit=Analyze+Form&amp;lang=greek&amp;formentry=1" TargetMode="External"/><Relationship Id="rId104" Type="http://schemas.openxmlformats.org/officeDocument/2006/relationships/hyperlink" Target="http://www.perseus.tufts.edu/cgi-bin/morphindex?lookup=ossa&amp;.submit=Analyze+Form&amp;lang=greek&amp;formentry=1" TargetMode="External"/><Relationship Id="rId7" Type="http://schemas.openxmlformats.org/officeDocument/2006/relationships/hyperlink" Target="http://www.perseus.tufts.edu/cgi-bin/morphindex?lookup=oud&amp;.submit=Analyze+Form&amp;lang=greek&amp;formentry=1" TargetMode="External"/><Relationship Id="rId71" Type="http://schemas.openxmlformats.org/officeDocument/2006/relationships/hyperlink" Target="http://www.perseus.tufts.edu/cgi-bin/morphindex?lookup=desmoisin&amp;.submit=Analyze+Form&amp;lang=greek&amp;formentry=1" TargetMode="External"/><Relationship Id="rId92" Type="http://schemas.openxmlformats.org/officeDocument/2006/relationships/hyperlink" Target="http://www.perseus.tufts.edu/cgi-bin/morphindex?lookup=ouden&amp;.submit=Analyze+Form&amp;lang=greek&amp;formentry=1" TargetMode="External"/><Relationship Id="rId2" Type="http://schemas.openxmlformats.org/officeDocument/2006/relationships/hyperlink" Target="http://www.perseus.tufts.edu/cgi-bin/morphindex?lookup=ei&amp;.submit=Analyze+Form&amp;lang=greek&amp;formentry=1" TargetMode="External"/><Relationship Id="rId29" Type="http://schemas.openxmlformats.org/officeDocument/2006/relationships/hyperlink" Target="http://www.perseus.tufts.edu/cgi-bin/morphindex?lookup=eirgoi&amp;.submit=Analyze+Form&amp;lang=greek&amp;formentry=1" TargetMode="External"/><Relationship Id="rId24" Type="http://schemas.openxmlformats.org/officeDocument/2006/relationships/hyperlink" Target="http://www.perseus.tufts.edu/cgi-bin/morphindex?lookup=ti&amp;.submit=Analyze+Form&amp;lang=greek&amp;formentry=1" TargetMode="External"/><Relationship Id="rId40" Type="http://schemas.openxmlformats.org/officeDocument/2006/relationships/hyperlink" Target="http://www.perseus.tufts.edu/cgi-bin/morphindex?lookup=pelazei&amp;.submit=Analyze+Form&amp;lang=greek&amp;formentry=1" TargetMode="External"/><Relationship Id="rId45" Type="http://schemas.openxmlformats.org/officeDocument/2006/relationships/hyperlink" Target="http://www.perseus.tufts.edu/cgi-bin/morphindex?lookup=peirasi&amp;.submit=Analyze+Form&amp;lang=greek&amp;formentry=1" TargetMode="External"/><Relationship Id="rId66" Type="http://schemas.openxmlformats.org/officeDocument/2006/relationships/hyperlink" Target="http://www.perseus.tufts.edu/cgi-bin/morphindex?lookup=auqi&amp;.submit=Analyze+Form&amp;lang=greek&amp;formentry=1" TargetMode="External"/><Relationship Id="rId87" Type="http://schemas.openxmlformats.org/officeDocument/2006/relationships/hyperlink" Target="http://www.perseus.tufts.edu/cgi-bin/morphindex?lookup=aneu&amp;.submit=Analyze+Form&amp;lang=greek&amp;formentry=1" TargetMode="External"/><Relationship Id="rId61" Type="http://schemas.openxmlformats.org/officeDocument/2006/relationships/hyperlink" Target="http://www.perseus.tufts.edu/cgi-bin/morphindex?lookup=kaq&amp;.submit=Analyze+Form&amp;lang=greek&amp;formentry=1" TargetMode="External"/><Relationship Id="rId82" Type="http://schemas.openxmlformats.org/officeDocument/2006/relationships/hyperlink" Target="http://www.perseus.tufts.edu/cgi-bin/morphindex?lookup=pantos&amp;.submit=Analyze+Form&amp;lang=greek&amp;formentry=1" TargetMode="External"/><Relationship Id="rId19" Type="http://schemas.openxmlformats.org/officeDocument/2006/relationships/hyperlink" Target="http://www.perseus.tufts.edu/cgi-bin/morphindex?lookup=diaireton&amp;.submit=Analyze+Form&amp;lang=greek&amp;formentry=1" TargetMode="External"/><Relationship Id="rId14" Type="http://schemas.openxmlformats.org/officeDocument/2006/relationships/hyperlink" Target="http://www.perseus.tufts.edu/cgi-bin/morphindex?lookup=apesbestai&amp;.submit=Analyze+Form&amp;lang=greek&amp;formentry=1" TargetMode="External"/><Relationship Id="rId30" Type="http://schemas.openxmlformats.org/officeDocument/2006/relationships/hyperlink" Target="http://www.perseus.tufts.edu/cgi-bin/morphindex?lookup=min&amp;.submit=Analyze+Form&amp;lang=greek&amp;formentry=1" TargetMode="External"/><Relationship Id="rId35" Type="http://schemas.openxmlformats.org/officeDocument/2006/relationships/hyperlink" Target="http://www.perseus.tufts.edu/cgi-bin/morphindex?lookup=eontos&amp;.submit=Analyze+Form&amp;lang=greek&amp;formentry=1" TargetMode="External"/><Relationship Id="rId56" Type="http://schemas.openxmlformats.org/officeDocument/2006/relationships/hyperlink" Target="http://www.perseus.tufts.edu/cgi-bin/morphindex?lookup=tauton&amp;.submit=Analyze+Form&amp;lang=greek&amp;formentry=1" TargetMode="External"/><Relationship Id="rId77" Type="http://schemas.openxmlformats.org/officeDocument/2006/relationships/hyperlink" Target="http://www.perseus.tufts.edu/cgi-bin/morphindex?lookup=qemis&amp;.submit=Analyze+Form&amp;lang=greek&amp;formentry=1" TargetMode="External"/><Relationship Id="rId100" Type="http://schemas.openxmlformats.org/officeDocument/2006/relationships/hyperlink" Target="http://www.perseus.tufts.edu/cgi-bin/morphindex?lookup=oulon&amp;.submit=Analyze+Form&amp;lang=greek&amp;formentry=1" TargetMode="External"/><Relationship Id="rId105" Type="http://schemas.openxmlformats.org/officeDocument/2006/relationships/hyperlink" Target="http://www.perseus.tufts.edu/cgi-bin/morphindex?lookup=brotoi&amp;.submit=Analyze+Form&amp;lang=greek&amp;formentry=1" TargetMode="External"/><Relationship Id="rId8" Type="http://schemas.openxmlformats.org/officeDocument/2006/relationships/hyperlink" Target="http://www.perseus.tufts.edu/cgi-bin/morphindex?lookup=pote&amp;.submit=Analyze+Form&amp;lang=greek&amp;formentry=1" TargetMode="External"/><Relationship Id="rId51" Type="http://schemas.openxmlformats.org/officeDocument/2006/relationships/hyperlink" Target="http://www.perseus.tufts.edu/cgi-bin/morphindex?lookup=eplacqhsan&amp;.submit=Analyze+Form&amp;lang=greek&amp;formentry=1" TargetMode="External"/><Relationship Id="rId72" Type="http://schemas.openxmlformats.org/officeDocument/2006/relationships/hyperlink" Target="http://www.perseus.tufts.edu/cgi-bin/morphindex?lookup=ecei&amp;.submit=Analyze+Form&amp;lang=greek&amp;formentry=1" TargetMode="External"/><Relationship Id="rId93" Type="http://schemas.openxmlformats.org/officeDocument/2006/relationships/hyperlink" Target="http://www.perseus.tufts.edu/cgi-bin/morphindex?lookup=&amp;.submit=Analyze+Form&amp;lang=greek&amp;formentry=1" TargetMode="External"/><Relationship Id="rId98" Type="http://schemas.openxmlformats.org/officeDocument/2006/relationships/hyperlink" Target="http://www.perseus.tufts.edu/cgi-bin/morphindex?lookup=moir&amp;.submit=Analyze+Form&amp;lang=greek&amp;formentry=1" TargetMode="External"/><Relationship Id="rId3" Type="http://schemas.openxmlformats.org/officeDocument/2006/relationships/hyperlink" Target="http://www.perseus.tufts.edu/cgi-bin/morphindex?lookup=gar&amp;.submit=Analyze+Form&amp;lang=greek&amp;formentry=1" TargetMode="External"/><Relationship Id="rId25" Type="http://schemas.openxmlformats.org/officeDocument/2006/relationships/hyperlink" Target="http://www.perseus.tufts.edu/cgi-bin/morphindex?lookup=thi&amp;.submit=Analyze+Form&amp;lang=greek&amp;formentry=1" TargetMode="External"/><Relationship Id="rId46" Type="http://schemas.openxmlformats.org/officeDocument/2006/relationships/hyperlink" Target="http://www.perseus.tufts.edu/cgi-bin/morphindex?lookup=desmwn&amp;.submit=Analyze+Form&amp;lang=greek&amp;formentry=1" TargetMode="External"/><Relationship Id="rId67" Type="http://schemas.openxmlformats.org/officeDocument/2006/relationships/hyperlink" Target="http://www.perseus.tufts.edu/cgi-bin/morphindex?lookup=menei&amp;.submit=Analyze+Form&amp;lang=greek&amp;formentry=1" TargetMode="External"/></Relationships>
</file>

<file path=ppt/slides/_rels/slide22.xml.rels><?xml version="1.0" encoding="UTF-8" standalone="yes"?>
<Relationships xmlns="http://schemas.openxmlformats.org/package/2006/relationships"><Relationship Id="rId117" Type="http://schemas.openxmlformats.org/officeDocument/2006/relationships/hyperlink" Target="http://www.perseus.tufts.edu/cgi-bin/morphindex?lookup=auto&amp;.submit=Analyze+Form&amp;lang=greek&amp;formentry=1" TargetMode="External"/><Relationship Id="rId21" Type="http://schemas.openxmlformats.org/officeDocument/2006/relationships/hyperlink" Target="http://www.perseus.tufts.edu/cgi-bin/morphindex?lookup=eukuklou&amp;.submit=Analyze+Form&amp;lang=greek&amp;formentry=1" TargetMode="External"/><Relationship Id="rId42" Type="http://schemas.openxmlformats.org/officeDocument/2006/relationships/hyperlink" Target="http://www.perseus.tufts.edu/cgi-bin/morphindex?lookup=min&amp;.submit=Analyze+Form&amp;lang=greek&amp;formentry=1" TargetMode="External"/><Relationship Id="rId63" Type="http://schemas.openxmlformats.org/officeDocument/2006/relationships/hyperlink" Target="http://www.perseus.tufts.edu/cgi-bin/morphindex?lookup=soi&amp;.submit=Analyze+Form&amp;lang=greek&amp;formentry=1" TargetMode="External"/><Relationship Id="rId84" Type="http://schemas.openxmlformats.org/officeDocument/2006/relationships/hyperlink" Target="http://www.perseus.tufts.edu/cgi-bin/morphindex?lookup=gnwmas&amp;.submit=Analyze+Form&amp;lang=greek&amp;formentry=1" TargetMode="External"/><Relationship Id="rId16" Type="http://schemas.openxmlformats.org/officeDocument/2006/relationships/hyperlink" Target="http://www.perseus.tufts.edu/cgi-bin/morphindex?lookup=peiras&amp;.submit=Analyze+Form&amp;lang=greek&amp;formentry=1" TargetMode="External"/><Relationship Id="rId107" Type="http://schemas.openxmlformats.org/officeDocument/2006/relationships/hyperlink" Target="http://www.perseus.tufts.edu/cgi-bin/morphindex?lookup=meg&amp;.submit=Analyze+Form&amp;lang=greek&amp;formentry=1" TargetMode="External"/><Relationship Id="rId11" Type="http://schemas.openxmlformats.org/officeDocument/2006/relationships/hyperlink" Target="http://www.perseus.tufts.edu/cgi-bin/morphindex?lookup=croa&amp;.submit=Analyze+Form&amp;lang=greek&amp;formentry=1" TargetMode="External"/><Relationship Id="rId32" Type="http://schemas.openxmlformats.org/officeDocument/2006/relationships/hyperlink" Target="http://www.perseus.tufts.edu/cgi-bin/morphindex?lookup=meizon&amp;.submit=Analyze+Form&amp;lang=greek&amp;formentry=1" TargetMode="External"/><Relationship Id="rId37" Type="http://schemas.openxmlformats.org/officeDocument/2006/relationships/hyperlink" Target="http://www.perseus.tufts.edu/cgi-bin/morphindex?lookup=&amp;.submit=Analyze+Form&amp;lang=greek&amp;formentry=1" TargetMode="External"/><Relationship Id="rId53" Type="http://schemas.openxmlformats.org/officeDocument/2006/relationships/hyperlink" Target="http://www.perseus.tufts.edu/cgi-bin/morphindex?lookup=hsson&amp;.submit=Analyze+Form&amp;lang=greek&amp;formentry=1" TargetMode="External"/><Relationship Id="rId58" Type="http://schemas.openxmlformats.org/officeDocument/2006/relationships/hyperlink" Target="http://www.perseus.tufts.edu/cgi-bin/morphindex?lookup=omws&amp;.submit=Analyze+Form&amp;lang=greek&amp;formentry=1" TargetMode="External"/><Relationship Id="rId74" Type="http://schemas.openxmlformats.org/officeDocument/2006/relationships/hyperlink" Target="http://www.perseus.tufts.edu/cgi-bin/morphindex?lookup=broteias&amp;.submit=Analyze+Form&amp;lang=greek&amp;formentry=1" TargetMode="External"/><Relationship Id="rId79" Type="http://schemas.openxmlformats.org/officeDocument/2006/relationships/hyperlink" Target="http://www.perseus.tufts.edu/cgi-bin/morphindex?lookup=apathlon&amp;.submit=Analyze+Form&amp;lang=greek&amp;formentry=1" TargetMode="External"/><Relationship Id="rId102" Type="http://schemas.openxmlformats.org/officeDocument/2006/relationships/hyperlink" Target="http://www.perseus.tufts.edu/cgi-bin/morphindex?lookup=phlogos&amp;.submit=Analyze+Form&amp;lang=greek&amp;formentry=1" TargetMode="External"/><Relationship Id="rId123" Type="http://schemas.openxmlformats.org/officeDocument/2006/relationships/hyperlink" Target="http://www.perseus.tufts.edu/cgi-bin/morphindex?lookup=egw&amp;.submit=Analyze+Form&amp;lang=greek&amp;formentry=1" TargetMode="External"/><Relationship Id="rId128" Type="http://schemas.openxmlformats.org/officeDocument/2006/relationships/hyperlink" Target="http://www.perseus.tufts.edu/cgi-bin/morphindex?lookup=ws&amp;.submit=Analyze+Form&amp;lang=greek&amp;formentry=1" TargetMode="External"/><Relationship Id="rId5" Type="http://schemas.openxmlformats.org/officeDocument/2006/relationships/hyperlink" Target="http://www.perseus.tufts.edu/cgi-bin/morphindex?lookup=ollusqai&amp;.submit=Analyze+Form&amp;lang=greek&amp;formentry=1" TargetMode="External"/><Relationship Id="rId90" Type="http://schemas.openxmlformats.org/officeDocument/2006/relationships/hyperlink" Target="http://www.perseus.tufts.edu/cgi-bin/morphindex?lookup=wi&amp;.submit=Analyze+Form&amp;lang=greek&amp;formentry=1" TargetMode="External"/><Relationship Id="rId95" Type="http://schemas.openxmlformats.org/officeDocument/2006/relationships/hyperlink" Target="http://www.perseus.tufts.edu/cgi-bin/morphindex?lookup=demas&amp;.submit=Analyze+Form&amp;lang=greek&amp;formentry=1" TargetMode="External"/><Relationship Id="rId22" Type="http://schemas.openxmlformats.org/officeDocument/2006/relationships/hyperlink" Target="http://www.perseus.tufts.edu/cgi-bin/morphindex?lookup=sphairhs&amp;.submit=Analyze+Form&amp;lang=greek&amp;formentry=1" TargetMode="External"/><Relationship Id="rId27" Type="http://schemas.openxmlformats.org/officeDocument/2006/relationships/hyperlink" Target="http://www.perseus.tufts.edu/cgi-bin/morphindex?lookup=panthi&amp;.submit=Analyze+Form&amp;lang=greek&amp;formentry=1" TargetMode="External"/><Relationship Id="rId43" Type="http://schemas.openxmlformats.org/officeDocument/2006/relationships/hyperlink" Target="http://www.perseus.tufts.edu/cgi-bin/morphindex?lookup=ikneisqai&amp;.submit=Analyze+Form&amp;lang=greek&amp;formentry=1" TargetMode="External"/><Relationship Id="rId48" Type="http://schemas.openxmlformats.org/officeDocument/2006/relationships/hyperlink" Target="http://www.perseus.tufts.edu/cgi-bin/morphindex?lookup=opws&amp;.submit=Analyze+Form&amp;lang=greek&amp;formentry=1" TargetMode="External"/><Relationship Id="rId64" Type="http://schemas.openxmlformats.org/officeDocument/2006/relationships/hyperlink" Target="http://www.perseus.tufts.edu/cgi-bin/morphindex?lookup=pauw&amp;.submit=Analyze+Form&amp;lang=greek&amp;formentry=1" TargetMode="External"/><Relationship Id="rId69" Type="http://schemas.openxmlformats.org/officeDocument/2006/relationships/hyperlink" Target="http://www.perseus.tufts.edu/cgi-bin/morphindex?lookup=amphis&amp;.submit=Analyze+Form&amp;lang=greek&amp;formentry=1" TargetMode="External"/><Relationship Id="rId113" Type="http://schemas.openxmlformats.org/officeDocument/2006/relationships/hyperlink" Target="http://www.perseus.tufts.edu/cgi-bin/morphindex?lookup=mh&amp;.submit=Analyze+Form&amp;lang=greek&amp;formentry=1" TargetMode="External"/><Relationship Id="rId118" Type="http://schemas.openxmlformats.org/officeDocument/2006/relationships/hyperlink" Target="http://www.perseus.tufts.edu/cgi-bin/morphindex?lookup=nukt&amp;.submit=Analyze+Form&amp;lang=greek&amp;formentry=1" TargetMode="External"/><Relationship Id="rId134" Type="http://schemas.openxmlformats.org/officeDocument/2006/relationships/hyperlink" Target="http://www.perseus.tufts.edu/cgi-bin/morphindex?lookup=parelasshi&amp;.submit=Analyze+Form&amp;lang=greek&amp;formentry=1" TargetMode="External"/><Relationship Id="rId80" Type="http://schemas.openxmlformats.org/officeDocument/2006/relationships/hyperlink" Target="http://www.perseus.tufts.edu/cgi-bin/morphindex?lookup=akouwn&amp;.submit=Analyze+Form&amp;lang=greek&amp;formentry=1" TargetMode="External"/><Relationship Id="rId85" Type="http://schemas.openxmlformats.org/officeDocument/2006/relationships/hyperlink" Target="http://www.perseus.tufts.edu/cgi-bin/morphindex?lookup=onomazein&amp;.submit=Analyze+Form&amp;lang=greek&amp;formentry=1" TargetMode="External"/><Relationship Id="rId12" Type="http://schemas.openxmlformats.org/officeDocument/2006/relationships/hyperlink" Target="http://www.perseus.tufts.edu/cgi-bin/morphindex?lookup=phanon&amp;.submit=Analyze+Form&amp;lang=greek&amp;formentry=1" TargetMode="External"/><Relationship Id="rId17" Type="http://schemas.openxmlformats.org/officeDocument/2006/relationships/hyperlink" Target="http://www.perseus.tufts.edu/cgi-bin/morphindex?lookup=pumaton&amp;.submit=Analyze+Form&amp;lang=greek&amp;formentry=1" TargetMode="External"/><Relationship Id="rId33" Type="http://schemas.openxmlformats.org/officeDocument/2006/relationships/hyperlink" Target="http://www.perseus.tufts.edu/cgi-bin/morphindex?lookup=baioteron&amp;.submit=Analyze+Form&amp;lang=greek&amp;formentry=1" TargetMode="External"/><Relationship Id="rId38" Type="http://schemas.openxmlformats.org/officeDocument/2006/relationships/hyperlink" Target="http://www.perseus.tufts.edu/cgi-bin/morphindex?lookup=ouk&amp;.submit=Analyze+Form&amp;lang=greek&amp;formentry=1" TargetMode="External"/><Relationship Id="rId59" Type="http://schemas.openxmlformats.org/officeDocument/2006/relationships/hyperlink" Target="http://www.perseus.tufts.edu/cgi-bin/morphindex?lookup=en&amp;.submit=Analyze+Form&amp;lang=greek&amp;formentry=1" TargetMode="External"/><Relationship Id="rId103" Type="http://schemas.openxmlformats.org/officeDocument/2006/relationships/hyperlink" Target="http://www.perseus.tufts.edu/cgi-bin/morphindex?lookup=aiqerion&amp;.submit=Analyze+Form&amp;lang=greek&amp;formentry=1" TargetMode="External"/><Relationship Id="rId108" Type="http://schemas.openxmlformats.org/officeDocument/2006/relationships/hyperlink" Target="http://www.perseus.tufts.edu/cgi-bin/morphindex?lookup=elaphron&amp;.submit=Analyze+Form&amp;lang=greek&amp;formentry=1" TargetMode="External"/><Relationship Id="rId124" Type="http://schemas.openxmlformats.org/officeDocument/2006/relationships/hyperlink" Target="http://www.perseus.tufts.edu/cgi-bin/morphindex?lookup=diakosmon&amp;.submit=Analyze+Form&amp;lang=greek&amp;formentry=1" TargetMode="External"/><Relationship Id="rId129" Type="http://schemas.openxmlformats.org/officeDocument/2006/relationships/hyperlink" Target="http://www.perseus.tufts.edu/cgi-bin/morphindex?lookup=pote&amp;.submit=Analyze+Form&amp;lang=greek&amp;formentry=1" TargetMode="External"/><Relationship Id="rId54" Type="http://schemas.openxmlformats.org/officeDocument/2006/relationships/hyperlink" Target="http://www.perseus.tufts.edu/cgi-bin/morphindex?lookup=pan&amp;.submit=Analyze+Form&amp;lang=greek&amp;formentry=1" TargetMode="External"/><Relationship Id="rId70" Type="http://schemas.openxmlformats.org/officeDocument/2006/relationships/hyperlink" Target="http://www.perseus.tufts.edu/cgi-bin/morphindex?lookup=alhqeihs&amp;.submit=Analyze+Form&amp;lang=greek&amp;formentry=1" TargetMode="External"/><Relationship Id="rId75" Type="http://schemas.openxmlformats.org/officeDocument/2006/relationships/hyperlink" Target="http://www.perseus.tufts.edu/cgi-bin/morphindex?lookup=manqane&amp;.submit=Analyze+Form&amp;lang=greek&amp;formentry=1" TargetMode="External"/><Relationship Id="rId91" Type="http://schemas.openxmlformats.org/officeDocument/2006/relationships/hyperlink" Target="http://www.perseus.tufts.edu/cgi-bin/morphindex?lookup=peplanhmenoi&amp;.submit=Analyze+Form&amp;lang=greek&amp;formentry=1" TargetMode="External"/><Relationship Id="rId96" Type="http://schemas.openxmlformats.org/officeDocument/2006/relationships/hyperlink" Target="http://www.perseus.tufts.edu/cgi-bin/morphindex?lookup=shmat&amp;.submit=Analyze+Form&amp;lang=greek&amp;formentry=1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perseus.tufts.edu/cgi-bin/morphindex?lookup=einai&amp;.submit=Analyze+Form&amp;lang=greek&amp;formentry=1" TargetMode="External"/><Relationship Id="rId23" Type="http://schemas.openxmlformats.org/officeDocument/2006/relationships/hyperlink" Target="http://www.perseus.tufts.edu/cgi-bin/morphindex?lookup=enaligkion&amp;.submit=Analyze+Form&amp;lang=greek&amp;formentry=1" TargetMode="External"/><Relationship Id="rId28" Type="http://schemas.openxmlformats.org/officeDocument/2006/relationships/hyperlink" Target="http://www.perseus.tufts.edu/cgi-bin/morphindex?lookup=to&amp;.submit=Analyze+Form&amp;lang=greek&amp;formentry=1" TargetMode="External"/><Relationship Id="rId49" Type="http://schemas.openxmlformats.org/officeDocument/2006/relationships/hyperlink" Target="http://www.perseus.tufts.edu/cgi-bin/morphindex?lookup=eih&amp;.submit=Analyze+Form&amp;lang=greek&amp;formentry=1" TargetMode="External"/><Relationship Id="rId114" Type="http://schemas.openxmlformats.org/officeDocument/2006/relationships/hyperlink" Target="http://www.perseus.tufts.edu/cgi-bin/morphindex?lookup=atar&amp;.submit=Analyze+Form&amp;lang=greek&amp;formentry=1" TargetMode="External"/><Relationship Id="rId119" Type="http://schemas.openxmlformats.org/officeDocument/2006/relationships/hyperlink" Target="http://www.perseus.tufts.edu/cgi-bin/morphindex?lookup=adah&amp;.submit=Analyze+Form&amp;lang=greek&amp;formentry=1" TargetMode="External"/><Relationship Id="rId44" Type="http://schemas.openxmlformats.org/officeDocument/2006/relationships/hyperlink" Target="http://www.perseus.tufts.edu/cgi-bin/morphindex?lookup=eis&amp;.submit=Analyze+Form&amp;lang=greek&amp;formentry=1" TargetMode="External"/><Relationship Id="rId60" Type="http://schemas.openxmlformats.org/officeDocument/2006/relationships/hyperlink" Target="http://www.perseus.tufts.edu/cgi-bin/morphindex?lookup=peirasi&amp;.submit=Analyze+Form&amp;lang=greek&amp;formentry=1" TargetMode="External"/><Relationship Id="rId65" Type="http://schemas.openxmlformats.org/officeDocument/2006/relationships/hyperlink" Target="http://www.perseus.tufts.edu/cgi-bin/morphindex?lookup=piston&amp;.submit=Analyze+Form&amp;lang=greek&amp;formentry=1" TargetMode="External"/><Relationship Id="rId81" Type="http://schemas.openxmlformats.org/officeDocument/2006/relationships/hyperlink" Target="http://www.perseus.tufts.edu/cgi-bin/morphindex?lookup=morphas&amp;.submit=Analyze+Form&amp;lang=greek&amp;formentry=1" TargetMode="External"/><Relationship Id="rId86" Type="http://schemas.openxmlformats.org/officeDocument/2006/relationships/hyperlink" Target="http://www.perseus.tufts.edu/cgi-bin/morphindex?lookup=twn&amp;.submit=Analyze+Form&amp;lang=greek&amp;formentry=1" TargetMode="External"/><Relationship Id="rId130" Type="http://schemas.openxmlformats.org/officeDocument/2006/relationships/hyperlink" Target="http://www.perseus.tufts.edu/cgi-bin/morphindex?lookup=tis&amp;.submit=Analyze+Form&amp;lang=greek&amp;formentry=1" TargetMode="External"/><Relationship Id="rId13" Type="http://schemas.openxmlformats.org/officeDocument/2006/relationships/hyperlink" Target="http://www.perseus.tufts.edu/cgi-bin/morphindex?lookup=ameibein&amp;.submit=Analyze+Form&amp;lang=greek&amp;formentry=1" TargetMode="External"/><Relationship Id="rId18" Type="http://schemas.openxmlformats.org/officeDocument/2006/relationships/hyperlink" Target="http://www.perseus.tufts.edu/cgi-bin/morphindex?lookup=tetelesmenon&amp;.submit=Analyze+Form&amp;lang=greek&amp;formentry=1" TargetMode="External"/><Relationship Id="rId39" Type="http://schemas.openxmlformats.org/officeDocument/2006/relationships/hyperlink" Target="http://www.perseus.tufts.edu/cgi-bin/morphindex?lookup=eon&amp;.submit=Analyze+Form&amp;lang=greek&amp;formentry=1" TargetMode="External"/><Relationship Id="rId109" Type="http://schemas.openxmlformats.org/officeDocument/2006/relationships/hyperlink" Target="http://www.perseus.tufts.edu/cgi-bin/morphindex?lookup=ewutwi&amp;.submit=Analyze+Form&amp;lang=greek&amp;formentry=1" TargetMode="External"/><Relationship Id="rId34" Type="http://schemas.openxmlformats.org/officeDocument/2006/relationships/hyperlink" Target="http://www.perseus.tufts.edu/cgi-bin/morphindex?lookup=pelenai&amp;.submit=Analyze+Form&amp;lang=greek&amp;formentry=1" TargetMode="External"/><Relationship Id="rId50" Type="http://schemas.openxmlformats.org/officeDocument/2006/relationships/hyperlink" Target="http://www.perseus.tufts.edu/cgi-bin/morphindex?lookup=eontos&amp;.submit=Analyze+Form&amp;lang=greek&amp;formentry=1" TargetMode="External"/><Relationship Id="rId55" Type="http://schemas.openxmlformats.org/officeDocument/2006/relationships/hyperlink" Target="http://www.perseus.tufts.edu/cgi-bin/morphindex?lookup=asulon&amp;.submit=Analyze+Form&amp;lang=greek&amp;formentry=1" TargetMode="External"/><Relationship Id="rId76" Type="http://schemas.openxmlformats.org/officeDocument/2006/relationships/hyperlink" Target="http://www.perseus.tufts.edu/cgi-bin/morphindex?lookup=kosmon&amp;.submit=Analyze+Form&amp;lang=greek&amp;formentry=1" TargetMode="External"/><Relationship Id="rId97" Type="http://schemas.openxmlformats.org/officeDocument/2006/relationships/hyperlink" Target="http://www.perseus.tufts.edu/cgi-bin/morphindex?lookup=eqento&amp;.submit=Analyze+Form&amp;lang=greek&amp;formentry=1" TargetMode="External"/><Relationship Id="rId104" Type="http://schemas.openxmlformats.org/officeDocument/2006/relationships/hyperlink" Target="http://www.perseus.tufts.edu/cgi-bin/morphindex?lookup=pur&amp;.submit=Analyze+Form&amp;lang=greek&amp;formentry=1" TargetMode="External"/><Relationship Id="rId120" Type="http://schemas.openxmlformats.org/officeDocument/2006/relationships/hyperlink" Target="http://www.perseus.tufts.edu/cgi-bin/morphindex?lookup=pukinon&amp;.submit=Analyze+Form&amp;lang=greek&amp;formentry=1" TargetMode="External"/><Relationship Id="rId125" Type="http://schemas.openxmlformats.org/officeDocument/2006/relationships/hyperlink" Target="http://www.perseus.tufts.edu/cgi-bin/morphindex?lookup=eoikota&amp;.submit=Analyze+Form&amp;lang=greek&amp;formentry=1" TargetMode="External"/><Relationship Id="rId7" Type="http://schemas.openxmlformats.org/officeDocument/2006/relationships/hyperlink" Target="http://www.perseus.tufts.edu/cgi-bin/morphindex?lookup=ouci&amp;.submit=Analyze+Form&amp;lang=greek&amp;formentry=1" TargetMode="External"/><Relationship Id="rId71" Type="http://schemas.openxmlformats.org/officeDocument/2006/relationships/hyperlink" Target="http://www.perseus.tufts.edu/cgi-bin/morphindex?lookup=docas&amp;.submit=Analyze+Form&amp;lang=greek&amp;formentry=1" TargetMode="External"/><Relationship Id="rId92" Type="http://schemas.openxmlformats.org/officeDocument/2006/relationships/hyperlink" Target="http://www.perseus.tufts.edu/cgi-bin/morphindex?lookup=eisin&amp;.submit=Analyze+Form&amp;lang=greek&amp;formentry=1" TargetMode="External"/><Relationship Id="rId2" Type="http://schemas.openxmlformats.org/officeDocument/2006/relationships/hyperlink" Target="http://www.perseus.tufts.edu/cgi-bin/morphindex?lookup=gignesqai&amp;.submit=Analyze+Form&amp;lang=greek&amp;formentry=1" TargetMode="External"/><Relationship Id="rId29" Type="http://schemas.openxmlformats.org/officeDocument/2006/relationships/hyperlink" Target="http://www.perseus.tufts.edu/cgi-bin/morphindex?lookup=gar&amp;.submit=Analyze+Form&amp;lang=greek&amp;formentry=1" TargetMode="External"/><Relationship Id="rId24" Type="http://schemas.openxmlformats.org/officeDocument/2006/relationships/hyperlink" Target="http://www.perseus.tufts.edu/cgi-bin/morphindex?lookup=ogkwi&amp;.submit=Analyze+Form&amp;lang=greek&amp;formentry=1" TargetMode="External"/><Relationship Id="rId40" Type="http://schemas.openxmlformats.org/officeDocument/2006/relationships/hyperlink" Target="http://www.perseus.tufts.edu/cgi-bin/morphindex?lookup=ken&amp;.submit=Analyze+Form&amp;lang=greek&amp;formentry=1" TargetMode="External"/><Relationship Id="rId45" Type="http://schemas.openxmlformats.org/officeDocument/2006/relationships/hyperlink" Target="http://www.perseus.tufts.edu/cgi-bin/morphindex?lookup=omon&amp;.submit=Analyze+Form&amp;lang=greek&amp;formentry=1" TargetMode="External"/><Relationship Id="rId66" Type="http://schemas.openxmlformats.org/officeDocument/2006/relationships/hyperlink" Target="http://www.perseus.tufts.edu/cgi-bin/morphindex?lookup=logon&amp;.submit=Analyze+Form&amp;lang=greek&amp;formentry=1" TargetMode="External"/><Relationship Id="rId87" Type="http://schemas.openxmlformats.org/officeDocument/2006/relationships/hyperlink" Target="http://www.perseus.tufts.edu/cgi-bin/morphindex?lookup=mian&amp;.submit=Analyze+Form&amp;lang=greek&amp;formentry=1" TargetMode="External"/><Relationship Id="rId110" Type="http://schemas.openxmlformats.org/officeDocument/2006/relationships/hyperlink" Target="http://www.perseus.tufts.edu/cgi-bin/morphindex?lookup=pantose&amp;.submit=Analyze+Form&amp;lang=greek&amp;formentry=1" TargetMode="External"/><Relationship Id="rId115" Type="http://schemas.openxmlformats.org/officeDocument/2006/relationships/hyperlink" Target="http://www.perseus.tufts.edu/cgi-bin/morphindex?lookup=kakeino&amp;.submit=Analyze+Form&amp;lang=greek&amp;formentry=1" TargetMode="External"/><Relationship Id="rId131" Type="http://schemas.openxmlformats.org/officeDocument/2006/relationships/hyperlink" Target="http://www.perseus.tufts.edu/cgi-bin/morphindex?lookup=se&amp;.submit=Analyze+Form&amp;lang=greek&amp;formentry=1" TargetMode="External"/><Relationship Id="rId61" Type="http://schemas.openxmlformats.org/officeDocument/2006/relationships/hyperlink" Target="http://www.perseus.tufts.edu/cgi-bin/morphindex?lookup=kurei&amp;.submit=Analyze+Form&amp;lang=greek&amp;formentry=1" TargetMode="External"/><Relationship Id="rId82" Type="http://schemas.openxmlformats.org/officeDocument/2006/relationships/hyperlink" Target="http://www.perseus.tufts.edu/cgi-bin/morphindex?lookup=kateqento&amp;.submit=Analyze+Form&amp;lang=greek&amp;formentry=1" TargetMode="External"/><Relationship Id="rId19" Type="http://schemas.openxmlformats.org/officeDocument/2006/relationships/hyperlink" Target="http://www.perseus.tufts.edu/cgi-bin/morphindex?lookup=esti&amp;.submit=Analyze+Form&amp;lang=greek&amp;formentry=1" TargetMode="External"/><Relationship Id="rId14" Type="http://schemas.openxmlformats.org/officeDocument/2006/relationships/hyperlink" Target="http://www.perseus.tufts.edu/cgi-bin/morphindex?lookup=autar&amp;.submit=Analyze+Form&amp;lang=greek&amp;formentry=1" TargetMode="External"/><Relationship Id="rId30" Type="http://schemas.openxmlformats.org/officeDocument/2006/relationships/hyperlink" Target="http://www.perseus.tufts.edu/cgi-bin/morphindex?lookup=oute&amp;.submit=Analyze+Form&amp;lang=greek&amp;formentry=1" TargetMode="External"/><Relationship Id="rId35" Type="http://schemas.openxmlformats.org/officeDocument/2006/relationships/hyperlink" Target="http://www.perseus.tufts.edu/cgi-bin/morphindex?lookup=creon&amp;.submit=Analyze+Form&amp;lang=greek&amp;formentry=1" TargetMode="External"/><Relationship Id="rId56" Type="http://schemas.openxmlformats.org/officeDocument/2006/relationships/hyperlink" Target="http://www.perseus.tufts.edu/cgi-bin/morphindex?lookup=oi&amp;.submit=Analyze+Form&amp;lang=greek&amp;formentry=1" TargetMode="External"/><Relationship Id="rId77" Type="http://schemas.openxmlformats.org/officeDocument/2006/relationships/hyperlink" Target="http://www.perseus.tufts.edu/cgi-bin/morphindex?lookup=emwn&amp;.submit=Analyze+Form&amp;lang=greek&amp;formentry=1" TargetMode="External"/><Relationship Id="rId100" Type="http://schemas.openxmlformats.org/officeDocument/2006/relationships/hyperlink" Target="http://www.perseus.tufts.edu/cgi-bin/morphindex?lookup=allhlwn&amp;.submit=Analyze+Form&amp;lang=greek&amp;formentry=1" TargetMode="External"/><Relationship Id="rId105" Type="http://schemas.openxmlformats.org/officeDocument/2006/relationships/hyperlink" Target="http://www.perseus.tufts.edu/cgi-bin/morphindex?lookup=pion&amp;.submit=Analyze+Form&amp;lang=greek&amp;formentry=1" TargetMode="External"/><Relationship Id="rId126" Type="http://schemas.openxmlformats.org/officeDocument/2006/relationships/hyperlink" Target="http://www.perseus.tufts.edu/cgi-bin/morphindex?lookup=panta&amp;.submit=Analyze+Form&amp;lang=greek&amp;formentry=1" TargetMode="External"/><Relationship Id="rId8" Type="http://schemas.openxmlformats.org/officeDocument/2006/relationships/hyperlink" Target="http://www.perseus.tufts.edu/cgi-bin/morphindex?lookup=topon&amp;.submit=Analyze+Form&amp;lang=greek&amp;formentry=1" TargetMode="External"/><Relationship Id="rId51" Type="http://schemas.openxmlformats.org/officeDocument/2006/relationships/hyperlink" Target="http://www.perseus.tufts.edu/cgi-bin/morphindex?lookup=mallon&amp;.submit=Analyze+Form&amp;lang=greek&amp;formentry=1" TargetMode="External"/><Relationship Id="rId72" Type="http://schemas.openxmlformats.org/officeDocument/2006/relationships/hyperlink" Target="http://www.perseus.tufts.edu/cgi-bin/morphindex?lookup=apo&amp;.submit=Analyze+Form&amp;lang=greek&amp;formentry=1" TargetMode="External"/><Relationship Id="rId93" Type="http://schemas.openxmlformats.org/officeDocument/2006/relationships/hyperlink" Target="http://www.perseus.tufts.edu/cgi-bin/morphindex?lookup=tantia&amp;.submit=Analyze+Form&amp;lang=greek&amp;formentry=1" TargetMode="External"/><Relationship Id="rId98" Type="http://schemas.openxmlformats.org/officeDocument/2006/relationships/hyperlink" Target="http://www.perseus.tufts.edu/cgi-bin/morphindex?lookup=cwris&amp;.submit=Analyze+Form&amp;lang=greek&amp;formentry=1" TargetMode="External"/><Relationship Id="rId121" Type="http://schemas.openxmlformats.org/officeDocument/2006/relationships/hyperlink" Target="http://www.perseus.tufts.edu/cgi-bin/morphindex?lookup=embriqes&amp;.submit=Analyze+Form&amp;lang=greek&amp;formentry=1" TargetMode="External"/><Relationship Id="rId3" Type="http://schemas.openxmlformats.org/officeDocument/2006/relationships/hyperlink" Target="http://www.perseus.tufts.edu/cgi-bin/morphindex?lookup=te&amp;.submit=Analyze+Form&amp;lang=greek&amp;formentry=1" TargetMode="External"/><Relationship Id="rId25" Type="http://schemas.openxmlformats.org/officeDocument/2006/relationships/hyperlink" Target="http://www.perseus.tufts.edu/cgi-bin/morphindex?lookup=messoqen&amp;.submit=Analyze+Form&amp;lang=greek&amp;formentry=1" TargetMode="External"/><Relationship Id="rId46" Type="http://schemas.openxmlformats.org/officeDocument/2006/relationships/hyperlink" Target="http://www.perseus.tufts.edu/cgi-bin/morphindex?lookup=out&amp;.submit=Analyze+Form&amp;lang=greek&amp;formentry=1" TargetMode="External"/><Relationship Id="rId67" Type="http://schemas.openxmlformats.org/officeDocument/2006/relationships/hyperlink" Target="http://www.perseus.tufts.edu/cgi-bin/morphindex?lookup=de&amp;.submit=Analyze+Form&amp;lang=greek&amp;formentry=1" TargetMode="External"/><Relationship Id="rId116" Type="http://schemas.openxmlformats.org/officeDocument/2006/relationships/hyperlink" Target="http://www.perseus.tufts.edu/cgi-bin/morphindex?lookup=kat&amp;.submit=Analyze+Form&amp;lang=greek&amp;formentry=1" TargetMode="External"/><Relationship Id="rId20" Type="http://schemas.openxmlformats.org/officeDocument/2006/relationships/hyperlink" Target="http://www.perseus.tufts.edu/cgi-bin/morphindex?lookup=pantoqen&amp;.submit=Analyze+Form&amp;lang=greek&amp;formentry=1" TargetMode="External"/><Relationship Id="rId41" Type="http://schemas.openxmlformats.org/officeDocument/2006/relationships/hyperlink" Target="http://www.perseus.tufts.edu/cgi-bin/morphindex?lookup=pauoi&amp;.submit=Analyze+Form&amp;lang=greek&amp;formentry=1" TargetMode="External"/><Relationship Id="rId62" Type="http://schemas.openxmlformats.org/officeDocument/2006/relationships/hyperlink" Target="http://www.perseus.tufts.edu/cgi-bin/morphindex?lookup=twi&amp;.submit=Analyze+Form&amp;lang=greek&amp;formentry=1" TargetMode="External"/><Relationship Id="rId83" Type="http://schemas.openxmlformats.org/officeDocument/2006/relationships/hyperlink" Target="http://www.perseus.tufts.edu/cgi-bin/morphindex?lookup=duo&amp;.submit=Analyze+Form&amp;lang=greek&amp;formentry=1" TargetMode="External"/><Relationship Id="rId88" Type="http://schemas.openxmlformats.org/officeDocument/2006/relationships/hyperlink" Target="http://www.perseus.tufts.edu/cgi-bin/morphindex?lookup=ou&amp;.submit=Analyze+Form&amp;lang=greek&amp;formentry=1" TargetMode="External"/><Relationship Id="rId111" Type="http://schemas.openxmlformats.org/officeDocument/2006/relationships/hyperlink" Target="http://www.perseus.tufts.edu/cgi-bin/morphindex?lookup=twuton&amp;.submit=Analyze+Form&amp;lang=greek&amp;formentry=1" TargetMode="External"/><Relationship Id="rId132" Type="http://schemas.openxmlformats.org/officeDocument/2006/relationships/hyperlink" Target="http://www.perseus.tufts.edu/cgi-bin/morphindex?lookup=brotwn&amp;.submit=Analyze+Form&amp;lang=greek&amp;formentry=1" TargetMode="External"/><Relationship Id="rId15" Type="http://schemas.openxmlformats.org/officeDocument/2006/relationships/hyperlink" Target="http://www.perseus.tufts.edu/cgi-bin/morphindex?lookup=epei&amp;.submit=Analyze+Form&amp;lang=greek&amp;formentry=1" TargetMode="External"/><Relationship Id="rId36" Type="http://schemas.openxmlformats.org/officeDocument/2006/relationships/hyperlink" Target="http://www.perseus.tufts.edu/cgi-bin/morphindex?lookup=thi&amp;.submit=Analyze+Form&amp;lang=greek&amp;formentry=1" TargetMode="External"/><Relationship Id="rId57" Type="http://schemas.openxmlformats.org/officeDocument/2006/relationships/hyperlink" Target="http://www.perseus.tufts.edu/cgi-bin/morphindex?lookup=ison&amp;.submit=Analyze+Form&amp;lang=greek&amp;formentry=1" TargetMode="External"/><Relationship Id="rId106" Type="http://schemas.openxmlformats.org/officeDocument/2006/relationships/hyperlink" Target="http://www.perseus.tufts.edu/cgi-bin/morphindex?lookup=on&amp;.submit=Analyze+Form&amp;lang=greek&amp;formentry=1" TargetMode="External"/><Relationship Id="rId127" Type="http://schemas.openxmlformats.org/officeDocument/2006/relationships/hyperlink" Target="http://www.perseus.tufts.edu/cgi-bin/morphindex?lookup=phatizw&amp;.submit=Analyze+Form&amp;lang=greek&amp;formentry=1" TargetMode="External"/><Relationship Id="rId10" Type="http://schemas.openxmlformats.org/officeDocument/2006/relationships/hyperlink" Target="http://www.perseus.tufts.edu/cgi-bin/morphindex?lookup=dia&amp;.submit=Analyze+Form&amp;lang=greek&amp;formentry=1" TargetMode="External"/><Relationship Id="rId31" Type="http://schemas.openxmlformats.org/officeDocument/2006/relationships/hyperlink" Target="http://www.perseus.tufts.edu/cgi-bin/morphindex?lookup=ti&amp;.submit=Analyze+Form&amp;lang=greek&amp;formentry=1" TargetMode="External"/><Relationship Id="rId52" Type="http://schemas.openxmlformats.org/officeDocument/2006/relationships/hyperlink" Target="http://www.perseus.tufts.edu/cgi-bin/morphindex?lookup=d&amp;.submit=Analyze+Form&amp;lang=greek&amp;formentry=1" TargetMode="External"/><Relationship Id="rId73" Type="http://schemas.openxmlformats.org/officeDocument/2006/relationships/hyperlink" Target="http://www.perseus.tufts.edu/cgi-bin/morphindex?lookup=toude&amp;.submit=Analyze+Form&amp;lang=greek&amp;formentry=1" TargetMode="External"/><Relationship Id="rId78" Type="http://schemas.openxmlformats.org/officeDocument/2006/relationships/hyperlink" Target="http://www.perseus.tufts.edu/cgi-bin/morphindex?lookup=epewn&amp;.submit=Analyze+Form&amp;lang=greek&amp;formentry=1" TargetMode="External"/><Relationship Id="rId94" Type="http://schemas.openxmlformats.org/officeDocument/2006/relationships/hyperlink" Target="http://www.perseus.tufts.edu/cgi-bin/morphindex?lookup=ekrinanto&amp;.submit=Analyze+Form&amp;lang=greek&amp;formentry=1" TargetMode="External"/><Relationship Id="rId99" Type="http://schemas.openxmlformats.org/officeDocument/2006/relationships/hyperlink" Target="http://www.perseus.tufts.edu/cgi-bin/morphindex?lookup=ap&amp;.submit=Analyze+Form&amp;lang=greek&amp;formentry=1" TargetMode="External"/><Relationship Id="rId101" Type="http://schemas.openxmlformats.org/officeDocument/2006/relationships/hyperlink" Target="http://www.perseus.tufts.edu/cgi-bin/morphindex?lookup=men&amp;.submit=Analyze+Form&amp;lang=greek&amp;formentry=1" TargetMode="External"/><Relationship Id="rId122" Type="http://schemas.openxmlformats.org/officeDocument/2006/relationships/hyperlink" Target="http://www.perseus.tufts.edu/cgi-bin/morphindex?lookup=ton&amp;.submit=Analyze+Form&amp;lang=greek&amp;formentry=1" TargetMode="External"/><Relationship Id="rId4" Type="http://schemas.openxmlformats.org/officeDocument/2006/relationships/hyperlink" Target="http://www.perseus.tufts.edu/cgi-bin/morphindex?lookup=kai&amp;.submit=Analyze+Form&amp;lang=greek&amp;formentry=1" TargetMode="External"/><Relationship Id="rId9" Type="http://schemas.openxmlformats.org/officeDocument/2006/relationships/hyperlink" Target="http://www.perseus.tufts.edu/cgi-bin/morphindex?lookup=allassein&amp;.submit=Analyze+Form&amp;lang=greek&amp;formentry=1" TargetMode="External"/><Relationship Id="rId26" Type="http://schemas.openxmlformats.org/officeDocument/2006/relationships/hyperlink" Target="http://www.perseus.tufts.edu/cgi-bin/morphindex?lookup=isopales&amp;.submit=Analyze+Form&amp;lang=greek&amp;formentry=1" TargetMode="External"/><Relationship Id="rId47" Type="http://schemas.openxmlformats.org/officeDocument/2006/relationships/hyperlink" Target="http://www.perseus.tufts.edu/cgi-bin/morphindex?lookup=estin&amp;.submit=Analyze+Form&amp;lang=greek&amp;formentry=1" TargetMode="External"/><Relationship Id="rId68" Type="http://schemas.openxmlformats.org/officeDocument/2006/relationships/hyperlink" Target="http://www.perseus.tufts.edu/cgi-bin/morphindex?lookup=nohma&amp;.submit=Analyze+Form&amp;lang=greek&amp;formentry=1" TargetMode="External"/><Relationship Id="rId89" Type="http://schemas.openxmlformats.org/officeDocument/2006/relationships/hyperlink" Target="http://www.perseus.tufts.edu/cgi-bin/morphindex?lookup=crewn&amp;.submit=Analyze+Form&amp;lang=greek&amp;formentry=1" TargetMode="External"/><Relationship Id="rId112" Type="http://schemas.openxmlformats.org/officeDocument/2006/relationships/hyperlink" Target="http://www.perseus.tufts.edu/cgi-bin/morphindex?lookup=eterwi&amp;.submit=Analyze+Form&amp;lang=greek&amp;formentry=1" TargetMode="External"/><Relationship Id="rId133" Type="http://schemas.openxmlformats.org/officeDocument/2006/relationships/hyperlink" Target="http://www.perseus.tufts.edu/cgi-bin/morphindex?lookup=gnwmh&amp;.submit=Analyze+Form&amp;lang=greek&amp;formentry=1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erseus.tufts.edu/cgi-bin/morphindex?lookup=ouneken&amp;.submit=Analyze+Form&amp;lang=greek&amp;formentry=1" TargetMode="External"/><Relationship Id="rId13" Type="http://schemas.openxmlformats.org/officeDocument/2006/relationships/hyperlink" Target="http://www.perseus.tufts.edu/cgi-bin/morphindex?lookup=tou&amp;.submit=Analyze+Form&amp;lang=greek&amp;formentry=1" TargetMode="External"/><Relationship Id="rId18" Type="http://schemas.openxmlformats.org/officeDocument/2006/relationships/hyperlink" Target="http://www.perseus.tufts.edu/cgi-bin/morphindex?lookup=estin&amp;.submit=Analyze+Form&amp;lang=greek&amp;formentry=1" TargetMode="External"/><Relationship Id="rId3" Type="http://schemas.openxmlformats.org/officeDocument/2006/relationships/hyperlink" Target="http://www.perseus.tufts.edu/cgi-bin/morphindex?lookup=d&amp;.submit=Analyze+Form&amp;lang=greek&amp;formentry=1" TargetMode="External"/><Relationship Id="rId7" Type="http://schemas.openxmlformats.org/officeDocument/2006/relationships/hyperlink" Target="http://www.perseus.tufts.edu/cgi-bin/morphindex?lookup=kai&amp;.submit=Analyze+Form&amp;lang=greek&amp;formentry=1" TargetMode="External"/><Relationship Id="rId12" Type="http://schemas.openxmlformats.org/officeDocument/2006/relationships/hyperlink" Target="http://www.perseus.tufts.edu/cgi-bin/morphindex?lookup=aneu&amp;.submit=Analyze+Form&amp;lang=greek&amp;formentry=1" TargetMode="External"/><Relationship Id="rId17" Type="http://schemas.openxmlformats.org/officeDocument/2006/relationships/hyperlink" Target="http://www.perseus.tufts.edu/cgi-bin/morphindex?lookup=pephatismenon&amp;.submit=Analyze+Form&amp;lang=greek&amp;formentry=1" TargetMode="External"/><Relationship Id="rId2" Type="http://schemas.openxmlformats.org/officeDocument/2006/relationships/hyperlink" Target="http://www.perseus.tufts.edu/cgi-bin/morphindex?lookup=tauton&amp;.submit=Analyze+Form&amp;lang=greek&amp;formentry=1" TargetMode="External"/><Relationship Id="rId16" Type="http://schemas.openxmlformats.org/officeDocument/2006/relationships/hyperlink" Target="http://www.perseus.tufts.edu/cgi-bin/morphindex?lookup=wi&amp;.submit=Analyze+Form&amp;lang=greek&amp;formentry=1" TargetMode="External"/><Relationship Id="rId20" Type="http://schemas.openxmlformats.org/officeDocument/2006/relationships/hyperlink" Target="http://www.perseus.tufts.edu/cgi-bin/morphindex?lookup=to&amp;.submit=Analyze+Form&amp;lang=greek&amp;formentry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perseus.tufts.edu/cgi-bin/morphindex?lookup=te&amp;.submit=Analyze+Form&amp;lang=greek&amp;formentry=1" TargetMode="External"/><Relationship Id="rId11" Type="http://schemas.openxmlformats.org/officeDocument/2006/relationships/hyperlink" Target="http://www.perseus.tufts.edu/cgi-bin/morphindex?lookup=gar&amp;.submit=Analyze+Form&amp;lang=greek&amp;formentry=1" TargetMode="External"/><Relationship Id="rId5" Type="http://schemas.openxmlformats.org/officeDocument/2006/relationships/hyperlink" Target="http://www.perseus.tufts.edu/cgi-bin/morphindex?lookup=noein&amp;.submit=Analyze+Form&amp;lang=greek&amp;formentry=1" TargetMode="External"/><Relationship Id="rId15" Type="http://schemas.openxmlformats.org/officeDocument/2006/relationships/hyperlink" Target="http://www.perseus.tufts.edu/cgi-bin/morphindex?lookup=en&amp;.submit=Analyze+Form&amp;lang=greek&amp;formentry=1" TargetMode="External"/><Relationship Id="rId10" Type="http://schemas.openxmlformats.org/officeDocument/2006/relationships/hyperlink" Target="http://www.perseus.tufts.edu/cgi-bin/morphindex?lookup=ou&amp;.submit=Analyze+Form&amp;lang=greek&amp;formentry=1" TargetMode="External"/><Relationship Id="rId19" Type="http://schemas.openxmlformats.org/officeDocument/2006/relationships/hyperlink" Target="http://www.perseus.tufts.edu/cgi-bin/morphindex?lookup=eurhseis&amp;.submit=Analyze+Form&amp;lang=greek&amp;formentry=1" TargetMode="External"/><Relationship Id="rId4" Type="http://schemas.openxmlformats.org/officeDocument/2006/relationships/hyperlink" Target="http://www.perseus.tufts.edu/cgi-bin/morphindex?lookup=esti&amp;.submit=Analyze+Form&amp;lang=greek&amp;formentry=1" TargetMode="External"/><Relationship Id="rId9" Type="http://schemas.openxmlformats.org/officeDocument/2006/relationships/hyperlink" Target="http://www.perseus.tufts.edu/cgi-bin/morphindex?lookup=nohma&amp;.submit=Analyze+Form&amp;lang=greek&amp;formentry=1" TargetMode="External"/><Relationship Id="rId14" Type="http://schemas.openxmlformats.org/officeDocument/2006/relationships/hyperlink" Target="http://www.perseus.tufts.edu/cgi-bin/morphindex?lookup=eontos&amp;.submit=Analyze+Form&amp;lang=greek&amp;formentry=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07DB5C-CBBB-4D53-9583-1744F554B0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Ontologia 23-24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913DBE8-D71C-4233-933D-A32D258D00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Lezioni 25-28</a:t>
            </a:r>
          </a:p>
        </p:txBody>
      </p:sp>
    </p:spTree>
    <p:extLst>
      <p:ext uri="{BB962C8B-B14F-4D97-AF65-F5344CB8AC3E}">
        <p14:creationId xmlns:p14="http://schemas.microsoft.com/office/powerpoint/2010/main" val="31495291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Parmenide attualista?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P1 essere è, niente non è</a:t>
            </a:r>
          </a:p>
          <a:p>
            <a:pPr lvl="1"/>
            <a:r>
              <a:rPr lang="it-IT" dirty="0"/>
              <a:t>Berto (</a:t>
            </a:r>
            <a:r>
              <a:rPr lang="it-IT" i="1" dirty="0"/>
              <a:t>L’esistenza non è logica, p. 5)</a:t>
            </a:r>
            <a:r>
              <a:rPr lang="it-IT" dirty="0"/>
              <a:t>: Parmenide è il primo di una schiera di filosofi accomunati dall’affermazione che </a:t>
            </a:r>
            <a:r>
              <a:rPr lang="it-IT" b="1" dirty="0"/>
              <a:t>tutto esiste</a:t>
            </a:r>
            <a:r>
              <a:rPr lang="it-IT" dirty="0"/>
              <a:t> … [o quanto meno questo] è stato </a:t>
            </a:r>
            <a:r>
              <a:rPr lang="it-IT" i="1" dirty="0"/>
              <a:t>fatto</a:t>
            </a:r>
            <a:r>
              <a:rPr lang="it-IT" dirty="0"/>
              <a:t> sostenere a Parmenide dall’interpretazione standard platonico-aristotelica</a:t>
            </a:r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3797138A-4729-43C3-B603-57C9B21AA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26463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5713B6-3EB9-4062-9186-EFB53480F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Parmenide </a:t>
            </a:r>
            <a:r>
              <a:rPr lang="it-IT" dirty="0" err="1"/>
              <a:t>eternista</a:t>
            </a:r>
            <a:r>
              <a:rPr lang="it-IT" dirty="0"/>
              <a:t>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7325A43-77E4-4476-B2F7-68E4352E76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fr.</a:t>
            </a:r>
            <a:r>
              <a:rPr lang="en-US" dirty="0"/>
              <a:t> 8, 19-21</a:t>
            </a:r>
          </a:p>
          <a:p>
            <a:r>
              <a:rPr lang="en-US" dirty="0"/>
              <a:t>trad. di Burnet </a:t>
            </a:r>
            <a:r>
              <a:rPr lang="en-US" dirty="0" err="1"/>
              <a:t>riportata</a:t>
            </a:r>
            <a:r>
              <a:rPr lang="en-US" dirty="0"/>
              <a:t> da Russell (Hist of Western Phil): How, then, can what </a:t>
            </a:r>
            <a:r>
              <a:rPr lang="en-US" i="1" dirty="0"/>
              <a:t>is</a:t>
            </a:r>
            <a:r>
              <a:rPr lang="en-US" dirty="0"/>
              <a:t> be going to be in the future? Or how could it come into being? If it came into being, it is not; nor is it if it is going to be in the future. Thus is becoming extinguished and passing away not to be heard of.</a:t>
            </a:r>
          </a:p>
          <a:p>
            <a:r>
              <a:rPr lang="en-US" dirty="0"/>
              <a:t>Come </a:t>
            </a:r>
            <a:r>
              <a:rPr lang="en-US" dirty="0" err="1"/>
              <a:t>può</a:t>
            </a:r>
            <a:r>
              <a:rPr lang="en-US" dirty="0"/>
              <a:t> </a:t>
            </a:r>
            <a:r>
              <a:rPr lang="en-US" dirty="0" err="1"/>
              <a:t>ciò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è </a:t>
            </a:r>
            <a:r>
              <a:rPr lang="en-US" dirty="0" err="1"/>
              <a:t>arrivare</a:t>
            </a:r>
            <a:r>
              <a:rPr lang="en-US" dirty="0"/>
              <a:t> ad </a:t>
            </a:r>
            <a:r>
              <a:rPr lang="en-US" dirty="0" err="1"/>
              <a:t>essere</a:t>
            </a:r>
            <a:r>
              <a:rPr lang="en-US" dirty="0"/>
              <a:t> </a:t>
            </a:r>
            <a:r>
              <a:rPr lang="en-US" dirty="0" err="1"/>
              <a:t>nel</a:t>
            </a:r>
            <a:r>
              <a:rPr lang="en-US" dirty="0"/>
              <a:t> </a:t>
            </a:r>
            <a:r>
              <a:rPr lang="en-US" dirty="0" err="1"/>
              <a:t>futuro</a:t>
            </a:r>
            <a:r>
              <a:rPr lang="en-US" dirty="0"/>
              <a:t>? Come </a:t>
            </a:r>
            <a:r>
              <a:rPr lang="en-US" dirty="0" err="1"/>
              <a:t>può</a:t>
            </a:r>
            <a:r>
              <a:rPr lang="en-US" dirty="0"/>
              <a:t> </a:t>
            </a:r>
            <a:r>
              <a:rPr lang="en-US" dirty="0" err="1"/>
              <a:t>arrivare</a:t>
            </a:r>
            <a:r>
              <a:rPr lang="en-US" dirty="0"/>
              <a:t> ad </a:t>
            </a:r>
            <a:r>
              <a:rPr lang="en-US" dirty="0" err="1"/>
              <a:t>essere</a:t>
            </a:r>
            <a:r>
              <a:rPr lang="en-US" dirty="0"/>
              <a:t>? Se è </a:t>
            </a:r>
            <a:r>
              <a:rPr lang="en-US" dirty="0" err="1"/>
              <a:t>arrivato</a:t>
            </a:r>
            <a:r>
              <a:rPr lang="en-US" dirty="0"/>
              <a:t> ad </a:t>
            </a:r>
            <a:r>
              <a:rPr lang="en-US" dirty="0" err="1"/>
              <a:t>essere</a:t>
            </a:r>
            <a:r>
              <a:rPr lang="en-US" dirty="0"/>
              <a:t>, non è; </a:t>
            </a:r>
            <a:r>
              <a:rPr lang="en-US" dirty="0" err="1"/>
              <a:t>nè</a:t>
            </a:r>
            <a:r>
              <a:rPr lang="en-US" dirty="0"/>
              <a:t> è, se </a:t>
            </a:r>
            <a:r>
              <a:rPr lang="en-US" dirty="0" err="1"/>
              <a:t>sarà</a:t>
            </a:r>
            <a:r>
              <a:rPr lang="en-US" dirty="0"/>
              <a:t> in </a:t>
            </a:r>
            <a:r>
              <a:rPr lang="en-US" dirty="0" err="1"/>
              <a:t>futuro</a:t>
            </a:r>
            <a:r>
              <a:rPr lang="en-US" dirty="0"/>
              <a:t>. </a:t>
            </a:r>
            <a:r>
              <a:rPr lang="en-US" dirty="0" err="1"/>
              <a:t>Così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venire </a:t>
            </a:r>
            <a:r>
              <a:rPr lang="en-US" dirty="0" err="1"/>
              <a:t>all'essere</a:t>
            </a:r>
            <a:r>
              <a:rPr lang="en-US" dirty="0"/>
              <a:t> (genesis) è </a:t>
            </a:r>
            <a:r>
              <a:rPr lang="en-US" dirty="0" err="1"/>
              <a:t>estinto</a:t>
            </a:r>
            <a:r>
              <a:rPr lang="en-US" dirty="0"/>
              <a:t> e del </a:t>
            </a:r>
            <a:r>
              <a:rPr lang="en-US" dirty="0" err="1"/>
              <a:t>cessare</a:t>
            </a:r>
            <a:r>
              <a:rPr lang="en-US" dirty="0"/>
              <a:t> di </a:t>
            </a:r>
            <a:r>
              <a:rPr lang="en-US" dirty="0" err="1"/>
              <a:t>essere</a:t>
            </a:r>
            <a:r>
              <a:rPr lang="en-US" dirty="0"/>
              <a:t> (</a:t>
            </a:r>
            <a:r>
              <a:rPr lang="en-US" dirty="0" err="1"/>
              <a:t>olethros</a:t>
            </a:r>
            <a:r>
              <a:rPr lang="en-US" dirty="0"/>
              <a:t>) non </a:t>
            </a:r>
            <a:r>
              <a:rPr lang="en-US" dirty="0" err="1"/>
              <a:t>si</a:t>
            </a:r>
            <a:r>
              <a:rPr lang="en-US" dirty="0"/>
              <a:t> ha </a:t>
            </a:r>
            <a:r>
              <a:rPr lang="en-US" dirty="0" err="1"/>
              <a:t>notizia</a:t>
            </a:r>
            <a:r>
              <a:rPr lang="en-US" dirty="0"/>
              <a:t>.</a:t>
            </a:r>
          </a:p>
          <a:p>
            <a:r>
              <a:rPr lang="en-US" dirty="0" err="1"/>
              <a:t>tutto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frammento</a:t>
            </a:r>
            <a:r>
              <a:rPr lang="en-US" dirty="0"/>
              <a:t> 8 è </a:t>
            </a:r>
            <a:r>
              <a:rPr lang="en-US" dirty="0" err="1"/>
              <a:t>riportato</a:t>
            </a:r>
            <a:r>
              <a:rPr lang="en-US" dirty="0"/>
              <a:t> in una slide </a:t>
            </a:r>
            <a:r>
              <a:rPr lang="en-US" dirty="0" err="1"/>
              <a:t>successiva</a:t>
            </a:r>
            <a:endParaRPr lang="en-US" dirty="0"/>
          </a:p>
          <a:p>
            <a:endParaRPr lang="en-US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012701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B5A0DEE-FFBF-4E19-A727-F4DE0089E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due tautologie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5FFF3C-9000-447F-BAE4-ECD5DE3A41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(P1a) essere è</a:t>
            </a:r>
          </a:p>
          <a:p>
            <a:r>
              <a:rPr lang="it-IT" dirty="0"/>
              <a:t>          l'essere è</a:t>
            </a:r>
          </a:p>
          <a:p>
            <a:r>
              <a:rPr lang="it-IT" dirty="0"/>
              <a:t>           tutto ciò che è, è</a:t>
            </a:r>
          </a:p>
          <a:p>
            <a:r>
              <a:rPr lang="it-IT" dirty="0"/>
              <a:t>(P1b) il non essere non è</a:t>
            </a:r>
          </a:p>
          <a:p>
            <a:r>
              <a:rPr lang="it-IT" dirty="0"/>
              <a:t>           niente non è</a:t>
            </a:r>
          </a:p>
          <a:p>
            <a:r>
              <a:rPr lang="it-IT" dirty="0"/>
              <a:t>            ciò che non è, non è</a:t>
            </a:r>
          </a:p>
          <a:p>
            <a:r>
              <a:rPr lang="it-IT" dirty="0"/>
              <a:t>Si possono vedere come due tautologie.</a:t>
            </a:r>
          </a:p>
          <a:p>
            <a:r>
              <a:rPr lang="it-IT" dirty="0"/>
              <a:t>Si possono cogliere come tali nella concezione attualista standard?</a:t>
            </a:r>
          </a:p>
        </p:txBody>
      </p:sp>
    </p:spTree>
    <p:extLst>
      <p:ext uri="{BB962C8B-B14F-4D97-AF65-F5344CB8AC3E}">
        <p14:creationId xmlns:p14="http://schemas.microsoft.com/office/powerpoint/2010/main" val="36859615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32338B-C1FC-4759-9175-7B8C01976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tutto ciò che è/ogni ente, è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EC1108A-9ACA-4B2A-960D-3747C829763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it-IT" dirty="0"/>
              <a:t>E! =</a:t>
            </a:r>
            <a:r>
              <a:rPr lang="it-IT" dirty="0" err="1"/>
              <a:t>df</a:t>
            </a:r>
            <a:r>
              <a:rPr lang="it-IT" dirty="0"/>
              <a:t> [</a:t>
            </a:r>
            <a:r>
              <a:rPr lang="it-IT" dirty="0">
                <a:sym typeface="Symbol" panose="05050102010706020507" pitchFamily="18" charset="2"/>
              </a:rPr>
              <a:t>x y x = y]</a:t>
            </a:r>
            <a:endParaRPr lang="it-IT" dirty="0"/>
          </a:p>
          <a:p>
            <a:r>
              <a:rPr lang="it-IT" dirty="0"/>
              <a:t>ogni uomo è mortale</a:t>
            </a:r>
          </a:p>
          <a:p>
            <a:r>
              <a:rPr lang="it-IT" dirty="0">
                <a:sym typeface="Symbol" panose="05050102010706020507" pitchFamily="18" charset="2"/>
              </a:rPr>
              <a:t>x(U(x)  M(x))</a:t>
            </a:r>
          </a:p>
          <a:p>
            <a:r>
              <a:rPr lang="it-IT" dirty="0">
                <a:sym typeface="Symbol" panose="05050102010706020507" pitchFamily="18" charset="2"/>
              </a:rPr>
              <a:t>[ogni uomo] =</a:t>
            </a:r>
            <a:r>
              <a:rPr lang="it-IT" dirty="0" err="1">
                <a:sym typeface="Symbol" panose="05050102010706020507" pitchFamily="18" charset="2"/>
              </a:rPr>
              <a:t>df</a:t>
            </a:r>
            <a:r>
              <a:rPr lang="it-IT" dirty="0">
                <a:sym typeface="Symbol" panose="05050102010706020507" pitchFamily="18" charset="2"/>
              </a:rPr>
              <a:t> [f x(U(x)  f(x))</a:t>
            </a:r>
          </a:p>
          <a:p>
            <a:r>
              <a:rPr lang="it-IT" dirty="0">
                <a:sym typeface="Symbol" panose="05050102010706020507" pitchFamily="18" charset="2"/>
              </a:rPr>
              <a:t>[ogni uomo](M)</a:t>
            </a:r>
          </a:p>
          <a:p>
            <a:endParaRPr lang="it-IT" dirty="0"/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CA1618D2-9EB2-4134-AA5D-DBE3DEC654B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it-IT" dirty="0"/>
              <a:t>Tutto ciò che è, è</a:t>
            </a:r>
          </a:p>
          <a:p>
            <a:r>
              <a:rPr lang="it-IT" dirty="0"/>
              <a:t>Ogni essente (esistente, ente) è (esiste)</a:t>
            </a:r>
          </a:p>
          <a:p>
            <a:r>
              <a:rPr lang="it-IT" dirty="0">
                <a:sym typeface="Symbol" panose="05050102010706020507" pitchFamily="18" charset="2"/>
              </a:rPr>
              <a:t>x(E!(x)  E!(x)) TAUTOLOGIA</a:t>
            </a:r>
          </a:p>
          <a:p>
            <a:r>
              <a:rPr lang="it-IT" dirty="0">
                <a:sym typeface="Symbol" panose="05050102010706020507" pitchFamily="18" charset="2"/>
              </a:rPr>
              <a:t>[ogni E!] =</a:t>
            </a:r>
            <a:r>
              <a:rPr lang="it-IT" dirty="0" err="1">
                <a:sym typeface="Symbol" panose="05050102010706020507" pitchFamily="18" charset="2"/>
              </a:rPr>
              <a:t>df</a:t>
            </a:r>
            <a:r>
              <a:rPr lang="it-IT" dirty="0">
                <a:sym typeface="Symbol" panose="05050102010706020507" pitchFamily="18" charset="2"/>
              </a:rPr>
              <a:t> [f x(E!(x)  f(x))]</a:t>
            </a:r>
          </a:p>
          <a:p>
            <a:r>
              <a:rPr lang="it-IT" dirty="0">
                <a:sym typeface="Symbol" panose="05050102010706020507" pitchFamily="18" charset="2"/>
              </a:rPr>
              <a:t>[ogni E!](E!)  x(E!(x)  E!(x)) </a:t>
            </a:r>
          </a:p>
          <a:p>
            <a:endParaRPr lang="it-IT" dirty="0">
              <a:sym typeface="Symbol" panose="05050102010706020507" pitchFamily="18" charset="2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189756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A83A88-5887-4D63-99E4-006AE1727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niente/nessun ente non è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B4A1EED-2281-49FA-A82B-204669A57F7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it-IT" dirty="0"/>
              <a:t>nessun uomo è divino</a:t>
            </a:r>
          </a:p>
          <a:p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</a:rPr>
              <a:t>~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x(</a:t>
            </a:r>
            <a:r>
              <a:rPr lang="it-IT" dirty="0" err="1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Ux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 &amp; </a:t>
            </a:r>
            <a:r>
              <a:rPr lang="it-IT" dirty="0" err="1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Dx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)</a:t>
            </a:r>
          </a:p>
          <a:p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nessun uomo =</a:t>
            </a:r>
            <a:r>
              <a:rPr lang="it-IT" dirty="0" err="1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df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 [</a:t>
            </a:r>
            <a:r>
              <a:rPr lang="it-IT" dirty="0">
                <a:sym typeface="Symbol" panose="05050102010706020507" pitchFamily="18" charset="2"/>
              </a:rPr>
              <a:t>f 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</a:rPr>
              <a:t>~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x(</a:t>
            </a:r>
            <a:r>
              <a:rPr lang="it-IT" dirty="0" err="1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Ux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 &amp; </a:t>
            </a:r>
            <a:r>
              <a:rPr lang="it-IT" dirty="0" err="1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fx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)]</a:t>
            </a:r>
          </a:p>
          <a:p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[</a:t>
            </a:r>
            <a:r>
              <a:rPr lang="it-IT" dirty="0">
                <a:sym typeface="Symbol" panose="05050102010706020507" pitchFamily="18" charset="2"/>
              </a:rPr>
              <a:t>f 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</a:rPr>
              <a:t>~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x(</a:t>
            </a:r>
            <a:r>
              <a:rPr lang="it-IT" dirty="0" err="1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Ux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 &amp; </a:t>
            </a:r>
            <a:r>
              <a:rPr lang="it-IT" dirty="0" err="1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fx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)](D)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F1787EE-09E9-4240-B483-D97E0ED44B5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it-IT" dirty="0"/>
              <a:t>niente (nessun essente/ente) non è (non esiste, è non-essente, è non-esistente</a:t>
            </a:r>
          </a:p>
          <a:p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</a:rPr>
              <a:t>~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x(</a:t>
            </a:r>
            <a:r>
              <a:rPr lang="it-IT" dirty="0" err="1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E!x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 &amp; 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</a:rPr>
              <a:t>~</a:t>
            </a:r>
            <a:r>
              <a:rPr lang="it-IT" dirty="0" err="1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E!x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) TAUTOLOGIA</a:t>
            </a:r>
          </a:p>
          <a:p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nessun ente/niente =</a:t>
            </a:r>
            <a:r>
              <a:rPr lang="it-IT" dirty="0" err="1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df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 </a:t>
            </a:r>
          </a:p>
          <a:p>
            <a:pPr marL="0" indent="0">
              <a:buNone/>
            </a:pP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       [</a:t>
            </a:r>
            <a:r>
              <a:rPr lang="it-IT" dirty="0">
                <a:sym typeface="Symbol" panose="05050102010706020507" pitchFamily="18" charset="2"/>
              </a:rPr>
              <a:t>f 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</a:rPr>
              <a:t>~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x(</a:t>
            </a:r>
            <a:r>
              <a:rPr lang="it-IT" dirty="0" err="1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E!x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 &amp; </a:t>
            </a:r>
            <a:r>
              <a:rPr lang="it-IT" dirty="0" err="1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fx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)]</a:t>
            </a:r>
          </a:p>
          <a:p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non-essente =</a:t>
            </a:r>
            <a:r>
              <a:rPr lang="it-IT" dirty="0" err="1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df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 [</a:t>
            </a:r>
            <a:r>
              <a:rPr lang="it-IT" dirty="0">
                <a:sym typeface="Symbol" panose="05050102010706020507" pitchFamily="18" charset="2"/>
              </a:rPr>
              <a:t>x 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</a:rPr>
              <a:t>~</a:t>
            </a:r>
            <a:r>
              <a:rPr lang="it-IT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E!x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</a:rPr>
              <a:t>]</a:t>
            </a:r>
            <a:endParaRPr lang="it-IT" dirty="0">
              <a:latin typeface="Cambria Math" panose="02040503050406030204" pitchFamily="18" charset="0"/>
              <a:ea typeface="Cambria Math" panose="02040503050406030204" pitchFamily="18" charset="0"/>
              <a:sym typeface="Symbol" panose="05050102010706020507" pitchFamily="18" charset="2"/>
            </a:endParaRPr>
          </a:p>
          <a:p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[</a:t>
            </a:r>
            <a:r>
              <a:rPr lang="it-IT" dirty="0">
                <a:sym typeface="Symbol" panose="05050102010706020507" pitchFamily="18" charset="2"/>
              </a:rPr>
              <a:t>f 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</a:rPr>
              <a:t>~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x(</a:t>
            </a:r>
            <a:r>
              <a:rPr lang="it-IT" dirty="0" err="1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E!x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 &amp; </a:t>
            </a:r>
            <a:r>
              <a:rPr lang="it-IT" dirty="0" err="1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fx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)]([</a:t>
            </a:r>
            <a:r>
              <a:rPr lang="it-IT" dirty="0">
                <a:sym typeface="Symbol" panose="05050102010706020507" pitchFamily="18" charset="2"/>
              </a:rPr>
              <a:t>x 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</a:rPr>
              <a:t>~</a:t>
            </a:r>
            <a:r>
              <a:rPr lang="it-IT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E!x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</a:rPr>
              <a:t>]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)</a:t>
            </a:r>
          </a:p>
          <a:p>
            <a:pPr marL="0" indent="0">
              <a:buNone/>
            </a:pP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</a:rPr>
              <a:t>            ~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x(</a:t>
            </a:r>
            <a:r>
              <a:rPr lang="it-IT" dirty="0" err="1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E!x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 &amp; 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</a:rPr>
              <a:t>~</a:t>
            </a:r>
            <a:r>
              <a:rPr lang="it-IT" dirty="0" err="1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E!x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424528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7ED162-136A-48A0-AD25-CFE2EC898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AA3104E-A8B8-49F7-976C-DDC05E99DA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riprenderemo la questione con il dibattito Heidegger- </a:t>
            </a:r>
            <a:r>
              <a:rPr lang="it-IT" dirty="0" err="1"/>
              <a:t>Carnap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298375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E5FF47-742F-4520-BA25-C52E3C359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totalità dell'essere, coi concetti denotanti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417B152-DDFA-4A51-86D6-0F737D5B6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Un'altra possibile interpretazione di </a:t>
            </a:r>
            <a:r>
              <a:rPr lang="it-IT" b="1" dirty="0"/>
              <a:t>"l'essere è, il non essere non è"</a:t>
            </a:r>
            <a:r>
              <a:rPr lang="it-IT" dirty="0"/>
              <a:t>:</a:t>
            </a:r>
          </a:p>
          <a:p>
            <a:r>
              <a:rPr lang="it-IT" dirty="0"/>
              <a:t>(1) la totalità (la somma </a:t>
            </a:r>
            <a:r>
              <a:rPr lang="it-IT" dirty="0" err="1"/>
              <a:t>mereologica</a:t>
            </a:r>
            <a:r>
              <a:rPr lang="it-IT" dirty="0"/>
              <a:t>) di tutti gli enti esiste</a:t>
            </a:r>
          </a:p>
          <a:p>
            <a:r>
              <a:rPr lang="it-IT" dirty="0"/>
              <a:t>(2) la totalità di tutti i non enti (le cose che non esistono) non esiste</a:t>
            </a:r>
          </a:p>
          <a:p>
            <a:r>
              <a:rPr lang="it-IT" dirty="0"/>
              <a:t>Nella concezione standard ha senso solo ricorrendo a concetti denotanti individuali</a:t>
            </a:r>
          </a:p>
          <a:p>
            <a:r>
              <a:rPr lang="it-IT" dirty="0"/>
              <a:t>(1a) [il [ente x tale che, per ogni g, se [il g] esiste allora [il g] è parte di x]](esiste)</a:t>
            </a:r>
          </a:p>
          <a:p>
            <a:r>
              <a:rPr lang="it-IT" dirty="0"/>
              <a:t>(2a) E' falso che [il [ente x tale che, per ogni g, se è falso[il g] esiste allora [il g] è parte di x]](esiste)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449790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E5FF47-742F-4520-BA25-C52E3C359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totalità dell'essere, senza concetti denotanti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417B152-DDFA-4A51-86D6-0F737D5B6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/>
              <a:t>Un'altra possibile interpretazione di </a:t>
            </a:r>
            <a:r>
              <a:rPr lang="it-IT" b="1" dirty="0"/>
              <a:t>"l'essere è, il non essere non è"</a:t>
            </a:r>
            <a:r>
              <a:rPr lang="it-IT" dirty="0"/>
              <a:t>:</a:t>
            </a:r>
          </a:p>
          <a:p>
            <a:r>
              <a:rPr lang="it-IT" dirty="0"/>
              <a:t>(1) la totalità (la somma </a:t>
            </a:r>
            <a:r>
              <a:rPr lang="it-IT" dirty="0" err="1"/>
              <a:t>mereologica</a:t>
            </a:r>
            <a:r>
              <a:rPr lang="it-IT" dirty="0"/>
              <a:t>) di tutti gli enti esiste</a:t>
            </a:r>
          </a:p>
          <a:p>
            <a:r>
              <a:rPr lang="it-IT" dirty="0"/>
              <a:t>(2) la totalità di tutti i non enti (le cose che non esistono) non esiste</a:t>
            </a:r>
          </a:p>
          <a:p>
            <a:r>
              <a:rPr lang="it-IT" dirty="0"/>
              <a:t>(1a) c'è un x tale che, per ogni y, se y esiste allora y è parte di x</a:t>
            </a:r>
          </a:p>
          <a:p>
            <a:r>
              <a:rPr lang="it-IT" dirty="0"/>
              <a:t>(2a) E' falso che c'è un x tale che, per ogni y, se y non esiste allora y è parte di x</a:t>
            </a:r>
          </a:p>
          <a:p>
            <a:r>
              <a:rPr lang="it-IT" dirty="0"/>
              <a:t>(2*) Per ogni x, è falso che per ogni y, se y non esiste allora y è parte di x</a:t>
            </a:r>
          </a:p>
          <a:p>
            <a:r>
              <a:rPr lang="it-IT" dirty="0"/>
              <a:t>(2a') Per ogni x, c'è un y tale che è falso che se y non esiste allora y è parte di x</a:t>
            </a:r>
          </a:p>
          <a:p>
            <a:r>
              <a:rPr lang="it-IT" dirty="0"/>
              <a:t>(2a'') Per ogni x, </a:t>
            </a:r>
            <a:r>
              <a:rPr lang="it-IT" dirty="0">
                <a:solidFill>
                  <a:srgbClr val="FF0000"/>
                </a:solidFill>
              </a:rPr>
              <a:t>c'è un y tale che y non esiste </a:t>
            </a:r>
            <a:r>
              <a:rPr lang="it-IT" dirty="0"/>
              <a:t>&amp; y è non parte di x</a:t>
            </a:r>
          </a:p>
          <a:p>
            <a:r>
              <a:rPr lang="it-IT" dirty="0"/>
              <a:t>La proposizione (2a'') è falsa ed è equivalente a (2a), che quindi non rende appropriatamente "il non essere non è"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681318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81EDD5B-B39F-489C-BEC9-DFA3F68FC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invece coi concetti denotanti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69A92A1-2DBA-4BDF-8A7E-15CA012832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Per ogni x, </a:t>
            </a:r>
            <a:r>
              <a:rPr lang="it-IT" dirty="0">
                <a:solidFill>
                  <a:srgbClr val="FF0000"/>
                </a:solidFill>
              </a:rPr>
              <a:t>c'è un  G tale che non c'è un y tale che </a:t>
            </a:r>
            <a:r>
              <a:rPr lang="it-IT" dirty="0" err="1">
                <a:solidFill>
                  <a:srgbClr val="FF0000"/>
                </a:solidFill>
              </a:rPr>
              <a:t>Gy</a:t>
            </a:r>
            <a:r>
              <a:rPr lang="it-IT" dirty="0">
                <a:solidFill>
                  <a:srgbClr val="FF0000"/>
                </a:solidFill>
              </a:rPr>
              <a:t> </a:t>
            </a:r>
            <a:r>
              <a:rPr lang="it-IT" dirty="0"/>
              <a:t>&amp; tale y è non parte di x</a:t>
            </a:r>
          </a:p>
          <a:p>
            <a:r>
              <a:rPr lang="it-IT" dirty="0"/>
              <a:t>questo è vero</a:t>
            </a:r>
          </a:p>
          <a:p>
            <a:r>
              <a:rPr lang="it-IT" dirty="0"/>
              <a:t>Per es., per ogni x, è falso che c'è un y che è quadrato rotondo e che non è parte di x.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386466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6B3CD7-25A2-4954-995C-08F1ABEAD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totalità del non essere secondo </a:t>
            </a:r>
            <a:r>
              <a:rPr lang="it-IT" dirty="0" err="1"/>
              <a:t>Priest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2561EC4-3D72-4993-B4F5-C18E029DF7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Priest</a:t>
            </a:r>
            <a:r>
              <a:rPr lang="it-IT" dirty="0"/>
              <a:t> (ONE, 2014, p. 98) sostiene che c'è la somma </a:t>
            </a:r>
            <a:r>
              <a:rPr lang="it-IT" dirty="0" err="1"/>
              <a:t>mereologica</a:t>
            </a:r>
            <a:r>
              <a:rPr lang="it-IT" dirty="0"/>
              <a:t> (fusion) di tutto ciò che non esiste, ossia il niente, che è un ente contraddittorio, che chiama "</a:t>
            </a:r>
            <a:r>
              <a:rPr lang="it-IT" b="1" dirty="0"/>
              <a:t>n</a:t>
            </a:r>
            <a:r>
              <a:rPr lang="it-IT" dirty="0"/>
              <a:t>"</a:t>
            </a:r>
          </a:p>
          <a:p>
            <a:r>
              <a:rPr lang="en-US" b="1" dirty="0"/>
              <a:t>Nothing </a:t>
            </a:r>
            <a:r>
              <a:rPr lang="en-US" dirty="0"/>
              <a:t>is not a proper part of anything, and itself has no proper parts.</a:t>
            </a:r>
          </a:p>
          <a:p>
            <a:r>
              <a:rPr lang="it-IT" dirty="0"/>
              <a:t>è un ente contraddittorio, tale che: </a:t>
            </a:r>
            <a:r>
              <a:rPr lang="it-IT" b="1" dirty="0"/>
              <a:t>n</a:t>
            </a:r>
            <a:r>
              <a:rPr lang="it-IT" dirty="0"/>
              <a:t> o </a:t>
            </a:r>
            <a:r>
              <a:rPr lang="it-IT" b="1" dirty="0"/>
              <a:t>n</a:t>
            </a:r>
            <a:r>
              <a:rPr lang="it-IT" dirty="0"/>
              <a:t> &amp; </a:t>
            </a:r>
            <a:r>
              <a:rPr lang="pt-BR" dirty="0"/>
              <a:t>￢</a:t>
            </a:r>
            <a:r>
              <a:rPr lang="it-IT" b="1" dirty="0"/>
              <a:t> n</a:t>
            </a:r>
            <a:r>
              <a:rPr lang="it-IT" dirty="0"/>
              <a:t> o </a:t>
            </a:r>
            <a:r>
              <a:rPr lang="it-IT" b="1" dirty="0"/>
              <a:t>n</a:t>
            </a:r>
            <a:r>
              <a:rPr lang="it-IT" dirty="0"/>
              <a:t>  &amp; </a:t>
            </a:r>
            <a:r>
              <a:rPr lang="it-IT" b="1" dirty="0"/>
              <a:t>n</a:t>
            </a:r>
            <a:r>
              <a:rPr lang="it-IT" dirty="0"/>
              <a:t> </a:t>
            </a:r>
            <a:r>
              <a:rPr lang="it-IT" dirty="0">
                <a:sym typeface="Symbol" panose="05050102010706020507" pitchFamily="18" charset="2"/>
              </a:rPr>
              <a:t></a:t>
            </a:r>
            <a:r>
              <a:rPr lang="it-IT" dirty="0"/>
              <a:t> </a:t>
            </a:r>
            <a:r>
              <a:rPr lang="it-IT" b="1" dirty="0"/>
              <a:t>n</a:t>
            </a:r>
            <a:r>
              <a:rPr lang="it-IT" dirty="0"/>
              <a:t> </a:t>
            </a:r>
          </a:p>
          <a:p>
            <a:r>
              <a:rPr lang="pt-BR" dirty="0"/>
              <a:t>(o = overlaps)</a:t>
            </a:r>
          </a:p>
          <a:p>
            <a:r>
              <a:rPr lang="pt-BR" dirty="0"/>
              <a:t>Priest assume un approccio meinonghiano con logica paraconsistente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96981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25-26</a:t>
            </a:r>
          </a:p>
          <a:p>
            <a:r>
              <a:rPr lang="it-IT" dirty="0"/>
              <a:t>23/11/24</a:t>
            </a:r>
          </a:p>
        </p:txBody>
      </p:sp>
    </p:spTree>
    <p:extLst>
      <p:ext uri="{BB962C8B-B14F-4D97-AF65-F5344CB8AC3E}">
        <p14:creationId xmlns:p14="http://schemas.microsoft.com/office/powerpoint/2010/main" val="13019982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DA3D48DA-6054-4A4A-9DAD-6C03A7099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Testi parmenidei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CEAA9063-731C-4D6A-B197-F7943BBF2E7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it-IT" dirty="0"/>
              <a:t>VIII</a:t>
            </a:r>
            <a:br>
              <a:rPr lang="it-IT" dirty="0"/>
            </a:br>
            <a:br>
              <a:rPr lang="it-IT" dirty="0"/>
            </a:br>
            <a:r>
              <a:rPr lang="el-GR" dirty="0">
                <a:hlinkClick r:id="rId2"/>
              </a:rPr>
              <a:t>Μόνος</a:t>
            </a:r>
            <a:r>
              <a:rPr lang="el-GR" dirty="0"/>
              <a:t> </a:t>
            </a:r>
            <a:r>
              <a:rPr lang="el-GR" dirty="0">
                <a:hlinkClick r:id="rId3"/>
              </a:rPr>
              <a:t>δ'</a:t>
            </a:r>
            <a:r>
              <a:rPr lang="el-GR" dirty="0"/>
              <a:t> </a:t>
            </a:r>
            <a:r>
              <a:rPr lang="el-GR" dirty="0">
                <a:hlinkClick r:id="rId4"/>
              </a:rPr>
              <a:t>ἔτι</a:t>
            </a:r>
            <a:r>
              <a:rPr lang="el-GR" dirty="0"/>
              <a:t> </a:t>
            </a:r>
            <a:r>
              <a:rPr lang="el-GR" dirty="0">
                <a:hlinkClick r:id="rId5"/>
              </a:rPr>
              <a:t>μῦθος</a:t>
            </a:r>
            <a:r>
              <a:rPr lang="el-GR" dirty="0"/>
              <a:t> </a:t>
            </a:r>
            <a:r>
              <a:rPr lang="el-GR" dirty="0">
                <a:hlinkClick r:id="rId6"/>
              </a:rPr>
              <a:t>ὁδοῖο</a:t>
            </a:r>
            <a:br>
              <a:rPr lang="el-GR" dirty="0"/>
            </a:br>
            <a:r>
              <a:rPr lang="el-GR" dirty="0">
                <a:hlinkClick r:id="rId7"/>
              </a:rPr>
              <a:t>λείπεται</a:t>
            </a:r>
            <a:r>
              <a:rPr lang="el-GR" dirty="0"/>
              <a:t> </a:t>
            </a:r>
            <a:r>
              <a:rPr lang="el-GR" dirty="0">
                <a:hlinkClick r:id="rId8"/>
              </a:rPr>
              <a:t>ὡς</a:t>
            </a:r>
            <a:r>
              <a:rPr lang="el-GR" dirty="0"/>
              <a:t> </a:t>
            </a:r>
            <a:r>
              <a:rPr lang="el-GR" dirty="0">
                <a:hlinkClick r:id="rId9"/>
              </a:rPr>
              <a:t>ἔστιν</a:t>
            </a:r>
            <a:r>
              <a:rPr lang="el-GR" dirty="0"/>
              <a:t>· </a:t>
            </a:r>
            <a:r>
              <a:rPr lang="el-GR" dirty="0">
                <a:hlinkClick r:id="rId10"/>
              </a:rPr>
              <a:t>ταύτῃ</a:t>
            </a:r>
            <a:r>
              <a:rPr lang="el-GR" dirty="0"/>
              <a:t> </a:t>
            </a:r>
            <a:r>
              <a:rPr lang="el-GR" dirty="0">
                <a:hlinkClick r:id="rId3"/>
              </a:rPr>
              <a:t>δ'</a:t>
            </a:r>
            <a:r>
              <a:rPr lang="el-GR" dirty="0"/>
              <a:t> </a:t>
            </a:r>
            <a:r>
              <a:rPr lang="el-GR" dirty="0">
                <a:hlinkClick r:id="rId11"/>
              </a:rPr>
              <a:t>ἐπὶ</a:t>
            </a:r>
            <a:r>
              <a:rPr lang="el-GR" dirty="0"/>
              <a:t> </a:t>
            </a:r>
            <a:r>
              <a:rPr lang="el-GR" dirty="0">
                <a:hlinkClick r:id="rId12"/>
              </a:rPr>
              <a:t>σήματ'</a:t>
            </a:r>
            <a:r>
              <a:rPr lang="el-GR" dirty="0"/>
              <a:t> </a:t>
            </a:r>
            <a:r>
              <a:rPr lang="el-GR" dirty="0">
                <a:hlinkClick r:id="rId13"/>
              </a:rPr>
              <a:t>ἔασι</a:t>
            </a:r>
            <a:br>
              <a:rPr lang="el-GR" dirty="0"/>
            </a:br>
            <a:r>
              <a:rPr lang="el-GR" dirty="0">
                <a:hlinkClick r:id="rId14"/>
              </a:rPr>
              <a:t>πολλὰ</a:t>
            </a:r>
            <a:r>
              <a:rPr lang="el-GR" dirty="0"/>
              <a:t> </a:t>
            </a:r>
            <a:r>
              <a:rPr lang="el-GR" dirty="0">
                <a:hlinkClick r:id="rId15"/>
              </a:rPr>
              <a:t>μάλ'</a:t>
            </a:r>
            <a:r>
              <a:rPr lang="el-GR" dirty="0"/>
              <a:t>, </a:t>
            </a:r>
            <a:r>
              <a:rPr lang="el-GR" dirty="0">
                <a:hlinkClick r:id="rId8"/>
              </a:rPr>
              <a:t>ὡς</a:t>
            </a:r>
            <a:r>
              <a:rPr lang="el-GR" dirty="0"/>
              <a:t> </a:t>
            </a:r>
            <a:r>
              <a:rPr lang="el-GR" dirty="0">
                <a:hlinkClick r:id="rId16"/>
              </a:rPr>
              <a:t>ἀγένητον</a:t>
            </a:r>
            <a:r>
              <a:rPr lang="el-GR" dirty="0"/>
              <a:t> </a:t>
            </a:r>
            <a:r>
              <a:rPr lang="el-GR" dirty="0">
                <a:hlinkClick r:id="rId17"/>
              </a:rPr>
              <a:t>ἐὸν</a:t>
            </a:r>
            <a:r>
              <a:rPr lang="el-GR" dirty="0"/>
              <a:t> </a:t>
            </a:r>
            <a:r>
              <a:rPr lang="el-GR" dirty="0">
                <a:hlinkClick r:id="rId18"/>
              </a:rPr>
              <a:t>καὶ</a:t>
            </a:r>
            <a:r>
              <a:rPr lang="el-GR" dirty="0"/>
              <a:t> </a:t>
            </a:r>
            <a:r>
              <a:rPr lang="el-GR" dirty="0">
                <a:hlinkClick r:id="rId19"/>
              </a:rPr>
              <a:t>ἀνώλεθρόν</a:t>
            </a:r>
            <a:r>
              <a:rPr lang="el-GR" dirty="0"/>
              <a:t> </a:t>
            </a:r>
            <a:r>
              <a:rPr lang="el-GR" dirty="0">
                <a:hlinkClick r:id="rId9"/>
              </a:rPr>
              <a:t>ἐστιν</a:t>
            </a:r>
            <a:r>
              <a:rPr lang="el-GR" dirty="0"/>
              <a:t>,</a:t>
            </a:r>
            <a:br>
              <a:rPr lang="el-GR" dirty="0"/>
            </a:br>
            <a:r>
              <a:rPr lang="el-GR" dirty="0">
                <a:hlinkClick r:id="rId20"/>
              </a:rPr>
              <a:t>ἐστι</a:t>
            </a:r>
            <a:r>
              <a:rPr lang="el-GR" dirty="0"/>
              <a:t> </a:t>
            </a:r>
            <a:r>
              <a:rPr lang="el-GR" dirty="0">
                <a:hlinkClick r:id="rId21"/>
              </a:rPr>
              <a:t>γὰρ</a:t>
            </a:r>
            <a:r>
              <a:rPr lang="el-GR" dirty="0"/>
              <a:t> </a:t>
            </a:r>
            <a:r>
              <a:rPr lang="el-GR" dirty="0">
                <a:hlinkClick r:id="rId22"/>
              </a:rPr>
              <a:t>οὐλομελές</a:t>
            </a:r>
            <a:r>
              <a:rPr lang="el-GR" dirty="0"/>
              <a:t> </a:t>
            </a:r>
            <a:r>
              <a:rPr lang="el-GR" dirty="0">
                <a:hlinkClick r:id="rId23"/>
              </a:rPr>
              <a:t>τε</a:t>
            </a:r>
            <a:r>
              <a:rPr lang="el-GR" dirty="0"/>
              <a:t> </a:t>
            </a:r>
            <a:r>
              <a:rPr lang="el-GR" dirty="0">
                <a:hlinkClick r:id="rId18"/>
              </a:rPr>
              <a:t>καὶ</a:t>
            </a:r>
            <a:r>
              <a:rPr lang="el-GR" dirty="0"/>
              <a:t> </a:t>
            </a:r>
            <a:r>
              <a:rPr lang="el-GR" dirty="0">
                <a:hlinkClick r:id="rId24"/>
              </a:rPr>
              <a:t>ἀτρεμὲς</a:t>
            </a:r>
            <a:r>
              <a:rPr lang="el-GR" dirty="0"/>
              <a:t> </a:t>
            </a:r>
            <a:r>
              <a:rPr lang="el-GR" dirty="0">
                <a:hlinkClick r:id="rId3"/>
              </a:rPr>
              <a:t>ἠδ'</a:t>
            </a:r>
            <a:r>
              <a:rPr lang="el-GR" dirty="0"/>
              <a:t> </a:t>
            </a:r>
            <a:r>
              <a:rPr lang="el-GR" dirty="0">
                <a:hlinkClick r:id="rId25"/>
              </a:rPr>
              <a:t>ἀτέλεστον</a:t>
            </a:r>
            <a:r>
              <a:rPr lang="el-GR" dirty="0"/>
              <a:t>·</a:t>
            </a:r>
            <a:br>
              <a:rPr lang="el-GR" dirty="0"/>
            </a:br>
            <a:br>
              <a:rPr lang="el-GR" dirty="0"/>
            </a:br>
            <a:r>
              <a:rPr lang="el-GR" dirty="0"/>
              <a:t>[5] </a:t>
            </a:r>
            <a:r>
              <a:rPr lang="el-GR" dirty="0">
                <a:hlinkClick r:id="rId26"/>
              </a:rPr>
              <a:t>οὐδέ</a:t>
            </a:r>
            <a:r>
              <a:rPr lang="el-GR" dirty="0"/>
              <a:t> </a:t>
            </a:r>
            <a:r>
              <a:rPr lang="el-GR" dirty="0">
                <a:hlinkClick r:id="rId27"/>
              </a:rPr>
              <a:t>ποτ'</a:t>
            </a:r>
            <a:r>
              <a:rPr lang="el-GR" dirty="0"/>
              <a:t> </a:t>
            </a:r>
            <a:r>
              <a:rPr lang="el-GR" dirty="0">
                <a:hlinkClick r:id="rId28"/>
              </a:rPr>
              <a:t>ἦν</a:t>
            </a:r>
            <a:r>
              <a:rPr lang="el-GR" dirty="0"/>
              <a:t> </a:t>
            </a:r>
            <a:r>
              <a:rPr lang="el-GR" dirty="0">
                <a:hlinkClick r:id="rId29"/>
              </a:rPr>
              <a:t>οὐδ'</a:t>
            </a:r>
            <a:r>
              <a:rPr lang="el-GR" dirty="0"/>
              <a:t> </a:t>
            </a:r>
            <a:r>
              <a:rPr lang="el-GR" dirty="0">
                <a:hlinkClick r:id="rId30"/>
              </a:rPr>
              <a:t>ἔσται</a:t>
            </a:r>
            <a:r>
              <a:rPr lang="el-GR" dirty="0"/>
              <a:t>, </a:t>
            </a:r>
            <a:r>
              <a:rPr lang="el-GR" dirty="0">
                <a:hlinkClick r:id="rId31"/>
              </a:rPr>
              <a:t>ἐπεὶ</a:t>
            </a:r>
            <a:r>
              <a:rPr lang="el-GR" dirty="0"/>
              <a:t> </a:t>
            </a:r>
            <a:r>
              <a:rPr lang="el-GR" dirty="0">
                <a:hlinkClick r:id="rId32"/>
              </a:rPr>
              <a:t>νῦν</a:t>
            </a:r>
            <a:r>
              <a:rPr lang="el-GR" dirty="0"/>
              <a:t> </a:t>
            </a:r>
            <a:r>
              <a:rPr lang="el-GR" dirty="0">
                <a:hlinkClick r:id="rId9"/>
              </a:rPr>
              <a:t>ἔστιν</a:t>
            </a:r>
            <a:r>
              <a:rPr lang="el-GR" dirty="0"/>
              <a:t> </a:t>
            </a:r>
            <a:r>
              <a:rPr lang="el-GR" dirty="0">
                <a:hlinkClick r:id="rId33"/>
              </a:rPr>
              <a:t>ὁμοῦ</a:t>
            </a:r>
            <a:r>
              <a:rPr lang="el-GR" dirty="0"/>
              <a:t> </a:t>
            </a:r>
            <a:r>
              <a:rPr lang="el-GR" dirty="0">
                <a:hlinkClick r:id="rId34"/>
              </a:rPr>
              <a:t>πᾶν</a:t>
            </a:r>
            <a:r>
              <a:rPr lang="el-GR" dirty="0"/>
              <a:t>,</a:t>
            </a:r>
            <a:br>
              <a:rPr lang="el-GR" dirty="0"/>
            </a:br>
            <a:r>
              <a:rPr lang="el-GR" dirty="0">
                <a:hlinkClick r:id="rId35"/>
              </a:rPr>
              <a:t>ἕν</a:t>
            </a:r>
            <a:r>
              <a:rPr lang="el-GR" dirty="0"/>
              <a:t>, </a:t>
            </a:r>
            <a:r>
              <a:rPr lang="el-GR" dirty="0">
                <a:hlinkClick r:id="rId36"/>
              </a:rPr>
              <a:t>συνεχές</a:t>
            </a:r>
            <a:r>
              <a:rPr lang="el-GR" dirty="0"/>
              <a:t>· </a:t>
            </a:r>
            <a:r>
              <a:rPr lang="el-GR" dirty="0">
                <a:hlinkClick r:id="rId37"/>
              </a:rPr>
              <a:t>τίνα</a:t>
            </a:r>
            <a:r>
              <a:rPr lang="el-GR" dirty="0"/>
              <a:t> </a:t>
            </a:r>
            <a:r>
              <a:rPr lang="el-GR" dirty="0">
                <a:hlinkClick r:id="rId21"/>
              </a:rPr>
              <a:t>γὰρ</a:t>
            </a:r>
            <a:r>
              <a:rPr lang="el-GR" dirty="0"/>
              <a:t> </a:t>
            </a:r>
            <a:r>
              <a:rPr lang="el-GR" dirty="0">
                <a:hlinkClick r:id="rId38"/>
              </a:rPr>
              <a:t>γένναν</a:t>
            </a:r>
            <a:r>
              <a:rPr lang="el-GR" dirty="0"/>
              <a:t> </a:t>
            </a:r>
            <a:r>
              <a:rPr lang="el-GR" dirty="0">
                <a:hlinkClick r:id="rId39"/>
              </a:rPr>
              <a:t>διζήσεαι</a:t>
            </a:r>
            <a:r>
              <a:rPr lang="el-GR" dirty="0"/>
              <a:t> </a:t>
            </a:r>
            <a:r>
              <a:rPr lang="el-GR" dirty="0">
                <a:hlinkClick r:id="rId40"/>
              </a:rPr>
              <a:t>αὐτοῦ</a:t>
            </a:r>
            <a:r>
              <a:rPr lang="el-GR" dirty="0"/>
              <a:t>;</a:t>
            </a:r>
            <a:br>
              <a:rPr lang="el-GR" dirty="0"/>
            </a:br>
            <a:r>
              <a:rPr lang="el-GR" dirty="0">
                <a:hlinkClick r:id="rId41"/>
              </a:rPr>
              <a:t>πῇ</a:t>
            </a:r>
            <a:r>
              <a:rPr lang="el-GR" dirty="0"/>
              <a:t> </a:t>
            </a:r>
            <a:r>
              <a:rPr lang="el-GR" dirty="0">
                <a:hlinkClick r:id="rId42"/>
              </a:rPr>
              <a:t>πόθεν</a:t>
            </a:r>
            <a:r>
              <a:rPr lang="el-GR" dirty="0"/>
              <a:t> </a:t>
            </a:r>
            <a:r>
              <a:rPr lang="el-GR" dirty="0">
                <a:hlinkClick r:id="rId43"/>
              </a:rPr>
              <a:t>αὐξηθέν</a:t>
            </a:r>
            <a:r>
              <a:rPr lang="el-GR" dirty="0"/>
              <a:t>; </a:t>
            </a:r>
            <a:r>
              <a:rPr lang="el-GR" dirty="0">
                <a:hlinkClick r:id="rId44"/>
              </a:rPr>
              <a:t>οὔτ΄</a:t>
            </a:r>
            <a:r>
              <a:rPr lang="el-GR" dirty="0"/>
              <a:t> </a:t>
            </a:r>
            <a:r>
              <a:rPr lang="el-GR" dirty="0">
                <a:hlinkClick r:id="rId45"/>
              </a:rPr>
              <a:t>ἐκ</a:t>
            </a:r>
            <a:r>
              <a:rPr lang="el-GR" dirty="0"/>
              <a:t> </a:t>
            </a:r>
            <a:r>
              <a:rPr lang="el-GR" dirty="0">
                <a:hlinkClick r:id="rId46"/>
              </a:rPr>
              <a:t>μὴ</a:t>
            </a:r>
            <a:r>
              <a:rPr lang="el-GR" dirty="0"/>
              <a:t> </a:t>
            </a:r>
            <a:r>
              <a:rPr lang="el-GR" dirty="0">
                <a:hlinkClick r:id="rId47"/>
              </a:rPr>
              <a:t>ἐόντος</a:t>
            </a:r>
            <a:r>
              <a:rPr lang="el-GR" dirty="0"/>
              <a:t> </a:t>
            </a:r>
            <a:r>
              <a:rPr lang="el-GR" dirty="0">
                <a:hlinkClick r:id="rId48"/>
              </a:rPr>
              <a:t>ἐάσσω</a:t>
            </a:r>
            <a:br>
              <a:rPr lang="el-GR" dirty="0"/>
            </a:br>
            <a:r>
              <a:rPr lang="el-GR" dirty="0">
                <a:hlinkClick r:id="rId49"/>
              </a:rPr>
              <a:t>φάσθαι</a:t>
            </a:r>
            <a:r>
              <a:rPr lang="el-GR" dirty="0"/>
              <a:t> </a:t>
            </a:r>
            <a:r>
              <a:rPr lang="el-GR" dirty="0">
                <a:hlinkClick r:id="rId50"/>
              </a:rPr>
              <a:t>σ'</a:t>
            </a:r>
            <a:r>
              <a:rPr lang="el-GR" dirty="0"/>
              <a:t> </a:t>
            </a:r>
            <a:r>
              <a:rPr lang="el-GR" dirty="0">
                <a:hlinkClick r:id="rId26"/>
              </a:rPr>
              <a:t>οὐδὲ</a:t>
            </a:r>
            <a:r>
              <a:rPr lang="el-GR" dirty="0"/>
              <a:t> </a:t>
            </a:r>
            <a:r>
              <a:rPr lang="el-GR" dirty="0">
                <a:hlinkClick r:id="rId51"/>
              </a:rPr>
              <a:t>νοεῖν</a:t>
            </a:r>
            <a:r>
              <a:rPr lang="el-GR" dirty="0"/>
              <a:t>· </a:t>
            </a:r>
            <a:r>
              <a:rPr lang="el-GR" dirty="0">
                <a:hlinkClick r:id="rId52"/>
              </a:rPr>
              <a:t>οὐ</a:t>
            </a:r>
            <a:r>
              <a:rPr lang="el-GR" dirty="0"/>
              <a:t> </a:t>
            </a:r>
            <a:r>
              <a:rPr lang="el-GR" dirty="0">
                <a:hlinkClick r:id="rId21"/>
              </a:rPr>
              <a:t>γὰρ</a:t>
            </a:r>
            <a:r>
              <a:rPr lang="el-GR" dirty="0"/>
              <a:t> </a:t>
            </a:r>
            <a:r>
              <a:rPr lang="el-GR" dirty="0">
                <a:hlinkClick r:id="rId53"/>
              </a:rPr>
              <a:t>φατὸν</a:t>
            </a:r>
            <a:r>
              <a:rPr lang="el-GR" dirty="0"/>
              <a:t> </a:t>
            </a:r>
            <a:r>
              <a:rPr lang="el-GR" dirty="0">
                <a:hlinkClick r:id="rId26"/>
              </a:rPr>
              <a:t>οὐδὲ</a:t>
            </a:r>
            <a:r>
              <a:rPr lang="el-GR" dirty="0"/>
              <a:t> </a:t>
            </a:r>
            <a:r>
              <a:rPr lang="el-GR" dirty="0">
                <a:hlinkClick r:id="rId54"/>
              </a:rPr>
              <a:t>νοητόν</a:t>
            </a:r>
            <a:br>
              <a:rPr lang="el-GR" dirty="0"/>
            </a:br>
            <a:r>
              <a:rPr lang="el-GR" dirty="0">
                <a:hlinkClick r:id="rId9"/>
              </a:rPr>
              <a:t>ἔστιν</a:t>
            </a:r>
            <a:r>
              <a:rPr lang="el-GR" dirty="0"/>
              <a:t> </a:t>
            </a:r>
            <a:r>
              <a:rPr lang="el-GR" dirty="0">
                <a:hlinkClick r:id="rId55"/>
              </a:rPr>
              <a:t>ὅπως</a:t>
            </a:r>
            <a:r>
              <a:rPr lang="el-GR" dirty="0"/>
              <a:t> </a:t>
            </a:r>
            <a:r>
              <a:rPr lang="el-GR" dirty="0">
                <a:hlinkClick r:id="rId56"/>
              </a:rPr>
              <a:t>οὐκ</a:t>
            </a:r>
            <a:r>
              <a:rPr lang="el-GR" dirty="0"/>
              <a:t> </a:t>
            </a:r>
            <a:r>
              <a:rPr lang="el-GR" dirty="0">
                <a:hlinkClick r:id="rId20"/>
              </a:rPr>
              <a:t>ἔστι.</a:t>
            </a:r>
            <a:r>
              <a:rPr lang="el-GR" dirty="0"/>
              <a:t> </a:t>
            </a:r>
            <a:r>
              <a:rPr lang="el-GR" dirty="0">
                <a:hlinkClick r:id="rId57"/>
              </a:rPr>
              <a:t>Τί</a:t>
            </a:r>
            <a:r>
              <a:rPr lang="el-GR" dirty="0"/>
              <a:t> </a:t>
            </a:r>
            <a:r>
              <a:rPr lang="el-GR" dirty="0">
                <a:hlinkClick r:id="rId3"/>
              </a:rPr>
              <a:t>δ'</a:t>
            </a:r>
            <a:r>
              <a:rPr lang="el-GR" dirty="0"/>
              <a:t> </a:t>
            </a:r>
            <a:r>
              <a:rPr lang="el-GR" dirty="0">
                <a:hlinkClick r:id="rId58"/>
              </a:rPr>
              <a:t>ἄν</a:t>
            </a:r>
            <a:r>
              <a:rPr lang="el-GR" dirty="0"/>
              <a:t> </a:t>
            </a:r>
            <a:r>
              <a:rPr lang="el-GR" dirty="0">
                <a:hlinkClick r:id="rId59"/>
              </a:rPr>
              <a:t>μιν</a:t>
            </a:r>
            <a:r>
              <a:rPr lang="el-GR" dirty="0"/>
              <a:t> </a:t>
            </a:r>
            <a:r>
              <a:rPr lang="el-GR" dirty="0">
                <a:hlinkClick r:id="rId18"/>
              </a:rPr>
              <a:t>καὶ</a:t>
            </a:r>
            <a:r>
              <a:rPr lang="el-GR" dirty="0"/>
              <a:t> </a:t>
            </a:r>
            <a:r>
              <a:rPr lang="el-GR" dirty="0">
                <a:hlinkClick r:id="rId60"/>
              </a:rPr>
              <a:t>χρέος</a:t>
            </a:r>
            <a:r>
              <a:rPr lang="el-GR" dirty="0"/>
              <a:t> </a:t>
            </a:r>
            <a:r>
              <a:rPr lang="el-GR" dirty="0">
                <a:hlinkClick r:id="rId61"/>
              </a:rPr>
              <a:t>ὦρσεν</a:t>
            </a:r>
            <a:br>
              <a:rPr lang="el-GR" dirty="0"/>
            </a:br>
            <a:br>
              <a:rPr lang="el-GR" dirty="0"/>
            </a:br>
            <a:r>
              <a:rPr lang="el-GR" dirty="0"/>
              <a:t>[10] </a:t>
            </a:r>
            <a:r>
              <a:rPr lang="el-GR" dirty="0">
                <a:hlinkClick r:id="rId62"/>
              </a:rPr>
              <a:t>ὕστερον</a:t>
            </a:r>
            <a:r>
              <a:rPr lang="el-GR" dirty="0"/>
              <a:t> </a:t>
            </a:r>
            <a:r>
              <a:rPr lang="el-GR" dirty="0">
                <a:hlinkClick r:id="rId63"/>
              </a:rPr>
              <a:t>ἢ</a:t>
            </a:r>
            <a:r>
              <a:rPr lang="el-GR" dirty="0"/>
              <a:t> </a:t>
            </a:r>
            <a:r>
              <a:rPr lang="el-GR" dirty="0">
                <a:hlinkClick r:id="rId64"/>
              </a:rPr>
              <a:t>πρόσθεν</a:t>
            </a:r>
            <a:r>
              <a:rPr lang="el-GR" dirty="0"/>
              <a:t>, </a:t>
            </a:r>
            <a:r>
              <a:rPr lang="el-GR" dirty="0">
                <a:hlinkClick r:id="rId65"/>
              </a:rPr>
              <a:t>τοῦ</a:t>
            </a:r>
            <a:r>
              <a:rPr lang="el-GR" dirty="0"/>
              <a:t> </a:t>
            </a:r>
            <a:r>
              <a:rPr lang="el-GR" dirty="0">
                <a:hlinkClick r:id="rId66"/>
              </a:rPr>
              <a:t>μηδενὸς</a:t>
            </a:r>
            <a:r>
              <a:rPr lang="el-GR" dirty="0"/>
              <a:t> </a:t>
            </a:r>
            <a:r>
              <a:rPr lang="el-GR" dirty="0">
                <a:hlinkClick r:id="rId67"/>
              </a:rPr>
              <a:t>ἀρξάμενον</a:t>
            </a:r>
            <a:r>
              <a:rPr lang="el-GR" dirty="0"/>
              <a:t>, </a:t>
            </a:r>
            <a:r>
              <a:rPr lang="el-GR" dirty="0">
                <a:hlinkClick r:id="rId68"/>
              </a:rPr>
              <a:t>φῦν</a:t>
            </a:r>
            <a:r>
              <a:rPr lang="el-GR" dirty="0"/>
              <a:t>;</a:t>
            </a:r>
            <a:br>
              <a:rPr lang="el-GR" dirty="0"/>
            </a:br>
            <a:r>
              <a:rPr lang="el-GR" dirty="0">
                <a:hlinkClick r:id="rId69"/>
              </a:rPr>
              <a:t>οὕτως</a:t>
            </a:r>
            <a:r>
              <a:rPr lang="el-GR" dirty="0"/>
              <a:t> </a:t>
            </a:r>
            <a:r>
              <a:rPr lang="el-GR" dirty="0">
                <a:hlinkClick r:id="rId63"/>
              </a:rPr>
              <a:t>ἢ</a:t>
            </a:r>
            <a:r>
              <a:rPr lang="el-GR" dirty="0"/>
              <a:t> </a:t>
            </a:r>
            <a:r>
              <a:rPr lang="el-GR" dirty="0">
                <a:hlinkClick r:id="rId70"/>
              </a:rPr>
              <a:t>πάμπαν</a:t>
            </a:r>
            <a:r>
              <a:rPr lang="el-GR" dirty="0"/>
              <a:t> </a:t>
            </a:r>
            <a:r>
              <a:rPr lang="el-GR" dirty="0">
                <a:hlinkClick r:id="rId71"/>
              </a:rPr>
              <a:t>πελέναι</a:t>
            </a:r>
            <a:r>
              <a:rPr lang="el-GR" dirty="0"/>
              <a:t> </a:t>
            </a:r>
            <a:r>
              <a:rPr lang="el-GR" dirty="0">
                <a:hlinkClick r:id="rId72"/>
              </a:rPr>
              <a:t>χρεών</a:t>
            </a:r>
            <a:r>
              <a:rPr lang="el-GR" dirty="0"/>
              <a:t> </a:t>
            </a:r>
            <a:r>
              <a:rPr lang="el-GR" dirty="0">
                <a:hlinkClick r:id="rId9"/>
              </a:rPr>
              <a:t>ἐστιν</a:t>
            </a:r>
            <a:r>
              <a:rPr lang="el-GR" dirty="0"/>
              <a:t> </a:t>
            </a:r>
            <a:r>
              <a:rPr lang="el-GR" dirty="0">
                <a:hlinkClick r:id="rId63"/>
              </a:rPr>
              <a:t>ἢ</a:t>
            </a:r>
            <a:r>
              <a:rPr lang="el-GR" dirty="0"/>
              <a:t> </a:t>
            </a:r>
            <a:r>
              <a:rPr lang="el-GR" dirty="0">
                <a:hlinkClick r:id="rId73"/>
              </a:rPr>
              <a:t>οὐχί.</a:t>
            </a:r>
            <a:br>
              <a:rPr lang="el-GR" dirty="0"/>
            </a:br>
            <a:r>
              <a:rPr lang="el-GR" dirty="0">
                <a:hlinkClick r:id="rId26"/>
              </a:rPr>
              <a:t>Οὐδὲ</a:t>
            </a:r>
            <a:r>
              <a:rPr lang="el-GR" dirty="0"/>
              <a:t> </a:t>
            </a:r>
            <a:r>
              <a:rPr lang="el-GR" dirty="0">
                <a:hlinkClick r:id="rId27"/>
              </a:rPr>
              <a:t>ποτ'</a:t>
            </a:r>
            <a:r>
              <a:rPr lang="el-GR" dirty="0"/>
              <a:t> </a:t>
            </a:r>
            <a:r>
              <a:rPr lang="el-GR" dirty="0">
                <a:hlinkClick r:id="rId45"/>
              </a:rPr>
              <a:t>ἐκ</a:t>
            </a:r>
            <a:r>
              <a:rPr lang="el-GR" dirty="0"/>
              <a:t> </a:t>
            </a:r>
            <a:r>
              <a:rPr lang="el-GR" dirty="0">
                <a:hlinkClick r:id="rId46"/>
              </a:rPr>
              <a:t>μὴ</a:t>
            </a:r>
            <a:r>
              <a:rPr lang="el-GR" dirty="0"/>
              <a:t> </a:t>
            </a:r>
            <a:r>
              <a:rPr lang="el-GR" dirty="0">
                <a:hlinkClick r:id="rId47"/>
              </a:rPr>
              <a:t>ἐόντος</a:t>
            </a:r>
            <a:r>
              <a:rPr lang="el-GR" dirty="0"/>
              <a:t> </a:t>
            </a:r>
            <a:r>
              <a:rPr lang="el-GR" dirty="0">
                <a:hlinkClick r:id="rId74"/>
              </a:rPr>
              <a:t>ἐφήσει</a:t>
            </a:r>
            <a:r>
              <a:rPr lang="el-GR" dirty="0"/>
              <a:t> </a:t>
            </a:r>
            <a:r>
              <a:rPr lang="el-GR" dirty="0">
                <a:hlinkClick r:id="rId75"/>
              </a:rPr>
              <a:t>πίστιος</a:t>
            </a:r>
            <a:r>
              <a:rPr lang="el-GR" dirty="0"/>
              <a:t> </a:t>
            </a:r>
            <a:r>
              <a:rPr lang="el-GR" dirty="0">
                <a:hlinkClick r:id="rId76"/>
              </a:rPr>
              <a:t>ἰσχύς</a:t>
            </a:r>
            <a:br>
              <a:rPr lang="el-GR" dirty="0"/>
            </a:br>
            <a:r>
              <a:rPr lang="el-GR" dirty="0">
                <a:hlinkClick r:id="rId77"/>
              </a:rPr>
              <a:t>γίγνεσθαί</a:t>
            </a:r>
            <a:r>
              <a:rPr lang="el-GR" dirty="0"/>
              <a:t> </a:t>
            </a:r>
            <a:r>
              <a:rPr lang="el-GR" dirty="0">
                <a:hlinkClick r:id="rId57"/>
              </a:rPr>
              <a:t>τι</a:t>
            </a:r>
            <a:r>
              <a:rPr lang="el-GR" dirty="0"/>
              <a:t> </a:t>
            </a:r>
            <a:r>
              <a:rPr lang="el-GR" dirty="0">
                <a:hlinkClick r:id="rId78"/>
              </a:rPr>
              <a:t>παρ'</a:t>
            </a:r>
            <a:r>
              <a:rPr lang="el-GR" dirty="0"/>
              <a:t> </a:t>
            </a:r>
            <a:r>
              <a:rPr lang="el-GR" dirty="0">
                <a:hlinkClick r:id="rId79"/>
              </a:rPr>
              <a:t>αὐτό</a:t>
            </a:r>
            <a:r>
              <a:rPr lang="el-GR" dirty="0"/>
              <a:t>· </a:t>
            </a:r>
            <a:r>
              <a:rPr lang="el-GR" dirty="0">
                <a:hlinkClick r:id="rId65"/>
              </a:rPr>
              <a:t>τοῦ</a:t>
            </a:r>
            <a:r>
              <a:rPr lang="el-GR" dirty="0"/>
              <a:t> </a:t>
            </a:r>
            <a:r>
              <a:rPr lang="el-GR" dirty="0">
                <a:hlinkClick r:id="rId80"/>
              </a:rPr>
              <a:t>εἵνεκεν</a:t>
            </a:r>
            <a:r>
              <a:rPr lang="el-GR" dirty="0"/>
              <a:t> </a:t>
            </a:r>
            <a:r>
              <a:rPr lang="el-GR" dirty="0">
                <a:hlinkClick r:id="rId81"/>
              </a:rPr>
              <a:t>οὔτε</a:t>
            </a:r>
            <a:r>
              <a:rPr lang="el-GR" dirty="0"/>
              <a:t> </a:t>
            </a:r>
            <a:r>
              <a:rPr lang="el-GR" dirty="0">
                <a:hlinkClick r:id="rId82"/>
              </a:rPr>
              <a:t>γενέσθαι</a:t>
            </a:r>
            <a:br>
              <a:rPr lang="el-GR" dirty="0"/>
            </a:br>
            <a:r>
              <a:rPr lang="el-GR" dirty="0">
                <a:hlinkClick r:id="rId44"/>
              </a:rPr>
              <a:t>οὔτ'</a:t>
            </a:r>
            <a:r>
              <a:rPr lang="el-GR" dirty="0"/>
              <a:t> </a:t>
            </a:r>
            <a:r>
              <a:rPr lang="el-GR" dirty="0">
                <a:hlinkClick r:id="rId83"/>
              </a:rPr>
              <a:t>ὄλλυσθαι</a:t>
            </a:r>
            <a:r>
              <a:rPr lang="el-GR" dirty="0"/>
              <a:t> </a:t>
            </a:r>
            <a:r>
              <a:rPr lang="el-GR" dirty="0">
                <a:hlinkClick r:id="rId84"/>
              </a:rPr>
              <a:t>ἀνῆκε</a:t>
            </a:r>
            <a:r>
              <a:rPr lang="el-GR" dirty="0"/>
              <a:t> </a:t>
            </a:r>
            <a:r>
              <a:rPr lang="el-GR" dirty="0">
                <a:hlinkClick r:id="rId85"/>
              </a:rPr>
              <a:t>Δίκη</a:t>
            </a:r>
            <a:r>
              <a:rPr lang="el-GR" dirty="0"/>
              <a:t> </a:t>
            </a:r>
            <a:r>
              <a:rPr lang="el-GR" dirty="0">
                <a:hlinkClick r:id="rId86"/>
              </a:rPr>
              <a:t>χαλάσασα</a:t>
            </a:r>
            <a:r>
              <a:rPr lang="el-GR" dirty="0"/>
              <a:t> </a:t>
            </a:r>
            <a:r>
              <a:rPr lang="el-GR" dirty="0">
                <a:hlinkClick r:id="rId87"/>
              </a:rPr>
              <a:t>πέδῃσιν</a:t>
            </a:r>
            <a:r>
              <a:rPr lang="el-GR" dirty="0"/>
              <a:t>,</a:t>
            </a:r>
            <a:br>
              <a:rPr lang="el-GR" dirty="0"/>
            </a:br>
            <a:br>
              <a:rPr lang="el-GR" dirty="0"/>
            </a:br>
            <a:r>
              <a:rPr lang="el-GR" dirty="0"/>
              <a:t>[15] </a:t>
            </a:r>
            <a:r>
              <a:rPr lang="el-GR" dirty="0">
                <a:hlinkClick r:id="rId88"/>
              </a:rPr>
              <a:t>ἀλλ'</a:t>
            </a:r>
            <a:r>
              <a:rPr lang="el-GR" dirty="0"/>
              <a:t> </a:t>
            </a:r>
            <a:r>
              <a:rPr lang="el-GR" dirty="0">
                <a:hlinkClick r:id="rId89"/>
              </a:rPr>
              <a:t>ἔχει</a:t>
            </a:r>
            <a:r>
              <a:rPr lang="el-GR" dirty="0"/>
              <a:t>· </a:t>
            </a:r>
            <a:r>
              <a:rPr lang="el-GR" dirty="0">
                <a:hlinkClick r:id="rId90"/>
              </a:rPr>
              <a:t>ἡ</a:t>
            </a:r>
            <a:r>
              <a:rPr lang="el-GR" dirty="0"/>
              <a:t> </a:t>
            </a:r>
            <a:r>
              <a:rPr lang="el-GR" dirty="0">
                <a:hlinkClick r:id="rId91"/>
              </a:rPr>
              <a:t>δὲ</a:t>
            </a:r>
            <a:r>
              <a:rPr lang="el-GR" dirty="0"/>
              <a:t> </a:t>
            </a:r>
            <a:r>
              <a:rPr lang="el-GR" dirty="0">
                <a:hlinkClick r:id="rId92"/>
              </a:rPr>
              <a:t>κρίσις</a:t>
            </a:r>
            <a:r>
              <a:rPr lang="el-GR" dirty="0"/>
              <a:t> </a:t>
            </a:r>
            <a:r>
              <a:rPr lang="el-GR" dirty="0">
                <a:hlinkClick r:id="rId93"/>
              </a:rPr>
              <a:t>περὶ</a:t>
            </a:r>
            <a:r>
              <a:rPr lang="el-GR" dirty="0"/>
              <a:t> </a:t>
            </a:r>
            <a:r>
              <a:rPr lang="el-GR" dirty="0">
                <a:hlinkClick r:id="rId94"/>
              </a:rPr>
              <a:t>τούτων</a:t>
            </a:r>
            <a:r>
              <a:rPr lang="el-GR" dirty="0"/>
              <a:t> </a:t>
            </a:r>
            <a:r>
              <a:rPr lang="el-GR" dirty="0">
                <a:hlinkClick r:id="rId35"/>
              </a:rPr>
              <a:t>ἐν</a:t>
            </a:r>
            <a:r>
              <a:rPr lang="el-GR" dirty="0"/>
              <a:t> </a:t>
            </a:r>
            <a:r>
              <a:rPr lang="el-GR" dirty="0">
                <a:hlinkClick r:id="rId95"/>
              </a:rPr>
              <a:t>τῷδ΄</a:t>
            </a:r>
            <a:r>
              <a:rPr lang="el-GR" dirty="0"/>
              <a:t> </a:t>
            </a:r>
            <a:r>
              <a:rPr lang="el-GR" dirty="0">
                <a:hlinkClick r:id="rId9"/>
              </a:rPr>
              <a:t>ἔστιν</a:t>
            </a:r>
            <a:r>
              <a:rPr lang="el-GR" dirty="0"/>
              <a:t>·</a:t>
            </a:r>
            <a:br>
              <a:rPr lang="el-GR" dirty="0"/>
            </a:br>
            <a:r>
              <a:rPr lang="el-GR" dirty="0">
                <a:hlinkClick r:id="rId9"/>
              </a:rPr>
              <a:t>ἔστιν</a:t>
            </a:r>
            <a:r>
              <a:rPr lang="el-GR" dirty="0"/>
              <a:t> </a:t>
            </a:r>
            <a:r>
              <a:rPr lang="el-GR" dirty="0">
                <a:hlinkClick r:id="rId63"/>
              </a:rPr>
              <a:t>ἢ</a:t>
            </a:r>
            <a:r>
              <a:rPr lang="el-GR" dirty="0"/>
              <a:t> </a:t>
            </a:r>
            <a:r>
              <a:rPr lang="el-GR" dirty="0">
                <a:hlinkClick r:id="rId56"/>
              </a:rPr>
              <a:t>οὐκ</a:t>
            </a:r>
            <a:r>
              <a:rPr lang="el-GR" dirty="0"/>
              <a:t> </a:t>
            </a:r>
            <a:r>
              <a:rPr lang="el-GR" dirty="0">
                <a:hlinkClick r:id="rId9"/>
              </a:rPr>
              <a:t>ἔστιν</a:t>
            </a:r>
            <a:r>
              <a:rPr lang="el-GR" dirty="0"/>
              <a:t>· </a:t>
            </a:r>
            <a:r>
              <a:rPr lang="el-GR" dirty="0">
                <a:hlinkClick r:id="rId96"/>
              </a:rPr>
              <a:t>κέκριται</a:t>
            </a:r>
            <a:r>
              <a:rPr lang="el-GR" dirty="0"/>
              <a:t> </a:t>
            </a:r>
            <a:r>
              <a:rPr lang="el-GR" dirty="0">
                <a:hlinkClick r:id="rId3"/>
              </a:rPr>
              <a:t>δ'</a:t>
            </a:r>
            <a:r>
              <a:rPr lang="el-GR" dirty="0"/>
              <a:t> </a:t>
            </a:r>
            <a:r>
              <a:rPr lang="el-GR" dirty="0">
                <a:hlinkClick r:id="rId97"/>
              </a:rPr>
              <a:t>οὖν</a:t>
            </a:r>
            <a:r>
              <a:rPr lang="el-GR" dirty="0"/>
              <a:t>, </a:t>
            </a:r>
            <a:r>
              <a:rPr lang="el-GR" dirty="0">
                <a:hlinkClick r:id="rId98"/>
              </a:rPr>
              <a:t>ὥσπερ</a:t>
            </a:r>
            <a:r>
              <a:rPr lang="el-GR" dirty="0"/>
              <a:t> </a:t>
            </a:r>
            <a:r>
              <a:rPr lang="el-GR" dirty="0">
                <a:hlinkClick r:id="rId99"/>
              </a:rPr>
              <a:t>ἀνάγκη</a:t>
            </a:r>
            <a:r>
              <a:rPr lang="el-GR" dirty="0"/>
              <a:t>,</a:t>
            </a:r>
            <a:br>
              <a:rPr lang="el-GR" dirty="0"/>
            </a:br>
            <a:r>
              <a:rPr lang="el-GR" dirty="0">
                <a:hlinkClick r:id="rId100"/>
              </a:rPr>
              <a:t>τὴν</a:t>
            </a:r>
            <a:r>
              <a:rPr lang="el-GR" dirty="0"/>
              <a:t> </a:t>
            </a:r>
            <a:r>
              <a:rPr lang="el-GR" dirty="0">
                <a:hlinkClick r:id="rId101"/>
              </a:rPr>
              <a:t>μὲν</a:t>
            </a:r>
            <a:r>
              <a:rPr lang="el-GR" dirty="0"/>
              <a:t> </a:t>
            </a:r>
            <a:r>
              <a:rPr lang="el-GR" dirty="0">
                <a:hlinkClick r:id="rId102"/>
              </a:rPr>
              <a:t>ἐᾶν</a:t>
            </a:r>
            <a:r>
              <a:rPr lang="el-GR" dirty="0"/>
              <a:t> </a:t>
            </a:r>
            <a:r>
              <a:rPr lang="el-GR" dirty="0">
                <a:hlinkClick r:id="rId103"/>
              </a:rPr>
              <a:t>ἀνόητον</a:t>
            </a:r>
            <a:r>
              <a:rPr lang="el-GR" dirty="0"/>
              <a:t> </a:t>
            </a:r>
            <a:r>
              <a:rPr lang="el-GR" dirty="0">
                <a:hlinkClick r:id="rId104"/>
              </a:rPr>
              <a:t>ἀνώνυμον</a:t>
            </a:r>
            <a:r>
              <a:rPr lang="el-GR" dirty="0"/>
              <a:t> (</a:t>
            </a:r>
            <a:r>
              <a:rPr lang="el-GR" dirty="0">
                <a:hlinkClick r:id="rId52"/>
              </a:rPr>
              <a:t>οὐ</a:t>
            </a:r>
            <a:r>
              <a:rPr lang="el-GR" dirty="0"/>
              <a:t> </a:t>
            </a:r>
            <a:r>
              <a:rPr lang="el-GR" dirty="0">
                <a:hlinkClick r:id="rId21"/>
              </a:rPr>
              <a:t>γὰρ</a:t>
            </a:r>
            <a:r>
              <a:rPr lang="el-GR" dirty="0"/>
              <a:t> </a:t>
            </a:r>
            <a:r>
              <a:rPr lang="el-GR" dirty="0">
                <a:hlinkClick r:id="rId105"/>
              </a:rPr>
              <a:t>ἀληθής</a:t>
            </a:r>
            <a:br>
              <a:rPr lang="el-GR" dirty="0"/>
            </a:br>
            <a:r>
              <a:rPr lang="el-GR" dirty="0">
                <a:hlinkClick r:id="rId9"/>
              </a:rPr>
              <a:t>ἔστιν</a:t>
            </a:r>
            <a:r>
              <a:rPr lang="el-GR" dirty="0"/>
              <a:t> </a:t>
            </a:r>
            <a:r>
              <a:rPr lang="el-GR" dirty="0">
                <a:hlinkClick r:id="rId106"/>
              </a:rPr>
              <a:t>ὁδός)</a:t>
            </a:r>
            <a:r>
              <a:rPr lang="el-GR" dirty="0"/>
              <a:t>, </a:t>
            </a:r>
            <a:r>
              <a:rPr lang="el-GR" dirty="0">
                <a:hlinkClick r:id="rId100"/>
              </a:rPr>
              <a:t>τὴν</a:t>
            </a:r>
            <a:r>
              <a:rPr lang="el-GR" dirty="0"/>
              <a:t> </a:t>
            </a:r>
            <a:r>
              <a:rPr lang="el-GR" dirty="0">
                <a:hlinkClick r:id="rId3"/>
              </a:rPr>
              <a:t>δ'</a:t>
            </a:r>
            <a:r>
              <a:rPr lang="el-GR" dirty="0"/>
              <a:t> </a:t>
            </a:r>
            <a:r>
              <a:rPr lang="el-GR" dirty="0">
                <a:hlinkClick r:id="rId107"/>
              </a:rPr>
              <a:t>ὥστε</a:t>
            </a:r>
            <a:r>
              <a:rPr lang="el-GR" dirty="0"/>
              <a:t> </a:t>
            </a:r>
            <a:r>
              <a:rPr lang="el-GR" dirty="0">
                <a:hlinkClick r:id="rId108"/>
              </a:rPr>
              <a:t>πέλειν</a:t>
            </a:r>
            <a:r>
              <a:rPr lang="el-GR" dirty="0"/>
              <a:t> </a:t>
            </a:r>
            <a:r>
              <a:rPr lang="el-GR" dirty="0">
                <a:hlinkClick r:id="rId18"/>
              </a:rPr>
              <a:t>καὶ</a:t>
            </a:r>
            <a:r>
              <a:rPr lang="el-GR" dirty="0"/>
              <a:t> </a:t>
            </a:r>
            <a:r>
              <a:rPr lang="el-GR" dirty="0">
                <a:hlinkClick r:id="rId109"/>
              </a:rPr>
              <a:t>ἐτήτυμον</a:t>
            </a:r>
            <a:r>
              <a:rPr lang="el-GR" dirty="0"/>
              <a:t> </a:t>
            </a:r>
            <a:r>
              <a:rPr lang="el-GR" dirty="0">
                <a:hlinkClick r:id="rId110"/>
              </a:rPr>
              <a:t>εἶναι.</a:t>
            </a:r>
            <a:br>
              <a:rPr lang="el-GR" dirty="0"/>
            </a:br>
            <a:r>
              <a:rPr lang="el-GR" dirty="0">
                <a:hlinkClick r:id="rId111"/>
              </a:rPr>
              <a:t>Πῶς</a:t>
            </a:r>
            <a:r>
              <a:rPr lang="el-GR" dirty="0"/>
              <a:t> </a:t>
            </a:r>
            <a:r>
              <a:rPr lang="el-GR" dirty="0">
                <a:hlinkClick r:id="rId3"/>
              </a:rPr>
              <a:t>δ'</a:t>
            </a:r>
            <a:r>
              <a:rPr lang="el-GR" dirty="0"/>
              <a:t> </a:t>
            </a:r>
            <a:r>
              <a:rPr lang="el-GR" dirty="0">
                <a:hlinkClick r:id="rId58"/>
              </a:rPr>
              <a:t>ἂν</a:t>
            </a:r>
            <a:r>
              <a:rPr lang="el-GR" dirty="0"/>
              <a:t> </a:t>
            </a:r>
            <a:r>
              <a:rPr lang="el-GR" dirty="0">
                <a:hlinkClick r:id="rId112"/>
              </a:rPr>
              <a:t>ἔπειτα</a:t>
            </a:r>
            <a:r>
              <a:rPr lang="el-GR" dirty="0"/>
              <a:t> </a:t>
            </a:r>
            <a:r>
              <a:rPr lang="el-GR" dirty="0">
                <a:hlinkClick r:id="rId113"/>
              </a:rPr>
              <a:t>πέλοιτὸ</a:t>
            </a:r>
            <a:r>
              <a:rPr lang="el-GR" dirty="0"/>
              <a:t> </a:t>
            </a:r>
            <a:r>
              <a:rPr lang="el-GR" dirty="0">
                <a:hlinkClick r:id="rId17"/>
              </a:rPr>
              <a:t>ἐόν</a:t>
            </a:r>
            <a:r>
              <a:rPr lang="el-GR" dirty="0"/>
              <a:t>; </a:t>
            </a:r>
            <a:r>
              <a:rPr lang="el-GR" dirty="0">
                <a:hlinkClick r:id="rId111"/>
              </a:rPr>
              <a:t>πῶς</a:t>
            </a:r>
            <a:r>
              <a:rPr lang="el-GR" dirty="0"/>
              <a:t> </a:t>
            </a:r>
            <a:r>
              <a:rPr lang="el-GR" dirty="0">
                <a:hlinkClick r:id="rId3"/>
              </a:rPr>
              <a:t>δ'</a:t>
            </a:r>
            <a:r>
              <a:rPr lang="el-GR" dirty="0"/>
              <a:t> </a:t>
            </a:r>
            <a:r>
              <a:rPr lang="el-GR" dirty="0">
                <a:hlinkClick r:id="rId58"/>
              </a:rPr>
              <a:t>ἄν</a:t>
            </a:r>
            <a:r>
              <a:rPr lang="el-GR" dirty="0"/>
              <a:t> </a:t>
            </a:r>
            <a:r>
              <a:rPr lang="el-GR" dirty="0">
                <a:hlinkClick r:id="rId114"/>
              </a:rPr>
              <a:t>κε</a:t>
            </a:r>
            <a:r>
              <a:rPr lang="el-GR" dirty="0"/>
              <a:t> </a:t>
            </a:r>
            <a:r>
              <a:rPr lang="el-GR" dirty="0">
                <a:hlinkClick r:id="rId115"/>
              </a:rPr>
              <a:t>γένοιτο</a:t>
            </a:r>
            <a:r>
              <a:rPr lang="el-GR" dirty="0"/>
              <a:t> ;</a:t>
            </a:r>
            <a:br>
              <a:rPr lang="el-GR" dirty="0"/>
            </a:br>
            <a:br>
              <a:rPr lang="el-GR" dirty="0"/>
            </a:br>
            <a:endParaRPr lang="it-IT" dirty="0"/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CAED5500-04CC-48DA-8C30-EDA5A67CFA5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/>
              <a:t>VIII</a:t>
            </a:r>
            <a:br>
              <a:rPr lang="en-US" dirty="0"/>
            </a:br>
            <a:br>
              <a:rPr lang="en-US" dirty="0"/>
            </a:br>
            <a:r>
              <a:rPr lang="en-US" dirty="0"/>
              <a:t>One path only is left for us to</a:t>
            </a:r>
            <a:br>
              <a:rPr lang="en-US" dirty="0"/>
            </a:br>
            <a:r>
              <a:rPr lang="en-US" dirty="0"/>
              <a:t>speak of, namely, that It is. In it are very many tokens that</a:t>
            </a:r>
            <a:br>
              <a:rPr lang="en-US" dirty="0"/>
            </a:br>
            <a:r>
              <a:rPr lang="en-US" dirty="0"/>
              <a:t>what is, is uncreated and indestructible, alone, complete,</a:t>
            </a:r>
            <a:br>
              <a:rPr lang="en-US" dirty="0"/>
            </a:br>
            <a:r>
              <a:rPr lang="en-US" dirty="0"/>
              <a:t>immovable and without end. Nor was it ever, nor will it be; for</a:t>
            </a:r>
            <a:br>
              <a:rPr lang="en-US" dirty="0"/>
            </a:br>
            <a:br>
              <a:rPr lang="en-US" dirty="0"/>
            </a:br>
            <a:r>
              <a:rPr lang="en-US" dirty="0"/>
              <a:t>5 now it is, all at once, a continuous one. For what kind of origin</a:t>
            </a:r>
            <a:br>
              <a:rPr lang="en-US" dirty="0"/>
            </a:br>
            <a:r>
              <a:rPr lang="en-US" dirty="0"/>
              <a:t>for it. will you look for ? In what way and from what source</a:t>
            </a:r>
            <a:br>
              <a:rPr lang="en-US" dirty="0"/>
            </a:br>
            <a:r>
              <a:rPr lang="en-US" dirty="0"/>
              <a:t>could it have drawn its increase ? I shall not let thee say nor</a:t>
            </a:r>
            <a:br>
              <a:rPr lang="en-US" dirty="0"/>
            </a:br>
            <a:r>
              <a:rPr lang="en-US" dirty="0"/>
              <a:t>think that it came from what is not; for it can neither be</a:t>
            </a:r>
            <a:br>
              <a:rPr lang="en-US" dirty="0"/>
            </a:br>
            <a:r>
              <a:rPr lang="en-US" dirty="0"/>
              <a:t>thought nor uttered that what is not is. And, if it came from</a:t>
            </a:r>
            <a:br>
              <a:rPr lang="en-US" dirty="0"/>
            </a:br>
            <a:br>
              <a:rPr lang="en-US" dirty="0"/>
            </a:br>
            <a:r>
              <a:rPr lang="en-US" dirty="0"/>
              <a:t>10 nothing, what need could have made it arise later rather than</a:t>
            </a:r>
            <a:br>
              <a:rPr lang="en-US" dirty="0"/>
            </a:br>
            <a:r>
              <a:rPr lang="en-US" dirty="0"/>
              <a:t>sooner ? Therefore must it either be altogether or be not at</a:t>
            </a:r>
            <a:br>
              <a:rPr lang="en-US" dirty="0"/>
            </a:br>
            <a:r>
              <a:rPr lang="en-US" dirty="0"/>
              <a:t>all. Nor will the force of truth suffer aught to arise besides</a:t>
            </a:r>
            <a:br>
              <a:rPr lang="en-US" dirty="0"/>
            </a:br>
            <a:r>
              <a:rPr lang="en-US" dirty="0"/>
              <a:t>itself from that which in any way is. Wherefore, Justice does</a:t>
            </a:r>
            <a:br>
              <a:rPr lang="en-US" dirty="0"/>
            </a:br>
            <a:r>
              <a:rPr lang="en-US" dirty="0"/>
              <a:t>not loose her fetters and let anything come into being or pass</a:t>
            </a:r>
            <a:br>
              <a:rPr lang="en-US" dirty="0"/>
            </a:br>
            <a:br>
              <a:rPr lang="en-US" dirty="0"/>
            </a:br>
            <a:r>
              <a:rPr lang="en-US" dirty="0"/>
              <a:t>15 away, but holds it fast.</a:t>
            </a:r>
            <a:br>
              <a:rPr lang="en-US" dirty="0"/>
            </a:br>
            <a:r>
              <a:rPr lang="en-US" dirty="0"/>
              <a:t>" Is it or is it not ? " Surely it is adjudged, as it needs must</a:t>
            </a:r>
            <a:br>
              <a:rPr lang="en-US" dirty="0"/>
            </a:br>
            <a:r>
              <a:rPr lang="en-US" dirty="0"/>
              <a:t>be, that we are to set aside the one way as unthinkable and</a:t>
            </a:r>
            <a:br>
              <a:rPr lang="en-US" dirty="0"/>
            </a:br>
            <a:r>
              <a:rPr lang="en-US" dirty="0"/>
              <a:t>nameless (for it is no true way), and that the other path is real</a:t>
            </a:r>
            <a:br>
              <a:rPr lang="en-US" dirty="0"/>
            </a:br>
            <a:r>
              <a:rPr lang="en-US" dirty="0"/>
              <a:t>and true. How, then, can what is be going to be in the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123273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75FFDD-3C39-4646-95D7-10C1A4481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093F212-2E83-4108-8BBF-8890E8FD926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l-GR" dirty="0"/>
              <a:t>[20] </a:t>
            </a:r>
            <a:r>
              <a:rPr lang="el-GR" dirty="0">
                <a:hlinkClick r:id="rId2"/>
              </a:rPr>
              <a:t>εἰ</a:t>
            </a:r>
            <a:r>
              <a:rPr lang="el-GR" dirty="0"/>
              <a:t> </a:t>
            </a:r>
            <a:r>
              <a:rPr lang="el-GR" dirty="0">
                <a:hlinkClick r:id="rId3"/>
              </a:rPr>
              <a:t>γὰρ</a:t>
            </a:r>
            <a:r>
              <a:rPr lang="el-GR" dirty="0"/>
              <a:t> </a:t>
            </a:r>
            <a:r>
              <a:rPr lang="el-GR" dirty="0">
                <a:hlinkClick r:id="rId4"/>
              </a:rPr>
              <a:t>ἔγεντ'</a:t>
            </a:r>
            <a:r>
              <a:rPr lang="el-GR" dirty="0"/>
              <a:t>, </a:t>
            </a:r>
            <a:r>
              <a:rPr lang="el-GR" dirty="0">
                <a:hlinkClick r:id="rId5"/>
              </a:rPr>
              <a:t>οὐκ</a:t>
            </a:r>
            <a:r>
              <a:rPr lang="el-GR" dirty="0"/>
              <a:t> </a:t>
            </a:r>
            <a:r>
              <a:rPr lang="el-GR" dirty="0">
                <a:hlinkClick r:id="rId6"/>
              </a:rPr>
              <a:t>ἔστι</a:t>
            </a:r>
            <a:r>
              <a:rPr lang="el-GR" dirty="0"/>
              <a:t>, </a:t>
            </a:r>
            <a:r>
              <a:rPr lang="el-GR" dirty="0">
                <a:hlinkClick r:id="rId7"/>
              </a:rPr>
              <a:t>οὐδ'</a:t>
            </a:r>
            <a:r>
              <a:rPr lang="el-GR" dirty="0"/>
              <a:t> </a:t>
            </a:r>
            <a:r>
              <a:rPr lang="el-GR" dirty="0">
                <a:hlinkClick r:id="rId2"/>
              </a:rPr>
              <a:t>εἴ</a:t>
            </a:r>
            <a:r>
              <a:rPr lang="el-GR" dirty="0"/>
              <a:t> </a:t>
            </a:r>
            <a:r>
              <a:rPr lang="el-GR" dirty="0">
                <a:hlinkClick r:id="rId8"/>
              </a:rPr>
              <a:t>ποτε</a:t>
            </a:r>
            <a:r>
              <a:rPr lang="el-GR" dirty="0"/>
              <a:t> </a:t>
            </a:r>
            <a:r>
              <a:rPr lang="el-GR" dirty="0">
                <a:hlinkClick r:id="rId9"/>
              </a:rPr>
              <a:t>μέλλει</a:t>
            </a:r>
            <a:r>
              <a:rPr lang="el-GR" dirty="0"/>
              <a:t> </a:t>
            </a:r>
            <a:r>
              <a:rPr lang="el-GR" dirty="0">
                <a:hlinkClick r:id="rId10"/>
              </a:rPr>
              <a:t>ἔσεσθαι.</a:t>
            </a:r>
            <a:br>
              <a:rPr lang="el-GR" dirty="0"/>
            </a:br>
            <a:r>
              <a:rPr lang="el-GR" dirty="0">
                <a:hlinkClick r:id="rId11"/>
              </a:rPr>
              <a:t>Τὼς</a:t>
            </a:r>
            <a:r>
              <a:rPr lang="el-GR" dirty="0"/>
              <a:t> </a:t>
            </a:r>
            <a:r>
              <a:rPr lang="el-GR" dirty="0">
                <a:hlinkClick r:id="rId12"/>
              </a:rPr>
              <a:t>γένεσις</a:t>
            </a:r>
            <a:r>
              <a:rPr lang="el-GR" dirty="0"/>
              <a:t> </a:t>
            </a:r>
            <a:r>
              <a:rPr lang="el-GR" dirty="0">
                <a:hlinkClick r:id="rId13"/>
              </a:rPr>
              <a:t>μὲν</a:t>
            </a:r>
            <a:r>
              <a:rPr lang="el-GR" dirty="0"/>
              <a:t> </a:t>
            </a:r>
            <a:r>
              <a:rPr lang="el-GR" dirty="0">
                <a:hlinkClick r:id="rId14"/>
              </a:rPr>
              <a:t>ἀπέσϐεσται</a:t>
            </a:r>
            <a:r>
              <a:rPr lang="el-GR" dirty="0"/>
              <a:t> </a:t>
            </a:r>
            <a:r>
              <a:rPr lang="el-GR" dirty="0">
                <a:hlinkClick r:id="rId15"/>
              </a:rPr>
              <a:t>καὶ</a:t>
            </a:r>
            <a:r>
              <a:rPr lang="el-GR" dirty="0"/>
              <a:t> </a:t>
            </a:r>
            <a:r>
              <a:rPr lang="el-GR" dirty="0">
                <a:hlinkClick r:id="rId16"/>
              </a:rPr>
              <a:t>ἄπυστος</a:t>
            </a:r>
            <a:r>
              <a:rPr lang="el-GR" dirty="0"/>
              <a:t> </a:t>
            </a:r>
            <a:r>
              <a:rPr lang="el-GR" dirty="0">
                <a:hlinkClick r:id="rId17"/>
              </a:rPr>
              <a:t>ὄλεθρος</a:t>
            </a:r>
            <a:r>
              <a:rPr lang="el-GR" dirty="0"/>
              <a:t>.</a:t>
            </a:r>
            <a:br>
              <a:rPr lang="el-GR" dirty="0"/>
            </a:br>
            <a:r>
              <a:rPr lang="el-GR" dirty="0">
                <a:hlinkClick r:id="rId18"/>
              </a:rPr>
              <a:t>Οὐδὲ</a:t>
            </a:r>
            <a:r>
              <a:rPr lang="el-GR" dirty="0"/>
              <a:t> </a:t>
            </a:r>
            <a:r>
              <a:rPr lang="el-GR" dirty="0">
                <a:hlinkClick r:id="rId19"/>
              </a:rPr>
              <a:t>διαιρετόν</a:t>
            </a:r>
            <a:r>
              <a:rPr lang="el-GR" dirty="0"/>
              <a:t> </a:t>
            </a:r>
            <a:r>
              <a:rPr lang="el-GR" dirty="0">
                <a:hlinkClick r:id="rId20"/>
              </a:rPr>
              <a:t>ἐστιν</a:t>
            </a:r>
            <a:r>
              <a:rPr lang="el-GR" dirty="0"/>
              <a:t>, </a:t>
            </a:r>
            <a:r>
              <a:rPr lang="el-GR" dirty="0">
                <a:hlinkClick r:id="rId21"/>
              </a:rPr>
              <a:t>ἐπεὶ</a:t>
            </a:r>
            <a:r>
              <a:rPr lang="el-GR" dirty="0"/>
              <a:t> </a:t>
            </a:r>
            <a:r>
              <a:rPr lang="el-GR" dirty="0">
                <a:hlinkClick r:id="rId22"/>
              </a:rPr>
              <a:t>πᾶν</a:t>
            </a:r>
            <a:r>
              <a:rPr lang="el-GR" dirty="0"/>
              <a:t> </a:t>
            </a:r>
            <a:r>
              <a:rPr lang="el-GR" dirty="0">
                <a:hlinkClick r:id="rId20"/>
              </a:rPr>
              <a:t>ἐστιν</a:t>
            </a:r>
            <a:r>
              <a:rPr lang="el-GR" dirty="0"/>
              <a:t> </a:t>
            </a:r>
            <a:r>
              <a:rPr lang="el-GR" dirty="0">
                <a:hlinkClick r:id="rId23"/>
              </a:rPr>
              <a:t>ὁμοῖον</a:t>
            </a:r>
            <a:r>
              <a:rPr lang="el-GR" dirty="0"/>
              <a:t>·</a:t>
            </a:r>
            <a:br>
              <a:rPr lang="el-GR" dirty="0"/>
            </a:br>
            <a:r>
              <a:rPr lang="el-GR" dirty="0">
                <a:hlinkClick r:id="rId18"/>
              </a:rPr>
              <a:t>οὐδέ</a:t>
            </a:r>
            <a:r>
              <a:rPr lang="el-GR" dirty="0"/>
              <a:t> </a:t>
            </a:r>
            <a:r>
              <a:rPr lang="el-GR" dirty="0">
                <a:hlinkClick r:id="rId24"/>
              </a:rPr>
              <a:t>τι</a:t>
            </a:r>
            <a:r>
              <a:rPr lang="el-GR" dirty="0"/>
              <a:t> </a:t>
            </a:r>
            <a:r>
              <a:rPr lang="el-GR" dirty="0">
                <a:hlinkClick r:id="rId25"/>
              </a:rPr>
              <a:t>τῇ </a:t>
            </a:r>
            <a:r>
              <a:rPr lang="el-GR" dirty="0">
                <a:hlinkClick r:id="rId26"/>
              </a:rPr>
              <a:t>μᾶλλον</a:t>
            </a:r>
            <a:r>
              <a:rPr lang="el-GR" dirty="0"/>
              <a:t>, </a:t>
            </a:r>
            <a:r>
              <a:rPr lang="el-GR" dirty="0">
                <a:hlinkClick r:id="rId27"/>
              </a:rPr>
              <a:t>τό</a:t>
            </a:r>
            <a:r>
              <a:rPr lang="el-GR" dirty="0"/>
              <a:t> </a:t>
            </a:r>
            <a:r>
              <a:rPr lang="el-GR" dirty="0">
                <a:hlinkClick r:id="rId28"/>
              </a:rPr>
              <a:t>κεν</a:t>
            </a:r>
            <a:r>
              <a:rPr lang="el-GR" dirty="0"/>
              <a:t> </a:t>
            </a:r>
            <a:r>
              <a:rPr lang="el-GR" dirty="0">
                <a:hlinkClick r:id="rId29"/>
              </a:rPr>
              <a:t>εἴργοι</a:t>
            </a:r>
            <a:r>
              <a:rPr lang="el-GR" dirty="0"/>
              <a:t> </a:t>
            </a:r>
            <a:r>
              <a:rPr lang="el-GR" dirty="0">
                <a:hlinkClick r:id="rId30"/>
              </a:rPr>
              <a:t>μιν</a:t>
            </a:r>
            <a:r>
              <a:rPr lang="el-GR" dirty="0"/>
              <a:t> </a:t>
            </a:r>
            <a:r>
              <a:rPr lang="el-GR" dirty="0">
                <a:hlinkClick r:id="rId31"/>
              </a:rPr>
              <a:t>συνέχεσθαι</a:t>
            </a:r>
            <a:r>
              <a:rPr lang="el-GR" dirty="0"/>
              <a:t>,</a:t>
            </a:r>
            <a:br>
              <a:rPr lang="el-GR" dirty="0"/>
            </a:br>
            <a:r>
              <a:rPr lang="el-GR" dirty="0">
                <a:hlinkClick r:id="rId18"/>
              </a:rPr>
              <a:t>οὐδέ</a:t>
            </a:r>
            <a:r>
              <a:rPr lang="el-GR" dirty="0"/>
              <a:t> </a:t>
            </a:r>
            <a:r>
              <a:rPr lang="el-GR" dirty="0">
                <a:hlinkClick r:id="rId24"/>
              </a:rPr>
              <a:t>τι</a:t>
            </a:r>
            <a:r>
              <a:rPr lang="el-GR" dirty="0"/>
              <a:t> </a:t>
            </a:r>
            <a:r>
              <a:rPr lang="el-GR" dirty="0">
                <a:hlinkClick r:id="rId32"/>
              </a:rPr>
              <a:t>χειρότερον</a:t>
            </a:r>
            <a:r>
              <a:rPr lang="el-GR" dirty="0"/>
              <a:t>, </a:t>
            </a:r>
            <a:r>
              <a:rPr lang="el-GR" dirty="0">
                <a:hlinkClick r:id="rId22"/>
              </a:rPr>
              <a:t>πᾶν</a:t>
            </a:r>
            <a:r>
              <a:rPr lang="el-GR" dirty="0"/>
              <a:t> </a:t>
            </a:r>
            <a:r>
              <a:rPr lang="el-GR" dirty="0">
                <a:hlinkClick r:id="rId33"/>
              </a:rPr>
              <a:t>δ'</a:t>
            </a:r>
            <a:r>
              <a:rPr lang="el-GR" dirty="0"/>
              <a:t> </a:t>
            </a:r>
            <a:r>
              <a:rPr lang="el-GR" dirty="0">
                <a:hlinkClick r:id="rId34"/>
              </a:rPr>
              <a:t>ἔμπλεόν</a:t>
            </a:r>
            <a:r>
              <a:rPr lang="el-GR" dirty="0"/>
              <a:t> </a:t>
            </a:r>
            <a:r>
              <a:rPr lang="el-GR" dirty="0">
                <a:hlinkClick r:id="rId20"/>
              </a:rPr>
              <a:t>ἐστιν</a:t>
            </a:r>
            <a:r>
              <a:rPr lang="el-GR" dirty="0"/>
              <a:t> </a:t>
            </a:r>
            <a:r>
              <a:rPr lang="el-GR" dirty="0">
                <a:hlinkClick r:id="rId35"/>
              </a:rPr>
              <a:t>ἐόντος.</a:t>
            </a:r>
            <a:br>
              <a:rPr lang="el-GR" dirty="0"/>
            </a:br>
            <a:br>
              <a:rPr lang="el-GR" dirty="0"/>
            </a:br>
            <a:br>
              <a:rPr lang="el-GR" dirty="0"/>
            </a:br>
            <a:r>
              <a:rPr lang="el-GR" dirty="0"/>
              <a:t>[25] </a:t>
            </a:r>
            <a:r>
              <a:rPr lang="el-GR" dirty="0">
                <a:hlinkClick r:id="rId36"/>
              </a:rPr>
              <a:t>Τῷ</a:t>
            </a:r>
            <a:r>
              <a:rPr lang="el-GR" dirty="0"/>
              <a:t> </a:t>
            </a:r>
            <a:r>
              <a:rPr lang="el-GR" dirty="0">
                <a:hlinkClick r:id="rId37"/>
              </a:rPr>
              <a:t>ξυνεχὲς</a:t>
            </a:r>
            <a:r>
              <a:rPr lang="el-GR" dirty="0"/>
              <a:t> </a:t>
            </a:r>
            <a:r>
              <a:rPr lang="el-GR" dirty="0">
                <a:hlinkClick r:id="rId22"/>
              </a:rPr>
              <a:t>πᾶν</a:t>
            </a:r>
            <a:r>
              <a:rPr lang="el-GR" dirty="0"/>
              <a:t> </a:t>
            </a:r>
            <a:r>
              <a:rPr lang="el-GR" dirty="0">
                <a:hlinkClick r:id="rId20"/>
              </a:rPr>
              <a:t>ἐστιν</a:t>
            </a:r>
            <a:r>
              <a:rPr lang="el-GR" dirty="0"/>
              <a:t>· </a:t>
            </a:r>
            <a:r>
              <a:rPr lang="el-GR" dirty="0">
                <a:hlinkClick r:id="rId38"/>
              </a:rPr>
              <a:t>ἐὸν</a:t>
            </a:r>
            <a:r>
              <a:rPr lang="el-GR" dirty="0"/>
              <a:t> </a:t>
            </a:r>
            <a:r>
              <a:rPr lang="el-GR" dirty="0">
                <a:hlinkClick r:id="rId3"/>
              </a:rPr>
              <a:t>γὰρ</a:t>
            </a:r>
            <a:r>
              <a:rPr lang="el-GR" dirty="0"/>
              <a:t> </a:t>
            </a:r>
            <a:r>
              <a:rPr lang="el-GR" dirty="0">
                <a:hlinkClick r:id="rId39"/>
              </a:rPr>
              <a:t>ἐόντι</a:t>
            </a:r>
            <a:r>
              <a:rPr lang="el-GR" dirty="0"/>
              <a:t> </a:t>
            </a:r>
            <a:r>
              <a:rPr lang="el-GR" dirty="0">
                <a:hlinkClick r:id="rId40"/>
              </a:rPr>
              <a:t>πελάζει.</a:t>
            </a:r>
            <a:br>
              <a:rPr lang="el-GR" dirty="0"/>
            </a:br>
            <a:r>
              <a:rPr lang="el-GR" dirty="0">
                <a:hlinkClick r:id="rId41"/>
              </a:rPr>
              <a:t>Αὐτὰρ</a:t>
            </a:r>
            <a:r>
              <a:rPr lang="el-GR" dirty="0"/>
              <a:t> </a:t>
            </a:r>
            <a:r>
              <a:rPr lang="el-GR" dirty="0">
                <a:hlinkClick r:id="rId42"/>
              </a:rPr>
              <a:t>ἀκίνητον</a:t>
            </a:r>
            <a:r>
              <a:rPr lang="el-GR" dirty="0"/>
              <a:t> </a:t>
            </a:r>
            <a:r>
              <a:rPr lang="el-GR" dirty="0">
                <a:hlinkClick r:id="rId43"/>
              </a:rPr>
              <a:t>μεγάλων</a:t>
            </a:r>
            <a:r>
              <a:rPr lang="el-GR" dirty="0"/>
              <a:t> </a:t>
            </a:r>
            <a:r>
              <a:rPr lang="el-GR" dirty="0">
                <a:hlinkClick r:id="rId44"/>
              </a:rPr>
              <a:t>ἐν</a:t>
            </a:r>
            <a:r>
              <a:rPr lang="el-GR" dirty="0"/>
              <a:t> </a:t>
            </a:r>
            <a:r>
              <a:rPr lang="el-GR" dirty="0">
                <a:hlinkClick r:id="rId45"/>
              </a:rPr>
              <a:t>πείρασι</a:t>
            </a:r>
            <a:r>
              <a:rPr lang="el-GR" dirty="0"/>
              <a:t> </a:t>
            </a:r>
            <a:r>
              <a:rPr lang="el-GR" dirty="0">
                <a:hlinkClick r:id="rId46"/>
              </a:rPr>
              <a:t>δεσμῶν</a:t>
            </a:r>
            <a:br>
              <a:rPr lang="el-GR" dirty="0"/>
            </a:br>
            <a:r>
              <a:rPr lang="el-GR" dirty="0">
                <a:hlinkClick r:id="rId20"/>
              </a:rPr>
              <a:t>ἔστιν</a:t>
            </a:r>
            <a:r>
              <a:rPr lang="el-GR" dirty="0"/>
              <a:t> </a:t>
            </a:r>
            <a:r>
              <a:rPr lang="el-GR" dirty="0">
                <a:hlinkClick r:id="rId47"/>
              </a:rPr>
              <a:t>ἄναρχον</a:t>
            </a:r>
            <a:r>
              <a:rPr lang="el-GR" dirty="0"/>
              <a:t> </a:t>
            </a:r>
            <a:r>
              <a:rPr lang="el-GR" dirty="0">
                <a:hlinkClick r:id="rId48"/>
              </a:rPr>
              <a:t>ἄπαυστον</a:t>
            </a:r>
            <a:r>
              <a:rPr lang="el-GR" dirty="0"/>
              <a:t>, </a:t>
            </a:r>
            <a:r>
              <a:rPr lang="el-GR" dirty="0">
                <a:hlinkClick r:id="rId21"/>
              </a:rPr>
              <a:t>ἐπεὶ</a:t>
            </a:r>
            <a:r>
              <a:rPr lang="el-GR" dirty="0"/>
              <a:t> </a:t>
            </a:r>
            <a:r>
              <a:rPr lang="el-GR" dirty="0">
                <a:hlinkClick r:id="rId12"/>
              </a:rPr>
              <a:t>γένεσις</a:t>
            </a:r>
            <a:r>
              <a:rPr lang="el-GR" dirty="0"/>
              <a:t> </a:t>
            </a:r>
            <a:r>
              <a:rPr lang="el-GR" dirty="0">
                <a:hlinkClick r:id="rId15"/>
              </a:rPr>
              <a:t>καὶ</a:t>
            </a:r>
            <a:r>
              <a:rPr lang="el-GR" dirty="0"/>
              <a:t> </a:t>
            </a:r>
            <a:r>
              <a:rPr lang="el-GR" dirty="0">
                <a:hlinkClick r:id="rId17"/>
              </a:rPr>
              <a:t>ὄλεθρος</a:t>
            </a:r>
            <a:br>
              <a:rPr lang="el-GR" dirty="0"/>
            </a:br>
            <a:r>
              <a:rPr lang="el-GR" dirty="0">
                <a:hlinkClick r:id="rId49"/>
              </a:rPr>
              <a:t>τῆλε</a:t>
            </a:r>
            <a:r>
              <a:rPr lang="el-GR" dirty="0"/>
              <a:t> </a:t>
            </a:r>
            <a:r>
              <a:rPr lang="el-GR" dirty="0">
                <a:hlinkClick r:id="rId50"/>
              </a:rPr>
              <a:t>μάλ'</a:t>
            </a:r>
            <a:r>
              <a:rPr lang="el-GR" dirty="0"/>
              <a:t> </a:t>
            </a:r>
            <a:r>
              <a:rPr lang="el-GR" dirty="0">
                <a:hlinkClick r:id="rId51"/>
              </a:rPr>
              <a:t>ἐπλάχθησαν</a:t>
            </a:r>
            <a:r>
              <a:rPr lang="el-GR" dirty="0"/>
              <a:t>, </a:t>
            </a:r>
            <a:r>
              <a:rPr lang="el-GR" dirty="0">
                <a:hlinkClick r:id="rId52"/>
              </a:rPr>
              <a:t>ἀπῶσε</a:t>
            </a:r>
            <a:r>
              <a:rPr lang="el-GR" dirty="0"/>
              <a:t> </a:t>
            </a:r>
            <a:r>
              <a:rPr lang="el-GR" dirty="0">
                <a:hlinkClick r:id="rId53"/>
              </a:rPr>
              <a:t>δὲ</a:t>
            </a:r>
            <a:r>
              <a:rPr lang="el-GR" dirty="0"/>
              <a:t> </a:t>
            </a:r>
            <a:r>
              <a:rPr lang="el-GR" dirty="0">
                <a:hlinkClick r:id="rId54"/>
              </a:rPr>
              <a:t>πίστις</a:t>
            </a:r>
            <a:r>
              <a:rPr lang="el-GR" dirty="0"/>
              <a:t> </a:t>
            </a:r>
            <a:r>
              <a:rPr lang="el-GR" dirty="0">
                <a:hlinkClick r:id="rId55"/>
              </a:rPr>
              <a:t>ἀληθής.</a:t>
            </a:r>
            <a:br>
              <a:rPr lang="el-GR" dirty="0"/>
            </a:br>
            <a:r>
              <a:rPr lang="el-GR" dirty="0">
                <a:hlinkClick r:id="rId56"/>
              </a:rPr>
              <a:t>Ταὐτόν</a:t>
            </a:r>
            <a:r>
              <a:rPr lang="el-GR" dirty="0"/>
              <a:t> </a:t>
            </a:r>
            <a:r>
              <a:rPr lang="el-GR" dirty="0">
                <a:hlinkClick r:id="rId57"/>
              </a:rPr>
              <a:t>τ'</a:t>
            </a:r>
            <a:r>
              <a:rPr lang="el-GR" dirty="0"/>
              <a:t> </a:t>
            </a:r>
            <a:r>
              <a:rPr lang="el-GR" dirty="0">
                <a:hlinkClick r:id="rId44"/>
              </a:rPr>
              <a:t>ἐν</a:t>
            </a:r>
            <a:r>
              <a:rPr lang="el-GR" dirty="0"/>
              <a:t> </a:t>
            </a:r>
            <a:r>
              <a:rPr lang="el-GR" dirty="0">
                <a:hlinkClick r:id="rId58"/>
              </a:rPr>
              <a:t>ταὐτῷ</a:t>
            </a:r>
            <a:r>
              <a:rPr lang="el-GR" dirty="0"/>
              <a:t> </a:t>
            </a:r>
            <a:r>
              <a:rPr lang="el-GR" dirty="0">
                <a:hlinkClick r:id="rId59"/>
              </a:rPr>
              <a:t>τε</a:t>
            </a:r>
            <a:r>
              <a:rPr lang="el-GR" dirty="0"/>
              <a:t> </a:t>
            </a:r>
            <a:r>
              <a:rPr lang="el-GR" dirty="0">
                <a:hlinkClick r:id="rId60"/>
              </a:rPr>
              <a:t>μένον</a:t>
            </a:r>
            <a:r>
              <a:rPr lang="el-GR" dirty="0"/>
              <a:t> </a:t>
            </a:r>
            <a:r>
              <a:rPr lang="el-GR" dirty="0">
                <a:hlinkClick r:id="rId61"/>
              </a:rPr>
              <a:t>καθ'</a:t>
            </a:r>
            <a:r>
              <a:rPr lang="el-GR" dirty="0"/>
              <a:t> </a:t>
            </a:r>
            <a:r>
              <a:rPr lang="el-GR" dirty="0">
                <a:hlinkClick r:id="rId62"/>
              </a:rPr>
              <a:t>ἑαυτό</a:t>
            </a:r>
            <a:r>
              <a:rPr lang="el-GR" dirty="0"/>
              <a:t> </a:t>
            </a:r>
            <a:r>
              <a:rPr lang="el-GR" dirty="0">
                <a:hlinkClick r:id="rId59"/>
              </a:rPr>
              <a:t>τε</a:t>
            </a:r>
            <a:r>
              <a:rPr lang="el-GR" dirty="0"/>
              <a:t> </a:t>
            </a:r>
            <a:r>
              <a:rPr lang="el-GR" dirty="0">
                <a:hlinkClick r:id="rId63"/>
              </a:rPr>
              <a:t>κεῖται</a:t>
            </a:r>
            <a:br>
              <a:rPr lang="el-GR" dirty="0"/>
            </a:br>
            <a:br>
              <a:rPr lang="el-GR" dirty="0"/>
            </a:br>
            <a:r>
              <a:rPr lang="el-GR" dirty="0"/>
              <a:t>[30] </a:t>
            </a:r>
            <a:r>
              <a:rPr lang="el-GR" dirty="0">
                <a:hlinkClick r:id="rId64"/>
              </a:rPr>
              <a:t>χοὔτως</a:t>
            </a:r>
            <a:r>
              <a:rPr lang="el-GR" dirty="0"/>
              <a:t> </a:t>
            </a:r>
            <a:r>
              <a:rPr lang="el-GR" dirty="0">
                <a:hlinkClick r:id="rId65"/>
              </a:rPr>
              <a:t>ἔμπεδον</a:t>
            </a:r>
            <a:r>
              <a:rPr lang="el-GR" dirty="0"/>
              <a:t> </a:t>
            </a:r>
            <a:r>
              <a:rPr lang="el-GR" dirty="0">
                <a:hlinkClick r:id="rId66"/>
              </a:rPr>
              <a:t>αὖθι</a:t>
            </a:r>
            <a:r>
              <a:rPr lang="el-GR" dirty="0"/>
              <a:t> </a:t>
            </a:r>
            <a:r>
              <a:rPr lang="el-GR" dirty="0">
                <a:hlinkClick r:id="rId67"/>
              </a:rPr>
              <a:t>μένει</a:t>
            </a:r>
            <a:r>
              <a:rPr lang="el-GR" dirty="0"/>
              <a:t>· </a:t>
            </a:r>
            <a:r>
              <a:rPr lang="el-GR" dirty="0">
                <a:hlinkClick r:id="rId68"/>
              </a:rPr>
              <a:t>κρατερὴ</a:t>
            </a:r>
            <a:r>
              <a:rPr lang="el-GR" dirty="0"/>
              <a:t> </a:t>
            </a:r>
            <a:r>
              <a:rPr lang="el-GR" dirty="0">
                <a:hlinkClick r:id="rId3"/>
              </a:rPr>
              <a:t>γὰρ</a:t>
            </a:r>
            <a:r>
              <a:rPr lang="el-GR" dirty="0"/>
              <a:t> </a:t>
            </a:r>
            <a:r>
              <a:rPr lang="el-GR" dirty="0">
                <a:hlinkClick r:id="rId69"/>
              </a:rPr>
              <a:t>Ἀνάγκη</a:t>
            </a:r>
            <a:br>
              <a:rPr lang="el-GR" dirty="0"/>
            </a:br>
            <a:r>
              <a:rPr lang="el-GR" dirty="0">
                <a:hlinkClick r:id="rId70"/>
              </a:rPr>
              <a:t>πείρατος</a:t>
            </a:r>
            <a:r>
              <a:rPr lang="el-GR" dirty="0"/>
              <a:t> </a:t>
            </a:r>
            <a:r>
              <a:rPr lang="el-GR" dirty="0">
                <a:hlinkClick r:id="rId44"/>
              </a:rPr>
              <a:t>ἐν</a:t>
            </a:r>
            <a:r>
              <a:rPr lang="el-GR" dirty="0"/>
              <a:t> </a:t>
            </a:r>
            <a:r>
              <a:rPr lang="el-GR" dirty="0">
                <a:hlinkClick r:id="rId71"/>
              </a:rPr>
              <a:t>δεσμοῖσιν</a:t>
            </a:r>
            <a:r>
              <a:rPr lang="el-GR" dirty="0"/>
              <a:t> </a:t>
            </a:r>
            <a:r>
              <a:rPr lang="el-GR" dirty="0">
                <a:hlinkClick r:id="rId72"/>
              </a:rPr>
              <a:t>ἔχει</a:t>
            </a:r>
            <a:r>
              <a:rPr lang="el-GR" dirty="0"/>
              <a:t>, </a:t>
            </a:r>
            <a:r>
              <a:rPr lang="el-GR" dirty="0">
                <a:hlinkClick r:id="rId27"/>
              </a:rPr>
              <a:t>τό</a:t>
            </a:r>
            <a:r>
              <a:rPr lang="el-GR" dirty="0"/>
              <a:t> </a:t>
            </a:r>
            <a:r>
              <a:rPr lang="el-GR" dirty="0">
                <a:hlinkClick r:id="rId30"/>
              </a:rPr>
              <a:t>μιν</a:t>
            </a:r>
            <a:r>
              <a:rPr lang="el-GR" dirty="0"/>
              <a:t> </a:t>
            </a:r>
            <a:r>
              <a:rPr lang="el-GR" dirty="0">
                <a:hlinkClick r:id="rId73"/>
              </a:rPr>
              <a:t>ἀμφὶς</a:t>
            </a:r>
            <a:r>
              <a:rPr lang="el-GR" dirty="0"/>
              <a:t> </a:t>
            </a:r>
            <a:r>
              <a:rPr lang="el-GR" dirty="0">
                <a:hlinkClick r:id="rId74"/>
              </a:rPr>
              <a:t>ἐέργει</a:t>
            </a:r>
            <a:r>
              <a:rPr lang="el-GR" dirty="0"/>
              <a:t>,</a:t>
            </a:r>
            <a:br>
              <a:rPr lang="el-GR" dirty="0"/>
            </a:br>
            <a:r>
              <a:rPr lang="el-GR" dirty="0">
                <a:hlinkClick r:id="rId75"/>
              </a:rPr>
              <a:t>οὕνεκεν</a:t>
            </a:r>
            <a:r>
              <a:rPr lang="el-GR" dirty="0"/>
              <a:t> </a:t>
            </a:r>
            <a:r>
              <a:rPr lang="el-GR" dirty="0">
                <a:hlinkClick r:id="rId5"/>
              </a:rPr>
              <a:t>οὐκ</a:t>
            </a:r>
            <a:r>
              <a:rPr lang="el-GR" dirty="0"/>
              <a:t> </a:t>
            </a:r>
            <a:r>
              <a:rPr lang="el-GR" dirty="0">
                <a:hlinkClick r:id="rId76"/>
              </a:rPr>
              <a:t>ἀτελεύτητον</a:t>
            </a:r>
            <a:r>
              <a:rPr lang="el-GR" dirty="0"/>
              <a:t> </a:t>
            </a:r>
            <a:r>
              <a:rPr lang="el-GR" dirty="0">
                <a:hlinkClick r:id="rId27"/>
              </a:rPr>
              <a:t>τὸ</a:t>
            </a:r>
            <a:r>
              <a:rPr lang="el-GR" dirty="0"/>
              <a:t> </a:t>
            </a:r>
            <a:r>
              <a:rPr lang="el-GR" dirty="0">
                <a:hlinkClick r:id="rId38"/>
              </a:rPr>
              <a:t>ἐὸν</a:t>
            </a:r>
            <a:r>
              <a:rPr lang="el-GR" dirty="0"/>
              <a:t> </a:t>
            </a:r>
            <a:r>
              <a:rPr lang="el-GR" dirty="0">
                <a:hlinkClick r:id="rId77"/>
              </a:rPr>
              <a:t>θέμις</a:t>
            </a:r>
            <a:r>
              <a:rPr lang="el-GR" dirty="0"/>
              <a:t> </a:t>
            </a:r>
            <a:r>
              <a:rPr lang="el-GR" dirty="0">
                <a:hlinkClick r:id="rId78"/>
              </a:rPr>
              <a:t>εἶναι</a:t>
            </a:r>
            <a:r>
              <a:rPr lang="el-GR" dirty="0"/>
              <a:t>·</a:t>
            </a:r>
            <a:br>
              <a:rPr lang="el-GR" dirty="0"/>
            </a:br>
            <a:r>
              <a:rPr lang="el-GR" dirty="0">
                <a:hlinkClick r:id="rId6"/>
              </a:rPr>
              <a:t>ἔστι</a:t>
            </a:r>
            <a:r>
              <a:rPr lang="el-GR" dirty="0"/>
              <a:t> </a:t>
            </a:r>
            <a:r>
              <a:rPr lang="el-GR" dirty="0">
                <a:hlinkClick r:id="rId3"/>
              </a:rPr>
              <a:t>γὰρ</a:t>
            </a:r>
            <a:r>
              <a:rPr lang="el-GR" dirty="0"/>
              <a:t> </a:t>
            </a:r>
            <a:r>
              <a:rPr lang="el-GR" dirty="0">
                <a:hlinkClick r:id="rId5"/>
              </a:rPr>
              <a:t>οὐκ</a:t>
            </a:r>
            <a:r>
              <a:rPr lang="el-GR" dirty="0"/>
              <a:t> </a:t>
            </a:r>
            <a:r>
              <a:rPr lang="el-GR" dirty="0">
                <a:hlinkClick r:id="rId79"/>
              </a:rPr>
              <a:t>ἐπιδεές</a:t>
            </a:r>
            <a:r>
              <a:rPr lang="el-GR" dirty="0"/>
              <a:t>· </a:t>
            </a:r>
            <a:r>
              <a:rPr lang="el-GR" dirty="0">
                <a:hlinkClick r:id="rId80"/>
              </a:rPr>
              <a:t>μὴ</a:t>
            </a:r>
            <a:r>
              <a:rPr lang="el-GR" dirty="0"/>
              <a:t> </a:t>
            </a:r>
            <a:r>
              <a:rPr lang="el-GR" dirty="0">
                <a:hlinkClick r:id="rId38"/>
              </a:rPr>
              <a:t>ἐὸν</a:t>
            </a:r>
            <a:r>
              <a:rPr lang="el-GR" dirty="0"/>
              <a:t> </a:t>
            </a:r>
            <a:r>
              <a:rPr lang="el-GR" dirty="0">
                <a:hlinkClick r:id="rId33"/>
              </a:rPr>
              <a:t>δ'</a:t>
            </a:r>
            <a:r>
              <a:rPr lang="el-GR" dirty="0"/>
              <a:t> </a:t>
            </a:r>
            <a:r>
              <a:rPr lang="el-GR" dirty="0">
                <a:hlinkClick r:id="rId81"/>
              </a:rPr>
              <a:t>ἂν</a:t>
            </a:r>
            <a:r>
              <a:rPr lang="el-GR" dirty="0"/>
              <a:t> </a:t>
            </a:r>
            <a:r>
              <a:rPr lang="el-GR" dirty="0">
                <a:hlinkClick r:id="rId82"/>
              </a:rPr>
              <a:t>παντὸς</a:t>
            </a:r>
            <a:r>
              <a:rPr lang="el-GR" dirty="0"/>
              <a:t> </a:t>
            </a:r>
            <a:r>
              <a:rPr lang="el-GR" dirty="0">
                <a:hlinkClick r:id="rId83"/>
              </a:rPr>
              <a:t>ἐδεῖτο.</a:t>
            </a:r>
            <a:br>
              <a:rPr lang="el-GR" dirty="0"/>
            </a:br>
            <a:r>
              <a:rPr lang="el-GR" dirty="0">
                <a:hlinkClick r:id="rId56"/>
              </a:rPr>
              <a:t>Ταὐτὸν</a:t>
            </a:r>
            <a:r>
              <a:rPr lang="el-GR" dirty="0"/>
              <a:t> </a:t>
            </a:r>
            <a:r>
              <a:rPr lang="el-GR" dirty="0">
                <a:hlinkClick r:id="rId33"/>
              </a:rPr>
              <a:t>δ'</a:t>
            </a:r>
            <a:r>
              <a:rPr lang="el-GR" dirty="0"/>
              <a:t> </a:t>
            </a:r>
            <a:r>
              <a:rPr lang="el-GR" dirty="0">
                <a:hlinkClick r:id="rId6"/>
              </a:rPr>
              <a:t>ἐστὶ</a:t>
            </a:r>
            <a:r>
              <a:rPr lang="el-GR" dirty="0"/>
              <a:t> </a:t>
            </a:r>
            <a:r>
              <a:rPr lang="el-GR" dirty="0">
                <a:hlinkClick r:id="rId84"/>
              </a:rPr>
              <a:t>νοεῖν</a:t>
            </a:r>
            <a:r>
              <a:rPr lang="el-GR" dirty="0"/>
              <a:t> </a:t>
            </a:r>
            <a:r>
              <a:rPr lang="el-GR" dirty="0">
                <a:hlinkClick r:id="rId59"/>
              </a:rPr>
              <a:t>τε</a:t>
            </a:r>
            <a:r>
              <a:rPr lang="el-GR" dirty="0"/>
              <a:t> </a:t>
            </a:r>
            <a:r>
              <a:rPr lang="el-GR" dirty="0">
                <a:hlinkClick r:id="rId15"/>
              </a:rPr>
              <a:t>καὶ</a:t>
            </a:r>
            <a:r>
              <a:rPr lang="el-GR" dirty="0"/>
              <a:t> </a:t>
            </a:r>
            <a:r>
              <a:rPr lang="el-GR" dirty="0">
                <a:hlinkClick r:id="rId75"/>
              </a:rPr>
              <a:t>οὕνεκεν</a:t>
            </a:r>
            <a:r>
              <a:rPr lang="el-GR" dirty="0"/>
              <a:t> </a:t>
            </a:r>
            <a:r>
              <a:rPr lang="el-GR" dirty="0">
                <a:hlinkClick r:id="rId6"/>
              </a:rPr>
              <a:t>ἔστι</a:t>
            </a:r>
            <a:r>
              <a:rPr lang="el-GR" dirty="0"/>
              <a:t> </a:t>
            </a:r>
            <a:r>
              <a:rPr lang="el-GR" dirty="0">
                <a:hlinkClick r:id="rId85"/>
              </a:rPr>
              <a:t>νόημα.</a:t>
            </a:r>
            <a:br>
              <a:rPr lang="el-GR" dirty="0"/>
            </a:br>
            <a:br>
              <a:rPr lang="el-GR" dirty="0"/>
            </a:br>
            <a:r>
              <a:rPr lang="el-GR" dirty="0"/>
              <a:t>[35] </a:t>
            </a:r>
            <a:r>
              <a:rPr lang="el-GR" dirty="0">
                <a:hlinkClick r:id="rId86"/>
              </a:rPr>
              <a:t>Οὐ</a:t>
            </a:r>
            <a:r>
              <a:rPr lang="el-GR" dirty="0"/>
              <a:t> </a:t>
            </a:r>
            <a:r>
              <a:rPr lang="el-GR" dirty="0">
                <a:hlinkClick r:id="rId3"/>
              </a:rPr>
              <a:t>γὰρ</a:t>
            </a:r>
            <a:r>
              <a:rPr lang="el-GR" dirty="0"/>
              <a:t> </a:t>
            </a:r>
            <a:r>
              <a:rPr lang="el-GR" dirty="0">
                <a:hlinkClick r:id="rId87"/>
              </a:rPr>
              <a:t>ἄνευ</a:t>
            </a:r>
            <a:r>
              <a:rPr lang="el-GR" dirty="0"/>
              <a:t> </a:t>
            </a:r>
            <a:r>
              <a:rPr lang="el-GR" dirty="0">
                <a:hlinkClick r:id="rId88"/>
              </a:rPr>
              <a:t>τοῦ</a:t>
            </a:r>
            <a:r>
              <a:rPr lang="el-GR" dirty="0"/>
              <a:t> </a:t>
            </a:r>
            <a:r>
              <a:rPr lang="el-GR" dirty="0">
                <a:hlinkClick r:id="rId35"/>
              </a:rPr>
              <a:t>ἐόντος</a:t>
            </a:r>
            <a:r>
              <a:rPr lang="el-GR" dirty="0"/>
              <a:t>, </a:t>
            </a:r>
            <a:r>
              <a:rPr lang="el-GR" dirty="0">
                <a:hlinkClick r:id="rId44"/>
              </a:rPr>
              <a:t>ἐν</a:t>
            </a:r>
            <a:r>
              <a:rPr lang="el-GR" dirty="0"/>
              <a:t> </a:t>
            </a:r>
            <a:r>
              <a:rPr lang="el-GR" dirty="0">
                <a:hlinkClick r:id="rId89"/>
              </a:rPr>
              <a:t>ᾧ</a:t>
            </a:r>
            <a:r>
              <a:rPr lang="el-GR" dirty="0"/>
              <a:t> </a:t>
            </a:r>
            <a:r>
              <a:rPr lang="el-GR" dirty="0">
                <a:hlinkClick r:id="rId90"/>
              </a:rPr>
              <a:t>πεφατισμένον</a:t>
            </a:r>
            <a:r>
              <a:rPr lang="el-GR" dirty="0"/>
              <a:t> </a:t>
            </a:r>
            <a:r>
              <a:rPr lang="el-GR" dirty="0">
                <a:hlinkClick r:id="rId20"/>
              </a:rPr>
              <a:t>ἐστιν</a:t>
            </a:r>
            <a:r>
              <a:rPr lang="el-GR" dirty="0"/>
              <a:t>,</a:t>
            </a:r>
            <a:br>
              <a:rPr lang="el-GR" dirty="0"/>
            </a:br>
            <a:r>
              <a:rPr lang="el-GR" dirty="0">
                <a:hlinkClick r:id="rId91"/>
              </a:rPr>
              <a:t>εὑρήσεις</a:t>
            </a:r>
            <a:r>
              <a:rPr lang="el-GR" dirty="0"/>
              <a:t> </a:t>
            </a:r>
            <a:r>
              <a:rPr lang="el-GR" dirty="0">
                <a:hlinkClick r:id="rId27"/>
              </a:rPr>
              <a:t>τὸ</a:t>
            </a:r>
            <a:r>
              <a:rPr lang="el-GR" dirty="0"/>
              <a:t> </a:t>
            </a:r>
            <a:r>
              <a:rPr lang="el-GR" dirty="0">
                <a:hlinkClick r:id="rId84"/>
              </a:rPr>
              <a:t>νοεῖν</a:t>
            </a:r>
            <a:r>
              <a:rPr lang="el-GR" dirty="0"/>
              <a:t>· </a:t>
            </a:r>
            <a:r>
              <a:rPr lang="el-GR" dirty="0">
                <a:hlinkClick r:id="rId92"/>
              </a:rPr>
              <a:t>οὐδὲν</a:t>
            </a:r>
            <a:r>
              <a:rPr lang="el-GR" dirty="0"/>
              <a:t> </a:t>
            </a:r>
            <a:r>
              <a:rPr lang="el-GR" dirty="0">
                <a:hlinkClick r:id="rId3"/>
              </a:rPr>
              <a:t>γὰρ</a:t>
            </a:r>
            <a:r>
              <a:rPr lang="el-GR" dirty="0"/>
              <a:t> &lt;</a:t>
            </a:r>
            <a:r>
              <a:rPr lang="el-GR" dirty="0">
                <a:hlinkClick r:id="rId93"/>
              </a:rPr>
              <a:t>ἢ&gt;</a:t>
            </a:r>
            <a:r>
              <a:rPr lang="el-GR" dirty="0"/>
              <a:t> </a:t>
            </a:r>
            <a:r>
              <a:rPr lang="el-GR" dirty="0">
                <a:hlinkClick r:id="rId20"/>
              </a:rPr>
              <a:t>ἔστιν</a:t>
            </a:r>
            <a:r>
              <a:rPr lang="el-GR" dirty="0"/>
              <a:t> </a:t>
            </a:r>
            <a:r>
              <a:rPr lang="el-GR" dirty="0">
                <a:hlinkClick r:id="rId93"/>
              </a:rPr>
              <a:t>ἢ</a:t>
            </a:r>
            <a:r>
              <a:rPr lang="el-GR" dirty="0"/>
              <a:t> </a:t>
            </a:r>
            <a:r>
              <a:rPr lang="el-GR" dirty="0">
                <a:hlinkClick r:id="rId94"/>
              </a:rPr>
              <a:t>ἔσται</a:t>
            </a:r>
            <a:br>
              <a:rPr lang="el-GR" dirty="0"/>
            </a:br>
            <a:r>
              <a:rPr lang="el-GR" dirty="0">
                <a:hlinkClick r:id="rId95"/>
              </a:rPr>
              <a:t>ἄλλο</a:t>
            </a:r>
            <a:r>
              <a:rPr lang="el-GR" dirty="0"/>
              <a:t> </a:t>
            </a:r>
            <a:r>
              <a:rPr lang="el-GR" dirty="0">
                <a:hlinkClick r:id="rId96"/>
              </a:rPr>
              <a:t>πάρεξ</a:t>
            </a:r>
            <a:r>
              <a:rPr lang="el-GR" dirty="0"/>
              <a:t> </a:t>
            </a:r>
            <a:r>
              <a:rPr lang="el-GR" dirty="0">
                <a:hlinkClick r:id="rId88"/>
              </a:rPr>
              <a:t>τοῦ</a:t>
            </a:r>
            <a:r>
              <a:rPr lang="el-GR" dirty="0"/>
              <a:t> </a:t>
            </a:r>
            <a:r>
              <a:rPr lang="el-GR" dirty="0">
                <a:hlinkClick r:id="rId35"/>
              </a:rPr>
              <a:t>ἐόντος</a:t>
            </a:r>
            <a:r>
              <a:rPr lang="el-GR" dirty="0"/>
              <a:t>, </a:t>
            </a:r>
            <a:r>
              <a:rPr lang="el-GR" dirty="0">
                <a:hlinkClick r:id="rId21"/>
              </a:rPr>
              <a:t>ἐπεὶ</a:t>
            </a:r>
            <a:r>
              <a:rPr lang="el-GR" dirty="0"/>
              <a:t> </a:t>
            </a:r>
            <a:r>
              <a:rPr lang="el-GR" dirty="0">
                <a:hlinkClick r:id="rId27"/>
              </a:rPr>
              <a:t>τό</a:t>
            </a:r>
            <a:r>
              <a:rPr lang="el-GR" dirty="0"/>
              <a:t> </a:t>
            </a:r>
            <a:r>
              <a:rPr lang="el-GR" dirty="0">
                <a:hlinkClick r:id="rId97"/>
              </a:rPr>
              <a:t>γε</a:t>
            </a:r>
            <a:r>
              <a:rPr lang="el-GR" dirty="0"/>
              <a:t> </a:t>
            </a:r>
            <a:r>
              <a:rPr lang="el-GR" dirty="0">
                <a:hlinkClick r:id="rId98"/>
              </a:rPr>
              <a:t>Μοῖρ'</a:t>
            </a:r>
            <a:r>
              <a:rPr lang="el-GR" dirty="0"/>
              <a:t> </a:t>
            </a:r>
            <a:r>
              <a:rPr lang="el-GR" dirty="0">
                <a:hlinkClick r:id="rId99"/>
              </a:rPr>
              <a:t>ἐπέδησεν</a:t>
            </a:r>
            <a:br>
              <a:rPr lang="el-GR" dirty="0"/>
            </a:br>
            <a:r>
              <a:rPr lang="el-GR" dirty="0">
                <a:hlinkClick r:id="rId100"/>
              </a:rPr>
              <a:t>οὖλον</a:t>
            </a:r>
            <a:r>
              <a:rPr lang="el-GR" dirty="0"/>
              <a:t> </a:t>
            </a:r>
            <a:r>
              <a:rPr lang="el-GR" dirty="0">
                <a:hlinkClick r:id="rId42"/>
              </a:rPr>
              <a:t>ἀκίνητόν</a:t>
            </a:r>
            <a:r>
              <a:rPr lang="el-GR" dirty="0"/>
              <a:t> </a:t>
            </a:r>
            <a:r>
              <a:rPr lang="el-GR" dirty="0">
                <a:hlinkClick r:id="rId57"/>
              </a:rPr>
              <a:t>τ'</a:t>
            </a:r>
            <a:r>
              <a:rPr lang="el-GR" dirty="0"/>
              <a:t> </a:t>
            </a:r>
            <a:r>
              <a:rPr lang="el-GR" dirty="0">
                <a:hlinkClick r:id="rId101"/>
              </a:rPr>
              <a:t>ἔμεναι</a:t>
            </a:r>
            <a:r>
              <a:rPr lang="el-GR" dirty="0"/>
              <a:t>· </a:t>
            </a:r>
            <a:r>
              <a:rPr lang="el-GR" dirty="0">
                <a:hlinkClick r:id="rId36"/>
              </a:rPr>
              <a:t>τῷ</a:t>
            </a:r>
            <a:r>
              <a:rPr lang="el-GR" dirty="0"/>
              <a:t> </a:t>
            </a:r>
            <a:r>
              <a:rPr lang="el-GR" dirty="0">
                <a:hlinkClick r:id="rId102"/>
              </a:rPr>
              <a:t>πάντ'</a:t>
            </a:r>
            <a:r>
              <a:rPr lang="el-GR" dirty="0"/>
              <a:t> </a:t>
            </a:r>
            <a:r>
              <a:rPr lang="el-GR" dirty="0">
                <a:hlinkClick r:id="rId103"/>
              </a:rPr>
              <a:t>ὄνομ'</a:t>
            </a:r>
            <a:r>
              <a:rPr lang="el-GR" dirty="0"/>
              <a:t> </a:t>
            </a:r>
            <a:r>
              <a:rPr lang="el-GR" dirty="0">
                <a:hlinkClick r:id="rId94"/>
              </a:rPr>
              <a:t>ἔσται</a:t>
            </a:r>
            <a:r>
              <a:rPr lang="el-GR" dirty="0"/>
              <a:t>,</a:t>
            </a:r>
            <a:br>
              <a:rPr lang="el-GR" dirty="0"/>
            </a:br>
            <a:r>
              <a:rPr lang="el-GR" dirty="0">
                <a:hlinkClick r:id="rId104"/>
              </a:rPr>
              <a:t>ὅσσα</a:t>
            </a:r>
            <a:r>
              <a:rPr lang="el-GR" dirty="0"/>
              <a:t> </a:t>
            </a:r>
            <a:r>
              <a:rPr lang="el-GR" dirty="0">
                <a:hlinkClick r:id="rId105"/>
              </a:rPr>
              <a:t>βροτοὶ</a:t>
            </a:r>
            <a:r>
              <a:rPr lang="el-GR" dirty="0"/>
              <a:t> </a:t>
            </a:r>
            <a:r>
              <a:rPr lang="el-GR" dirty="0">
                <a:hlinkClick r:id="rId106"/>
              </a:rPr>
              <a:t>κατέθεντο</a:t>
            </a:r>
            <a:r>
              <a:rPr lang="el-GR" dirty="0"/>
              <a:t> </a:t>
            </a:r>
            <a:r>
              <a:rPr lang="el-GR" dirty="0">
                <a:hlinkClick r:id="rId107"/>
              </a:rPr>
              <a:t>πεποιθότες</a:t>
            </a:r>
            <a:r>
              <a:rPr lang="el-GR" dirty="0"/>
              <a:t> </a:t>
            </a:r>
            <a:r>
              <a:rPr lang="el-GR" dirty="0">
                <a:hlinkClick r:id="rId78"/>
              </a:rPr>
              <a:t>εἶναι</a:t>
            </a:r>
            <a:r>
              <a:rPr lang="el-GR" dirty="0"/>
              <a:t> </a:t>
            </a:r>
            <a:r>
              <a:rPr lang="el-GR" dirty="0">
                <a:hlinkClick r:id="rId108"/>
              </a:rPr>
              <a:t>ἀληθῆ</a:t>
            </a:r>
            <a:r>
              <a:rPr lang="el-GR" dirty="0"/>
              <a:t>,</a:t>
            </a:r>
            <a:br>
              <a:rPr lang="el-GR" dirty="0"/>
            </a:br>
            <a:br>
              <a:rPr lang="el-GR" dirty="0"/>
            </a:br>
            <a:endParaRPr lang="it-IT" dirty="0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EFCCA7E-2D97-4706-B0C9-744324A6AF7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/>
              <a:t>20 future ? Or how could it come into being ? If it came into</a:t>
            </a:r>
            <a:br>
              <a:rPr lang="en-US" dirty="0"/>
            </a:br>
            <a:r>
              <a:rPr lang="en-US" dirty="0"/>
              <a:t>being, it is not; nor is it if it is going to be in the future. Thus is</a:t>
            </a:r>
            <a:br>
              <a:rPr lang="en-US" dirty="0"/>
            </a:br>
            <a:r>
              <a:rPr lang="en-US" dirty="0"/>
              <a:t>becoming extinguished and passing away not to be heard of.</a:t>
            </a:r>
            <a:br>
              <a:rPr lang="en-US" dirty="0"/>
            </a:br>
            <a:r>
              <a:rPr lang="en-US" dirty="0"/>
              <a:t>Nor is it divisible, since it is all alike, and there is no more</a:t>
            </a:r>
            <a:br>
              <a:rPr lang="en-US" dirty="0"/>
            </a:br>
            <a:r>
              <a:rPr lang="en-US" dirty="0"/>
              <a:t>of it in one place than in another, to hinder it from holding</a:t>
            </a:r>
            <a:br>
              <a:rPr lang="en-US" dirty="0"/>
            </a:br>
            <a:r>
              <a:rPr lang="en-US" dirty="0"/>
              <a:t>together, nor less of it, but everything is full of what is.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25 Wherefore all holds together; for what is; is in contact with what is.</a:t>
            </a:r>
            <a:br>
              <a:rPr lang="en-US" dirty="0"/>
            </a:br>
            <a:r>
              <a:rPr lang="en-US" dirty="0"/>
              <a:t>Moreover, it is immovable in the bonds of mighty chains, without</a:t>
            </a:r>
            <a:br>
              <a:rPr lang="en-US" dirty="0"/>
            </a:br>
            <a:r>
              <a:rPr lang="en-US" dirty="0"/>
              <a:t>beginning and without end; since coming into being</a:t>
            </a:r>
            <a:br>
              <a:rPr lang="en-US" dirty="0"/>
            </a:br>
            <a:r>
              <a:rPr lang="en-US" dirty="0"/>
              <a:t>and passing away have been driven afar, and true belief has cast them away.</a:t>
            </a:r>
            <a:br>
              <a:rPr lang="en-US" dirty="0"/>
            </a:br>
            <a:r>
              <a:rPr lang="en-US" dirty="0"/>
              <a:t>It is the same, and it rests in the self-same place, abiding in itself.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30 And thus it </a:t>
            </a:r>
            <a:r>
              <a:rPr lang="en-US" dirty="0" err="1"/>
              <a:t>remaineth</a:t>
            </a:r>
            <a:r>
              <a:rPr lang="en-US" dirty="0"/>
              <a:t> constant in its place; for hard necessity</a:t>
            </a:r>
            <a:br>
              <a:rPr lang="en-US" dirty="0"/>
            </a:br>
            <a:r>
              <a:rPr lang="en-US" dirty="0"/>
              <a:t>keeps it in the bonds of the limit that holds it fast on every side.</a:t>
            </a:r>
            <a:br>
              <a:rPr lang="en-US" dirty="0"/>
            </a:br>
            <a:r>
              <a:rPr lang="en-US" dirty="0"/>
              <a:t>Wherefore it is not permitted to what is to be infinite; for it is in need of nothing ; while, if it were infinite, it would stand in need of everything. It is the</a:t>
            </a:r>
            <a:br>
              <a:rPr lang="en-US" dirty="0"/>
            </a:br>
            <a:r>
              <a:rPr lang="en-US" dirty="0"/>
              <a:t>same thing that can be thought and for the sake of which the thought exists ;</a:t>
            </a:r>
            <a:br>
              <a:rPr lang="en-US" dirty="0"/>
            </a:br>
            <a:br>
              <a:rPr lang="en-US" dirty="0"/>
            </a:br>
            <a:r>
              <a:rPr lang="en-US" dirty="0"/>
              <a:t>35 for you cannot find thought without something that is, to which it is</a:t>
            </a:r>
            <a:br>
              <a:rPr lang="en-US" dirty="0"/>
            </a:br>
            <a:r>
              <a:rPr lang="en-US" dirty="0"/>
              <a:t>betrothed. And there is not, and never shall be, any time other, than that which</a:t>
            </a:r>
            <a:br>
              <a:rPr lang="en-US" dirty="0"/>
            </a:br>
            <a:r>
              <a:rPr lang="en-US" dirty="0"/>
              <a:t>is present, since fate has chained it so as to be whole and immovable.</a:t>
            </a:r>
            <a:br>
              <a:rPr lang="en-US" dirty="0"/>
            </a:br>
            <a:r>
              <a:rPr lang="en-US" dirty="0"/>
              <a:t>Wherefore all these things are but the names which mortals</a:t>
            </a:r>
            <a:br>
              <a:rPr lang="en-US" dirty="0"/>
            </a:br>
            <a:r>
              <a:rPr lang="en-US" dirty="0"/>
              <a:t>have given, believing them, to be true –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936711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91BEA5-D4A9-4069-80EE-E37AA2BF2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55A5FD9-1A4D-4718-841F-BEE5F7F43F7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l-GR" dirty="0"/>
              <a:t>[40] </a:t>
            </a:r>
            <a:r>
              <a:rPr lang="el-GR" dirty="0">
                <a:hlinkClick r:id="rId2"/>
              </a:rPr>
              <a:t>γίγνεσθαί</a:t>
            </a:r>
            <a:r>
              <a:rPr lang="el-GR" dirty="0"/>
              <a:t> </a:t>
            </a:r>
            <a:r>
              <a:rPr lang="el-GR" dirty="0">
                <a:hlinkClick r:id="rId3"/>
              </a:rPr>
              <a:t>τε</a:t>
            </a:r>
            <a:r>
              <a:rPr lang="el-GR" dirty="0"/>
              <a:t> </a:t>
            </a:r>
            <a:r>
              <a:rPr lang="el-GR" dirty="0">
                <a:hlinkClick r:id="rId4"/>
              </a:rPr>
              <a:t>καὶ</a:t>
            </a:r>
            <a:r>
              <a:rPr lang="el-GR" dirty="0"/>
              <a:t> </a:t>
            </a:r>
            <a:r>
              <a:rPr lang="el-GR" dirty="0">
                <a:hlinkClick r:id="rId5"/>
              </a:rPr>
              <a:t>ὄλλυσθαι</a:t>
            </a:r>
            <a:r>
              <a:rPr lang="el-GR" dirty="0"/>
              <a:t>, </a:t>
            </a:r>
            <a:r>
              <a:rPr lang="el-GR" dirty="0">
                <a:hlinkClick r:id="rId6"/>
              </a:rPr>
              <a:t>εἶναί</a:t>
            </a:r>
            <a:r>
              <a:rPr lang="el-GR" dirty="0"/>
              <a:t> </a:t>
            </a:r>
            <a:r>
              <a:rPr lang="el-GR" dirty="0">
                <a:hlinkClick r:id="rId3"/>
              </a:rPr>
              <a:t>τε</a:t>
            </a:r>
            <a:r>
              <a:rPr lang="el-GR" dirty="0"/>
              <a:t> </a:t>
            </a:r>
            <a:r>
              <a:rPr lang="el-GR" dirty="0">
                <a:hlinkClick r:id="rId4"/>
              </a:rPr>
              <a:t>καὶ</a:t>
            </a:r>
            <a:r>
              <a:rPr lang="el-GR" dirty="0"/>
              <a:t> </a:t>
            </a:r>
            <a:r>
              <a:rPr lang="el-GR" dirty="0">
                <a:hlinkClick r:id="rId7"/>
              </a:rPr>
              <a:t>οὐχί</a:t>
            </a:r>
            <a:r>
              <a:rPr lang="el-GR" dirty="0"/>
              <a:t>,</a:t>
            </a:r>
            <a:br>
              <a:rPr lang="el-GR" dirty="0"/>
            </a:br>
            <a:r>
              <a:rPr lang="el-GR" dirty="0">
                <a:hlinkClick r:id="rId4"/>
              </a:rPr>
              <a:t>καὶ</a:t>
            </a:r>
            <a:r>
              <a:rPr lang="el-GR" dirty="0"/>
              <a:t> </a:t>
            </a:r>
            <a:r>
              <a:rPr lang="el-GR" dirty="0">
                <a:hlinkClick r:id="rId8"/>
              </a:rPr>
              <a:t>τόπον</a:t>
            </a:r>
            <a:r>
              <a:rPr lang="el-GR" dirty="0"/>
              <a:t> </a:t>
            </a:r>
            <a:r>
              <a:rPr lang="el-GR" dirty="0">
                <a:hlinkClick r:id="rId9"/>
              </a:rPr>
              <a:t>ἀλλάσσειν</a:t>
            </a:r>
            <a:r>
              <a:rPr lang="el-GR" dirty="0"/>
              <a:t> </a:t>
            </a:r>
            <a:r>
              <a:rPr lang="el-GR" dirty="0">
                <a:hlinkClick r:id="rId10"/>
              </a:rPr>
              <a:t>διά</a:t>
            </a:r>
            <a:r>
              <a:rPr lang="el-GR" dirty="0"/>
              <a:t> </a:t>
            </a:r>
            <a:r>
              <a:rPr lang="el-GR" dirty="0">
                <a:hlinkClick r:id="rId3"/>
              </a:rPr>
              <a:t>τε</a:t>
            </a:r>
            <a:r>
              <a:rPr lang="el-GR" dirty="0"/>
              <a:t> </a:t>
            </a:r>
            <a:r>
              <a:rPr lang="el-GR" dirty="0">
                <a:hlinkClick r:id="rId11"/>
              </a:rPr>
              <a:t>χρόα</a:t>
            </a:r>
            <a:r>
              <a:rPr lang="el-GR" dirty="0"/>
              <a:t> </a:t>
            </a:r>
            <a:r>
              <a:rPr lang="el-GR" dirty="0">
                <a:hlinkClick r:id="rId12"/>
              </a:rPr>
              <a:t>φανὸν</a:t>
            </a:r>
            <a:r>
              <a:rPr lang="el-GR" dirty="0"/>
              <a:t> </a:t>
            </a:r>
            <a:r>
              <a:rPr lang="el-GR" dirty="0">
                <a:hlinkClick r:id="rId13"/>
              </a:rPr>
              <a:t>ἀμείϐειν</a:t>
            </a:r>
            <a:r>
              <a:rPr lang="el-GR" dirty="0"/>
              <a:t>.</a:t>
            </a:r>
            <a:br>
              <a:rPr lang="el-GR" dirty="0"/>
            </a:br>
            <a:r>
              <a:rPr lang="el-GR" dirty="0">
                <a:hlinkClick r:id="rId14"/>
              </a:rPr>
              <a:t>Αὐτὰρ</a:t>
            </a:r>
            <a:r>
              <a:rPr lang="el-GR" dirty="0"/>
              <a:t> </a:t>
            </a:r>
            <a:r>
              <a:rPr lang="el-GR" dirty="0">
                <a:hlinkClick r:id="rId15"/>
              </a:rPr>
              <a:t>ἐπεὶ</a:t>
            </a:r>
            <a:r>
              <a:rPr lang="el-GR" dirty="0"/>
              <a:t> </a:t>
            </a:r>
            <a:r>
              <a:rPr lang="el-GR" dirty="0">
                <a:hlinkClick r:id="rId16"/>
              </a:rPr>
              <a:t>πεῖρας</a:t>
            </a:r>
            <a:r>
              <a:rPr lang="el-GR" dirty="0"/>
              <a:t> </a:t>
            </a:r>
            <a:r>
              <a:rPr lang="el-GR" dirty="0">
                <a:hlinkClick r:id="rId17"/>
              </a:rPr>
              <a:t>πύματον</a:t>
            </a:r>
            <a:r>
              <a:rPr lang="el-GR" dirty="0"/>
              <a:t>, </a:t>
            </a:r>
            <a:r>
              <a:rPr lang="el-GR" dirty="0">
                <a:hlinkClick r:id="rId18"/>
              </a:rPr>
              <a:t>τετελεσμένον</a:t>
            </a:r>
            <a:r>
              <a:rPr lang="el-GR" dirty="0"/>
              <a:t> </a:t>
            </a:r>
            <a:r>
              <a:rPr lang="el-GR" dirty="0">
                <a:hlinkClick r:id="rId19"/>
              </a:rPr>
              <a:t>ἐστί</a:t>
            </a:r>
            <a:br>
              <a:rPr lang="el-GR" dirty="0"/>
            </a:br>
            <a:r>
              <a:rPr lang="el-GR" dirty="0">
                <a:hlinkClick r:id="rId20"/>
              </a:rPr>
              <a:t>πάντοθεν</a:t>
            </a:r>
            <a:r>
              <a:rPr lang="el-GR" dirty="0"/>
              <a:t>, </a:t>
            </a:r>
            <a:r>
              <a:rPr lang="el-GR" dirty="0">
                <a:hlinkClick r:id="rId21"/>
              </a:rPr>
              <a:t>εὐκύκλου</a:t>
            </a:r>
            <a:r>
              <a:rPr lang="el-GR" dirty="0"/>
              <a:t> </a:t>
            </a:r>
            <a:r>
              <a:rPr lang="el-GR" dirty="0">
                <a:hlinkClick r:id="rId22"/>
              </a:rPr>
              <a:t>σφαίρης</a:t>
            </a:r>
            <a:r>
              <a:rPr lang="el-GR" dirty="0"/>
              <a:t> </a:t>
            </a:r>
            <a:r>
              <a:rPr lang="el-GR" dirty="0">
                <a:hlinkClick r:id="rId23"/>
              </a:rPr>
              <a:t>ἐναλίγκιον</a:t>
            </a:r>
            <a:r>
              <a:rPr lang="el-GR" dirty="0"/>
              <a:t> </a:t>
            </a:r>
            <a:r>
              <a:rPr lang="el-GR" dirty="0">
                <a:hlinkClick r:id="rId24"/>
              </a:rPr>
              <a:t>ὄγκῳ</a:t>
            </a:r>
            <a:r>
              <a:rPr lang="el-GR" dirty="0"/>
              <a:t>,</a:t>
            </a:r>
            <a:br>
              <a:rPr lang="el-GR" dirty="0"/>
            </a:br>
            <a:r>
              <a:rPr lang="el-GR" dirty="0">
                <a:hlinkClick r:id="rId25"/>
              </a:rPr>
              <a:t>μεσσόθεν</a:t>
            </a:r>
            <a:r>
              <a:rPr lang="el-GR" dirty="0"/>
              <a:t> </a:t>
            </a:r>
            <a:r>
              <a:rPr lang="el-GR" dirty="0">
                <a:hlinkClick r:id="rId26"/>
              </a:rPr>
              <a:t>ἰσοπαλὲς</a:t>
            </a:r>
            <a:r>
              <a:rPr lang="el-GR" dirty="0"/>
              <a:t> </a:t>
            </a:r>
            <a:r>
              <a:rPr lang="el-GR" dirty="0">
                <a:hlinkClick r:id="rId27"/>
              </a:rPr>
              <a:t>πάντῃ</a:t>
            </a:r>
            <a:r>
              <a:rPr lang="el-GR" dirty="0"/>
              <a:t>· </a:t>
            </a:r>
            <a:r>
              <a:rPr lang="el-GR" dirty="0">
                <a:hlinkClick r:id="rId28"/>
              </a:rPr>
              <a:t>τὸ</a:t>
            </a:r>
            <a:r>
              <a:rPr lang="el-GR" dirty="0"/>
              <a:t> </a:t>
            </a:r>
            <a:r>
              <a:rPr lang="el-GR" dirty="0">
                <a:hlinkClick r:id="rId29"/>
              </a:rPr>
              <a:t>γὰρ</a:t>
            </a:r>
            <a:r>
              <a:rPr lang="el-GR" dirty="0"/>
              <a:t> </a:t>
            </a:r>
            <a:r>
              <a:rPr lang="el-GR" dirty="0">
                <a:hlinkClick r:id="rId30"/>
              </a:rPr>
              <a:t>οὔτε</a:t>
            </a:r>
            <a:r>
              <a:rPr lang="el-GR" dirty="0"/>
              <a:t> </a:t>
            </a:r>
            <a:r>
              <a:rPr lang="el-GR" dirty="0">
                <a:hlinkClick r:id="rId31"/>
              </a:rPr>
              <a:t>τι</a:t>
            </a:r>
            <a:r>
              <a:rPr lang="el-GR" dirty="0"/>
              <a:t> </a:t>
            </a:r>
            <a:r>
              <a:rPr lang="el-GR" dirty="0">
                <a:hlinkClick r:id="rId32"/>
              </a:rPr>
              <a:t>μεῖζον</a:t>
            </a:r>
            <a:br>
              <a:rPr lang="el-GR" dirty="0"/>
            </a:br>
            <a:br>
              <a:rPr lang="el-GR" dirty="0"/>
            </a:br>
            <a:r>
              <a:rPr lang="el-GR" dirty="0"/>
              <a:t>[45] </a:t>
            </a:r>
            <a:r>
              <a:rPr lang="el-GR" dirty="0">
                <a:hlinkClick r:id="rId30"/>
              </a:rPr>
              <a:t>οὔτε</a:t>
            </a:r>
            <a:r>
              <a:rPr lang="el-GR" dirty="0"/>
              <a:t> </a:t>
            </a:r>
            <a:r>
              <a:rPr lang="el-GR" dirty="0">
                <a:hlinkClick r:id="rId31"/>
              </a:rPr>
              <a:t>τι</a:t>
            </a:r>
            <a:r>
              <a:rPr lang="el-GR" dirty="0"/>
              <a:t> </a:t>
            </a:r>
            <a:r>
              <a:rPr lang="el-GR" dirty="0">
                <a:hlinkClick r:id="rId33"/>
              </a:rPr>
              <a:t>βαιότερον</a:t>
            </a:r>
            <a:r>
              <a:rPr lang="el-GR" dirty="0"/>
              <a:t> </a:t>
            </a:r>
            <a:r>
              <a:rPr lang="el-GR" dirty="0">
                <a:hlinkClick r:id="rId34"/>
              </a:rPr>
              <a:t>πελέναι</a:t>
            </a:r>
            <a:r>
              <a:rPr lang="el-GR" dirty="0"/>
              <a:t> </a:t>
            </a:r>
            <a:r>
              <a:rPr lang="el-GR" dirty="0">
                <a:hlinkClick r:id="rId35"/>
              </a:rPr>
              <a:t>χρεόν</a:t>
            </a:r>
            <a:r>
              <a:rPr lang="el-GR" dirty="0"/>
              <a:t> </a:t>
            </a:r>
            <a:r>
              <a:rPr lang="el-GR" dirty="0">
                <a:hlinkClick r:id="rId19"/>
              </a:rPr>
              <a:t>ἐστι</a:t>
            </a:r>
            <a:r>
              <a:rPr lang="el-GR" dirty="0"/>
              <a:t> </a:t>
            </a:r>
            <a:r>
              <a:rPr lang="el-GR" dirty="0">
                <a:hlinkClick r:id="rId36"/>
              </a:rPr>
              <a:t>τῇ</a:t>
            </a:r>
            <a:r>
              <a:rPr lang="el-GR" dirty="0"/>
              <a:t> </a:t>
            </a:r>
            <a:r>
              <a:rPr lang="el-GR" dirty="0">
                <a:hlinkClick r:id="rId37"/>
              </a:rPr>
              <a:t>ἢ</a:t>
            </a:r>
            <a:r>
              <a:rPr lang="el-GR" dirty="0"/>
              <a:t> </a:t>
            </a:r>
            <a:r>
              <a:rPr lang="el-GR" dirty="0">
                <a:hlinkClick r:id="rId36"/>
              </a:rPr>
              <a:t>τῇ</a:t>
            </a:r>
            <a:r>
              <a:rPr lang="el-GR" dirty="0"/>
              <a:t>.</a:t>
            </a:r>
            <a:br>
              <a:rPr lang="el-GR" dirty="0"/>
            </a:br>
            <a:r>
              <a:rPr lang="el-GR" dirty="0">
                <a:hlinkClick r:id="rId30"/>
              </a:rPr>
              <a:t>Οὔτε</a:t>
            </a:r>
            <a:r>
              <a:rPr lang="el-GR" dirty="0"/>
              <a:t> </a:t>
            </a:r>
            <a:r>
              <a:rPr lang="el-GR" dirty="0">
                <a:hlinkClick r:id="rId29"/>
              </a:rPr>
              <a:t>γὰρ</a:t>
            </a:r>
            <a:r>
              <a:rPr lang="el-GR" dirty="0"/>
              <a:t> </a:t>
            </a:r>
            <a:r>
              <a:rPr lang="el-GR" dirty="0">
                <a:hlinkClick r:id="rId38"/>
              </a:rPr>
              <a:t>οὐκ</a:t>
            </a:r>
            <a:r>
              <a:rPr lang="el-GR" dirty="0"/>
              <a:t> </a:t>
            </a:r>
            <a:r>
              <a:rPr lang="el-GR" dirty="0">
                <a:hlinkClick r:id="rId39"/>
              </a:rPr>
              <a:t>ἐὸν</a:t>
            </a:r>
            <a:r>
              <a:rPr lang="el-GR" dirty="0"/>
              <a:t> </a:t>
            </a:r>
            <a:r>
              <a:rPr lang="el-GR" dirty="0">
                <a:hlinkClick r:id="rId19"/>
              </a:rPr>
              <a:t>ἔστι</a:t>
            </a:r>
            <a:r>
              <a:rPr lang="el-GR" dirty="0"/>
              <a:t>, </a:t>
            </a:r>
            <a:r>
              <a:rPr lang="el-GR" dirty="0">
                <a:hlinkClick r:id="rId28"/>
              </a:rPr>
              <a:t>τό</a:t>
            </a:r>
            <a:r>
              <a:rPr lang="el-GR" dirty="0"/>
              <a:t> </a:t>
            </a:r>
            <a:r>
              <a:rPr lang="el-GR" dirty="0">
                <a:hlinkClick r:id="rId40"/>
              </a:rPr>
              <a:t>κεν</a:t>
            </a:r>
            <a:r>
              <a:rPr lang="el-GR" dirty="0"/>
              <a:t> </a:t>
            </a:r>
            <a:r>
              <a:rPr lang="el-GR" dirty="0">
                <a:hlinkClick r:id="rId41"/>
              </a:rPr>
              <a:t>παύοι</a:t>
            </a:r>
            <a:r>
              <a:rPr lang="el-GR" dirty="0"/>
              <a:t> </a:t>
            </a:r>
            <a:r>
              <a:rPr lang="el-GR" dirty="0">
                <a:hlinkClick r:id="rId42"/>
              </a:rPr>
              <a:t>μιν</a:t>
            </a:r>
            <a:r>
              <a:rPr lang="el-GR" dirty="0"/>
              <a:t> </a:t>
            </a:r>
            <a:r>
              <a:rPr lang="el-GR" dirty="0">
                <a:hlinkClick r:id="rId43"/>
              </a:rPr>
              <a:t>ἱκνεῖσθαι</a:t>
            </a:r>
            <a:br>
              <a:rPr lang="el-GR" dirty="0"/>
            </a:br>
            <a:r>
              <a:rPr lang="el-GR" dirty="0">
                <a:hlinkClick r:id="rId44"/>
              </a:rPr>
              <a:t>εἰς</a:t>
            </a:r>
            <a:r>
              <a:rPr lang="el-GR" dirty="0"/>
              <a:t> </a:t>
            </a:r>
            <a:r>
              <a:rPr lang="el-GR" dirty="0">
                <a:hlinkClick r:id="rId45"/>
              </a:rPr>
              <a:t>ὁμόν</a:t>
            </a:r>
            <a:r>
              <a:rPr lang="el-GR" dirty="0"/>
              <a:t>, </a:t>
            </a:r>
            <a:r>
              <a:rPr lang="el-GR" dirty="0">
                <a:hlinkClick r:id="rId46"/>
              </a:rPr>
              <a:t>οὔτ'</a:t>
            </a:r>
            <a:r>
              <a:rPr lang="el-GR" dirty="0"/>
              <a:t> </a:t>
            </a:r>
            <a:r>
              <a:rPr lang="el-GR" dirty="0">
                <a:hlinkClick r:id="rId39"/>
              </a:rPr>
              <a:t>ἐὸν</a:t>
            </a:r>
            <a:r>
              <a:rPr lang="el-GR" dirty="0"/>
              <a:t> </a:t>
            </a:r>
            <a:r>
              <a:rPr lang="el-GR" dirty="0">
                <a:hlinkClick r:id="rId47"/>
              </a:rPr>
              <a:t>ἔστιν</a:t>
            </a:r>
            <a:r>
              <a:rPr lang="el-GR" dirty="0"/>
              <a:t> </a:t>
            </a:r>
            <a:r>
              <a:rPr lang="el-GR" dirty="0">
                <a:hlinkClick r:id="rId48"/>
              </a:rPr>
              <a:t>ὅπως</a:t>
            </a:r>
            <a:r>
              <a:rPr lang="el-GR" dirty="0"/>
              <a:t> </a:t>
            </a:r>
            <a:r>
              <a:rPr lang="el-GR" dirty="0">
                <a:hlinkClick r:id="rId49"/>
              </a:rPr>
              <a:t>εἴη</a:t>
            </a:r>
            <a:r>
              <a:rPr lang="el-GR" dirty="0"/>
              <a:t> </a:t>
            </a:r>
            <a:r>
              <a:rPr lang="el-GR" dirty="0">
                <a:hlinkClick r:id="rId40"/>
              </a:rPr>
              <a:t>κεν</a:t>
            </a:r>
            <a:r>
              <a:rPr lang="el-GR" dirty="0"/>
              <a:t> </a:t>
            </a:r>
            <a:r>
              <a:rPr lang="el-GR" dirty="0">
                <a:hlinkClick r:id="rId50"/>
              </a:rPr>
              <a:t>ἐόντος</a:t>
            </a:r>
            <a:br>
              <a:rPr lang="el-GR" dirty="0"/>
            </a:br>
            <a:r>
              <a:rPr lang="el-GR" dirty="0">
                <a:hlinkClick r:id="rId36"/>
              </a:rPr>
              <a:t>τῇ</a:t>
            </a:r>
            <a:r>
              <a:rPr lang="el-GR" dirty="0"/>
              <a:t> </a:t>
            </a:r>
            <a:r>
              <a:rPr lang="el-GR" dirty="0">
                <a:hlinkClick r:id="rId51"/>
              </a:rPr>
              <a:t>μᾶλλον</a:t>
            </a:r>
            <a:r>
              <a:rPr lang="el-GR" dirty="0"/>
              <a:t> </a:t>
            </a:r>
            <a:r>
              <a:rPr lang="el-GR" dirty="0">
                <a:hlinkClick r:id="rId36"/>
              </a:rPr>
              <a:t>τῇ</a:t>
            </a:r>
            <a:r>
              <a:rPr lang="el-GR" dirty="0"/>
              <a:t> </a:t>
            </a:r>
            <a:r>
              <a:rPr lang="el-GR" dirty="0">
                <a:hlinkClick r:id="rId52"/>
              </a:rPr>
              <a:t>δ'</a:t>
            </a:r>
            <a:r>
              <a:rPr lang="el-GR" dirty="0"/>
              <a:t> </a:t>
            </a:r>
            <a:r>
              <a:rPr lang="el-GR" dirty="0">
                <a:hlinkClick r:id="rId53"/>
              </a:rPr>
              <a:t>ἧσσον</a:t>
            </a:r>
            <a:r>
              <a:rPr lang="el-GR" dirty="0"/>
              <a:t>, </a:t>
            </a:r>
            <a:r>
              <a:rPr lang="el-GR" dirty="0">
                <a:hlinkClick r:id="rId15"/>
              </a:rPr>
              <a:t>ἐπεὶ</a:t>
            </a:r>
            <a:r>
              <a:rPr lang="el-GR" dirty="0"/>
              <a:t> </a:t>
            </a:r>
            <a:r>
              <a:rPr lang="el-GR" dirty="0">
                <a:hlinkClick r:id="rId54"/>
              </a:rPr>
              <a:t>πᾶν</a:t>
            </a:r>
            <a:r>
              <a:rPr lang="el-GR" dirty="0"/>
              <a:t> </a:t>
            </a:r>
            <a:r>
              <a:rPr lang="el-GR" dirty="0">
                <a:hlinkClick r:id="rId47"/>
              </a:rPr>
              <a:t>ἐστιν</a:t>
            </a:r>
            <a:r>
              <a:rPr lang="el-GR" dirty="0"/>
              <a:t> </a:t>
            </a:r>
            <a:r>
              <a:rPr lang="el-GR" dirty="0">
                <a:hlinkClick r:id="rId55"/>
              </a:rPr>
              <a:t>ἄσυλον</a:t>
            </a:r>
            <a:r>
              <a:rPr lang="el-GR" dirty="0"/>
              <a:t>·</a:t>
            </a:r>
            <a:br>
              <a:rPr lang="el-GR" dirty="0"/>
            </a:br>
            <a:r>
              <a:rPr lang="el-GR" dirty="0">
                <a:hlinkClick r:id="rId56"/>
              </a:rPr>
              <a:t>οἷ</a:t>
            </a:r>
            <a:r>
              <a:rPr lang="el-GR" dirty="0"/>
              <a:t> </a:t>
            </a:r>
            <a:r>
              <a:rPr lang="el-GR" dirty="0">
                <a:hlinkClick r:id="rId29"/>
              </a:rPr>
              <a:t>γὰρ</a:t>
            </a:r>
            <a:r>
              <a:rPr lang="el-GR" dirty="0"/>
              <a:t> </a:t>
            </a:r>
            <a:r>
              <a:rPr lang="el-GR" dirty="0">
                <a:hlinkClick r:id="rId20"/>
              </a:rPr>
              <a:t>πάντοθεν</a:t>
            </a:r>
            <a:r>
              <a:rPr lang="el-GR" dirty="0"/>
              <a:t> </a:t>
            </a:r>
            <a:r>
              <a:rPr lang="el-GR" dirty="0">
                <a:hlinkClick r:id="rId57"/>
              </a:rPr>
              <a:t>ἶσον</a:t>
            </a:r>
            <a:r>
              <a:rPr lang="el-GR" dirty="0"/>
              <a:t>, </a:t>
            </a:r>
            <a:r>
              <a:rPr lang="el-GR" dirty="0">
                <a:hlinkClick r:id="rId58"/>
              </a:rPr>
              <a:t>ὁμῶς</a:t>
            </a:r>
            <a:r>
              <a:rPr lang="el-GR" dirty="0"/>
              <a:t> </a:t>
            </a:r>
            <a:r>
              <a:rPr lang="el-GR" dirty="0">
                <a:hlinkClick r:id="rId59"/>
              </a:rPr>
              <a:t>ἐν</a:t>
            </a:r>
            <a:r>
              <a:rPr lang="el-GR" dirty="0"/>
              <a:t> </a:t>
            </a:r>
            <a:r>
              <a:rPr lang="el-GR" dirty="0">
                <a:hlinkClick r:id="rId60"/>
              </a:rPr>
              <a:t>πείρασι</a:t>
            </a:r>
            <a:r>
              <a:rPr lang="el-GR" dirty="0"/>
              <a:t> </a:t>
            </a:r>
            <a:r>
              <a:rPr lang="el-GR" dirty="0">
                <a:hlinkClick r:id="rId61"/>
              </a:rPr>
              <a:t>κύρει.</a:t>
            </a:r>
            <a:br>
              <a:rPr lang="el-GR" dirty="0"/>
            </a:br>
            <a:br>
              <a:rPr lang="el-GR" dirty="0"/>
            </a:br>
            <a:r>
              <a:rPr lang="el-GR" dirty="0"/>
              <a:t>[50] </a:t>
            </a:r>
            <a:r>
              <a:rPr lang="el-GR" dirty="0">
                <a:hlinkClick r:id="rId59"/>
              </a:rPr>
              <a:t>Ἐν</a:t>
            </a:r>
            <a:r>
              <a:rPr lang="el-GR" dirty="0"/>
              <a:t> </a:t>
            </a:r>
            <a:r>
              <a:rPr lang="el-GR" dirty="0">
                <a:hlinkClick r:id="rId62"/>
              </a:rPr>
              <a:t>τῷ</a:t>
            </a:r>
            <a:r>
              <a:rPr lang="el-GR" dirty="0"/>
              <a:t> </a:t>
            </a:r>
            <a:r>
              <a:rPr lang="el-GR" dirty="0">
                <a:hlinkClick r:id="rId63"/>
              </a:rPr>
              <a:t>σοι</a:t>
            </a:r>
            <a:r>
              <a:rPr lang="el-GR" dirty="0"/>
              <a:t> </a:t>
            </a:r>
            <a:r>
              <a:rPr lang="el-GR" dirty="0">
                <a:hlinkClick r:id="rId64"/>
              </a:rPr>
              <a:t>παύω</a:t>
            </a:r>
            <a:r>
              <a:rPr lang="el-GR" dirty="0"/>
              <a:t> </a:t>
            </a:r>
            <a:r>
              <a:rPr lang="el-GR" dirty="0">
                <a:hlinkClick r:id="rId65"/>
              </a:rPr>
              <a:t>πιστὸν</a:t>
            </a:r>
            <a:r>
              <a:rPr lang="el-GR" dirty="0"/>
              <a:t> </a:t>
            </a:r>
            <a:r>
              <a:rPr lang="el-GR" dirty="0">
                <a:hlinkClick r:id="rId66"/>
              </a:rPr>
              <a:t>λόγον</a:t>
            </a:r>
            <a:r>
              <a:rPr lang="el-GR" dirty="0"/>
              <a:t> </a:t>
            </a:r>
            <a:r>
              <a:rPr lang="el-GR" dirty="0">
                <a:hlinkClick r:id="rId67"/>
              </a:rPr>
              <a:t>ἠδὲ</a:t>
            </a:r>
            <a:r>
              <a:rPr lang="el-GR" dirty="0"/>
              <a:t> </a:t>
            </a:r>
            <a:r>
              <a:rPr lang="el-GR" dirty="0">
                <a:hlinkClick r:id="rId68"/>
              </a:rPr>
              <a:t>νόημα</a:t>
            </a:r>
            <a:br>
              <a:rPr lang="el-GR" dirty="0"/>
            </a:br>
            <a:r>
              <a:rPr lang="el-GR" dirty="0">
                <a:hlinkClick r:id="rId69"/>
              </a:rPr>
              <a:t>ἀμφὶς</a:t>
            </a:r>
            <a:r>
              <a:rPr lang="el-GR" dirty="0"/>
              <a:t> </a:t>
            </a:r>
            <a:r>
              <a:rPr lang="el-GR" dirty="0">
                <a:hlinkClick r:id="rId70"/>
              </a:rPr>
              <a:t>ἀληθείης</a:t>
            </a:r>
            <a:r>
              <a:rPr lang="el-GR" dirty="0"/>
              <a:t>· </a:t>
            </a:r>
            <a:r>
              <a:rPr lang="el-GR" dirty="0">
                <a:hlinkClick r:id="rId71"/>
              </a:rPr>
              <a:t>δόξας</a:t>
            </a:r>
            <a:r>
              <a:rPr lang="el-GR" dirty="0"/>
              <a:t> </a:t>
            </a:r>
            <a:r>
              <a:rPr lang="el-GR" dirty="0">
                <a:hlinkClick r:id="rId52"/>
              </a:rPr>
              <a:t>δ'</a:t>
            </a:r>
            <a:r>
              <a:rPr lang="el-GR" dirty="0"/>
              <a:t> </a:t>
            </a:r>
            <a:r>
              <a:rPr lang="el-GR" dirty="0">
                <a:hlinkClick r:id="rId72"/>
              </a:rPr>
              <a:t>ἀπὸ</a:t>
            </a:r>
            <a:r>
              <a:rPr lang="el-GR" dirty="0"/>
              <a:t> </a:t>
            </a:r>
            <a:r>
              <a:rPr lang="el-GR" dirty="0">
                <a:hlinkClick r:id="rId73"/>
              </a:rPr>
              <a:t>τοῦδε</a:t>
            </a:r>
            <a:r>
              <a:rPr lang="el-GR" dirty="0"/>
              <a:t> </a:t>
            </a:r>
            <a:r>
              <a:rPr lang="el-GR" dirty="0">
                <a:hlinkClick r:id="rId74"/>
              </a:rPr>
              <a:t>βροτείας</a:t>
            </a:r>
            <a:br>
              <a:rPr lang="el-GR" dirty="0"/>
            </a:br>
            <a:r>
              <a:rPr lang="el-GR" dirty="0">
                <a:hlinkClick r:id="rId75"/>
              </a:rPr>
              <a:t>μάνθανε</a:t>
            </a:r>
            <a:r>
              <a:rPr lang="el-GR" dirty="0"/>
              <a:t> </a:t>
            </a:r>
            <a:r>
              <a:rPr lang="el-GR" dirty="0">
                <a:hlinkClick r:id="rId76"/>
              </a:rPr>
              <a:t>κόσμον</a:t>
            </a:r>
            <a:r>
              <a:rPr lang="el-GR" dirty="0"/>
              <a:t> </a:t>
            </a:r>
            <a:r>
              <a:rPr lang="el-GR" dirty="0">
                <a:hlinkClick r:id="rId77"/>
              </a:rPr>
              <a:t>ἐμῶν</a:t>
            </a:r>
            <a:r>
              <a:rPr lang="el-GR" dirty="0"/>
              <a:t> </a:t>
            </a:r>
            <a:r>
              <a:rPr lang="el-GR" dirty="0">
                <a:hlinkClick r:id="rId78"/>
              </a:rPr>
              <a:t>ἐπέων</a:t>
            </a:r>
            <a:r>
              <a:rPr lang="el-GR" dirty="0"/>
              <a:t> </a:t>
            </a:r>
            <a:r>
              <a:rPr lang="el-GR" dirty="0">
                <a:hlinkClick r:id="rId79"/>
              </a:rPr>
              <a:t>ἀπατηλὸν</a:t>
            </a:r>
            <a:r>
              <a:rPr lang="el-GR" dirty="0"/>
              <a:t> </a:t>
            </a:r>
            <a:r>
              <a:rPr lang="el-GR" dirty="0">
                <a:hlinkClick r:id="rId80"/>
              </a:rPr>
              <a:t>ἀκούων.</a:t>
            </a:r>
            <a:br>
              <a:rPr lang="el-GR" dirty="0"/>
            </a:br>
            <a:r>
              <a:rPr lang="el-GR" dirty="0">
                <a:hlinkClick r:id="rId81"/>
              </a:rPr>
              <a:t>Μορφὰς</a:t>
            </a:r>
            <a:r>
              <a:rPr lang="el-GR" dirty="0"/>
              <a:t> </a:t>
            </a:r>
            <a:r>
              <a:rPr lang="el-GR" dirty="0">
                <a:hlinkClick r:id="rId29"/>
              </a:rPr>
              <a:t>γὰρ</a:t>
            </a:r>
            <a:r>
              <a:rPr lang="el-GR" dirty="0"/>
              <a:t> </a:t>
            </a:r>
            <a:r>
              <a:rPr lang="el-GR" dirty="0">
                <a:hlinkClick r:id="rId82"/>
              </a:rPr>
              <a:t>κατέθεντο</a:t>
            </a:r>
            <a:r>
              <a:rPr lang="el-GR" dirty="0"/>
              <a:t> </a:t>
            </a:r>
            <a:r>
              <a:rPr lang="el-GR" dirty="0">
                <a:hlinkClick r:id="rId83"/>
              </a:rPr>
              <a:t>δύο</a:t>
            </a:r>
            <a:r>
              <a:rPr lang="el-GR" dirty="0"/>
              <a:t> </a:t>
            </a:r>
            <a:r>
              <a:rPr lang="el-GR" dirty="0">
                <a:hlinkClick r:id="rId84"/>
              </a:rPr>
              <a:t>γνώμας</a:t>
            </a:r>
            <a:r>
              <a:rPr lang="el-GR" dirty="0"/>
              <a:t> </a:t>
            </a:r>
            <a:r>
              <a:rPr lang="el-GR" dirty="0">
                <a:hlinkClick r:id="rId85"/>
              </a:rPr>
              <a:t>ὀνομάζειν</a:t>
            </a:r>
            <a:r>
              <a:rPr lang="el-GR" dirty="0"/>
              <a:t>·</a:t>
            </a:r>
            <a:br>
              <a:rPr lang="el-GR" dirty="0"/>
            </a:br>
            <a:r>
              <a:rPr lang="el-GR" dirty="0">
                <a:hlinkClick r:id="rId86"/>
              </a:rPr>
              <a:t>τῶν</a:t>
            </a:r>
            <a:r>
              <a:rPr lang="el-GR" dirty="0"/>
              <a:t> </a:t>
            </a:r>
            <a:r>
              <a:rPr lang="el-GR" dirty="0">
                <a:hlinkClick r:id="rId87"/>
              </a:rPr>
              <a:t>μίαν</a:t>
            </a:r>
            <a:r>
              <a:rPr lang="el-GR" dirty="0"/>
              <a:t> </a:t>
            </a:r>
            <a:r>
              <a:rPr lang="el-GR" dirty="0">
                <a:hlinkClick r:id="rId88"/>
              </a:rPr>
              <a:t>οὐ</a:t>
            </a:r>
            <a:r>
              <a:rPr lang="el-GR" dirty="0"/>
              <a:t> </a:t>
            </a:r>
            <a:r>
              <a:rPr lang="el-GR" dirty="0">
                <a:hlinkClick r:id="rId89"/>
              </a:rPr>
              <a:t>χρεών</a:t>
            </a:r>
            <a:r>
              <a:rPr lang="el-GR" dirty="0"/>
              <a:t> </a:t>
            </a:r>
            <a:r>
              <a:rPr lang="el-GR" dirty="0">
                <a:hlinkClick r:id="rId47"/>
              </a:rPr>
              <a:t>ἐστιν</a:t>
            </a:r>
            <a:r>
              <a:rPr lang="el-GR" dirty="0"/>
              <a:t> - </a:t>
            </a:r>
            <a:r>
              <a:rPr lang="el-GR" dirty="0">
                <a:hlinkClick r:id="rId59"/>
              </a:rPr>
              <a:t>ἐν</a:t>
            </a:r>
            <a:r>
              <a:rPr lang="el-GR" dirty="0"/>
              <a:t> </a:t>
            </a:r>
            <a:r>
              <a:rPr lang="el-GR" dirty="0">
                <a:hlinkClick r:id="rId90"/>
              </a:rPr>
              <a:t>ᾧ</a:t>
            </a:r>
            <a:r>
              <a:rPr lang="el-GR" dirty="0"/>
              <a:t> </a:t>
            </a:r>
            <a:r>
              <a:rPr lang="el-GR" dirty="0">
                <a:hlinkClick r:id="rId91"/>
              </a:rPr>
              <a:t>πεπλανημένοι</a:t>
            </a:r>
            <a:r>
              <a:rPr lang="el-GR" dirty="0"/>
              <a:t> </a:t>
            </a:r>
            <a:r>
              <a:rPr lang="el-GR" dirty="0">
                <a:hlinkClick r:id="rId92"/>
              </a:rPr>
              <a:t>εἰσίν</a:t>
            </a:r>
            <a:r>
              <a:rPr lang="el-GR" dirty="0"/>
              <a:t> -</a:t>
            </a:r>
            <a:br>
              <a:rPr lang="el-GR" dirty="0"/>
            </a:br>
            <a:br>
              <a:rPr lang="el-GR" dirty="0"/>
            </a:br>
            <a:r>
              <a:rPr lang="el-GR" dirty="0"/>
              <a:t>[55] </a:t>
            </a:r>
            <a:r>
              <a:rPr lang="el-GR" dirty="0">
                <a:hlinkClick r:id="rId93"/>
              </a:rPr>
              <a:t>τἀντία</a:t>
            </a:r>
            <a:r>
              <a:rPr lang="el-GR" dirty="0"/>
              <a:t> </a:t>
            </a:r>
            <a:r>
              <a:rPr lang="el-GR" dirty="0">
                <a:hlinkClick r:id="rId52"/>
              </a:rPr>
              <a:t>δ'</a:t>
            </a:r>
            <a:r>
              <a:rPr lang="el-GR" dirty="0"/>
              <a:t> </a:t>
            </a:r>
            <a:r>
              <a:rPr lang="el-GR" dirty="0">
                <a:hlinkClick r:id="rId94"/>
              </a:rPr>
              <a:t>ἐκρίναντο</a:t>
            </a:r>
            <a:r>
              <a:rPr lang="el-GR" dirty="0"/>
              <a:t> </a:t>
            </a:r>
            <a:r>
              <a:rPr lang="el-GR" dirty="0">
                <a:hlinkClick r:id="rId95"/>
              </a:rPr>
              <a:t>δέμας</a:t>
            </a:r>
            <a:r>
              <a:rPr lang="el-GR" dirty="0"/>
              <a:t> </a:t>
            </a:r>
            <a:r>
              <a:rPr lang="el-GR" dirty="0">
                <a:hlinkClick r:id="rId4"/>
              </a:rPr>
              <a:t>καὶ</a:t>
            </a:r>
            <a:r>
              <a:rPr lang="el-GR" dirty="0"/>
              <a:t> </a:t>
            </a:r>
            <a:r>
              <a:rPr lang="el-GR" dirty="0">
                <a:hlinkClick r:id="rId96"/>
              </a:rPr>
              <a:t>σήματ'</a:t>
            </a:r>
            <a:r>
              <a:rPr lang="el-GR" dirty="0"/>
              <a:t> </a:t>
            </a:r>
            <a:r>
              <a:rPr lang="el-GR" dirty="0">
                <a:hlinkClick r:id="rId97"/>
              </a:rPr>
              <a:t>ἔθεντο</a:t>
            </a:r>
            <a:br>
              <a:rPr lang="el-GR" dirty="0"/>
            </a:br>
            <a:r>
              <a:rPr lang="el-GR" dirty="0">
                <a:hlinkClick r:id="rId98"/>
              </a:rPr>
              <a:t>χωρὶς</a:t>
            </a:r>
            <a:r>
              <a:rPr lang="el-GR" dirty="0"/>
              <a:t> </a:t>
            </a:r>
            <a:r>
              <a:rPr lang="el-GR" dirty="0">
                <a:hlinkClick r:id="rId99"/>
              </a:rPr>
              <a:t>ἀπ'</a:t>
            </a:r>
            <a:r>
              <a:rPr lang="el-GR" dirty="0"/>
              <a:t> </a:t>
            </a:r>
            <a:r>
              <a:rPr lang="el-GR" dirty="0">
                <a:hlinkClick r:id="rId100"/>
              </a:rPr>
              <a:t>ἀλλήλων</a:t>
            </a:r>
            <a:r>
              <a:rPr lang="el-GR" dirty="0"/>
              <a:t>, </a:t>
            </a:r>
            <a:r>
              <a:rPr lang="el-GR" dirty="0">
                <a:hlinkClick r:id="rId36"/>
              </a:rPr>
              <a:t>τῇ</a:t>
            </a:r>
            <a:r>
              <a:rPr lang="el-GR" dirty="0"/>
              <a:t> </a:t>
            </a:r>
            <a:r>
              <a:rPr lang="el-GR" dirty="0">
                <a:hlinkClick r:id="rId101"/>
              </a:rPr>
              <a:t>μὲν</a:t>
            </a:r>
            <a:r>
              <a:rPr lang="el-GR" dirty="0"/>
              <a:t> </a:t>
            </a:r>
            <a:r>
              <a:rPr lang="el-GR" dirty="0">
                <a:hlinkClick r:id="rId102"/>
              </a:rPr>
              <a:t>φλογὸς</a:t>
            </a:r>
            <a:r>
              <a:rPr lang="el-GR" dirty="0"/>
              <a:t> </a:t>
            </a:r>
            <a:r>
              <a:rPr lang="el-GR" dirty="0">
                <a:hlinkClick r:id="rId103"/>
              </a:rPr>
              <a:t>αἰθέριον</a:t>
            </a:r>
            <a:r>
              <a:rPr lang="el-GR" dirty="0"/>
              <a:t> </a:t>
            </a:r>
            <a:r>
              <a:rPr lang="el-GR" dirty="0">
                <a:hlinkClick r:id="rId104"/>
              </a:rPr>
              <a:t>πῦρ</a:t>
            </a:r>
            <a:r>
              <a:rPr lang="el-GR" dirty="0"/>
              <a:t>,</a:t>
            </a:r>
            <a:br>
              <a:rPr lang="el-GR" dirty="0"/>
            </a:br>
            <a:r>
              <a:rPr lang="el-GR" dirty="0">
                <a:hlinkClick r:id="rId105"/>
              </a:rPr>
              <a:t>ἤπιον</a:t>
            </a:r>
            <a:r>
              <a:rPr lang="el-GR" dirty="0"/>
              <a:t> </a:t>
            </a:r>
            <a:r>
              <a:rPr lang="el-GR" dirty="0">
                <a:hlinkClick r:id="rId106"/>
              </a:rPr>
              <a:t>ὄν</a:t>
            </a:r>
            <a:r>
              <a:rPr lang="el-GR" dirty="0"/>
              <a:t>, </a:t>
            </a:r>
            <a:r>
              <a:rPr lang="el-GR" dirty="0">
                <a:hlinkClick r:id="rId107"/>
              </a:rPr>
              <a:t>μέγ'</a:t>
            </a:r>
            <a:r>
              <a:rPr lang="el-GR" dirty="0">
                <a:hlinkClick r:id="rId108"/>
              </a:rPr>
              <a:t>ἐλαφρόν</a:t>
            </a:r>
            <a:r>
              <a:rPr lang="el-GR" dirty="0"/>
              <a:t>, </a:t>
            </a:r>
            <a:r>
              <a:rPr lang="el-GR" dirty="0">
                <a:hlinkClick r:id="rId109"/>
              </a:rPr>
              <a:t>ἑωυτῷ</a:t>
            </a:r>
            <a:r>
              <a:rPr lang="el-GR" dirty="0"/>
              <a:t> </a:t>
            </a:r>
            <a:r>
              <a:rPr lang="el-GR" dirty="0">
                <a:hlinkClick r:id="rId110"/>
              </a:rPr>
              <a:t>πάντοσε</a:t>
            </a:r>
            <a:r>
              <a:rPr lang="el-GR" dirty="0"/>
              <a:t> </a:t>
            </a:r>
            <a:r>
              <a:rPr lang="el-GR" dirty="0">
                <a:hlinkClick r:id="rId111"/>
              </a:rPr>
              <a:t>τωὐτόν</a:t>
            </a:r>
            <a:r>
              <a:rPr lang="el-GR" dirty="0"/>
              <a:t>,</a:t>
            </a:r>
            <a:br>
              <a:rPr lang="el-GR" dirty="0"/>
            </a:br>
            <a:r>
              <a:rPr lang="el-GR" dirty="0">
                <a:hlinkClick r:id="rId62"/>
              </a:rPr>
              <a:t>τῷ</a:t>
            </a:r>
            <a:r>
              <a:rPr lang="el-GR" dirty="0"/>
              <a:t> </a:t>
            </a:r>
            <a:r>
              <a:rPr lang="el-GR" dirty="0">
                <a:hlinkClick r:id="rId52"/>
              </a:rPr>
              <a:t>δ'</a:t>
            </a:r>
            <a:r>
              <a:rPr lang="el-GR" dirty="0"/>
              <a:t> </a:t>
            </a:r>
            <a:r>
              <a:rPr lang="el-GR" dirty="0">
                <a:hlinkClick r:id="rId112"/>
              </a:rPr>
              <a:t>ἑτέρῳ</a:t>
            </a:r>
            <a:r>
              <a:rPr lang="el-GR" dirty="0"/>
              <a:t> </a:t>
            </a:r>
            <a:r>
              <a:rPr lang="el-GR" dirty="0">
                <a:hlinkClick r:id="rId113"/>
              </a:rPr>
              <a:t>μὴ</a:t>
            </a:r>
            <a:r>
              <a:rPr lang="el-GR" dirty="0"/>
              <a:t> </a:t>
            </a:r>
            <a:r>
              <a:rPr lang="el-GR" dirty="0">
                <a:hlinkClick r:id="rId111"/>
              </a:rPr>
              <a:t>τωὐτόν</a:t>
            </a:r>
            <a:r>
              <a:rPr lang="el-GR" dirty="0"/>
              <a:t>· </a:t>
            </a:r>
            <a:r>
              <a:rPr lang="el-GR" dirty="0">
                <a:hlinkClick r:id="rId114"/>
              </a:rPr>
              <a:t>ἀτὰρ</a:t>
            </a:r>
            <a:r>
              <a:rPr lang="el-GR" dirty="0"/>
              <a:t> </a:t>
            </a:r>
            <a:r>
              <a:rPr lang="el-GR" dirty="0">
                <a:hlinkClick r:id="rId115"/>
              </a:rPr>
              <a:t>κἀκεῖνο</a:t>
            </a:r>
            <a:r>
              <a:rPr lang="el-GR" dirty="0"/>
              <a:t> </a:t>
            </a:r>
            <a:r>
              <a:rPr lang="el-GR" dirty="0">
                <a:hlinkClick r:id="rId116"/>
              </a:rPr>
              <a:t>κατ'</a:t>
            </a:r>
            <a:r>
              <a:rPr lang="el-GR" dirty="0"/>
              <a:t> </a:t>
            </a:r>
            <a:r>
              <a:rPr lang="el-GR" dirty="0">
                <a:hlinkClick r:id="rId117"/>
              </a:rPr>
              <a:t>αὐτό</a:t>
            </a:r>
            <a:br>
              <a:rPr lang="el-GR" dirty="0"/>
            </a:br>
            <a:r>
              <a:rPr lang="el-GR" dirty="0">
                <a:hlinkClick r:id="rId93"/>
              </a:rPr>
              <a:t>τἀντία</a:t>
            </a:r>
            <a:r>
              <a:rPr lang="el-GR" dirty="0"/>
              <a:t> </a:t>
            </a:r>
            <a:r>
              <a:rPr lang="el-GR" dirty="0">
                <a:hlinkClick r:id="rId118"/>
              </a:rPr>
              <a:t>νύκτ'</a:t>
            </a:r>
            <a:r>
              <a:rPr lang="el-GR" dirty="0"/>
              <a:t> </a:t>
            </a:r>
            <a:r>
              <a:rPr lang="el-GR" dirty="0">
                <a:hlinkClick r:id="rId119"/>
              </a:rPr>
              <a:t>ἀδαῆ</a:t>
            </a:r>
            <a:r>
              <a:rPr lang="el-GR" dirty="0"/>
              <a:t>, </a:t>
            </a:r>
            <a:r>
              <a:rPr lang="el-GR" dirty="0">
                <a:hlinkClick r:id="rId120"/>
              </a:rPr>
              <a:t>πυκινὸν</a:t>
            </a:r>
            <a:r>
              <a:rPr lang="el-GR" dirty="0"/>
              <a:t> </a:t>
            </a:r>
            <a:r>
              <a:rPr lang="el-GR" dirty="0">
                <a:hlinkClick r:id="rId95"/>
              </a:rPr>
              <a:t>δέμας</a:t>
            </a:r>
            <a:r>
              <a:rPr lang="el-GR" dirty="0"/>
              <a:t> </a:t>
            </a:r>
            <a:r>
              <a:rPr lang="el-GR" dirty="0">
                <a:hlinkClick r:id="rId121"/>
              </a:rPr>
              <a:t>ἐμϐριθές</a:t>
            </a:r>
            <a:r>
              <a:rPr lang="el-GR" dirty="0"/>
              <a:t> </a:t>
            </a:r>
            <a:r>
              <a:rPr lang="el-GR" dirty="0">
                <a:hlinkClick r:id="rId3"/>
              </a:rPr>
              <a:t>τε.</a:t>
            </a:r>
            <a:br>
              <a:rPr lang="el-GR" dirty="0"/>
            </a:br>
            <a:br>
              <a:rPr lang="el-GR" dirty="0"/>
            </a:br>
            <a:r>
              <a:rPr lang="el-GR" dirty="0"/>
              <a:t>[60] </a:t>
            </a:r>
            <a:r>
              <a:rPr lang="el-GR" dirty="0">
                <a:hlinkClick r:id="rId122"/>
              </a:rPr>
              <a:t>Τόν</a:t>
            </a:r>
            <a:r>
              <a:rPr lang="el-GR" dirty="0"/>
              <a:t> </a:t>
            </a:r>
            <a:r>
              <a:rPr lang="el-GR" dirty="0">
                <a:hlinkClick r:id="rId63"/>
              </a:rPr>
              <a:t>σοι</a:t>
            </a:r>
            <a:r>
              <a:rPr lang="el-GR" dirty="0"/>
              <a:t> </a:t>
            </a:r>
            <a:r>
              <a:rPr lang="el-GR" dirty="0">
                <a:hlinkClick r:id="rId123"/>
              </a:rPr>
              <a:t>ἐγὼ</a:t>
            </a:r>
            <a:r>
              <a:rPr lang="el-GR" dirty="0"/>
              <a:t> </a:t>
            </a:r>
            <a:r>
              <a:rPr lang="el-GR" dirty="0">
                <a:hlinkClick r:id="rId124"/>
              </a:rPr>
              <a:t>διάκοσμον</a:t>
            </a:r>
            <a:r>
              <a:rPr lang="el-GR" dirty="0"/>
              <a:t> </a:t>
            </a:r>
            <a:r>
              <a:rPr lang="el-GR" dirty="0">
                <a:hlinkClick r:id="rId125"/>
              </a:rPr>
              <a:t>ἐοικότα</a:t>
            </a:r>
            <a:r>
              <a:rPr lang="el-GR" dirty="0"/>
              <a:t> </a:t>
            </a:r>
            <a:r>
              <a:rPr lang="el-GR" dirty="0">
                <a:hlinkClick r:id="rId126"/>
              </a:rPr>
              <a:t>πάντα</a:t>
            </a:r>
            <a:r>
              <a:rPr lang="el-GR" dirty="0"/>
              <a:t> </a:t>
            </a:r>
            <a:r>
              <a:rPr lang="el-GR" dirty="0">
                <a:hlinkClick r:id="rId127"/>
              </a:rPr>
              <a:t>φατίζω</a:t>
            </a:r>
            <a:r>
              <a:rPr lang="el-GR" dirty="0"/>
              <a:t>,</a:t>
            </a:r>
            <a:br>
              <a:rPr lang="el-GR" dirty="0"/>
            </a:br>
            <a:r>
              <a:rPr lang="el-GR" dirty="0">
                <a:hlinkClick r:id="rId128"/>
              </a:rPr>
              <a:t>ὡς</a:t>
            </a:r>
            <a:r>
              <a:rPr lang="el-GR" dirty="0"/>
              <a:t> </a:t>
            </a:r>
            <a:r>
              <a:rPr lang="el-GR" dirty="0">
                <a:hlinkClick r:id="rId88"/>
              </a:rPr>
              <a:t>οὐ</a:t>
            </a:r>
            <a:r>
              <a:rPr lang="el-GR" dirty="0"/>
              <a:t> </a:t>
            </a:r>
            <a:r>
              <a:rPr lang="el-GR" dirty="0">
                <a:hlinkClick r:id="rId113"/>
              </a:rPr>
              <a:t>μή</a:t>
            </a:r>
            <a:r>
              <a:rPr lang="el-GR" dirty="0"/>
              <a:t> </a:t>
            </a:r>
            <a:r>
              <a:rPr lang="el-GR" dirty="0">
                <a:hlinkClick r:id="rId129"/>
              </a:rPr>
              <a:t>ποτέ</a:t>
            </a:r>
            <a:r>
              <a:rPr lang="el-GR" dirty="0"/>
              <a:t> </a:t>
            </a:r>
            <a:r>
              <a:rPr lang="el-GR" dirty="0">
                <a:hlinkClick r:id="rId130"/>
              </a:rPr>
              <a:t>τίς</a:t>
            </a:r>
            <a:r>
              <a:rPr lang="el-GR" dirty="0"/>
              <a:t> </a:t>
            </a:r>
            <a:r>
              <a:rPr lang="el-GR" dirty="0">
                <a:hlinkClick r:id="rId131"/>
              </a:rPr>
              <a:t>σε</a:t>
            </a:r>
            <a:r>
              <a:rPr lang="el-GR" dirty="0"/>
              <a:t> </a:t>
            </a:r>
            <a:r>
              <a:rPr lang="el-GR" dirty="0">
                <a:hlinkClick r:id="rId132"/>
              </a:rPr>
              <a:t>βροτῶν</a:t>
            </a:r>
            <a:r>
              <a:rPr lang="el-GR" dirty="0"/>
              <a:t> </a:t>
            </a:r>
            <a:r>
              <a:rPr lang="el-GR" dirty="0">
                <a:hlinkClick r:id="rId133"/>
              </a:rPr>
              <a:t>γνώμη</a:t>
            </a:r>
            <a:r>
              <a:rPr lang="el-GR" dirty="0"/>
              <a:t> </a:t>
            </a:r>
            <a:r>
              <a:rPr lang="el-GR" dirty="0">
                <a:hlinkClick r:id="rId134"/>
              </a:rPr>
              <a:t>παρελάσσῃ</a:t>
            </a:r>
            <a:r>
              <a:rPr lang="el-GR" dirty="0"/>
              <a:t>.</a:t>
            </a:r>
            <a:endParaRPr lang="it-IT" dirty="0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A9CDF16-7EB5-461C-A973-9C4EC4D0FC8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/>
              <a:t>40 coming into being and passing away, being and not being,</a:t>
            </a:r>
            <a:br>
              <a:rPr lang="en-US" dirty="0"/>
            </a:br>
            <a:r>
              <a:rPr lang="en-US" dirty="0"/>
              <a:t>change of place and alteration of bright </a:t>
            </a:r>
            <a:r>
              <a:rPr lang="en-US" dirty="0" err="1"/>
              <a:t>colour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Where, then, it has its farthest boundary, it is complete on</a:t>
            </a:r>
            <a:br>
              <a:rPr lang="en-US" dirty="0"/>
            </a:br>
            <a:r>
              <a:rPr lang="en-US" dirty="0"/>
              <a:t>every side, equally poised from the </a:t>
            </a:r>
            <a:r>
              <a:rPr lang="en-US" dirty="0" err="1"/>
              <a:t>centre</a:t>
            </a:r>
            <a:r>
              <a:rPr lang="en-US" dirty="0"/>
              <a:t> in every direction,</a:t>
            </a:r>
            <a:br>
              <a:rPr lang="en-US" dirty="0"/>
            </a:br>
            <a:r>
              <a:rPr lang="en-US" dirty="0"/>
              <a:t>like the mass of a rounded sphere; for it cannot be greater or</a:t>
            </a:r>
            <a:br>
              <a:rPr lang="en-US" dirty="0"/>
            </a:br>
            <a:br>
              <a:rPr lang="en-US" dirty="0"/>
            </a:br>
            <a:r>
              <a:rPr lang="en-US" dirty="0"/>
              <a:t>45 smaller in one place than in another. For there is nothing</a:t>
            </a:r>
            <a:br>
              <a:rPr lang="en-US" dirty="0"/>
            </a:br>
            <a:r>
              <a:rPr lang="en-US" dirty="0"/>
              <a:t>which is not that could keep it from reaching out equally, nor</a:t>
            </a:r>
            <a:br>
              <a:rPr lang="en-US" dirty="0"/>
            </a:br>
            <a:r>
              <a:rPr lang="en-US" dirty="0"/>
              <a:t>is it possible that there should be more of what is in this place</a:t>
            </a:r>
            <a:br>
              <a:rPr lang="en-US" dirty="0"/>
            </a:br>
            <a:r>
              <a:rPr lang="en-US" dirty="0"/>
              <a:t>and less in that, since it is all inviolable. For, since it is equal</a:t>
            </a:r>
            <a:br>
              <a:rPr lang="en-US" dirty="0"/>
            </a:br>
            <a:r>
              <a:rPr lang="en-US" dirty="0"/>
              <a:t>in all directions, it is equally confined within limits.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50 Here shall I close my trustworthy speech and thought about the truth.</a:t>
            </a:r>
            <a:br>
              <a:rPr lang="en-US" dirty="0"/>
            </a:br>
            <a:r>
              <a:rPr lang="en-US" dirty="0"/>
              <a:t>Henceforward learn the opinions of mortals,</a:t>
            </a:r>
            <a:br>
              <a:rPr lang="en-US" dirty="0"/>
            </a:br>
            <a:r>
              <a:rPr lang="en-US" dirty="0"/>
              <a:t>giving ear to the deceptive ordering of my words.</a:t>
            </a:r>
            <a:br>
              <a:rPr lang="en-US" dirty="0"/>
            </a:br>
            <a:r>
              <a:rPr lang="en-US" dirty="0"/>
              <a:t>Mortals have settled in their minds to speak of two forms, one of which</a:t>
            </a:r>
            <a:br>
              <a:rPr lang="en-US" dirty="0"/>
            </a:br>
            <a:r>
              <a:rPr lang="en-US" dirty="0"/>
              <a:t>they should have left out, and that is where they go astray from the truth.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55 They have assigned an opposite</a:t>
            </a:r>
            <a:br>
              <a:rPr lang="en-US" dirty="0"/>
            </a:br>
            <a:r>
              <a:rPr lang="en-US" dirty="0"/>
              <a:t>substance to each, and marks distinct from one another. To the</a:t>
            </a:r>
            <a:br>
              <a:rPr lang="en-US" dirty="0"/>
            </a:br>
            <a:r>
              <a:rPr lang="en-US" dirty="0"/>
              <a:t>one they allot the fire of heaven, light, thin, in every direction</a:t>
            </a:r>
            <a:br>
              <a:rPr lang="en-US" dirty="0"/>
            </a:br>
            <a:r>
              <a:rPr lang="en-US" dirty="0"/>
              <a:t>the same as itself, but not the same as the other. The other is</a:t>
            </a:r>
            <a:br>
              <a:rPr lang="en-US" dirty="0"/>
            </a:br>
            <a:r>
              <a:rPr lang="en-US" dirty="0"/>
              <a:t>opposite to it, dark night, a compact and heavy body. Of these</a:t>
            </a:r>
            <a:br>
              <a:rPr lang="en-US" dirty="0"/>
            </a:br>
            <a:br>
              <a:rPr lang="en-US" dirty="0"/>
            </a:br>
            <a:r>
              <a:rPr lang="en-US" dirty="0"/>
              <a:t>60 I tell thee the whole arrangement as it seems to men,</a:t>
            </a:r>
            <a:br>
              <a:rPr lang="en-US" dirty="0"/>
            </a:br>
            <a:r>
              <a:rPr lang="en-US" dirty="0"/>
              <a:t>in order that no mortal may surpass thee in knowledge.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761042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1524000" y="4221088"/>
            <a:ext cx="89644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/>
              <a:t>                HEIDEGGER</a:t>
            </a:r>
            <a:r>
              <a:rPr lang="it-IT" sz="4000"/>
              <a:t> </a:t>
            </a:r>
            <a:r>
              <a:rPr lang="it-IT" sz="3200"/>
              <a:t>(1889-1976)</a:t>
            </a:r>
            <a:endParaRPr lang="it-IT" sz="4000"/>
          </a:p>
          <a:p>
            <a:r>
              <a:rPr lang="it-IT" sz="4000"/>
              <a:t>                                versus</a:t>
            </a:r>
          </a:p>
          <a:p>
            <a:r>
              <a:rPr lang="it-IT" sz="4000" b="1"/>
              <a:t>                    CARNAP </a:t>
            </a:r>
            <a:r>
              <a:rPr lang="it-IT" sz="3200"/>
              <a:t>(1891-1970)                                                   </a:t>
            </a:r>
            <a:endParaRPr lang="it-IT" sz="3200" dirty="0"/>
          </a:p>
        </p:txBody>
      </p:sp>
      <p:pic>
        <p:nvPicPr>
          <p:cNvPr id="4" name="Immagine 3" descr="Heidegger_4_(1960)_croppe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83632" y="0"/>
            <a:ext cx="2959100" cy="4025900"/>
          </a:xfrm>
          <a:prstGeom prst="rect">
            <a:avLst/>
          </a:prstGeom>
        </p:spPr>
      </p:pic>
      <p:pic>
        <p:nvPicPr>
          <p:cNvPr id="5" name="Immagine 4" descr="Carnap 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879976" y="548680"/>
            <a:ext cx="3506724" cy="3506724"/>
          </a:xfrm>
          <a:prstGeom prst="rect">
            <a:avLst/>
          </a:prstGeom>
        </p:spPr>
      </p:pic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8837-84FD-4548-9ED9-8F5228A1A248}" type="slidenum">
              <a:rPr lang="it-IT" smtClean="0"/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92574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 due testi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Heidegger CHE COS'E' METAFISICA? (1929)</a:t>
            </a:r>
          </a:p>
          <a:p>
            <a:pPr lvl="1"/>
            <a:r>
              <a:rPr lang="it-IT" dirty="0"/>
              <a:t>E' una prolusione, di due anni posteriore a ESSERE E TEMPO (1927)</a:t>
            </a:r>
          </a:p>
          <a:p>
            <a:pPr lvl="1"/>
            <a:r>
              <a:rPr lang="it-IT" dirty="0"/>
              <a:t>si trova in rete</a:t>
            </a:r>
          </a:p>
          <a:p>
            <a:pPr lvl="1"/>
            <a:r>
              <a:rPr lang="it-IT" dirty="0"/>
              <a:t>ho il pdf della trad. </a:t>
            </a:r>
            <a:r>
              <a:rPr lang="it-IT" dirty="0" err="1"/>
              <a:t>it</a:t>
            </a:r>
            <a:r>
              <a:rPr lang="it-IT" dirty="0"/>
              <a:t>.</a:t>
            </a:r>
          </a:p>
          <a:p>
            <a:r>
              <a:rPr lang="it-IT" dirty="0" err="1"/>
              <a:t>Carnap</a:t>
            </a:r>
            <a:r>
              <a:rPr lang="it-IT" dirty="0"/>
              <a:t> “Il superamento della metafisica mediante l'analisi logica del linguaggio” (</a:t>
            </a:r>
            <a:r>
              <a:rPr lang="it-IT" dirty="0" err="1"/>
              <a:t>Erkenntniss</a:t>
            </a:r>
            <a:r>
              <a:rPr lang="it-IT" dirty="0"/>
              <a:t>, 1932)</a:t>
            </a:r>
          </a:p>
          <a:p>
            <a:pPr lvl="1"/>
            <a:r>
              <a:rPr lang="it-IT" dirty="0"/>
              <a:t>si trova in A. Pasquinelli, IL NEOEMPIRISMO, UTET, 1969, pp. 504-532. Nella nostra biblioteca: </a:t>
            </a:r>
            <a:r>
              <a:rPr lang="it-IT" dirty="0" err="1"/>
              <a:t>FILOS</a:t>
            </a:r>
            <a:r>
              <a:rPr lang="it-IT" dirty="0"/>
              <a:t> </a:t>
            </a:r>
            <a:r>
              <a:rPr lang="it-IT" dirty="0" err="1"/>
              <a:t>Coll</a:t>
            </a:r>
            <a:r>
              <a:rPr lang="it-IT" dirty="0"/>
              <a:t>. IV.1, IV.2</a:t>
            </a:r>
          </a:p>
          <a:p>
            <a:pPr lvl="1"/>
            <a:r>
              <a:rPr lang="it-IT" dirty="0"/>
              <a:t>Ho la versione in pdf della trad. inglese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8837-84FD-4548-9ED9-8F5228A1A248}" type="slidenum">
              <a:rPr lang="it-IT" smtClean="0"/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76978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/>
              <a:t>Was ist Metaphysik? (1929)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H. all'inizio ci spiega che rinuncia a un discorso sulla metafisica in risposta a questa domanda e passa piusttosto a una "questione metafisica determinata", così che la metafisica possa "presentarsi da sé"</a:t>
            </a:r>
          </a:p>
          <a:p>
            <a:r>
              <a:rPr lang="it-IT"/>
              <a:t>la questione determinata, come si vedrà, è questa: "che ne è del niente?"</a:t>
            </a:r>
          </a:p>
          <a:p>
            <a:r>
              <a:rPr lang="it-IT"/>
              <a:t>Ci sono 3 parti: svolgimento di un domandare metafisico, elaborazione della domanda, risposta alla domanda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8837-84FD-4548-9ED9-8F5228A1A248}" type="slidenum">
              <a:rPr lang="it-IT" smtClean="0"/>
              <a:t>25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05603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/>
              <a:t>Lo svolgimento di un domandare metafisico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i="1"/>
              <a:t>il domandare metafisico deve essere posto in modo totale e a partire dalla situazione essenziale dell’esserci (Dasein) che domanda</a:t>
            </a:r>
            <a:r>
              <a:rPr lang="it-IT"/>
              <a:t>”; “</a:t>
            </a:r>
            <a:r>
              <a:rPr lang="it-IT" i="1"/>
              <a:t>L’uomo, che è un ente fra gli enti, fa «scienza»</a:t>
            </a:r>
            <a:r>
              <a:rPr lang="it-IT"/>
              <a:t>. [il contesto è una prolusione accademica; l'università è il luogo dove si fa scienza]</a:t>
            </a:r>
          </a:p>
          <a:p>
            <a:r>
              <a:rPr lang="it-IT"/>
              <a:t>L'esser-ci scientifico indaga sul mondo, sull'ente stesso "e nient'altro"</a:t>
            </a:r>
          </a:p>
          <a:p>
            <a:r>
              <a:rPr lang="it-IT"/>
              <a:t>La scienza non si occupa del Niente: </a:t>
            </a:r>
            <a:r>
              <a:rPr lang="it-IT" i="1"/>
              <a:t>rifiuta il Niente e lo abbandona come nullità […] Che cosa può essere per la scienza il Niente se non una mostruosità e una fantasticheria […] del Niente la scienza non vuol saperne niente</a:t>
            </a:r>
            <a:r>
              <a:rPr lang="it-IT"/>
              <a:t>.</a:t>
            </a:r>
          </a:p>
          <a:p>
            <a:endParaRPr lang="it-IT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8837-84FD-4548-9ED9-8F5228A1A248}" type="slidenum">
              <a:rPr lang="it-IT" smtClean="0"/>
              <a:t>26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82238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/>
              <a:t> L’elaborazione della domanda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/>
              <a:t>Per la scienza il Niente è semplicemente </a:t>
            </a:r>
            <a:r>
              <a:rPr lang="it-IT" i="1"/>
              <a:t>ciò che «non c’è»</a:t>
            </a:r>
            <a:r>
              <a:rPr lang="it-IT"/>
              <a:t>.</a:t>
            </a:r>
          </a:p>
          <a:p>
            <a:r>
              <a:rPr lang="it-IT"/>
              <a:t>E tuttavia, dice Heidegger, ci interroghiamo: </a:t>
            </a:r>
            <a:r>
              <a:rPr lang="it-IT" i="1"/>
              <a:t>che cos’è il Niente?</a:t>
            </a:r>
            <a:endParaRPr lang="it-IT"/>
          </a:p>
          <a:p>
            <a:r>
              <a:rPr lang="it-IT" i="1"/>
              <a:t> </a:t>
            </a:r>
            <a:r>
              <a:rPr lang="it-IT"/>
              <a:t>Prima ancora della scienza, per la logica la domanda è illegittima "perché il pensiero, che essenzialmente è sempre pensiero di qualcosa, qui, come pensiero di niente, dovrebbe agire contro la sua propria essenza". </a:t>
            </a:r>
          </a:p>
          <a:p>
            <a:r>
              <a:rPr lang="it-IT"/>
              <a:t>Eppure l'intelletto ci porta a dire </a:t>
            </a:r>
            <a:r>
              <a:rPr lang="it-IT" i="1"/>
              <a:t>Il Niente è la negazione completa della totalità dell’ente</a:t>
            </a:r>
            <a:r>
              <a:rPr lang="it-IT"/>
              <a:t> (definizione di Heidegger criticata da Hilbert)</a:t>
            </a:r>
          </a:p>
          <a:p>
            <a:r>
              <a:rPr lang="it-IT" i="1"/>
              <a:t>Secondo l’insegnamento sovrano e mai intaccato della «logica» la negazione è una pura operazione dell’intelletto</a:t>
            </a:r>
            <a:r>
              <a:rPr lang="it-IT"/>
              <a:t>”</a:t>
            </a:r>
          </a:p>
          <a:p>
            <a:endParaRPr lang="it-IT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8837-84FD-4548-9ED9-8F5228A1A248}" type="slidenum">
              <a:rPr lang="it-IT" smtClean="0"/>
              <a:t>27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98463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1684658" y="438965"/>
            <a:ext cx="8712968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  David </a:t>
            </a:r>
            <a:r>
              <a:rPr lang="it-IT" sz="2800" dirty="0" err="1"/>
              <a:t>Hilbert</a:t>
            </a:r>
            <a:r>
              <a:rPr lang="it-IT" sz="2800" dirty="0"/>
              <a:t> , "</a:t>
            </a:r>
            <a:r>
              <a:rPr lang="de-DE" sz="3200" dirty="0"/>
              <a:t>Die Grundlegung der elementaren Zahlenlehre"</a:t>
            </a:r>
            <a:r>
              <a:rPr lang="it-IT" sz="2800" dirty="0"/>
              <a:t>, </a:t>
            </a:r>
            <a:r>
              <a:rPr lang="it-IT" sz="2800" i="1" dirty="0" err="1"/>
              <a:t>Mathematische</a:t>
            </a:r>
            <a:r>
              <a:rPr lang="it-IT" sz="2800" i="1" dirty="0"/>
              <a:t> </a:t>
            </a:r>
            <a:r>
              <a:rPr lang="it-IT" sz="2800" i="1" dirty="0" err="1"/>
              <a:t>Annalen</a:t>
            </a:r>
            <a:r>
              <a:rPr lang="it-IT" sz="2800" dirty="0"/>
              <a:t>, 104 (1931):</a:t>
            </a:r>
          </a:p>
          <a:p>
            <a:endParaRPr lang="it-IT" sz="2800" dirty="0"/>
          </a:p>
          <a:p>
            <a:r>
              <a:rPr lang="it-IT" sz="2800" i="1" dirty="0"/>
              <a:t>“Il Nulla è la pura e semplice negazione della totalità dell’ente” (</a:t>
            </a:r>
            <a:r>
              <a:rPr lang="it-IT" sz="2800" i="1" dirty="0" err="1"/>
              <a:t>Heidegger</a:t>
            </a:r>
            <a:r>
              <a:rPr lang="it-IT" sz="2800" i="1" dirty="0"/>
              <a:t>, Che cos’è metafisica?). Questa proposizione è istruttiva per il fatto che, a dispetto della sua brevità, esemplifica tutte le principali violazioni che si possono commettere nei confronti dei principi stabiliti dalla mia teoria assiomatica. </a:t>
            </a:r>
          </a:p>
          <a:p>
            <a:endParaRPr lang="it-IT" sz="2800" dirty="0"/>
          </a:p>
          <a:p>
            <a:r>
              <a:rPr lang="it-IT" sz="2800" dirty="0" err="1"/>
              <a:t>Carnap</a:t>
            </a:r>
            <a:r>
              <a:rPr lang="it-IT" sz="2800" dirty="0"/>
              <a:t> svilupperà la critica</a:t>
            </a:r>
          </a:p>
        </p:txBody>
      </p:sp>
      <p:pic>
        <p:nvPicPr>
          <p:cNvPr id="3" name="Immagine 2" descr="220px-Hilber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24626" y="4270073"/>
            <a:ext cx="1658961" cy="2232057"/>
          </a:xfrm>
          <a:prstGeom prst="rect">
            <a:avLst/>
          </a:prstGeom>
        </p:spPr>
      </p:pic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8837-84FD-4548-9ED9-8F5228A1A248}" type="slidenum">
              <a:rPr lang="it-IT" smtClean="0"/>
              <a:t>28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610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Superamento della logica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i="1"/>
              <a:t>C'è il niente perché c'è il "non", cioè la negazione? Oppure è vero il contrario, ossia che c'è la negazione e il "non" solo perché c'è il niente? ... Da parte nostra affermiamo che il niente è più originario del "non" e della negazione</a:t>
            </a:r>
          </a:p>
          <a:p>
            <a:r>
              <a:rPr lang="it-IT" i="1"/>
              <a:t>Dove cerchiamo il niente? Dove lo troviamo? </a:t>
            </a:r>
            <a:r>
              <a:rPr lang="it-IT"/>
              <a:t>Secondo Heidegger, </a:t>
            </a:r>
            <a:r>
              <a:rPr lang="it-IT" i="1"/>
              <a:t>la noia profonda ... rivela l'ente nella sua totalità</a:t>
            </a:r>
            <a:r>
              <a:rPr lang="it-IT"/>
              <a:t>, mentre</a:t>
            </a:r>
            <a:r>
              <a:rPr lang="it-IT" i="1"/>
              <a:t> L’angoscia rivela il Niente</a:t>
            </a:r>
          </a:p>
          <a:p>
            <a:r>
              <a:rPr lang="it-IT"/>
              <a:t>La paura è paura di qualcosa, mentre l'angoscia è uno </a:t>
            </a:r>
            <a:r>
              <a:rPr lang="it-IT" i="1"/>
              <a:t>spaseamento ... nell'insieme</a:t>
            </a:r>
          </a:p>
          <a:p>
            <a:r>
              <a:rPr lang="it-IT"/>
              <a:t>Quando superiamo l'angoscia diciamo </a:t>
            </a:r>
            <a:r>
              <a:rPr lang="it-IT" i="1"/>
              <a:t>ciò di cui e per cui ci angosciavamo </a:t>
            </a:r>
            <a:r>
              <a:rPr lang="it-IT" i="1" strike="sngStrike"/>
              <a:t>non</a:t>
            </a:r>
            <a:r>
              <a:rPr lang="it-IT" i="1"/>
              <a:t> </a:t>
            </a:r>
            <a:r>
              <a:rPr lang="it-IT"/>
              <a:t>[negazione non presente nel testo tedesco] </a:t>
            </a:r>
            <a:r>
              <a:rPr lang="it-IT" i="1"/>
              <a:t>era "propriamente" niente. In effetti </a:t>
            </a:r>
            <a:r>
              <a:rPr lang="it-IT" b="1" i="1"/>
              <a:t>il niente stesso, in quanto tale, era presente</a:t>
            </a:r>
            <a:r>
              <a:rPr lang="it-IT" i="1"/>
              <a:t>. Nello stato d’animo fondamentale dell’angoscia noi abbiamo raggiunto l’accadere dell’esserci nel quale il Niente è manifesto, e dal quale si deve partire per interrogarlo. Che ne è del Niente?</a:t>
            </a:r>
            <a:r>
              <a:rPr lang="it-IT"/>
              <a:t>”</a:t>
            </a:r>
          </a:p>
          <a:p>
            <a:pPr marL="0" indent="0">
              <a:buNone/>
            </a:pP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8837-84FD-4548-9ED9-8F5228A1A248}" type="slidenum">
              <a:rPr lang="it-IT" smtClean="0"/>
              <a:t>29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7147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A12BAB-CA52-4806-943F-FE35DAE64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Conferenze di Achille Varzi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01AF977-F81F-4FA1-B105-6AD83733F8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sz="3600" dirty="0">
                <a:solidFill>
                  <a:srgbClr val="000000"/>
                </a:solidFill>
                <a:latin typeface="Cambria" panose="02040503050406030204" pitchFamily="18" charset="0"/>
              </a:rPr>
              <a:t>h. 14.30-15.30</a:t>
            </a:r>
          </a:p>
          <a:p>
            <a:r>
              <a:rPr lang="it-IT" sz="3600" b="1" dirty="0">
                <a:solidFill>
                  <a:srgbClr val="000000"/>
                </a:solidFill>
                <a:latin typeface="Cambria-Bold"/>
              </a:rPr>
              <a:t>Sulla percezione delle assenze</a:t>
            </a:r>
          </a:p>
          <a:p>
            <a:r>
              <a:rPr lang="it-IT" sz="3600" dirty="0">
                <a:solidFill>
                  <a:srgbClr val="000000"/>
                </a:solidFill>
                <a:latin typeface="Cambria" panose="02040503050406030204" pitchFamily="18" charset="0"/>
              </a:rPr>
              <a:t>h. 15.30-16.00</a:t>
            </a:r>
          </a:p>
          <a:p>
            <a:r>
              <a:rPr lang="it-IT" sz="3600" dirty="0">
                <a:solidFill>
                  <a:srgbClr val="000000"/>
                </a:solidFill>
                <a:latin typeface="Cambria" panose="02040503050406030204" pitchFamily="18" charset="0"/>
              </a:rPr>
              <a:t>Pausa caffè</a:t>
            </a:r>
          </a:p>
          <a:p>
            <a:r>
              <a:rPr lang="it-IT" sz="3600" dirty="0">
                <a:solidFill>
                  <a:srgbClr val="000000"/>
                </a:solidFill>
                <a:latin typeface="Cambria" panose="02040503050406030204" pitchFamily="18" charset="0"/>
              </a:rPr>
              <a:t>h. 16.00-17.00</a:t>
            </a:r>
          </a:p>
          <a:p>
            <a:r>
              <a:rPr lang="it-IT" sz="3600" b="1" dirty="0">
                <a:solidFill>
                  <a:srgbClr val="000000"/>
                </a:solidFill>
                <a:latin typeface="Cambria-Bold"/>
              </a:rPr>
              <a:t>Azioni e omissioni</a:t>
            </a:r>
          </a:p>
          <a:p>
            <a:r>
              <a:rPr lang="it-IT" i="1" dirty="0">
                <a:solidFill>
                  <a:srgbClr val="000000"/>
                </a:solidFill>
                <a:latin typeface="Cambria-Italic"/>
              </a:rPr>
              <a:t>La partecipazione all’attività viene accreditata con</a:t>
            </a:r>
          </a:p>
          <a:p>
            <a:r>
              <a:rPr lang="it-IT" b="1" i="1" dirty="0">
                <a:solidFill>
                  <a:srgbClr val="000000"/>
                </a:solidFill>
                <a:latin typeface="Cambria-BoldItalic"/>
              </a:rPr>
              <a:t>0,5 </a:t>
            </a:r>
            <a:r>
              <a:rPr lang="it-IT" b="1" i="1" dirty="0" err="1">
                <a:solidFill>
                  <a:srgbClr val="000000"/>
                </a:solidFill>
                <a:latin typeface="Cambria-BoldItalic"/>
              </a:rPr>
              <a:t>CFU</a:t>
            </a:r>
            <a:r>
              <a:rPr lang="it-IT" b="1" i="1" dirty="0">
                <a:solidFill>
                  <a:srgbClr val="000000"/>
                </a:solidFill>
                <a:latin typeface="Cambria-BoldItalic"/>
              </a:rPr>
              <a:t> </a:t>
            </a:r>
            <a:r>
              <a:rPr lang="it-IT" i="1" dirty="0">
                <a:solidFill>
                  <a:srgbClr val="000000"/>
                </a:solidFill>
                <a:latin typeface="Cambria-Italic"/>
              </a:rPr>
              <a:t>per gli studenti di filosofia e scienze</a:t>
            </a:r>
          </a:p>
          <a:p>
            <a:r>
              <a:rPr lang="it-IT" i="1" dirty="0">
                <a:solidFill>
                  <a:srgbClr val="000000"/>
                </a:solidFill>
                <a:latin typeface="Cambria-Italic"/>
              </a:rPr>
              <a:t>filosofiche.</a:t>
            </a:r>
          </a:p>
          <a:p>
            <a:r>
              <a:rPr lang="it-IT" sz="4800" b="1" dirty="0">
                <a:solidFill>
                  <a:srgbClr val="957370"/>
                </a:solidFill>
                <a:latin typeface="Cambria-Bold"/>
              </a:rPr>
              <a:t>Giovedì 23 novembre 2023 </a:t>
            </a:r>
            <a:r>
              <a:rPr lang="it-IT" sz="4800" dirty="0">
                <a:solidFill>
                  <a:srgbClr val="957370"/>
                </a:solidFill>
                <a:latin typeface="Cambria" panose="02040503050406030204" pitchFamily="18" charset="0"/>
              </a:rPr>
              <a:t>| 14.30</a:t>
            </a:r>
          </a:p>
          <a:p>
            <a:r>
              <a:rPr lang="it-IT" sz="4000" dirty="0">
                <a:solidFill>
                  <a:srgbClr val="000000"/>
                </a:solidFill>
                <a:latin typeface="Cambria" panose="02040503050406030204" pitchFamily="18" charset="0"/>
              </a:rPr>
              <a:t>Aula </a:t>
            </a:r>
            <a:r>
              <a:rPr lang="it-IT" sz="4000" b="1" dirty="0">
                <a:solidFill>
                  <a:srgbClr val="000000"/>
                </a:solidFill>
                <a:latin typeface="Cambria-Bold"/>
              </a:rPr>
              <a:t>D </a:t>
            </a:r>
            <a:r>
              <a:rPr lang="it-IT" sz="4000" dirty="0">
                <a:solidFill>
                  <a:srgbClr val="000000"/>
                </a:solidFill>
                <a:latin typeface="Cambria" panose="02040503050406030204" pitchFamily="18" charset="0"/>
              </a:rPr>
              <a:t>di Filosofia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40989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/>
              <a:t>La risposta alla domanda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/>
              <a:t>La risposta alla questione del che cos’è il niente va trovata dunque nell’esserci, </a:t>
            </a:r>
            <a:r>
              <a:rPr lang="it-IT" i="1"/>
              <a:t>nella trasfomazione dell'uomo nel suo esser-ci, che ogni angoscia fa accadere in noi</a:t>
            </a:r>
            <a:r>
              <a:rPr lang="it-IT"/>
              <a:t>.</a:t>
            </a:r>
          </a:p>
          <a:p>
            <a:r>
              <a:rPr lang="it-IT"/>
              <a:t> </a:t>
            </a:r>
            <a:r>
              <a:rPr lang="it-IT" i="1"/>
              <a:t>Il Niente si svela nell’angoscia, ma non come ente, e tanto meno come oggetto. L’angoscia non è un cogliere il Niente</a:t>
            </a:r>
            <a:r>
              <a:rPr lang="it-IT"/>
              <a:t> […] </a:t>
            </a:r>
            <a:r>
              <a:rPr lang="it-IT" i="1"/>
              <a:t>nell’angoscia il Niente viene incontro insieme all’ente nella sua totalità</a:t>
            </a:r>
            <a:r>
              <a:rPr lang="it-IT"/>
              <a:t> .</a:t>
            </a:r>
          </a:p>
          <a:p>
            <a:r>
              <a:rPr lang="it-IT"/>
              <a:t>Che vuol dire </a:t>
            </a:r>
            <a:r>
              <a:rPr lang="it-IT" i="1"/>
              <a:t>insieme</a:t>
            </a:r>
            <a:r>
              <a:rPr lang="it-IT"/>
              <a:t>? </a:t>
            </a:r>
            <a:r>
              <a:rPr lang="it-IT" i="1"/>
              <a:t>Nell’angoscia l’ente nella sua totalità vacilla</a:t>
            </a:r>
            <a:r>
              <a:rPr lang="it-IT"/>
              <a:t>, infatti l’ente </a:t>
            </a:r>
            <a:r>
              <a:rPr lang="it-IT" i="1"/>
              <a:t>non viene annientato dall’angoscia in modo che resti il Niente </a:t>
            </a:r>
            <a:r>
              <a:rPr lang="it-IT"/>
              <a:t>[…] </a:t>
            </a:r>
            <a:r>
              <a:rPr lang="it-IT" i="1"/>
              <a:t>Il Niente si manifesta piuttosto espressamente con l’ente e nell’ente in quanto questo si dilegua nella sua totalità</a:t>
            </a:r>
            <a:r>
              <a:rPr lang="it-IT"/>
              <a:t>. Il Niente non attrae l’esserci, ma piuttosto lo respinge verso l’ente. Ciò rivela l’essenza del Niente: l</a:t>
            </a:r>
            <a:r>
              <a:rPr lang="it-IT" i="1"/>
              <a:t>a nientificazione (Nichtung). Essa non è un annientamento dell’ente, e neppure scaturisce da una negazione.  La nientificazione non è nemmeno commisurabile all’annientamento e alla negazione.  È il Niente stesso che nientifica</a:t>
            </a:r>
            <a:r>
              <a:rPr lang="it-IT"/>
              <a:t> (</a:t>
            </a:r>
            <a:r>
              <a:rPr lang="it-IT" b="1"/>
              <a:t>Das Nichts selbst nichtet</a:t>
            </a:r>
            <a:r>
              <a:rPr lang="it-IT"/>
              <a:t>).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8837-84FD-4548-9ED9-8F5228A1A248}" type="slidenum">
              <a:rPr lang="it-IT" smtClean="0"/>
              <a:t>30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577007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i="1"/>
              <a:t>Il nientificare è un rinviare, respingendolo, all’ente nella sua totalità che si dilegua, ... rivela questo ente come l’assolutamente altro – rispetto al Niente.</a:t>
            </a:r>
          </a:p>
          <a:p>
            <a:r>
              <a:rPr lang="it-IT" i="1"/>
              <a:t>Solo nella notte chiara del Niente dell’angoscia sorge l’originaria apertura dell’ente come tale per cui esso è ente – e non Niente </a:t>
            </a:r>
            <a:r>
              <a:rPr lang="it-IT"/>
              <a:t>[…].</a:t>
            </a:r>
            <a:endParaRPr lang="it-IT" i="1"/>
          </a:p>
          <a:p>
            <a:r>
              <a:rPr lang="it-IT" i="1"/>
              <a:t>L’essenza del Niente originariamente nientificante sta in questo: è anzitutto esso che porta l’esser-ci davanti all’ente come tale.</a:t>
            </a:r>
          </a:p>
          <a:p>
            <a:r>
              <a:rPr lang="it-IT" i="1"/>
              <a:t>Solo sul fondamento dell’originaria manifestatezza del Niente, l’esserci dell’uomo può dirigersi all’ente e occuparsene</a:t>
            </a:r>
            <a:r>
              <a:rPr lang="it-IT"/>
              <a:t>”.</a:t>
            </a:r>
          </a:p>
          <a:p>
            <a:r>
              <a:rPr lang="it-IT"/>
              <a:t>“</a:t>
            </a:r>
            <a:r>
              <a:rPr lang="it-IT" i="1"/>
              <a:t>Esser-ci significa essere tenuto immerso nel Niente. Tenendosi immerso nel Niente, l’esserci è già sempre oltre l’ente nella sua totalità. Questo essere oltre l’ente noi lo chiamiamo trascendenza</a:t>
            </a:r>
            <a:r>
              <a:rPr lang="it-IT"/>
              <a:t>”.</a:t>
            </a:r>
          </a:p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8837-84FD-4548-9ED9-8F5228A1A248}" type="slidenum">
              <a:rPr lang="it-IT" smtClean="0"/>
              <a:t>31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264783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Dissolvimento della logica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/>
              <a:t>Se, come Heidegger crede di aver dimostrato, il Niente è l’origine della negazione, e non questa di quello, allora la questione del Niente e della totalità dell’ente va oltre, distruggendolo,  il potere dell’intelletto e il dominio della logica:</a:t>
            </a:r>
          </a:p>
          <a:p>
            <a:r>
              <a:rPr lang="it-IT" i="1"/>
              <a:t>qui</a:t>
            </a:r>
            <a:r>
              <a:rPr lang="it-IT"/>
              <a:t> </a:t>
            </a:r>
            <a:r>
              <a:rPr lang="it-IT" i="1"/>
              <a:t>si decide anche il destino del dominio della "logica" all'interno della filosofia. </a:t>
            </a:r>
            <a:r>
              <a:rPr lang="it-IT" b="1" i="1"/>
              <a:t>L’idea della "logica" si dissolve </a:t>
            </a:r>
            <a:r>
              <a:rPr lang="it-IT" i="1"/>
              <a:t>a sua volta nel vortice di un domandare più originario</a:t>
            </a:r>
            <a:r>
              <a:rPr lang="it-IT"/>
              <a:t>”.</a:t>
            </a:r>
          </a:p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8837-84FD-4548-9ED9-8F5228A1A248}" type="slidenum">
              <a:rPr lang="it-IT" smtClean="0"/>
              <a:t>32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484372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In che senso la domanda posta è metafisica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i="1"/>
              <a:t>L’essere tenuto immerso dell’esserci nel Niente sul fondamento dell’angoscia latente fa dell’uomo il luogotenente del Niente</a:t>
            </a:r>
            <a:r>
              <a:rPr lang="it-IT"/>
              <a:t> […] </a:t>
            </a:r>
            <a:r>
              <a:rPr lang="it-IT" i="1"/>
              <a:t>L’essere tenuto immerso dell’esserci nel Niente sul fondamento dell’angoscia latente è l’oltrepassare l’ente nella sua totalità, è la trascendenza </a:t>
            </a:r>
            <a:r>
              <a:rPr lang="it-IT"/>
              <a:t>[…] </a:t>
            </a:r>
            <a:r>
              <a:rPr lang="it-IT" i="1"/>
              <a:t>Metafisica è il domandare oltre l’ente, per ritornare a comprenderlo come tale e nella sua totalità </a:t>
            </a:r>
            <a:r>
              <a:rPr lang="it-IT"/>
              <a:t>[…] </a:t>
            </a:r>
            <a:r>
              <a:rPr lang="it-IT" i="1"/>
              <a:t>Così la domanda si dimostra una domanda «metafisica»</a:t>
            </a:r>
            <a:r>
              <a:rPr lang="it-IT"/>
              <a:t>. </a:t>
            </a:r>
          </a:p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8837-84FD-4548-9ED9-8F5228A1A248}" type="slidenum">
              <a:rPr lang="it-IT" smtClean="0"/>
              <a:t>33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47569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La domanda coincide con la metafisica stessa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Alla fine H. arriva a sostenere che </a:t>
            </a:r>
            <a:r>
              <a:rPr lang="it-IT" i="1"/>
              <a:t>la domanda del niente è tale da abbracciare l'intera metafisica</a:t>
            </a:r>
            <a:endParaRPr lang="it-IT"/>
          </a:p>
          <a:p>
            <a:r>
              <a:rPr lang="it-IT"/>
              <a:t>Ci arriva attraverso un breve excursus storico su come la metafisica fin dall'antichità si è pronunciata sull'ente (pp. 44 ss.)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8837-84FD-4548-9ED9-8F5228A1A248}" type="slidenum">
              <a:rPr lang="it-IT" smtClean="0"/>
              <a:t>34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965161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excursus storico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/>
              <a:t>a) nell’ antichità valeva il principio </a:t>
            </a:r>
            <a:r>
              <a:rPr lang="it-IT" i="1"/>
              <a:t>Ex nihilo nihil fit </a:t>
            </a:r>
            <a:r>
              <a:rPr lang="it-IT"/>
              <a:t>[…] </a:t>
            </a:r>
            <a:r>
              <a:rPr lang="it-IT" i="1"/>
              <a:t>La metafisica antica concepisce il Niente come non-ente, cioè come materia informe che da sé non è in grado di darsi forma ...</a:t>
            </a:r>
            <a:endParaRPr lang="it-IT"/>
          </a:p>
          <a:p>
            <a:r>
              <a:rPr lang="it-IT"/>
              <a:t>b) la teologia cristiana nega quel principio, attribuendo al Niente il significato di </a:t>
            </a:r>
            <a:r>
              <a:rPr lang="it-IT" i="1"/>
              <a:t>assenza completa dell’ente extra-divino </a:t>
            </a:r>
            <a:r>
              <a:rPr lang="it-IT"/>
              <a:t>[prima della creazione non c'è niente eccetto Dio]: </a:t>
            </a:r>
            <a:r>
              <a:rPr lang="it-IT" i="1"/>
              <a:t>per cui ex nihilo fit – ens creatum. A questo punto il Niente diventa il concetto opposto all’ente vero e proprio, al summum ens, a Dio come ens increatum</a:t>
            </a:r>
            <a:r>
              <a:rPr lang="it-IT"/>
              <a:t>.</a:t>
            </a:r>
          </a:p>
          <a:p>
            <a:r>
              <a:rPr lang="it-IT" i="1"/>
              <a:t>In entrambi i casi, la natura dell’essere come tale e del niente come tale vengono entrambe tralasciate. ... Questo sommario richiamo storico mostra il niente come concetto opposto all'ente vero e proprio, cioè come sua negazione ... Ma se il niente diventa in qualche modo problema ... Il niente non rimane l'opposto indeterminato dell'ente, ma si scopre come appartenente all'essere dell'ente.</a:t>
            </a:r>
          </a:p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8837-84FD-4548-9ED9-8F5228A1A248}" type="slidenum">
              <a:rPr lang="it-IT" smtClean="0"/>
              <a:t>35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130547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"il puro essere e il puro niente è dunque lo stesso" (Hegel)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i="1"/>
              <a:t>Questa tesi di Hegel è legittima perché</a:t>
            </a:r>
            <a:r>
              <a:rPr lang="it-IT"/>
              <a:t> </a:t>
            </a:r>
            <a:r>
              <a:rPr lang="it-IT" i="1"/>
              <a:t>l’essere stesso è per essenza finito </a:t>
            </a:r>
            <a:r>
              <a:rPr lang="it-IT"/>
              <a:t>[?]</a:t>
            </a:r>
            <a:r>
              <a:rPr lang="it-IT" i="1"/>
              <a:t> e si manifesta solo nella trascendenza dell’esserci che è tenuto fuori dal niente</a:t>
            </a:r>
            <a:r>
              <a:rPr lang="it-IT"/>
              <a:t>. [da ricollegare a questo punto precedente: </a:t>
            </a:r>
            <a:r>
              <a:rPr lang="it-IT" i="1"/>
              <a:t>Solo nella notte chiara del Niente dell’angoscia sorge l’originaria apertura dell’ente come tale per cui esso è ente – e non Niente</a:t>
            </a:r>
            <a:r>
              <a:rPr lang="it-IT"/>
              <a:t>]</a:t>
            </a:r>
          </a:p>
          <a:p>
            <a:r>
              <a:rPr lang="it-IT" i="1"/>
              <a:t>Se è vero che la domanda dell'essere come tale è la domanda che avvolge la metafisica, allora anche la domanda del niente è tale da abbracciare l'intera metafisica.</a:t>
            </a:r>
          </a:p>
          <a:p>
            <a:endParaRPr lang="it-IT" i="1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8837-84FD-4548-9ED9-8F5228A1A248}" type="slidenum">
              <a:rPr lang="it-IT" smtClean="0"/>
              <a:t>36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865242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Al di là di logica e scienza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/>
              <a:t>Abbiamo visto il richiamo a Hegel, che negando il principio di non contraddizione si pone fuori dalla logica dell’"intelletto".</a:t>
            </a:r>
          </a:p>
          <a:p>
            <a:r>
              <a:rPr lang="it-IT"/>
              <a:t>con Hegel anche Heidegger vuole superare la logica dell’"intelletto" e la scienza che su essa si fonda in quanto ostacolo per la vera metafisica: </a:t>
            </a:r>
            <a:r>
              <a:rPr lang="it-IT" i="1"/>
              <a:t>Con un gesto di superiorità, la scienza vorrebbe abbandonare il Niente</a:t>
            </a:r>
            <a:r>
              <a:rPr lang="it-IT"/>
              <a:t>. ... ma </a:t>
            </a:r>
            <a:r>
              <a:rPr lang="it-IT" i="1"/>
              <a:t>La pretesa sobrietà e superiorità della scienza diventa qualcosa di ridicolo se essa non prende sul serio il Niente</a:t>
            </a:r>
            <a:r>
              <a:rPr lang="it-IT"/>
              <a:t>.</a:t>
            </a:r>
          </a:p>
          <a:p>
            <a:r>
              <a:rPr lang="it-IT" i="1"/>
              <a:t>il niente è manifesto nel fondo dell'esserci ... e attira su di sé lo stupore ... sorge il "perché?" =&gt; metafisica ... parte della "natura dell'uomo" ... è l'esserci stesso</a:t>
            </a:r>
          </a:p>
          <a:p>
            <a:r>
              <a:rPr lang="it-IT" i="1"/>
              <a:t>Non c'è rigore scientifico che eguagli la serietà della metafisica. La filosofia non può mai essere misurata col parametro dell'idea della scienza.</a:t>
            </a:r>
          </a:p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8837-84FD-4548-9ED9-8F5228A1A248}" type="slidenum">
              <a:rPr lang="it-IT" smtClean="0"/>
              <a:t>37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955106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Domanda fondamentale della filosofia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i="1"/>
              <a:t>Cio che noi chiamiamo filosofia è ... mettere in moto la metafisica ... attraverso un particolare salto della propria esistenza dentro le possibilità fondamentali dell'esserci nella sua totalità; quindi il lasciarsi andare al niente ... lasciare librare fino in fondo questo essere sospesi, affinché esso ritorni costantemente </a:t>
            </a:r>
            <a:r>
              <a:rPr lang="it-IT" b="1"/>
              <a:t>[Sic!] </a:t>
            </a:r>
            <a:r>
              <a:rPr lang="it-IT" i="1"/>
              <a:t>alla domanda fondamentale della filosofia, a cui il niente stesso costringe: </a:t>
            </a:r>
            <a:r>
              <a:rPr lang="it-IT" b="1" i="1"/>
              <a:t>Perché in generale l'ente e non piuttosto niente?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38837-84FD-4548-9ED9-8F5228A1A248}" type="slidenum">
              <a:rPr lang="it-IT" smtClean="0"/>
              <a:t>38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3947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4F480F-6FFD-47E7-9AFA-76AC39D5F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Alcuni libri di, e su, Achille Varzi, </a:t>
            </a:r>
            <a:r>
              <a:rPr lang="en-US" dirty="0"/>
              <a:t>John Dewey Professor of Philosophy | Columbia University</a:t>
            </a:r>
            <a:endParaRPr lang="it-IT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E7E12CF-9E19-484C-9C0B-967DABA22E7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095" y="1690688"/>
            <a:ext cx="1273208" cy="2107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3A6B18AC-3907-4452-B84A-BEF0D97A1C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9063" y="1563148"/>
            <a:ext cx="1273209" cy="2107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l mondo messo a fuoco: Storie di allucinazioni e miopie filosofiche by  Achille C. Varzi | Goodreads">
            <a:extLst>
              <a:ext uri="{FF2B5EF4-FFF2-40B4-BE49-F238E27FC236}">
                <a16:creationId xmlns:a16="http://schemas.microsoft.com/office/drawing/2014/main" id="{F1A546EF-D017-45E3-A2C6-38AE246BA9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5016" y="1549381"/>
            <a:ext cx="1743075" cy="261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Il mondo messo a fuoco. Storie di allucinazioni e miopie filosofiche -  Achille C. Varzi - Libro - Laterza - I Robinson. Letture | IBS">
            <a:extLst>
              <a:ext uri="{FF2B5EF4-FFF2-40B4-BE49-F238E27FC236}">
                <a16:creationId xmlns:a16="http://schemas.microsoft.com/office/drawing/2014/main" id="{7227C433-96DB-422F-B8F6-7950E66C46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953" y="4201605"/>
            <a:ext cx="127635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Metafisica - Achille C. Varzi (a cura di)">
            <a:extLst>
              <a:ext uri="{FF2B5EF4-FFF2-40B4-BE49-F238E27FC236}">
                <a16:creationId xmlns:a16="http://schemas.microsoft.com/office/drawing/2014/main" id="{A550548F-6DC1-4CCA-B7BD-5CE52C8027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156" y="3901828"/>
            <a:ext cx="1743075" cy="261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oles and Other Superficialities : Casati, Roberto, Varzi, Achille C.:  Amazon.it: Libri">
            <a:extLst>
              <a:ext uri="{FF2B5EF4-FFF2-40B4-BE49-F238E27FC236}">
                <a16:creationId xmlns:a16="http://schemas.microsoft.com/office/drawing/2014/main" id="{3F88944A-2858-4637-9F83-48EC8B93D2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760" y="1563148"/>
            <a:ext cx="1819275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Logica - Achille C. Varzi - John Nolt - - Libro - McGraw-Hill Education -  Scienze | IBS">
            <a:extLst>
              <a:ext uri="{FF2B5EF4-FFF2-40B4-BE49-F238E27FC236}">
                <a16:creationId xmlns:a16="http://schemas.microsoft.com/office/drawing/2014/main" id="{E0381CB4-9345-4A60-AA1F-3716965C7A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3260" y="1690688"/>
            <a:ext cx="1505892" cy="1914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Achille Varzi. Logica, semantica, metafisica : Calemi, Francesco F.:  Amazon.it: Libri">
            <a:extLst>
              <a:ext uri="{FF2B5EF4-FFF2-40B4-BE49-F238E27FC236}">
                <a16:creationId xmlns:a16="http://schemas.microsoft.com/office/drawing/2014/main" id="{CF87D4F9-270D-4CC2-9EED-5ED5EBC972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2242" y="3978028"/>
            <a:ext cx="1800225" cy="254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BIOGRAFIE – Achille Varzi">
            <a:extLst>
              <a:ext uri="{FF2B5EF4-FFF2-40B4-BE49-F238E27FC236}">
                <a16:creationId xmlns:a16="http://schemas.microsoft.com/office/drawing/2014/main" id="{1D291F0E-46C9-44F2-B92A-87BE7E3869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759" y="4201606"/>
            <a:ext cx="1819275" cy="2428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Maurizio Ferraris, Achille Varzi, I modi dell'amicizia — Orthotes Editrice">
            <a:extLst>
              <a:ext uri="{FF2B5EF4-FFF2-40B4-BE49-F238E27FC236}">
                <a16:creationId xmlns:a16="http://schemas.microsoft.com/office/drawing/2014/main" id="{EA359621-6465-4E51-BC85-8A879C9713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3440" y="4201606"/>
            <a:ext cx="1645282" cy="2397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0581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70AC94-829C-40CC-9EBD-D0A270047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B18098-7DA3-4809-971F-D2FE0C601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24/11/23</a:t>
            </a:r>
          </a:p>
        </p:txBody>
      </p:sp>
    </p:spTree>
    <p:extLst>
      <p:ext uri="{BB962C8B-B14F-4D97-AF65-F5344CB8AC3E}">
        <p14:creationId xmlns:p14="http://schemas.microsoft.com/office/powerpoint/2010/main" val="4010729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3D9CA4-1E04-4F03-BD72-5A6FC7938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TESINE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D0C0CFA-26D6-42B8-915E-702B6B9C0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Qualcuno vuole programmare una presentazione?</a:t>
            </a:r>
          </a:p>
        </p:txBody>
      </p:sp>
    </p:spTree>
    <p:extLst>
      <p:ext uri="{BB962C8B-B14F-4D97-AF65-F5344CB8AC3E}">
        <p14:creationId xmlns:p14="http://schemas.microsoft.com/office/powerpoint/2010/main" val="2127967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12964DED-DC18-407A-98A4-7C75A7984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Parmenide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378682E-2A7A-4EFF-BF4F-A4A9B0D5C8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4B14BE5-6F68-4B16-9EFB-3BB25E4FA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0F21-0B33-4623-85E8-EF23CF35DB82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41243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A9EBA329-EFC7-4AD3-8E20-BAAEEC48B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Tesi parmenidee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EA71EB1-5EC0-48E8-9C34-6E40C35910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P1 essere è, niente non è</a:t>
            </a:r>
          </a:p>
          <a:p>
            <a:r>
              <a:rPr lang="it-IT" b="1" dirty="0">
                <a:solidFill>
                  <a:srgbClr val="FF0000"/>
                </a:solidFill>
              </a:rPr>
              <a:t>P2 Si può dire e pensare solo ciò che è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246473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Parmenide </a:t>
            </a:r>
            <a:r>
              <a:rPr lang="it-IT" dirty="0" err="1"/>
              <a:t>meinonghiano</a:t>
            </a:r>
            <a:r>
              <a:rPr lang="it-IT" dirty="0"/>
              <a:t>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P2 Si può dire e pensare solo ciò che è</a:t>
            </a:r>
            <a:endParaRPr lang="it-IT" dirty="0"/>
          </a:p>
          <a:p>
            <a:r>
              <a:rPr lang="el-GR" dirty="0">
                <a:hlinkClick r:id="rId2"/>
              </a:rPr>
              <a:t>Ταὐτὸν</a:t>
            </a:r>
            <a:r>
              <a:rPr lang="el-GR" dirty="0"/>
              <a:t> </a:t>
            </a:r>
            <a:r>
              <a:rPr lang="el-GR" dirty="0">
                <a:hlinkClick r:id="rId3"/>
              </a:rPr>
              <a:t>δ'</a:t>
            </a:r>
            <a:r>
              <a:rPr lang="el-GR" dirty="0"/>
              <a:t> </a:t>
            </a:r>
            <a:r>
              <a:rPr lang="el-GR" dirty="0">
                <a:hlinkClick r:id="rId4"/>
              </a:rPr>
              <a:t>ἐστὶ</a:t>
            </a:r>
            <a:r>
              <a:rPr lang="el-GR" dirty="0"/>
              <a:t> </a:t>
            </a:r>
            <a:r>
              <a:rPr lang="el-GR" dirty="0">
                <a:hlinkClick r:id="rId5"/>
              </a:rPr>
              <a:t>νοεῖν</a:t>
            </a:r>
            <a:r>
              <a:rPr lang="el-GR" dirty="0"/>
              <a:t> </a:t>
            </a:r>
            <a:r>
              <a:rPr lang="el-GR" dirty="0">
                <a:hlinkClick r:id="rId6"/>
              </a:rPr>
              <a:t>τε</a:t>
            </a:r>
            <a:r>
              <a:rPr lang="el-GR" dirty="0"/>
              <a:t> </a:t>
            </a:r>
            <a:r>
              <a:rPr lang="el-GR" dirty="0">
                <a:hlinkClick r:id="rId7"/>
              </a:rPr>
              <a:t>καὶ</a:t>
            </a:r>
            <a:r>
              <a:rPr lang="el-GR" dirty="0"/>
              <a:t> </a:t>
            </a:r>
            <a:r>
              <a:rPr lang="el-GR" dirty="0">
                <a:hlinkClick r:id="rId8"/>
              </a:rPr>
              <a:t>οὕνεκεν</a:t>
            </a:r>
            <a:r>
              <a:rPr lang="el-GR" dirty="0"/>
              <a:t> </a:t>
            </a:r>
            <a:r>
              <a:rPr lang="el-GR" dirty="0">
                <a:hlinkClick r:id="rId4"/>
              </a:rPr>
              <a:t>ἔστι</a:t>
            </a:r>
            <a:r>
              <a:rPr lang="el-GR" dirty="0"/>
              <a:t> </a:t>
            </a:r>
            <a:r>
              <a:rPr lang="el-GR" dirty="0">
                <a:hlinkClick r:id="rId9"/>
              </a:rPr>
              <a:t>νόημα.</a:t>
            </a:r>
            <a:br>
              <a:rPr lang="el-GR" dirty="0"/>
            </a:br>
            <a:br>
              <a:rPr lang="el-GR" dirty="0"/>
            </a:br>
            <a:r>
              <a:rPr lang="el-GR" dirty="0"/>
              <a:t>[35] </a:t>
            </a:r>
            <a:r>
              <a:rPr lang="el-GR" dirty="0">
                <a:hlinkClick r:id="rId10"/>
              </a:rPr>
              <a:t>Οὐ</a:t>
            </a:r>
            <a:r>
              <a:rPr lang="el-GR" dirty="0"/>
              <a:t> </a:t>
            </a:r>
            <a:r>
              <a:rPr lang="el-GR" dirty="0">
                <a:hlinkClick r:id="rId11"/>
              </a:rPr>
              <a:t>γὰρ</a:t>
            </a:r>
            <a:r>
              <a:rPr lang="el-GR" dirty="0"/>
              <a:t> </a:t>
            </a:r>
            <a:r>
              <a:rPr lang="el-GR" dirty="0">
                <a:hlinkClick r:id="rId12"/>
              </a:rPr>
              <a:t>ἄνευ</a:t>
            </a:r>
            <a:r>
              <a:rPr lang="el-GR" dirty="0"/>
              <a:t> </a:t>
            </a:r>
            <a:r>
              <a:rPr lang="el-GR" dirty="0">
                <a:hlinkClick r:id="rId13"/>
              </a:rPr>
              <a:t>τοῦ</a:t>
            </a:r>
            <a:r>
              <a:rPr lang="el-GR" dirty="0"/>
              <a:t> </a:t>
            </a:r>
            <a:r>
              <a:rPr lang="el-GR" dirty="0">
                <a:hlinkClick r:id="rId14"/>
              </a:rPr>
              <a:t>ἐόντος</a:t>
            </a:r>
            <a:r>
              <a:rPr lang="el-GR" dirty="0"/>
              <a:t>, </a:t>
            </a:r>
            <a:r>
              <a:rPr lang="el-GR" dirty="0">
                <a:hlinkClick r:id="rId15"/>
              </a:rPr>
              <a:t>ἐν</a:t>
            </a:r>
            <a:r>
              <a:rPr lang="el-GR" dirty="0"/>
              <a:t> </a:t>
            </a:r>
            <a:r>
              <a:rPr lang="el-GR" dirty="0">
                <a:hlinkClick r:id="rId16"/>
              </a:rPr>
              <a:t>ᾧ</a:t>
            </a:r>
            <a:r>
              <a:rPr lang="el-GR" dirty="0"/>
              <a:t> </a:t>
            </a:r>
            <a:r>
              <a:rPr lang="el-GR" dirty="0">
                <a:hlinkClick r:id="rId17"/>
              </a:rPr>
              <a:t>πεφατισμένον</a:t>
            </a:r>
            <a:r>
              <a:rPr lang="el-GR" dirty="0"/>
              <a:t> </a:t>
            </a:r>
            <a:r>
              <a:rPr lang="el-GR" dirty="0">
                <a:hlinkClick r:id="rId18"/>
              </a:rPr>
              <a:t>ἐστιν</a:t>
            </a:r>
            <a:r>
              <a:rPr lang="el-GR" dirty="0"/>
              <a:t>,</a:t>
            </a:r>
            <a:br>
              <a:rPr lang="el-GR" dirty="0"/>
            </a:br>
            <a:r>
              <a:rPr lang="el-GR" dirty="0">
                <a:hlinkClick r:id="rId19"/>
              </a:rPr>
              <a:t>εὑρήσεις</a:t>
            </a:r>
            <a:r>
              <a:rPr lang="el-GR" dirty="0"/>
              <a:t> </a:t>
            </a:r>
            <a:r>
              <a:rPr lang="el-GR" dirty="0">
                <a:hlinkClick r:id="rId20"/>
              </a:rPr>
              <a:t>τὸ</a:t>
            </a:r>
            <a:r>
              <a:rPr lang="el-GR" dirty="0"/>
              <a:t> </a:t>
            </a:r>
            <a:r>
              <a:rPr lang="el-GR" dirty="0">
                <a:hlinkClick r:id="rId5"/>
              </a:rPr>
              <a:t>νοεῖν</a:t>
            </a:r>
            <a:r>
              <a:rPr lang="el-GR" dirty="0"/>
              <a:t>·</a:t>
            </a:r>
            <a:endParaRPr lang="it-IT" dirty="0"/>
          </a:p>
          <a:p>
            <a:r>
              <a:rPr lang="it-IT" dirty="0"/>
              <a:t>«The thing </a:t>
            </a:r>
            <a:r>
              <a:rPr lang="it-IT" dirty="0" err="1"/>
              <a:t>that</a:t>
            </a:r>
            <a:r>
              <a:rPr lang="it-IT" dirty="0"/>
              <a:t> can be thought and </a:t>
            </a:r>
            <a:r>
              <a:rPr lang="it-IT" dirty="0" err="1"/>
              <a:t>that</a:t>
            </a:r>
            <a:r>
              <a:rPr lang="it-IT" dirty="0"/>
              <a:t> for the </a:t>
            </a:r>
            <a:r>
              <a:rPr lang="it-IT" dirty="0" err="1"/>
              <a:t>sake</a:t>
            </a:r>
            <a:r>
              <a:rPr lang="it-IT" dirty="0"/>
              <a:t> of </a:t>
            </a:r>
            <a:r>
              <a:rPr lang="it-IT" dirty="0" err="1"/>
              <a:t>which</a:t>
            </a:r>
            <a:r>
              <a:rPr lang="it-IT" dirty="0"/>
              <a:t> the thought </a:t>
            </a:r>
            <a:r>
              <a:rPr lang="it-IT" dirty="0" err="1"/>
              <a:t>exists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the </a:t>
            </a:r>
            <a:r>
              <a:rPr lang="it-IT" dirty="0" err="1"/>
              <a:t>same</a:t>
            </a:r>
            <a:r>
              <a:rPr lang="it-IT" dirty="0"/>
              <a:t>; for </a:t>
            </a:r>
            <a:r>
              <a:rPr lang="it-IT" dirty="0" err="1"/>
              <a:t>you</a:t>
            </a:r>
            <a:r>
              <a:rPr lang="it-IT" dirty="0"/>
              <a:t> </a:t>
            </a:r>
            <a:r>
              <a:rPr lang="it-IT" dirty="0" err="1"/>
              <a:t>cannot</a:t>
            </a:r>
            <a:r>
              <a:rPr lang="it-IT" dirty="0"/>
              <a:t> </a:t>
            </a:r>
            <a:r>
              <a:rPr lang="it-IT" dirty="0" err="1"/>
              <a:t>find</a:t>
            </a:r>
            <a:r>
              <a:rPr lang="it-IT" dirty="0"/>
              <a:t> thought </a:t>
            </a:r>
            <a:r>
              <a:rPr lang="it-IT" dirty="0" err="1"/>
              <a:t>without</a:t>
            </a:r>
            <a:r>
              <a:rPr lang="it-IT" dirty="0"/>
              <a:t> something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, </a:t>
            </a:r>
            <a:r>
              <a:rPr lang="it-IT" dirty="0" err="1"/>
              <a:t>as</a:t>
            </a:r>
            <a:r>
              <a:rPr lang="it-IT" dirty="0"/>
              <a:t> to </a:t>
            </a:r>
            <a:r>
              <a:rPr lang="it-IT" dirty="0" err="1"/>
              <a:t>which</a:t>
            </a:r>
            <a:r>
              <a:rPr lang="it-IT" dirty="0"/>
              <a:t>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uttered</a:t>
            </a:r>
            <a:r>
              <a:rPr lang="it-IT" dirty="0"/>
              <a:t>» (</a:t>
            </a:r>
            <a:r>
              <a:rPr lang="it-IT" dirty="0" err="1"/>
              <a:t>fr</a:t>
            </a:r>
            <a:r>
              <a:rPr lang="it-IT" dirty="0"/>
              <a:t>. 8, 34-36)</a:t>
            </a:r>
          </a:p>
          <a:p>
            <a:pPr lvl="1"/>
            <a:r>
              <a:rPr lang="it-IT" dirty="0"/>
              <a:t>Russell (</a:t>
            </a:r>
            <a:r>
              <a:rPr lang="it-IT" dirty="0" err="1"/>
              <a:t>HWP</a:t>
            </a:r>
            <a:r>
              <a:rPr lang="it-IT" dirty="0"/>
              <a:t>, </a:t>
            </a:r>
            <a:r>
              <a:rPr lang="it-IT" dirty="0" err="1"/>
              <a:t>ch</a:t>
            </a:r>
            <a:r>
              <a:rPr lang="it-IT" dirty="0"/>
              <a:t>. V): the </a:t>
            </a:r>
            <a:r>
              <a:rPr lang="it-IT" dirty="0" err="1"/>
              <a:t>essence</a:t>
            </a:r>
            <a:r>
              <a:rPr lang="it-IT" dirty="0"/>
              <a:t> of </a:t>
            </a: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argument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: </a:t>
            </a:r>
            <a:r>
              <a:rPr lang="it-IT" dirty="0" err="1"/>
              <a:t>when</a:t>
            </a:r>
            <a:r>
              <a:rPr lang="it-IT" dirty="0"/>
              <a:t> </a:t>
            </a:r>
            <a:r>
              <a:rPr lang="it-IT" dirty="0" err="1"/>
              <a:t>you</a:t>
            </a:r>
            <a:r>
              <a:rPr lang="it-IT" dirty="0"/>
              <a:t> </a:t>
            </a:r>
            <a:r>
              <a:rPr lang="it-IT" dirty="0" err="1"/>
              <a:t>think</a:t>
            </a:r>
            <a:r>
              <a:rPr lang="it-IT" dirty="0"/>
              <a:t> </a:t>
            </a:r>
            <a:r>
              <a:rPr lang="it-IT" dirty="0" err="1"/>
              <a:t>you</a:t>
            </a:r>
            <a:r>
              <a:rPr lang="it-IT" dirty="0"/>
              <a:t> </a:t>
            </a:r>
            <a:r>
              <a:rPr lang="it-IT" dirty="0" err="1"/>
              <a:t>think</a:t>
            </a:r>
            <a:r>
              <a:rPr lang="it-IT" dirty="0"/>
              <a:t> of something; </a:t>
            </a:r>
            <a:r>
              <a:rPr lang="it-IT" dirty="0" err="1"/>
              <a:t>when</a:t>
            </a:r>
            <a:r>
              <a:rPr lang="it-IT" dirty="0"/>
              <a:t> </a:t>
            </a:r>
            <a:r>
              <a:rPr lang="it-IT" dirty="0" err="1"/>
              <a:t>you</a:t>
            </a:r>
            <a:r>
              <a:rPr lang="it-IT" dirty="0"/>
              <a:t> use a name </a:t>
            </a:r>
            <a:r>
              <a:rPr lang="it-IT" dirty="0" err="1"/>
              <a:t>it</a:t>
            </a:r>
            <a:r>
              <a:rPr lang="it-IT" dirty="0"/>
              <a:t> must be the name </a:t>
            </a:r>
            <a:r>
              <a:rPr lang="it-IT" i="1" dirty="0"/>
              <a:t>of</a:t>
            </a:r>
            <a:r>
              <a:rPr lang="it-IT" dirty="0"/>
              <a:t> something</a:t>
            </a:r>
          </a:p>
          <a:p>
            <a:pPr lvl="1"/>
            <a:r>
              <a:rPr lang="it-IT" dirty="0" err="1"/>
              <a:t>Sorensen</a:t>
            </a:r>
            <a:r>
              <a:rPr lang="it-IT" dirty="0"/>
              <a:t> (</a:t>
            </a:r>
            <a:r>
              <a:rPr lang="it-IT" i="1" dirty="0" err="1"/>
              <a:t>Nothingness</a:t>
            </a:r>
            <a:r>
              <a:rPr lang="it-IT" dirty="0"/>
              <a:t>, </a:t>
            </a:r>
            <a:r>
              <a:rPr lang="it-IT" dirty="0" err="1"/>
              <a:t>SEP</a:t>
            </a:r>
            <a:r>
              <a:rPr lang="it-IT" dirty="0"/>
              <a:t>): </a:t>
            </a:r>
            <a:r>
              <a:rPr lang="en-US" dirty="0"/>
              <a:t>Parmenides maintained that it is self-defeating to say that something does not exist. The linguistic rendering of this insight is the problem of negative </a:t>
            </a:r>
            <a:r>
              <a:rPr lang="en-US" dirty="0" err="1"/>
              <a:t>existentials</a:t>
            </a:r>
            <a:r>
              <a:rPr lang="en-US" dirty="0"/>
              <a:t>: ‘Atlantis does not exist’ is about Atlantis. A statement can be about something only if that something exists. No relation without </a:t>
            </a:r>
            <a:r>
              <a:rPr lang="en-US" dirty="0" err="1"/>
              <a:t>relata</a:t>
            </a:r>
            <a:r>
              <a:rPr lang="en-US" dirty="0"/>
              <a:t>! Therefore, ‘Atlantis does not exist’ cannot be true. Parmenides and his disciples elaborated conceptual difficulties with negation into an incredible metaphysical monolith</a:t>
            </a:r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339C2D2-19B3-4F5B-BF81-25C8C81C3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20694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718</TotalTime>
  <Words>5152</Words>
  <Application>Microsoft Office PowerPoint</Application>
  <PresentationFormat>Widescreen</PresentationFormat>
  <Paragraphs>192</Paragraphs>
  <Slides>38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38</vt:i4>
      </vt:variant>
    </vt:vector>
  </HeadingPairs>
  <TitlesOfParts>
    <vt:vector size="48" baseType="lpstr">
      <vt:lpstr>Arial</vt:lpstr>
      <vt:lpstr>Calibri</vt:lpstr>
      <vt:lpstr>Calibri Light</vt:lpstr>
      <vt:lpstr>Cambria</vt:lpstr>
      <vt:lpstr>Cambria Math</vt:lpstr>
      <vt:lpstr>Cambria-Bold</vt:lpstr>
      <vt:lpstr>Cambria-BoldItalic</vt:lpstr>
      <vt:lpstr>Cambria-Italic</vt:lpstr>
      <vt:lpstr>Symbol</vt:lpstr>
      <vt:lpstr>Tema di Office</vt:lpstr>
      <vt:lpstr>Ontologia 23-24</vt:lpstr>
      <vt:lpstr>Presentazione standard di PowerPoint</vt:lpstr>
      <vt:lpstr>Conferenze di Achille Varzi</vt:lpstr>
      <vt:lpstr>Alcuni libri di, e su, Achille Varzi, John Dewey Professor of Philosophy | Columbia University</vt:lpstr>
      <vt:lpstr>Presentazione standard di PowerPoint</vt:lpstr>
      <vt:lpstr>TESINE</vt:lpstr>
      <vt:lpstr>Parmenide</vt:lpstr>
      <vt:lpstr>Tesi parmenidee</vt:lpstr>
      <vt:lpstr>Parmenide meinonghiano?</vt:lpstr>
      <vt:lpstr>Parmenide attualista?</vt:lpstr>
      <vt:lpstr>Parmenide eternista?</vt:lpstr>
      <vt:lpstr>due tautologie</vt:lpstr>
      <vt:lpstr>tutto ciò che è/ogni ente, è</vt:lpstr>
      <vt:lpstr>niente/nessun ente non è</vt:lpstr>
      <vt:lpstr>Presentazione standard di PowerPoint</vt:lpstr>
      <vt:lpstr>la totalità dell'essere, coi concetti denotanti</vt:lpstr>
      <vt:lpstr>la totalità dell'essere, senza concetti denotanti</vt:lpstr>
      <vt:lpstr>invece coi concetti denotanti</vt:lpstr>
      <vt:lpstr>la totalità del non essere secondo Priest</vt:lpstr>
      <vt:lpstr>Testi parmenidei</vt:lpstr>
      <vt:lpstr>Presentazione standard di PowerPoint</vt:lpstr>
      <vt:lpstr>Presentazione standard di PowerPoint</vt:lpstr>
      <vt:lpstr>Presentazione standard di PowerPoint</vt:lpstr>
      <vt:lpstr>I due testi</vt:lpstr>
      <vt:lpstr>Was ist Metaphysik? (1929)</vt:lpstr>
      <vt:lpstr>Lo svolgimento di un domandare metafisico</vt:lpstr>
      <vt:lpstr> L’elaborazione della domanda</vt:lpstr>
      <vt:lpstr>Presentazione standard di PowerPoint</vt:lpstr>
      <vt:lpstr>Superamento della logica</vt:lpstr>
      <vt:lpstr>La risposta alla domanda</vt:lpstr>
      <vt:lpstr>Presentazione standard di PowerPoint</vt:lpstr>
      <vt:lpstr>Dissolvimento della logica</vt:lpstr>
      <vt:lpstr>In che senso la domanda posta è metafisica</vt:lpstr>
      <vt:lpstr>La domanda coincide con la metafisica stessa</vt:lpstr>
      <vt:lpstr>excursus storico</vt:lpstr>
      <vt:lpstr>"il puro essere e il puro niente è dunque lo stesso" (Hegel)</vt:lpstr>
      <vt:lpstr>Al di là di logica e scienza</vt:lpstr>
      <vt:lpstr>Domanda fondamentale della filosofia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Ontologia 23-24</dc:title>
  <dc:creator>Francesco Orilia</dc:creator>
  <cp:lastModifiedBy>Francesco Orilia</cp:lastModifiedBy>
  <cp:revision>62</cp:revision>
  <dcterms:created xsi:type="dcterms:W3CDTF">2023-11-19T11:57:48Z</dcterms:created>
  <dcterms:modified xsi:type="dcterms:W3CDTF">2023-11-25T08:30:47Z</dcterms:modified>
</cp:coreProperties>
</file>