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494" r:id="rId3"/>
    <p:sldId id="266" r:id="rId4"/>
    <p:sldId id="267" r:id="rId5"/>
    <p:sldId id="268" r:id="rId6"/>
    <p:sldId id="269" r:id="rId7"/>
    <p:sldId id="456" r:id="rId8"/>
    <p:sldId id="457" r:id="rId9"/>
    <p:sldId id="458" r:id="rId10"/>
    <p:sldId id="459" r:id="rId11"/>
    <p:sldId id="274" r:id="rId12"/>
    <p:sldId id="275" r:id="rId13"/>
    <p:sldId id="276" r:id="rId14"/>
    <p:sldId id="460" r:id="rId15"/>
    <p:sldId id="278" r:id="rId16"/>
    <p:sldId id="279" r:id="rId17"/>
    <p:sldId id="280" r:id="rId18"/>
    <p:sldId id="281" r:id="rId19"/>
    <p:sldId id="282" r:id="rId20"/>
    <p:sldId id="495" r:id="rId21"/>
    <p:sldId id="283" r:id="rId22"/>
    <p:sldId id="284" r:id="rId23"/>
    <p:sldId id="285" r:id="rId24"/>
    <p:sldId id="286" r:id="rId25"/>
    <p:sldId id="464" r:id="rId26"/>
    <p:sldId id="465" r:id="rId27"/>
    <p:sldId id="466" r:id="rId28"/>
    <p:sldId id="488" r:id="rId29"/>
    <p:sldId id="483" r:id="rId30"/>
    <p:sldId id="482" r:id="rId31"/>
    <p:sldId id="484" r:id="rId32"/>
    <p:sldId id="485" r:id="rId33"/>
    <p:sldId id="470" r:id="rId34"/>
    <p:sldId id="471" r:id="rId35"/>
    <p:sldId id="472" r:id="rId36"/>
    <p:sldId id="473" r:id="rId37"/>
    <p:sldId id="474" r:id="rId38"/>
    <p:sldId id="489" r:id="rId3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EB8BD-A76C-415D-8F0C-25A6974F581D}" type="datetimeFigureOut">
              <a:rPr lang="it-IT" smtClean="0"/>
              <a:t>04/12/2023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AF0417-07AB-49BC-864D-17C7617B7715}" type="slidenum">
              <a:rPr lang="it-IT" smtClean="0"/>
              <a:t>‹N›</a:t>
            </a:fld>
            <a:endParaRPr lang="it-IT"/>
          </a:p>
        </p:txBody>
      </p:sp>
    </p:spTree>
    <p:extLst>
      <p:ext uri="{BB962C8B-B14F-4D97-AF65-F5344CB8AC3E}">
        <p14:creationId xmlns:p14="http://schemas.microsoft.com/office/powerpoint/2010/main" val="3711332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A78475-3BBA-4A37-9B94-2400D7A5CE80}" type="slidenum">
              <a:rPr lang="it-IT" smtClean="0"/>
              <a:pPr/>
              <a:t>5</a:t>
            </a:fld>
            <a:endParaRPr lang="it-IT"/>
          </a:p>
        </p:txBody>
      </p:sp>
    </p:spTree>
    <p:extLst>
      <p:ext uri="{BB962C8B-B14F-4D97-AF65-F5344CB8AC3E}">
        <p14:creationId xmlns:p14="http://schemas.microsoft.com/office/powerpoint/2010/main" val="2481849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A78475-3BBA-4A37-9B94-2400D7A5CE80}" type="slidenum">
              <a:rPr lang="it-IT" smtClean="0"/>
              <a:pPr/>
              <a:t>8</a:t>
            </a:fld>
            <a:endParaRPr lang="it-IT"/>
          </a:p>
        </p:txBody>
      </p:sp>
    </p:spTree>
    <p:extLst>
      <p:ext uri="{BB962C8B-B14F-4D97-AF65-F5344CB8AC3E}">
        <p14:creationId xmlns:p14="http://schemas.microsoft.com/office/powerpoint/2010/main" val="97490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A78475-3BBA-4A37-9B94-2400D7A5CE80}" type="slidenum">
              <a:rPr lang="it-IT" smtClean="0"/>
              <a:pPr/>
              <a:t>9</a:t>
            </a:fld>
            <a:endParaRPr lang="it-IT"/>
          </a:p>
        </p:txBody>
      </p:sp>
    </p:spTree>
    <p:extLst>
      <p:ext uri="{BB962C8B-B14F-4D97-AF65-F5344CB8AC3E}">
        <p14:creationId xmlns:p14="http://schemas.microsoft.com/office/powerpoint/2010/main" val="1196912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A78475-3BBA-4A37-9B94-2400D7A5CE80}" type="slidenum">
              <a:rPr lang="it-IT" smtClean="0"/>
              <a:pPr/>
              <a:t>12</a:t>
            </a:fld>
            <a:endParaRPr lang="it-IT"/>
          </a:p>
        </p:txBody>
      </p:sp>
    </p:spTree>
    <p:extLst>
      <p:ext uri="{BB962C8B-B14F-4D97-AF65-F5344CB8AC3E}">
        <p14:creationId xmlns:p14="http://schemas.microsoft.com/office/powerpoint/2010/main" val="1335128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0A78475-3BBA-4A37-9B94-2400D7A5CE80}" type="slidenum">
              <a:rPr lang="it-IT" smtClean="0"/>
              <a:pPr/>
              <a:t>13</a:t>
            </a:fld>
            <a:endParaRPr lang="it-IT"/>
          </a:p>
        </p:txBody>
      </p:sp>
    </p:spTree>
    <p:extLst>
      <p:ext uri="{BB962C8B-B14F-4D97-AF65-F5344CB8AC3E}">
        <p14:creationId xmlns:p14="http://schemas.microsoft.com/office/powerpoint/2010/main" val="2161275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BC1B8C-B9B3-4CC2-B2E3-CB3ECC40749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D97C4B2-0B40-44AD-B47B-82597E8EC4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614238D-9165-406A-AABC-6E5322F2545B}"/>
              </a:ext>
            </a:extLst>
          </p:cNvPr>
          <p:cNvSpPr>
            <a:spLocks noGrp="1"/>
          </p:cNvSpPr>
          <p:nvPr>
            <p:ph type="dt" sz="half" idx="10"/>
          </p:nvPr>
        </p:nvSpPr>
        <p:spPr/>
        <p:txBody>
          <a:bodyPr/>
          <a:lstStyle/>
          <a:p>
            <a:fld id="{F896D3D1-3B60-478F-9C82-659D776C40A6}" type="datetimeFigureOut">
              <a:rPr lang="it-IT" smtClean="0"/>
              <a:t>04/12/2023</a:t>
            </a:fld>
            <a:endParaRPr lang="it-IT"/>
          </a:p>
        </p:txBody>
      </p:sp>
      <p:sp>
        <p:nvSpPr>
          <p:cNvPr id="5" name="Segnaposto piè di pagina 4">
            <a:extLst>
              <a:ext uri="{FF2B5EF4-FFF2-40B4-BE49-F238E27FC236}">
                <a16:creationId xmlns:a16="http://schemas.microsoft.com/office/drawing/2014/main" id="{6DD75E27-6A0E-4081-9F7E-849FEE44BDC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20BC928-BAF6-4BA6-AE7F-2337506CF0DC}"/>
              </a:ext>
            </a:extLst>
          </p:cNvPr>
          <p:cNvSpPr>
            <a:spLocks noGrp="1"/>
          </p:cNvSpPr>
          <p:nvPr>
            <p:ph type="sldNum" sz="quarter" idx="12"/>
          </p:nvPr>
        </p:nvSpPr>
        <p:spPr/>
        <p:txBody>
          <a:bodyPr/>
          <a:lstStyle/>
          <a:p>
            <a:fld id="{A9FB089B-C9B1-4F66-B148-3B571425FA92}" type="slidenum">
              <a:rPr lang="it-IT" smtClean="0"/>
              <a:t>‹N›</a:t>
            </a:fld>
            <a:endParaRPr lang="it-IT"/>
          </a:p>
        </p:txBody>
      </p:sp>
    </p:spTree>
    <p:extLst>
      <p:ext uri="{BB962C8B-B14F-4D97-AF65-F5344CB8AC3E}">
        <p14:creationId xmlns:p14="http://schemas.microsoft.com/office/powerpoint/2010/main" val="3218901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C00AAA-5A84-4F6D-B7B7-FA99756A4BE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7D791D8-9888-44DC-A8F7-568A1F2E3EDD}"/>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2740A66-B27E-49EA-B084-E714EDA12C1F}"/>
              </a:ext>
            </a:extLst>
          </p:cNvPr>
          <p:cNvSpPr>
            <a:spLocks noGrp="1"/>
          </p:cNvSpPr>
          <p:nvPr>
            <p:ph type="dt" sz="half" idx="10"/>
          </p:nvPr>
        </p:nvSpPr>
        <p:spPr/>
        <p:txBody>
          <a:bodyPr/>
          <a:lstStyle/>
          <a:p>
            <a:fld id="{F896D3D1-3B60-478F-9C82-659D776C40A6}" type="datetimeFigureOut">
              <a:rPr lang="it-IT" smtClean="0"/>
              <a:t>04/12/2023</a:t>
            </a:fld>
            <a:endParaRPr lang="it-IT"/>
          </a:p>
        </p:txBody>
      </p:sp>
      <p:sp>
        <p:nvSpPr>
          <p:cNvPr id="5" name="Segnaposto piè di pagina 4">
            <a:extLst>
              <a:ext uri="{FF2B5EF4-FFF2-40B4-BE49-F238E27FC236}">
                <a16:creationId xmlns:a16="http://schemas.microsoft.com/office/drawing/2014/main" id="{ECDC33FF-67B1-4D40-A592-A9870B8869E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727EA60-561B-4C59-A712-E527F4DDC429}"/>
              </a:ext>
            </a:extLst>
          </p:cNvPr>
          <p:cNvSpPr>
            <a:spLocks noGrp="1"/>
          </p:cNvSpPr>
          <p:nvPr>
            <p:ph type="sldNum" sz="quarter" idx="12"/>
          </p:nvPr>
        </p:nvSpPr>
        <p:spPr/>
        <p:txBody>
          <a:bodyPr/>
          <a:lstStyle/>
          <a:p>
            <a:fld id="{A9FB089B-C9B1-4F66-B148-3B571425FA92}" type="slidenum">
              <a:rPr lang="it-IT" smtClean="0"/>
              <a:t>‹N›</a:t>
            </a:fld>
            <a:endParaRPr lang="it-IT"/>
          </a:p>
        </p:txBody>
      </p:sp>
    </p:spTree>
    <p:extLst>
      <p:ext uri="{BB962C8B-B14F-4D97-AF65-F5344CB8AC3E}">
        <p14:creationId xmlns:p14="http://schemas.microsoft.com/office/powerpoint/2010/main" val="321682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2CD9F02-E15A-4FA7-94B2-9CBE2911336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856C961-7D2E-4F72-96EA-0B7918CC9E68}"/>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C8EFAC2-E9DF-4C8F-ADE9-C9528E39D1FB}"/>
              </a:ext>
            </a:extLst>
          </p:cNvPr>
          <p:cNvSpPr>
            <a:spLocks noGrp="1"/>
          </p:cNvSpPr>
          <p:nvPr>
            <p:ph type="dt" sz="half" idx="10"/>
          </p:nvPr>
        </p:nvSpPr>
        <p:spPr/>
        <p:txBody>
          <a:bodyPr/>
          <a:lstStyle/>
          <a:p>
            <a:fld id="{F896D3D1-3B60-478F-9C82-659D776C40A6}" type="datetimeFigureOut">
              <a:rPr lang="it-IT" smtClean="0"/>
              <a:t>04/12/2023</a:t>
            </a:fld>
            <a:endParaRPr lang="it-IT"/>
          </a:p>
        </p:txBody>
      </p:sp>
      <p:sp>
        <p:nvSpPr>
          <p:cNvPr id="5" name="Segnaposto piè di pagina 4">
            <a:extLst>
              <a:ext uri="{FF2B5EF4-FFF2-40B4-BE49-F238E27FC236}">
                <a16:creationId xmlns:a16="http://schemas.microsoft.com/office/drawing/2014/main" id="{799B88CA-85BF-4B5C-8323-7990C76A9BF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33BD371-547B-44DD-840F-75E7DE02207F}"/>
              </a:ext>
            </a:extLst>
          </p:cNvPr>
          <p:cNvSpPr>
            <a:spLocks noGrp="1"/>
          </p:cNvSpPr>
          <p:nvPr>
            <p:ph type="sldNum" sz="quarter" idx="12"/>
          </p:nvPr>
        </p:nvSpPr>
        <p:spPr/>
        <p:txBody>
          <a:bodyPr/>
          <a:lstStyle/>
          <a:p>
            <a:fld id="{A9FB089B-C9B1-4F66-B148-3B571425FA92}" type="slidenum">
              <a:rPr lang="it-IT" smtClean="0"/>
              <a:t>‹N›</a:t>
            </a:fld>
            <a:endParaRPr lang="it-IT"/>
          </a:p>
        </p:txBody>
      </p:sp>
    </p:spTree>
    <p:extLst>
      <p:ext uri="{BB962C8B-B14F-4D97-AF65-F5344CB8AC3E}">
        <p14:creationId xmlns:p14="http://schemas.microsoft.com/office/powerpoint/2010/main" val="732283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E0F692-3BD9-42B9-9875-DAF14283B81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78E5B59-81C8-4691-A040-49EC69BB11F9}"/>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132DF07-980E-44D5-ADA9-5031EB626EA8}"/>
              </a:ext>
            </a:extLst>
          </p:cNvPr>
          <p:cNvSpPr>
            <a:spLocks noGrp="1"/>
          </p:cNvSpPr>
          <p:nvPr>
            <p:ph type="dt" sz="half" idx="10"/>
          </p:nvPr>
        </p:nvSpPr>
        <p:spPr/>
        <p:txBody>
          <a:bodyPr/>
          <a:lstStyle/>
          <a:p>
            <a:fld id="{F896D3D1-3B60-478F-9C82-659D776C40A6}" type="datetimeFigureOut">
              <a:rPr lang="it-IT" smtClean="0"/>
              <a:t>04/12/2023</a:t>
            </a:fld>
            <a:endParaRPr lang="it-IT"/>
          </a:p>
        </p:txBody>
      </p:sp>
      <p:sp>
        <p:nvSpPr>
          <p:cNvPr id="5" name="Segnaposto piè di pagina 4">
            <a:extLst>
              <a:ext uri="{FF2B5EF4-FFF2-40B4-BE49-F238E27FC236}">
                <a16:creationId xmlns:a16="http://schemas.microsoft.com/office/drawing/2014/main" id="{98577AAC-F037-40D5-8A6A-1A17B5A8B80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5DE9098-22FC-4302-87E9-567C95FF8148}"/>
              </a:ext>
            </a:extLst>
          </p:cNvPr>
          <p:cNvSpPr>
            <a:spLocks noGrp="1"/>
          </p:cNvSpPr>
          <p:nvPr>
            <p:ph type="sldNum" sz="quarter" idx="12"/>
          </p:nvPr>
        </p:nvSpPr>
        <p:spPr/>
        <p:txBody>
          <a:bodyPr/>
          <a:lstStyle/>
          <a:p>
            <a:fld id="{A9FB089B-C9B1-4F66-B148-3B571425FA92}" type="slidenum">
              <a:rPr lang="it-IT" smtClean="0"/>
              <a:t>‹N›</a:t>
            </a:fld>
            <a:endParaRPr lang="it-IT"/>
          </a:p>
        </p:txBody>
      </p:sp>
    </p:spTree>
    <p:extLst>
      <p:ext uri="{BB962C8B-B14F-4D97-AF65-F5344CB8AC3E}">
        <p14:creationId xmlns:p14="http://schemas.microsoft.com/office/powerpoint/2010/main" val="137017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1412B2-8426-4F7A-B9F9-2F0A84241EA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C5B8F12-7919-42B9-A30A-D767E401D4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0FD7706F-0561-4984-896C-34D65FB23587}"/>
              </a:ext>
            </a:extLst>
          </p:cNvPr>
          <p:cNvSpPr>
            <a:spLocks noGrp="1"/>
          </p:cNvSpPr>
          <p:nvPr>
            <p:ph type="dt" sz="half" idx="10"/>
          </p:nvPr>
        </p:nvSpPr>
        <p:spPr/>
        <p:txBody>
          <a:bodyPr/>
          <a:lstStyle/>
          <a:p>
            <a:fld id="{F896D3D1-3B60-478F-9C82-659D776C40A6}" type="datetimeFigureOut">
              <a:rPr lang="it-IT" smtClean="0"/>
              <a:t>04/12/2023</a:t>
            </a:fld>
            <a:endParaRPr lang="it-IT"/>
          </a:p>
        </p:txBody>
      </p:sp>
      <p:sp>
        <p:nvSpPr>
          <p:cNvPr id="5" name="Segnaposto piè di pagina 4">
            <a:extLst>
              <a:ext uri="{FF2B5EF4-FFF2-40B4-BE49-F238E27FC236}">
                <a16:creationId xmlns:a16="http://schemas.microsoft.com/office/drawing/2014/main" id="{FD1A56F9-7886-493A-B549-66E95D712CC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739869B-18C5-4D24-B320-A292FF651628}"/>
              </a:ext>
            </a:extLst>
          </p:cNvPr>
          <p:cNvSpPr>
            <a:spLocks noGrp="1"/>
          </p:cNvSpPr>
          <p:nvPr>
            <p:ph type="sldNum" sz="quarter" idx="12"/>
          </p:nvPr>
        </p:nvSpPr>
        <p:spPr/>
        <p:txBody>
          <a:bodyPr/>
          <a:lstStyle/>
          <a:p>
            <a:fld id="{A9FB089B-C9B1-4F66-B148-3B571425FA92}" type="slidenum">
              <a:rPr lang="it-IT" smtClean="0"/>
              <a:t>‹N›</a:t>
            </a:fld>
            <a:endParaRPr lang="it-IT"/>
          </a:p>
        </p:txBody>
      </p:sp>
    </p:spTree>
    <p:extLst>
      <p:ext uri="{BB962C8B-B14F-4D97-AF65-F5344CB8AC3E}">
        <p14:creationId xmlns:p14="http://schemas.microsoft.com/office/powerpoint/2010/main" val="4201198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FCA10F-CCE8-4588-9797-76B7541C846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FFCF5EE-7C93-4CB7-A42F-EA0B7A82CFF6}"/>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1E3A530-74EB-42EE-AB25-AB218AC5B467}"/>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AC94F99-DED9-478E-AAF6-843475AD1928}"/>
              </a:ext>
            </a:extLst>
          </p:cNvPr>
          <p:cNvSpPr>
            <a:spLocks noGrp="1"/>
          </p:cNvSpPr>
          <p:nvPr>
            <p:ph type="dt" sz="half" idx="10"/>
          </p:nvPr>
        </p:nvSpPr>
        <p:spPr/>
        <p:txBody>
          <a:bodyPr/>
          <a:lstStyle/>
          <a:p>
            <a:fld id="{F896D3D1-3B60-478F-9C82-659D776C40A6}" type="datetimeFigureOut">
              <a:rPr lang="it-IT" smtClean="0"/>
              <a:t>04/12/2023</a:t>
            </a:fld>
            <a:endParaRPr lang="it-IT"/>
          </a:p>
        </p:txBody>
      </p:sp>
      <p:sp>
        <p:nvSpPr>
          <p:cNvPr id="6" name="Segnaposto piè di pagina 5">
            <a:extLst>
              <a:ext uri="{FF2B5EF4-FFF2-40B4-BE49-F238E27FC236}">
                <a16:creationId xmlns:a16="http://schemas.microsoft.com/office/drawing/2014/main" id="{DECDAEC8-B1A7-4BBB-AA2B-908BC8C5F4F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CDB2D3B-E8DD-45FB-A809-FE9A4E93D52F}"/>
              </a:ext>
            </a:extLst>
          </p:cNvPr>
          <p:cNvSpPr>
            <a:spLocks noGrp="1"/>
          </p:cNvSpPr>
          <p:nvPr>
            <p:ph type="sldNum" sz="quarter" idx="12"/>
          </p:nvPr>
        </p:nvSpPr>
        <p:spPr/>
        <p:txBody>
          <a:bodyPr/>
          <a:lstStyle/>
          <a:p>
            <a:fld id="{A9FB089B-C9B1-4F66-B148-3B571425FA92}" type="slidenum">
              <a:rPr lang="it-IT" smtClean="0"/>
              <a:t>‹N›</a:t>
            </a:fld>
            <a:endParaRPr lang="it-IT"/>
          </a:p>
        </p:txBody>
      </p:sp>
    </p:spTree>
    <p:extLst>
      <p:ext uri="{BB962C8B-B14F-4D97-AF65-F5344CB8AC3E}">
        <p14:creationId xmlns:p14="http://schemas.microsoft.com/office/powerpoint/2010/main" val="4043957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C105C9-3221-4B8B-8567-F2631EED23A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501E007-8BA5-4860-BFC7-25EA8236FB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65643154-B742-48CD-B08B-BF576726D9FA}"/>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B2A618B-9B3F-4F11-9849-87F304CFCF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B26488DE-A7AC-4896-8F09-C3B6CD61B7A3}"/>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7AAF5B7-2FFA-4A0D-9FA6-FEDFAF84B767}"/>
              </a:ext>
            </a:extLst>
          </p:cNvPr>
          <p:cNvSpPr>
            <a:spLocks noGrp="1"/>
          </p:cNvSpPr>
          <p:nvPr>
            <p:ph type="dt" sz="half" idx="10"/>
          </p:nvPr>
        </p:nvSpPr>
        <p:spPr/>
        <p:txBody>
          <a:bodyPr/>
          <a:lstStyle/>
          <a:p>
            <a:fld id="{F896D3D1-3B60-478F-9C82-659D776C40A6}" type="datetimeFigureOut">
              <a:rPr lang="it-IT" smtClean="0"/>
              <a:t>04/12/2023</a:t>
            </a:fld>
            <a:endParaRPr lang="it-IT"/>
          </a:p>
        </p:txBody>
      </p:sp>
      <p:sp>
        <p:nvSpPr>
          <p:cNvPr id="8" name="Segnaposto piè di pagina 7">
            <a:extLst>
              <a:ext uri="{FF2B5EF4-FFF2-40B4-BE49-F238E27FC236}">
                <a16:creationId xmlns:a16="http://schemas.microsoft.com/office/drawing/2014/main" id="{769377C5-6FB3-44C0-8A1F-91ECE28C3B8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C6F59F5-D0EA-48D0-A9FD-988A7830B25D}"/>
              </a:ext>
            </a:extLst>
          </p:cNvPr>
          <p:cNvSpPr>
            <a:spLocks noGrp="1"/>
          </p:cNvSpPr>
          <p:nvPr>
            <p:ph type="sldNum" sz="quarter" idx="12"/>
          </p:nvPr>
        </p:nvSpPr>
        <p:spPr/>
        <p:txBody>
          <a:bodyPr/>
          <a:lstStyle/>
          <a:p>
            <a:fld id="{A9FB089B-C9B1-4F66-B148-3B571425FA92}" type="slidenum">
              <a:rPr lang="it-IT" smtClean="0"/>
              <a:t>‹N›</a:t>
            </a:fld>
            <a:endParaRPr lang="it-IT"/>
          </a:p>
        </p:txBody>
      </p:sp>
    </p:spTree>
    <p:extLst>
      <p:ext uri="{BB962C8B-B14F-4D97-AF65-F5344CB8AC3E}">
        <p14:creationId xmlns:p14="http://schemas.microsoft.com/office/powerpoint/2010/main" val="2591566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2E48CA-A7A7-4349-B1A8-B97891A7D96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16E59E0-D596-4CC7-BBEF-A79E19E59FF6}"/>
              </a:ext>
            </a:extLst>
          </p:cNvPr>
          <p:cNvSpPr>
            <a:spLocks noGrp="1"/>
          </p:cNvSpPr>
          <p:nvPr>
            <p:ph type="dt" sz="half" idx="10"/>
          </p:nvPr>
        </p:nvSpPr>
        <p:spPr/>
        <p:txBody>
          <a:bodyPr/>
          <a:lstStyle/>
          <a:p>
            <a:fld id="{F896D3D1-3B60-478F-9C82-659D776C40A6}" type="datetimeFigureOut">
              <a:rPr lang="it-IT" smtClean="0"/>
              <a:t>04/12/2023</a:t>
            </a:fld>
            <a:endParaRPr lang="it-IT"/>
          </a:p>
        </p:txBody>
      </p:sp>
      <p:sp>
        <p:nvSpPr>
          <p:cNvPr id="4" name="Segnaposto piè di pagina 3">
            <a:extLst>
              <a:ext uri="{FF2B5EF4-FFF2-40B4-BE49-F238E27FC236}">
                <a16:creationId xmlns:a16="http://schemas.microsoft.com/office/drawing/2014/main" id="{AC02D064-62A5-4836-937C-9D7B595C5F1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6D7C0F8-4754-4EE3-A875-C6DB5F6EB5B0}"/>
              </a:ext>
            </a:extLst>
          </p:cNvPr>
          <p:cNvSpPr>
            <a:spLocks noGrp="1"/>
          </p:cNvSpPr>
          <p:nvPr>
            <p:ph type="sldNum" sz="quarter" idx="12"/>
          </p:nvPr>
        </p:nvSpPr>
        <p:spPr/>
        <p:txBody>
          <a:bodyPr/>
          <a:lstStyle/>
          <a:p>
            <a:fld id="{A9FB089B-C9B1-4F66-B148-3B571425FA92}" type="slidenum">
              <a:rPr lang="it-IT" smtClean="0"/>
              <a:t>‹N›</a:t>
            </a:fld>
            <a:endParaRPr lang="it-IT"/>
          </a:p>
        </p:txBody>
      </p:sp>
    </p:spTree>
    <p:extLst>
      <p:ext uri="{BB962C8B-B14F-4D97-AF65-F5344CB8AC3E}">
        <p14:creationId xmlns:p14="http://schemas.microsoft.com/office/powerpoint/2010/main" val="972392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5E22E20-AE8D-433C-8B8E-040714398165}"/>
              </a:ext>
            </a:extLst>
          </p:cNvPr>
          <p:cNvSpPr>
            <a:spLocks noGrp="1"/>
          </p:cNvSpPr>
          <p:nvPr>
            <p:ph type="dt" sz="half" idx="10"/>
          </p:nvPr>
        </p:nvSpPr>
        <p:spPr/>
        <p:txBody>
          <a:bodyPr/>
          <a:lstStyle/>
          <a:p>
            <a:fld id="{F896D3D1-3B60-478F-9C82-659D776C40A6}" type="datetimeFigureOut">
              <a:rPr lang="it-IT" smtClean="0"/>
              <a:t>04/12/2023</a:t>
            </a:fld>
            <a:endParaRPr lang="it-IT"/>
          </a:p>
        </p:txBody>
      </p:sp>
      <p:sp>
        <p:nvSpPr>
          <p:cNvPr id="3" name="Segnaposto piè di pagina 2">
            <a:extLst>
              <a:ext uri="{FF2B5EF4-FFF2-40B4-BE49-F238E27FC236}">
                <a16:creationId xmlns:a16="http://schemas.microsoft.com/office/drawing/2014/main" id="{D5AC89CB-9A69-44E8-8373-2D733196005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D42A082-E06B-4568-AA97-45369610198B}"/>
              </a:ext>
            </a:extLst>
          </p:cNvPr>
          <p:cNvSpPr>
            <a:spLocks noGrp="1"/>
          </p:cNvSpPr>
          <p:nvPr>
            <p:ph type="sldNum" sz="quarter" idx="12"/>
          </p:nvPr>
        </p:nvSpPr>
        <p:spPr/>
        <p:txBody>
          <a:bodyPr/>
          <a:lstStyle/>
          <a:p>
            <a:fld id="{A9FB089B-C9B1-4F66-B148-3B571425FA92}" type="slidenum">
              <a:rPr lang="it-IT" smtClean="0"/>
              <a:t>‹N›</a:t>
            </a:fld>
            <a:endParaRPr lang="it-IT"/>
          </a:p>
        </p:txBody>
      </p:sp>
    </p:spTree>
    <p:extLst>
      <p:ext uri="{BB962C8B-B14F-4D97-AF65-F5344CB8AC3E}">
        <p14:creationId xmlns:p14="http://schemas.microsoft.com/office/powerpoint/2010/main" val="421007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AB55EA-7428-4FCF-8457-6AB8A6C2DBD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87605B6-1B3B-410A-A1AC-5864F015BE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1107A4D-9F3E-4502-B062-C9CF54300E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212159A6-1EA1-48C3-85A5-94977FD7307F}"/>
              </a:ext>
            </a:extLst>
          </p:cNvPr>
          <p:cNvSpPr>
            <a:spLocks noGrp="1"/>
          </p:cNvSpPr>
          <p:nvPr>
            <p:ph type="dt" sz="half" idx="10"/>
          </p:nvPr>
        </p:nvSpPr>
        <p:spPr/>
        <p:txBody>
          <a:bodyPr/>
          <a:lstStyle/>
          <a:p>
            <a:fld id="{F896D3D1-3B60-478F-9C82-659D776C40A6}" type="datetimeFigureOut">
              <a:rPr lang="it-IT" smtClean="0"/>
              <a:t>04/12/2023</a:t>
            </a:fld>
            <a:endParaRPr lang="it-IT"/>
          </a:p>
        </p:txBody>
      </p:sp>
      <p:sp>
        <p:nvSpPr>
          <p:cNvPr id="6" name="Segnaposto piè di pagina 5">
            <a:extLst>
              <a:ext uri="{FF2B5EF4-FFF2-40B4-BE49-F238E27FC236}">
                <a16:creationId xmlns:a16="http://schemas.microsoft.com/office/drawing/2014/main" id="{1623B1E4-B0F7-4680-9107-F8CE1D95640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C5553FB-7672-45C7-81E1-E26076C030B9}"/>
              </a:ext>
            </a:extLst>
          </p:cNvPr>
          <p:cNvSpPr>
            <a:spLocks noGrp="1"/>
          </p:cNvSpPr>
          <p:nvPr>
            <p:ph type="sldNum" sz="quarter" idx="12"/>
          </p:nvPr>
        </p:nvSpPr>
        <p:spPr/>
        <p:txBody>
          <a:bodyPr/>
          <a:lstStyle/>
          <a:p>
            <a:fld id="{A9FB089B-C9B1-4F66-B148-3B571425FA92}" type="slidenum">
              <a:rPr lang="it-IT" smtClean="0"/>
              <a:t>‹N›</a:t>
            </a:fld>
            <a:endParaRPr lang="it-IT"/>
          </a:p>
        </p:txBody>
      </p:sp>
    </p:spTree>
    <p:extLst>
      <p:ext uri="{BB962C8B-B14F-4D97-AF65-F5344CB8AC3E}">
        <p14:creationId xmlns:p14="http://schemas.microsoft.com/office/powerpoint/2010/main" val="2310802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895F87-DEDA-4E28-8AAC-5068E8BBAA0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D22EC05-2DAF-41F2-BF34-D837ECD3BD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05937F1-D865-4DFC-9C8F-D0C5233EE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08A4F7B3-2673-4564-A6FE-5FC15613CE7C}"/>
              </a:ext>
            </a:extLst>
          </p:cNvPr>
          <p:cNvSpPr>
            <a:spLocks noGrp="1"/>
          </p:cNvSpPr>
          <p:nvPr>
            <p:ph type="dt" sz="half" idx="10"/>
          </p:nvPr>
        </p:nvSpPr>
        <p:spPr/>
        <p:txBody>
          <a:bodyPr/>
          <a:lstStyle/>
          <a:p>
            <a:fld id="{F896D3D1-3B60-478F-9C82-659D776C40A6}" type="datetimeFigureOut">
              <a:rPr lang="it-IT" smtClean="0"/>
              <a:t>04/12/2023</a:t>
            </a:fld>
            <a:endParaRPr lang="it-IT"/>
          </a:p>
        </p:txBody>
      </p:sp>
      <p:sp>
        <p:nvSpPr>
          <p:cNvPr id="6" name="Segnaposto piè di pagina 5">
            <a:extLst>
              <a:ext uri="{FF2B5EF4-FFF2-40B4-BE49-F238E27FC236}">
                <a16:creationId xmlns:a16="http://schemas.microsoft.com/office/drawing/2014/main" id="{7B2ABEB6-C603-47AA-ACE2-A97BF6AE5EA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FC2B97F-DD7B-485E-B233-5F0387DA2E2F}"/>
              </a:ext>
            </a:extLst>
          </p:cNvPr>
          <p:cNvSpPr>
            <a:spLocks noGrp="1"/>
          </p:cNvSpPr>
          <p:nvPr>
            <p:ph type="sldNum" sz="quarter" idx="12"/>
          </p:nvPr>
        </p:nvSpPr>
        <p:spPr/>
        <p:txBody>
          <a:bodyPr/>
          <a:lstStyle/>
          <a:p>
            <a:fld id="{A9FB089B-C9B1-4F66-B148-3B571425FA92}" type="slidenum">
              <a:rPr lang="it-IT" smtClean="0"/>
              <a:t>‹N›</a:t>
            </a:fld>
            <a:endParaRPr lang="it-IT"/>
          </a:p>
        </p:txBody>
      </p:sp>
    </p:spTree>
    <p:extLst>
      <p:ext uri="{BB962C8B-B14F-4D97-AF65-F5344CB8AC3E}">
        <p14:creationId xmlns:p14="http://schemas.microsoft.com/office/powerpoint/2010/main" val="502280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1FD2A64-1F57-4ECE-8F44-217E19FD2E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8423E5A-BA66-4392-95A2-613D552BA5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A790137-938E-4B0D-A5E8-951E0FDF74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6D3D1-3B60-478F-9C82-659D776C40A6}" type="datetimeFigureOut">
              <a:rPr lang="it-IT" smtClean="0"/>
              <a:t>04/12/2023</a:t>
            </a:fld>
            <a:endParaRPr lang="it-IT"/>
          </a:p>
        </p:txBody>
      </p:sp>
      <p:sp>
        <p:nvSpPr>
          <p:cNvPr id="5" name="Segnaposto piè di pagina 4">
            <a:extLst>
              <a:ext uri="{FF2B5EF4-FFF2-40B4-BE49-F238E27FC236}">
                <a16:creationId xmlns:a16="http://schemas.microsoft.com/office/drawing/2014/main" id="{21612659-A6BC-4B11-AF91-6AFF817956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BB41926-D449-4500-A107-9CB65BA05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B089B-C9B1-4F66-B148-3B571425FA92}" type="slidenum">
              <a:rPr lang="it-IT" smtClean="0"/>
              <a:t>‹N›</a:t>
            </a:fld>
            <a:endParaRPr lang="it-IT"/>
          </a:p>
        </p:txBody>
      </p:sp>
    </p:spTree>
    <p:extLst>
      <p:ext uri="{BB962C8B-B14F-4D97-AF65-F5344CB8AC3E}">
        <p14:creationId xmlns:p14="http://schemas.microsoft.com/office/powerpoint/2010/main" val="559793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74BCBF-6671-4E5D-9AA9-649E8F665953}"/>
              </a:ext>
            </a:extLst>
          </p:cNvPr>
          <p:cNvSpPr>
            <a:spLocks noGrp="1"/>
          </p:cNvSpPr>
          <p:nvPr>
            <p:ph type="ctrTitle"/>
          </p:nvPr>
        </p:nvSpPr>
        <p:spPr/>
        <p:txBody>
          <a:bodyPr/>
          <a:lstStyle/>
          <a:p>
            <a:r>
              <a:rPr lang="it-IT" dirty="0"/>
              <a:t>Ontologia 23-24</a:t>
            </a:r>
          </a:p>
        </p:txBody>
      </p:sp>
      <p:sp>
        <p:nvSpPr>
          <p:cNvPr id="3" name="Sottotitolo 2">
            <a:extLst>
              <a:ext uri="{FF2B5EF4-FFF2-40B4-BE49-F238E27FC236}">
                <a16:creationId xmlns:a16="http://schemas.microsoft.com/office/drawing/2014/main" id="{7A445AC4-F349-4FE2-8446-754E8395BA24}"/>
              </a:ext>
            </a:extLst>
          </p:cNvPr>
          <p:cNvSpPr>
            <a:spLocks noGrp="1"/>
          </p:cNvSpPr>
          <p:nvPr>
            <p:ph type="subTitle" idx="1"/>
          </p:nvPr>
        </p:nvSpPr>
        <p:spPr/>
        <p:txBody>
          <a:bodyPr/>
          <a:lstStyle/>
          <a:p>
            <a:r>
              <a:rPr lang="it-IT"/>
              <a:t>Lezioni 29-30</a:t>
            </a:r>
          </a:p>
        </p:txBody>
      </p:sp>
    </p:spTree>
    <p:extLst>
      <p:ext uri="{BB962C8B-B14F-4D97-AF65-F5344CB8AC3E}">
        <p14:creationId xmlns:p14="http://schemas.microsoft.com/office/powerpoint/2010/main" val="1262357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a:t>Reazione di Heidegger</a:t>
            </a:r>
          </a:p>
        </p:txBody>
      </p:sp>
      <p:sp>
        <p:nvSpPr>
          <p:cNvPr id="4" name="Segnaposto testo 3"/>
          <p:cNvSpPr>
            <a:spLocks noGrp="1"/>
          </p:cNvSpPr>
          <p:nvPr>
            <p:ph type="body" idx="1"/>
          </p:nvPr>
        </p:nvSpPr>
        <p:spPr/>
        <p:txBody>
          <a:bodyPr/>
          <a:lstStyle/>
          <a:p>
            <a:endParaRPr lang="it-IT"/>
          </a:p>
        </p:txBody>
      </p:sp>
      <p:sp>
        <p:nvSpPr>
          <p:cNvPr id="2" name="Segnaposto numero diapositiva 1"/>
          <p:cNvSpPr>
            <a:spLocks noGrp="1"/>
          </p:cNvSpPr>
          <p:nvPr>
            <p:ph type="sldNum" sz="quarter" idx="12"/>
          </p:nvPr>
        </p:nvSpPr>
        <p:spPr/>
        <p:txBody>
          <a:bodyPr/>
          <a:lstStyle/>
          <a:p>
            <a:fld id="{8C038837-84FD-4548-9ED9-8F5228A1A248}" type="slidenum">
              <a:rPr lang="it-IT" smtClean="0"/>
              <a:t>10</a:t>
            </a:fld>
            <a:endParaRPr lang="it-IT"/>
          </a:p>
        </p:txBody>
      </p:sp>
    </p:spTree>
    <p:extLst>
      <p:ext uri="{BB962C8B-B14F-4D97-AF65-F5344CB8AC3E}">
        <p14:creationId xmlns:p14="http://schemas.microsoft.com/office/powerpoint/2010/main" val="41527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a:t>Introduzione alla metafisica</a:t>
            </a:r>
          </a:p>
        </p:txBody>
      </p:sp>
      <p:sp>
        <p:nvSpPr>
          <p:cNvPr id="6" name="Segnaposto contenuto 5"/>
          <p:cNvSpPr>
            <a:spLocks noGrp="1"/>
          </p:cNvSpPr>
          <p:nvPr>
            <p:ph idx="1"/>
          </p:nvPr>
        </p:nvSpPr>
        <p:spPr/>
        <p:txBody>
          <a:bodyPr/>
          <a:lstStyle/>
          <a:p>
            <a:r>
              <a:rPr lang="it-IT"/>
              <a:t>Heidegger nel 1935 tiene un corso a Friburgo intitolato </a:t>
            </a:r>
            <a:r>
              <a:rPr lang="it-IT" i="1"/>
              <a:t>Einführung in die Metaphysik</a:t>
            </a:r>
            <a:r>
              <a:rPr lang="it-IT"/>
              <a:t>, pubblicato per la prima volta in volume nel 1953.</a:t>
            </a:r>
          </a:p>
          <a:p>
            <a:r>
              <a:rPr lang="it-IT"/>
              <a:t>In una prima stesura, poi espunta dal testo pubblicato, H. cita espressamente l'articolo di Carnap (senza nominare l'autore) (v. appendice a </a:t>
            </a:r>
            <a:r>
              <a:rPr lang="it-IT" i="1"/>
              <a:t>Einführung in die Metaphysik </a:t>
            </a:r>
            <a:r>
              <a:rPr lang="it-IT"/>
              <a:t>in Gesamtausgabe, vol 40, pp. 227-28).</a:t>
            </a:r>
          </a:p>
          <a:p>
            <a:r>
              <a:rPr lang="it-IT"/>
              <a:t>Ecco cosa dice H.: ...</a:t>
            </a:r>
          </a:p>
          <a:p>
            <a:endParaRPr lang="it-IT"/>
          </a:p>
        </p:txBody>
      </p:sp>
      <p:sp>
        <p:nvSpPr>
          <p:cNvPr id="4" name="Segnaposto numero diapositiva 3"/>
          <p:cNvSpPr>
            <a:spLocks noGrp="1"/>
          </p:cNvSpPr>
          <p:nvPr>
            <p:ph type="sldNum" sz="quarter" idx="12"/>
          </p:nvPr>
        </p:nvSpPr>
        <p:spPr/>
        <p:txBody>
          <a:bodyPr/>
          <a:lstStyle/>
          <a:p>
            <a:fld id="{8C038837-84FD-4548-9ED9-8F5228A1A248}" type="slidenum">
              <a:rPr lang="it-IT" smtClean="0"/>
              <a:t>11</a:t>
            </a:fld>
            <a:endParaRPr lang="it-IT"/>
          </a:p>
        </p:txBody>
      </p:sp>
    </p:spTree>
    <p:extLst>
      <p:ext uri="{BB962C8B-B14F-4D97-AF65-F5344CB8AC3E}">
        <p14:creationId xmlns:p14="http://schemas.microsoft.com/office/powerpoint/2010/main" val="2429579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24000" y="404665"/>
            <a:ext cx="9144000" cy="4893647"/>
          </a:xfrm>
          <a:prstGeom prst="rect">
            <a:avLst/>
          </a:prstGeom>
          <a:noFill/>
        </p:spPr>
        <p:txBody>
          <a:bodyPr wrap="square" rtlCol="0">
            <a:spAutoFit/>
          </a:bodyPr>
          <a:lstStyle/>
          <a:p>
            <a:r>
              <a:rPr lang="it-IT" sz="2400" i="1"/>
              <a:t>Un </a:t>
            </a:r>
            <a:r>
              <a:rPr lang="it-IT" sz="2400" i="1" dirty="0"/>
              <a:t>indirizzo di pensiero che si è raccolto intorno </a:t>
            </a:r>
            <a:r>
              <a:rPr lang="it-IT" sz="2400" i="1"/>
              <a:t>alla rivista </a:t>
            </a:r>
            <a:r>
              <a:rPr lang="it-IT" sz="2400" i="1" dirty="0" err="1"/>
              <a:t>Erkenntnis</a:t>
            </a:r>
            <a:r>
              <a:rPr lang="it-IT" sz="2400" i="1" dirty="0"/>
              <a:t> va ancora più in là nella direzione prefigurata in certo modo da Aristotele in poi, secondo la quale l’essere è determinato e infine annullato partendo </a:t>
            </a:r>
            <a:r>
              <a:rPr lang="it-IT" sz="2400" i="1"/>
              <a:t>dall’"è" della proposizione. </a:t>
            </a:r>
            <a:r>
              <a:rPr lang="it-IT" sz="2400" i="1" dirty="0"/>
              <a:t>Tale indirizzo intende fondare e sviluppare per la prima volta in termini rigorosi la logica tradizionale con i mezzi della matematica e del calcolo matematico, per poi costruire in tal modo un linguaggio logicamente corretto in cui in futuro le proposizioni della metafisica, che sono tutte </a:t>
            </a:r>
            <a:r>
              <a:rPr lang="it-IT" sz="2400" i="1" dirty="0" err="1"/>
              <a:t>pseudo-proposizioni</a:t>
            </a:r>
            <a:r>
              <a:rPr lang="it-IT" sz="2400" i="1" dirty="0"/>
              <a:t>, diventeranno impossibili. In tale </a:t>
            </a:r>
            <a:r>
              <a:rPr lang="it-IT" sz="2400" i="1"/>
              <a:t>rivista II (1931) p. 219 ss. è </a:t>
            </a:r>
            <a:r>
              <a:rPr lang="it-IT" sz="2400" i="1" dirty="0"/>
              <a:t>apparsa una trattazione intitolata</a:t>
            </a:r>
            <a:r>
              <a:rPr lang="it-IT" sz="2400" i="1"/>
              <a:t>: "Il </a:t>
            </a:r>
            <a:r>
              <a:rPr lang="it-IT" sz="2400" i="1" dirty="0"/>
              <a:t>superamento della metafisica mediante l’analisi logica </a:t>
            </a:r>
            <a:r>
              <a:rPr lang="it-IT" sz="2400" i="1"/>
              <a:t>del linguaggio</a:t>
            </a:r>
            <a:r>
              <a:rPr lang="it-IT" sz="2400" b="1" i="1"/>
              <a:t>"</a:t>
            </a:r>
            <a:r>
              <a:rPr lang="it-IT" sz="2400" i="1"/>
              <a:t>. </a:t>
            </a:r>
            <a:r>
              <a:rPr lang="it-IT" sz="2400" i="1" dirty="0"/>
              <a:t>In essa, con la parvenza della scientificità matematica, si compie l’estremo appiattimento e sradicamento della dottrina tradizionale del giudizio </a:t>
            </a:r>
            <a:r>
              <a:rPr lang="it-IT" sz="2400" dirty="0"/>
              <a:t>[…]</a:t>
            </a:r>
          </a:p>
        </p:txBody>
      </p:sp>
      <p:sp>
        <p:nvSpPr>
          <p:cNvPr id="3" name="Segnaposto numero diapositiva 2"/>
          <p:cNvSpPr>
            <a:spLocks noGrp="1"/>
          </p:cNvSpPr>
          <p:nvPr>
            <p:ph type="sldNum" sz="quarter" idx="12"/>
          </p:nvPr>
        </p:nvSpPr>
        <p:spPr/>
        <p:txBody>
          <a:bodyPr/>
          <a:lstStyle/>
          <a:p>
            <a:fld id="{8C038837-84FD-4548-9ED9-8F5228A1A248}" type="slidenum">
              <a:rPr lang="it-IT" smtClean="0"/>
              <a:t>12</a:t>
            </a:fld>
            <a:endParaRPr lang="it-IT"/>
          </a:p>
        </p:txBody>
      </p:sp>
    </p:spTree>
    <p:extLst>
      <p:ext uri="{BB962C8B-B14F-4D97-AF65-F5344CB8AC3E}">
        <p14:creationId xmlns:p14="http://schemas.microsoft.com/office/powerpoint/2010/main" val="1331373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24000" y="1"/>
            <a:ext cx="9144000" cy="3785652"/>
          </a:xfrm>
          <a:prstGeom prst="rect">
            <a:avLst/>
          </a:prstGeom>
        </p:spPr>
        <p:txBody>
          <a:bodyPr wrap="square">
            <a:spAutoFit/>
          </a:bodyPr>
          <a:lstStyle/>
          <a:p>
            <a:endParaRPr lang="it-IT" sz="2400" dirty="0"/>
          </a:p>
          <a:p>
            <a:endParaRPr lang="it-IT" sz="2400" dirty="0"/>
          </a:p>
          <a:p>
            <a:r>
              <a:rPr lang="it-IT" sz="2400"/>
              <a:t>   </a:t>
            </a:r>
            <a:r>
              <a:rPr lang="it-IT" sz="2400" i="1"/>
              <a:t>Il </a:t>
            </a:r>
            <a:r>
              <a:rPr lang="it-IT" sz="2400" i="1" dirty="0"/>
              <a:t>menzionato </a:t>
            </a:r>
            <a:r>
              <a:rPr lang="it-IT" sz="2400" i="1"/>
              <a:t>indirizzo </a:t>
            </a:r>
            <a:r>
              <a:rPr lang="it-IT" sz="2400" b="1" i="1"/>
              <a:t>"filosofico</a:t>
            </a:r>
            <a:r>
              <a:rPr lang="it-IT" sz="2400" b="1" i="1" dirty="0"/>
              <a:t>"</a:t>
            </a:r>
            <a:r>
              <a:rPr lang="it-IT" sz="2400" b="1" i="1"/>
              <a:t> </a:t>
            </a:r>
            <a:r>
              <a:rPr lang="it-IT" sz="2400" i="1" dirty="0"/>
              <a:t>dell’odierno positivismo fisico-  </a:t>
            </a:r>
          </a:p>
          <a:p>
            <a:r>
              <a:rPr lang="it-IT" sz="2400" i="1" dirty="0"/>
              <a:t>   matematico vuole fondare tale posizione. Non è un caso che questa </a:t>
            </a:r>
          </a:p>
          <a:p>
            <a:r>
              <a:rPr lang="it-IT" sz="2400" i="1" dirty="0"/>
              <a:t>   specie </a:t>
            </a:r>
            <a:r>
              <a:rPr lang="it-IT" sz="2400" i="1"/>
              <a:t>di </a:t>
            </a:r>
            <a:r>
              <a:rPr lang="it-IT" sz="2400" b="1" i="1"/>
              <a:t>"filosofia" </a:t>
            </a:r>
            <a:r>
              <a:rPr lang="it-IT" sz="2400" i="1"/>
              <a:t>intenda </a:t>
            </a:r>
            <a:r>
              <a:rPr lang="it-IT" sz="2400" i="1" dirty="0"/>
              <a:t>fornire i fondamenti della fisica moderna, </a:t>
            </a:r>
          </a:p>
          <a:p>
            <a:r>
              <a:rPr lang="it-IT" sz="2400" i="1" dirty="0"/>
              <a:t>  nella quale tutti i riferimenti alla natura sono andati distrutti. Non è un </a:t>
            </a:r>
          </a:p>
          <a:p>
            <a:r>
              <a:rPr lang="it-IT" sz="2400" i="1" dirty="0"/>
              <a:t>         caso nemmeno che questa specie </a:t>
            </a:r>
            <a:r>
              <a:rPr lang="it-IT" sz="2400" i="1"/>
              <a:t>di </a:t>
            </a:r>
            <a:r>
              <a:rPr lang="it-IT" sz="2400" b="1" i="1"/>
              <a:t>"filosofia" </a:t>
            </a:r>
            <a:r>
              <a:rPr lang="it-IT" sz="2400" i="1"/>
              <a:t>sia </a:t>
            </a:r>
            <a:r>
              <a:rPr lang="it-IT" sz="2400" i="1" dirty="0"/>
              <a:t>collegata </a:t>
            </a:r>
          </a:p>
          <a:p>
            <a:r>
              <a:rPr lang="it-IT" sz="2400" i="1" dirty="0"/>
              <a:t>    internamente ed esternamente al comunismo russo. Non è un caso, </a:t>
            </a:r>
          </a:p>
          <a:p>
            <a:r>
              <a:rPr lang="it-IT" sz="2400" i="1" dirty="0"/>
              <a:t>   inoltre, che questa specie di pensiero celebri i suoi trionfi in America</a:t>
            </a:r>
            <a:r>
              <a:rPr lang="it-IT" sz="2400" dirty="0"/>
              <a:t>”.</a:t>
            </a:r>
          </a:p>
          <a:p>
            <a:endParaRPr lang="it-IT" sz="2400" dirty="0"/>
          </a:p>
        </p:txBody>
      </p:sp>
      <p:sp>
        <p:nvSpPr>
          <p:cNvPr id="3" name="Segnaposto numero diapositiva 2"/>
          <p:cNvSpPr>
            <a:spLocks noGrp="1"/>
          </p:cNvSpPr>
          <p:nvPr>
            <p:ph type="sldNum" sz="quarter" idx="12"/>
          </p:nvPr>
        </p:nvSpPr>
        <p:spPr/>
        <p:txBody>
          <a:bodyPr/>
          <a:lstStyle/>
          <a:p>
            <a:fld id="{8C038837-84FD-4548-9ED9-8F5228A1A248}" type="slidenum">
              <a:rPr lang="it-IT" smtClean="0"/>
              <a:t>13</a:t>
            </a:fld>
            <a:endParaRPr lang="it-IT"/>
          </a:p>
        </p:txBody>
      </p:sp>
    </p:spTree>
    <p:extLst>
      <p:ext uri="{BB962C8B-B14F-4D97-AF65-F5344CB8AC3E}">
        <p14:creationId xmlns:p14="http://schemas.microsoft.com/office/powerpoint/2010/main" val="3402584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sp>
        <p:nvSpPr>
          <p:cNvPr id="4" name="Segnaposto contenuto 3"/>
          <p:cNvSpPr>
            <a:spLocks noGrp="1"/>
          </p:cNvSpPr>
          <p:nvPr>
            <p:ph idx="1"/>
          </p:nvPr>
        </p:nvSpPr>
        <p:spPr/>
        <p:txBody>
          <a:bodyPr/>
          <a:lstStyle/>
          <a:p>
            <a:r>
              <a:rPr lang="it-IT"/>
              <a:t> Nelle ultime pagine del libro </a:t>
            </a:r>
            <a:r>
              <a:rPr lang="it-IT" i="1"/>
              <a:t>Einführung in die Metaphysik</a:t>
            </a:r>
            <a:r>
              <a:rPr lang="it-IT"/>
              <a:t>, Heidegger scriveva a proposito del nazionalsocialismo della</a:t>
            </a:r>
          </a:p>
          <a:p>
            <a:r>
              <a:rPr lang="it-IT" i="1"/>
              <a:t>intima verità e grandezza di questo movimento (cioè l’incontro tra la tecnica planetaria e l’uomo moderno)</a:t>
            </a:r>
            <a:r>
              <a:rPr lang="it-IT"/>
              <a:t>.</a:t>
            </a:r>
          </a:p>
        </p:txBody>
      </p:sp>
      <p:sp>
        <p:nvSpPr>
          <p:cNvPr id="2" name="Segnaposto numero diapositiva 1"/>
          <p:cNvSpPr>
            <a:spLocks noGrp="1"/>
          </p:cNvSpPr>
          <p:nvPr>
            <p:ph type="sldNum" sz="quarter" idx="12"/>
          </p:nvPr>
        </p:nvSpPr>
        <p:spPr/>
        <p:txBody>
          <a:bodyPr/>
          <a:lstStyle/>
          <a:p>
            <a:fld id="{8C038837-84FD-4548-9ED9-8F5228A1A248}" type="slidenum">
              <a:rPr lang="it-IT" smtClean="0"/>
              <a:t>14</a:t>
            </a:fld>
            <a:endParaRPr lang="it-IT"/>
          </a:p>
        </p:txBody>
      </p:sp>
    </p:spTree>
    <p:extLst>
      <p:ext uri="{BB962C8B-B14F-4D97-AF65-F5344CB8AC3E}">
        <p14:creationId xmlns:p14="http://schemas.microsoft.com/office/powerpoint/2010/main" val="3006721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Superamento della metafisica</a:t>
            </a:r>
          </a:p>
        </p:txBody>
      </p:sp>
      <p:sp>
        <p:nvSpPr>
          <p:cNvPr id="3" name="Segnaposto contenuto 2"/>
          <p:cNvSpPr>
            <a:spLocks noGrp="1"/>
          </p:cNvSpPr>
          <p:nvPr>
            <p:ph idx="1"/>
          </p:nvPr>
        </p:nvSpPr>
        <p:spPr/>
        <p:txBody>
          <a:bodyPr/>
          <a:lstStyle/>
          <a:p>
            <a:r>
              <a:rPr lang="it-IT" dirty="0"/>
              <a:t>Per H. "metafisica" finisce per assumere una connotazione negativa.</a:t>
            </a:r>
          </a:p>
          <a:p>
            <a:r>
              <a:rPr lang="it-IT" dirty="0"/>
              <a:t>Anche per </a:t>
            </a:r>
            <a:r>
              <a:rPr lang="it-IT" dirty="0" err="1"/>
              <a:t>Carnap</a:t>
            </a:r>
            <a:r>
              <a:rPr lang="it-IT" dirty="0"/>
              <a:t> "metafisica" ha connotazione negativa </a:t>
            </a:r>
            <a:r>
              <a:rPr lang="it-IT" b="1" dirty="0"/>
              <a:t>ma per motivi completamente diversi</a:t>
            </a:r>
            <a:endParaRPr lang="it-IT" dirty="0"/>
          </a:p>
          <a:p>
            <a:r>
              <a:rPr lang="it-IT" dirty="0"/>
              <a:t>Qui non possiamo soffermarci su questo Heidegger successivo. Guardiamo solo il glossario di Abbagnano e Fornero su "metafisica"</a:t>
            </a:r>
          </a:p>
        </p:txBody>
      </p:sp>
      <p:sp>
        <p:nvSpPr>
          <p:cNvPr id="4" name="Segnaposto numero diapositiva 3"/>
          <p:cNvSpPr>
            <a:spLocks noGrp="1"/>
          </p:cNvSpPr>
          <p:nvPr>
            <p:ph type="sldNum" sz="quarter" idx="12"/>
          </p:nvPr>
        </p:nvSpPr>
        <p:spPr/>
        <p:txBody>
          <a:bodyPr/>
          <a:lstStyle/>
          <a:p>
            <a:fld id="{8C038837-84FD-4548-9ED9-8F5228A1A248}" type="slidenum">
              <a:rPr lang="it-IT" smtClean="0"/>
              <a:t>15</a:t>
            </a:fld>
            <a:endParaRPr lang="it-IT"/>
          </a:p>
        </p:txBody>
      </p:sp>
    </p:spTree>
    <p:extLst>
      <p:ext uri="{BB962C8B-B14F-4D97-AF65-F5344CB8AC3E}">
        <p14:creationId xmlns:p14="http://schemas.microsoft.com/office/powerpoint/2010/main" val="2673546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 name="Segnaposto contenut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1829" y="0"/>
            <a:ext cx="12906862" cy="6865666"/>
          </a:xfrm>
        </p:spPr>
      </p:pic>
      <p:sp>
        <p:nvSpPr>
          <p:cNvPr id="4" name="Segnaposto numero diapositiva 3"/>
          <p:cNvSpPr>
            <a:spLocks noGrp="1"/>
          </p:cNvSpPr>
          <p:nvPr>
            <p:ph type="sldNum" sz="quarter" idx="12"/>
          </p:nvPr>
        </p:nvSpPr>
        <p:spPr/>
        <p:txBody>
          <a:bodyPr/>
          <a:lstStyle/>
          <a:p>
            <a:fld id="{8C038837-84FD-4548-9ED9-8F5228A1A248}" type="slidenum">
              <a:rPr lang="it-IT" smtClean="0"/>
              <a:t>16</a:t>
            </a:fld>
            <a:endParaRPr lang="it-IT"/>
          </a:p>
        </p:txBody>
      </p:sp>
    </p:spTree>
    <p:extLst>
      <p:ext uri="{BB962C8B-B14F-4D97-AF65-F5344CB8AC3E}">
        <p14:creationId xmlns:p14="http://schemas.microsoft.com/office/powerpoint/2010/main" val="3562673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a:t>Il punto di vista di Carnap</a:t>
            </a:r>
          </a:p>
        </p:txBody>
      </p:sp>
      <p:sp>
        <p:nvSpPr>
          <p:cNvPr id="5" name="Segnaposto testo 4"/>
          <p:cNvSpPr>
            <a:spLocks noGrp="1"/>
          </p:cNvSpPr>
          <p:nvPr>
            <p:ph type="body" idx="1"/>
          </p:nvPr>
        </p:nvSpPr>
        <p:spPr/>
        <p:txBody>
          <a:bodyPr/>
          <a:lstStyle/>
          <a:p>
            <a:endParaRPr lang="it-IT"/>
          </a:p>
        </p:txBody>
      </p:sp>
      <p:sp>
        <p:nvSpPr>
          <p:cNvPr id="6" name="Segnaposto numero diapositiva 5"/>
          <p:cNvSpPr>
            <a:spLocks noGrp="1"/>
          </p:cNvSpPr>
          <p:nvPr>
            <p:ph type="sldNum" sz="quarter" idx="12"/>
          </p:nvPr>
        </p:nvSpPr>
        <p:spPr/>
        <p:txBody>
          <a:bodyPr/>
          <a:lstStyle/>
          <a:p>
            <a:fld id="{8C038837-84FD-4548-9ED9-8F5228A1A248}" type="slidenum">
              <a:rPr lang="it-IT" smtClean="0"/>
              <a:t>17</a:t>
            </a:fld>
            <a:endParaRPr lang="it-IT"/>
          </a:p>
        </p:txBody>
      </p:sp>
    </p:spTree>
    <p:extLst>
      <p:ext uri="{BB962C8B-B14F-4D97-AF65-F5344CB8AC3E}">
        <p14:creationId xmlns:p14="http://schemas.microsoft.com/office/powerpoint/2010/main" val="1015996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Un indovinello</a:t>
            </a:r>
          </a:p>
        </p:txBody>
      </p:sp>
      <p:sp>
        <p:nvSpPr>
          <p:cNvPr id="3" name="Segnaposto contenuto 2"/>
          <p:cNvSpPr>
            <a:spLocks noGrp="1"/>
          </p:cNvSpPr>
          <p:nvPr>
            <p:ph idx="1"/>
          </p:nvPr>
        </p:nvSpPr>
        <p:spPr/>
        <p:txBody>
          <a:bodyPr>
            <a:normAutofit lnSpcReduction="10000"/>
          </a:bodyPr>
          <a:lstStyle/>
          <a:p>
            <a:pPr marL="0" indent="0" algn="ctr">
              <a:buNone/>
            </a:pPr>
            <a:r>
              <a:rPr lang="en-US" dirty="0"/>
              <a:t>What does a man love more than life?</a:t>
            </a:r>
          </a:p>
          <a:p>
            <a:pPr marL="0" indent="0" algn="ctr">
              <a:buNone/>
            </a:pPr>
            <a:r>
              <a:rPr lang="en-US" dirty="0"/>
              <a:t>Hate more than death or mortal strife [</a:t>
            </a:r>
            <a:r>
              <a:rPr lang="en-US" dirty="0" err="1"/>
              <a:t>conflitto</a:t>
            </a:r>
            <a:r>
              <a:rPr lang="en-US" dirty="0"/>
              <a:t>] ?</a:t>
            </a:r>
          </a:p>
          <a:p>
            <a:pPr marL="0" indent="0" algn="ctr">
              <a:buNone/>
            </a:pPr>
            <a:r>
              <a:rPr lang="en-US" dirty="0"/>
              <a:t>That which contented men desire,</a:t>
            </a:r>
          </a:p>
          <a:p>
            <a:pPr marL="0" indent="0" algn="ctr">
              <a:buNone/>
            </a:pPr>
            <a:r>
              <a:rPr lang="en-US" dirty="0"/>
              <a:t>The poor have, the rich require,</a:t>
            </a:r>
          </a:p>
          <a:p>
            <a:pPr marL="0" indent="0" algn="ctr">
              <a:buNone/>
            </a:pPr>
            <a:r>
              <a:rPr lang="en-US" dirty="0"/>
              <a:t>The miser spends, the spendthrift [lo </a:t>
            </a:r>
            <a:r>
              <a:rPr lang="en-US" dirty="0" err="1"/>
              <a:t>spendaccione</a:t>
            </a:r>
            <a:r>
              <a:rPr lang="en-US" dirty="0"/>
              <a:t>] saves,</a:t>
            </a:r>
          </a:p>
          <a:p>
            <a:pPr marL="0" indent="0" algn="ctr">
              <a:buNone/>
            </a:pPr>
            <a:r>
              <a:rPr lang="en-US" dirty="0"/>
              <a:t>And all men carry to their graves?</a:t>
            </a:r>
          </a:p>
          <a:p>
            <a:r>
              <a:rPr lang="it-IT" dirty="0"/>
              <a:t>(tratto da J. </a:t>
            </a:r>
            <a:r>
              <a:rPr lang="en-US" dirty="0" err="1"/>
              <a:t>Leemings</a:t>
            </a:r>
            <a:r>
              <a:rPr lang="en-US" dirty="0"/>
              <a:t>, </a:t>
            </a:r>
            <a:r>
              <a:rPr lang="en-US" i="1" dirty="0"/>
              <a:t>Riddles, Riddles, Riddles</a:t>
            </a:r>
            <a:r>
              <a:rPr lang="en-US" dirty="0"/>
              <a:t>, New York: Franklin Watts, </a:t>
            </a:r>
            <a:r>
              <a:rPr lang="it-IT" dirty="0"/>
              <a:t>1953, p. 201)</a:t>
            </a:r>
          </a:p>
          <a:p>
            <a:r>
              <a:rPr lang="it-IT" dirty="0"/>
              <a:t>Risposta …</a:t>
            </a:r>
          </a:p>
          <a:p>
            <a:endParaRPr lang="it-IT" dirty="0"/>
          </a:p>
        </p:txBody>
      </p:sp>
      <p:sp>
        <p:nvSpPr>
          <p:cNvPr id="5" name="Segnaposto numero diapositiva 4"/>
          <p:cNvSpPr>
            <a:spLocks noGrp="1"/>
          </p:cNvSpPr>
          <p:nvPr>
            <p:ph type="sldNum" sz="quarter" idx="12"/>
          </p:nvPr>
        </p:nvSpPr>
        <p:spPr/>
        <p:txBody>
          <a:bodyPr/>
          <a:lstStyle/>
          <a:p>
            <a:fld id="{EC72A88D-A9E3-4E67-B127-9D4FEDA4421D}" type="slidenum">
              <a:rPr lang="it-IT" smtClean="0"/>
              <a:t>18</a:t>
            </a:fld>
            <a:endParaRPr lang="it-IT"/>
          </a:p>
        </p:txBody>
      </p:sp>
    </p:spTree>
    <p:extLst>
      <p:ext uri="{BB962C8B-B14F-4D97-AF65-F5344CB8AC3E}">
        <p14:creationId xmlns:p14="http://schemas.microsoft.com/office/powerpoint/2010/main" val="1821168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marL="0" indent="0">
              <a:buNone/>
            </a:pPr>
            <a:r>
              <a:rPr lang="it-IT" sz="8800" dirty="0">
                <a:latin typeface="Brush Script MT" panose="03060802040406070304" pitchFamily="66" charset="0"/>
              </a:rPr>
              <a:t>         </a:t>
            </a:r>
          </a:p>
          <a:p>
            <a:pPr marL="0" indent="0">
              <a:buNone/>
            </a:pPr>
            <a:r>
              <a:rPr lang="it-IT" sz="9600" dirty="0">
                <a:latin typeface="Brush Script MT" panose="03060802040406070304" pitchFamily="66" charset="0"/>
              </a:rPr>
              <a:t>           Niente</a:t>
            </a:r>
          </a:p>
          <a:p>
            <a:endParaRPr lang="it-IT" dirty="0"/>
          </a:p>
        </p:txBody>
      </p:sp>
      <p:sp>
        <p:nvSpPr>
          <p:cNvPr id="5" name="Segnaposto numero diapositiva 4"/>
          <p:cNvSpPr>
            <a:spLocks noGrp="1"/>
          </p:cNvSpPr>
          <p:nvPr>
            <p:ph type="sldNum" sz="quarter" idx="12"/>
          </p:nvPr>
        </p:nvSpPr>
        <p:spPr/>
        <p:txBody>
          <a:bodyPr/>
          <a:lstStyle/>
          <a:p>
            <a:fld id="{EC72A88D-A9E3-4E67-B127-9D4FEDA4421D}" type="slidenum">
              <a:rPr lang="it-IT" smtClean="0"/>
              <a:t>19</a:t>
            </a:fld>
            <a:endParaRPr lang="it-IT"/>
          </a:p>
        </p:txBody>
      </p:sp>
    </p:spTree>
    <p:extLst>
      <p:ext uri="{BB962C8B-B14F-4D97-AF65-F5344CB8AC3E}">
        <p14:creationId xmlns:p14="http://schemas.microsoft.com/office/powerpoint/2010/main" val="177987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A63D2B-9F29-4941-B4F8-76FB856E258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E1B77921-1B07-4F16-88BA-E9F4FF524E98}"/>
              </a:ext>
            </a:extLst>
          </p:cNvPr>
          <p:cNvSpPr>
            <a:spLocks noGrp="1"/>
          </p:cNvSpPr>
          <p:nvPr>
            <p:ph idx="1"/>
          </p:nvPr>
        </p:nvSpPr>
        <p:spPr/>
        <p:txBody>
          <a:bodyPr/>
          <a:lstStyle/>
          <a:p>
            <a:r>
              <a:rPr lang="it-IT" dirty="0"/>
              <a:t>Lezioni 29-30</a:t>
            </a:r>
          </a:p>
          <a:p>
            <a:r>
              <a:rPr lang="it-IT" dirty="0"/>
              <a:t>30/11/23</a:t>
            </a:r>
          </a:p>
        </p:txBody>
      </p:sp>
    </p:spTree>
    <p:extLst>
      <p:ext uri="{BB962C8B-B14F-4D97-AF65-F5344CB8AC3E}">
        <p14:creationId xmlns:p14="http://schemas.microsoft.com/office/powerpoint/2010/main" val="1063706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9E39B8-4EBE-4E14-B1C6-524C6ADFDD8A}"/>
              </a:ext>
            </a:extLst>
          </p:cNvPr>
          <p:cNvSpPr>
            <a:spLocks noGrp="1"/>
          </p:cNvSpPr>
          <p:nvPr>
            <p:ph type="title"/>
          </p:nvPr>
        </p:nvSpPr>
        <p:spPr/>
        <p:txBody>
          <a:bodyPr/>
          <a:lstStyle/>
          <a:p>
            <a:r>
              <a:rPr lang="it-IT" dirty="0"/>
              <a:t>Voltolini si Heidegger e </a:t>
            </a:r>
            <a:r>
              <a:rPr lang="it-IT" dirty="0" err="1"/>
              <a:t>Carnap</a:t>
            </a:r>
            <a:endParaRPr lang="it-IT" dirty="0"/>
          </a:p>
        </p:txBody>
      </p:sp>
      <p:sp>
        <p:nvSpPr>
          <p:cNvPr id="3" name="Segnaposto contenuto 2">
            <a:extLst>
              <a:ext uri="{FF2B5EF4-FFF2-40B4-BE49-F238E27FC236}">
                <a16:creationId xmlns:a16="http://schemas.microsoft.com/office/drawing/2014/main" id="{8422C028-9994-4D67-9B0D-5A963AB3FB95}"/>
              </a:ext>
            </a:extLst>
          </p:cNvPr>
          <p:cNvSpPr>
            <a:spLocks noGrp="1"/>
          </p:cNvSpPr>
          <p:nvPr>
            <p:ph idx="1"/>
          </p:nvPr>
        </p:nvSpPr>
        <p:spPr/>
        <p:txBody>
          <a:bodyPr>
            <a:normAutofit lnSpcReduction="10000"/>
          </a:bodyPr>
          <a:lstStyle/>
          <a:p>
            <a:r>
              <a:rPr lang="it-IT" dirty="0">
                <a:latin typeface="Cambria Math" panose="02040503050406030204" pitchFamily="18" charset="0"/>
                <a:ea typeface="Cambria Math" panose="02040503050406030204" pitchFamily="18" charset="0"/>
                <a:sym typeface="Symbol" panose="05050102010706020507" pitchFamily="18" charset="2"/>
              </a:rPr>
              <a:t>Voltolini (</a:t>
            </a:r>
            <a:r>
              <a:rPr lang="it-IT" dirty="0" err="1">
                <a:latin typeface="Cambria Math" panose="02040503050406030204" pitchFamily="18" charset="0"/>
                <a:ea typeface="Cambria Math" panose="02040503050406030204" pitchFamily="18" charset="0"/>
                <a:sym typeface="Symbol" panose="05050102010706020507" pitchFamily="18" charset="2"/>
              </a:rPr>
              <a:t>Heidegger's</a:t>
            </a:r>
            <a:r>
              <a:rPr lang="it-IT" dirty="0">
                <a:latin typeface="Cambria Math" panose="02040503050406030204" pitchFamily="18" charset="0"/>
                <a:ea typeface="Cambria Math" panose="02040503050406030204" pitchFamily="18" charset="0"/>
                <a:sym typeface="Symbol" panose="05050102010706020507" pitchFamily="18" charset="2"/>
              </a:rPr>
              <a:t> logico-semantic </a:t>
            </a:r>
            <a:r>
              <a:rPr lang="it-IT" dirty="0" err="1">
                <a:latin typeface="Cambria Math" panose="02040503050406030204" pitchFamily="18" charset="0"/>
                <a:ea typeface="Cambria Math" panose="02040503050406030204" pitchFamily="18" charset="0"/>
                <a:sym typeface="Symbol" panose="05050102010706020507" pitchFamily="18" charset="2"/>
              </a:rPr>
              <a:t>strikeback</a:t>
            </a:r>
            <a:r>
              <a:rPr lang="it-IT" dirty="0">
                <a:latin typeface="Cambria Math" panose="02040503050406030204" pitchFamily="18" charset="0"/>
                <a:ea typeface="Cambria Math" panose="02040503050406030204" pitchFamily="18" charset="0"/>
                <a:sym typeface="Symbol" panose="05050102010706020507" pitchFamily="18" charset="2"/>
              </a:rPr>
              <a:t>" in DOWN </a:t>
            </a:r>
            <a:r>
              <a:rPr lang="it-IT" dirty="0" err="1">
                <a:latin typeface="Cambria Math" panose="02040503050406030204" pitchFamily="18" charset="0"/>
                <a:ea typeface="Cambria Math" panose="02040503050406030204" pitchFamily="18" charset="0"/>
                <a:sym typeface="Symbol" panose="05050102010706020507" pitchFamily="18" charset="2"/>
              </a:rPr>
              <a:t>BUT</a:t>
            </a:r>
            <a:r>
              <a:rPr lang="it-IT" dirty="0">
                <a:latin typeface="Cambria Math" panose="02040503050406030204" pitchFamily="18" charset="0"/>
                <a:ea typeface="Cambria Math" panose="02040503050406030204" pitchFamily="18" charset="0"/>
                <a:sym typeface="Symbol" panose="05050102010706020507" pitchFamily="18" charset="2"/>
              </a:rPr>
              <a:t> </a:t>
            </a:r>
            <a:r>
              <a:rPr lang="it-IT" dirty="0" err="1">
                <a:latin typeface="Cambria Math" panose="02040503050406030204" pitchFamily="18" charset="0"/>
                <a:ea typeface="Cambria Math" panose="02040503050406030204" pitchFamily="18" charset="0"/>
                <a:sym typeface="Symbol" panose="05050102010706020507" pitchFamily="18" charset="2"/>
              </a:rPr>
              <a:t>NOT</a:t>
            </a:r>
            <a:r>
              <a:rPr lang="it-IT" dirty="0">
                <a:latin typeface="Cambria Math" panose="02040503050406030204" pitchFamily="18" charset="0"/>
                <a:ea typeface="Cambria Math" panose="02040503050406030204" pitchFamily="18" charset="0"/>
                <a:sym typeface="Symbol" panose="05050102010706020507" pitchFamily="18" charset="2"/>
              </a:rPr>
              <a:t> OUT, 2022, cap. 4): secondo </a:t>
            </a:r>
            <a:r>
              <a:rPr lang="it-IT" dirty="0" err="1">
                <a:latin typeface="Cambria Math" panose="02040503050406030204" pitchFamily="18" charset="0"/>
                <a:ea typeface="Cambria Math" panose="02040503050406030204" pitchFamily="18" charset="0"/>
                <a:sym typeface="Symbol" panose="05050102010706020507" pitchFamily="18" charset="2"/>
              </a:rPr>
              <a:t>Carnap</a:t>
            </a:r>
            <a:r>
              <a:rPr lang="it-IT" dirty="0">
                <a:latin typeface="Cambria Math" panose="02040503050406030204" pitchFamily="18" charset="0"/>
                <a:ea typeface="Cambria Math" panose="02040503050406030204" pitchFamily="18" charset="0"/>
                <a:sym typeface="Symbol" panose="05050102010706020507" pitchFamily="18" charset="2"/>
              </a:rPr>
              <a:t>, Heidegger commette il "</a:t>
            </a:r>
            <a:r>
              <a:rPr lang="it-IT" dirty="0" err="1">
                <a:latin typeface="Cambria Math" panose="02040503050406030204" pitchFamily="18" charset="0"/>
                <a:ea typeface="Cambria Math" panose="02040503050406030204" pitchFamily="18" charset="0"/>
                <a:sym typeface="Symbol" panose="05050102010706020507" pitchFamily="18" charset="2"/>
              </a:rPr>
              <a:t>Polyphemusian</a:t>
            </a:r>
            <a:r>
              <a:rPr lang="it-IT" dirty="0">
                <a:latin typeface="Cambria Math" panose="02040503050406030204" pitchFamily="18" charset="0"/>
                <a:ea typeface="Cambria Math" panose="02040503050406030204" pitchFamily="18" charset="0"/>
                <a:sym typeface="Symbol" panose="05050102010706020507" pitchFamily="18" charset="2"/>
              </a:rPr>
              <a:t> </a:t>
            </a:r>
            <a:r>
              <a:rPr lang="it-IT" dirty="0" err="1">
                <a:latin typeface="Cambria Math" panose="02040503050406030204" pitchFamily="18" charset="0"/>
                <a:ea typeface="Cambria Math" panose="02040503050406030204" pitchFamily="18" charset="0"/>
                <a:sym typeface="Symbol" panose="05050102010706020507" pitchFamily="18" charset="2"/>
              </a:rPr>
              <a:t>mistake</a:t>
            </a:r>
            <a:r>
              <a:rPr lang="it-IT" dirty="0">
                <a:latin typeface="Cambria Math" panose="02040503050406030204" pitchFamily="18" charset="0"/>
                <a:ea typeface="Cambria Math" panose="02040503050406030204" pitchFamily="18" charset="0"/>
                <a:sym typeface="Symbol" panose="05050102010706020507" pitchFamily="18" charset="2"/>
              </a:rPr>
              <a:t>" che consiste nel prendere "niente" come un termine singolare</a:t>
            </a:r>
          </a:p>
          <a:p>
            <a:r>
              <a:rPr lang="it-IT" dirty="0">
                <a:latin typeface="Cambria Math" panose="02040503050406030204" pitchFamily="18" charset="0"/>
                <a:ea typeface="Cambria Math" panose="02040503050406030204" pitchFamily="18" charset="0"/>
                <a:sym typeface="Symbol" panose="05050102010706020507" pitchFamily="18" charset="2"/>
              </a:rPr>
              <a:t>Voltolini pensa che Heidegger non commette in realtà questo errore perché non usa "niente",  ma "il niente", ossia una descrizione definita</a:t>
            </a:r>
          </a:p>
          <a:p>
            <a:r>
              <a:rPr lang="it-IT" dirty="0">
                <a:latin typeface="Cambria Math" panose="02040503050406030204" pitchFamily="18" charset="0"/>
                <a:ea typeface="Cambria Math" panose="02040503050406030204" pitchFamily="18" charset="0"/>
                <a:sym typeface="Symbol" panose="05050102010706020507" pitchFamily="18" charset="2"/>
              </a:rPr>
              <a:t>Questo è vero, però Heidegger arriva alla domanda "</a:t>
            </a:r>
            <a:r>
              <a:rPr lang="it-IT" b="1" i="1" dirty="0"/>
              <a:t> Perché è in generale l'ente e non piuttosto il niente? </a:t>
            </a:r>
            <a:r>
              <a:rPr lang="it-IT" dirty="0">
                <a:latin typeface="Cambria Math" panose="02040503050406030204" pitchFamily="18" charset="0"/>
                <a:ea typeface="Cambria Math" panose="02040503050406030204" pitchFamily="18" charset="0"/>
                <a:sym typeface="Symbol" panose="05050102010706020507" pitchFamily="18" charset="2"/>
              </a:rPr>
              <a:t>" dove l'articolo determinativo non ci vorrebbe. Usa quindi "il niente" come se usasse "niente"?</a:t>
            </a:r>
            <a:endParaRPr lang="it-IT" dirty="0"/>
          </a:p>
        </p:txBody>
      </p:sp>
    </p:spTree>
    <p:extLst>
      <p:ext uri="{BB962C8B-B14F-4D97-AF65-F5344CB8AC3E}">
        <p14:creationId xmlns:p14="http://schemas.microsoft.com/office/powerpoint/2010/main" val="2593207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Heidegger</a:t>
            </a:r>
            <a:r>
              <a:rPr lang="it-IT" dirty="0"/>
              <a:t> sul niente</a:t>
            </a:r>
          </a:p>
        </p:txBody>
      </p:sp>
      <p:sp>
        <p:nvSpPr>
          <p:cNvPr id="3" name="Segnaposto contenuto 2"/>
          <p:cNvSpPr>
            <a:spLocks noGrp="1"/>
          </p:cNvSpPr>
          <p:nvPr>
            <p:ph idx="1"/>
          </p:nvPr>
        </p:nvSpPr>
        <p:spPr/>
        <p:txBody>
          <a:bodyPr>
            <a:normAutofit fontScale="77500" lnSpcReduction="20000"/>
          </a:bodyPr>
          <a:lstStyle/>
          <a:p>
            <a:r>
              <a:rPr lang="it-IT" b="1" dirty="0"/>
              <a:t>Martin </a:t>
            </a:r>
            <a:r>
              <a:rPr lang="it-IT" b="1" dirty="0" err="1"/>
              <a:t>Heidegger</a:t>
            </a:r>
            <a:r>
              <a:rPr lang="it-IT" dirty="0"/>
              <a:t> (1889 –1976) </a:t>
            </a:r>
            <a:endParaRPr lang="en-US" dirty="0"/>
          </a:p>
          <a:p>
            <a:r>
              <a:rPr lang="en-US" dirty="0" err="1"/>
              <a:t>Citazioni</a:t>
            </a:r>
            <a:r>
              <a:rPr lang="en-US" dirty="0"/>
              <a:t> da </a:t>
            </a:r>
            <a:r>
              <a:rPr lang="en-US" i="1" dirty="0"/>
              <a:t>Was </a:t>
            </a:r>
            <a:r>
              <a:rPr lang="en-US" i="1" dirty="0" err="1"/>
              <a:t>ist</a:t>
            </a:r>
            <a:r>
              <a:rPr lang="en-US" i="1" dirty="0"/>
              <a:t> </a:t>
            </a:r>
            <a:r>
              <a:rPr lang="en-US" i="1" dirty="0" err="1"/>
              <a:t>Metaphysik</a:t>
            </a:r>
            <a:r>
              <a:rPr lang="en-US" i="1" dirty="0"/>
              <a:t>? </a:t>
            </a:r>
            <a:r>
              <a:rPr lang="en-US" dirty="0"/>
              <a:t>(</a:t>
            </a:r>
            <a:r>
              <a:rPr lang="en-US" dirty="0" err="1"/>
              <a:t>prolusione</a:t>
            </a:r>
            <a:r>
              <a:rPr lang="en-US" dirty="0"/>
              <a:t> del 1929; </a:t>
            </a:r>
            <a:r>
              <a:rPr lang="en-US" dirty="0" err="1"/>
              <a:t>trad</a:t>
            </a:r>
            <a:r>
              <a:rPr lang="en-US" dirty="0"/>
              <a:t> it. </a:t>
            </a:r>
            <a:r>
              <a:rPr lang="en-US" i="1" dirty="0" err="1"/>
              <a:t>Che</a:t>
            </a:r>
            <a:r>
              <a:rPr lang="en-US" i="1" dirty="0"/>
              <a:t> </a:t>
            </a:r>
            <a:r>
              <a:rPr lang="en-US" i="1" dirty="0" err="1"/>
              <a:t>cos’è</a:t>
            </a:r>
            <a:r>
              <a:rPr lang="en-US" i="1" dirty="0"/>
              <a:t> la </a:t>
            </a:r>
            <a:r>
              <a:rPr lang="en-US" i="1" dirty="0" err="1"/>
              <a:t>metafisica</a:t>
            </a:r>
            <a:r>
              <a:rPr lang="en-US" dirty="0"/>
              <a:t>?, 1953 ):</a:t>
            </a:r>
          </a:p>
          <a:p>
            <a:r>
              <a:rPr lang="en-US" dirty="0"/>
              <a:t> </a:t>
            </a:r>
            <a:r>
              <a:rPr lang="it-IT" dirty="0" err="1"/>
              <a:t>Was</a:t>
            </a:r>
            <a:r>
              <a:rPr lang="it-IT" dirty="0"/>
              <a:t> </a:t>
            </a:r>
            <a:r>
              <a:rPr lang="it-IT" dirty="0" err="1"/>
              <a:t>ist</a:t>
            </a:r>
            <a:r>
              <a:rPr lang="it-IT" dirty="0"/>
              <a:t> </a:t>
            </a:r>
            <a:r>
              <a:rPr lang="it-IT" dirty="0" err="1"/>
              <a:t>das</a:t>
            </a:r>
            <a:r>
              <a:rPr lang="it-IT" dirty="0"/>
              <a:t> </a:t>
            </a:r>
            <a:r>
              <a:rPr lang="it-IT" dirty="0" err="1"/>
              <a:t>Nichts</a:t>
            </a:r>
            <a:r>
              <a:rPr lang="it-IT" dirty="0"/>
              <a:t>? Che cosa è il niente?</a:t>
            </a:r>
            <a:endParaRPr lang="en-US" dirty="0"/>
          </a:p>
          <a:p>
            <a:r>
              <a:rPr lang="en-US" dirty="0"/>
              <a:t>Das </a:t>
            </a:r>
            <a:r>
              <a:rPr lang="en-US" dirty="0" err="1"/>
              <a:t>Nichts</a:t>
            </a:r>
            <a:r>
              <a:rPr lang="en-US" dirty="0"/>
              <a:t> </a:t>
            </a:r>
            <a:r>
              <a:rPr lang="en-US" dirty="0" err="1"/>
              <a:t>ist</a:t>
            </a:r>
            <a:r>
              <a:rPr lang="en-US" dirty="0"/>
              <a:t> die </a:t>
            </a:r>
            <a:r>
              <a:rPr lang="en-US" dirty="0" err="1"/>
              <a:t>vollständige</a:t>
            </a:r>
            <a:r>
              <a:rPr lang="en-US" dirty="0"/>
              <a:t> </a:t>
            </a:r>
            <a:r>
              <a:rPr lang="en-US" dirty="0" err="1"/>
              <a:t>Verneinung</a:t>
            </a:r>
            <a:r>
              <a:rPr lang="en-US" dirty="0"/>
              <a:t> der </a:t>
            </a:r>
            <a:r>
              <a:rPr lang="en-US" dirty="0" err="1"/>
              <a:t>Allheit</a:t>
            </a:r>
            <a:r>
              <a:rPr lang="en-US" dirty="0"/>
              <a:t> des </a:t>
            </a:r>
            <a:r>
              <a:rPr lang="en-US" dirty="0" err="1"/>
              <a:t>Seienden</a:t>
            </a:r>
            <a:r>
              <a:rPr lang="en-US" dirty="0"/>
              <a:t>.</a:t>
            </a:r>
            <a:endParaRPr lang="it-IT" dirty="0"/>
          </a:p>
          <a:p>
            <a:r>
              <a:rPr lang="en-US" dirty="0"/>
              <a:t> Il </a:t>
            </a:r>
            <a:r>
              <a:rPr lang="en-US" dirty="0" err="1"/>
              <a:t>niente</a:t>
            </a:r>
            <a:r>
              <a:rPr lang="en-US" dirty="0"/>
              <a:t> è la </a:t>
            </a:r>
            <a:r>
              <a:rPr lang="en-US" dirty="0" err="1"/>
              <a:t>completa</a:t>
            </a:r>
            <a:r>
              <a:rPr lang="en-US" dirty="0"/>
              <a:t> </a:t>
            </a:r>
            <a:r>
              <a:rPr lang="en-US" dirty="0" err="1"/>
              <a:t>negazione</a:t>
            </a:r>
            <a:r>
              <a:rPr lang="en-US" dirty="0"/>
              <a:t> </a:t>
            </a:r>
            <a:r>
              <a:rPr lang="en-US" dirty="0" err="1"/>
              <a:t>della</a:t>
            </a:r>
            <a:r>
              <a:rPr lang="en-US" dirty="0"/>
              <a:t> </a:t>
            </a:r>
            <a:r>
              <a:rPr lang="en-US" dirty="0" err="1"/>
              <a:t>tuttezza</a:t>
            </a:r>
            <a:r>
              <a:rPr lang="en-US" dirty="0"/>
              <a:t> (</a:t>
            </a:r>
            <a:r>
              <a:rPr lang="en-US" dirty="0" err="1"/>
              <a:t>totalità</a:t>
            </a:r>
            <a:r>
              <a:rPr lang="en-US" dirty="0"/>
              <a:t>) </a:t>
            </a:r>
            <a:r>
              <a:rPr lang="en-US" dirty="0" err="1"/>
              <a:t>dell’essente</a:t>
            </a:r>
            <a:endParaRPr lang="en-US" dirty="0"/>
          </a:p>
          <a:p>
            <a:r>
              <a:rPr lang="en-US" dirty="0" err="1"/>
              <a:t>C’è</a:t>
            </a:r>
            <a:r>
              <a:rPr lang="en-US" dirty="0"/>
              <a:t> </a:t>
            </a:r>
            <a:r>
              <a:rPr lang="en-US" dirty="0" err="1"/>
              <a:t>il</a:t>
            </a:r>
            <a:r>
              <a:rPr lang="en-US" dirty="0"/>
              <a:t> </a:t>
            </a:r>
            <a:r>
              <a:rPr lang="en-US" dirty="0" err="1"/>
              <a:t>niente</a:t>
            </a:r>
            <a:r>
              <a:rPr lang="en-US" dirty="0"/>
              <a:t> </a:t>
            </a:r>
            <a:r>
              <a:rPr lang="en-US" dirty="0" err="1"/>
              <a:t>soltanto</a:t>
            </a:r>
            <a:r>
              <a:rPr lang="en-US" dirty="0"/>
              <a:t> </a:t>
            </a:r>
            <a:r>
              <a:rPr lang="en-US" dirty="0" err="1"/>
              <a:t>perché</a:t>
            </a:r>
            <a:r>
              <a:rPr lang="en-US" dirty="0"/>
              <a:t> </a:t>
            </a:r>
            <a:r>
              <a:rPr lang="en-US" dirty="0" err="1"/>
              <a:t>c’è</a:t>
            </a:r>
            <a:r>
              <a:rPr lang="en-US" dirty="0"/>
              <a:t> </a:t>
            </a:r>
            <a:r>
              <a:rPr lang="en-US" dirty="0" err="1"/>
              <a:t>il</a:t>
            </a:r>
            <a:r>
              <a:rPr lang="en-US" dirty="0"/>
              <a:t> non </a:t>
            </a:r>
            <a:r>
              <a:rPr lang="en-US" dirty="0" err="1"/>
              <a:t>ossia</a:t>
            </a:r>
            <a:r>
              <a:rPr lang="en-US" dirty="0"/>
              <a:t> la </a:t>
            </a:r>
            <a:r>
              <a:rPr lang="en-US" dirty="0" err="1"/>
              <a:t>negazione</a:t>
            </a:r>
            <a:r>
              <a:rPr lang="en-US" dirty="0"/>
              <a:t> </a:t>
            </a:r>
            <a:r>
              <a:rPr lang="en-US" dirty="0" err="1"/>
              <a:t>oppure</a:t>
            </a:r>
            <a:r>
              <a:rPr lang="en-US" dirty="0"/>
              <a:t> </a:t>
            </a:r>
            <a:r>
              <a:rPr lang="en-US" dirty="0" err="1"/>
              <a:t>c’è</a:t>
            </a:r>
            <a:r>
              <a:rPr lang="en-US" dirty="0"/>
              <a:t> la </a:t>
            </a:r>
            <a:r>
              <a:rPr lang="en-US" dirty="0" err="1"/>
              <a:t>negazione</a:t>
            </a:r>
            <a:r>
              <a:rPr lang="en-US" dirty="0"/>
              <a:t> e </a:t>
            </a:r>
            <a:r>
              <a:rPr lang="en-US" dirty="0" err="1"/>
              <a:t>il</a:t>
            </a:r>
            <a:r>
              <a:rPr lang="en-US" dirty="0"/>
              <a:t> non </a:t>
            </a:r>
            <a:r>
              <a:rPr lang="en-US" dirty="0" err="1"/>
              <a:t>soltanto</a:t>
            </a:r>
            <a:r>
              <a:rPr lang="en-US" dirty="0"/>
              <a:t> </a:t>
            </a:r>
            <a:r>
              <a:rPr lang="en-US" dirty="0" err="1"/>
              <a:t>perché</a:t>
            </a:r>
            <a:r>
              <a:rPr lang="en-US" dirty="0"/>
              <a:t> </a:t>
            </a:r>
            <a:r>
              <a:rPr lang="en-US" dirty="0" err="1"/>
              <a:t>c’è</a:t>
            </a:r>
            <a:r>
              <a:rPr lang="en-US" dirty="0"/>
              <a:t> </a:t>
            </a:r>
            <a:r>
              <a:rPr lang="en-US" dirty="0" err="1"/>
              <a:t>il</a:t>
            </a:r>
            <a:r>
              <a:rPr lang="en-US" dirty="0"/>
              <a:t> </a:t>
            </a:r>
            <a:r>
              <a:rPr lang="en-US" dirty="0" err="1"/>
              <a:t>niente</a:t>
            </a:r>
            <a:r>
              <a:rPr lang="en-US" dirty="0"/>
              <a:t>? (</a:t>
            </a:r>
            <a:r>
              <a:rPr lang="en-US" dirty="0" err="1"/>
              <a:t>Gibt</a:t>
            </a:r>
            <a:r>
              <a:rPr lang="en-US" dirty="0"/>
              <a:t> </a:t>
            </a:r>
            <a:r>
              <a:rPr lang="en-US" dirty="0" err="1"/>
              <a:t>es</a:t>
            </a:r>
            <a:r>
              <a:rPr lang="en-US" dirty="0"/>
              <a:t> das </a:t>
            </a:r>
            <a:r>
              <a:rPr lang="en-US" dirty="0" err="1"/>
              <a:t>Nichts</a:t>
            </a:r>
            <a:r>
              <a:rPr lang="en-US" dirty="0"/>
              <a:t> … [</a:t>
            </a:r>
            <a:r>
              <a:rPr lang="en-US" dirty="0" err="1"/>
              <a:t>nella</a:t>
            </a:r>
            <a:r>
              <a:rPr lang="en-US" dirty="0"/>
              <a:t> </a:t>
            </a:r>
            <a:r>
              <a:rPr lang="en-US" dirty="0" err="1"/>
              <a:t>trad</a:t>
            </a:r>
            <a:r>
              <a:rPr lang="en-US" dirty="0"/>
              <a:t>. </a:t>
            </a:r>
            <a:r>
              <a:rPr lang="en-US" dirty="0" err="1"/>
              <a:t>Dell’art</a:t>
            </a:r>
            <a:r>
              <a:rPr lang="en-US" dirty="0"/>
              <a:t>. Di </a:t>
            </a:r>
            <a:r>
              <a:rPr lang="en-US" dirty="0" err="1"/>
              <a:t>Carnap</a:t>
            </a:r>
            <a:r>
              <a:rPr lang="en-US" dirty="0"/>
              <a:t>: “</a:t>
            </a:r>
            <a:r>
              <a:rPr lang="en-US" dirty="0" err="1"/>
              <a:t>esiste</a:t>
            </a:r>
            <a:r>
              <a:rPr lang="en-US" dirty="0"/>
              <a:t>”] )</a:t>
            </a:r>
          </a:p>
          <a:p>
            <a:r>
              <a:rPr lang="en-US" dirty="0"/>
              <a:t>Die Angst </a:t>
            </a:r>
            <a:r>
              <a:rPr lang="en-US" dirty="0" err="1"/>
              <a:t>offenbart</a:t>
            </a:r>
            <a:r>
              <a:rPr lang="en-US" dirty="0"/>
              <a:t> das </a:t>
            </a:r>
            <a:r>
              <a:rPr lang="en-US" dirty="0" err="1"/>
              <a:t>Nichts</a:t>
            </a:r>
            <a:r>
              <a:rPr lang="en-US" dirty="0"/>
              <a:t> </a:t>
            </a:r>
          </a:p>
          <a:p>
            <a:r>
              <a:rPr lang="en-US" dirty="0" err="1"/>
              <a:t>L’angoscia</a:t>
            </a:r>
            <a:r>
              <a:rPr lang="en-US" dirty="0"/>
              <a:t> </a:t>
            </a:r>
            <a:r>
              <a:rPr lang="en-US" dirty="0" err="1"/>
              <a:t>rivela</a:t>
            </a:r>
            <a:r>
              <a:rPr lang="en-US" dirty="0"/>
              <a:t> </a:t>
            </a:r>
            <a:r>
              <a:rPr lang="en-US" dirty="0" err="1"/>
              <a:t>il</a:t>
            </a:r>
            <a:r>
              <a:rPr lang="en-US" dirty="0"/>
              <a:t> </a:t>
            </a:r>
            <a:r>
              <a:rPr lang="en-US" dirty="0" err="1"/>
              <a:t>niente</a:t>
            </a:r>
            <a:endParaRPr lang="en-US" dirty="0"/>
          </a:p>
          <a:p>
            <a:r>
              <a:rPr lang="en-US" dirty="0" err="1"/>
              <a:t>L’angoscia</a:t>
            </a:r>
            <a:r>
              <a:rPr lang="en-US" dirty="0"/>
              <a:t> ci </a:t>
            </a:r>
            <a:r>
              <a:rPr lang="en-US" dirty="0" err="1"/>
              <a:t>serra</a:t>
            </a:r>
            <a:r>
              <a:rPr lang="en-US" dirty="0"/>
              <a:t> </a:t>
            </a:r>
            <a:r>
              <a:rPr lang="en-US" dirty="0" err="1"/>
              <a:t>alla</a:t>
            </a:r>
            <a:r>
              <a:rPr lang="en-US" dirty="0"/>
              <a:t> </a:t>
            </a:r>
            <a:r>
              <a:rPr lang="en-US" dirty="0" err="1"/>
              <a:t>gola</a:t>
            </a:r>
            <a:r>
              <a:rPr lang="en-US" dirty="0"/>
              <a:t> … </a:t>
            </a:r>
            <a:r>
              <a:rPr lang="en-US" dirty="0" err="1"/>
              <a:t>il</a:t>
            </a:r>
            <a:r>
              <a:rPr lang="en-US" dirty="0"/>
              <a:t> </a:t>
            </a:r>
            <a:r>
              <a:rPr lang="en-US" dirty="0" err="1"/>
              <a:t>niente</a:t>
            </a:r>
            <a:r>
              <a:rPr lang="en-US" dirty="0"/>
              <a:t> </a:t>
            </a:r>
            <a:r>
              <a:rPr lang="en-US" dirty="0" err="1"/>
              <a:t>stesso</a:t>
            </a:r>
            <a:r>
              <a:rPr lang="en-US" dirty="0"/>
              <a:t> – in </a:t>
            </a:r>
            <a:r>
              <a:rPr lang="en-US" dirty="0" err="1"/>
              <a:t>quanto</a:t>
            </a:r>
            <a:r>
              <a:rPr lang="en-US" dirty="0"/>
              <a:t> tale – era </a:t>
            </a:r>
            <a:r>
              <a:rPr lang="en-US" dirty="0" err="1"/>
              <a:t>presente</a:t>
            </a:r>
            <a:endParaRPr lang="en-US" dirty="0"/>
          </a:p>
          <a:p>
            <a:pPr marL="0" indent="0">
              <a:buNone/>
            </a:pPr>
            <a:r>
              <a:rPr lang="it-IT" dirty="0"/>
              <a:t>…</a:t>
            </a:r>
          </a:p>
        </p:txBody>
      </p:sp>
      <p:sp>
        <p:nvSpPr>
          <p:cNvPr id="5" name="Segnaposto numero diapositiva 4"/>
          <p:cNvSpPr>
            <a:spLocks noGrp="1"/>
          </p:cNvSpPr>
          <p:nvPr>
            <p:ph type="sldNum" sz="quarter" idx="12"/>
          </p:nvPr>
        </p:nvSpPr>
        <p:spPr/>
        <p:txBody>
          <a:bodyPr/>
          <a:lstStyle/>
          <a:p>
            <a:fld id="{EC72A88D-A9E3-4E67-B127-9D4FEDA4421D}" type="slidenum">
              <a:rPr lang="it-IT" smtClean="0"/>
              <a:t>21</a:t>
            </a:fld>
            <a:endParaRPr lang="it-IT"/>
          </a:p>
        </p:txBody>
      </p:sp>
      <p:pic>
        <p:nvPicPr>
          <p:cNvPr id="6"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6295" y="72994"/>
            <a:ext cx="1598015" cy="1909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868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7500" lnSpcReduction="20000"/>
          </a:bodyPr>
          <a:lstStyle/>
          <a:p>
            <a:r>
              <a:rPr lang="en-US" dirty="0"/>
              <a:t>das </a:t>
            </a:r>
            <a:r>
              <a:rPr lang="en-US" dirty="0" err="1"/>
              <a:t>Wesen</a:t>
            </a:r>
            <a:r>
              <a:rPr lang="en-US" dirty="0"/>
              <a:t> des</a:t>
            </a:r>
            <a:r>
              <a:rPr lang="it-IT" dirty="0"/>
              <a:t> </a:t>
            </a:r>
            <a:r>
              <a:rPr lang="en-US" dirty="0" err="1"/>
              <a:t>Nichts</a:t>
            </a:r>
            <a:r>
              <a:rPr lang="en-US" dirty="0"/>
              <a:t>: die </a:t>
            </a:r>
            <a:r>
              <a:rPr lang="en-US" dirty="0" err="1"/>
              <a:t>Nichtung</a:t>
            </a:r>
            <a:endParaRPr lang="en-US" dirty="0"/>
          </a:p>
          <a:p>
            <a:r>
              <a:rPr lang="en-US" dirty="0" err="1"/>
              <a:t>L’essenza</a:t>
            </a:r>
            <a:r>
              <a:rPr lang="en-US" dirty="0"/>
              <a:t> del </a:t>
            </a:r>
            <a:r>
              <a:rPr lang="en-US" dirty="0" err="1"/>
              <a:t>niente</a:t>
            </a:r>
            <a:r>
              <a:rPr lang="en-US" dirty="0"/>
              <a:t>: la </a:t>
            </a:r>
            <a:r>
              <a:rPr lang="en-US" dirty="0" err="1"/>
              <a:t>nientezza</a:t>
            </a:r>
            <a:endParaRPr lang="en-US" dirty="0"/>
          </a:p>
          <a:p>
            <a:r>
              <a:rPr lang="it-IT" dirty="0" err="1"/>
              <a:t>Das</a:t>
            </a:r>
            <a:r>
              <a:rPr lang="it-IT" dirty="0"/>
              <a:t> </a:t>
            </a:r>
            <a:r>
              <a:rPr lang="it-IT" dirty="0" err="1"/>
              <a:t>Nichts</a:t>
            </a:r>
            <a:r>
              <a:rPr lang="it-IT" dirty="0"/>
              <a:t> </a:t>
            </a:r>
            <a:r>
              <a:rPr lang="it-IT" dirty="0" err="1"/>
              <a:t>selbst</a:t>
            </a:r>
            <a:r>
              <a:rPr lang="it-IT" dirty="0"/>
              <a:t> </a:t>
            </a:r>
            <a:r>
              <a:rPr lang="it-IT" dirty="0" err="1"/>
              <a:t>nichtet</a:t>
            </a:r>
            <a:endParaRPr lang="it-IT" dirty="0"/>
          </a:p>
          <a:p>
            <a:r>
              <a:rPr lang="it-IT" dirty="0"/>
              <a:t>Il niente stesso </a:t>
            </a:r>
            <a:r>
              <a:rPr lang="it-IT" dirty="0" err="1"/>
              <a:t>nienteggia</a:t>
            </a:r>
            <a:r>
              <a:rPr lang="it-IT" dirty="0"/>
              <a:t> [da non confondere con «annienta»]</a:t>
            </a:r>
          </a:p>
          <a:p>
            <a:r>
              <a:rPr lang="it-IT" dirty="0"/>
              <a:t>  OPPURE: "non-</a:t>
            </a:r>
            <a:r>
              <a:rPr lang="it-IT" dirty="0" err="1"/>
              <a:t>eggia</a:t>
            </a:r>
            <a:r>
              <a:rPr lang="it-IT" dirty="0"/>
              <a:t>"?</a:t>
            </a:r>
          </a:p>
          <a:p>
            <a:r>
              <a:rPr lang="it-IT" dirty="0"/>
              <a:t>La questione fondamentale della metafisica a cui ci costringe il niente:</a:t>
            </a:r>
          </a:p>
          <a:p>
            <a:r>
              <a:rPr lang="it-IT" i="1" dirty="0" err="1"/>
              <a:t>Warum</a:t>
            </a:r>
            <a:r>
              <a:rPr lang="it-IT" i="1" dirty="0"/>
              <a:t> </a:t>
            </a:r>
            <a:r>
              <a:rPr lang="it-IT" i="1" dirty="0" err="1"/>
              <a:t>ist</a:t>
            </a:r>
            <a:r>
              <a:rPr lang="it-IT" i="1" dirty="0"/>
              <a:t> </a:t>
            </a:r>
            <a:r>
              <a:rPr lang="it-IT" i="1" dirty="0" err="1"/>
              <a:t>überhaupt</a:t>
            </a:r>
            <a:r>
              <a:rPr lang="it-IT" i="1" dirty="0"/>
              <a:t> </a:t>
            </a:r>
            <a:r>
              <a:rPr lang="it-IT" i="1" dirty="0" err="1"/>
              <a:t>Seiendes</a:t>
            </a:r>
            <a:r>
              <a:rPr lang="it-IT" i="1" dirty="0"/>
              <a:t> </a:t>
            </a:r>
            <a:r>
              <a:rPr lang="de-DE" i="1" dirty="0"/>
              <a:t>und nicht vielmehr das Nichts?</a:t>
            </a:r>
          </a:p>
          <a:p>
            <a:r>
              <a:rPr lang="en-US" dirty="0"/>
              <a:t>trad. </a:t>
            </a:r>
            <a:r>
              <a:rPr lang="en-US" dirty="0" err="1"/>
              <a:t>ingl</a:t>
            </a:r>
            <a:r>
              <a:rPr lang="en-US" dirty="0"/>
              <a:t>: Why are there beings at all and not </a:t>
            </a:r>
            <a:r>
              <a:rPr lang="it-IT" dirty="0" err="1"/>
              <a:t>rather</a:t>
            </a:r>
            <a:r>
              <a:rPr lang="it-IT" dirty="0"/>
              <a:t> the Nothing?</a:t>
            </a:r>
          </a:p>
          <a:p>
            <a:r>
              <a:rPr lang="de-DE" dirty="0"/>
              <a:t>trad. it. </a:t>
            </a:r>
            <a:r>
              <a:rPr lang="de-DE" dirty="0" err="1"/>
              <a:t>perché</a:t>
            </a:r>
            <a:r>
              <a:rPr lang="de-DE" dirty="0"/>
              <a:t> in </a:t>
            </a:r>
            <a:r>
              <a:rPr lang="de-DE" dirty="0" err="1"/>
              <a:t>generale</a:t>
            </a:r>
            <a:r>
              <a:rPr lang="de-DE" dirty="0"/>
              <a:t> </a:t>
            </a:r>
            <a:r>
              <a:rPr lang="de-DE" dirty="0" err="1"/>
              <a:t>l'ente</a:t>
            </a:r>
            <a:r>
              <a:rPr lang="de-DE" dirty="0"/>
              <a:t> e non </a:t>
            </a:r>
            <a:r>
              <a:rPr lang="de-DE" dirty="0" err="1"/>
              <a:t>piuttosto</a:t>
            </a:r>
            <a:r>
              <a:rPr lang="de-DE" dirty="0"/>
              <a:t> </a:t>
            </a:r>
            <a:r>
              <a:rPr lang="de-DE" dirty="0" err="1"/>
              <a:t>il</a:t>
            </a:r>
            <a:r>
              <a:rPr lang="de-DE" dirty="0"/>
              <a:t> niente?</a:t>
            </a:r>
          </a:p>
          <a:p>
            <a:r>
              <a:rPr lang="de-DE" dirty="0"/>
              <a:t>(</a:t>
            </a:r>
            <a:r>
              <a:rPr lang="de-DE" dirty="0" err="1"/>
              <a:t>ma</a:t>
            </a:r>
            <a:r>
              <a:rPr lang="de-DE" dirty="0"/>
              <a:t> ho </a:t>
            </a:r>
            <a:r>
              <a:rPr lang="de-DE" dirty="0" err="1"/>
              <a:t>trovato</a:t>
            </a:r>
            <a:r>
              <a:rPr lang="de-DE" dirty="0"/>
              <a:t> </a:t>
            </a:r>
            <a:r>
              <a:rPr lang="de-DE" dirty="0" err="1"/>
              <a:t>anche</a:t>
            </a:r>
            <a:r>
              <a:rPr lang="de-DE" dirty="0"/>
              <a:t> senza </a:t>
            </a:r>
            <a:r>
              <a:rPr lang="de-DE" dirty="0" err="1"/>
              <a:t>l'articolo</a:t>
            </a:r>
            <a:r>
              <a:rPr lang="de-DE" dirty="0"/>
              <a:t>: </a:t>
            </a:r>
            <a:r>
              <a:rPr lang="it-IT" i="1" dirty="0"/>
              <a:t>Perché infine l’essente e non piuttosto niente?</a:t>
            </a:r>
          </a:p>
          <a:p>
            <a:r>
              <a:rPr lang="de-DE" i="1" dirty="0"/>
              <a:t>Warum ist überhaupt Seiendes und nicht vielmehr Nichts? </a:t>
            </a:r>
            <a:r>
              <a:rPr lang="de-DE" dirty="0"/>
              <a:t>DOVE??)</a:t>
            </a:r>
          </a:p>
          <a:p>
            <a:endParaRPr lang="de-DE" dirty="0"/>
          </a:p>
          <a:p>
            <a:endParaRPr lang="it-IT" dirty="0"/>
          </a:p>
          <a:p>
            <a:endParaRPr lang="de-DE" i="1" dirty="0"/>
          </a:p>
          <a:p>
            <a:endParaRPr lang="en-US" i="1" dirty="0"/>
          </a:p>
        </p:txBody>
      </p:sp>
      <p:sp>
        <p:nvSpPr>
          <p:cNvPr id="5" name="Segnaposto numero diapositiva 4"/>
          <p:cNvSpPr>
            <a:spLocks noGrp="1"/>
          </p:cNvSpPr>
          <p:nvPr>
            <p:ph type="sldNum" sz="quarter" idx="12"/>
          </p:nvPr>
        </p:nvSpPr>
        <p:spPr/>
        <p:txBody>
          <a:bodyPr/>
          <a:lstStyle/>
          <a:p>
            <a:fld id="{EC72A88D-A9E3-4E67-B127-9D4FEDA4421D}" type="slidenum">
              <a:rPr lang="it-IT" smtClean="0"/>
              <a:t>22</a:t>
            </a:fld>
            <a:endParaRPr lang="it-IT"/>
          </a:p>
        </p:txBody>
      </p:sp>
    </p:spTree>
    <p:extLst>
      <p:ext uri="{BB962C8B-B14F-4D97-AF65-F5344CB8AC3E}">
        <p14:creationId xmlns:p14="http://schemas.microsoft.com/office/powerpoint/2010/main" val="636218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Che cosa significa «niente»?</a:t>
            </a:r>
          </a:p>
        </p:txBody>
      </p:sp>
      <p:sp>
        <p:nvSpPr>
          <p:cNvPr id="3" name="Segnaposto contenuto 2"/>
          <p:cNvSpPr>
            <a:spLocks noGrp="1"/>
          </p:cNvSpPr>
          <p:nvPr>
            <p:ph idx="1"/>
          </p:nvPr>
        </p:nvSpPr>
        <p:spPr/>
        <p:txBody>
          <a:bodyPr>
            <a:normAutofit/>
          </a:bodyPr>
          <a:lstStyle/>
          <a:p>
            <a:r>
              <a:rPr lang="it-IT" dirty="0"/>
              <a:t> </a:t>
            </a:r>
            <a:r>
              <a:rPr lang="it-IT" b="1" dirty="0"/>
              <a:t>Rudolf </a:t>
            </a:r>
            <a:r>
              <a:rPr lang="it-IT" b="1" dirty="0" err="1"/>
              <a:t>Carnap</a:t>
            </a:r>
            <a:r>
              <a:rPr lang="it-IT" dirty="0"/>
              <a:t> (1891-1970)</a:t>
            </a:r>
          </a:p>
          <a:p>
            <a:r>
              <a:rPr lang="it-IT" i="1" dirty="0" err="1"/>
              <a:t>Überwindung</a:t>
            </a:r>
            <a:r>
              <a:rPr lang="it-IT" i="1" dirty="0"/>
              <a:t> </a:t>
            </a:r>
            <a:r>
              <a:rPr lang="it-IT" i="1" dirty="0" err="1"/>
              <a:t>der</a:t>
            </a:r>
            <a:r>
              <a:rPr lang="it-IT" i="1" dirty="0"/>
              <a:t> </a:t>
            </a:r>
            <a:r>
              <a:rPr lang="it-IT" i="1" dirty="0" err="1"/>
              <a:t>Metaphysik</a:t>
            </a:r>
            <a:r>
              <a:rPr lang="it-IT" i="1" dirty="0"/>
              <a:t> </a:t>
            </a:r>
            <a:r>
              <a:rPr lang="it-IT" i="1" dirty="0" err="1"/>
              <a:t>durch</a:t>
            </a:r>
            <a:r>
              <a:rPr lang="it-IT" i="1" dirty="0"/>
              <a:t> </a:t>
            </a:r>
            <a:r>
              <a:rPr lang="it-IT" i="1" dirty="0" err="1"/>
              <a:t>logische</a:t>
            </a:r>
            <a:r>
              <a:rPr lang="it-IT" i="1" dirty="0"/>
              <a:t> </a:t>
            </a:r>
            <a:r>
              <a:rPr lang="it-IT" i="1" dirty="0" err="1"/>
              <a:t>Analyse</a:t>
            </a:r>
            <a:r>
              <a:rPr lang="it-IT" i="1" dirty="0"/>
              <a:t> </a:t>
            </a:r>
            <a:r>
              <a:rPr lang="it-IT" i="1" dirty="0" err="1"/>
              <a:t>der</a:t>
            </a:r>
            <a:r>
              <a:rPr lang="it-IT" i="1" dirty="0"/>
              <a:t> </a:t>
            </a:r>
            <a:r>
              <a:rPr lang="it-IT" i="1" dirty="0" err="1"/>
              <a:t>Sprache</a:t>
            </a:r>
            <a:r>
              <a:rPr lang="it-IT" i="1" dirty="0"/>
              <a:t> </a:t>
            </a:r>
            <a:r>
              <a:rPr lang="it-IT" dirty="0"/>
              <a:t>(«</a:t>
            </a:r>
            <a:r>
              <a:rPr lang="it-IT" dirty="0" err="1"/>
              <a:t>Erkenntnis</a:t>
            </a:r>
            <a:r>
              <a:rPr lang="it-IT" dirty="0"/>
              <a:t>», 1932; </a:t>
            </a:r>
            <a:r>
              <a:rPr lang="it-IT" dirty="0" err="1"/>
              <a:t>trad</a:t>
            </a:r>
            <a:r>
              <a:rPr lang="it-IT" dirty="0"/>
              <a:t> </a:t>
            </a:r>
            <a:r>
              <a:rPr lang="it-IT" dirty="0" err="1"/>
              <a:t>it</a:t>
            </a:r>
            <a:r>
              <a:rPr lang="it-IT" dirty="0"/>
              <a:t>. </a:t>
            </a:r>
            <a:r>
              <a:rPr lang="it-IT" i="1" dirty="0"/>
              <a:t>Il superamento della metafisica mediante l’analisi logica del linguaggio</a:t>
            </a:r>
            <a:r>
              <a:rPr lang="it-IT" dirty="0"/>
              <a:t>, in </a:t>
            </a:r>
            <a:r>
              <a:rPr lang="it-IT" i="1" dirty="0"/>
              <a:t>Il neoempirismo</a:t>
            </a:r>
            <a:r>
              <a:rPr lang="it-IT" dirty="0"/>
              <a:t>, a cura di A. Pasquinelli, 1969)</a:t>
            </a:r>
          </a:p>
          <a:p>
            <a:r>
              <a:rPr lang="it-IT" dirty="0"/>
              <a:t>Per rispondere </a:t>
            </a:r>
            <a:r>
              <a:rPr lang="it-IT" dirty="0" err="1"/>
              <a:t>Carnap</a:t>
            </a:r>
            <a:r>
              <a:rPr lang="it-IT" dirty="0"/>
              <a:t> si regge su questi pilastri …</a:t>
            </a:r>
          </a:p>
          <a:p>
            <a:endParaRPr lang="it-IT" dirty="0"/>
          </a:p>
        </p:txBody>
      </p:sp>
      <p:sp>
        <p:nvSpPr>
          <p:cNvPr id="5" name="Segnaposto numero diapositiva 4"/>
          <p:cNvSpPr>
            <a:spLocks noGrp="1"/>
          </p:cNvSpPr>
          <p:nvPr>
            <p:ph type="sldNum" sz="quarter" idx="12"/>
          </p:nvPr>
        </p:nvSpPr>
        <p:spPr/>
        <p:txBody>
          <a:bodyPr/>
          <a:lstStyle/>
          <a:p>
            <a:fld id="{EC72A88D-A9E3-4E67-B127-9D4FEDA4421D}" type="slidenum">
              <a:rPr lang="it-IT" smtClean="0"/>
              <a:t>23</a:t>
            </a:fld>
            <a:endParaRPr lang="it-IT"/>
          </a:p>
        </p:txBody>
      </p:sp>
      <p:pic>
        <p:nvPicPr>
          <p:cNvPr id="11" name="Picture 2" descr="http://media-2.web.britannica.com/eb-media/89/44089-004-8C51FD4E.jpg"/>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7677944" y="416719"/>
            <a:ext cx="950912" cy="134143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Risultati immagini per rudolf carn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572023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«Logistica» (linguaggio della logica del prim’ordine)</a:t>
            </a:r>
          </a:p>
        </p:txBody>
      </p:sp>
      <p:sp>
        <p:nvSpPr>
          <p:cNvPr id="3" name="Segnaposto contenuto 2"/>
          <p:cNvSpPr>
            <a:spLocks noGrp="1"/>
          </p:cNvSpPr>
          <p:nvPr>
            <p:ph idx="1"/>
          </p:nvPr>
        </p:nvSpPr>
        <p:spPr>
          <a:xfrm>
            <a:off x="1023395" y="1582557"/>
            <a:ext cx="10515600" cy="4351338"/>
          </a:xfrm>
        </p:spPr>
        <p:txBody>
          <a:bodyPr/>
          <a:lstStyle/>
          <a:p>
            <a:r>
              <a:rPr lang="it-IT" b="1" dirty="0" err="1"/>
              <a:t>Gottlob</a:t>
            </a:r>
            <a:r>
              <a:rPr lang="it-IT" b="1" dirty="0"/>
              <a:t> </a:t>
            </a:r>
            <a:r>
              <a:rPr lang="it-IT" b="1" dirty="0" err="1"/>
              <a:t>Frege</a:t>
            </a:r>
            <a:r>
              <a:rPr lang="it-IT" dirty="0"/>
              <a:t> (1848-1925)</a:t>
            </a:r>
          </a:p>
          <a:p>
            <a:r>
              <a:rPr lang="it-IT" b="1" dirty="0"/>
              <a:t>Bertrand Russell </a:t>
            </a:r>
            <a:r>
              <a:rPr lang="it-IT" dirty="0"/>
              <a:t>(1872 –1970)</a:t>
            </a:r>
          </a:p>
        </p:txBody>
      </p:sp>
      <p:sp>
        <p:nvSpPr>
          <p:cNvPr id="5" name="Segnaposto numero diapositiva 4"/>
          <p:cNvSpPr>
            <a:spLocks noGrp="1"/>
          </p:cNvSpPr>
          <p:nvPr>
            <p:ph type="sldNum" sz="quarter" idx="12"/>
          </p:nvPr>
        </p:nvSpPr>
        <p:spPr/>
        <p:txBody>
          <a:bodyPr/>
          <a:lstStyle/>
          <a:p>
            <a:fld id="{EC72A88D-A9E3-4E67-B127-9D4FEDA4421D}" type="slidenum">
              <a:rPr lang="it-IT" smtClean="0"/>
              <a:t>24</a:t>
            </a:fld>
            <a:endParaRPr lang="it-IT"/>
          </a:p>
        </p:txBody>
      </p:sp>
      <p:pic>
        <p:nvPicPr>
          <p:cNvPr id="6" name="Picture 2" descr="C:\Users\utente\Pictures\frege.jpg"/>
          <p:cNvPicPr>
            <a:picLocks noChangeAspect="1" noChangeArrowheads="1"/>
          </p:cNvPicPr>
          <p:nvPr/>
        </p:nvPicPr>
        <p:blipFill>
          <a:blip r:embed="rId2" cstate="print"/>
          <a:srcRect/>
          <a:stretch>
            <a:fillRect/>
          </a:stretch>
        </p:blipFill>
        <p:spPr bwMode="auto">
          <a:xfrm>
            <a:off x="1588022" y="2953172"/>
            <a:ext cx="1928813" cy="2465387"/>
          </a:xfrm>
          <a:prstGeom prst="rect">
            <a:avLst/>
          </a:prstGeom>
          <a:noFill/>
          <a:ln w="9525">
            <a:noFill/>
            <a:miter lim="800000"/>
            <a:headEnd/>
            <a:tailEnd/>
          </a:ln>
        </p:spPr>
      </p:pic>
      <p:pic>
        <p:nvPicPr>
          <p:cNvPr id="1026" name="Picture 2" descr=" Premio Nobel per la letteratura 19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227" y="2943607"/>
            <a:ext cx="2143125"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623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Gli errori di </a:t>
            </a:r>
            <a:r>
              <a:rPr lang="it-IT" dirty="0" err="1"/>
              <a:t>Heidegger</a:t>
            </a:r>
            <a:r>
              <a:rPr lang="it-IT" dirty="0"/>
              <a:t> secondo </a:t>
            </a:r>
            <a:r>
              <a:rPr lang="it-IT"/>
              <a:t>Carnap</a:t>
            </a:r>
            <a:endParaRPr lang="it-IT" dirty="0"/>
          </a:p>
        </p:txBody>
      </p:sp>
      <p:sp>
        <p:nvSpPr>
          <p:cNvPr id="3" name="Segnaposto contenuto 2"/>
          <p:cNvSpPr>
            <a:spLocks noGrp="1"/>
          </p:cNvSpPr>
          <p:nvPr>
            <p:ph idx="1"/>
          </p:nvPr>
        </p:nvSpPr>
        <p:spPr/>
        <p:txBody>
          <a:bodyPr>
            <a:normAutofit fontScale="85000" lnSpcReduction="20000"/>
          </a:bodyPr>
          <a:lstStyle/>
          <a:p>
            <a:r>
              <a:rPr lang="it-IT" dirty="0"/>
              <a:t>(a) </a:t>
            </a:r>
            <a:r>
              <a:rPr lang="it-IT" b="1" dirty="0"/>
              <a:t>Errore sintattico</a:t>
            </a:r>
            <a:r>
              <a:rPr lang="it-IT" dirty="0"/>
              <a:t>: «Niente» viene usata come un nome del quale si predicano dei predicati, quindi come corrispondente a un oggetto al quale si attribuiscono proprietà o relazioni:</a:t>
            </a:r>
          </a:p>
          <a:p>
            <a:r>
              <a:rPr lang="it-IT" dirty="0"/>
              <a:t>(1) l’angoscia rivela il niente</a:t>
            </a:r>
          </a:p>
          <a:p>
            <a:r>
              <a:rPr lang="it-IT" dirty="0"/>
              <a:t>(1a) </a:t>
            </a:r>
            <a:r>
              <a:rPr lang="it-IT" dirty="0" err="1"/>
              <a:t>Ran</a:t>
            </a:r>
            <a:endParaRPr lang="it-IT" dirty="0"/>
          </a:p>
          <a:p>
            <a:r>
              <a:rPr lang="it-IT" dirty="0"/>
              <a:t>(2) il niente esiste</a:t>
            </a:r>
          </a:p>
          <a:p>
            <a:r>
              <a:rPr lang="it-IT" dirty="0"/>
              <a:t>(2a) En</a:t>
            </a:r>
          </a:p>
          <a:p>
            <a:r>
              <a:rPr lang="it-IT" dirty="0"/>
              <a:t>Invece, "niente" è un quantificatore</a:t>
            </a:r>
          </a:p>
          <a:p>
            <a:r>
              <a:rPr lang="it-IT" dirty="0"/>
              <a:t>(b) </a:t>
            </a:r>
            <a:r>
              <a:rPr lang="it-IT" b="1" dirty="0"/>
              <a:t>Errore semantico</a:t>
            </a:r>
            <a:r>
              <a:rPr lang="it-IT" dirty="0"/>
              <a:t>: Tra i predicati in questione c’è «</a:t>
            </a:r>
            <a:r>
              <a:rPr lang="it-IT" dirty="0" err="1"/>
              <a:t>nienteggia</a:t>
            </a:r>
            <a:r>
              <a:rPr lang="it-IT" dirty="0"/>
              <a:t>», che è privo di significato</a:t>
            </a:r>
          </a:p>
          <a:p>
            <a:r>
              <a:rPr lang="it-IT" dirty="0"/>
              <a:t>(3) Il niente </a:t>
            </a:r>
            <a:r>
              <a:rPr lang="it-IT" dirty="0" err="1"/>
              <a:t>nienteggia</a:t>
            </a:r>
            <a:endParaRPr lang="it-IT" dirty="0"/>
          </a:p>
          <a:p>
            <a:r>
              <a:rPr lang="it-IT" dirty="0"/>
              <a:t>(3b) </a:t>
            </a:r>
            <a:r>
              <a:rPr lang="it-IT" dirty="0" err="1"/>
              <a:t>Nn</a:t>
            </a:r>
            <a:endParaRPr lang="it-IT" dirty="0"/>
          </a:p>
        </p:txBody>
      </p:sp>
      <p:sp>
        <p:nvSpPr>
          <p:cNvPr id="5" name="Segnaposto numero diapositiva 4"/>
          <p:cNvSpPr>
            <a:spLocks noGrp="1"/>
          </p:cNvSpPr>
          <p:nvPr>
            <p:ph type="sldNum" sz="quarter" idx="12"/>
          </p:nvPr>
        </p:nvSpPr>
        <p:spPr/>
        <p:txBody>
          <a:bodyPr/>
          <a:lstStyle/>
          <a:p>
            <a:fld id="{EC72A88D-A9E3-4E67-B127-9D4FEDA4421D}" type="slidenum">
              <a:rPr lang="it-IT" smtClean="0"/>
              <a:t>25</a:t>
            </a:fld>
            <a:endParaRPr lang="it-IT"/>
          </a:p>
        </p:txBody>
      </p:sp>
    </p:spTree>
    <p:extLst>
      <p:ext uri="{BB962C8B-B14F-4D97-AF65-F5344CB8AC3E}">
        <p14:creationId xmlns:p14="http://schemas.microsoft.com/office/powerpoint/2010/main" val="1428799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Torniamo all’indovinello</a:t>
            </a:r>
          </a:p>
        </p:txBody>
      </p:sp>
      <p:sp>
        <p:nvSpPr>
          <p:cNvPr id="3" name="Segnaposto contenuto 2"/>
          <p:cNvSpPr>
            <a:spLocks noGrp="1"/>
          </p:cNvSpPr>
          <p:nvPr>
            <p:ph idx="1"/>
          </p:nvPr>
        </p:nvSpPr>
        <p:spPr/>
        <p:txBody>
          <a:bodyPr>
            <a:normAutofit fontScale="92500" lnSpcReduction="10000"/>
          </a:bodyPr>
          <a:lstStyle/>
          <a:p>
            <a:r>
              <a:rPr lang="it-IT" dirty="0"/>
              <a:t>È meno efficace in italiano perché «niente» si associa tipicamente ad un «non» pleonastico. </a:t>
            </a:r>
          </a:p>
          <a:p>
            <a:r>
              <a:rPr lang="it-IT" dirty="0"/>
              <a:t>È compatibile con l’uso corretto della parola «</a:t>
            </a:r>
            <a:r>
              <a:rPr lang="it-IT" dirty="0" err="1"/>
              <a:t>nothing</a:t>
            </a:r>
            <a:r>
              <a:rPr lang="it-IT" dirty="0"/>
              <a:t>» nel linguaggio ordinario</a:t>
            </a:r>
          </a:p>
          <a:p>
            <a:r>
              <a:rPr lang="it-IT" dirty="0"/>
              <a:t>Funziona come indovinello perché ci aspettiamo di dover rispondere con un nome comune tipico (un predicato di primo livello), per esempio «saggezza»</a:t>
            </a:r>
          </a:p>
          <a:p>
            <a:r>
              <a:rPr lang="it-IT" dirty="0"/>
              <a:t>Ma anche «</a:t>
            </a:r>
            <a:r>
              <a:rPr lang="it-IT" dirty="0" err="1"/>
              <a:t>nothing</a:t>
            </a:r>
            <a:r>
              <a:rPr lang="it-IT" dirty="0"/>
              <a:t>» è una risposta adeguata perché a livello di forma grammaticale si usa come un predicato di primo livello</a:t>
            </a:r>
          </a:p>
          <a:p>
            <a:r>
              <a:rPr lang="en-US" dirty="0"/>
              <a:t>The poor have WISDOM, the rich require WISDOM</a:t>
            </a:r>
          </a:p>
          <a:p>
            <a:r>
              <a:rPr lang="en-US" dirty="0"/>
              <a:t>The poor have NOTHING, the rich require NOTHING</a:t>
            </a:r>
            <a:endParaRPr lang="it-IT" dirty="0"/>
          </a:p>
        </p:txBody>
      </p:sp>
      <p:sp>
        <p:nvSpPr>
          <p:cNvPr id="5" name="Segnaposto numero diapositiva 4"/>
          <p:cNvSpPr>
            <a:spLocks noGrp="1"/>
          </p:cNvSpPr>
          <p:nvPr>
            <p:ph type="sldNum" sz="quarter" idx="12"/>
          </p:nvPr>
        </p:nvSpPr>
        <p:spPr/>
        <p:txBody>
          <a:bodyPr/>
          <a:lstStyle/>
          <a:p>
            <a:fld id="{EC72A88D-A9E3-4E67-B127-9D4FEDA4421D}" type="slidenum">
              <a:rPr lang="it-IT" smtClean="0"/>
              <a:t>26</a:t>
            </a:fld>
            <a:endParaRPr lang="it-IT"/>
          </a:p>
        </p:txBody>
      </p:sp>
    </p:spTree>
    <p:extLst>
      <p:ext uri="{BB962C8B-B14F-4D97-AF65-F5344CB8AC3E}">
        <p14:creationId xmlns:p14="http://schemas.microsoft.com/office/powerpoint/2010/main" val="2991991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Come «tradurrebbe» </a:t>
            </a:r>
            <a:r>
              <a:rPr lang="it-IT" dirty="0" err="1"/>
              <a:t>Carnap</a:t>
            </a:r>
            <a:endParaRPr lang="it-IT" dirty="0"/>
          </a:p>
        </p:txBody>
      </p:sp>
      <p:sp>
        <p:nvSpPr>
          <p:cNvPr id="3" name="Segnaposto contenuto 2"/>
          <p:cNvSpPr>
            <a:spLocks noGrp="1"/>
          </p:cNvSpPr>
          <p:nvPr>
            <p:ph idx="1"/>
          </p:nvPr>
        </p:nvSpPr>
        <p:spPr/>
        <p:txBody>
          <a:bodyPr/>
          <a:lstStyle/>
          <a:p>
            <a:r>
              <a:rPr lang="en-US" dirty="0"/>
              <a:t>The poor have WISDOM</a:t>
            </a:r>
          </a:p>
          <a:p>
            <a:r>
              <a:rPr lang="en-US" dirty="0">
                <a:sym typeface="Symbol" pitchFamily="18" charset="2"/>
              </a:rPr>
              <a:t></a:t>
            </a:r>
            <a:r>
              <a:rPr lang="en-US" dirty="0"/>
              <a:t>x(</a:t>
            </a:r>
            <a:r>
              <a:rPr lang="en-US" dirty="0" err="1"/>
              <a:t>Px</a:t>
            </a:r>
            <a:r>
              <a:rPr lang="en-US" dirty="0"/>
              <a:t> </a:t>
            </a:r>
            <a:r>
              <a:rPr lang="en-US" dirty="0">
                <a:sym typeface="Symbol" panose="05050102010706020507" pitchFamily="18" charset="2"/>
              </a:rPr>
              <a:t></a:t>
            </a:r>
            <a:r>
              <a:rPr lang="en-US" dirty="0"/>
              <a:t> </a:t>
            </a:r>
            <a:r>
              <a:rPr lang="en-US" dirty="0" err="1"/>
              <a:t>Wx</a:t>
            </a:r>
            <a:r>
              <a:rPr lang="en-US" dirty="0"/>
              <a:t>)</a:t>
            </a:r>
          </a:p>
          <a:p>
            <a:r>
              <a:rPr lang="en-US" dirty="0"/>
              <a:t>The poor have NOTHING</a:t>
            </a:r>
          </a:p>
          <a:p>
            <a:r>
              <a:rPr lang="en-US" dirty="0">
                <a:sym typeface="Symbol" pitchFamily="18" charset="2"/>
              </a:rPr>
              <a:t></a:t>
            </a:r>
            <a:r>
              <a:rPr lang="en-US" dirty="0"/>
              <a:t>x(</a:t>
            </a:r>
            <a:r>
              <a:rPr lang="en-US" dirty="0" err="1"/>
              <a:t>Px</a:t>
            </a:r>
            <a:r>
              <a:rPr lang="en-US" dirty="0"/>
              <a:t> </a:t>
            </a:r>
            <a:r>
              <a:rPr lang="en-US" dirty="0">
                <a:sym typeface="Symbol" panose="05050102010706020507" pitchFamily="18" charset="2"/>
              </a:rPr>
              <a:t></a:t>
            </a:r>
            <a:r>
              <a:rPr lang="en-US" dirty="0"/>
              <a:t> </a:t>
            </a:r>
            <a:r>
              <a:rPr lang="en-US" dirty="0">
                <a:sym typeface="Symbol" panose="05050102010706020507" pitchFamily="18" charset="2"/>
              </a:rPr>
              <a:t></a:t>
            </a:r>
            <a:r>
              <a:rPr lang="en-US" dirty="0" err="1">
                <a:sym typeface="Symbol" panose="05050102010706020507" pitchFamily="18" charset="2"/>
              </a:rPr>
              <a:t>yH</a:t>
            </a:r>
            <a:r>
              <a:rPr lang="en-US" dirty="0" err="1"/>
              <a:t>xy</a:t>
            </a:r>
            <a:r>
              <a:rPr lang="en-US" dirty="0"/>
              <a:t>)</a:t>
            </a:r>
          </a:p>
          <a:p>
            <a:endParaRPr lang="en-US" dirty="0"/>
          </a:p>
          <a:p>
            <a:pPr marL="0" indent="0">
              <a:buNone/>
            </a:pPr>
            <a:endParaRPr lang="it-IT" dirty="0"/>
          </a:p>
        </p:txBody>
      </p:sp>
      <p:sp>
        <p:nvSpPr>
          <p:cNvPr id="5" name="Segnaposto numero diapositiva 4"/>
          <p:cNvSpPr>
            <a:spLocks noGrp="1"/>
          </p:cNvSpPr>
          <p:nvPr>
            <p:ph type="sldNum" sz="quarter" idx="12"/>
          </p:nvPr>
        </p:nvSpPr>
        <p:spPr/>
        <p:txBody>
          <a:bodyPr/>
          <a:lstStyle/>
          <a:p>
            <a:fld id="{EC72A88D-A9E3-4E67-B127-9D4FEDA4421D}" type="slidenum">
              <a:rPr lang="it-IT" smtClean="0"/>
              <a:t>27</a:t>
            </a:fld>
            <a:endParaRPr lang="it-IT"/>
          </a:p>
        </p:txBody>
      </p:sp>
    </p:spTree>
    <p:extLst>
      <p:ext uri="{BB962C8B-B14F-4D97-AF65-F5344CB8AC3E}">
        <p14:creationId xmlns:p14="http://schemas.microsoft.com/office/powerpoint/2010/main" val="1551381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3F2411-EB62-465A-9FCD-FEB700E5AC0C}"/>
              </a:ext>
            </a:extLst>
          </p:cNvPr>
          <p:cNvSpPr>
            <a:spLocks noGrp="1"/>
          </p:cNvSpPr>
          <p:nvPr>
            <p:ph type="title"/>
          </p:nvPr>
        </p:nvSpPr>
        <p:spPr/>
        <p:txBody>
          <a:bodyPr/>
          <a:lstStyle/>
          <a:p>
            <a:r>
              <a:rPr lang="it-IT" dirty="0"/>
              <a:t>due questioni</a:t>
            </a:r>
          </a:p>
        </p:txBody>
      </p:sp>
      <p:sp>
        <p:nvSpPr>
          <p:cNvPr id="3" name="Segnaposto contenuto 2">
            <a:extLst>
              <a:ext uri="{FF2B5EF4-FFF2-40B4-BE49-F238E27FC236}">
                <a16:creationId xmlns:a16="http://schemas.microsoft.com/office/drawing/2014/main" id="{0F9AA530-3F42-4812-BF05-25EA58557902}"/>
              </a:ext>
            </a:extLst>
          </p:cNvPr>
          <p:cNvSpPr>
            <a:spLocks noGrp="1"/>
          </p:cNvSpPr>
          <p:nvPr>
            <p:ph idx="1"/>
          </p:nvPr>
        </p:nvSpPr>
        <p:spPr/>
        <p:txBody>
          <a:bodyPr>
            <a:normAutofit lnSpcReduction="10000"/>
          </a:bodyPr>
          <a:lstStyle/>
          <a:p>
            <a:r>
              <a:rPr lang="it-IT" dirty="0"/>
              <a:t>Q1) nell'approccio attualista standard che presuppone </a:t>
            </a:r>
            <a:r>
              <a:rPr lang="it-IT" dirty="0" err="1"/>
              <a:t>Carnap</a:t>
            </a:r>
            <a:r>
              <a:rPr lang="it-IT" dirty="0"/>
              <a:t>, non possiamo trattare "niente" come un termine che sta per qualcosa?</a:t>
            </a:r>
          </a:p>
          <a:p>
            <a:r>
              <a:rPr lang="it-IT" dirty="0"/>
              <a:t>SI', se ricorriamo ai concetti denotanti. Lo vedremo …</a:t>
            </a:r>
          </a:p>
          <a:p>
            <a:r>
              <a:rPr lang="it-IT" dirty="0"/>
              <a:t>Q2) come dobbiamo intendere "La questione fondamentale della metafisica a cui ci costringe il niente", ossia "</a:t>
            </a:r>
            <a:r>
              <a:rPr lang="en-US" dirty="0" err="1"/>
              <a:t>c’è</a:t>
            </a:r>
            <a:r>
              <a:rPr lang="en-US" dirty="0"/>
              <a:t> </a:t>
            </a:r>
            <a:r>
              <a:rPr lang="en-US" dirty="0" err="1"/>
              <a:t>qualcosa</a:t>
            </a:r>
            <a:r>
              <a:rPr lang="en-US" dirty="0"/>
              <a:t> </a:t>
            </a:r>
            <a:r>
              <a:rPr lang="en-US" dirty="0" err="1"/>
              <a:t>piuttosto</a:t>
            </a:r>
            <a:r>
              <a:rPr lang="en-US" dirty="0"/>
              <a:t> </a:t>
            </a:r>
            <a:r>
              <a:rPr lang="en-US" dirty="0" err="1"/>
              <a:t>che</a:t>
            </a:r>
            <a:r>
              <a:rPr lang="en-US" dirty="0"/>
              <a:t> (</a:t>
            </a:r>
            <a:r>
              <a:rPr lang="en-US" dirty="0" err="1"/>
              <a:t>il</a:t>
            </a:r>
            <a:r>
              <a:rPr lang="en-US" dirty="0"/>
              <a:t>) niente"?</a:t>
            </a:r>
          </a:p>
          <a:p>
            <a:r>
              <a:rPr lang="en-US" dirty="0"/>
              <a:t>Si </a:t>
            </a:r>
            <a:r>
              <a:rPr lang="en-US" dirty="0" err="1"/>
              <a:t>potrebbe</a:t>
            </a:r>
            <a:r>
              <a:rPr lang="en-US" dirty="0"/>
              <a:t> </a:t>
            </a:r>
            <a:r>
              <a:rPr lang="en-US" dirty="0" err="1"/>
              <a:t>pensare</a:t>
            </a:r>
            <a:r>
              <a:rPr lang="en-US" dirty="0"/>
              <a:t> di </a:t>
            </a:r>
            <a:r>
              <a:rPr lang="en-US" dirty="0" err="1"/>
              <a:t>rispondere</a:t>
            </a:r>
            <a:r>
              <a:rPr lang="en-US" dirty="0"/>
              <a:t> </a:t>
            </a:r>
            <a:r>
              <a:rPr lang="en-US" dirty="0" err="1"/>
              <a:t>così</a:t>
            </a:r>
            <a:r>
              <a:rPr lang="en-US" dirty="0"/>
              <a:t>:</a:t>
            </a:r>
          </a:p>
          <a:p>
            <a:pPr marL="0" indent="0">
              <a:buNone/>
            </a:pPr>
            <a:r>
              <a:rPr lang="en-US" dirty="0"/>
              <a:t>	</a:t>
            </a:r>
            <a:r>
              <a:rPr lang="en-US" dirty="0">
                <a:sym typeface="Symbol" panose="05050102010706020507" pitchFamily="18" charset="2"/>
              </a:rPr>
              <a:t>	</a:t>
            </a:r>
            <a:r>
              <a:rPr lang="en-US" dirty="0" err="1">
                <a:sym typeface="Symbol" panose="05050102010706020507" pitchFamily="18" charset="2"/>
              </a:rPr>
              <a:t>xE!x</a:t>
            </a:r>
            <a:endParaRPr lang="en-US" dirty="0">
              <a:sym typeface="Symbol" panose="05050102010706020507" pitchFamily="18" charset="2"/>
            </a:endParaRPr>
          </a:p>
          <a:p>
            <a:pPr marL="0" indent="0">
              <a:buNone/>
            </a:pPr>
            <a:r>
              <a:rPr lang="en-US" dirty="0">
                <a:sym typeface="Symbol" panose="05050102010706020507" pitchFamily="18" charset="2"/>
              </a:rPr>
              <a:t>		</a:t>
            </a:r>
            <a:r>
              <a:rPr lang="en-US" dirty="0" err="1">
                <a:sym typeface="Symbol" panose="05050102010706020507" pitchFamily="18" charset="2"/>
              </a:rPr>
              <a:t>xE!x</a:t>
            </a:r>
            <a:endParaRPr lang="en-US" dirty="0">
              <a:sym typeface="Symbol" panose="05050102010706020507" pitchFamily="18" charset="2"/>
            </a:endParaRPr>
          </a:p>
          <a:p>
            <a:r>
              <a:rPr lang="en-US" dirty="0">
                <a:sym typeface="Symbol" panose="05050102010706020507" pitchFamily="18" charset="2"/>
              </a:rPr>
              <a:t>Ma non è </a:t>
            </a:r>
            <a:r>
              <a:rPr lang="en-US" dirty="0" err="1">
                <a:sym typeface="Symbol" panose="05050102010706020507" pitchFamily="18" charset="2"/>
              </a:rPr>
              <a:t>così</a:t>
            </a:r>
            <a:r>
              <a:rPr lang="en-US" dirty="0">
                <a:sym typeface="Symbol" panose="05050102010706020507" pitchFamily="18" charset="2"/>
              </a:rPr>
              <a:t> semplice …</a:t>
            </a:r>
            <a:endParaRPr lang="en-US" dirty="0"/>
          </a:p>
          <a:p>
            <a:endParaRPr lang="it-IT" dirty="0"/>
          </a:p>
          <a:p>
            <a:endParaRPr lang="it-IT" dirty="0"/>
          </a:p>
        </p:txBody>
      </p:sp>
    </p:spTree>
    <p:extLst>
      <p:ext uri="{BB962C8B-B14F-4D97-AF65-F5344CB8AC3E}">
        <p14:creationId xmlns:p14="http://schemas.microsoft.com/office/powerpoint/2010/main" val="3191126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C2C7C858-A0DF-43CD-B466-0FE78AF1AB44}"/>
              </a:ext>
            </a:extLst>
          </p:cNvPr>
          <p:cNvSpPr>
            <a:spLocks noGrp="1"/>
          </p:cNvSpPr>
          <p:nvPr>
            <p:ph type="title"/>
          </p:nvPr>
        </p:nvSpPr>
        <p:spPr/>
        <p:txBody>
          <a:bodyPr/>
          <a:lstStyle/>
          <a:p>
            <a:r>
              <a:rPr lang="it-IT" dirty="0"/>
              <a:t>niente e qualcosa</a:t>
            </a:r>
          </a:p>
        </p:txBody>
      </p:sp>
      <p:sp>
        <p:nvSpPr>
          <p:cNvPr id="6" name="Segnaposto contenuto 5">
            <a:extLst>
              <a:ext uri="{FF2B5EF4-FFF2-40B4-BE49-F238E27FC236}">
                <a16:creationId xmlns:a16="http://schemas.microsoft.com/office/drawing/2014/main" id="{07A74BB6-6579-4967-9FAC-B9E5344E55F4}"/>
              </a:ext>
            </a:extLst>
          </p:cNvPr>
          <p:cNvSpPr>
            <a:spLocks noGrp="1"/>
          </p:cNvSpPr>
          <p:nvPr>
            <p:ph idx="1"/>
          </p:nvPr>
        </p:nvSpPr>
        <p:spPr/>
        <p:txBody>
          <a:bodyPr>
            <a:normAutofit/>
          </a:bodyPr>
          <a:lstStyle/>
          <a:p>
            <a:r>
              <a:rPr lang="it-IT" dirty="0">
                <a:latin typeface="Cambria Math" panose="02040503050406030204" pitchFamily="18" charset="0"/>
                <a:ea typeface="Cambria Math" panose="02040503050406030204" pitchFamily="18" charset="0"/>
                <a:sym typeface="Symbol" panose="05050102010706020507" pitchFamily="18" charset="2"/>
              </a:rPr>
              <a:t>nessun ente/niente =</a:t>
            </a:r>
            <a:r>
              <a:rPr lang="it-IT" dirty="0" err="1">
                <a:latin typeface="Cambria Math" panose="02040503050406030204" pitchFamily="18" charset="0"/>
                <a:ea typeface="Cambria Math" panose="02040503050406030204" pitchFamily="18" charset="0"/>
                <a:sym typeface="Symbol" panose="05050102010706020507" pitchFamily="18" charset="2"/>
              </a:rPr>
              <a:t>df</a:t>
            </a:r>
            <a:r>
              <a:rPr lang="it-IT" dirty="0">
                <a:latin typeface="Cambria Math" panose="02040503050406030204" pitchFamily="18" charset="0"/>
                <a:ea typeface="Cambria Math" panose="02040503050406030204" pitchFamily="18" charset="0"/>
                <a:sym typeface="Symbol" panose="05050102010706020507" pitchFamily="18" charset="2"/>
              </a:rPr>
              <a:t> [</a:t>
            </a:r>
            <a:r>
              <a:rPr lang="it-IT" dirty="0">
                <a:sym typeface="Symbol" panose="05050102010706020507" pitchFamily="18" charset="2"/>
              </a:rPr>
              <a:t>f </a:t>
            </a:r>
            <a:r>
              <a:rPr lang="it-IT" dirty="0">
                <a:latin typeface="Cambria Math" panose="02040503050406030204" pitchFamily="18" charset="0"/>
                <a:ea typeface="Cambria Math" panose="02040503050406030204" pitchFamily="18" charset="0"/>
              </a:rPr>
              <a:t>~</a:t>
            </a:r>
            <a:r>
              <a:rPr lang="it-IT" dirty="0">
                <a:latin typeface="Cambria Math" panose="02040503050406030204" pitchFamily="18" charset="0"/>
                <a:ea typeface="Cambria Math" panose="02040503050406030204" pitchFamily="18" charset="0"/>
                <a:sym typeface="Symbol" panose="05050102010706020507" pitchFamily="18" charset="2"/>
              </a:rPr>
              <a:t>x(</a:t>
            </a:r>
            <a:r>
              <a:rPr lang="it-IT" dirty="0" err="1">
                <a:latin typeface="Cambria Math" panose="02040503050406030204" pitchFamily="18" charset="0"/>
                <a:ea typeface="Cambria Math" panose="02040503050406030204" pitchFamily="18" charset="0"/>
                <a:sym typeface="Symbol" panose="05050102010706020507" pitchFamily="18" charset="2"/>
              </a:rPr>
              <a:t>E!x</a:t>
            </a:r>
            <a:r>
              <a:rPr lang="it-IT" dirty="0">
                <a:latin typeface="Cambria Math" panose="02040503050406030204" pitchFamily="18" charset="0"/>
                <a:ea typeface="Cambria Math" panose="02040503050406030204" pitchFamily="18" charset="0"/>
                <a:sym typeface="Symbol" panose="05050102010706020507" pitchFamily="18" charset="2"/>
              </a:rPr>
              <a:t> &amp; </a:t>
            </a:r>
            <a:r>
              <a:rPr lang="it-IT" dirty="0" err="1">
                <a:latin typeface="Cambria Math" panose="02040503050406030204" pitchFamily="18" charset="0"/>
                <a:ea typeface="Cambria Math" panose="02040503050406030204" pitchFamily="18" charset="0"/>
                <a:sym typeface="Symbol" panose="05050102010706020507" pitchFamily="18" charset="2"/>
              </a:rPr>
              <a:t>fx</a:t>
            </a:r>
            <a:r>
              <a:rPr lang="it-IT" dirty="0">
                <a:latin typeface="Cambria Math" panose="02040503050406030204" pitchFamily="18" charset="0"/>
                <a:ea typeface="Cambria Math" panose="02040503050406030204" pitchFamily="18" charset="0"/>
                <a:sym typeface="Symbol" panose="05050102010706020507" pitchFamily="18" charset="2"/>
              </a:rPr>
              <a:t>)]</a:t>
            </a:r>
          </a:p>
          <a:p>
            <a:r>
              <a:rPr lang="it-IT" dirty="0">
                <a:latin typeface="Cambria Math" panose="02040503050406030204" pitchFamily="18" charset="0"/>
                <a:ea typeface="Cambria Math" panose="02040503050406030204" pitchFamily="18" charset="0"/>
                <a:sym typeface="Symbol" panose="05050102010706020507" pitchFamily="18" charset="2"/>
              </a:rPr>
              <a:t>semplificando: niente =</a:t>
            </a:r>
            <a:r>
              <a:rPr lang="it-IT" dirty="0" err="1">
                <a:latin typeface="Cambria Math" panose="02040503050406030204" pitchFamily="18" charset="0"/>
                <a:ea typeface="Cambria Math" panose="02040503050406030204" pitchFamily="18" charset="0"/>
                <a:sym typeface="Symbol" panose="05050102010706020507" pitchFamily="18" charset="2"/>
              </a:rPr>
              <a:t>df</a:t>
            </a:r>
            <a:r>
              <a:rPr lang="it-IT" dirty="0">
                <a:latin typeface="Cambria Math" panose="02040503050406030204" pitchFamily="18" charset="0"/>
                <a:ea typeface="Cambria Math" panose="02040503050406030204" pitchFamily="18" charset="0"/>
                <a:sym typeface="Symbol" panose="05050102010706020507" pitchFamily="18" charset="2"/>
              </a:rPr>
              <a:t> [</a:t>
            </a:r>
            <a:r>
              <a:rPr lang="it-IT" dirty="0">
                <a:sym typeface="Symbol" panose="05050102010706020507" pitchFamily="18" charset="2"/>
              </a:rPr>
              <a:t>f </a:t>
            </a:r>
            <a:r>
              <a:rPr lang="it-IT" dirty="0">
                <a:latin typeface="Cambria Math" panose="02040503050406030204" pitchFamily="18" charset="0"/>
                <a:ea typeface="Cambria Math" panose="02040503050406030204" pitchFamily="18" charset="0"/>
              </a:rPr>
              <a:t>~</a:t>
            </a:r>
            <a:r>
              <a:rPr lang="it-IT" dirty="0">
                <a:latin typeface="Cambria Math" panose="02040503050406030204" pitchFamily="18" charset="0"/>
                <a:ea typeface="Cambria Math" panose="02040503050406030204" pitchFamily="18" charset="0"/>
                <a:sym typeface="Symbol" panose="05050102010706020507" pitchFamily="18" charset="2"/>
              </a:rPr>
              <a:t>x </a:t>
            </a:r>
            <a:r>
              <a:rPr lang="it-IT" dirty="0" err="1">
                <a:latin typeface="Cambria Math" panose="02040503050406030204" pitchFamily="18" charset="0"/>
                <a:ea typeface="Cambria Math" panose="02040503050406030204" pitchFamily="18" charset="0"/>
                <a:sym typeface="Symbol" panose="05050102010706020507" pitchFamily="18" charset="2"/>
              </a:rPr>
              <a:t>fx</a:t>
            </a:r>
            <a:r>
              <a:rPr lang="it-IT" dirty="0">
                <a:latin typeface="Cambria Math" panose="02040503050406030204" pitchFamily="18" charset="0"/>
                <a:ea typeface="Cambria Math" panose="02040503050406030204" pitchFamily="18" charset="0"/>
                <a:sym typeface="Symbol" panose="05050102010706020507" pitchFamily="18" charset="2"/>
              </a:rPr>
              <a:t>]</a:t>
            </a:r>
          </a:p>
          <a:p>
            <a:r>
              <a:rPr lang="it-IT" dirty="0">
                <a:latin typeface="Cambria Math" panose="02040503050406030204" pitchFamily="18" charset="0"/>
                <a:ea typeface="Cambria Math" panose="02040503050406030204" pitchFamily="18" charset="0"/>
                <a:sym typeface="Symbol" panose="05050102010706020507" pitchFamily="18" charset="2"/>
              </a:rPr>
              <a:t>gli unicorni sono niente/ non ci sono unicorni</a:t>
            </a:r>
          </a:p>
          <a:p>
            <a:r>
              <a:rPr lang="it-IT" dirty="0">
                <a:latin typeface="Cambria Math" panose="02040503050406030204" pitchFamily="18" charset="0"/>
                <a:ea typeface="Cambria Math" panose="02040503050406030204" pitchFamily="18" charset="0"/>
                <a:sym typeface="Symbol" panose="05050102010706020507" pitchFamily="18" charset="2"/>
              </a:rPr>
              <a:t>[</a:t>
            </a:r>
            <a:r>
              <a:rPr lang="it-IT" dirty="0">
                <a:sym typeface="Symbol" panose="05050102010706020507" pitchFamily="18" charset="2"/>
              </a:rPr>
              <a:t>f </a:t>
            </a:r>
            <a:r>
              <a:rPr lang="it-IT" dirty="0">
                <a:latin typeface="Cambria Math" panose="02040503050406030204" pitchFamily="18" charset="0"/>
                <a:ea typeface="Cambria Math" panose="02040503050406030204" pitchFamily="18" charset="0"/>
              </a:rPr>
              <a:t>~</a:t>
            </a:r>
            <a:r>
              <a:rPr lang="it-IT" dirty="0">
                <a:latin typeface="Cambria Math" panose="02040503050406030204" pitchFamily="18" charset="0"/>
                <a:ea typeface="Cambria Math" panose="02040503050406030204" pitchFamily="18" charset="0"/>
                <a:sym typeface="Symbol" panose="05050102010706020507" pitchFamily="18" charset="2"/>
              </a:rPr>
              <a:t></a:t>
            </a:r>
            <a:r>
              <a:rPr lang="it-IT" dirty="0" err="1">
                <a:latin typeface="Cambria Math" panose="02040503050406030204" pitchFamily="18" charset="0"/>
                <a:ea typeface="Cambria Math" panose="02040503050406030204" pitchFamily="18" charset="0"/>
                <a:sym typeface="Symbol" panose="05050102010706020507" pitchFamily="18" charset="2"/>
              </a:rPr>
              <a:t>xfx</a:t>
            </a:r>
            <a:r>
              <a:rPr lang="it-IT" dirty="0">
                <a:latin typeface="Cambria Math" panose="02040503050406030204" pitchFamily="18" charset="0"/>
                <a:ea typeface="Cambria Math" panose="02040503050406030204" pitchFamily="18" charset="0"/>
                <a:sym typeface="Symbol" panose="05050102010706020507" pitchFamily="18" charset="2"/>
              </a:rPr>
              <a:t>)](U) </a:t>
            </a:r>
            <a:r>
              <a:rPr lang="it-IT" dirty="0">
                <a:latin typeface="Cambria Math" panose="02040503050406030204" pitchFamily="18" charset="0"/>
                <a:ea typeface="Cambria Math" panose="02040503050406030204" pitchFamily="18" charset="0"/>
              </a:rPr>
              <a:t>~</a:t>
            </a:r>
            <a:r>
              <a:rPr lang="it-IT" dirty="0">
                <a:latin typeface="Cambria Math" panose="02040503050406030204" pitchFamily="18" charset="0"/>
                <a:ea typeface="Cambria Math" panose="02040503050406030204" pitchFamily="18" charset="0"/>
                <a:sym typeface="Symbol" panose="05050102010706020507" pitchFamily="18" charset="2"/>
              </a:rPr>
              <a:t></a:t>
            </a:r>
            <a:r>
              <a:rPr lang="it-IT" dirty="0" err="1">
                <a:latin typeface="Cambria Math" panose="02040503050406030204" pitchFamily="18" charset="0"/>
                <a:ea typeface="Cambria Math" panose="02040503050406030204" pitchFamily="18" charset="0"/>
                <a:sym typeface="Symbol" panose="05050102010706020507" pitchFamily="18" charset="2"/>
              </a:rPr>
              <a:t>xUx</a:t>
            </a:r>
            <a:endParaRPr lang="it-IT" dirty="0">
              <a:latin typeface="Cambria Math" panose="02040503050406030204" pitchFamily="18" charset="0"/>
              <a:ea typeface="Cambria Math" panose="02040503050406030204" pitchFamily="18" charset="0"/>
              <a:sym typeface="Symbol" panose="05050102010706020507" pitchFamily="18" charset="2"/>
            </a:endParaRPr>
          </a:p>
          <a:p>
            <a:r>
              <a:rPr lang="it-IT" dirty="0">
                <a:latin typeface="Cambria Math" panose="02040503050406030204" pitchFamily="18" charset="0"/>
                <a:ea typeface="Cambria Math" panose="02040503050406030204" pitchFamily="18" charset="0"/>
                <a:sym typeface="Symbol" panose="05050102010706020507" pitchFamily="18" charset="2"/>
              </a:rPr>
              <a:t>qualcosa = [</a:t>
            </a:r>
            <a:r>
              <a:rPr lang="it-IT" dirty="0">
                <a:sym typeface="Symbol" panose="05050102010706020507" pitchFamily="18" charset="2"/>
              </a:rPr>
              <a:t>f </a:t>
            </a:r>
            <a:r>
              <a:rPr lang="it-IT" dirty="0">
                <a:latin typeface="Cambria Math" panose="02040503050406030204" pitchFamily="18" charset="0"/>
                <a:ea typeface="Cambria Math" panose="02040503050406030204" pitchFamily="18" charset="0"/>
                <a:sym typeface="Symbol" panose="05050102010706020507" pitchFamily="18" charset="2"/>
              </a:rPr>
              <a:t>x(</a:t>
            </a:r>
            <a:r>
              <a:rPr lang="it-IT" dirty="0" err="1">
                <a:latin typeface="Cambria Math" panose="02040503050406030204" pitchFamily="18" charset="0"/>
                <a:ea typeface="Cambria Math" panose="02040503050406030204" pitchFamily="18" charset="0"/>
                <a:sym typeface="Symbol" panose="05050102010706020507" pitchFamily="18" charset="2"/>
              </a:rPr>
              <a:t>E!x</a:t>
            </a:r>
            <a:r>
              <a:rPr lang="it-IT" dirty="0">
                <a:latin typeface="Cambria Math" panose="02040503050406030204" pitchFamily="18" charset="0"/>
                <a:ea typeface="Cambria Math" panose="02040503050406030204" pitchFamily="18" charset="0"/>
                <a:sym typeface="Symbol" panose="05050102010706020507" pitchFamily="18" charset="2"/>
              </a:rPr>
              <a:t> &amp; </a:t>
            </a:r>
            <a:r>
              <a:rPr lang="it-IT" dirty="0" err="1">
                <a:latin typeface="Cambria Math" panose="02040503050406030204" pitchFamily="18" charset="0"/>
                <a:ea typeface="Cambria Math" panose="02040503050406030204" pitchFamily="18" charset="0"/>
                <a:sym typeface="Symbol" panose="05050102010706020507" pitchFamily="18" charset="2"/>
              </a:rPr>
              <a:t>fx</a:t>
            </a:r>
            <a:r>
              <a:rPr lang="it-IT" dirty="0">
                <a:latin typeface="Cambria Math" panose="02040503050406030204" pitchFamily="18" charset="0"/>
                <a:ea typeface="Cambria Math" panose="02040503050406030204" pitchFamily="18" charset="0"/>
                <a:sym typeface="Symbol" panose="05050102010706020507" pitchFamily="18" charset="2"/>
              </a:rPr>
              <a:t>)]</a:t>
            </a:r>
          </a:p>
          <a:p>
            <a:r>
              <a:rPr lang="it-IT" dirty="0">
                <a:latin typeface="Cambria Math" panose="02040503050406030204" pitchFamily="18" charset="0"/>
                <a:ea typeface="Cambria Math" panose="02040503050406030204" pitchFamily="18" charset="0"/>
                <a:sym typeface="Symbol" panose="05050102010706020507" pitchFamily="18" charset="2"/>
              </a:rPr>
              <a:t>semplificando: qualcosa =</a:t>
            </a:r>
            <a:r>
              <a:rPr lang="it-IT" dirty="0" err="1">
                <a:latin typeface="Cambria Math" panose="02040503050406030204" pitchFamily="18" charset="0"/>
                <a:ea typeface="Cambria Math" panose="02040503050406030204" pitchFamily="18" charset="0"/>
                <a:sym typeface="Symbol" panose="05050102010706020507" pitchFamily="18" charset="2"/>
              </a:rPr>
              <a:t>df</a:t>
            </a:r>
            <a:r>
              <a:rPr lang="it-IT" dirty="0">
                <a:latin typeface="Cambria Math" panose="02040503050406030204" pitchFamily="18" charset="0"/>
                <a:ea typeface="Cambria Math" panose="02040503050406030204" pitchFamily="18" charset="0"/>
                <a:sym typeface="Symbol" panose="05050102010706020507" pitchFamily="18" charset="2"/>
              </a:rPr>
              <a:t> [</a:t>
            </a:r>
            <a:r>
              <a:rPr lang="it-IT" dirty="0">
                <a:sym typeface="Symbol" panose="05050102010706020507" pitchFamily="18" charset="2"/>
              </a:rPr>
              <a:t>f </a:t>
            </a:r>
            <a:r>
              <a:rPr lang="it-IT" dirty="0">
                <a:latin typeface="Cambria Math" panose="02040503050406030204" pitchFamily="18" charset="0"/>
                <a:ea typeface="Cambria Math" panose="02040503050406030204" pitchFamily="18" charset="0"/>
                <a:sym typeface="Symbol" panose="05050102010706020507" pitchFamily="18" charset="2"/>
              </a:rPr>
              <a:t>x </a:t>
            </a:r>
            <a:r>
              <a:rPr lang="it-IT" dirty="0" err="1">
                <a:latin typeface="Cambria Math" panose="02040503050406030204" pitchFamily="18" charset="0"/>
                <a:ea typeface="Cambria Math" panose="02040503050406030204" pitchFamily="18" charset="0"/>
                <a:sym typeface="Symbol" panose="05050102010706020507" pitchFamily="18" charset="2"/>
              </a:rPr>
              <a:t>fx</a:t>
            </a:r>
            <a:r>
              <a:rPr lang="it-IT" dirty="0">
                <a:latin typeface="Cambria Math" panose="02040503050406030204" pitchFamily="18" charset="0"/>
                <a:ea typeface="Cambria Math" panose="02040503050406030204" pitchFamily="18" charset="0"/>
                <a:sym typeface="Symbol" panose="05050102010706020507" pitchFamily="18" charset="2"/>
              </a:rPr>
              <a:t>]</a:t>
            </a:r>
          </a:p>
          <a:p>
            <a:r>
              <a:rPr lang="it-IT" dirty="0">
                <a:latin typeface="Cambria Math" panose="02040503050406030204" pitchFamily="18" charset="0"/>
                <a:ea typeface="Cambria Math" panose="02040503050406030204" pitchFamily="18" charset="0"/>
                <a:sym typeface="Symbol" panose="05050102010706020507" pitchFamily="18" charset="2"/>
              </a:rPr>
              <a:t>i cavalli sono qualcosa/ ci sono cavalli</a:t>
            </a:r>
          </a:p>
          <a:p>
            <a:r>
              <a:rPr lang="it-IT" dirty="0">
                <a:latin typeface="Cambria Math" panose="02040503050406030204" pitchFamily="18" charset="0"/>
                <a:ea typeface="Cambria Math" panose="02040503050406030204" pitchFamily="18" charset="0"/>
                <a:sym typeface="Symbol" panose="05050102010706020507" pitchFamily="18" charset="2"/>
              </a:rPr>
              <a:t>[</a:t>
            </a:r>
            <a:r>
              <a:rPr lang="it-IT" dirty="0">
                <a:sym typeface="Symbol" panose="05050102010706020507" pitchFamily="18" charset="2"/>
              </a:rPr>
              <a:t>f </a:t>
            </a:r>
            <a:r>
              <a:rPr lang="it-IT" dirty="0">
                <a:latin typeface="Cambria Math" panose="02040503050406030204" pitchFamily="18" charset="0"/>
                <a:ea typeface="Cambria Math" panose="02040503050406030204" pitchFamily="18" charset="0"/>
                <a:sym typeface="Symbol" panose="05050102010706020507" pitchFamily="18" charset="2"/>
              </a:rPr>
              <a:t>x </a:t>
            </a:r>
            <a:r>
              <a:rPr lang="it-IT" dirty="0" err="1">
                <a:latin typeface="Cambria Math" panose="02040503050406030204" pitchFamily="18" charset="0"/>
                <a:ea typeface="Cambria Math" panose="02040503050406030204" pitchFamily="18" charset="0"/>
                <a:sym typeface="Symbol" panose="05050102010706020507" pitchFamily="18" charset="2"/>
              </a:rPr>
              <a:t>fx</a:t>
            </a:r>
            <a:r>
              <a:rPr lang="it-IT" dirty="0">
                <a:latin typeface="Cambria Math" panose="02040503050406030204" pitchFamily="18" charset="0"/>
                <a:ea typeface="Cambria Math" panose="02040503050406030204" pitchFamily="18" charset="0"/>
                <a:sym typeface="Symbol" panose="05050102010706020507" pitchFamily="18" charset="2"/>
              </a:rPr>
              <a:t>)](C)  x </a:t>
            </a:r>
            <a:r>
              <a:rPr lang="it-IT" dirty="0" err="1">
                <a:latin typeface="Cambria Math" panose="02040503050406030204" pitchFamily="18" charset="0"/>
                <a:ea typeface="Cambria Math" panose="02040503050406030204" pitchFamily="18" charset="0"/>
                <a:sym typeface="Symbol" panose="05050102010706020507" pitchFamily="18" charset="2"/>
              </a:rPr>
              <a:t>Cx</a:t>
            </a:r>
            <a:endParaRPr lang="it-IT" dirty="0">
              <a:latin typeface="Cambria Math" panose="02040503050406030204" pitchFamily="18" charset="0"/>
              <a:ea typeface="Cambria Math" panose="02040503050406030204" pitchFamily="18" charset="0"/>
              <a:sym typeface="Symbol" panose="05050102010706020507" pitchFamily="18" charset="2"/>
            </a:endParaRPr>
          </a:p>
          <a:p>
            <a:endParaRPr lang="it-IT" dirty="0">
              <a:latin typeface="Cambria Math" panose="02040503050406030204" pitchFamily="18" charset="0"/>
              <a:ea typeface="Cambria Math" panose="02040503050406030204" pitchFamily="18" charset="0"/>
              <a:sym typeface="Symbol" panose="05050102010706020507" pitchFamily="18" charset="2"/>
            </a:endParaRPr>
          </a:p>
          <a:p>
            <a:endParaRPr lang="it-IT" dirty="0">
              <a:latin typeface="Cambria Math" panose="02040503050406030204" pitchFamily="18" charset="0"/>
              <a:ea typeface="Cambria Math" panose="02040503050406030204" pitchFamily="18" charset="0"/>
              <a:sym typeface="Symbol" panose="05050102010706020507" pitchFamily="18" charset="2"/>
            </a:endParaRPr>
          </a:p>
          <a:p>
            <a:endParaRPr lang="it-IT" dirty="0">
              <a:latin typeface="Cambria Math" panose="02040503050406030204" pitchFamily="18" charset="0"/>
              <a:ea typeface="Cambria Math" panose="02040503050406030204" pitchFamily="18" charset="0"/>
              <a:sym typeface="Symbol" panose="05050102010706020507" pitchFamily="18" charset="2"/>
            </a:endParaRPr>
          </a:p>
          <a:p>
            <a:endParaRPr lang="it-IT" dirty="0"/>
          </a:p>
        </p:txBody>
      </p:sp>
    </p:spTree>
    <p:extLst>
      <p:ext uri="{BB962C8B-B14F-4D97-AF65-F5344CB8AC3E}">
        <p14:creationId xmlns:p14="http://schemas.microsoft.com/office/powerpoint/2010/main" val="3969334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Carnap e Heidegger si incontrano</a:t>
            </a:r>
          </a:p>
        </p:txBody>
      </p:sp>
      <p:sp>
        <p:nvSpPr>
          <p:cNvPr id="3" name="Segnaposto testo 2"/>
          <p:cNvSpPr>
            <a:spLocks noGrp="1"/>
          </p:cNvSpPr>
          <p:nvPr>
            <p:ph type="body" idx="1"/>
          </p:nvPr>
        </p:nvSpPr>
        <p:spPr/>
        <p:txBody>
          <a:bodyPr/>
          <a:lstStyle/>
          <a:p>
            <a:endParaRPr lang="it-IT"/>
          </a:p>
        </p:txBody>
      </p:sp>
      <p:sp>
        <p:nvSpPr>
          <p:cNvPr id="4" name="Segnaposto numero diapositiva 3"/>
          <p:cNvSpPr>
            <a:spLocks noGrp="1"/>
          </p:cNvSpPr>
          <p:nvPr>
            <p:ph type="sldNum" sz="quarter" idx="12"/>
          </p:nvPr>
        </p:nvSpPr>
        <p:spPr/>
        <p:txBody>
          <a:bodyPr/>
          <a:lstStyle/>
          <a:p>
            <a:fld id="{8C038837-84FD-4548-9ED9-8F5228A1A248}" type="slidenum">
              <a:rPr lang="it-IT" smtClean="0"/>
              <a:t>3</a:t>
            </a:fld>
            <a:endParaRPr lang="it-IT"/>
          </a:p>
        </p:txBody>
      </p:sp>
    </p:spTree>
    <p:extLst>
      <p:ext uri="{BB962C8B-B14F-4D97-AF65-F5344CB8AC3E}">
        <p14:creationId xmlns:p14="http://schemas.microsoft.com/office/powerpoint/2010/main" val="1609335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214959-58C2-4E22-8FCA-978AAA7ED9AB}"/>
              </a:ext>
            </a:extLst>
          </p:cNvPr>
          <p:cNvSpPr>
            <a:spLocks noGrp="1"/>
          </p:cNvSpPr>
          <p:nvPr>
            <p:ph type="title"/>
          </p:nvPr>
        </p:nvSpPr>
        <p:spPr/>
        <p:txBody>
          <a:bodyPr/>
          <a:lstStyle/>
          <a:p>
            <a:r>
              <a:rPr lang="it-IT" dirty="0"/>
              <a:t>c'è qualcosa piuttosto che niente</a:t>
            </a:r>
          </a:p>
        </p:txBody>
      </p:sp>
      <p:sp>
        <p:nvSpPr>
          <p:cNvPr id="3" name="Segnaposto contenuto 2">
            <a:extLst>
              <a:ext uri="{FF2B5EF4-FFF2-40B4-BE49-F238E27FC236}">
                <a16:creationId xmlns:a16="http://schemas.microsoft.com/office/drawing/2014/main" id="{EA8ED489-9CDD-4AAA-921B-0A690C277BA1}"/>
              </a:ext>
            </a:extLst>
          </p:cNvPr>
          <p:cNvSpPr>
            <a:spLocks noGrp="1"/>
          </p:cNvSpPr>
          <p:nvPr>
            <p:ph sz="half" idx="1"/>
          </p:nvPr>
        </p:nvSpPr>
        <p:spPr/>
        <p:txBody>
          <a:bodyPr/>
          <a:lstStyle/>
          <a:p>
            <a:r>
              <a:rPr lang="it-IT" dirty="0"/>
              <a:t>c'è qualcosa/qualcosa esiste</a:t>
            </a:r>
          </a:p>
          <a:p>
            <a:r>
              <a:rPr lang="it-IT" dirty="0">
                <a:latin typeface="Cambria Math" panose="02040503050406030204" pitchFamily="18" charset="0"/>
                <a:ea typeface="Cambria Math" panose="02040503050406030204" pitchFamily="18" charset="0"/>
                <a:sym typeface="Symbol" panose="05050102010706020507" pitchFamily="18" charset="2"/>
              </a:rPr>
              <a:t>[</a:t>
            </a:r>
            <a:r>
              <a:rPr lang="it-IT" dirty="0">
                <a:sym typeface="Symbol" panose="05050102010706020507" pitchFamily="18" charset="2"/>
              </a:rPr>
              <a:t>f </a:t>
            </a:r>
            <a:r>
              <a:rPr lang="it-IT" dirty="0">
                <a:latin typeface="Cambria Math" panose="02040503050406030204" pitchFamily="18" charset="0"/>
                <a:ea typeface="Cambria Math" panose="02040503050406030204" pitchFamily="18" charset="0"/>
                <a:sym typeface="Symbol" panose="05050102010706020507" pitchFamily="18" charset="2"/>
              </a:rPr>
              <a:t>x </a:t>
            </a:r>
            <a:r>
              <a:rPr lang="it-IT" dirty="0" err="1">
                <a:latin typeface="Cambria Math" panose="02040503050406030204" pitchFamily="18" charset="0"/>
                <a:ea typeface="Cambria Math" panose="02040503050406030204" pitchFamily="18" charset="0"/>
                <a:sym typeface="Symbol" panose="05050102010706020507" pitchFamily="18" charset="2"/>
              </a:rPr>
              <a:t>fx</a:t>
            </a:r>
            <a:r>
              <a:rPr lang="it-IT" dirty="0">
                <a:latin typeface="Cambria Math" panose="02040503050406030204" pitchFamily="18" charset="0"/>
                <a:ea typeface="Cambria Math" panose="02040503050406030204" pitchFamily="18" charset="0"/>
                <a:sym typeface="Symbol" panose="05050102010706020507" pitchFamily="18" charset="2"/>
              </a:rPr>
              <a:t>](E!)</a:t>
            </a:r>
          </a:p>
          <a:p>
            <a:r>
              <a:rPr lang="it-IT" dirty="0">
                <a:latin typeface="Cambria Math" panose="02040503050406030204" pitchFamily="18" charset="0"/>
                <a:ea typeface="Cambria Math" panose="02040503050406030204" pitchFamily="18" charset="0"/>
                <a:sym typeface="Symbol" panose="05050102010706020507" pitchFamily="18" charset="2"/>
              </a:rPr>
              <a:t></a:t>
            </a:r>
            <a:r>
              <a:rPr lang="it-IT" dirty="0" err="1">
                <a:latin typeface="Cambria Math" panose="02040503050406030204" pitchFamily="18" charset="0"/>
                <a:ea typeface="Cambria Math" panose="02040503050406030204" pitchFamily="18" charset="0"/>
                <a:sym typeface="Symbol" panose="05050102010706020507" pitchFamily="18" charset="2"/>
              </a:rPr>
              <a:t>xE!x</a:t>
            </a:r>
            <a:endParaRPr lang="it-IT" dirty="0">
              <a:latin typeface="Cambria Math" panose="02040503050406030204" pitchFamily="18" charset="0"/>
              <a:ea typeface="Cambria Math" panose="02040503050406030204" pitchFamily="18" charset="0"/>
              <a:sym typeface="Symbol" panose="05050102010706020507" pitchFamily="18" charset="2"/>
            </a:endParaRPr>
          </a:p>
          <a:p>
            <a:r>
              <a:rPr lang="it-IT" dirty="0">
                <a:latin typeface="Cambria Math" panose="02040503050406030204" pitchFamily="18" charset="0"/>
                <a:ea typeface="Cambria Math" panose="02040503050406030204" pitchFamily="18" charset="0"/>
                <a:sym typeface="Symbol" panose="05050102010706020507" pitchFamily="18" charset="2"/>
              </a:rPr>
              <a:t>PROBLEMA: dovrebbe essere contingentemente vero, ma per la logica classica è una tautologia</a:t>
            </a:r>
          </a:p>
          <a:p>
            <a:endParaRPr lang="it-IT" dirty="0">
              <a:latin typeface="Cambria Math" panose="02040503050406030204" pitchFamily="18" charset="0"/>
              <a:ea typeface="Cambria Math" panose="02040503050406030204" pitchFamily="18" charset="0"/>
              <a:sym typeface="Symbol" panose="05050102010706020507" pitchFamily="18" charset="2"/>
            </a:endParaRPr>
          </a:p>
          <a:p>
            <a:endParaRPr lang="it-IT" dirty="0"/>
          </a:p>
        </p:txBody>
      </p:sp>
      <p:sp>
        <p:nvSpPr>
          <p:cNvPr id="4" name="Segnaposto contenuto 3">
            <a:extLst>
              <a:ext uri="{FF2B5EF4-FFF2-40B4-BE49-F238E27FC236}">
                <a16:creationId xmlns:a16="http://schemas.microsoft.com/office/drawing/2014/main" id="{F877E5B6-ECF1-4276-83AF-C97D2AACDDE9}"/>
              </a:ext>
            </a:extLst>
          </p:cNvPr>
          <p:cNvSpPr>
            <a:spLocks noGrp="1"/>
          </p:cNvSpPr>
          <p:nvPr>
            <p:ph sz="half" idx="2"/>
          </p:nvPr>
        </p:nvSpPr>
        <p:spPr/>
        <p:txBody>
          <a:bodyPr/>
          <a:lstStyle/>
          <a:p>
            <a:r>
              <a:rPr lang="it-IT" dirty="0"/>
              <a:t>c'è niente/niente esiste</a:t>
            </a:r>
          </a:p>
          <a:p>
            <a:r>
              <a:rPr lang="it-IT" dirty="0">
                <a:latin typeface="Cambria Math" panose="02040503050406030204" pitchFamily="18" charset="0"/>
                <a:ea typeface="Cambria Math" panose="02040503050406030204" pitchFamily="18" charset="0"/>
                <a:sym typeface="Symbol" panose="05050102010706020507" pitchFamily="18" charset="2"/>
              </a:rPr>
              <a:t>[</a:t>
            </a:r>
            <a:r>
              <a:rPr lang="it-IT" dirty="0">
                <a:sym typeface="Symbol" panose="05050102010706020507" pitchFamily="18" charset="2"/>
              </a:rPr>
              <a:t>f </a:t>
            </a:r>
            <a:r>
              <a:rPr lang="it-IT" dirty="0">
                <a:latin typeface="Cambria Math" panose="02040503050406030204" pitchFamily="18" charset="0"/>
                <a:ea typeface="Cambria Math" panose="02040503050406030204" pitchFamily="18" charset="0"/>
              </a:rPr>
              <a:t>~</a:t>
            </a:r>
            <a:r>
              <a:rPr lang="it-IT" dirty="0">
                <a:latin typeface="Cambria Math" panose="02040503050406030204" pitchFamily="18" charset="0"/>
                <a:ea typeface="Cambria Math" panose="02040503050406030204" pitchFamily="18" charset="0"/>
                <a:sym typeface="Symbol" panose="05050102010706020507" pitchFamily="18" charset="2"/>
              </a:rPr>
              <a:t>x </a:t>
            </a:r>
            <a:r>
              <a:rPr lang="it-IT" dirty="0" err="1">
                <a:latin typeface="Cambria Math" panose="02040503050406030204" pitchFamily="18" charset="0"/>
                <a:ea typeface="Cambria Math" panose="02040503050406030204" pitchFamily="18" charset="0"/>
                <a:sym typeface="Symbol" panose="05050102010706020507" pitchFamily="18" charset="2"/>
              </a:rPr>
              <a:t>fx</a:t>
            </a:r>
            <a:r>
              <a:rPr lang="it-IT" dirty="0">
                <a:latin typeface="Cambria Math" panose="02040503050406030204" pitchFamily="18" charset="0"/>
                <a:ea typeface="Cambria Math" panose="02040503050406030204" pitchFamily="18" charset="0"/>
                <a:sym typeface="Symbol" panose="05050102010706020507" pitchFamily="18" charset="2"/>
              </a:rPr>
              <a:t>](E!)</a:t>
            </a:r>
          </a:p>
          <a:p>
            <a:r>
              <a:rPr lang="it-IT" dirty="0">
                <a:latin typeface="Cambria Math" panose="02040503050406030204" pitchFamily="18" charset="0"/>
                <a:ea typeface="Cambria Math" panose="02040503050406030204" pitchFamily="18" charset="0"/>
              </a:rPr>
              <a:t>~</a:t>
            </a:r>
            <a:r>
              <a:rPr lang="it-IT" dirty="0">
                <a:latin typeface="Cambria Math" panose="02040503050406030204" pitchFamily="18" charset="0"/>
                <a:ea typeface="Cambria Math" panose="02040503050406030204" pitchFamily="18" charset="0"/>
                <a:sym typeface="Symbol" panose="05050102010706020507" pitchFamily="18" charset="2"/>
              </a:rPr>
              <a:t>x </a:t>
            </a:r>
            <a:r>
              <a:rPr lang="it-IT" dirty="0" err="1">
                <a:latin typeface="Cambria Math" panose="02040503050406030204" pitchFamily="18" charset="0"/>
                <a:ea typeface="Cambria Math" panose="02040503050406030204" pitchFamily="18" charset="0"/>
                <a:sym typeface="Symbol" panose="05050102010706020507" pitchFamily="18" charset="2"/>
              </a:rPr>
              <a:t>E!x</a:t>
            </a:r>
            <a:endParaRPr lang="it-IT" dirty="0">
              <a:latin typeface="Cambria Math" panose="02040503050406030204" pitchFamily="18" charset="0"/>
              <a:ea typeface="Cambria Math" panose="02040503050406030204" pitchFamily="18" charset="0"/>
              <a:sym typeface="Symbol" panose="05050102010706020507" pitchFamily="18" charset="2"/>
            </a:endParaRPr>
          </a:p>
          <a:p>
            <a:r>
              <a:rPr lang="it-IT" dirty="0">
                <a:latin typeface="Cambria Math" panose="02040503050406030204" pitchFamily="18" charset="0"/>
                <a:ea typeface="Cambria Math" panose="02040503050406030204" pitchFamily="18" charset="0"/>
                <a:sym typeface="Symbol" panose="05050102010706020507" pitchFamily="18" charset="2"/>
              </a:rPr>
              <a:t>PROBLEMA: dovrebbe essere contingentemente falso, ma per la logica classica è una contraddizione (negazione di una tautologia)</a:t>
            </a:r>
          </a:p>
          <a:p>
            <a:endParaRPr lang="it-IT" dirty="0"/>
          </a:p>
        </p:txBody>
      </p:sp>
    </p:spTree>
    <p:extLst>
      <p:ext uri="{BB962C8B-B14F-4D97-AF65-F5344CB8AC3E}">
        <p14:creationId xmlns:p14="http://schemas.microsoft.com/office/powerpoint/2010/main" val="1894079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A79676-398B-4E21-A783-EB223ECC9479}"/>
              </a:ext>
            </a:extLst>
          </p:cNvPr>
          <p:cNvSpPr>
            <a:spLocks noGrp="1"/>
          </p:cNvSpPr>
          <p:nvPr>
            <p:ph type="title"/>
          </p:nvPr>
        </p:nvSpPr>
        <p:spPr/>
        <p:txBody>
          <a:bodyPr/>
          <a:lstStyle/>
          <a:p>
            <a:r>
              <a:rPr lang="it-IT" dirty="0"/>
              <a:t>"qualcosa" coi concetti denotanti</a:t>
            </a:r>
          </a:p>
        </p:txBody>
      </p:sp>
      <p:sp>
        <p:nvSpPr>
          <p:cNvPr id="3" name="Segnaposto contenuto 2">
            <a:extLst>
              <a:ext uri="{FF2B5EF4-FFF2-40B4-BE49-F238E27FC236}">
                <a16:creationId xmlns:a16="http://schemas.microsoft.com/office/drawing/2014/main" id="{95DCA361-9FB9-4A24-9131-81C768925BD1}"/>
              </a:ext>
            </a:extLst>
          </p:cNvPr>
          <p:cNvSpPr>
            <a:spLocks noGrp="1"/>
          </p:cNvSpPr>
          <p:nvPr>
            <p:ph idx="1"/>
          </p:nvPr>
        </p:nvSpPr>
        <p:spPr/>
        <p:txBody>
          <a:bodyPr>
            <a:normAutofit lnSpcReduction="10000"/>
          </a:bodyPr>
          <a:lstStyle/>
          <a:p>
            <a:r>
              <a:rPr lang="it-IT" dirty="0">
                <a:latin typeface="Cambria Math" panose="02040503050406030204" pitchFamily="18" charset="0"/>
                <a:ea typeface="Cambria Math" panose="02040503050406030204" pitchFamily="18" charset="0"/>
                <a:sym typeface="Symbol" panose="05050102010706020507" pitchFamily="18" charset="2"/>
              </a:rPr>
              <a:t>qualcosa = [</a:t>
            </a:r>
            <a:r>
              <a:rPr lang="it-IT" dirty="0">
                <a:sym typeface="Symbol" panose="05050102010706020507" pitchFamily="18" charset="2"/>
              </a:rPr>
              <a:t>f </a:t>
            </a:r>
            <a:r>
              <a:rPr lang="it-IT" dirty="0">
                <a:latin typeface="Cambria Math" panose="02040503050406030204" pitchFamily="18" charset="0"/>
                <a:ea typeface="Cambria Math" panose="02040503050406030204" pitchFamily="18" charset="0"/>
                <a:sym typeface="Symbol" panose="05050102010706020507" pitchFamily="18" charset="2"/>
              </a:rPr>
              <a:t>g g(f)]</a:t>
            </a:r>
          </a:p>
          <a:p>
            <a:r>
              <a:rPr lang="it-IT" dirty="0"/>
              <a:t>"g" spazia su concetti denotanti individuali</a:t>
            </a:r>
          </a:p>
          <a:p>
            <a:r>
              <a:rPr lang="it-IT" dirty="0"/>
              <a:t>c'è qualcosa/qualcosa esiste</a:t>
            </a:r>
          </a:p>
          <a:p>
            <a:r>
              <a:rPr lang="it-IT" dirty="0">
                <a:latin typeface="Cambria Math" panose="02040503050406030204" pitchFamily="18" charset="0"/>
                <a:ea typeface="Cambria Math" panose="02040503050406030204" pitchFamily="18" charset="0"/>
                <a:sym typeface="Symbol" panose="05050102010706020507" pitchFamily="18" charset="2"/>
              </a:rPr>
              <a:t>[</a:t>
            </a:r>
            <a:r>
              <a:rPr lang="it-IT" dirty="0">
                <a:sym typeface="Symbol" panose="05050102010706020507" pitchFamily="18" charset="2"/>
              </a:rPr>
              <a:t>f </a:t>
            </a:r>
            <a:r>
              <a:rPr lang="it-IT" dirty="0">
                <a:latin typeface="Cambria Math" panose="02040503050406030204" pitchFamily="18" charset="0"/>
                <a:ea typeface="Cambria Math" panose="02040503050406030204" pitchFamily="18" charset="0"/>
                <a:sym typeface="Symbol" panose="05050102010706020507" pitchFamily="18" charset="2"/>
              </a:rPr>
              <a:t>g g(f)](E!)</a:t>
            </a:r>
          </a:p>
          <a:p>
            <a:r>
              <a:rPr lang="it-IT" dirty="0">
                <a:latin typeface="Cambria Math" panose="02040503050406030204" pitchFamily="18" charset="0"/>
                <a:ea typeface="Cambria Math" panose="02040503050406030204" pitchFamily="18" charset="0"/>
                <a:sym typeface="Symbol" panose="05050102010706020507" pitchFamily="18" charset="2"/>
              </a:rPr>
              <a:t>g g(E!)</a:t>
            </a:r>
          </a:p>
          <a:p>
            <a:r>
              <a:rPr lang="it-IT" dirty="0">
                <a:latin typeface="Cambria Math" panose="02040503050406030204" pitchFamily="18" charset="0"/>
                <a:ea typeface="Cambria Math" panose="02040503050406030204" pitchFamily="18" charset="0"/>
                <a:sym typeface="Symbol" panose="05050102010706020507" pitchFamily="18" charset="2"/>
              </a:rPr>
              <a:t>Questo è contingentemente vero.</a:t>
            </a:r>
          </a:p>
          <a:p>
            <a:r>
              <a:rPr lang="it-IT" dirty="0">
                <a:latin typeface="Cambria Math" panose="02040503050406030204" pitchFamily="18" charset="0"/>
                <a:ea typeface="Cambria Math" panose="02040503050406030204" pitchFamily="18" charset="0"/>
                <a:sym typeface="Symbol" panose="05050102010706020507" pitchFamily="18" charset="2"/>
              </a:rPr>
              <a:t>Per esempio, esemplificando "g" a [il pianeta-terra]:</a:t>
            </a:r>
          </a:p>
          <a:p>
            <a:r>
              <a:rPr lang="it-IT" dirty="0">
                <a:latin typeface="Cambria Math" panose="02040503050406030204" pitchFamily="18" charset="0"/>
                <a:ea typeface="Cambria Math" panose="02040503050406030204" pitchFamily="18" charset="0"/>
                <a:sym typeface="Symbol" panose="05050102010706020507" pitchFamily="18" charset="2"/>
              </a:rPr>
              <a:t>[il pianeta-terra](E!) </a:t>
            </a:r>
          </a:p>
          <a:p>
            <a:r>
              <a:rPr lang="it-IT" dirty="0">
                <a:latin typeface="Cambria Math" panose="02040503050406030204" pitchFamily="18" charset="0"/>
                <a:ea typeface="Cambria Math" panose="02040503050406030204" pitchFamily="18" charset="0"/>
                <a:sym typeface="Symbol" panose="05050102010706020507" pitchFamily="18" charset="2"/>
              </a:rPr>
              <a:t></a:t>
            </a:r>
            <a:r>
              <a:rPr lang="it-IT" baseline="30000" dirty="0">
                <a:latin typeface="Cambria Math" panose="02040503050406030204" pitchFamily="18" charset="0"/>
                <a:ea typeface="Cambria Math" panose="02040503050406030204" pitchFamily="18" charset="0"/>
                <a:sym typeface="Symbol" panose="05050102010706020507" pitchFamily="18" charset="2"/>
              </a:rPr>
              <a:t>1</a:t>
            </a:r>
            <a:r>
              <a:rPr lang="it-IT" dirty="0">
                <a:latin typeface="Cambria Math" panose="02040503050406030204" pitchFamily="18" charset="0"/>
                <a:ea typeface="Cambria Math" panose="02040503050406030204" pitchFamily="18" charset="0"/>
                <a:sym typeface="Symbol" panose="05050102010706020507" pitchFamily="18" charset="2"/>
              </a:rPr>
              <a:t>x(pianeta-terra(x) &amp; </a:t>
            </a:r>
            <a:r>
              <a:rPr lang="it-IT" dirty="0" err="1">
                <a:latin typeface="Cambria Math" panose="02040503050406030204" pitchFamily="18" charset="0"/>
                <a:ea typeface="Cambria Math" panose="02040503050406030204" pitchFamily="18" charset="0"/>
                <a:sym typeface="Symbol" panose="05050102010706020507" pitchFamily="18" charset="2"/>
              </a:rPr>
              <a:t>E!x</a:t>
            </a:r>
            <a:r>
              <a:rPr lang="it-IT" dirty="0">
                <a:latin typeface="Cambria Math" panose="02040503050406030204" pitchFamily="18" charset="0"/>
                <a:ea typeface="Cambria Math" panose="02040503050406030204" pitchFamily="18" charset="0"/>
                <a:sym typeface="Symbol" panose="05050102010706020507" pitchFamily="18" charset="2"/>
              </a:rPr>
              <a:t>)</a:t>
            </a:r>
          </a:p>
          <a:p>
            <a:endParaRPr lang="it-IT" dirty="0">
              <a:latin typeface="Cambria Math" panose="02040503050406030204" pitchFamily="18" charset="0"/>
              <a:ea typeface="Cambria Math" panose="02040503050406030204" pitchFamily="18" charset="0"/>
              <a:sym typeface="Symbol" panose="05050102010706020507" pitchFamily="18" charset="2"/>
            </a:endParaRPr>
          </a:p>
          <a:p>
            <a:endParaRPr lang="it-IT" dirty="0"/>
          </a:p>
        </p:txBody>
      </p:sp>
    </p:spTree>
    <p:extLst>
      <p:ext uri="{BB962C8B-B14F-4D97-AF65-F5344CB8AC3E}">
        <p14:creationId xmlns:p14="http://schemas.microsoft.com/office/powerpoint/2010/main" val="3104765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E9F22D-2D63-4A67-B7AC-BC357FADA485}"/>
              </a:ext>
            </a:extLst>
          </p:cNvPr>
          <p:cNvSpPr>
            <a:spLocks noGrp="1"/>
          </p:cNvSpPr>
          <p:nvPr>
            <p:ph type="title"/>
          </p:nvPr>
        </p:nvSpPr>
        <p:spPr/>
        <p:txBody>
          <a:bodyPr/>
          <a:lstStyle/>
          <a:p>
            <a:r>
              <a:rPr lang="it-IT" dirty="0"/>
              <a:t>"niente" coi concetti denotanti</a:t>
            </a:r>
          </a:p>
        </p:txBody>
      </p:sp>
      <p:sp>
        <p:nvSpPr>
          <p:cNvPr id="3" name="Segnaposto contenuto 2">
            <a:extLst>
              <a:ext uri="{FF2B5EF4-FFF2-40B4-BE49-F238E27FC236}">
                <a16:creationId xmlns:a16="http://schemas.microsoft.com/office/drawing/2014/main" id="{9E7D9AC8-BFC4-4352-A722-9C7C527B9170}"/>
              </a:ext>
            </a:extLst>
          </p:cNvPr>
          <p:cNvSpPr>
            <a:spLocks noGrp="1"/>
          </p:cNvSpPr>
          <p:nvPr>
            <p:ph idx="1"/>
          </p:nvPr>
        </p:nvSpPr>
        <p:spPr/>
        <p:txBody>
          <a:bodyPr>
            <a:normAutofit fontScale="92500" lnSpcReduction="20000"/>
          </a:bodyPr>
          <a:lstStyle/>
          <a:p>
            <a:r>
              <a:rPr lang="it-IT" dirty="0">
                <a:latin typeface="Cambria Math" panose="02040503050406030204" pitchFamily="18" charset="0"/>
                <a:ea typeface="Cambria Math" panose="02040503050406030204" pitchFamily="18" charset="0"/>
                <a:sym typeface="Symbol" panose="05050102010706020507" pitchFamily="18" charset="2"/>
              </a:rPr>
              <a:t>niente = [</a:t>
            </a:r>
            <a:r>
              <a:rPr lang="it-IT" dirty="0">
                <a:sym typeface="Symbol" panose="05050102010706020507" pitchFamily="18" charset="2"/>
              </a:rPr>
              <a:t>f </a:t>
            </a:r>
            <a:r>
              <a:rPr lang="it-IT" dirty="0">
                <a:latin typeface="Cambria Math" panose="02040503050406030204" pitchFamily="18" charset="0"/>
                <a:ea typeface="Cambria Math" panose="02040503050406030204" pitchFamily="18" charset="0"/>
              </a:rPr>
              <a:t>~ </a:t>
            </a:r>
            <a:r>
              <a:rPr lang="it-IT" dirty="0">
                <a:latin typeface="Cambria Math" panose="02040503050406030204" pitchFamily="18" charset="0"/>
                <a:ea typeface="Cambria Math" panose="02040503050406030204" pitchFamily="18" charset="0"/>
                <a:sym typeface="Symbol" panose="05050102010706020507" pitchFamily="18" charset="2"/>
              </a:rPr>
              <a:t>g g(f)]</a:t>
            </a:r>
          </a:p>
          <a:p>
            <a:r>
              <a:rPr lang="it-IT" dirty="0"/>
              <a:t>"g" spazia su concetti denotanti individuali</a:t>
            </a:r>
          </a:p>
          <a:p>
            <a:r>
              <a:rPr lang="it-IT" dirty="0"/>
              <a:t>niente esiste</a:t>
            </a:r>
          </a:p>
          <a:p>
            <a:r>
              <a:rPr lang="it-IT" dirty="0">
                <a:latin typeface="Cambria Math" panose="02040503050406030204" pitchFamily="18" charset="0"/>
                <a:ea typeface="Cambria Math" panose="02040503050406030204" pitchFamily="18" charset="0"/>
                <a:sym typeface="Symbol" panose="05050102010706020507" pitchFamily="18" charset="2"/>
              </a:rPr>
              <a:t>[</a:t>
            </a:r>
            <a:r>
              <a:rPr lang="it-IT" dirty="0">
                <a:sym typeface="Symbol" panose="05050102010706020507" pitchFamily="18" charset="2"/>
              </a:rPr>
              <a:t>f </a:t>
            </a:r>
            <a:r>
              <a:rPr lang="it-IT" dirty="0">
                <a:latin typeface="Cambria Math" panose="02040503050406030204" pitchFamily="18" charset="0"/>
                <a:ea typeface="Cambria Math" panose="02040503050406030204" pitchFamily="18" charset="0"/>
              </a:rPr>
              <a:t>~</a:t>
            </a:r>
            <a:r>
              <a:rPr lang="it-IT" dirty="0">
                <a:latin typeface="Cambria Math" panose="02040503050406030204" pitchFamily="18" charset="0"/>
                <a:ea typeface="Cambria Math" panose="02040503050406030204" pitchFamily="18" charset="0"/>
                <a:sym typeface="Symbol" panose="05050102010706020507" pitchFamily="18" charset="2"/>
              </a:rPr>
              <a:t>g g(f)](E!)</a:t>
            </a:r>
          </a:p>
          <a:p>
            <a:r>
              <a:rPr lang="it-IT" dirty="0">
                <a:latin typeface="Cambria Math" panose="02040503050406030204" pitchFamily="18" charset="0"/>
                <a:ea typeface="Cambria Math" panose="02040503050406030204" pitchFamily="18" charset="0"/>
              </a:rPr>
              <a:t>~</a:t>
            </a:r>
            <a:r>
              <a:rPr lang="it-IT" dirty="0">
                <a:latin typeface="Cambria Math" panose="02040503050406030204" pitchFamily="18" charset="0"/>
                <a:ea typeface="Cambria Math" panose="02040503050406030204" pitchFamily="18" charset="0"/>
                <a:sym typeface="Symbol" panose="05050102010706020507" pitchFamily="18" charset="2"/>
              </a:rPr>
              <a:t>g g(E!)</a:t>
            </a:r>
          </a:p>
          <a:p>
            <a:r>
              <a:rPr lang="it-IT" dirty="0">
                <a:latin typeface="Cambria Math" panose="02040503050406030204" pitchFamily="18" charset="0"/>
                <a:ea typeface="Cambria Math" panose="02040503050406030204" pitchFamily="18" charset="0"/>
                <a:sym typeface="Symbol" panose="05050102010706020507" pitchFamily="18" charset="2"/>
              </a:rPr>
              <a:t>g</a:t>
            </a:r>
            <a:r>
              <a:rPr lang="it-IT" dirty="0">
                <a:latin typeface="Cambria Math" panose="02040503050406030204" pitchFamily="18" charset="0"/>
                <a:ea typeface="Cambria Math" panose="02040503050406030204" pitchFamily="18" charset="0"/>
              </a:rPr>
              <a:t> ~</a:t>
            </a:r>
            <a:r>
              <a:rPr lang="it-IT" dirty="0">
                <a:latin typeface="Cambria Math" panose="02040503050406030204" pitchFamily="18" charset="0"/>
                <a:ea typeface="Cambria Math" panose="02040503050406030204" pitchFamily="18" charset="0"/>
                <a:sym typeface="Symbol" panose="05050102010706020507" pitchFamily="18" charset="2"/>
              </a:rPr>
              <a:t>g(E!)</a:t>
            </a:r>
          </a:p>
          <a:p>
            <a:r>
              <a:rPr lang="it-IT" dirty="0">
                <a:latin typeface="Cambria Math" panose="02040503050406030204" pitchFamily="18" charset="0"/>
                <a:ea typeface="Cambria Math" panose="02040503050406030204" pitchFamily="18" charset="0"/>
                <a:sym typeface="Symbol" panose="05050102010706020507" pitchFamily="18" charset="2"/>
              </a:rPr>
              <a:t>Questo è contingentemente falso.</a:t>
            </a:r>
          </a:p>
          <a:p>
            <a:r>
              <a:rPr lang="it-IT" dirty="0">
                <a:latin typeface="Cambria Math" panose="02040503050406030204" pitchFamily="18" charset="0"/>
                <a:ea typeface="Cambria Math" panose="02040503050406030204" pitchFamily="18" charset="0"/>
                <a:sym typeface="Symbol" panose="05050102010706020507" pitchFamily="18" charset="2"/>
              </a:rPr>
              <a:t>Per esempio, esemplificando "g" a [il pianeta-terra]:</a:t>
            </a:r>
          </a:p>
          <a:p>
            <a:r>
              <a:rPr lang="it-IT" dirty="0">
                <a:latin typeface="Cambria Math" panose="02040503050406030204" pitchFamily="18" charset="0"/>
                <a:ea typeface="Cambria Math" panose="02040503050406030204" pitchFamily="18" charset="0"/>
              </a:rPr>
              <a:t>~</a:t>
            </a:r>
            <a:r>
              <a:rPr lang="it-IT" dirty="0">
                <a:latin typeface="Cambria Math" panose="02040503050406030204" pitchFamily="18" charset="0"/>
                <a:ea typeface="Cambria Math" panose="02040503050406030204" pitchFamily="18" charset="0"/>
                <a:sym typeface="Symbol" panose="05050102010706020507" pitchFamily="18" charset="2"/>
              </a:rPr>
              <a:t>[il pianeta-terra](E!)</a:t>
            </a:r>
          </a:p>
          <a:p>
            <a:r>
              <a:rPr lang="it-IT" dirty="0">
                <a:latin typeface="Cambria Math" panose="02040503050406030204" pitchFamily="18" charset="0"/>
                <a:ea typeface="Cambria Math" panose="02040503050406030204" pitchFamily="18" charset="0"/>
              </a:rPr>
              <a:t>~</a:t>
            </a:r>
            <a:r>
              <a:rPr lang="it-IT" dirty="0">
                <a:latin typeface="Cambria Math" panose="02040503050406030204" pitchFamily="18" charset="0"/>
                <a:ea typeface="Cambria Math" panose="02040503050406030204" pitchFamily="18" charset="0"/>
                <a:sym typeface="Symbol" panose="05050102010706020507" pitchFamily="18" charset="2"/>
              </a:rPr>
              <a:t></a:t>
            </a:r>
            <a:r>
              <a:rPr lang="it-IT" baseline="30000" dirty="0">
                <a:latin typeface="Cambria Math" panose="02040503050406030204" pitchFamily="18" charset="0"/>
                <a:ea typeface="Cambria Math" panose="02040503050406030204" pitchFamily="18" charset="0"/>
                <a:sym typeface="Symbol" panose="05050102010706020507" pitchFamily="18" charset="2"/>
              </a:rPr>
              <a:t>1</a:t>
            </a:r>
            <a:r>
              <a:rPr lang="it-IT" dirty="0">
                <a:latin typeface="Cambria Math" panose="02040503050406030204" pitchFamily="18" charset="0"/>
                <a:ea typeface="Cambria Math" panose="02040503050406030204" pitchFamily="18" charset="0"/>
                <a:sym typeface="Symbol" panose="05050102010706020507" pitchFamily="18" charset="2"/>
              </a:rPr>
              <a:t>xpianeta-terra(x)</a:t>
            </a:r>
          </a:p>
        </p:txBody>
      </p:sp>
    </p:spTree>
    <p:extLst>
      <p:ext uri="{BB962C8B-B14F-4D97-AF65-F5344CB8AC3E}">
        <p14:creationId xmlns:p14="http://schemas.microsoft.com/office/powerpoint/2010/main" val="3465617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Un possibile recupero delle frasi di </a:t>
            </a:r>
            <a:r>
              <a:rPr lang="it-IT" dirty="0" err="1"/>
              <a:t>Heidegger</a:t>
            </a:r>
            <a:endParaRPr lang="it-IT" dirty="0"/>
          </a:p>
        </p:txBody>
      </p:sp>
      <p:sp>
        <p:nvSpPr>
          <p:cNvPr id="3" name="Segnaposto contenuto 2"/>
          <p:cNvSpPr>
            <a:spLocks noGrp="1"/>
          </p:cNvSpPr>
          <p:nvPr>
            <p:ph idx="1"/>
          </p:nvPr>
        </p:nvSpPr>
        <p:spPr/>
        <p:txBody>
          <a:bodyPr>
            <a:normAutofit fontScale="92500" lnSpcReduction="20000"/>
          </a:bodyPr>
          <a:lstStyle/>
          <a:p>
            <a:r>
              <a:rPr lang="it-IT" dirty="0"/>
              <a:t>(1) l’angoscia rivela il niente</a:t>
            </a:r>
          </a:p>
          <a:p>
            <a:r>
              <a:rPr lang="en-US" dirty="0"/>
              <a:t>(1a) R(a, </a:t>
            </a:r>
            <a:r>
              <a:rPr lang="it-IT" dirty="0">
                <a:latin typeface="Cambria Math" panose="02040503050406030204" pitchFamily="18" charset="0"/>
                <a:ea typeface="Cambria Math" panose="02040503050406030204" pitchFamily="18" charset="0"/>
                <a:sym typeface="Symbol" panose="05050102010706020507" pitchFamily="18" charset="2"/>
              </a:rPr>
              <a:t>[</a:t>
            </a:r>
            <a:r>
              <a:rPr lang="it-IT" dirty="0">
                <a:sym typeface="Symbol" panose="05050102010706020507" pitchFamily="18" charset="2"/>
              </a:rPr>
              <a:t>f </a:t>
            </a:r>
            <a:r>
              <a:rPr lang="it-IT" dirty="0">
                <a:latin typeface="Cambria Math" panose="02040503050406030204" pitchFamily="18" charset="0"/>
                <a:ea typeface="Cambria Math" panose="02040503050406030204" pitchFamily="18" charset="0"/>
              </a:rPr>
              <a:t>~ </a:t>
            </a:r>
            <a:r>
              <a:rPr lang="it-IT" dirty="0">
                <a:latin typeface="Cambria Math" panose="02040503050406030204" pitchFamily="18" charset="0"/>
                <a:ea typeface="Cambria Math" panose="02040503050406030204" pitchFamily="18" charset="0"/>
                <a:sym typeface="Symbol" panose="05050102010706020507" pitchFamily="18" charset="2"/>
              </a:rPr>
              <a:t>g g(f)])</a:t>
            </a:r>
          </a:p>
          <a:p>
            <a:r>
              <a:rPr lang="it-IT" dirty="0"/>
              <a:t>(2) il niente esiste</a:t>
            </a:r>
          </a:p>
          <a:p>
            <a:r>
              <a:rPr lang="en-US" dirty="0"/>
              <a:t>(2c) E!</a:t>
            </a:r>
            <a:r>
              <a:rPr lang="it-IT" dirty="0">
                <a:latin typeface="Cambria Math" panose="02040503050406030204" pitchFamily="18" charset="0"/>
                <a:ea typeface="Cambria Math" panose="02040503050406030204" pitchFamily="18" charset="0"/>
                <a:sym typeface="Symbol" panose="05050102010706020507" pitchFamily="18" charset="2"/>
              </a:rPr>
              <a:t>[</a:t>
            </a:r>
            <a:r>
              <a:rPr lang="it-IT" dirty="0">
                <a:sym typeface="Symbol" panose="05050102010706020507" pitchFamily="18" charset="2"/>
              </a:rPr>
              <a:t>f </a:t>
            </a:r>
            <a:r>
              <a:rPr lang="it-IT" dirty="0">
                <a:latin typeface="Cambria Math" panose="02040503050406030204" pitchFamily="18" charset="0"/>
                <a:ea typeface="Cambria Math" panose="02040503050406030204" pitchFamily="18" charset="0"/>
              </a:rPr>
              <a:t>~ </a:t>
            </a:r>
            <a:r>
              <a:rPr lang="it-IT" dirty="0">
                <a:latin typeface="Cambria Math" panose="02040503050406030204" pitchFamily="18" charset="0"/>
                <a:ea typeface="Cambria Math" panose="02040503050406030204" pitchFamily="18" charset="0"/>
                <a:sym typeface="Symbol" panose="05050102010706020507" pitchFamily="18" charset="2"/>
              </a:rPr>
              <a:t>g g(f)]</a:t>
            </a:r>
          </a:p>
          <a:p>
            <a:r>
              <a:rPr lang="it-IT" dirty="0">
                <a:latin typeface="Cambria Math" panose="02040503050406030204" pitchFamily="18" charset="0"/>
                <a:ea typeface="Cambria Math" panose="02040503050406030204" pitchFamily="18" charset="0"/>
                <a:sym typeface="Symbol" panose="05050102010706020507" pitchFamily="18" charset="2"/>
              </a:rPr>
              <a:t>(3) il niente </a:t>
            </a:r>
            <a:r>
              <a:rPr lang="it-IT" dirty="0" err="1">
                <a:latin typeface="Cambria Math" panose="02040503050406030204" pitchFamily="18" charset="0"/>
                <a:ea typeface="Cambria Math" panose="02040503050406030204" pitchFamily="18" charset="0"/>
                <a:sym typeface="Symbol" panose="05050102010706020507" pitchFamily="18" charset="2"/>
              </a:rPr>
              <a:t>nulleggia</a:t>
            </a:r>
            <a:r>
              <a:rPr lang="it-IT" dirty="0">
                <a:latin typeface="Cambria Math" panose="02040503050406030204" pitchFamily="18" charset="0"/>
                <a:ea typeface="Cambria Math" panose="02040503050406030204" pitchFamily="18" charset="0"/>
                <a:sym typeface="Symbol" panose="05050102010706020507" pitchFamily="18" charset="2"/>
              </a:rPr>
              <a:t>/non-</a:t>
            </a:r>
            <a:r>
              <a:rPr lang="it-IT" dirty="0" err="1">
                <a:latin typeface="Cambria Math" panose="02040503050406030204" pitchFamily="18" charset="0"/>
                <a:ea typeface="Cambria Math" panose="02040503050406030204" pitchFamily="18" charset="0"/>
                <a:sym typeface="Symbol" panose="05050102010706020507" pitchFamily="18" charset="2"/>
              </a:rPr>
              <a:t>eggia</a:t>
            </a:r>
            <a:r>
              <a:rPr lang="it-IT" dirty="0">
                <a:latin typeface="Cambria Math" panose="02040503050406030204" pitchFamily="18" charset="0"/>
                <a:ea typeface="Cambria Math" panose="02040503050406030204" pitchFamily="18" charset="0"/>
                <a:sym typeface="Symbol" panose="05050102010706020507" pitchFamily="18" charset="2"/>
              </a:rPr>
              <a:t> (</a:t>
            </a:r>
            <a:r>
              <a:rPr lang="it-IT" dirty="0" err="1">
                <a:latin typeface="Cambria Math" panose="02040503050406030204" pitchFamily="18" charset="0"/>
                <a:ea typeface="Cambria Math" panose="02040503050406030204" pitchFamily="18" charset="0"/>
                <a:sym typeface="Symbol" panose="05050102010706020507" pitchFamily="18" charset="2"/>
              </a:rPr>
              <a:t>nichtet</a:t>
            </a:r>
            <a:r>
              <a:rPr lang="it-IT" dirty="0">
                <a:latin typeface="Cambria Math" panose="02040503050406030204" pitchFamily="18" charset="0"/>
                <a:ea typeface="Cambria Math" panose="02040503050406030204" pitchFamily="18" charset="0"/>
                <a:sym typeface="Symbol" panose="05050102010706020507" pitchFamily="18" charset="2"/>
              </a:rPr>
              <a:t>)</a:t>
            </a:r>
          </a:p>
          <a:p>
            <a:r>
              <a:rPr lang="it-IT" dirty="0">
                <a:latin typeface="Cambria Math" panose="02040503050406030204" pitchFamily="18" charset="0"/>
                <a:ea typeface="Cambria Math" panose="02040503050406030204" pitchFamily="18" charset="0"/>
                <a:sym typeface="Symbol" panose="05050102010706020507" pitchFamily="18" charset="2"/>
              </a:rPr>
              <a:t>Voltolini (</a:t>
            </a:r>
            <a:r>
              <a:rPr lang="it-IT" dirty="0" err="1">
                <a:latin typeface="Cambria Math" panose="02040503050406030204" pitchFamily="18" charset="0"/>
                <a:ea typeface="Cambria Math" panose="02040503050406030204" pitchFamily="18" charset="0"/>
                <a:sym typeface="Symbol" panose="05050102010706020507" pitchFamily="18" charset="2"/>
              </a:rPr>
              <a:t>Heidegger's</a:t>
            </a:r>
            <a:r>
              <a:rPr lang="it-IT" dirty="0">
                <a:latin typeface="Cambria Math" panose="02040503050406030204" pitchFamily="18" charset="0"/>
                <a:ea typeface="Cambria Math" panose="02040503050406030204" pitchFamily="18" charset="0"/>
                <a:sym typeface="Symbol" panose="05050102010706020507" pitchFamily="18" charset="2"/>
              </a:rPr>
              <a:t> logico-semantic </a:t>
            </a:r>
            <a:r>
              <a:rPr lang="it-IT" dirty="0" err="1">
                <a:latin typeface="Cambria Math" panose="02040503050406030204" pitchFamily="18" charset="0"/>
                <a:ea typeface="Cambria Math" panose="02040503050406030204" pitchFamily="18" charset="0"/>
                <a:sym typeface="Symbol" panose="05050102010706020507" pitchFamily="18" charset="2"/>
              </a:rPr>
              <a:t>strikeback</a:t>
            </a:r>
            <a:r>
              <a:rPr lang="it-IT" dirty="0">
                <a:latin typeface="Cambria Math" panose="02040503050406030204" pitchFamily="18" charset="0"/>
                <a:ea typeface="Cambria Math" panose="02040503050406030204" pitchFamily="18" charset="0"/>
                <a:sym typeface="Symbol" panose="05050102010706020507" pitchFamily="18" charset="2"/>
              </a:rPr>
              <a:t>" in DOWN </a:t>
            </a:r>
            <a:r>
              <a:rPr lang="it-IT" dirty="0" err="1">
                <a:latin typeface="Cambria Math" panose="02040503050406030204" pitchFamily="18" charset="0"/>
                <a:ea typeface="Cambria Math" panose="02040503050406030204" pitchFamily="18" charset="0"/>
                <a:sym typeface="Symbol" panose="05050102010706020507" pitchFamily="18" charset="2"/>
              </a:rPr>
              <a:t>BUT</a:t>
            </a:r>
            <a:r>
              <a:rPr lang="it-IT" dirty="0">
                <a:latin typeface="Cambria Math" panose="02040503050406030204" pitchFamily="18" charset="0"/>
                <a:ea typeface="Cambria Math" panose="02040503050406030204" pitchFamily="18" charset="0"/>
                <a:sym typeface="Symbol" panose="05050102010706020507" pitchFamily="18" charset="2"/>
              </a:rPr>
              <a:t> </a:t>
            </a:r>
            <a:r>
              <a:rPr lang="it-IT" dirty="0" err="1">
                <a:latin typeface="Cambria Math" panose="02040503050406030204" pitchFamily="18" charset="0"/>
                <a:ea typeface="Cambria Math" panose="02040503050406030204" pitchFamily="18" charset="0"/>
                <a:sym typeface="Symbol" panose="05050102010706020507" pitchFamily="18" charset="2"/>
              </a:rPr>
              <a:t>NOT</a:t>
            </a:r>
            <a:r>
              <a:rPr lang="it-IT" dirty="0">
                <a:latin typeface="Cambria Math" panose="02040503050406030204" pitchFamily="18" charset="0"/>
                <a:ea typeface="Cambria Math" panose="02040503050406030204" pitchFamily="18" charset="0"/>
                <a:sym typeface="Symbol" panose="05050102010706020507" pitchFamily="18" charset="2"/>
              </a:rPr>
              <a:t> OUT, 2022, cap. 4) suggerisce, all'interno di un approccio </a:t>
            </a:r>
            <a:r>
              <a:rPr lang="it-IT" dirty="0" err="1">
                <a:latin typeface="Cambria Math" panose="02040503050406030204" pitchFamily="18" charset="0"/>
                <a:ea typeface="Cambria Math" panose="02040503050406030204" pitchFamily="18" charset="0"/>
                <a:sym typeface="Symbol" panose="05050102010706020507" pitchFamily="18" charset="2"/>
              </a:rPr>
              <a:t>meinonghiano</a:t>
            </a:r>
            <a:r>
              <a:rPr lang="it-IT" dirty="0">
                <a:latin typeface="Cambria Math" panose="02040503050406030204" pitchFamily="18" charset="0"/>
                <a:ea typeface="Cambria Math" panose="02040503050406030204" pitchFamily="18" charset="0"/>
                <a:sym typeface="Symbol" panose="05050102010706020507" pitchFamily="18" charset="2"/>
              </a:rPr>
              <a:t> che ha la forma "il P è P": "la cosa che è identica a niente è cosa che è identica a niente </a:t>
            </a:r>
          </a:p>
          <a:p>
            <a:r>
              <a:rPr lang="it-IT" dirty="0">
                <a:latin typeface="Cambria Math" panose="02040503050406030204" pitchFamily="18" charset="0"/>
                <a:ea typeface="Cambria Math" panose="02040503050406030204" pitchFamily="18" charset="0"/>
                <a:sym typeface="Symbol" panose="05050102010706020507" pitchFamily="18" charset="2"/>
              </a:rPr>
              <a:t>Io suggerisco: il concetto 'niente' coinvolge il concetto della negazione</a:t>
            </a:r>
          </a:p>
          <a:p>
            <a:r>
              <a:rPr lang="it-IT" dirty="0">
                <a:latin typeface="Cambria Math" panose="02040503050406030204" pitchFamily="18" charset="0"/>
                <a:ea typeface="Cambria Math" panose="02040503050406030204" pitchFamily="18" charset="0"/>
                <a:sym typeface="Symbol" panose="05050102010706020507" pitchFamily="18" charset="2"/>
              </a:rPr>
              <a:t>(3a) IN([</a:t>
            </a:r>
            <a:r>
              <a:rPr lang="it-IT" dirty="0">
                <a:sym typeface="Symbol" panose="05050102010706020507" pitchFamily="18" charset="2"/>
              </a:rPr>
              <a:t>f </a:t>
            </a:r>
            <a:r>
              <a:rPr lang="it-IT" dirty="0">
                <a:latin typeface="Cambria Math" panose="02040503050406030204" pitchFamily="18" charset="0"/>
                <a:ea typeface="Cambria Math" panose="02040503050406030204" pitchFamily="18" charset="0"/>
              </a:rPr>
              <a:t>~ </a:t>
            </a:r>
            <a:r>
              <a:rPr lang="it-IT" dirty="0">
                <a:latin typeface="Cambria Math" panose="02040503050406030204" pitchFamily="18" charset="0"/>
                <a:ea typeface="Cambria Math" panose="02040503050406030204" pitchFamily="18" charset="0"/>
                <a:sym typeface="Symbol" panose="05050102010706020507" pitchFamily="18" charset="2"/>
              </a:rPr>
              <a:t>g g(f)], </a:t>
            </a:r>
            <a:r>
              <a:rPr lang="it-IT" dirty="0">
                <a:latin typeface="Cambria Math" panose="02040503050406030204" pitchFamily="18" charset="0"/>
                <a:ea typeface="Cambria Math" panose="02040503050406030204" pitchFamily="18" charset="0"/>
              </a:rPr>
              <a:t>~)</a:t>
            </a:r>
            <a:endParaRPr lang="it-IT" dirty="0">
              <a:latin typeface="Cambria Math" panose="02040503050406030204" pitchFamily="18" charset="0"/>
              <a:ea typeface="Cambria Math" panose="02040503050406030204" pitchFamily="18" charset="0"/>
              <a:sym typeface="Symbol" panose="05050102010706020507" pitchFamily="18" charset="2"/>
            </a:endParaRPr>
          </a:p>
          <a:p>
            <a:endParaRPr lang="it-IT" dirty="0">
              <a:latin typeface="Cambria Math" panose="02040503050406030204" pitchFamily="18" charset="0"/>
              <a:ea typeface="Cambria Math" panose="02040503050406030204" pitchFamily="18" charset="0"/>
              <a:sym typeface="Symbol" panose="05050102010706020507" pitchFamily="18" charset="2"/>
            </a:endParaRPr>
          </a:p>
          <a:p>
            <a:pPr marL="0" indent="0">
              <a:buNone/>
            </a:pPr>
            <a:endParaRPr lang="it-IT" dirty="0">
              <a:solidFill>
                <a:srgbClr val="00B050"/>
              </a:solidFill>
              <a:latin typeface="Cambria Math" panose="02040503050406030204" pitchFamily="18" charset="0"/>
              <a:ea typeface="Cambria Math" panose="02040503050406030204" pitchFamily="18" charset="0"/>
              <a:sym typeface="Symbol" panose="05050102010706020507" pitchFamily="18" charset="2"/>
            </a:endParaRPr>
          </a:p>
          <a:p>
            <a:endParaRPr lang="it-IT" dirty="0"/>
          </a:p>
          <a:p>
            <a:pPr marL="0" indent="0">
              <a:buNone/>
            </a:pPr>
            <a:endParaRPr lang="it-IT" dirty="0"/>
          </a:p>
        </p:txBody>
      </p:sp>
      <p:sp>
        <p:nvSpPr>
          <p:cNvPr id="5" name="Segnaposto numero diapositiva 4"/>
          <p:cNvSpPr>
            <a:spLocks noGrp="1"/>
          </p:cNvSpPr>
          <p:nvPr>
            <p:ph type="sldNum" sz="quarter" idx="12"/>
          </p:nvPr>
        </p:nvSpPr>
        <p:spPr/>
        <p:txBody>
          <a:bodyPr/>
          <a:lstStyle/>
          <a:p>
            <a:fld id="{EC72A88D-A9E3-4E67-B127-9D4FEDA4421D}" type="slidenum">
              <a:rPr lang="it-IT" smtClean="0"/>
              <a:t>33</a:t>
            </a:fld>
            <a:endParaRPr lang="it-IT"/>
          </a:p>
        </p:txBody>
      </p:sp>
    </p:spTree>
    <p:extLst>
      <p:ext uri="{BB962C8B-B14F-4D97-AF65-F5344CB8AC3E}">
        <p14:creationId xmlns:p14="http://schemas.microsoft.com/office/powerpoint/2010/main" val="881215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Un’altra possibile chiave di lettura …</a:t>
            </a:r>
          </a:p>
        </p:txBody>
      </p:sp>
      <p:sp>
        <p:nvSpPr>
          <p:cNvPr id="5" name="Segnaposto numero diapositiva 4"/>
          <p:cNvSpPr>
            <a:spLocks noGrp="1"/>
          </p:cNvSpPr>
          <p:nvPr>
            <p:ph type="sldNum" sz="quarter" idx="12"/>
          </p:nvPr>
        </p:nvSpPr>
        <p:spPr/>
        <p:txBody>
          <a:bodyPr/>
          <a:lstStyle/>
          <a:p>
            <a:fld id="{EC72A88D-A9E3-4E67-B127-9D4FEDA4421D}" type="slidenum">
              <a:rPr lang="it-IT" smtClean="0"/>
              <a:t>34</a:t>
            </a:fld>
            <a:endParaRPr lang="it-IT"/>
          </a:p>
        </p:txBody>
      </p:sp>
    </p:spTree>
    <p:extLst>
      <p:ext uri="{BB962C8B-B14F-4D97-AF65-F5344CB8AC3E}">
        <p14:creationId xmlns:p14="http://schemas.microsoft.com/office/powerpoint/2010/main" val="989271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misticismo orientale</a:t>
            </a:r>
          </a:p>
        </p:txBody>
      </p:sp>
      <p:sp>
        <p:nvSpPr>
          <p:cNvPr id="3" name="Segnaposto contenuto 2"/>
          <p:cNvSpPr>
            <a:spLocks noGrp="1"/>
          </p:cNvSpPr>
          <p:nvPr>
            <p:ph idx="1"/>
          </p:nvPr>
        </p:nvSpPr>
        <p:spPr/>
        <p:txBody>
          <a:bodyPr/>
          <a:lstStyle/>
          <a:p>
            <a:r>
              <a:rPr lang="it-IT" dirty="0"/>
              <a:t>NOTHINGNESS AND `SUUYATAA: </a:t>
            </a:r>
            <a:r>
              <a:rPr lang="en-US" dirty="0"/>
              <a:t>A COMPARISON OF HEIDEGGER AND NISHITANI</a:t>
            </a:r>
          </a:p>
          <a:p>
            <a:r>
              <a:rPr lang="it-IT" dirty="0"/>
              <a:t>Fred </a:t>
            </a:r>
            <a:r>
              <a:rPr lang="it-IT" dirty="0" err="1"/>
              <a:t>Dallmayr</a:t>
            </a:r>
            <a:endParaRPr lang="it-IT" dirty="0"/>
          </a:p>
          <a:p>
            <a:r>
              <a:rPr lang="it-IT" dirty="0"/>
              <a:t>«</a:t>
            </a:r>
            <a:r>
              <a:rPr lang="it-IT" dirty="0" err="1"/>
              <a:t>Philosophy</a:t>
            </a:r>
            <a:r>
              <a:rPr lang="it-IT" dirty="0"/>
              <a:t> East and West»</a:t>
            </a:r>
          </a:p>
          <a:p>
            <a:r>
              <a:rPr lang="en-US" dirty="0"/>
              <a:t>Volume 42, Number 1(January 1992)</a:t>
            </a:r>
            <a:endParaRPr lang="it-IT" dirty="0"/>
          </a:p>
        </p:txBody>
      </p:sp>
      <p:sp>
        <p:nvSpPr>
          <p:cNvPr id="5" name="Segnaposto numero diapositiva 4"/>
          <p:cNvSpPr>
            <a:spLocks noGrp="1"/>
          </p:cNvSpPr>
          <p:nvPr>
            <p:ph type="sldNum" sz="quarter" idx="12"/>
          </p:nvPr>
        </p:nvSpPr>
        <p:spPr/>
        <p:txBody>
          <a:bodyPr/>
          <a:lstStyle/>
          <a:p>
            <a:fld id="{EC72A88D-A9E3-4E67-B127-9D4FEDA4421D}" type="slidenum">
              <a:rPr lang="it-IT" smtClean="0"/>
              <a:t>35</a:t>
            </a:fld>
            <a:endParaRPr lang="it-IT"/>
          </a:p>
        </p:txBody>
      </p:sp>
    </p:spTree>
    <p:extLst>
      <p:ext uri="{BB962C8B-B14F-4D97-AF65-F5344CB8AC3E}">
        <p14:creationId xmlns:p14="http://schemas.microsoft.com/office/powerpoint/2010/main" val="3041600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7500" lnSpcReduction="20000"/>
          </a:bodyPr>
          <a:lstStyle/>
          <a:p>
            <a:r>
              <a:rPr lang="en-US" dirty="0"/>
              <a:t>As is well known, </a:t>
            </a:r>
            <a:r>
              <a:rPr lang="en-US" b="1" dirty="0"/>
              <a:t>nothingness or emptiness stands at</a:t>
            </a:r>
          </a:p>
          <a:p>
            <a:r>
              <a:rPr lang="en-US" b="1" dirty="0"/>
              <a:t>the center of all forms of Buddhist thought</a:t>
            </a:r>
            <a:r>
              <a:rPr lang="en-US" dirty="0"/>
              <a:t>,</a:t>
            </a:r>
          </a:p>
          <a:p>
            <a:r>
              <a:rPr lang="en-US" dirty="0"/>
              <a:t>including Zen Buddhism; it is this aspect which, to</a:t>
            </a:r>
          </a:p>
          <a:p>
            <a:r>
              <a:rPr lang="en-US" dirty="0"/>
              <a:t>Western minds, frequently suggests an attitude of</a:t>
            </a:r>
          </a:p>
          <a:p>
            <a:r>
              <a:rPr lang="en-US" dirty="0"/>
              <a:t>complete withdrawal or world‐denial. Yet, as one</a:t>
            </a:r>
          </a:p>
          <a:p>
            <a:r>
              <a:rPr lang="en-US" dirty="0"/>
              <a:t>should note, nothingness here does not simply mean</a:t>
            </a:r>
          </a:p>
          <a:p>
            <a:r>
              <a:rPr lang="en-US" dirty="0"/>
              <a:t>negativity or denial; far from denoting a vacuum,</a:t>
            </a:r>
          </a:p>
          <a:p>
            <a:r>
              <a:rPr lang="en-US" dirty="0"/>
              <a:t>the term designates the inner core of reality or the</a:t>
            </a:r>
          </a:p>
          <a:p>
            <a:r>
              <a:rPr lang="en-US" dirty="0"/>
              <a:t>other side of being‐‐which carries life‐affirming and sustaining implications.</a:t>
            </a:r>
          </a:p>
          <a:p>
            <a:r>
              <a:rPr lang="en-US" dirty="0"/>
              <a:t>… </a:t>
            </a:r>
            <a:r>
              <a:rPr lang="en-US" b="1" dirty="0"/>
              <a:t>nothingness or nihility comes to</a:t>
            </a:r>
          </a:p>
          <a:p>
            <a:r>
              <a:rPr lang="en-US" b="1" dirty="0"/>
              <a:t>the fore whenever the routine course of our life is</a:t>
            </a:r>
          </a:p>
          <a:p>
            <a:r>
              <a:rPr lang="en-US" b="1" dirty="0"/>
              <a:t>disrupted by calamities or inner doubt</a:t>
            </a:r>
          </a:p>
          <a:p>
            <a:endParaRPr lang="it-IT" dirty="0"/>
          </a:p>
        </p:txBody>
      </p:sp>
      <p:sp>
        <p:nvSpPr>
          <p:cNvPr id="5" name="Segnaposto numero diapositiva 4"/>
          <p:cNvSpPr>
            <a:spLocks noGrp="1"/>
          </p:cNvSpPr>
          <p:nvPr>
            <p:ph type="sldNum" sz="quarter" idx="12"/>
          </p:nvPr>
        </p:nvSpPr>
        <p:spPr/>
        <p:txBody>
          <a:bodyPr/>
          <a:lstStyle/>
          <a:p>
            <a:fld id="{EC72A88D-A9E3-4E67-B127-9D4FEDA4421D}" type="slidenum">
              <a:rPr lang="it-IT" smtClean="0"/>
              <a:t>36</a:t>
            </a:fld>
            <a:endParaRPr lang="it-IT"/>
          </a:p>
        </p:txBody>
      </p:sp>
    </p:spTree>
    <p:extLst>
      <p:ext uri="{BB962C8B-B14F-4D97-AF65-F5344CB8AC3E}">
        <p14:creationId xmlns:p14="http://schemas.microsoft.com/office/powerpoint/2010/main" val="4280356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Conclusioni</a:t>
            </a:r>
          </a:p>
        </p:txBody>
      </p:sp>
      <p:sp>
        <p:nvSpPr>
          <p:cNvPr id="3" name="Segnaposto contenuto 2"/>
          <p:cNvSpPr>
            <a:spLocks noGrp="1"/>
          </p:cNvSpPr>
          <p:nvPr>
            <p:ph idx="1"/>
          </p:nvPr>
        </p:nvSpPr>
        <p:spPr/>
        <p:txBody>
          <a:bodyPr/>
          <a:lstStyle/>
          <a:p>
            <a:r>
              <a:rPr lang="it-IT" dirty="0" err="1"/>
              <a:t>Carnap</a:t>
            </a:r>
            <a:r>
              <a:rPr lang="it-IT" dirty="0"/>
              <a:t> ha ragione nel puntualizzare l'uso corretto, primario, di "niente" come quantificatore</a:t>
            </a:r>
          </a:p>
          <a:p>
            <a:r>
              <a:rPr lang="it-IT" dirty="0"/>
              <a:t>però, coi concetti denotanti possiamo evitare di considerare prive di significato le frasi di Heidegger</a:t>
            </a:r>
          </a:p>
          <a:p>
            <a:r>
              <a:rPr lang="it-IT" dirty="0"/>
              <a:t>Inoltre ci servono i concetti denotanti per formalizzare la domanda fondamentale "perché c'è qualcosa e non niente"</a:t>
            </a:r>
          </a:p>
          <a:p>
            <a:r>
              <a:rPr lang="it-IT" dirty="0"/>
              <a:t>Poi l'analisi di </a:t>
            </a:r>
            <a:r>
              <a:rPr lang="it-IT" dirty="0" err="1"/>
              <a:t>carnap</a:t>
            </a:r>
            <a:r>
              <a:rPr lang="it-IT" dirty="0"/>
              <a:t> tralascia l’aspetto mistico/poetico/estetico</a:t>
            </a:r>
          </a:p>
          <a:p>
            <a:r>
              <a:rPr lang="it-IT" dirty="0"/>
              <a:t>Ma forse per coglierlo possiamo rivolgerci direttamente al Buddhismo Zen oppure (come suggerisce </a:t>
            </a:r>
            <a:r>
              <a:rPr lang="it-IT" dirty="0" err="1"/>
              <a:t>Carnap</a:t>
            </a:r>
            <a:r>
              <a:rPr lang="it-IT" dirty="0"/>
              <a:t>) a poesia, arte, musica?</a:t>
            </a:r>
          </a:p>
        </p:txBody>
      </p:sp>
      <p:sp>
        <p:nvSpPr>
          <p:cNvPr id="5" name="Segnaposto numero diapositiva 4"/>
          <p:cNvSpPr>
            <a:spLocks noGrp="1"/>
          </p:cNvSpPr>
          <p:nvPr>
            <p:ph type="sldNum" sz="quarter" idx="12"/>
          </p:nvPr>
        </p:nvSpPr>
        <p:spPr/>
        <p:txBody>
          <a:bodyPr/>
          <a:lstStyle/>
          <a:p>
            <a:fld id="{EC72A88D-A9E3-4E67-B127-9D4FEDA4421D}" type="slidenum">
              <a:rPr lang="it-IT" smtClean="0"/>
              <a:t>37</a:t>
            </a:fld>
            <a:endParaRPr lang="it-IT"/>
          </a:p>
        </p:txBody>
      </p:sp>
    </p:spTree>
    <p:extLst>
      <p:ext uri="{BB962C8B-B14F-4D97-AF65-F5344CB8AC3E}">
        <p14:creationId xmlns:p14="http://schemas.microsoft.com/office/powerpoint/2010/main" val="1405085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A8E029-BC53-4C61-AE66-AD984020ADC4}"/>
              </a:ext>
            </a:extLst>
          </p:cNvPr>
          <p:cNvSpPr>
            <a:spLocks noGrp="1"/>
          </p:cNvSpPr>
          <p:nvPr>
            <p:ph type="title"/>
          </p:nvPr>
        </p:nvSpPr>
        <p:spPr/>
        <p:txBody>
          <a:bodyPr/>
          <a:lstStyle/>
          <a:p>
            <a:r>
              <a:rPr lang="it-IT" dirty="0"/>
              <a:t>Perché c'è qualcosa e non niente?</a:t>
            </a:r>
          </a:p>
        </p:txBody>
      </p:sp>
      <p:sp>
        <p:nvSpPr>
          <p:cNvPr id="3" name="Segnaposto contenuto 2">
            <a:extLst>
              <a:ext uri="{FF2B5EF4-FFF2-40B4-BE49-F238E27FC236}">
                <a16:creationId xmlns:a16="http://schemas.microsoft.com/office/drawing/2014/main" id="{74EFAD53-5AB1-400D-98A3-CD7BCD9BFCF8}"/>
              </a:ext>
            </a:extLst>
          </p:cNvPr>
          <p:cNvSpPr>
            <a:spLocks noGrp="1"/>
          </p:cNvSpPr>
          <p:nvPr>
            <p:ph idx="1"/>
          </p:nvPr>
        </p:nvSpPr>
        <p:spPr/>
        <p:txBody>
          <a:bodyPr/>
          <a:lstStyle/>
          <a:p>
            <a:r>
              <a:rPr lang="it-IT" dirty="0"/>
              <a:t>Approccio probabilistico</a:t>
            </a:r>
          </a:p>
          <a:p>
            <a:r>
              <a:rPr lang="it-IT" dirty="0" err="1"/>
              <a:t>Nozick</a:t>
            </a:r>
            <a:endParaRPr lang="it-IT" dirty="0"/>
          </a:p>
          <a:p>
            <a:r>
              <a:rPr lang="it-IT" dirty="0"/>
              <a:t>Van </a:t>
            </a:r>
            <a:r>
              <a:rPr lang="it-IT" dirty="0" err="1"/>
              <a:t>Inwagen</a:t>
            </a:r>
            <a:endParaRPr lang="it-IT" dirty="0"/>
          </a:p>
        </p:txBody>
      </p:sp>
    </p:spTree>
    <p:extLst>
      <p:ext uri="{BB962C8B-B14F-4D97-AF65-F5344CB8AC3E}">
        <p14:creationId xmlns:p14="http://schemas.microsoft.com/office/powerpoint/2010/main" val="570296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Davos</a:t>
            </a:r>
          </a:p>
        </p:txBody>
      </p:sp>
      <p:sp>
        <p:nvSpPr>
          <p:cNvPr id="3" name="Segnaposto contenuto 2"/>
          <p:cNvSpPr>
            <a:spLocks noGrp="1"/>
          </p:cNvSpPr>
          <p:nvPr>
            <p:ph idx="1"/>
          </p:nvPr>
        </p:nvSpPr>
        <p:spPr/>
        <p:txBody>
          <a:bodyPr>
            <a:normAutofit lnSpcReduction="10000"/>
          </a:bodyPr>
          <a:lstStyle/>
          <a:p>
            <a:r>
              <a:rPr lang="it-IT" dirty="0"/>
              <a:t>Tra il 1928 e il 1931 ebbero luogo a Davos una serie di corsi universitari che miravano a realizzare un luogo di incontro filosofico di respiro internazionale. A Davos</a:t>
            </a:r>
            <a:r>
              <a:rPr lang="it-IT" baseline="30000" dirty="0"/>
              <a:t> </a:t>
            </a:r>
            <a:r>
              <a:rPr lang="it-IT" dirty="0"/>
              <a:t>intervennero i maggiori protagonisti</a:t>
            </a:r>
            <a:r>
              <a:rPr lang="it-IT" baseline="30000" dirty="0"/>
              <a:t> </a:t>
            </a:r>
            <a:r>
              <a:rPr lang="it-IT" dirty="0"/>
              <a:t>della scena filosofica del tempo, coloro che impressero un nuovo corso alla filosofia del Novecento. </a:t>
            </a:r>
          </a:p>
          <a:p>
            <a:r>
              <a:rPr lang="it-IT" dirty="0"/>
              <a:t>Nel secondo di questi corsi, nel 1929, furono invitati a tenere un ciclo di lezioni anche Ernst </a:t>
            </a:r>
            <a:r>
              <a:rPr lang="it-IT" dirty="0" err="1"/>
              <a:t>Cassirer</a:t>
            </a:r>
            <a:r>
              <a:rPr lang="it-IT" dirty="0"/>
              <a:t> e Martin Heidegger, al seguito delle quali fu organizzato un dibatto pubblico in cui i due filosofi ebbero modo di confrontarsi. ... tra i molti accorsi ci fu anche uno dei maggiori esponenti del Circolo di Vienna: Rudolf </a:t>
            </a:r>
            <a:r>
              <a:rPr lang="it-IT" dirty="0" err="1"/>
              <a:t>Carnap</a:t>
            </a:r>
            <a:r>
              <a:rPr lang="it-IT" dirty="0"/>
              <a:t>. (da </a:t>
            </a:r>
            <a:r>
              <a:rPr lang="it-IT" dirty="0" err="1"/>
              <a:t>Giambastiani</a:t>
            </a:r>
            <a:r>
              <a:rPr lang="it-IT" dirty="0"/>
              <a:t> "Kant: pomo della discordia tra analitici e continentali", 2014)</a:t>
            </a:r>
          </a:p>
        </p:txBody>
      </p:sp>
      <p:sp>
        <p:nvSpPr>
          <p:cNvPr id="4" name="Segnaposto numero diapositiva 3"/>
          <p:cNvSpPr>
            <a:spLocks noGrp="1"/>
          </p:cNvSpPr>
          <p:nvPr>
            <p:ph type="sldNum" sz="quarter" idx="12"/>
          </p:nvPr>
        </p:nvSpPr>
        <p:spPr/>
        <p:txBody>
          <a:bodyPr/>
          <a:lstStyle/>
          <a:p>
            <a:fld id="{8C038837-84FD-4548-9ED9-8F5228A1A248}" type="slidenum">
              <a:rPr lang="it-IT" smtClean="0"/>
              <a:t>4</a:t>
            </a:fld>
            <a:endParaRPr lang="it-IT"/>
          </a:p>
        </p:txBody>
      </p:sp>
    </p:spTree>
    <p:extLst>
      <p:ext uri="{BB962C8B-B14F-4D97-AF65-F5344CB8AC3E}">
        <p14:creationId xmlns:p14="http://schemas.microsoft.com/office/powerpoint/2010/main" val="888402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24000" y="188641"/>
            <a:ext cx="9144000" cy="461665"/>
          </a:xfrm>
          <a:prstGeom prst="rect">
            <a:avLst/>
          </a:prstGeom>
          <a:noFill/>
        </p:spPr>
        <p:txBody>
          <a:bodyPr wrap="square" rtlCol="0">
            <a:spAutoFit/>
          </a:bodyPr>
          <a:lstStyle/>
          <a:p>
            <a:r>
              <a:rPr lang="it-IT" sz="2400"/>
              <a:t>                    </a:t>
            </a:r>
            <a:r>
              <a:rPr lang="it-IT" sz="2400" b="1"/>
              <a:t>DAVOS</a:t>
            </a:r>
            <a:r>
              <a:rPr lang="it-IT" sz="2400"/>
              <a:t> </a:t>
            </a:r>
            <a:r>
              <a:rPr lang="it-IT" sz="2400" dirty="0"/>
              <a:t>(Svizzera</a:t>
            </a:r>
            <a:r>
              <a:rPr lang="it-IT" sz="2400"/>
              <a:t>) </a:t>
            </a:r>
            <a:endParaRPr lang="it-IT" sz="2400" dirty="0"/>
          </a:p>
        </p:txBody>
      </p:sp>
      <p:pic>
        <p:nvPicPr>
          <p:cNvPr id="3" name="Immagine 2" descr="1024px-Davos2.jpg"/>
          <p:cNvPicPr>
            <a:picLocks noChangeAspect="1"/>
          </p:cNvPicPr>
          <p:nvPr/>
        </p:nvPicPr>
        <p:blipFill>
          <a:blip r:embed="rId3" cstate="print"/>
          <a:stretch>
            <a:fillRect/>
          </a:stretch>
        </p:blipFill>
        <p:spPr>
          <a:xfrm>
            <a:off x="1524000" y="1340768"/>
            <a:ext cx="9144000" cy="5517232"/>
          </a:xfrm>
          <a:prstGeom prst="rect">
            <a:avLst/>
          </a:prstGeom>
        </p:spPr>
      </p:pic>
      <p:sp>
        <p:nvSpPr>
          <p:cNvPr id="4" name="Segnaposto numero diapositiva 3"/>
          <p:cNvSpPr>
            <a:spLocks noGrp="1"/>
          </p:cNvSpPr>
          <p:nvPr>
            <p:ph type="sldNum" sz="quarter" idx="12"/>
          </p:nvPr>
        </p:nvSpPr>
        <p:spPr/>
        <p:txBody>
          <a:bodyPr/>
          <a:lstStyle/>
          <a:p>
            <a:fld id="{8C038837-84FD-4548-9ED9-8F5228A1A248}" type="slidenum">
              <a:rPr lang="it-IT" smtClean="0"/>
              <a:t>5</a:t>
            </a:fld>
            <a:endParaRPr lang="it-IT"/>
          </a:p>
        </p:txBody>
      </p:sp>
    </p:spTree>
    <p:extLst>
      <p:ext uri="{BB962C8B-B14F-4D97-AF65-F5344CB8AC3E}">
        <p14:creationId xmlns:p14="http://schemas.microsoft.com/office/powerpoint/2010/main" val="1945546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Carnap incontra Heidegger</a:t>
            </a:r>
          </a:p>
        </p:txBody>
      </p:sp>
      <p:sp>
        <p:nvSpPr>
          <p:cNvPr id="3" name="Segnaposto contenuto 2"/>
          <p:cNvSpPr>
            <a:spLocks noGrp="1"/>
          </p:cNvSpPr>
          <p:nvPr>
            <p:ph idx="1"/>
          </p:nvPr>
        </p:nvSpPr>
        <p:spPr/>
        <p:txBody>
          <a:bodyPr/>
          <a:lstStyle/>
          <a:p>
            <a:r>
              <a:rPr lang="it-IT"/>
              <a:t>Carnap assiste al dibattito di Davos tra Cassirer e Heidegger.</a:t>
            </a:r>
          </a:p>
          <a:p>
            <a:r>
              <a:rPr lang="it-IT"/>
              <a:t>Nel suo diario Carnap ricorda che a Davos il 30 marzo 1929 fece una passeggiata con Heidegger parlando di varie questioni filosofiche e che il 3 aprile s’incontrò con lui in un caffè parlando di questioni connesse alla nuova logica matematica.</a:t>
            </a:r>
          </a:p>
          <a:p>
            <a:endParaRPr lang="it-IT"/>
          </a:p>
        </p:txBody>
      </p:sp>
      <p:sp>
        <p:nvSpPr>
          <p:cNvPr id="4" name="Segnaposto numero diapositiva 3"/>
          <p:cNvSpPr>
            <a:spLocks noGrp="1"/>
          </p:cNvSpPr>
          <p:nvPr>
            <p:ph type="sldNum" sz="quarter" idx="12"/>
          </p:nvPr>
        </p:nvSpPr>
        <p:spPr/>
        <p:txBody>
          <a:bodyPr/>
          <a:lstStyle/>
          <a:p>
            <a:fld id="{8C038837-84FD-4548-9ED9-8F5228A1A248}" type="slidenum">
              <a:rPr lang="it-IT" smtClean="0"/>
              <a:t>6</a:t>
            </a:fld>
            <a:endParaRPr lang="it-IT"/>
          </a:p>
        </p:txBody>
      </p:sp>
    </p:spTree>
    <p:extLst>
      <p:ext uri="{BB962C8B-B14F-4D97-AF65-F5344CB8AC3E}">
        <p14:creationId xmlns:p14="http://schemas.microsoft.com/office/powerpoint/2010/main" val="1468695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Carnap contro Heidegger</a:t>
            </a:r>
          </a:p>
        </p:txBody>
      </p:sp>
      <p:sp>
        <p:nvSpPr>
          <p:cNvPr id="3" name="Segnaposto contenuto 2"/>
          <p:cNvSpPr>
            <a:spLocks noGrp="1"/>
          </p:cNvSpPr>
          <p:nvPr>
            <p:ph idx="1"/>
          </p:nvPr>
        </p:nvSpPr>
        <p:spPr/>
        <p:txBody>
          <a:bodyPr/>
          <a:lstStyle/>
          <a:p>
            <a:r>
              <a:rPr lang="it-IT"/>
              <a:t>Successivamente Carnap analizza criticamente alcuni passi di </a:t>
            </a:r>
            <a:r>
              <a:rPr lang="it-IT" i="1"/>
              <a:t>Che cos’è metafisica? </a:t>
            </a:r>
            <a:r>
              <a:rPr lang="it-IT"/>
              <a:t>di Heidegger nel suo articolo, del 1932 </a:t>
            </a:r>
            <a:r>
              <a:rPr lang="it-IT">
                <a:solidFill>
                  <a:srgbClr val="FF0000"/>
                </a:solidFill>
              </a:rPr>
              <a:t>Überwindung der Metaphysik durch logische Analyse der Sprache</a:t>
            </a:r>
            <a:r>
              <a:rPr lang="it-IT"/>
              <a:t>, </a:t>
            </a:r>
            <a:r>
              <a:rPr lang="it-IT" i="1"/>
              <a:t>Erkenntnis</a:t>
            </a:r>
            <a:r>
              <a:rPr lang="it-IT"/>
              <a:t>, 2 (1932): 219-241 (redatto sulla base di una conferenza tenuta all’Università di Varsavia nel novembre del 1930, ripetuta a Zurigo, Praga, Berlino e Brno)</a:t>
            </a:r>
          </a:p>
          <a:p>
            <a:r>
              <a:rPr lang="it-IT"/>
              <a:t>Il testo di Heidegger è presentato come esempio tipico di insensatezza del discorso metafisico</a:t>
            </a:r>
          </a:p>
          <a:p>
            <a:r>
              <a:rPr lang="it-IT"/>
              <a:t>Presumibilmente, ci sono dietro anche motivazioni politiche ...</a:t>
            </a:r>
          </a:p>
        </p:txBody>
      </p:sp>
      <p:sp>
        <p:nvSpPr>
          <p:cNvPr id="4" name="Segnaposto numero diapositiva 3"/>
          <p:cNvSpPr>
            <a:spLocks noGrp="1"/>
          </p:cNvSpPr>
          <p:nvPr>
            <p:ph type="sldNum" sz="quarter" idx="12"/>
          </p:nvPr>
        </p:nvSpPr>
        <p:spPr/>
        <p:txBody>
          <a:bodyPr/>
          <a:lstStyle/>
          <a:p>
            <a:fld id="{8C038837-84FD-4548-9ED9-8F5228A1A248}" type="slidenum">
              <a:rPr lang="it-IT" smtClean="0"/>
              <a:t>7</a:t>
            </a:fld>
            <a:endParaRPr lang="it-IT"/>
          </a:p>
        </p:txBody>
      </p:sp>
    </p:spTree>
    <p:extLst>
      <p:ext uri="{BB962C8B-B14F-4D97-AF65-F5344CB8AC3E}">
        <p14:creationId xmlns:p14="http://schemas.microsoft.com/office/powerpoint/2010/main" val="2818183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Hammer_and_sickle.svg.png"/>
          <p:cNvPicPr>
            <a:picLocks noChangeAspect="1"/>
          </p:cNvPicPr>
          <p:nvPr/>
        </p:nvPicPr>
        <p:blipFill>
          <a:blip r:embed="rId3" cstate="print"/>
          <a:stretch>
            <a:fillRect/>
          </a:stretch>
        </p:blipFill>
        <p:spPr>
          <a:xfrm>
            <a:off x="1524000" y="0"/>
            <a:ext cx="3943350" cy="3943350"/>
          </a:xfrm>
          <a:prstGeom prst="rect">
            <a:avLst/>
          </a:prstGeom>
        </p:spPr>
      </p:pic>
      <p:pic>
        <p:nvPicPr>
          <p:cNvPr id="3" name="Immagine 2" descr="Flag_of_the_NSDAP_(1920–1945).svg.png"/>
          <p:cNvPicPr>
            <a:picLocks noChangeAspect="1"/>
          </p:cNvPicPr>
          <p:nvPr/>
        </p:nvPicPr>
        <p:blipFill>
          <a:blip r:embed="rId4" cstate="print"/>
          <a:stretch>
            <a:fillRect/>
          </a:stretch>
        </p:blipFill>
        <p:spPr>
          <a:xfrm>
            <a:off x="5524500" y="0"/>
            <a:ext cx="5143500" cy="3086100"/>
          </a:xfrm>
          <a:prstGeom prst="rect">
            <a:avLst/>
          </a:prstGeom>
        </p:spPr>
      </p:pic>
      <p:pic>
        <p:nvPicPr>
          <p:cNvPr id="4" name="Immagine 3" descr="Carnap 1.jpg"/>
          <p:cNvPicPr>
            <a:picLocks noChangeAspect="1"/>
          </p:cNvPicPr>
          <p:nvPr/>
        </p:nvPicPr>
        <p:blipFill>
          <a:blip r:embed="rId5" cstate="print"/>
          <a:stretch>
            <a:fillRect/>
          </a:stretch>
        </p:blipFill>
        <p:spPr>
          <a:xfrm>
            <a:off x="2639616" y="4005064"/>
            <a:ext cx="2119598" cy="2686336"/>
          </a:xfrm>
          <a:prstGeom prst="rect">
            <a:avLst/>
          </a:prstGeom>
        </p:spPr>
      </p:pic>
      <p:pic>
        <p:nvPicPr>
          <p:cNvPr id="5" name="Immagine 4" descr="Martin-heidegger.jpg"/>
          <p:cNvPicPr>
            <a:picLocks noChangeAspect="1"/>
          </p:cNvPicPr>
          <p:nvPr/>
        </p:nvPicPr>
        <p:blipFill>
          <a:blip r:embed="rId6" cstate="print"/>
          <a:stretch>
            <a:fillRect/>
          </a:stretch>
        </p:blipFill>
        <p:spPr>
          <a:xfrm>
            <a:off x="6960096" y="3140968"/>
            <a:ext cx="2531872" cy="3570224"/>
          </a:xfrm>
          <a:prstGeom prst="rect">
            <a:avLst/>
          </a:prstGeom>
        </p:spPr>
      </p:pic>
      <p:sp>
        <p:nvSpPr>
          <p:cNvPr id="6" name="Segnaposto numero diapositiva 5"/>
          <p:cNvSpPr>
            <a:spLocks noGrp="1"/>
          </p:cNvSpPr>
          <p:nvPr>
            <p:ph type="sldNum" sz="quarter" idx="12"/>
          </p:nvPr>
        </p:nvSpPr>
        <p:spPr/>
        <p:txBody>
          <a:bodyPr/>
          <a:lstStyle/>
          <a:p>
            <a:fld id="{8C038837-84FD-4548-9ED9-8F5228A1A248}" type="slidenum">
              <a:rPr lang="it-IT" smtClean="0"/>
              <a:t>8</a:t>
            </a:fld>
            <a:endParaRPr lang="it-IT"/>
          </a:p>
        </p:txBody>
      </p:sp>
    </p:spTree>
    <p:extLst>
      <p:ext uri="{BB962C8B-B14F-4D97-AF65-F5344CB8AC3E}">
        <p14:creationId xmlns:p14="http://schemas.microsoft.com/office/powerpoint/2010/main" val="1965554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24000" y="332657"/>
            <a:ext cx="9130296" cy="6740307"/>
          </a:xfrm>
          <a:prstGeom prst="rect">
            <a:avLst/>
          </a:prstGeom>
          <a:noFill/>
        </p:spPr>
        <p:txBody>
          <a:bodyPr wrap="square" rtlCol="0">
            <a:spAutoFit/>
          </a:bodyPr>
          <a:lstStyle/>
          <a:p>
            <a:r>
              <a:rPr lang="it-IT" sz="2400" b="1" dirty="0" err="1"/>
              <a:t>Carnap</a:t>
            </a:r>
            <a:r>
              <a:rPr lang="it-IT" sz="2400" dirty="0"/>
              <a:t>, Conferenza di Brno: “non si pensi che la lotta contro la metafisica sia il nostro compito primario. La lotta contro la metafisica è necessaria soltanto a causa della situazione storica, per liberarsi degli ostacoli. Verrà, io spero, un tempo in cui non ci sarà più bisogno di fare conferenze contro la metafisica”. Nella stessa conferenza in riferimento alla domanda di un uditore marxista: “ è soddisfatto della mia idea riguardo a come la metafisica verrà superata mediante riforma della struttura sottostante”. </a:t>
            </a:r>
            <a:r>
              <a:rPr lang="it-IT" sz="2400" dirty="0">
                <a:highlight>
                  <a:srgbClr val="FFFF00"/>
                </a:highlight>
              </a:rPr>
              <a:t>(dal diario di </a:t>
            </a:r>
            <a:r>
              <a:rPr lang="it-IT" sz="2400" dirty="0" err="1">
                <a:highlight>
                  <a:srgbClr val="FFFF00"/>
                </a:highlight>
              </a:rPr>
              <a:t>Carnap</a:t>
            </a:r>
            <a:r>
              <a:rPr lang="it-IT" sz="2400" dirty="0">
                <a:highlight>
                  <a:srgbClr val="FFFF00"/>
                </a:highlight>
              </a:rPr>
              <a:t> (inedito), cit. da di Michael Friedman, </a:t>
            </a:r>
            <a:r>
              <a:rPr lang="it-IT" sz="2400" i="1" dirty="0">
                <a:highlight>
                  <a:srgbClr val="FFFF00"/>
                </a:highlight>
              </a:rPr>
              <a:t>La filosofia al bivio</a:t>
            </a:r>
            <a:r>
              <a:rPr lang="it-IT" sz="2400" dirty="0">
                <a:highlight>
                  <a:srgbClr val="FFFF00"/>
                </a:highlight>
              </a:rPr>
              <a:t>, R. Cortina, Milano 2004, p. 32)</a:t>
            </a:r>
          </a:p>
          <a:p>
            <a:endParaRPr lang="it-IT" sz="2400" dirty="0"/>
          </a:p>
          <a:p>
            <a:r>
              <a:rPr lang="it-IT" sz="2400" b="1" dirty="0" err="1"/>
              <a:t>Neurath</a:t>
            </a:r>
            <a:r>
              <a:rPr lang="it-IT" sz="2400" dirty="0"/>
              <a:t> (1932): “La scuola idealistica dei filosofi contemporanei, da </a:t>
            </a:r>
            <a:r>
              <a:rPr lang="it-IT" sz="2400" dirty="0" err="1"/>
              <a:t>Spann</a:t>
            </a:r>
            <a:r>
              <a:rPr lang="it-IT" sz="2400" dirty="0"/>
              <a:t> a Heidegger pretende di dominare, come dominavano un tempo i teologi; ma gli scolastici potevano sostenersi poggiandosi sulla struttura sottostante del modo di produzione feudale, mentre i nostri filosofi scolastici non si rendono conto che la struttura che li sostiene sta per essere portata via da sotto i loro piedi”. </a:t>
            </a:r>
            <a:r>
              <a:rPr lang="it-IT" sz="2400" dirty="0">
                <a:highlight>
                  <a:srgbClr val="FFFF00"/>
                </a:highlight>
              </a:rPr>
              <a:t>(Die </a:t>
            </a:r>
            <a:r>
              <a:rPr lang="it-IT" sz="2400" dirty="0" err="1">
                <a:highlight>
                  <a:srgbClr val="FFFF00"/>
                </a:highlight>
              </a:rPr>
              <a:t>Philosophie</a:t>
            </a:r>
            <a:r>
              <a:rPr lang="it-IT" sz="2400" dirty="0">
                <a:highlight>
                  <a:srgbClr val="FFFF00"/>
                </a:highlight>
              </a:rPr>
              <a:t> </a:t>
            </a:r>
            <a:r>
              <a:rPr lang="it-IT" sz="2400" dirty="0" err="1">
                <a:highlight>
                  <a:srgbClr val="FFFF00"/>
                </a:highlight>
              </a:rPr>
              <a:t>im</a:t>
            </a:r>
            <a:r>
              <a:rPr lang="it-IT" sz="2400" dirty="0">
                <a:highlight>
                  <a:srgbClr val="FFFF00"/>
                </a:highlight>
              </a:rPr>
              <a:t> </a:t>
            </a:r>
            <a:r>
              <a:rPr lang="it-IT" sz="2400" dirty="0" err="1">
                <a:highlight>
                  <a:srgbClr val="FFFF00"/>
                </a:highlight>
              </a:rPr>
              <a:t>Kampf</a:t>
            </a:r>
            <a:r>
              <a:rPr lang="it-IT" sz="2400" dirty="0">
                <a:highlight>
                  <a:srgbClr val="FFFF00"/>
                </a:highlight>
              </a:rPr>
              <a:t> </a:t>
            </a:r>
            <a:r>
              <a:rPr lang="it-IT" sz="2400" dirty="0" err="1">
                <a:highlight>
                  <a:srgbClr val="FFFF00"/>
                </a:highlight>
              </a:rPr>
              <a:t>gegen</a:t>
            </a:r>
            <a:r>
              <a:rPr lang="it-IT" sz="2400" dirty="0">
                <a:highlight>
                  <a:srgbClr val="FFFF00"/>
                </a:highlight>
              </a:rPr>
              <a:t> </a:t>
            </a:r>
            <a:r>
              <a:rPr lang="it-IT" sz="2400" dirty="0" err="1">
                <a:highlight>
                  <a:srgbClr val="FFFF00"/>
                </a:highlight>
              </a:rPr>
              <a:t>der</a:t>
            </a:r>
            <a:r>
              <a:rPr lang="it-IT" sz="2400" dirty="0">
                <a:highlight>
                  <a:srgbClr val="FFFF00"/>
                </a:highlight>
              </a:rPr>
              <a:t> </a:t>
            </a:r>
            <a:r>
              <a:rPr lang="it-IT" sz="2400" dirty="0" err="1">
                <a:highlight>
                  <a:srgbClr val="FFFF00"/>
                </a:highlight>
              </a:rPr>
              <a:t>Fortschritt</a:t>
            </a:r>
            <a:r>
              <a:rPr lang="it-IT" sz="2400" dirty="0">
                <a:highlight>
                  <a:srgbClr val="FFFF00"/>
                </a:highlight>
              </a:rPr>
              <a:t> </a:t>
            </a:r>
            <a:r>
              <a:rPr lang="it-IT" sz="2400" dirty="0" err="1">
                <a:highlight>
                  <a:srgbClr val="FFFF00"/>
                </a:highlight>
              </a:rPr>
              <a:t>der</a:t>
            </a:r>
            <a:r>
              <a:rPr lang="it-IT" sz="2400" dirty="0">
                <a:highlight>
                  <a:srgbClr val="FFFF00"/>
                </a:highlight>
              </a:rPr>
              <a:t> </a:t>
            </a:r>
            <a:r>
              <a:rPr lang="it-IT" sz="2400" dirty="0" err="1">
                <a:highlight>
                  <a:srgbClr val="FFFF00"/>
                </a:highlight>
              </a:rPr>
              <a:t>Wissenschaft</a:t>
            </a:r>
            <a:r>
              <a:rPr lang="it-IT" sz="2400" dirty="0">
                <a:highlight>
                  <a:srgbClr val="FFFF00"/>
                </a:highlight>
              </a:rPr>
              <a:t> (1932) in </a:t>
            </a:r>
            <a:r>
              <a:rPr lang="it-IT" sz="2400" i="1" dirty="0" err="1">
                <a:highlight>
                  <a:srgbClr val="FFFF00"/>
                </a:highlight>
              </a:rPr>
              <a:t>Der</a:t>
            </a:r>
            <a:r>
              <a:rPr lang="it-IT" sz="2400" i="1" dirty="0">
                <a:highlight>
                  <a:srgbClr val="FFFF00"/>
                </a:highlight>
              </a:rPr>
              <a:t> </a:t>
            </a:r>
            <a:r>
              <a:rPr lang="it-IT" sz="2400" i="1" dirty="0" err="1">
                <a:highlight>
                  <a:srgbClr val="FFFF00"/>
                </a:highlight>
              </a:rPr>
              <a:t>Kampf</a:t>
            </a:r>
            <a:r>
              <a:rPr lang="it-IT" sz="2400" dirty="0">
                <a:highlight>
                  <a:srgbClr val="FFFF00"/>
                </a:highlight>
              </a:rPr>
              <a:t>, 25:385-389, cit. da Friedman, cit., p.  31)</a:t>
            </a:r>
          </a:p>
        </p:txBody>
      </p:sp>
    </p:spTree>
    <p:extLst>
      <p:ext uri="{BB962C8B-B14F-4D97-AF65-F5344CB8AC3E}">
        <p14:creationId xmlns:p14="http://schemas.microsoft.com/office/powerpoint/2010/main" val="278153166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2546</Words>
  <Application>Microsoft Office PowerPoint</Application>
  <PresentationFormat>Widescreen</PresentationFormat>
  <Paragraphs>230</Paragraphs>
  <Slides>38</Slides>
  <Notes>5</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38</vt:i4>
      </vt:variant>
    </vt:vector>
  </HeadingPairs>
  <TitlesOfParts>
    <vt:vector size="45" baseType="lpstr">
      <vt:lpstr>Arial</vt:lpstr>
      <vt:lpstr>Brush Script MT</vt:lpstr>
      <vt:lpstr>Calibri</vt:lpstr>
      <vt:lpstr>Calibri Light</vt:lpstr>
      <vt:lpstr>Cambria Math</vt:lpstr>
      <vt:lpstr>Symbol</vt:lpstr>
      <vt:lpstr>Tema di Office</vt:lpstr>
      <vt:lpstr>Ontologia 23-24</vt:lpstr>
      <vt:lpstr>Presentazione standard di PowerPoint</vt:lpstr>
      <vt:lpstr>Carnap e Heidegger si incontrano</vt:lpstr>
      <vt:lpstr>Davos</vt:lpstr>
      <vt:lpstr>Presentazione standard di PowerPoint</vt:lpstr>
      <vt:lpstr>Carnap incontra Heidegger</vt:lpstr>
      <vt:lpstr>Carnap contro Heidegger</vt:lpstr>
      <vt:lpstr>Presentazione standard di PowerPoint</vt:lpstr>
      <vt:lpstr>Presentazione standard di PowerPoint</vt:lpstr>
      <vt:lpstr>Reazione di Heidegger</vt:lpstr>
      <vt:lpstr>Introduzione alla metafisica</vt:lpstr>
      <vt:lpstr>Presentazione standard di PowerPoint</vt:lpstr>
      <vt:lpstr>Presentazione standard di PowerPoint</vt:lpstr>
      <vt:lpstr>Presentazione standard di PowerPoint</vt:lpstr>
      <vt:lpstr>Superamento della metafisica</vt:lpstr>
      <vt:lpstr>Presentazione standard di PowerPoint</vt:lpstr>
      <vt:lpstr>Il punto di vista di Carnap</vt:lpstr>
      <vt:lpstr>Un indovinello</vt:lpstr>
      <vt:lpstr>Presentazione standard di PowerPoint</vt:lpstr>
      <vt:lpstr>Voltolini si Heidegger e Carnap</vt:lpstr>
      <vt:lpstr>Heidegger sul niente</vt:lpstr>
      <vt:lpstr>Presentazione standard di PowerPoint</vt:lpstr>
      <vt:lpstr>Che cosa significa «niente»?</vt:lpstr>
      <vt:lpstr>«Logistica» (linguaggio della logica del prim’ordine)</vt:lpstr>
      <vt:lpstr>Gli errori di Heidegger secondo Carnap</vt:lpstr>
      <vt:lpstr>Torniamo all’indovinello</vt:lpstr>
      <vt:lpstr>Come «tradurrebbe» Carnap</vt:lpstr>
      <vt:lpstr>due questioni</vt:lpstr>
      <vt:lpstr>niente e qualcosa</vt:lpstr>
      <vt:lpstr>c'è qualcosa piuttosto che niente</vt:lpstr>
      <vt:lpstr>"qualcosa" coi concetti denotanti</vt:lpstr>
      <vt:lpstr>"niente" coi concetti denotanti</vt:lpstr>
      <vt:lpstr>Un possibile recupero delle frasi di Heidegger</vt:lpstr>
      <vt:lpstr>Presentazione standard di PowerPoint</vt:lpstr>
      <vt:lpstr>Il misticismo orientale</vt:lpstr>
      <vt:lpstr>Presentazione standard di PowerPoint</vt:lpstr>
      <vt:lpstr>Conclusioni</vt:lpstr>
      <vt:lpstr>Perché c'è qualcosa e non niente?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Ontologia 23-24</dc:title>
  <dc:creator>Francesco Orilia</dc:creator>
  <cp:lastModifiedBy>Francesco Orilia</cp:lastModifiedBy>
  <cp:revision>16</cp:revision>
  <dcterms:created xsi:type="dcterms:W3CDTF">2023-11-25T08:30:11Z</dcterms:created>
  <dcterms:modified xsi:type="dcterms:W3CDTF">2023-12-04T09:33:54Z</dcterms:modified>
</cp:coreProperties>
</file>