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2" r:id="rId3"/>
    <p:sldId id="334" r:id="rId4"/>
    <p:sldId id="363" r:id="rId5"/>
    <p:sldId id="362" r:id="rId6"/>
    <p:sldId id="333" r:id="rId7"/>
    <p:sldId id="335" r:id="rId8"/>
    <p:sldId id="336" r:id="rId9"/>
    <p:sldId id="364" r:id="rId10"/>
    <p:sldId id="290" r:id="rId11"/>
    <p:sldId id="312" r:id="rId12"/>
    <p:sldId id="313" r:id="rId13"/>
    <p:sldId id="291" r:id="rId14"/>
    <p:sldId id="292" r:id="rId15"/>
    <p:sldId id="293" r:id="rId16"/>
    <p:sldId id="366" r:id="rId17"/>
    <p:sldId id="367" r:id="rId18"/>
    <p:sldId id="368" r:id="rId19"/>
    <p:sldId id="365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72E67A-93E5-4AB6-9506-C49E620430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C7EDD13-A7D8-4639-8E53-1F0C1C09B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B12B0AB-634F-43EF-ACEE-03395712F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2E3037-5BD7-4E6D-83E2-371379CDA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3577FB-626E-48B6-A4BC-6A5585624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570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7C0D20-2997-4B38-834A-B8EA8361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AAA6790-9076-440B-AF06-A7D716713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C7B548-D1D1-4ED6-8873-33FF10ED6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DDD280-7A67-44B7-B714-95062C561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489F2ED-4ADD-465F-9253-51B7E8692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868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9FA5046-19FD-4CEA-9469-E9BEAF7868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6BF93F1-3617-4405-8929-0FB3622F1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BB9A9C-3D77-4FAB-A305-FE8C79544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EE12A2-9708-47B7-B261-0F987576E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2C44859-9B74-4A87-B150-FDC33A25C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961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2DA953-7AD3-44A2-B7DD-BD0911A1D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F14A3B-2C10-46CE-8AFF-BD97CC876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7A6B63-D6FE-4023-BD26-3303DD9AF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71FA1F-7B53-4455-9026-B7A033571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C389BEB-982E-49F5-A6EB-D3D7FC2A8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710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714D15-FB8C-4C0C-AF9B-EFBF80A05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0F7D426-D16D-4A77-8814-F40A8E9D0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5D454CE-C0C7-4451-A9CD-BC330C7B8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F7C05A0-D6C3-4970-91CF-B5C842B90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BC9E32-A570-4F6D-A508-E587BD122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89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DBA70-C346-46B1-ABA7-1C5EAF01F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B73010-2497-4ECA-AE49-512E1BF30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5296456-C55B-469E-AB6E-5E97508262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E43EA9E-D59B-4EE9-B290-6F2BDBF5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5191ED5-1052-49FE-9EF2-B1A80BAE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2BA7C96-98E3-46B8-84E6-68F56B163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2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4BBC4F-3723-45C4-82E4-AE2A770B9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177E116-58E1-41EC-8CFA-A108DCDDF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3D256AF-F42E-4727-ABD0-D02B7DBF87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3AA74D5-62DF-47F2-894D-111ECE6D96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BAD296D-57D5-4925-A46E-37A2FC9D52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3CF48EF-1BE8-44FB-AA42-2742E111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15A83C0-144A-4898-AC43-6DD789589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76B3E4B-386F-4022-A9DA-4E3E0415F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387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058EE4-784F-4786-B771-FE8AE9252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C7A6041-90D8-4586-B636-60A70826F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B198DF8-2C59-4136-8E25-7AB9277CA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F429DED-0D3D-4AB3-BC04-9EEC43CF7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3919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158BD05-15BE-4565-9F7A-0E54F257B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2B2F6BF-B344-446F-8834-AD77B7120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A016FC4-C81C-4CBE-BB53-7511177B8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9046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45C29D-A0EF-40AF-B8BC-6BEC1400B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1D2483-A813-4C4C-9A04-6421D8C1F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DB4AF0C-CD7B-4C34-9DC1-192E330C3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238DB3-2B4A-4EE3-A180-C82BC0CE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95B2EE-E891-4254-879D-05E956350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3CE16F-6AC5-435E-86E9-F7891B334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216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17AFF0-2C22-445F-88C7-4AC167922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4AA1313-017C-4323-9499-EAA29B143E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9162C54-6A24-419A-9973-2DCA20CCC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37F74EE-9CD7-4EA6-A57B-7C56E245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E32A73B-3923-4102-A621-A8C8187F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FA7B9A3-ACCF-4188-996B-AB7A49052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039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6F60ACA-7DD2-4480-B284-6C1A3AA3A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771A575-08E5-4AB7-AC95-88672879D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D0EB83-EF8F-4209-8394-4B5FF14981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23BF2-DA8B-4729-AEF1-0C1247B7404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F71E4D-D657-4AD3-A882-BCEDB2B5D2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27B099-D078-43F0-962B-01E2FC1C7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14EC1-5660-4BA2-8970-B62CAC0787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142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enti.unimc.it/francesco.orilia" TargetMode="External"/><Relationship Id="rId2" Type="http://schemas.openxmlformats.org/officeDocument/2006/relationships/hyperlink" Target="https://eu-central-1.protection.sophos.com/?d=google.com&amp;u=aHR0cHM6Ly9kb2NzLmdvb2dsZS5jb20vZm9ybXMvZC9lLzFGQUlwUUxTZEdibDlWQWV1ZGViNlZORlFsc2k5TFdvVzc2T3VCMmsyLUVROXVsT1BFTGJqSlRnL3ZpZXdmb3JtP3VzcD1zZl9saW5r&amp;i=NjA5NDA5OTE5NmUwM2YzNzEwODdhNmRi&amp;t=WDhFU3czcUJLREJFSSswWkJmSWhBcUNxWEVITlFqNy9ocnJnZ3FOWnp6RT0=&amp;h=cf3955775d614abab2247a16f8e1138b&amp;s=AVNPUEhUT0NFTkNSWVBUSVZDL7hkaW2gI3UIvgC931OFSbu_X0TdHlyqC-QVm5yv2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garattinigiacomo@gmail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23C20B-3623-425E-8412-6AEB3C0712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Ontologia Analitica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62ED7EA-772E-4F0D-85E0-E81E405F46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5-8</a:t>
            </a:r>
          </a:p>
        </p:txBody>
      </p:sp>
    </p:spTree>
    <p:extLst>
      <p:ext uri="{BB962C8B-B14F-4D97-AF65-F5344CB8AC3E}">
        <p14:creationId xmlns:p14="http://schemas.microsoft.com/office/powerpoint/2010/main" val="4273756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Properties</a:t>
            </a:r>
            <a:r>
              <a:rPr lang="it-IT" dirty="0"/>
              <a:t> and Relations:</a:t>
            </a:r>
            <a:br>
              <a:rPr lang="it-IT" dirty="0"/>
            </a:br>
            <a:r>
              <a:rPr lang="it-IT" dirty="0" err="1"/>
              <a:t>Abundant</a:t>
            </a:r>
            <a:r>
              <a:rPr lang="it-IT" dirty="0"/>
              <a:t> vs. Sparse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v. Carrara et al., cap. 7, par. 5</a:t>
            </a:r>
          </a:p>
        </p:txBody>
      </p:sp>
    </p:spTree>
    <p:extLst>
      <p:ext uri="{BB962C8B-B14F-4D97-AF65-F5344CB8AC3E}">
        <p14:creationId xmlns:p14="http://schemas.microsoft.com/office/powerpoint/2010/main" val="1419441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Properties and relations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Realism</a:t>
            </a:r>
            <a:r>
              <a:rPr lang="it-IT" dirty="0"/>
              <a:t> vs. </a:t>
            </a:r>
            <a:r>
              <a:rPr lang="it-IT" dirty="0" err="1"/>
              <a:t>nominalism</a:t>
            </a:r>
            <a:endParaRPr lang="it-IT" dirty="0"/>
          </a:p>
          <a:p>
            <a:r>
              <a:rPr lang="it-IT" dirty="0" err="1"/>
              <a:t>universals</a:t>
            </a:r>
            <a:r>
              <a:rPr lang="it-IT" dirty="0"/>
              <a:t> vs. </a:t>
            </a:r>
            <a:r>
              <a:rPr lang="it-IT" dirty="0" err="1"/>
              <a:t>tropes</a:t>
            </a:r>
            <a:r>
              <a:rPr lang="it-IT" dirty="0"/>
              <a:t> </a:t>
            </a:r>
          </a:p>
          <a:p>
            <a:r>
              <a:rPr lang="it-IT" dirty="0" err="1"/>
              <a:t>Abundant</a:t>
            </a:r>
            <a:r>
              <a:rPr lang="it-IT" dirty="0"/>
              <a:t> (</a:t>
            </a:r>
            <a:r>
              <a:rPr lang="it-IT" dirty="0" err="1"/>
              <a:t>type</a:t>
            </a:r>
            <a:r>
              <a:rPr lang="it-IT" dirty="0"/>
              <a:t> I) v. sparse (</a:t>
            </a:r>
            <a:r>
              <a:rPr lang="it-IT" dirty="0" err="1"/>
              <a:t>type</a:t>
            </a:r>
            <a:r>
              <a:rPr lang="it-IT" dirty="0"/>
              <a:t> II) (</a:t>
            </a:r>
            <a:r>
              <a:rPr lang="it-IT" dirty="0" err="1"/>
              <a:t>see</a:t>
            </a:r>
            <a:r>
              <a:rPr lang="it-IT" dirty="0"/>
              <a:t> </a:t>
            </a:r>
            <a:r>
              <a:rPr lang="it-IT" dirty="0" err="1"/>
              <a:t>forthcoming</a:t>
            </a:r>
            <a:r>
              <a:rPr lang="it-IT" dirty="0"/>
              <a:t> </a:t>
            </a:r>
            <a:r>
              <a:rPr lang="it-IT" dirty="0" err="1"/>
              <a:t>slides</a:t>
            </a:r>
            <a:r>
              <a:rPr lang="it-IT" dirty="0"/>
              <a:t>)</a:t>
            </a:r>
          </a:p>
          <a:p>
            <a:r>
              <a:rPr lang="it-IT" dirty="0"/>
              <a:t>Orilia &amp; Paolini </a:t>
            </a:r>
            <a:r>
              <a:rPr lang="it-IT" dirty="0" err="1"/>
              <a:t>Paoletti's</a:t>
            </a:r>
            <a:r>
              <a:rPr lang="it-IT" dirty="0"/>
              <a:t> </a:t>
            </a:r>
            <a:r>
              <a:rPr lang="it-IT" dirty="0" err="1"/>
              <a:t>SEP</a:t>
            </a:r>
            <a:r>
              <a:rPr lang="it-IT" dirty="0"/>
              <a:t> entry on </a:t>
            </a:r>
            <a:r>
              <a:rPr lang="it-IT" dirty="0" err="1"/>
              <a:t>properties</a:t>
            </a:r>
            <a:r>
              <a:rPr lang="it-IT" dirty="0"/>
              <a:t> </a:t>
            </a:r>
          </a:p>
          <a:p>
            <a:r>
              <a:rPr lang="it-IT" dirty="0" err="1"/>
              <a:t>Maurin's</a:t>
            </a:r>
            <a:r>
              <a:rPr lang="it-IT" dirty="0"/>
              <a:t> </a:t>
            </a:r>
            <a:r>
              <a:rPr lang="it-IT" dirty="0" err="1"/>
              <a:t>SEP</a:t>
            </a:r>
            <a:r>
              <a:rPr lang="it-IT" dirty="0"/>
              <a:t> entry on </a:t>
            </a:r>
            <a:r>
              <a:rPr lang="it-IT" dirty="0" err="1"/>
              <a:t>tropes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5518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distinction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Abundant</a:t>
            </a:r>
            <a:r>
              <a:rPr lang="it-IT" dirty="0"/>
              <a:t> vs. Sparse (Lewis 1983)</a:t>
            </a:r>
          </a:p>
          <a:p>
            <a:r>
              <a:rPr lang="it-IT" dirty="0" err="1"/>
              <a:t>Type</a:t>
            </a:r>
            <a:r>
              <a:rPr lang="it-IT" dirty="0"/>
              <a:t> I vs. </a:t>
            </a:r>
            <a:r>
              <a:rPr lang="it-IT" dirty="0" err="1"/>
              <a:t>Type</a:t>
            </a:r>
            <a:r>
              <a:rPr lang="it-IT" dirty="0"/>
              <a:t> II (</a:t>
            </a:r>
            <a:r>
              <a:rPr lang="it-IT" dirty="0" err="1"/>
              <a:t>Bealer</a:t>
            </a:r>
            <a:r>
              <a:rPr lang="it-IT" dirty="0"/>
              <a:t> 1982)</a:t>
            </a:r>
          </a:p>
          <a:p>
            <a:r>
              <a:rPr lang="it-IT" dirty="0" err="1"/>
              <a:t>PRP</a:t>
            </a:r>
            <a:r>
              <a:rPr lang="it-IT" dirty="0"/>
              <a:t> = </a:t>
            </a:r>
            <a:r>
              <a:rPr lang="it-IT" dirty="0" err="1"/>
              <a:t>Property</a:t>
            </a:r>
            <a:r>
              <a:rPr lang="it-IT" dirty="0"/>
              <a:t>/Relation/</a:t>
            </a:r>
            <a:r>
              <a:rPr lang="it-IT" dirty="0" err="1"/>
              <a:t>Proposition</a:t>
            </a:r>
            <a:r>
              <a:rPr lang="it-IT" dirty="0"/>
              <a:t> </a:t>
            </a:r>
            <a:r>
              <a:rPr lang="it-IT" dirty="0" err="1"/>
              <a:t>Type</a:t>
            </a:r>
            <a:r>
              <a:rPr lang="it-IT" dirty="0"/>
              <a:t> I (</a:t>
            </a:r>
            <a:r>
              <a:rPr lang="it-IT" dirty="0" err="1"/>
              <a:t>concepts</a:t>
            </a:r>
            <a:r>
              <a:rPr lang="it-IT" dirty="0"/>
              <a:t>, </a:t>
            </a:r>
            <a:r>
              <a:rPr lang="it-IT" dirty="0" err="1"/>
              <a:t>propositions</a:t>
            </a:r>
            <a:r>
              <a:rPr lang="it-IT" dirty="0"/>
              <a:t>): fine-</a:t>
            </a:r>
            <a:r>
              <a:rPr lang="it-IT" dirty="0" err="1"/>
              <a:t>grained</a:t>
            </a:r>
            <a:r>
              <a:rPr lang="it-IT" dirty="0"/>
              <a:t> </a:t>
            </a:r>
            <a:r>
              <a:rPr lang="it-IT" dirty="0" err="1"/>
              <a:t>meanings</a:t>
            </a:r>
            <a:r>
              <a:rPr lang="it-IT" dirty="0"/>
              <a:t> of </a:t>
            </a:r>
            <a:r>
              <a:rPr lang="it-IT" dirty="0" err="1"/>
              <a:t>predicates</a:t>
            </a:r>
            <a:r>
              <a:rPr lang="it-IT" dirty="0"/>
              <a:t> and </a:t>
            </a:r>
            <a:r>
              <a:rPr lang="it-IT" dirty="0" err="1"/>
              <a:t>sentences</a:t>
            </a:r>
            <a:endParaRPr lang="it-IT" dirty="0"/>
          </a:p>
          <a:p>
            <a:r>
              <a:rPr lang="it-IT" dirty="0" err="1"/>
              <a:t>Type</a:t>
            </a:r>
            <a:r>
              <a:rPr lang="it-IT" dirty="0"/>
              <a:t> II (</a:t>
            </a:r>
            <a:r>
              <a:rPr lang="it-IT" dirty="0" err="1"/>
              <a:t>qualities</a:t>
            </a:r>
            <a:r>
              <a:rPr lang="it-IT" dirty="0"/>
              <a:t>,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r>
              <a:rPr lang="it-IT" dirty="0"/>
              <a:t>): </a:t>
            </a:r>
            <a:r>
              <a:rPr lang="it-IT" dirty="0" err="1"/>
              <a:t>coarse-grained</a:t>
            </a:r>
            <a:r>
              <a:rPr lang="it-IT" dirty="0"/>
              <a:t> </a:t>
            </a:r>
            <a:r>
              <a:rPr lang="it-IT" dirty="0" err="1"/>
              <a:t>entities</a:t>
            </a:r>
            <a:r>
              <a:rPr lang="it-IT" dirty="0"/>
              <a:t> in the </a:t>
            </a:r>
            <a:r>
              <a:rPr lang="it-IT" dirty="0" err="1"/>
              <a:t>natural</a:t>
            </a:r>
            <a:r>
              <a:rPr lang="it-IT" dirty="0"/>
              <a:t> world</a:t>
            </a:r>
          </a:p>
          <a:p>
            <a:endParaRPr lang="it-IT" dirty="0"/>
          </a:p>
        </p:txBody>
      </p:sp>
      <p:pic>
        <p:nvPicPr>
          <p:cNvPr id="4" name="Picture 6" descr="Picture of George Beal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884" y="285031"/>
            <a:ext cx="1473126" cy="147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9993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Sparse </a:t>
            </a:r>
            <a:r>
              <a:rPr lang="it-IT" dirty="0" err="1"/>
              <a:t>properties</a:t>
            </a:r>
            <a:r>
              <a:rPr lang="it-IT" dirty="0"/>
              <a:t> and relations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Natural, </a:t>
            </a:r>
            <a:r>
              <a:rPr lang="it-IT" dirty="0" err="1"/>
              <a:t>exemplified</a:t>
            </a:r>
            <a:r>
              <a:rPr lang="it-IT" dirty="0"/>
              <a:t> in the </a:t>
            </a:r>
            <a:r>
              <a:rPr lang="it-IT" dirty="0" err="1"/>
              <a:t>physical</a:t>
            </a:r>
            <a:r>
              <a:rPr lang="it-IT" dirty="0"/>
              <a:t> world</a:t>
            </a:r>
          </a:p>
          <a:p>
            <a:r>
              <a:rPr lang="it-IT" dirty="0" err="1"/>
              <a:t>Constituents</a:t>
            </a:r>
            <a:r>
              <a:rPr lang="it-IT" dirty="0"/>
              <a:t> of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endParaRPr lang="it-IT" dirty="0"/>
          </a:p>
          <a:p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involving</a:t>
            </a:r>
            <a:r>
              <a:rPr lang="it-IT" dirty="0"/>
              <a:t> </a:t>
            </a:r>
            <a:r>
              <a:rPr lang="it-IT" dirty="0" err="1"/>
              <a:t>logical</a:t>
            </a:r>
            <a:r>
              <a:rPr lang="it-IT" dirty="0"/>
              <a:t> </a:t>
            </a:r>
            <a:r>
              <a:rPr lang="it-IT" dirty="0" err="1"/>
              <a:t>operators</a:t>
            </a:r>
            <a:endParaRPr lang="it-IT" dirty="0"/>
          </a:p>
          <a:p>
            <a:r>
              <a:rPr lang="it-IT" dirty="0" err="1"/>
              <a:t>discovered</a:t>
            </a:r>
            <a:r>
              <a:rPr lang="it-IT" dirty="0"/>
              <a:t> by </a:t>
            </a:r>
            <a:r>
              <a:rPr lang="it-IT" dirty="0" err="1"/>
              <a:t>scientific</a:t>
            </a:r>
            <a:r>
              <a:rPr lang="it-IT" dirty="0"/>
              <a:t> </a:t>
            </a:r>
            <a:r>
              <a:rPr lang="it-IT" dirty="0" err="1"/>
              <a:t>investigation</a:t>
            </a:r>
            <a:endParaRPr lang="it-IT" dirty="0"/>
          </a:p>
          <a:p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necessarily</a:t>
            </a:r>
            <a:r>
              <a:rPr lang="it-IT" dirty="0"/>
              <a:t> </a:t>
            </a:r>
            <a:r>
              <a:rPr lang="it-IT" dirty="0" err="1"/>
              <a:t>fundamental</a:t>
            </a:r>
            <a:r>
              <a:rPr lang="it-IT" dirty="0"/>
              <a:t> (</a:t>
            </a:r>
            <a:r>
              <a:rPr lang="it-IT" dirty="0" err="1"/>
              <a:t>microphysical</a:t>
            </a:r>
            <a:r>
              <a:rPr lang="it-IT" dirty="0"/>
              <a:t>), e.g., </a:t>
            </a:r>
            <a:r>
              <a:rPr lang="it-IT" dirty="0" err="1"/>
              <a:t>chemical</a:t>
            </a:r>
            <a:r>
              <a:rPr lang="it-IT" dirty="0"/>
              <a:t>, </a:t>
            </a:r>
            <a:r>
              <a:rPr lang="it-IT" dirty="0" err="1"/>
              <a:t>biological</a:t>
            </a:r>
            <a:r>
              <a:rPr lang="it-IT" dirty="0"/>
              <a:t>, </a:t>
            </a:r>
            <a:r>
              <a:rPr lang="it-IT" dirty="0" err="1"/>
              <a:t>psychological</a:t>
            </a:r>
            <a:r>
              <a:rPr lang="it-IT" dirty="0"/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1258568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Abundant</a:t>
            </a:r>
            <a:r>
              <a:rPr lang="it-IT" dirty="0"/>
              <a:t> </a:t>
            </a:r>
            <a:r>
              <a:rPr lang="it-IT" dirty="0" err="1"/>
              <a:t>properties</a:t>
            </a:r>
            <a:r>
              <a:rPr lang="it-IT" dirty="0"/>
              <a:t> and relations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concepts</a:t>
            </a:r>
            <a:r>
              <a:rPr lang="it-IT" dirty="0"/>
              <a:t>, </a:t>
            </a:r>
            <a:r>
              <a:rPr lang="it-IT" dirty="0" err="1"/>
              <a:t>mental</a:t>
            </a:r>
            <a:r>
              <a:rPr lang="it-IT" dirty="0"/>
              <a:t> </a:t>
            </a:r>
            <a:r>
              <a:rPr lang="it-IT" dirty="0" err="1"/>
              <a:t>contents</a:t>
            </a:r>
            <a:endParaRPr lang="it-IT" dirty="0"/>
          </a:p>
          <a:p>
            <a:r>
              <a:rPr lang="it-IT" dirty="0" err="1"/>
              <a:t>constituents</a:t>
            </a:r>
            <a:r>
              <a:rPr lang="it-IT" dirty="0"/>
              <a:t> of </a:t>
            </a:r>
            <a:r>
              <a:rPr lang="it-IT" dirty="0" err="1"/>
              <a:t>propositions</a:t>
            </a:r>
            <a:endParaRPr lang="it-IT" dirty="0"/>
          </a:p>
          <a:p>
            <a:r>
              <a:rPr lang="it-IT" dirty="0" err="1"/>
              <a:t>may</a:t>
            </a:r>
            <a:r>
              <a:rPr lang="it-IT" dirty="0"/>
              <a:t> involve </a:t>
            </a:r>
            <a:r>
              <a:rPr lang="it-IT" dirty="0" err="1"/>
              <a:t>logical</a:t>
            </a:r>
            <a:r>
              <a:rPr lang="it-IT" dirty="0"/>
              <a:t> </a:t>
            </a:r>
            <a:r>
              <a:rPr lang="it-IT" dirty="0" err="1"/>
              <a:t>operators</a:t>
            </a:r>
            <a:endParaRPr lang="it-IT" dirty="0"/>
          </a:p>
          <a:p>
            <a:r>
              <a:rPr lang="it-IT" dirty="0"/>
              <a:t>fine-</a:t>
            </a:r>
            <a:r>
              <a:rPr lang="it-IT" dirty="0" err="1"/>
              <a:t>grained</a:t>
            </a:r>
            <a:r>
              <a:rPr lang="it-IT" dirty="0"/>
              <a:t> </a:t>
            </a:r>
            <a:r>
              <a:rPr lang="it-IT" dirty="0" err="1"/>
              <a:t>identity</a:t>
            </a:r>
            <a:r>
              <a:rPr lang="it-IT" dirty="0"/>
              <a:t> </a:t>
            </a:r>
            <a:r>
              <a:rPr lang="it-IT" dirty="0" err="1"/>
              <a:t>conditions</a:t>
            </a:r>
            <a:endParaRPr lang="it-IT" dirty="0"/>
          </a:p>
          <a:p>
            <a:pPr lvl="1"/>
            <a:r>
              <a:rPr lang="it-IT" dirty="0" err="1"/>
              <a:t>dangerous</a:t>
            </a:r>
            <a:r>
              <a:rPr lang="it-IT" dirty="0"/>
              <a:t> </a:t>
            </a: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angry</a:t>
            </a:r>
            <a:r>
              <a:rPr lang="it-IT" dirty="0"/>
              <a:t> </a:t>
            </a:r>
            <a:r>
              <a:rPr lang="it-IT" dirty="0">
                <a:sym typeface="Symbol" panose="05050102010706020507" pitchFamily="18" charset="2"/>
              </a:rPr>
              <a:t> </a:t>
            </a:r>
            <a:r>
              <a:rPr lang="it-IT" dirty="0"/>
              <a:t>non-</a:t>
            </a:r>
            <a:r>
              <a:rPr lang="it-IT" dirty="0" err="1"/>
              <a:t>angry</a:t>
            </a:r>
            <a:r>
              <a:rPr lang="it-IT" dirty="0"/>
              <a:t> or </a:t>
            </a:r>
            <a:r>
              <a:rPr lang="it-IT" dirty="0" err="1"/>
              <a:t>dangeorus</a:t>
            </a:r>
            <a:endParaRPr lang="it-IT" dirty="0"/>
          </a:p>
          <a:p>
            <a:pPr lvl="1"/>
            <a:r>
              <a:rPr lang="it-IT" dirty="0"/>
              <a:t>round and </a:t>
            </a:r>
            <a:r>
              <a:rPr lang="it-IT" dirty="0" err="1"/>
              <a:t>square</a:t>
            </a:r>
            <a:r>
              <a:rPr lang="it-IT" dirty="0"/>
              <a:t> </a:t>
            </a:r>
            <a:r>
              <a:rPr lang="it-IT" dirty="0">
                <a:sym typeface="Symbol" panose="05050102010706020507" pitchFamily="18" charset="2"/>
              </a:rPr>
              <a:t></a:t>
            </a:r>
            <a:r>
              <a:rPr lang="it-IT" dirty="0"/>
              <a:t> </a:t>
            </a:r>
            <a:r>
              <a:rPr lang="it-IT" dirty="0" err="1"/>
              <a:t>square</a:t>
            </a:r>
            <a:r>
              <a:rPr lang="it-IT" dirty="0"/>
              <a:t> and round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5473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Dualism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There</a:t>
            </a:r>
            <a:r>
              <a:rPr lang="it-IT" dirty="0"/>
              <a:t> are </a:t>
            </a:r>
            <a:r>
              <a:rPr lang="it-IT" dirty="0" err="1"/>
              <a:t>both</a:t>
            </a:r>
            <a:r>
              <a:rPr lang="it-IT" dirty="0"/>
              <a:t> </a:t>
            </a:r>
            <a:r>
              <a:rPr lang="it-IT" dirty="0" err="1"/>
              <a:t>abundant</a:t>
            </a:r>
            <a:r>
              <a:rPr lang="it-IT" dirty="0"/>
              <a:t> and sparse </a:t>
            </a:r>
            <a:r>
              <a:rPr lang="it-IT" dirty="0" err="1"/>
              <a:t>attributes</a:t>
            </a:r>
            <a:endParaRPr lang="it-IT" dirty="0"/>
          </a:p>
          <a:p>
            <a:r>
              <a:rPr lang="it-IT" dirty="0" err="1"/>
              <a:t>Accepted</a:t>
            </a:r>
            <a:r>
              <a:rPr lang="it-IT" dirty="0"/>
              <a:t> by </a:t>
            </a:r>
            <a:r>
              <a:rPr lang="it-IT" dirty="0" err="1"/>
              <a:t>both</a:t>
            </a:r>
            <a:r>
              <a:rPr lang="it-IT" dirty="0"/>
              <a:t> </a:t>
            </a:r>
            <a:r>
              <a:rPr lang="it-IT" dirty="0" err="1"/>
              <a:t>Bealer</a:t>
            </a:r>
            <a:r>
              <a:rPr lang="it-IT" dirty="0"/>
              <a:t> and Lewis</a:t>
            </a:r>
          </a:p>
          <a:p>
            <a:r>
              <a:rPr lang="it-IT" dirty="0"/>
              <a:t>And by </a:t>
            </a:r>
            <a:r>
              <a:rPr lang="it-IT" dirty="0" err="1"/>
              <a:t>myself</a:t>
            </a:r>
            <a:endParaRPr lang="it-IT" dirty="0"/>
          </a:p>
          <a:p>
            <a:r>
              <a:rPr lang="it-IT" dirty="0" err="1"/>
              <a:t>Typically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(</a:t>
            </a:r>
            <a:r>
              <a:rPr lang="it-IT" dirty="0" err="1"/>
              <a:t>explicitly</a:t>
            </a:r>
            <a:r>
              <a:rPr lang="it-IT" dirty="0"/>
              <a:t>) </a:t>
            </a:r>
            <a:r>
              <a:rPr lang="it-IT" dirty="0" err="1"/>
              <a:t>accepted</a:t>
            </a:r>
            <a:endParaRPr lang="it-IT" dirty="0"/>
          </a:p>
          <a:p>
            <a:r>
              <a:rPr lang="it-IT" dirty="0"/>
              <a:t>I </a:t>
            </a:r>
            <a:r>
              <a:rPr lang="it-IT" dirty="0" err="1"/>
              <a:t>am</a:t>
            </a:r>
            <a:r>
              <a:rPr lang="it-IT" dirty="0"/>
              <a:t> </a:t>
            </a:r>
            <a:r>
              <a:rPr lang="it-IT" dirty="0" err="1"/>
              <a:t>inclined</a:t>
            </a:r>
            <a:r>
              <a:rPr lang="it-IT" dirty="0"/>
              <a:t> to </a:t>
            </a:r>
            <a:r>
              <a:rPr lang="it-IT" dirty="0" err="1"/>
              <a:t>think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abundant</a:t>
            </a:r>
            <a:r>
              <a:rPr lang="it-IT" dirty="0"/>
              <a:t> </a:t>
            </a:r>
            <a:r>
              <a:rPr lang="it-IT" dirty="0" err="1"/>
              <a:t>properties</a:t>
            </a:r>
            <a:r>
              <a:rPr lang="it-IT" dirty="0"/>
              <a:t> are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constituents</a:t>
            </a:r>
            <a:r>
              <a:rPr lang="it-IT" dirty="0"/>
              <a:t> of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r>
              <a:rPr lang="it-IT" dirty="0"/>
              <a:t>, </a:t>
            </a:r>
            <a:r>
              <a:rPr lang="it-IT" dirty="0" err="1"/>
              <a:t>provided</a:t>
            </a:r>
            <a:r>
              <a:rPr lang="it-IT" dirty="0"/>
              <a:t>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see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grounded</a:t>
            </a:r>
            <a:r>
              <a:rPr lang="it-IT" dirty="0"/>
              <a:t> on more </a:t>
            </a:r>
            <a:r>
              <a:rPr lang="it-IT" dirty="0" err="1"/>
              <a:t>fundamental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involving</a:t>
            </a:r>
            <a:r>
              <a:rPr lang="it-IT" dirty="0"/>
              <a:t> </a:t>
            </a:r>
            <a:r>
              <a:rPr lang="it-IT" dirty="0" err="1"/>
              <a:t>them</a:t>
            </a:r>
            <a:endParaRPr lang="it-IT" dirty="0"/>
          </a:p>
          <a:p>
            <a:pPr lvl="1"/>
            <a:r>
              <a:rPr lang="it-IT" dirty="0" err="1"/>
              <a:t>x’s</a:t>
            </a:r>
            <a:r>
              <a:rPr lang="it-IT" dirty="0"/>
              <a:t> </a:t>
            </a:r>
            <a:r>
              <a:rPr lang="it-IT" dirty="0" err="1"/>
              <a:t>being</a:t>
            </a:r>
            <a:r>
              <a:rPr lang="it-IT" dirty="0"/>
              <a:t> round, </a:t>
            </a:r>
            <a:r>
              <a:rPr lang="it-IT" dirty="0" err="1"/>
              <a:t>x’s</a:t>
            </a:r>
            <a:r>
              <a:rPr lang="it-IT" dirty="0"/>
              <a:t> </a:t>
            </a:r>
            <a:r>
              <a:rPr lang="it-IT" dirty="0" err="1"/>
              <a:t>being</a:t>
            </a:r>
            <a:r>
              <a:rPr lang="it-IT" dirty="0"/>
              <a:t> blue GROUND </a:t>
            </a:r>
            <a:r>
              <a:rPr lang="it-IT" dirty="0" err="1"/>
              <a:t>x’s</a:t>
            </a:r>
            <a:r>
              <a:rPr lang="it-IT" dirty="0"/>
              <a:t> </a:t>
            </a:r>
            <a:r>
              <a:rPr lang="it-IT" dirty="0" err="1"/>
              <a:t>being</a:t>
            </a:r>
            <a:r>
              <a:rPr lang="it-IT" dirty="0"/>
              <a:t> round &amp; blue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86944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60960A-27BA-4541-9976-7EDA82EEB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6C4B71-C5CA-47BA-BC60-3A503E3D4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7-8</a:t>
            </a:r>
          </a:p>
          <a:p>
            <a:r>
              <a:rPr lang="it-IT" dirty="0"/>
              <a:t>13/10/23</a:t>
            </a:r>
          </a:p>
        </p:txBody>
      </p:sp>
    </p:spTree>
    <p:extLst>
      <p:ext uri="{BB962C8B-B14F-4D97-AF65-F5344CB8AC3E}">
        <p14:creationId xmlns:p14="http://schemas.microsoft.com/office/powerpoint/2010/main" val="853135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FB6CE2-9999-4C43-913E-122E54A45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Annunci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128154-3EEF-4AE2-A59F-A3854FDEE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Due conferenze di Achille Varzi</a:t>
            </a:r>
          </a:p>
          <a:p>
            <a:r>
              <a:rPr lang="it-IT" dirty="0"/>
              <a:t>23 Novembre ore 14-17</a:t>
            </a:r>
          </a:p>
          <a:p>
            <a:r>
              <a:rPr lang="it-IT" dirty="0"/>
              <a:t>In coordinamento con il corso di filosofia dell'esperienza estetica (prof. Godani)</a:t>
            </a:r>
          </a:p>
          <a:p>
            <a:r>
              <a:rPr lang="it-IT" b="1" dirty="0"/>
              <a:t>Workshop su ontologia temporale (Rosenkranz, </a:t>
            </a:r>
            <a:r>
              <a:rPr lang="it-IT" b="1" dirty="0" err="1"/>
              <a:t>Correja</a:t>
            </a:r>
            <a:r>
              <a:rPr lang="it-IT" b="1" dirty="0"/>
              <a:t>, Deasy, Torrengo, Iaquinta, Graziani, Orilia)</a:t>
            </a:r>
          </a:p>
          <a:p>
            <a:r>
              <a:rPr lang="it-IT" dirty="0"/>
              <a:t>1 Dicembre pomeriggio</a:t>
            </a:r>
          </a:p>
          <a:p>
            <a:r>
              <a:rPr lang="it-IT" dirty="0"/>
              <a:t>2 Dicembre  mattino</a:t>
            </a:r>
          </a:p>
        </p:txBody>
      </p:sp>
    </p:spTree>
    <p:extLst>
      <p:ext uri="{BB962C8B-B14F-4D97-AF65-F5344CB8AC3E}">
        <p14:creationId xmlns:p14="http://schemas.microsoft.com/office/powerpoint/2010/main" val="3263498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D040FF-BAF3-44BA-909F-6BA8ACA2A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Lezioni insieme al prof. Godani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0395A8-88C7-41A9-A19C-E7FDAF504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orario Godani: Giovedì-Venerdì, ore 15-17, aula D</a:t>
            </a:r>
          </a:p>
          <a:p>
            <a:r>
              <a:rPr lang="it-IT" dirty="0"/>
              <a:t>La prossima settimana (o quella successiva), mie lezioni su </a:t>
            </a:r>
            <a:r>
              <a:rPr lang="it-IT" i="1" dirty="0"/>
              <a:t>essere, esistenza, niente </a:t>
            </a:r>
            <a:r>
              <a:rPr lang="it-IT" dirty="0"/>
              <a:t>nella filosofia analitica saranno indirizzate anche al corso fil. </a:t>
            </a:r>
            <a:r>
              <a:rPr lang="it-IT" dirty="0" err="1"/>
              <a:t>esp</a:t>
            </a:r>
            <a:r>
              <a:rPr lang="it-IT" dirty="0"/>
              <a:t>. estetica.</a:t>
            </a:r>
          </a:p>
          <a:p>
            <a:r>
              <a:rPr lang="it-IT" dirty="0"/>
              <a:t>In seguito ci saranno lezioni del prof. Godani su Hegel, Heidegger, Severino.</a:t>
            </a:r>
          </a:p>
          <a:p>
            <a:r>
              <a:rPr lang="it-IT" dirty="0"/>
              <a:t>Chi segue entrambi i corsi?</a:t>
            </a:r>
          </a:p>
          <a:p>
            <a:r>
              <a:rPr lang="it-IT" dirty="0"/>
              <a:t>Chi ha problemi di sovrapposizione con orario Godani?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5171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8C46DD-047C-4A2F-B080-0F35C796B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Relazioni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607758-706C-4172-918F-70743CDAA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Regresso di Bradley</a:t>
            </a:r>
          </a:p>
          <a:p>
            <a:r>
              <a:rPr lang="it-IT" dirty="0"/>
              <a:t>Ordine relazionale</a:t>
            </a:r>
          </a:p>
          <a:p>
            <a:pPr lvl="1"/>
            <a:r>
              <a:rPr lang="it-IT" dirty="0"/>
              <a:t>'Romeo ama Giulietta' vs. 'Giulietta ama Romeo'</a:t>
            </a:r>
          </a:p>
          <a:p>
            <a:pPr lvl="1"/>
            <a:r>
              <a:rPr lang="it-IT" dirty="0"/>
              <a:t>il gatto è sul </a:t>
            </a:r>
            <a:r>
              <a:rPr lang="it-IT" dirty="0" err="1"/>
              <a:t>tappeto'</a:t>
            </a:r>
            <a:r>
              <a:rPr lang="it-IT" dirty="0"/>
              <a:t> vs. 'il tappeto è sul gatto'</a:t>
            </a:r>
          </a:p>
          <a:p>
            <a:pPr lvl="1"/>
            <a:r>
              <a:rPr lang="it-IT" dirty="0"/>
              <a:t>v. Russell </a:t>
            </a:r>
            <a:r>
              <a:rPr lang="it-IT" dirty="0" err="1"/>
              <a:t>PoM</a:t>
            </a:r>
            <a:r>
              <a:rPr lang="it-IT" dirty="0"/>
              <a:t>, </a:t>
            </a:r>
            <a:r>
              <a:rPr lang="it-IT" dirty="0" err="1"/>
              <a:t>ToK</a:t>
            </a:r>
            <a:r>
              <a:rPr lang="it-IT" dirty="0"/>
              <a:t>, …, Fine 2000, …</a:t>
            </a:r>
          </a:p>
          <a:p>
            <a:r>
              <a:rPr lang="it-IT" dirty="0"/>
              <a:t>Relazioni converse</a:t>
            </a:r>
          </a:p>
          <a:p>
            <a:pPr lvl="1"/>
            <a:r>
              <a:rPr lang="it-IT" dirty="0"/>
              <a:t>'sopra' e 'sotto' sono la stessa relazione o no?</a:t>
            </a:r>
          </a:p>
          <a:p>
            <a:pPr lvl="2"/>
            <a:r>
              <a:rPr lang="it-IT" dirty="0"/>
              <a:t>Russell </a:t>
            </a:r>
            <a:r>
              <a:rPr lang="it-IT" dirty="0" err="1"/>
              <a:t>PoM</a:t>
            </a:r>
            <a:endParaRPr lang="it-IT" dirty="0"/>
          </a:p>
          <a:p>
            <a:pPr lvl="1"/>
            <a:r>
              <a:rPr lang="it-IT" dirty="0"/>
              <a:t>'a è sopra b' e 'b è sotto </a:t>
            </a:r>
            <a:r>
              <a:rPr lang="it-IT" dirty="0" err="1"/>
              <a:t>a'</a:t>
            </a:r>
            <a:r>
              <a:rPr lang="it-IT" dirty="0"/>
              <a:t> sono lo stesso fatto o no?</a:t>
            </a:r>
          </a:p>
          <a:p>
            <a:pPr lvl="2"/>
            <a:r>
              <a:rPr lang="it-IT" dirty="0"/>
              <a:t>Russell </a:t>
            </a:r>
            <a:r>
              <a:rPr lang="it-IT" dirty="0" err="1"/>
              <a:t>ToK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28184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5-6</a:t>
            </a:r>
          </a:p>
          <a:p>
            <a:r>
              <a:rPr lang="it-IT" dirty="0"/>
              <a:t>12/10/23</a:t>
            </a:r>
          </a:p>
        </p:txBody>
      </p:sp>
    </p:spTree>
    <p:extLst>
      <p:ext uri="{BB962C8B-B14F-4D97-AF65-F5344CB8AC3E}">
        <p14:creationId xmlns:p14="http://schemas.microsoft.com/office/powerpoint/2010/main" val="2625640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0D6A37-5C3E-43AF-A3B9-5FA8EF2EC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Pausa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A813DB-6804-431A-A328-CF8710FF8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dovrò assentarmi per circa 15 minuti alle 13.30 per un breve consiglio di dipartimento</a:t>
            </a:r>
          </a:p>
        </p:txBody>
      </p:sp>
    </p:spTree>
    <p:extLst>
      <p:ext uri="{BB962C8B-B14F-4D97-AF65-F5344CB8AC3E}">
        <p14:creationId xmlns:p14="http://schemas.microsoft.com/office/powerpoint/2010/main" val="359631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D521BE-E98F-48ED-A35C-75BC93223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Link per il questionario online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3E7F12-FA60-4A35-B1F5-87A1ABFAD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u="sng" dirty="0">
                <a:hlinkClick r:id="rId2"/>
              </a:rPr>
              <a:t>https://docs.google.com/forms/d/e/1FAIpQLSdGbl9VAeudeb6VNFQlsi9LWoW76OuB2k2-EQ9ulOPELbjJTg/viewform?usp=sf_link</a:t>
            </a:r>
            <a:r>
              <a:rPr lang="it-IT" dirty="0"/>
              <a:t> </a:t>
            </a:r>
          </a:p>
          <a:p>
            <a:r>
              <a:rPr lang="it-IT" dirty="0"/>
              <a:t>v. NOTIZIE sulla mia pagina docente</a:t>
            </a:r>
          </a:p>
          <a:p>
            <a:r>
              <a:rPr lang="it-IT">
                <a:hlinkClick r:id="rId3"/>
              </a:rPr>
              <a:t>https://docenti.unimc.it/francesco.orilia</a:t>
            </a:r>
            <a:endParaRPr lang="it-IT"/>
          </a:p>
          <a:p>
            <a:endParaRPr lang="it-IT"/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05F0B23-E5E7-4C6A-B53B-36C05019A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SIFA - Noto, 22-24 Settembre 2021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C548066-1FF8-4E9E-BEC2-908D4177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2414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F20536-F180-42DF-8C7E-5B5E165C2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Email errati?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FA8672-E895-4651-93E6-EF9394489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Ga</a:t>
            </a:r>
          </a:p>
          <a:p>
            <a:r>
              <a:rPr lang="en-US" u="sng" dirty="0">
                <a:hlinkClick r:id="rId2"/>
              </a:rPr>
              <a:t>rattinigiacomo@gmail.com</a:t>
            </a:r>
            <a:r>
              <a:rPr lang="en-US" dirty="0"/>
              <a:t>; 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BF40C28-1B70-46AF-B871-30EAF94C4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SIFA - Noto, 22-24 Settembre 2021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D80E2D7-FB25-46EE-89F7-7035DD034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445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714317-9354-4384-B8B8-0FF1D9FDB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Teoria dei fasci (bundle theory)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239147-A1A4-4310-BADE-1CC30E0BE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bundle theory con universali</a:t>
            </a:r>
          </a:p>
          <a:p>
            <a:pPr lvl="1"/>
            <a:r>
              <a:rPr lang="it-IT" dirty="0"/>
              <a:t>vale il principio dell'identità degli indiscernibili</a:t>
            </a:r>
          </a:p>
          <a:p>
            <a:pPr lvl="1"/>
            <a:r>
              <a:rPr lang="it-IT" dirty="0"/>
              <a:t>Non può esserci una vera e propria identità attraverso il tempo: cambia la proprietà =&gt; cambia l'oggetto</a:t>
            </a:r>
          </a:p>
          <a:p>
            <a:r>
              <a:rPr lang="it-IT" dirty="0"/>
              <a:t>bundle theory con tropi</a:t>
            </a:r>
          </a:p>
          <a:p>
            <a:pPr lvl="1"/>
            <a:r>
              <a:rPr lang="it-IT" dirty="0"/>
              <a:t>NON vale il principio dell'identità degli indiscernibili (come nella </a:t>
            </a:r>
            <a:r>
              <a:rPr lang="it-IT" dirty="0" err="1"/>
              <a:t>substance</a:t>
            </a:r>
            <a:r>
              <a:rPr lang="it-IT" dirty="0"/>
              <a:t> theory)</a:t>
            </a:r>
          </a:p>
          <a:p>
            <a:pPr lvl="1"/>
            <a:r>
              <a:rPr lang="it-IT" dirty="0"/>
              <a:t>Non può esserci una vera e propria identità attraverso il tempo: cambia la proprietà =&gt; cambia l'oggetto</a:t>
            </a:r>
          </a:p>
          <a:p>
            <a:r>
              <a:rPr lang="it-IT" dirty="0"/>
              <a:t>Sulla base di ciò ho ipotizzato che i bosoni (fotoni, mesoni, gluoni) sono fasci </a:t>
            </a:r>
            <a:r>
              <a:rPr lang="it-IT"/>
              <a:t>di universali </a:t>
            </a:r>
            <a:r>
              <a:rPr lang="it-IT" dirty="0"/>
              <a:t>e i fermioni (protoni, elettroni) sono fasci di tropi (</a:t>
            </a:r>
            <a:r>
              <a:rPr lang="it-IT" dirty="0" err="1"/>
              <a:t>Synthese</a:t>
            </a:r>
            <a:r>
              <a:rPr lang="it-IT" dirty="0"/>
              <a:t> 2006)</a:t>
            </a:r>
          </a:p>
        </p:txBody>
      </p:sp>
    </p:spTree>
    <p:extLst>
      <p:ext uri="{BB962C8B-B14F-4D97-AF65-F5344CB8AC3E}">
        <p14:creationId xmlns:p14="http://schemas.microsoft.com/office/powerpoint/2010/main" val="2351251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A60CF1-B31B-455B-AB79-8D681E45D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From Orilia, </a:t>
            </a:r>
            <a:r>
              <a:rPr lang="en-US" sz="2700" dirty="0"/>
              <a:t>QUANTUM-MECHANICAL STATISTICS AND THE INCLUSIVIST</a:t>
            </a:r>
            <a:br>
              <a:rPr lang="en-US" sz="2700" dirty="0"/>
            </a:br>
            <a:r>
              <a:rPr lang="en-US" sz="2700" dirty="0"/>
              <a:t>APPROACH TO THE NATURE OF PARTICULARS</a:t>
            </a:r>
            <a:r>
              <a:rPr lang="it-IT" sz="2700" dirty="0"/>
              <a:t> , </a:t>
            </a:r>
            <a:r>
              <a:rPr lang="it-IT" dirty="0" err="1"/>
              <a:t>Synthese</a:t>
            </a:r>
            <a:r>
              <a:rPr lang="it-IT" dirty="0"/>
              <a:t> (2006) 148: 57–77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A8D2D0-1C8C-409F-98EA-632A01D75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differences between bosons and fermions, emerging from their</a:t>
            </a:r>
          </a:p>
          <a:p>
            <a:r>
              <a:rPr lang="en-US" dirty="0"/>
              <a:t>requiring the BE and FD statistics, respectively, can be highlighted by</a:t>
            </a:r>
          </a:p>
          <a:p>
            <a:r>
              <a:rPr lang="en-US" dirty="0"/>
              <a:t>quoting Peter </a:t>
            </a:r>
            <a:r>
              <a:rPr lang="en-US" dirty="0" err="1"/>
              <a:t>Simons’s</a:t>
            </a:r>
            <a:r>
              <a:rPr lang="en-US" dirty="0"/>
              <a:t> (1994, p. 380) way of summing up what some</a:t>
            </a:r>
          </a:p>
          <a:p>
            <a:r>
              <a:rPr lang="en-US" dirty="0"/>
              <a:t>quantum experts say on these matters:</a:t>
            </a:r>
          </a:p>
          <a:p>
            <a:r>
              <a:rPr lang="en-US" dirty="0"/>
              <a:t>[we cannot] trace the histories of fermions across different interactions; If two electrons</a:t>
            </a:r>
          </a:p>
          <a:p>
            <a:r>
              <a:rPr lang="en-US" dirty="0"/>
              <a:t>settle down into a helium shell and then leave again, we have no way to say which is which,</a:t>
            </a:r>
          </a:p>
          <a:p>
            <a:r>
              <a:rPr lang="en-US" dirty="0"/>
              <a:t>even though they were in principle distinguishable while superposed. . . . The difference</a:t>
            </a:r>
          </a:p>
          <a:p>
            <a:r>
              <a:rPr lang="en-US" dirty="0"/>
              <a:t>between fermions and bosons is . . . that while fermions can in principle be distinguished at</a:t>
            </a:r>
          </a:p>
          <a:p>
            <a:r>
              <a:rPr lang="en-US" dirty="0"/>
              <a:t>a time if not over time [given the Pauli exclusion principle], bosons cannot always even be</a:t>
            </a:r>
          </a:p>
          <a:p>
            <a:r>
              <a:rPr lang="en-US" dirty="0"/>
              <a:t>distinguished at a time [for two of them can be in exactly the same state]. …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59858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EB0C52-433E-448F-97FA-5552831F1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cont</a:t>
            </a:r>
            <a:r>
              <a:rPr lang="it-IT" dirty="0"/>
              <a:t>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FE0A40-FD0E-493F-AB1C-73286C184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… In other words, a boson and a fermion are alike in that for neither there is</a:t>
            </a:r>
          </a:p>
          <a:p>
            <a:r>
              <a:rPr lang="en-US" dirty="0"/>
              <a:t>(at least in an empiricist perspective) a fact of the matter regarding their</a:t>
            </a:r>
          </a:p>
          <a:p>
            <a:r>
              <a:rPr lang="en-US" dirty="0"/>
              <a:t>identity over time, which surfaces in the fact that in both cases we must</a:t>
            </a:r>
          </a:p>
          <a:p>
            <a:r>
              <a:rPr lang="en-US" dirty="0"/>
              <a:t>abandon MB statistics in favor of a statistical approach wherein particulars</a:t>
            </a:r>
          </a:p>
          <a:p>
            <a:r>
              <a:rPr lang="en-US" dirty="0"/>
              <a:t>are not labelled. Similarly, we have seen that bundles of tropes and bundles</a:t>
            </a:r>
          </a:p>
          <a:p>
            <a:r>
              <a:rPr lang="en-US" dirty="0"/>
              <a:t>of universals are alike in that for neither there is a fact of the matter</a:t>
            </a:r>
          </a:p>
          <a:p>
            <a:r>
              <a:rPr lang="en-US" dirty="0"/>
              <a:t>regarding their identity over time. </a:t>
            </a:r>
          </a:p>
          <a:p>
            <a:r>
              <a:rPr lang="en-US" dirty="0"/>
              <a:t>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5881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991C94-BE72-4ECF-8567-8DF11A1D6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cont</a:t>
            </a:r>
            <a:r>
              <a:rPr lang="it-IT" dirty="0"/>
              <a:t>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020C24-C85D-46F6-BD43-7E176904A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On the other hand, bosons and fermions</a:t>
            </a:r>
          </a:p>
          <a:p>
            <a:r>
              <a:rPr lang="en-US" dirty="0"/>
              <a:t>differ in that the former but not the latter fail to obey the Pauli exclusion</a:t>
            </a:r>
          </a:p>
          <a:p>
            <a:r>
              <a:rPr lang="en-US" dirty="0"/>
              <a:t>principle, which surfaces in the fact that the former are associated to the</a:t>
            </a:r>
          </a:p>
          <a:p>
            <a:r>
              <a:rPr lang="en-US" dirty="0"/>
              <a:t>BE statistics and the latter to the FD statistics. Similarly, bundles of tropes</a:t>
            </a:r>
          </a:p>
          <a:p>
            <a:r>
              <a:rPr lang="en-US" dirty="0"/>
              <a:t>favor A-II and thus two of them can be in the same state at a time, whereas</a:t>
            </a:r>
          </a:p>
          <a:p>
            <a:r>
              <a:rPr lang="en-US" dirty="0"/>
              <a:t>bundles of universals obey II and thus two of them cannot be in the same</a:t>
            </a:r>
          </a:p>
          <a:p>
            <a:r>
              <a:rPr lang="en-US" dirty="0"/>
              <a:t>state at the same time.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25450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1030</Words>
  <Application>Microsoft Office PowerPoint</Application>
  <PresentationFormat>Widescreen</PresentationFormat>
  <Paragraphs>112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Symbol</vt:lpstr>
      <vt:lpstr>Tema di Office</vt:lpstr>
      <vt:lpstr>Ontologia Analitica 23-24</vt:lpstr>
      <vt:lpstr>Presentazione standard di PowerPoint</vt:lpstr>
      <vt:lpstr>Pausa</vt:lpstr>
      <vt:lpstr>Link per il questionario online</vt:lpstr>
      <vt:lpstr>Email errati?</vt:lpstr>
      <vt:lpstr>Teoria dei fasci (bundle theory)</vt:lpstr>
      <vt:lpstr>From Orilia, QUANTUM-MECHANICAL STATISTICS AND THE INCLUSIVIST APPROACH TO THE NATURE OF PARTICULARS , Synthese (2006) 148: 57–77</vt:lpstr>
      <vt:lpstr>cont.</vt:lpstr>
      <vt:lpstr>cont.</vt:lpstr>
      <vt:lpstr>Properties and Relations: Abundant vs. Sparse</vt:lpstr>
      <vt:lpstr>Properties and relations</vt:lpstr>
      <vt:lpstr>The distinction</vt:lpstr>
      <vt:lpstr>Sparse properties and relations</vt:lpstr>
      <vt:lpstr>Abundant properties and relations</vt:lpstr>
      <vt:lpstr>Dualism</vt:lpstr>
      <vt:lpstr>Presentazione standard di PowerPoint</vt:lpstr>
      <vt:lpstr>Annunci</vt:lpstr>
      <vt:lpstr>Lezioni insieme al prof. Godani</vt:lpstr>
      <vt:lpstr>Relazioni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Ontologia Analitica 23-24</dc:title>
  <dc:creator>Francesco Orilia</dc:creator>
  <cp:lastModifiedBy>Francesco Orilia</cp:lastModifiedBy>
  <cp:revision>20</cp:revision>
  <dcterms:created xsi:type="dcterms:W3CDTF">2023-10-07T09:14:10Z</dcterms:created>
  <dcterms:modified xsi:type="dcterms:W3CDTF">2023-10-15T07:32:09Z</dcterms:modified>
</cp:coreProperties>
</file>