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370" r:id="rId2"/>
    <p:sldId id="371" r:id="rId3"/>
    <p:sldId id="373" r:id="rId4"/>
    <p:sldId id="288" r:id="rId5"/>
    <p:sldId id="281" r:id="rId6"/>
    <p:sldId id="286" r:id="rId7"/>
    <p:sldId id="287" r:id="rId8"/>
    <p:sldId id="282" r:id="rId9"/>
    <p:sldId id="283" r:id="rId10"/>
    <p:sldId id="285" r:id="rId11"/>
    <p:sldId id="284" r:id="rId12"/>
    <p:sldId id="289" r:id="rId13"/>
    <p:sldId id="387" r:id="rId14"/>
    <p:sldId id="388" r:id="rId15"/>
    <p:sldId id="261" r:id="rId16"/>
    <p:sldId id="262" r:id="rId17"/>
    <p:sldId id="391" r:id="rId18"/>
    <p:sldId id="294" r:id="rId19"/>
    <p:sldId id="379" r:id="rId20"/>
    <p:sldId id="380" r:id="rId21"/>
    <p:sldId id="298" r:id="rId22"/>
    <p:sldId id="299" r:id="rId23"/>
    <p:sldId id="381" r:id="rId24"/>
    <p:sldId id="303" r:id="rId25"/>
    <p:sldId id="392" r:id="rId26"/>
    <p:sldId id="383" r:id="rId27"/>
    <p:sldId id="316" r:id="rId28"/>
    <p:sldId id="393" r:id="rId29"/>
    <p:sldId id="384" r:id="rId30"/>
    <p:sldId id="317" r:id="rId31"/>
    <p:sldId id="385" r:id="rId32"/>
    <p:sldId id="390" r:id="rId33"/>
    <p:sldId id="318" r:id="rId34"/>
    <p:sldId id="389" r:id="rId3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DE4734-CB6E-434B-B84D-01CD30FB9188}" type="datetimeFigureOut">
              <a:rPr lang="it-IT" smtClean="0"/>
              <a:t>24/10/2023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1C60-31B9-4B57-929C-1E99C24168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7221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BD69B8-81A5-46B7-9B89-BC4552810436}" type="slidenum">
              <a:rPr lang="it-IT" smtClean="0"/>
              <a:pPr/>
              <a:t>15</a:t>
            </a:fld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BD69B8-81A5-46B7-9B89-BC4552810436}" type="slidenum">
              <a:rPr lang="it-IT" smtClean="0"/>
              <a:pPr/>
              <a:t>16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B117C4-7C78-48CC-BA9F-D449E214F7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C81B148-92C6-4FFC-B803-C600F790E0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CFACFA1-3F17-49A4-B7B6-DBFA9330D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25044-F72E-4B1F-A84B-33234411B5F4}" type="datetime1">
              <a:rPr lang="it-IT" smtClean="0"/>
              <a:t>24/10/2023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948CF3D-4153-443C-910A-E7CE6EA18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05877E5-02A3-42FF-AA74-064093687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075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E221D2-C564-46F3-BF6E-5C86B6DAF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A2D0707-EBDD-493E-8158-4F556F429D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D8CF1B9-4D51-40EF-B1BD-45341122B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DFEE-8392-4A96-BA58-62A5D252DFCB}" type="datetime1">
              <a:rPr lang="it-IT" smtClean="0"/>
              <a:t>24/10/2023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C1EBF76-0B17-4F32-A7A1-A9F0B050A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602E1C1-8091-4371-B981-DF6526ACC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7213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92D4A54-75FF-4132-8C9E-122854F283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313D531-12B0-455F-A7F4-58CCC745ED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2954DEC-314F-4C08-B109-3C0BB7A95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20BBF-6EB5-466D-89F1-DBE776AF3788}" type="datetime1">
              <a:rPr lang="it-IT" smtClean="0"/>
              <a:t>24/10/2023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4C168DE-7CF8-479A-897A-3F17E3972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99F1729-7DF4-4D49-AE20-2A2E2F25C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8055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96D417-C1E2-4D6F-92B1-E065CA802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15D850-B2C1-445D-8348-14BA9E98FF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C8099F7-2BE6-430D-BA1E-7E908F568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D3E69-5F43-4C5F-BBE8-CF0ABC40F17C}" type="datetime1">
              <a:rPr lang="it-IT" smtClean="0"/>
              <a:t>24/10/2023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A98D3F6-02AF-4C6A-8E4D-FC9D4AF28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735B235-B3EF-4BB3-A502-BD248D7E1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6387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A72B58A-230E-490B-921B-CF505D623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6A3B662-9B5D-4DB7-A90A-050E511EDD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D498208-C59B-4353-A3AD-CA5CC19E7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74D12-3911-4E28-AEA8-BC0C835AC652}" type="datetime1">
              <a:rPr lang="it-IT" smtClean="0"/>
              <a:t>24/10/2023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5A49EBC-FCD9-458E-86AE-626597F85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791FC8D-F37B-4B29-ACF2-A6253C5C1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9639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EE88FB2-C3C4-4BDD-B5BE-2130EA488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6188F8E-AFF5-4C28-BDD5-5DF43DE0BC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21173E7-6732-46A7-AA9C-B3CA13B102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67ABD14-DE4B-4EA1-9D5C-5D60D3204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A64B9-25B7-4786-9580-3A2DA73AE73B}" type="datetime1">
              <a:rPr lang="it-IT" smtClean="0"/>
              <a:t>24/10/2023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97F5E1C-2612-4DC9-BFBD-DF7C89DB1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DE9686D-6695-4572-B9A0-1C9B77848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8819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36EB96-3CA7-4F09-A033-9FA951509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DE3EDBB-B9E6-4804-9434-F7212D631E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F3A9D40-9392-46CD-85AB-E5623DD8BA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A8337D5-D087-4B7D-9553-3B233804EA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263E4FA-6EBB-470F-94C3-AB24F82126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DBEA73EC-8BBD-4236-9916-67120C801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D642F-F3DD-4C69-994E-7E3A65C72D05}" type="datetime1">
              <a:rPr lang="it-IT" smtClean="0"/>
              <a:t>24/10/2023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680472E-75F7-417B-A593-746A2BAD6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1ADCEB2-D8D8-4F90-B7C0-1B18B4ED1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6989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06ABA1-D65C-4B70-99EE-5E5B1965A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2D4CD46-D789-46F5-96E0-AC25CC034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910E4-37E1-4958-8925-F1F9A60644B5}" type="datetime1">
              <a:rPr lang="it-IT" smtClean="0"/>
              <a:t>24/10/2023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66A9A63-58D3-429F-AE9B-12E21CBDF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1DF9388-8A30-43B0-A06C-2586016C9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0692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2CB3B54-42F6-4A75-9658-4C8EB4A6A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8A3D-683E-4B44-902E-A9465F55643A}" type="datetime1">
              <a:rPr lang="it-IT" smtClean="0"/>
              <a:t>24/10/2023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CB7C3D2-E69B-4856-94EA-AFF5D5EB6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5B9BC17-5A82-40EC-A444-CA39C95EA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5579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93945E-0944-4C05-9FC0-B87FC5E55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5B5D6BD-1AF0-4942-A72D-C81BB8FCD9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AECDFEF-3B3D-49A3-9E16-87B9CED263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D2D4820-DA34-4404-A045-A28A1ADA9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3BF04-B611-48B4-8498-8C4E7A885F82}" type="datetime1">
              <a:rPr lang="it-IT" smtClean="0"/>
              <a:t>24/10/2023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5EC6DEE-EB23-49F3-8A2B-0FB1B23E4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7ACBDED-99E9-4576-8B33-0E656893D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7950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10C7F7E-781C-4B77-BAF6-A45F914CB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756F9B0F-7596-422A-ABFA-F2786DAAE1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DCEB42C-A909-49FD-BBB7-67ECE731AA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921592D-C0E3-4FB9-B0F5-5ABED4B28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08CF5-4FE4-4573-830F-8C76A12A9EE4}" type="datetime1">
              <a:rPr lang="it-IT" smtClean="0"/>
              <a:t>24/10/2023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68937C7-946C-4338-8D7C-ACF5541DC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44CBD9F-CD21-4FD2-ABC7-8589591A9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0453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9E16E5B-CF30-45D1-84CE-A4DCA2DAE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89DBB17-4133-49A4-92DA-25CC699AF2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582286B-B53A-457A-938D-CCECDBCCDD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47249-BA14-4C31-A42D-107D73E98608}" type="datetime1">
              <a:rPr lang="it-IT" smtClean="0"/>
              <a:t>24/10/2023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2378E3E-C547-4182-B964-6B1219D735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87744FE-07F6-459B-8873-DADBE9168F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D6F24-73B0-41A5-89C8-28400144AC6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3712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plato.stanford.edu/entries/existence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1A15A057-A62B-49A4-9126-062F65D5A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Ontologia 23-24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5ACD7D4E-06B4-44CC-BF18-D542F1B296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lezioni 9-12</a:t>
            </a:r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E655E555-352D-4461-AE84-B0472B6BB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6932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times and dates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instant: minimal "punctiform" amount of time, without a before and an after</a:t>
            </a:r>
          </a:p>
          <a:p>
            <a:r>
              <a:rPr lang="it-IT"/>
              <a:t>interval: constituted by a series of instants</a:t>
            </a:r>
          </a:p>
          <a:p>
            <a:r>
              <a:rPr lang="it-IT"/>
              <a:t>time (moment): either an instant or an interval</a:t>
            </a:r>
          </a:p>
          <a:p>
            <a:r>
              <a:rPr lang="it-IT"/>
              <a:t>date: non-deictic singular term that refers to a time (sometime "date" is used for the time itself)</a:t>
            </a:r>
          </a:p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5FE6318-6C94-469A-9C13-B061E2FEA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46159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Static vs. dynamic events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see</a:t>
            </a:r>
            <a:r>
              <a:rPr lang="it-IT" dirty="0"/>
              <a:t> </a:t>
            </a:r>
            <a:r>
              <a:rPr lang="it-IT" dirty="0" err="1"/>
              <a:t>SEP</a:t>
            </a:r>
            <a:r>
              <a:rPr lang="it-IT" dirty="0"/>
              <a:t> entry on </a:t>
            </a:r>
            <a:r>
              <a:rPr lang="it-IT" dirty="0" err="1"/>
              <a:t>events</a:t>
            </a:r>
            <a:r>
              <a:rPr lang="it-IT" dirty="0"/>
              <a:t> by Casati and Varzi (2015) for </a:t>
            </a: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terminology</a:t>
            </a:r>
            <a:endParaRPr lang="it-IT" dirty="0"/>
          </a:p>
          <a:p>
            <a:r>
              <a:rPr lang="it-IT" dirty="0" err="1"/>
              <a:t>Static</a:t>
            </a:r>
            <a:r>
              <a:rPr lang="it-IT" dirty="0"/>
              <a:t> </a:t>
            </a:r>
            <a:r>
              <a:rPr lang="it-IT" dirty="0" err="1"/>
              <a:t>event</a:t>
            </a:r>
            <a:r>
              <a:rPr lang="it-IT" dirty="0"/>
              <a:t>: </a:t>
            </a:r>
            <a:r>
              <a:rPr lang="it-IT" dirty="0" err="1"/>
              <a:t>occurs</a:t>
            </a:r>
            <a:r>
              <a:rPr lang="it-IT" dirty="0"/>
              <a:t> </a:t>
            </a:r>
            <a:r>
              <a:rPr lang="it-IT" dirty="0" err="1"/>
              <a:t>at</a:t>
            </a:r>
            <a:r>
              <a:rPr lang="it-IT" dirty="0"/>
              <a:t> an </a:t>
            </a:r>
            <a:r>
              <a:rPr lang="it-IT" dirty="0" err="1"/>
              <a:t>instant</a:t>
            </a:r>
            <a:endParaRPr lang="it-IT" dirty="0"/>
          </a:p>
          <a:p>
            <a:r>
              <a:rPr lang="it-IT" dirty="0" err="1"/>
              <a:t>Dynamic</a:t>
            </a:r>
            <a:r>
              <a:rPr lang="it-IT" dirty="0"/>
              <a:t> </a:t>
            </a:r>
            <a:r>
              <a:rPr lang="it-IT" dirty="0" err="1"/>
              <a:t>event</a:t>
            </a:r>
            <a:r>
              <a:rPr lang="it-IT" dirty="0"/>
              <a:t>: </a:t>
            </a:r>
            <a:r>
              <a:rPr lang="it-IT" dirty="0" err="1"/>
              <a:t>occur</a:t>
            </a:r>
            <a:r>
              <a:rPr lang="it-IT" dirty="0"/>
              <a:t> </a:t>
            </a:r>
            <a:r>
              <a:rPr lang="it-IT" dirty="0" err="1"/>
              <a:t>at</a:t>
            </a:r>
            <a:r>
              <a:rPr lang="it-IT" dirty="0"/>
              <a:t> (</a:t>
            </a:r>
            <a:r>
              <a:rPr lang="it-IT" dirty="0" err="1"/>
              <a:t>occupies</a:t>
            </a:r>
            <a:r>
              <a:rPr lang="it-IT" dirty="0"/>
              <a:t>) an </a:t>
            </a:r>
            <a:r>
              <a:rPr lang="it-IT" dirty="0" err="1"/>
              <a:t>interval</a:t>
            </a:r>
            <a:r>
              <a:rPr lang="it-IT" dirty="0"/>
              <a:t> of time</a:t>
            </a:r>
          </a:p>
          <a:p>
            <a:r>
              <a:rPr lang="it-IT" dirty="0"/>
              <a:t>I </a:t>
            </a:r>
            <a:r>
              <a:rPr lang="it-IT" dirty="0" err="1"/>
              <a:t>tend</a:t>
            </a:r>
            <a:r>
              <a:rPr lang="it-IT" dirty="0"/>
              <a:t> to use ‘state of </a:t>
            </a:r>
            <a:r>
              <a:rPr lang="it-IT" dirty="0" err="1"/>
              <a:t>affairs</a:t>
            </a:r>
            <a:r>
              <a:rPr lang="it-IT" dirty="0"/>
              <a:t>’ and ‘</a:t>
            </a:r>
            <a:r>
              <a:rPr lang="it-IT" dirty="0" err="1"/>
              <a:t>fact</a:t>
            </a:r>
            <a:r>
              <a:rPr lang="it-IT" dirty="0"/>
              <a:t>’ for </a:t>
            </a:r>
            <a:r>
              <a:rPr lang="it-IT" dirty="0" err="1"/>
              <a:t>static</a:t>
            </a:r>
            <a:r>
              <a:rPr lang="it-IT" dirty="0"/>
              <a:t> </a:t>
            </a:r>
            <a:r>
              <a:rPr lang="it-IT" dirty="0" err="1"/>
              <a:t>events</a:t>
            </a: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FAE9312-DC37-4E50-BCEC-8A8613900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51942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State of </a:t>
            </a:r>
            <a:r>
              <a:rPr lang="it-IT" dirty="0" err="1"/>
              <a:t>affairs</a:t>
            </a:r>
            <a:r>
              <a:rPr lang="it-IT" dirty="0"/>
              <a:t>, </a:t>
            </a:r>
            <a:r>
              <a:rPr lang="it-IT" dirty="0" err="1"/>
              <a:t>facts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err="1"/>
              <a:t>Exemplification</a:t>
            </a:r>
            <a:r>
              <a:rPr lang="it-IT" dirty="0"/>
              <a:t> of </a:t>
            </a:r>
            <a:r>
              <a:rPr lang="it-IT" dirty="0" err="1"/>
              <a:t>property</a:t>
            </a:r>
            <a:r>
              <a:rPr lang="it-IT" dirty="0"/>
              <a:t> or relation by </a:t>
            </a:r>
            <a:r>
              <a:rPr lang="it-IT" dirty="0" err="1"/>
              <a:t>object</a:t>
            </a:r>
            <a:r>
              <a:rPr lang="it-IT" dirty="0"/>
              <a:t>(s) (Armstrong)</a:t>
            </a:r>
          </a:p>
          <a:p>
            <a:r>
              <a:rPr lang="it-IT" dirty="0"/>
              <a:t>I call </a:t>
            </a:r>
            <a:r>
              <a:rPr lang="it-IT" dirty="0" err="1"/>
              <a:t>them</a:t>
            </a:r>
            <a:r>
              <a:rPr lang="it-IT" dirty="0"/>
              <a:t> </a:t>
            </a:r>
            <a:r>
              <a:rPr lang="it-IT" dirty="0" err="1"/>
              <a:t>also</a:t>
            </a:r>
            <a:r>
              <a:rPr lang="it-IT" dirty="0"/>
              <a:t> </a:t>
            </a:r>
            <a:r>
              <a:rPr lang="it-IT" dirty="0" err="1"/>
              <a:t>events</a:t>
            </a:r>
            <a:endParaRPr lang="it-IT" dirty="0"/>
          </a:p>
          <a:p>
            <a:r>
              <a:rPr lang="it-IT" dirty="0"/>
              <a:t>I </a:t>
            </a:r>
            <a:r>
              <a:rPr lang="it-IT" dirty="0" err="1"/>
              <a:t>am</a:t>
            </a:r>
            <a:r>
              <a:rPr lang="it-IT" dirty="0"/>
              <a:t> </a:t>
            </a:r>
            <a:r>
              <a:rPr lang="it-IT" dirty="0" err="1"/>
              <a:t>inclined</a:t>
            </a:r>
            <a:r>
              <a:rPr lang="it-IT" dirty="0"/>
              <a:t> to use "</a:t>
            </a:r>
            <a:r>
              <a:rPr lang="it-IT" dirty="0" err="1"/>
              <a:t>fact</a:t>
            </a:r>
            <a:r>
              <a:rPr lang="it-IT" dirty="0"/>
              <a:t>" and "state of </a:t>
            </a:r>
            <a:r>
              <a:rPr lang="it-IT" dirty="0" err="1"/>
              <a:t>affair</a:t>
            </a:r>
            <a:r>
              <a:rPr lang="it-IT" dirty="0"/>
              <a:t>," </a:t>
            </a:r>
            <a:r>
              <a:rPr lang="it-IT" dirty="0" err="1"/>
              <a:t>rather</a:t>
            </a:r>
            <a:r>
              <a:rPr lang="it-IT" dirty="0"/>
              <a:t> </a:t>
            </a:r>
            <a:r>
              <a:rPr lang="it-IT" dirty="0" err="1"/>
              <a:t>than</a:t>
            </a:r>
            <a:r>
              <a:rPr lang="it-IT" dirty="0"/>
              <a:t> "</a:t>
            </a:r>
            <a:r>
              <a:rPr lang="it-IT" dirty="0" err="1"/>
              <a:t>event</a:t>
            </a:r>
            <a:r>
              <a:rPr lang="it-IT" dirty="0"/>
              <a:t>," for </a:t>
            </a:r>
            <a:r>
              <a:rPr lang="it-IT" dirty="0" err="1"/>
              <a:t>exemplifications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do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occur</a:t>
            </a:r>
            <a:r>
              <a:rPr lang="it-IT" dirty="0"/>
              <a:t> </a:t>
            </a:r>
            <a:r>
              <a:rPr lang="it-IT" dirty="0" err="1"/>
              <a:t>at</a:t>
            </a:r>
            <a:r>
              <a:rPr lang="it-IT" dirty="0"/>
              <a:t> a time</a:t>
            </a:r>
          </a:p>
          <a:p>
            <a:pPr lvl="1"/>
            <a:r>
              <a:rPr lang="it-IT" dirty="0"/>
              <a:t>2's </a:t>
            </a:r>
            <a:r>
              <a:rPr lang="it-IT" dirty="0" err="1"/>
              <a:t>being</a:t>
            </a:r>
            <a:r>
              <a:rPr lang="it-IT" dirty="0"/>
              <a:t> </a:t>
            </a:r>
            <a:r>
              <a:rPr lang="it-IT" dirty="0" err="1"/>
              <a:t>even</a:t>
            </a:r>
            <a:endParaRPr lang="it-IT" dirty="0"/>
          </a:p>
          <a:p>
            <a:pPr lvl="1"/>
            <a:r>
              <a:rPr lang="it-IT" dirty="0"/>
              <a:t>the </a:t>
            </a:r>
            <a:r>
              <a:rPr lang="it-IT" dirty="0" err="1"/>
              <a:t>birth</a:t>
            </a:r>
            <a:r>
              <a:rPr lang="it-IT" dirty="0"/>
              <a:t> of </a:t>
            </a:r>
            <a:r>
              <a:rPr lang="it-IT" dirty="0" err="1"/>
              <a:t>Napoleon's</a:t>
            </a:r>
            <a:r>
              <a:rPr lang="it-IT" dirty="0"/>
              <a:t> </a:t>
            </a:r>
            <a:r>
              <a:rPr lang="it-IT" dirty="0" err="1"/>
              <a:t>being</a:t>
            </a:r>
            <a:r>
              <a:rPr lang="it-IT" dirty="0"/>
              <a:t> </a:t>
            </a:r>
            <a:r>
              <a:rPr lang="it-IT" dirty="0" err="1"/>
              <a:t>after</a:t>
            </a:r>
            <a:r>
              <a:rPr lang="it-IT" dirty="0"/>
              <a:t> the </a:t>
            </a:r>
            <a:r>
              <a:rPr lang="it-IT" dirty="0" err="1"/>
              <a:t>death</a:t>
            </a:r>
            <a:r>
              <a:rPr lang="it-IT" dirty="0"/>
              <a:t> of </a:t>
            </a:r>
            <a:r>
              <a:rPr lang="it-IT" dirty="0" err="1"/>
              <a:t>Socrates</a:t>
            </a:r>
            <a:r>
              <a:rPr lang="it-IT" dirty="0"/>
              <a:t>.</a:t>
            </a:r>
          </a:p>
          <a:p>
            <a:r>
              <a:rPr lang="it-IT" dirty="0"/>
              <a:t>"</a:t>
            </a:r>
            <a:r>
              <a:rPr lang="it-IT" dirty="0" err="1"/>
              <a:t>fact</a:t>
            </a:r>
            <a:r>
              <a:rPr lang="it-IT" dirty="0"/>
              <a:t>"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also</a:t>
            </a:r>
            <a:r>
              <a:rPr lang="it-IT" dirty="0"/>
              <a:t> </a:t>
            </a:r>
            <a:r>
              <a:rPr lang="it-IT" dirty="0" err="1"/>
              <a:t>used</a:t>
            </a:r>
            <a:r>
              <a:rPr lang="it-IT" dirty="0"/>
              <a:t> for "</a:t>
            </a:r>
            <a:r>
              <a:rPr lang="it-IT" dirty="0" err="1"/>
              <a:t>true</a:t>
            </a:r>
            <a:r>
              <a:rPr lang="it-IT" dirty="0"/>
              <a:t> </a:t>
            </a:r>
            <a:r>
              <a:rPr lang="it-IT" dirty="0" err="1"/>
              <a:t>proposition</a:t>
            </a:r>
            <a:r>
              <a:rPr lang="it-IT" dirty="0"/>
              <a:t> "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2C07BD7-71F4-458F-804A-B286E4B9A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51186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D9D779-FCE3-48F4-A792-65B146669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3 options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580C47-00C0-4F06-B1B7-8C8901C11D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err="1"/>
              <a:t>Russellian</a:t>
            </a:r>
            <a:r>
              <a:rPr lang="it-IT" dirty="0"/>
              <a:t> (</a:t>
            </a:r>
            <a:r>
              <a:rPr lang="it-IT" dirty="0" err="1"/>
              <a:t>PoM</a:t>
            </a:r>
            <a:r>
              <a:rPr lang="it-IT" dirty="0"/>
              <a:t>) option</a:t>
            </a:r>
          </a:p>
          <a:p>
            <a:pPr lvl="1"/>
            <a:r>
              <a:rPr lang="it-IT" dirty="0"/>
              <a:t>True and false </a:t>
            </a:r>
            <a:r>
              <a:rPr lang="it-IT" dirty="0" err="1"/>
              <a:t>propositions</a:t>
            </a:r>
            <a:endParaRPr lang="it-IT" dirty="0"/>
          </a:p>
          <a:p>
            <a:pPr lvl="1"/>
            <a:r>
              <a:rPr lang="it-IT" dirty="0"/>
              <a:t>No state of </a:t>
            </a:r>
            <a:r>
              <a:rPr lang="it-IT" dirty="0" err="1"/>
              <a:t>affairs</a:t>
            </a:r>
            <a:endParaRPr lang="it-IT" dirty="0"/>
          </a:p>
          <a:p>
            <a:r>
              <a:rPr lang="it-IT" dirty="0" err="1"/>
              <a:t>Wittgensteinian</a:t>
            </a:r>
            <a:r>
              <a:rPr lang="it-IT" dirty="0"/>
              <a:t> option</a:t>
            </a:r>
          </a:p>
          <a:p>
            <a:pPr lvl="1"/>
            <a:r>
              <a:rPr lang="it-IT" dirty="0"/>
              <a:t>True and false </a:t>
            </a:r>
            <a:r>
              <a:rPr lang="it-IT" dirty="0" err="1"/>
              <a:t>propositions</a:t>
            </a:r>
            <a:endParaRPr lang="it-IT" dirty="0"/>
          </a:p>
          <a:p>
            <a:pPr lvl="1"/>
            <a:r>
              <a:rPr lang="it-IT" dirty="0" err="1"/>
              <a:t>substisting</a:t>
            </a:r>
            <a:r>
              <a:rPr lang="it-IT" dirty="0"/>
              <a:t> vs. non-</a:t>
            </a:r>
            <a:r>
              <a:rPr lang="it-IT" dirty="0" err="1"/>
              <a:t>subsisting</a:t>
            </a:r>
            <a:r>
              <a:rPr lang="it-IT" dirty="0"/>
              <a:t> </a:t>
            </a:r>
            <a:r>
              <a:rPr lang="it-IT" dirty="0" err="1"/>
              <a:t>states</a:t>
            </a:r>
            <a:r>
              <a:rPr lang="it-IT" dirty="0"/>
              <a:t> of </a:t>
            </a:r>
            <a:r>
              <a:rPr lang="it-IT" dirty="0" err="1"/>
              <a:t>affairs</a:t>
            </a:r>
            <a:endParaRPr lang="it-IT" dirty="0"/>
          </a:p>
          <a:p>
            <a:pPr lvl="1"/>
            <a:r>
              <a:rPr lang="it-IT" dirty="0" err="1"/>
              <a:t>fact</a:t>
            </a:r>
            <a:r>
              <a:rPr lang="it-IT" dirty="0"/>
              <a:t> = </a:t>
            </a:r>
            <a:r>
              <a:rPr lang="it-IT" dirty="0" err="1"/>
              <a:t>subsisting</a:t>
            </a:r>
            <a:r>
              <a:rPr lang="it-IT" dirty="0"/>
              <a:t> state of </a:t>
            </a:r>
            <a:r>
              <a:rPr lang="it-IT" dirty="0" err="1"/>
              <a:t>affairs</a:t>
            </a:r>
            <a:endParaRPr lang="it-IT" dirty="0"/>
          </a:p>
          <a:p>
            <a:r>
              <a:rPr lang="it-IT" dirty="0"/>
              <a:t>My option (and of </a:t>
            </a:r>
            <a:r>
              <a:rPr lang="it-IT" dirty="0" err="1"/>
              <a:t>many</a:t>
            </a:r>
            <a:r>
              <a:rPr lang="it-IT" dirty="0"/>
              <a:t> others: </a:t>
            </a:r>
            <a:r>
              <a:rPr lang="it-IT" dirty="0" err="1"/>
              <a:t>Mellor</a:t>
            </a:r>
            <a:r>
              <a:rPr lang="it-IT" dirty="0"/>
              <a:t>, Armstrong, …)</a:t>
            </a:r>
          </a:p>
          <a:p>
            <a:pPr lvl="1"/>
            <a:r>
              <a:rPr lang="it-IT" dirty="0"/>
              <a:t>True and false </a:t>
            </a:r>
            <a:r>
              <a:rPr lang="it-IT" dirty="0" err="1"/>
              <a:t>propositions</a:t>
            </a:r>
            <a:endParaRPr lang="it-IT" dirty="0"/>
          </a:p>
          <a:p>
            <a:pPr lvl="1"/>
            <a:r>
              <a:rPr lang="it-IT" dirty="0" err="1"/>
              <a:t>corresponding</a:t>
            </a:r>
            <a:r>
              <a:rPr lang="it-IT" dirty="0"/>
              <a:t> state of </a:t>
            </a:r>
            <a:r>
              <a:rPr lang="it-IT" dirty="0" err="1"/>
              <a:t>affairs</a:t>
            </a:r>
            <a:r>
              <a:rPr lang="it-IT" dirty="0"/>
              <a:t> for </a:t>
            </a:r>
            <a:r>
              <a:rPr lang="it-IT" dirty="0" err="1"/>
              <a:t>true</a:t>
            </a:r>
            <a:r>
              <a:rPr lang="it-IT" dirty="0"/>
              <a:t> </a:t>
            </a:r>
            <a:r>
              <a:rPr lang="it-IT" dirty="0" err="1"/>
              <a:t>propositions</a:t>
            </a:r>
            <a:endParaRPr lang="it-IT" dirty="0"/>
          </a:p>
          <a:p>
            <a:pPr lvl="1"/>
            <a:r>
              <a:rPr lang="it-IT" dirty="0"/>
              <a:t>No </a:t>
            </a:r>
            <a:r>
              <a:rPr lang="it-IT" dirty="0" err="1"/>
              <a:t>corresponding</a:t>
            </a:r>
            <a:r>
              <a:rPr lang="it-IT" dirty="0"/>
              <a:t> state of </a:t>
            </a:r>
            <a:r>
              <a:rPr lang="it-IT" dirty="0" err="1"/>
              <a:t>affairs</a:t>
            </a:r>
            <a:r>
              <a:rPr lang="it-IT" dirty="0"/>
              <a:t> for false </a:t>
            </a:r>
            <a:r>
              <a:rPr lang="it-IT" dirty="0" err="1"/>
              <a:t>propositions</a:t>
            </a:r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D5738E3-A570-43E2-B641-3BDCF994A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93652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44005A5-B47C-4556-ADBB-BAFBF3326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Quale opzione scegliere?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90AC0B8-CC33-4100-8F23-B0C04277BA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La soluzione di Wittgenstein è la meno economica. Il ruolo degli stati di cose non sussistenti può essere svolto dalle proposizioni false</a:t>
            </a:r>
          </a:p>
          <a:p>
            <a:r>
              <a:rPr lang="it-IT" dirty="0"/>
              <a:t>Ma non potremmo seguire Russell e ammettere solo proposizioni, vere e false?</a:t>
            </a:r>
          </a:p>
          <a:p>
            <a:r>
              <a:rPr lang="it-IT" dirty="0"/>
              <a:t>…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A54088F-E54A-4F18-A791-A83756BAF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71902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err="1"/>
              <a:t>Propositions</a:t>
            </a:r>
            <a:r>
              <a:rPr lang="it-IT" dirty="0"/>
              <a:t> and no </a:t>
            </a:r>
            <a:r>
              <a:rPr lang="it-IT" dirty="0" err="1"/>
              <a:t>states</a:t>
            </a:r>
            <a:r>
              <a:rPr lang="it-IT" dirty="0"/>
              <a:t> of </a:t>
            </a:r>
            <a:r>
              <a:rPr lang="it-IT" dirty="0" err="1"/>
              <a:t>affairs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In Russell's POM </a:t>
            </a:r>
            <a:r>
              <a:rPr lang="it-IT" dirty="0" err="1"/>
              <a:t>there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no </a:t>
            </a:r>
            <a:r>
              <a:rPr lang="it-IT" dirty="0" err="1"/>
              <a:t>distinction</a:t>
            </a:r>
            <a:r>
              <a:rPr lang="it-IT" dirty="0"/>
              <a:t> </a:t>
            </a:r>
            <a:r>
              <a:rPr lang="it-IT" dirty="0" err="1"/>
              <a:t>between</a:t>
            </a:r>
            <a:r>
              <a:rPr lang="it-IT" dirty="0"/>
              <a:t> </a:t>
            </a:r>
            <a:r>
              <a:rPr lang="it-IT" dirty="0" err="1"/>
              <a:t>propositions</a:t>
            </a:r>
            <a:r>
              <a:rPr lang="it-IT" dirty="0"/>
              <a:t> and </a:t>
            </a:r>
            <a:r>
              <a:rPr lang="it-IT" dirty="0" err="1"/>
              <a:t>states</a:t>
            </a:r>
            <a:r>
              <a:rPr lang="it-IT" dirty="0"/>
              <a:t> of </a:t>
            </a:r>
            <a:r>
              <a:rPr lang="it-IT" dirty="0" err="1"/>
              <a:t>affairs</a:t>
            </a:r>
            <a:endParaRPr lang="it-IT" dirty="0"/>
          </a:p>
          <a:p>
            <a:r>
              <a:rPr lang="it-IT" dirty="0" err="1"/>
              <a:t>There</a:t>
            </a:r>
            <a:r>
              <a:rPr lang="it-IT" dirty="0"/>
              <a:t> are </a:t>
            </a:r>
            <a:r>
              <a:rPr lang="it-IT" dirty="0" err="1"/>
              <a:t>true</a:t>
            </a:r>
            <a:r>
              <a:rPr lang="it-IT" dirty="0"/>
              <a:t> and false </a:t>
            </a:r>
            <a:r>
              <a:rPr lang="it-IT" dirty="0" err="1"/>
              <a:t>propositions</a:t>
            </a:r>
            <a:r>
              <a:rPr lang="it-IT" dirty="0"/>
              <a:t>.</a:t>
            </a:r>
          </a:p>
          <a:p>
            <a:r>
              <a:rPr lang="it-IT" dirty="0"/>
              <a:t>The </a:t>
            </a:r>
            <a:r>
              <a:rPr lang="it-IT" dirty="0" err="1"/>
              <a:t>quality</a:t>
            </a:r>
            <a:r>
              <a:rPr lang="it-IT" dirty="0"/>
              <a:t> of </a:t>
            </a:r>
            <a:r>
              <a:rPr lang="it-IT" dirty="0" err="1"/>
              <a:t>truth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only</a:t>
            </a:r>
            <a:r>
              <a:rPr lang="it-IT" dirty="0"/>
              <a:t> SOME </a:t>
            </a:r>
            <a:r>
              <a:rPr lang="it-IT" dirty="0" err="1"/>
              <a:t>propositions</a:t>
            </a:r>
            <a:r>
              <a:rPr lang="it-IT" dirty="0"/>
              <a:t> </a:t>
            </a:r>
            <a:r>
              <a:rPr lang="it-IT" dirty="0" err="1"/>
              <a:t>have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said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be</a:t>
            </a:r>
            <a:r>
              <a:rPr lang="it-IT" dirty="0"/>
              <a:t> </a:t>
            </a:r>
            <a:r>
              <a:rPr lang="it-IT" dirty="0" err="1">
                <a:solidFill>
                  <a:srgbClr val="FF0000"/>
                </a:solidFill>
              </a:rPr>
              <a:t>indefinable</a:t>
            </a:r>
            <a:endParaRPr lang="it-IT" dirty="0">
              <a:solidFill>
                <a:srgbClr val="FF0000"/>
              </a:solidFill>
            </a:endParaRPr>
          </a:p>
          <a:p>
            <a:r>
              <a:rPr lang="it-IT" dirty="0" err="1"/>
              <a:t>After</a:t>
            </a:r>
            <a:r>
              <a:rPr lang="it-IT" dirty="0"/>
              <a:t> Russell, </a:t>
            </a:r>
            <a:r>
              <a:rPr lang="it-IT" dirty="0" err="1"/>
              <a:t>many</a:t>
            </a:r>
            <a:r>
              <a:rPr lang="it-IT" dirty="0"/>
              <a:t> </a:t>
            </a:r>
            <a:r>
              <a:rPr lang="it-IT" dirty="0" err="1"/>
              <a:t>have</a:t>
            </a:r>
            <a:r>
              <a:rPr lang="it-IT" dirty="0"/>
              <a:t> </a:t>
            </a:r>
            <a:r>
              <a:rPr lang="it-IT" dirty="0" err="1"/>
              <a:t>followed</a:t>
            </a:r>
            <a:r>
              <a:rPr lang="it-IT" dirty="0"/>
              <a:t> </a:t>
            </a:r>
            <a:r>
              <a:rPr lang="it-IT" dirty="0" err="1"/>
              <a:t>this</a:t>
            </a:r>
            <a:r>
              <a:rPr lang="it-IT" dirty="0"/>
              <a:t> idea.</a:t>
            </a:r>
          </a:p>
          <a:p>
            <a:r>
              <a:rPr lang="it-IT" dirty="0" err="1"/>
              <a:t>For</a:t>
            </a:r>
            <a:r>
              <a:rPr lang="it-IT" dirty="0"/>
              <a:t> </a:t>
            </a:r>
            <a:r>
              <a:rPr lang="it-IT" dirty="0" err="1"/>
              <a:t>instance</a:t>
            </a:r>
            <a:r>
              <a:rPr lang="it-IT" dirty="0"/>
              <a:t> Castañeda (</a:t>
            </a:r>
            <a:r>
              <a:rPr lang="it-IT" dirty="0" err="1"/>
              <a:t>T&amp;D</a:t>
            </a:r>
            <a:r>
              <a:rPr lang="it-IT" dirty="0"/>
              <a:t>, 1975) and </a:t>
            </a:r>
            <a:r>
              <a:rPr lang="it-IT" dirty="0" err="1"/>
              <a:t>now</a:t>
            </a:r>
            <a:r>
              <a:rPr lang="it-IT" dirty="0"/>
              <a:t> Gaskin (The </a:t>
            </a:r>
            <a:r>
              <a:rPr lang="it-IT" dirty="0" err="1"/>
              <a:t>Unity</a:t>
            </a:r>
            <a:r>
              <a:rPr lang="it-IT" dirty="0"/>
              <a:t> of the </a:t>
            </a:r>
            <a:r>
              <a:rPr lang="it-IT" dirty="0" err="1"/>
              <a:t>Proposition</a:t>
            </a:r>
            <a:r>
              <a:rPr lang="it-IT" dirty="0"/>
              <a:t>, 2008)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C098B-97F7-4201-8B24-6917F62C7DBB}" type="slidenum">
              <a:rPr lang="it-IT" smtClean="0"/>
              <a:pPr/>
              <a:t>15</a:t>
            </a:fld>
            <a:endParaRPr lang="it-IT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An </a:t>
            </a:r>
            <a:r>
              <a:rPr lang="it-IT" dirty="0" err="1"/>
              <a:t>argument</a:t>
            </a:r>
            <a:r>
              <a:rPr lang="it-IT" dirty="0"/>
              <a:t> </a:t>
            </a:r>
            <a:r>
              <a:rPr lang="it-IT" dirty="0" err="1"/>
              <a:t>for</a:t>
            </a:r>
            <a:r>
              <a:rPr lang="it-IT" dirty="0"/>
              <a:t> </a:t>
            </a:r>
            <a:r>
              <a:rPr lang="it-IT" dirty="0" err="1"/>
              <a:t>states</a:t>
            </a:r>
            <a:r>
              <a:rPr lang="it-IT" dirty="0"/>
              <a:t> of </a:t>
            </a:r>
            <a:r>
              <a:rPr lang="it-IT" dirty="0" err="1"/>
              <a:t>affairs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err="1"/>
              <a:t>What</a:t>
            </a:r>
            <a:r>
              <a:rPr lang="it-IT" dirty="0"/>
              <a:t> </a:t>
            </a:r>
            <a:r>
              <a:rPr lang="it-IT" dirty="0" err="1"/>
              <a:t>crucially</a:t>
            </a:r>
            <a:r>
              <a:rPr lang="it-IT" dirty="0"/>
              <a:t> </a:t>
            </a:r>
            <a:r>
              <a:rPr lang="it-IT" dirty="0" err="1"/>
              <a:t>distinguishes</a:t>
            </a:r>
            <a:r>
              <a:rPr lang="it-IT" dirty="0"/>
              <a:t> </a:t>
            </a:r>
            <a:r>
              <a:rPr lang="it-IT" dirty="0" err="1"/>
              <a:t>states</a:t>
            </a:r>
            <a:r>
              <a:rPr lang="it-IT" dirty="0"/>
              <a:t> of </a:t>
            </a:r>
            <a:r>
              <a:rPr lang="it-IT" dirty="0" err="1"/>
              <a:t>affairs</a:t>
            </a:r>
            <a:r>
              <a:rPr lang="it-IT" dirty="0"/>
              <a:t> </a:t>
            </a:r>
            <a:r>
              <a:rPr lang="it-IT" dirty="0" err="1"/>
              <a:t>from</a:t>
            </a:r>
            <a:r>
              <a:rPr lang="it-IT" dirty="0"/>
              <a:t> </a:t>
            </a:r>
            <a:r>
              <a:rPr lang="it-IT" dirty="0" err="1"/>
              <a:t>propositions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this</a:t>
            </a:r>
            <a:r>
              <a:rPr lang="it-IT" dirty="0"/>
              <a:t>:</a:t>
            </a:r>
          </a:p>
          <a:p>
            <a:r>
              <a:rPr lang="it-IT" dirty="0" err="1"/>
              <a:t>States</a:t>
            </a:r>
            <a:r>
              <a:rPr lang="it-IT" dirty="0"/>
              <a:t>: </a:t>
            </a:r>
            <a:r>
              <a:rPr lang="it-IT" dirty="0" err="1"/>
              <a:t>given</a:t>
            </a:r>
            <a:r>
              <a:rPr lang="it-IT" dirty="0"/>
              <a:t> F and x </a:t>
            </a:r>
            <a:r>
              <a:rPr lang="it-IT" dirty="0" err="1"/>
              <a:t>we</a:t>
            </a:r>
            <a:r>
              <a:rPr lang="it-IT" dirty="0"/>
              <a:t> do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necessarily</a:t>
            </a:r>
            <a:r>
              <a:rPr lang="it-IT" dirty="0"/>
              <a:t> </a:t>
            </a:r>
            <a:r>
              <a:rPr lang="it-IT" dirty="0" err="1"/>
              <a:t>have</a:t>
            </a:r>
            <a:r>
              <a:rPr lang="it-IT" dirty="0"/>
              <a:t> *Fx*</a:t>
            </a:r>
          </a:p>
          <a:p>
            <a:r>
              <a:rPr lang="it-IT" dirty="0" err="1"/>
              <a:t>Propositions</a:t>
            </a:r>
            <a:r>
              <a:rPr lang="it-IT" dirty="0"/>
              <a:t>: </a:t>
            </a:r>
            <a:r>
              <a:rPr lang="it-IT" dirty="0" err="1"/>
              <a:t>given</a:t>
            </a:r>
            <a:r>
              <a:rPr lang="it-IT" dirty="0"/>
              <a:t> F and x </a:t>
            </a:r>
            <a:r>
              <a:rPr lang="it-IT" dirty="0" err="1"/>
              <a:t>we</a:t>
            </a:r>
            <a:r>
              <a:rPr lang="it-IT" dirty="0"/>
              <a:t> </a:t>
            </a:r>
            <a:r>
              <a:rPr lang="it-IT" dirty="0" err="1"/>
              <a:t>always</a:t>
            </a:r>
            <a:r>
              <a:rPr lang="it-IT" dirty="0"/>
              <a:t> </a:t>
            </a:r>
            <a:r>
              <a:rPr lang="it-IT" dirty="0" err="1"/>
              <a:t>have</a:t>
            </a:r>
            <a:r>
              <a:rPr lang="it-IT" dirty="0"/>
              <a:t> |Fx|, </a:t>
            </a:r>
            <a:r>
              <a:rPr lang="it-IT" dirty="0" err="1"/>
              <a:t>even</a:t>
            </a:r>
            <a:r>
              <a:rPr lang="it-IT" dirty="0"/>
              <a:t> </a:t>
            </a:r>
            <a:r>
              <a:rPr lang="it-IT" dirty="0" err="1"/>
              <a:t>though</a:t>
            </a:r>
            <a:r>
              <a:rPr lang="it-IT" dirty="0"/>
              <a:t>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may</a:t>
            </a:r>
            <a:r>
              <a:rPr lang="it-IT" dirty="0"/>
              <a:t> </a:t>
            </a:r>
            <a:r>
              <a:rPr lang="it-IT" dirty="0" err="1"/>
              <a:t>be</a:t>
            </a:r>
            <a:r>
              <a:rPr lang="it-IT" dirty="0"/>
              <a:t> false.</a:t>
            </a:r>
          </a:p>
          <a:p>
            <a:r>
              <a:rPr lang="it-IT" dirty="0"/>
              <a:t>Suppose </a:t>
            </a:r>
            <a:r>
              <a:rPr lang="it-IT" dirty="0" err="1"/>
              <a:t>we</a:t>
            </a:r>
            <a:r>
              <a:rPr lang="it-IT" dirty="0"/>
              <a:t> </a:t>
            </a:r>
            <a:r>
              <a:rPr lang="it-IT" dirty="0" err="1"/>
              <a:t>only</a:t>
            </a:r>
            <a:r>
              <a:rPr lang="it-IT" dirty="0"/>
              <a:t> </a:t>
            </a:r>
            <a:r>
              <a:rPr lang="it-IT" dirty="0" err="1"/>
              <a:t>have</a:t>
            </a:r>
            <a:r>
              <a:rPr lang="it-IT" dirty="0"/>
              <a:t> </a:t>
            </a:r>
            <a:r>
              <a:rPr lang="it-IT" dirty="0" err="1"/>
              <a:t>propositions</a:t>
            </a:r>
            <a:r>
              <a:rPr lang="it-IT" dirty="0"/>
              <a:t>. </a:t>
            </a:r>
            <a:r>
              <a:rPr lang="it-IT" dirty="0" err="1"/>
              <a:t>What</a:t>
            </a:r>
            <a:r>
              <a:rPr lang="it-IT" dirty="0"/>
              <a:t> </a:t>
            </a:r>
            <a:r>
              <a:rPr lang="it-IT" dirty="0" err="1"/>
              <a:t>about</a:t>
            </a:r>
            <a:r>
              <a:rPr lang="it-IT" dirty="0"/>
              <a:t> the </a:t>
            </a:r>
            <a:r>
              <a:rPr lang="it-IT" dirty="0" err="1"/>
              <a:t>being</a:t>
            </a:r>
            <a:r>
              <a:rPr lang="it-IT" dirty="0"/>
              <a:t> </a:t>
            </a:r>
            <a:r>
              <a:rPr lang="it-IT" dirty="0" err="1"/>
              <a:t>true</a:t>
            </a:r>
            <a:r>
              <a:rPr lang="it-IT" dirty="0"/>
              <a:t> of </a:t>
            </a:r>
            <a:r>
              <a:rPr lang="it-IT" dirty="0" err="1"/>
              <a:t>|Obama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black|</a:t>
            </a:r>
            <a:r>
              <a:rPr lang="it-IT" dirty="0"/>
              <a:t>?</a:t>
            </a:r>
          </a:p>
          <a:p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must</a:t>
            </a:r>
            <a:r>
              <a:rPr lang="it-IT" dirty="0"/>
              <a:t> </a:t>
            </a:r>
            <a:r>
              <a:rPr lang="it-IT" dirty="0" err="1"/>
              <a:t>be</a:t>
            </a:r>
            <a:r>
              <a:rPr lang="it-IT" dirty="0"/>
              <a:t> a state of </a:t>
            </a:r>
            <a:r>
              <a:rPr lang="it-IT" dirty="0" err="1"/>
              <a:t>affairs</a:t>
            </a:r>
            <a:r>
              <a:rPr lang="it-IT" dirty="0"/>
              <a:t> (</a:t>
            </a:r>
            <a:r>
              <a:rPr lang="it-IT" dirty="0" err="1"/>
              <a:t>we</a:t>
            </a:r>
            <a:r>
              <a:rPr lang="it-IT" dirty="0"/>
              <a:t> do NOT </a:t>
            </a:r>
            <a:r>
              <a:rPr lang="it-IT" dirty="0" err="1"/>
              <a:t>have</a:t>
            </a:r>
            <a:r>
              <a:rPr lang="it-IT" dirty="0"/>
              <a:t> the </a:t>
            </a:r>
            <a:r>
              <a:rPr lang="it-IT" dirty="0" err="1"/>
              <a:t>being</a:t>
            </a:r>
            <a:r>
              <a:rPr lang="it-IT" dirty="0"/>
              <a:t> </a:t>
            </a:r>
            <a:r>
              <a:rPr lang="it-IT" dirty="0" err="1"/>
              <a:t>true</a:t>
            </a:r>
            <a:r>
              <a:rPr lang="it-IT" dirty="0"/>
              <a:t> of </a:t>
            </a:r>
            <a:r>
              <a:rPr lang="it-IT" dirty="0" err="1"/>
              <a:t>|Obama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black|</a:t>
            </a:r>
            <a:r>
              <a:rPr lang="it-IT" dirty="0"/>
              <a:t>)</a:t>
            </a:r>
          </a:p>
          <a:p>
            <a:r>
              <a:rPr lang="it-IT" dirty="0"/>
              <a:t>Do </a:t>
            </a:r>
            <a:r>
              <a:rPr lang="it-IT" dirty="0" err="1"/>
              <a:t>not</a:t>
            </a:r>
            <a:r>
              <a:rPr lang="it-IT" dirty="0"/>
              <a:t> confuse </a:t>
            </a:r>
            <a:r>
              <a:rPr lang="it-IT" dirty="0" err="1"/>
              <a:t>this</a:t>
            </a:r>
            <a:r>
              <a:rPr lang="it-IT" dirty="0"/>
              <a:t> with the proposition ||Obama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black</a:t>
            </a:r>
            <a:r>
              <a:rPr lang="it-IT" dirty="0"/>
              <a:t>|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true</a:t>
            </a:r>
            <a:r>
              <a:rPr lang="it-IT" dirty="0"/>
              <a:t>||, the </a:t>
            </a:r>
            <a:r>
              <a:rPr lang="it-IT" dirty="0" err="1"/>
              <a:t>meaning</a:t>
            </a:r>
            <a:r>
              <a:rPr lang="it-IT" dirty="0"/>
              <a:t> of the </a:t>
            </a:r>
            <a:r>
              <a:rPr lang="it-IT" dirty="0" err="1"/>
              <a:t>sentence</a:t>
            </a:r>
            <a:r>
              <a:rPr lang="it-IT" dirty="0"/>
              <a:t> "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true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Obama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black</a:t>
            </a:r>
            <a:r>
              <a:rPr lang="it-IT" dirty="0"/>
              <a:t>" (</a:t>
            </a:r>
            <a:r>
              <a:rPr lang="it-IT" dirty="0" err="1"/>
              <a:t>we</a:t>
            </a:r>
            <a:r>
              <a:rPr lang="it-IT" dirty="0"/>
              <a:t> </a:t>
            </a:r>
            <a:r>
              <a:rPr lang="it-IT" dirty="0" err="1"/>
              <a:t>also</a:t>
            </a:r>
            <a:r>
              <a:rPr lang="it-IT" dirty="0"/>
              <a:t> </a:t>
            </a:r>
            <a:r>
              <a:rPr lang="it-IT" dirty="0" err="1"/>
              <a:t>have</a:t>
            </a:r>
            <a:r>
              <a:rPr lang="it-IT" dirty="0"/>
              <a:t> the </a:t>
            </a:r>
            <a:r>
              <a:rPr lang="it-IT" dirty="0" err="1"/>
              <a:t>meaning</a:t>
            </a:r>
            <a:r>
              <a:rPr lang="it-IT" dirty="0"/>
              <a:t> ||Obama </a:t>
            </a:r>
            <a:r>
              <a:rPr lang="it-IT" dirty="0" err="1"/>
              <a:t>is</a:t>
            </a:r>
            <a:r>
              <a:rPr lang="it-IT" dirty="0"/>
              <a:t> white|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true</a:t>
            </a:r>
            <a:r>
              <a:rPr lang="it-IT" dirty="0"/>
              <a:t>| of the false </a:t>
            </a:r>
            <a:r>
              <a:rPr lang="it-IT" dirty="0" err="1"/>
              <a:t>sentence</a:t>
            </a:r>
            <a:r>
              <a:rPr lang="it-IT" dirty="0"/>
              <a:t> "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true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Obama </a:t>
            </a:r>
            <a:r>
              <a:rPr lang="it-IT" dirty="0" err="1"/>
              <a:t>is</a:t>
            </a:r>
            <a:r>
              <a:rPr lang="it-IT" dirty="0"/>
              <a:t> white")</a:t>
            </a:r>
          </a:p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C098B-97F7-4201-8B24-6917F62C7DBB}" type="slidenum">
              <a:rPr lang="it-IT" smtClean="0"/>
              <a:pPr/>
              <a:t>16</a:t>
            </a:fld>
            <a:endParaRPr lang="it-IT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EC8120-EC75-4CE1-B20E-3F4E73F8C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71C6C6E-828F-456F-9260-C0F6945D04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11-12</a:t>
            </a:r>
          </a:p>
          <a:p>
            <a:r>
              <a:rPr lang="it-IT" dirty="0"/>
              <a:t>20/10/23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F7B3099-1295-4A12-9AB9-E371A5856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34624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Essere, esistenza, quantificatori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v. Carrara et al, cap. 4</a:t>
            </a:r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3DE826EC-A1F3-482F-9380-DB13EFF55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13666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1E1767FE-52BA-479F-AB19-4119A4DAA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Teoria standard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0BB473D-CB8D-4FA2-BDFD-5123B9F0A2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C392E08A-CEFB-4AC2-B74D-7D34B2FB9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4290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EA4F5C5F-5824-49E5-986C-4C7787067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EAA82EE4-E761-45E4-A6C9-8EBEA03E15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9-10</a:t>
            </a:r>
          </a:p>
          <a:p>
            <a:r>
              <a:rPr lang="it-IT" dirty="0"/>
              <a:t>19/10/23</a:t>
            </a:r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1A0034E-201A-45F8-969F-24DE2ACB4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94445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0CB012B4-BC93-4019-B5A7-3E48C917C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Fonti e tesi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91021856-F8F6-4497-B081-AB5B79FAFE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Frege</a:t>
            </a:r>
            <a:endParaRPr lang="it-IT" dirty="0"/>
          </a:p>
          <a:p>
            <a:r>
              <a:rPr lang="it-IT" dirty="0"/>
              <a:t>Russell</a:t>
            </a:r>
          </a:p>
          <a:p>
            <a:r>
              <a:rPr lang="it-IT" dirty="0"/>
              <a:t>Quine</a:t>
            </a:r>
          </a:p>
          <a:p>
            <a:r>
              <a:rPr lang="it-IT" dirty="0"/>
              <a:t>Attualismo (dall'inglese '</a:t>
            </a:r>
            <a:r>
              <a:rPr lang="it-IT" dirty="0" err="1"/>
              <a:t>actual</a:t>
            </a:r>
            <a:r>
              <a:rPr lang="it-IT" dirty="0"/>
              <a:t>'): ciò che c'è coincide con ciò che esiste</a:t>
            </a:r>
          </a:p>
          <a:p>
            <a:r>
              <a:rPr lang="it-IT" dirty="0"/>
              <a:t>Tutto esiste (v. Carrara et al., cap. 4) </a:t>
            </a:r>
          </a:p>
          <a:p>
            <a:endParaRPr lang="it-IT" dirty="0"/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BF2B1D6-B617-40A7-8B00-379F5DCF9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10667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 quantificatori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err="1"/>
              <a:t>Frege</a:t>
            </a:r>
            <a:r>
              <a:rPr lang="it-IT" dirty="0"/>
              <a:t> (</a:t>
            </a:r>
            <a:r>
              <a:rPr lang="it-IT" dirty="0" err="1"/>
              <a:t>Begriffsschrift</a:t>
            </a:r>
            <a:r>
              <a:rPr lang="it-IT" dirty="0"/>
              <a:t>, 1879)</a:t>
            </a:r>
          </a:p>
          <a:p>
            <a:r>
              <a:rPr lang="it-IT" dirty="0"/>
              <a:t>essere (qualcosa) = esistere</a:t>
            </a:r>
          </a:p>
          <a:p>
            <a:r>
              <a:rPr lang="it-IT" dirty="0">
                <a:sym typeface="Symbol" panose="05050102010706020507" pitchFamily="18" charset="2"/>
              </a:rPr>
              <a:t>essere = esistenza</a:t>
            </a:r>
          </a:p>
          <a:p>
            <a:r>
              <a:rPr lang="it-IT" dirty="0"/>
              <a:t>termini assolutamente generali: 'entità', 'ente', 'cosa', 'oggetto'</a:t>
            </a:r>
          </a:p>
          <a:p>
            <a:r>
              <a:rPr lang="it-IT" dirty="0"/>
              <a:t>variabili che spaziano su oggetti: x, y, …</a:t>
            </a:r>
          </a:p>
          <a:p>
            <a:r>
              <a:rPr lang="it-IT" dirty="0"/>
              <a:t>c'è almeno un ente x tale che </a:t>
            </a:r>
            <a:r>
              <a:rPr lang="it-IT" dirty="0" err="1"/>
              <a:t>Fx</a:t>
            </a:r>
            <a:r>
              <a:rPr lang="it-IT" dirty="0"/>
              <a:t>  = esiste almeno un x tale che </a:t>
            </a:r>
            <a:r>
              <a:rPr lang="it-IT" dirty="0" err="1"/>
              <a:t>Fx</a:t>
            </a:r>
            <a:r>
              <a:rPr lang="it-IT" dirty="0"/>
              <a:t> = </a:t>
            </a:r>
            <a:r>
              <a:rPr lang="it-IT" dirty="0">
                <a:sym typeface="Symbol" panose="05050102010706020507" pitchFamily="18" charset="2"/>
              </a:rPr>
              <a:t>x </a:t>
            </a:r>
            <a:r>
              <a:rPr lang="it-IT" dirty="0" err="1">
                <a:sym typeface="Symbol" panose="05050102010706020507" pitchFamily="18" charset="2"/>
              </a:rPr>
              <a:t>Fx</a:t>
            </a:r>
            <a:endParaRPr lang="it-IT" dirty="0">
              <a:sym typeface="Symbol" panose="05050102010706020507" pitchFamily="18" charset="2"/>
            </a:endParaRPr>
          </a:p>
          <a:p>
            <a:r>
              <a:rPr lang="it-IT" dirty="0">
                <a:sym typeface="Symbol" panose="05050102010706020507" pitchFamily="18" charset="2"/>
              </a:rPr>
              <a:t>ogni cosa x è tale che </a:t>
            </a:r>
            <a:r>
              <a:rPr lang="it-IT" dirty="0" err="1">
                <a:sym typeface="Symbol" panose="05050102010706020507" pitchFamily="18" charset="2"/>
              </a:rPr>
              <a:t>Fx</a:t>
            </a:r>
            <a:r>
              <a:rPr lang="it-IT" dirty="0">
                <a:sym typeface="Symbol" panose="05050102010706020507" pitchFamily="18" charset="2"/>
              </a:rPr>
              <a:t> = x </a:t>
            </a:r>
            <a:r>
              <a:rPr lang="it-IT" dirty="0" err="1">
                <a:sym typeface="Symbol" panose="05050102010706020507" pitchFamily="18" charset="2"/>
              </a:rPr>
              <a:t>Fx</a:t>
            </a:r>
            <a:endParaRPr lang="it-IT" dirty="0">
              <a:sym typeface="Symbol" panose="05050102010706020507" pitchFamily="18" charset="2"/>
            </a:endParaRPr>
          </a:p>
          <a:p>
            <a:r>
              <a:rPr lang="it-IT" dirty="0">
                <a:sym typeface="Symbol" panose="05050102010706020507" pitchFamily="18" charset="2"/>
              </a:rPr>
              <a:t></a:t>
            </a:r>
            <a:r>
              <a:rPr lang="it-IT" dirty="0" err="1">
                <a:sym typeface="Symbol" panose="05050102010706020507" pitchFamily="18" charset="2"/>
              </a:rPr>
              <a:t>xFx</a:t>
            </a:r>
            <a:r>
              <a:rPr lang="it-IT" dirty="0">
                <a:sym typeface="Symbol" panose="05050102010706020507" pitchFamily="18" charset="2"/>
              </a:rPr>
              <a:t>  </a:t>
            </a:r>
            <a:r>
              <a:rPr lang="it-IT" dirty="0" err="1">
                <a:sym typeface="Symbol" panose="05050102010706020507" pitchFamily="18" charset="2"/>
              </a:rPr>
              <a:t>xFx</a:t>
            </a:r>
            <a:endParaRPr lang="it-IT" dirty="0">
              <a:sym typeface="Symbol" panose="05050102010706020507" pitchFamily="18" charset="2"/>
            </a:endParaRPr>
          </a:p>
          <a:p>
            <a:r>
              <a:rPr lang="it-IT" dirty="0">
                <a:sym typeface="Symbol" panose="05050102010706020507" pitchFamily="18" charset="2"/>
              </a:rPr>
              <a:t></a:t>
            </a:r>
            <a:r>
              <a:rPr lang="it-IT" dirty="0" err="1">
                <a:sym typeface="Symbol" panose="05050102010706020507" pitchFamily="18" charset="2"/>
              </a:rPr>
              <a:t>xFx</a:t>
            </a:r>
            <a:r>
              <a:rPr lang="it-IT" dirty="0">
                <a:sym typeface="Symbol" panose="05050102010706020507" pitchFamily="18" charset="2"/>
              </a:rPr>
              <a:t>  </a:t>
            </a:r>
            <a:r>
              <a:rPr lang="it-IT" dirty="0" err="1">
                <a:sym typeface="Symbol" panose="05050102010706020507" pitchFamily="18" charset="2"/>
              </a:rPr>
              <a:t>xFx</a:t>
            </a:r>
            <a:endParaRPr lang="it-IT" dirty="0">
              <a:sym typeface="Symbol" panose="05050102010706020507" pitchFamily="18" charset="2"/>
            </a:endParaRP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8A1DB95-A2B6-4E85-A15B-1FFDCB5AE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27682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Esistenza come proprietà di secondo livello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/>
              <a:t>ci sono cavalli, esistono cavalli = la </a:t>
            </a:r>
            <a:r>
              <a:rPr lang="it-IT" dirty="0" err="1"/>
              <a:t>cavallinità</a:t>
            </a:r>
            <a:r>
              <a:rPr lang="it-IT" dirty="0"/>
              <a:t> è esemplificata</a:t>
            </a:r>
          </a:p>
          <a:p>
            <a:pPr lvl="1"/>
            <a:r>
              <a:rPr lang="it-IT" dirty="0">
                <a:sym typeface="Symbol" panose="05050102010706020507" pitchFamily="18" charset="2"/>
              </a:rPr>
              <a:t></a:t>
            </a:r>
            <a:r>
              <a:rPr lang="it-IT" dirty="0" err="1">
                <a:sym typeface="Symbol" panose="05050102010706020507" pitchFamily="18" charset="2"/>
              </a:rPr>
              <a:t>xCx</a:t>
            </a:r>
            <a:endParaRPr lang="it-IT" dirty="0">
              <a:sym typeface="Symbol" panose="05050102010706020507" pitchFamily="18" charset="2"/>
            </a:endParaRPr>
          </a:p>
          <a:p>
            <a:pPr lvl="1"/>
            <a:r>
              <a:rPr lang="it-IT" dirty="0">
                <a:sym typeface="Symbol" panose="05050102010706020507" pitchFamily="18" charset="2"/>
              </a:rPr>
              <a:t>(C)</a:t>
            </a:r>
            <a:endParaRPr lang="it-IT" dirty="0"/>
          </a:p>
          <a:p>
            <a:r>
              <a:rPr lang="it-IT" dirty="0"/>
              <a:t>Non esistono unicorni = l'</a:t>
            </a:r>
            <a:r>
              <a:rPr lang="it-IT" dirty="0" err="1"/>
              <a:t>unicornicità</a:t>
            </a:r>
            <a:r>
              <a:rPr lang="it-IT" dirty="0"/>
              <a:t> non è esemplificata</a:t>
            </a:r>
          </a:p>
          <a:p>
            <a:pPr lvl="1"/>
            <a:r>
              <a:rPr lang="it-IT" dirty="0">
                <a:sym typeface="Symbol" panose="05050102010706020507" pitchFamily="18" charset="2"/>
              </a:rPr>
              <a:t></a:t>
            </a:r>
            <a:r>
              <a:rPr lang="it-IT" dirty="0" err="1">
                <a:sym typeface="Symbol" panose="05050102010706020507" pitchFamily="18" charset="2"/>
              </a:rPr>
              <a:t>xUx</a:t>
            </a:r>
            <a:endParaRPr lang="it-IT" dirty="0">
              <a:sym typeface="Symbol" panose="05050102010706020507" pitchFamily="18" charset="2"/>
            </a:endParaRPr>
          </a:p>
          <a:p>
            <a:pPr lvl="1"/>
            <a:r>
              <a:rPr lang="it-IT" dirty="0">
                <a:sym typeface="Symbol" panose="05050102010706020507" pitchFamily="18" charset="2"/>
              </a:rPr>
              <a:t>(U)</a:t>
            </a:r>
            <a:endParaRPr lang="it-IT" dirty="0"/>
          </a:p>
          <a:p>
            <a:r>
              <a:rPr lang="it-IT" dirty="0"/>
              <a:t>l'esistenza come proprietà di primo livello è banale, posseduta da qualsiasi cosa: auto-identità, x = x, o essere identico a qualcosa, </a:t>
            </a:r>
            <a:r>
              <a:rPr lang="it-IT" dirty="0">
                <a:sym typeface="Symbol" panose="05050102010706020507" pitchFamily="18" charset="2"/>
              </a:rPr>
              <a:t>y x = y</a:t>
            </a:r>
          </a:p>
          <a:p>
            <a:r>
              <a:rPr lang="it-IT" dirty="0" err="1"/>
              <a:t>see</a:t>
            </a:r>
            <a:r>
              <a:rPr lang="it-IT" dirty="0"/>
              <a:t> the </a:t>
            </a:r>
            <a:r>
              <a:rPr lang="it-IT" dirty="0" err="1"/>
              <a:t>SEP</a:t>
            </a:r>
            <a:r>
              <a:rPr lang="it-IT" dirty="0"/>
              <a:t> entry on </a:t>
            </a:r>
            <a:r>
              <a:rPr lang="it-IT" dirty="0" err="1"/>
              <a:t>existence</a:t>
            </a:r>
            <a:r>
              <a:rPr lang="it-IT" dirty="0"/>
              <a:t> by Nelson</a:t>
            </a:r>
          </a:p>
          <a:p>
            <a:r>
              <a:rPr lang="it-IT" dirty="0">
                <a:hlinkClick r:id="rId2"/>
              </a:rPr>
              <a:t>https://plato.stanford.edu/entries/existence/</a:t>
            </a: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4632F4E-80B5-447E-B669-4FABB0813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58004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A280E3F-05D5-435B-AEF7-80DDDDBF8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tutto esiste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177EB52-FC35-4269-B78F-2C9CC58D38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v. Carrara et al., cap 4, §4</a:t>
            </a:r>
          </a:p>
          <a:p>
            <a:r>
              <a:rPr lang="en-US" dirty="0"/>
              <a:t>"A curious thing about the ontological problem is its simplicity. It can be put in three Anglo-Saxon monosyllables: </a:t>
            </a:r>
            <a:r>
              <a:rPr lang="en-US" b="1" dirty="0"/>
              <a:t>'What is there</a:t>
            </a:r>
            <a:r>
              <a:rPr lang="en-US" dirty="0"/>
              <a:t>?' It can be answered, moreover, in a word '</a:t>
            </a:r>
            <a:r>
              <a:rPr lang="en-US" b="1" dirty="0"/>
              <a:t>Everything</a:t>
            </a:r>
            <a:r>
              <a:rPr lang="en-US" dirty="0"/>
              <a:t>' and everyone will accept this answer as true. However, this is merely to say that </a:t>
            </a:r>
            <a:r>
              <a:rPr lang="en-US" b="1" dirty="0"/>
              <a:t>there is what there is</a:t>
            </a:r>
            <a:r>
              <a:rPr lang="en-US" dirty="0"/>
              <a:t>. There remains room for disagreement over cases; and so the issue has stayed alive down the centuries." (Quine, "On what there is", </a:t>
            </a:r>
            <a:r>
              <a:rPr lang="en-US" i="1" dirty="0"/>
              <a:t>Review of Metaphysics</a:t>
            </a:r>
            <a:r>
              <a:rPr lang="en-US" dirty="0"/>
              <a:t>, 1948)</a:t>
            </a:r>
          </a:p>
          <a:p>
            <a:r>
              <a:rPr lang="en-US" dirty="0" err="1"/>
              <a:t>C'è</a:t>
            </a:r>
            <a:r>
              <a:rPr lang="en-US" dirty="0"/>
              <a:t> </a:t>
            </a:r>
            <a:r>
              <a:rPr lang="en-US" dirty="0" err="1"/>
              <a:t>ogni</a:t>
            </a:r>
            <a:r>
              <a:rPr lang="en-US" dirty="0"/>
              <a:t> </a:t>
            </a:r>
            <a:r>
              <a:rPr lang="en-US" dirty="0" err="1"/>
              <a:t>cosa</a:t>
            </a:r>
            <a:r>
              <a:rPr lang="en-US" dirty="0"/>
              <a:t> = </a:t>
            </a:r>
            <a:r>
              <a:rPr lang="en-US" dirty="0" err="1"/>
              <a:t>ciò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c'è</a:t>
            </a:r>
            <a:r>
              <a:rPr lang="en-US" dirty="0"/>
              <a:t>, </a:t>
            </a:r>
            <a:r>
              <a:rPr lang="en-US" dirty="0" err="1"/>
              <a:t>c'è</a:t>
            </a:r>
            <a:r>
              <a:rPr lang="en-US" dirty="0"/>
              <a:t> = </a:t>
            </a:r>
            <a:r>
              <a:rPr lang="en-US" dirty="0" err="1"/>
              <a:t>tutto</a:t>
            </a:r>
            <a:r>
              <a:rPr lang="en-US" dirty="0"/>
              <a:t> </a:t>
            </a:r>
            <a:r>
              <a:rPr lang="en-US" dirty="0" err="1"/>
              <a:t>esiste</a:t>
            </a: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835CE2C-217D-4B45-9499-76E9E1544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91880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attualismo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err="1">
                <a:sym typeface="Symbol" panose="05050102010706020507" pitchFamily="18" charset="2"/>
              </a:rPr>
              <a:t>E!x</a:t>
            </a:r>
            <a:r>
              <a:rPr lang="it-IT" dirty="0">
                <a:sym typeface="Symbol" panose="05050102010706020507" pitchFamily="18" charset="2"/>
              </a:rPr>
              <a:t> =</a:t>
            </a:r>
            <a:r>
              <a:rPr lang="it-IT" dirty="0" err="1">
                <a:sym typeface="Symbol" panose="05050102010706020507" pitchFamily="18" charset="2"/>
              </a:rPr>
              <a:t>df</a:t>
            </a:r>
            <a:r>
              <a:rPr lang="it-IT" dirty="0">
                <a:sym typeface="Symbol" panose="05050102010706020507" pitchFamily="18" charset="2"/>
              </a:rPr>
              <a:t> y x = y</a:t>
            </a:r>
          </a:p>
          <a:p>
            <a:r>
              <a:rPr lang="it-IT" dirty="0">
                <a:sym typeface="Symbol" panose="05050102010706020507" pitchFamily="18" charset="2"/>
              </a:rPr>
              <a:t>'ogni cosa esiste' è una verità logica</a:t>
            </a:r>
          </a:p>
          <a:p>
            <a:pPr marL="0" indent="0">
              <a:buNone/>
            </a:pPr>
            <a:r>
              <a:rPr lang="it-IT" dirty="0">
                <a:sym typeface="Symbol" panose="05050102010706020507" pitchFamily="18" charset="2"/>
              </a:rPr>
              <a:t>             a = a</a:t>
            </a:r>
          </a:p>
          <a:p>
            <a:pPr marL="0" indent="0">
              <a:buNone/>
            </a:pPr>
            <a:r>
              <a:rPr lang="it-IT" dirty="0">
                <a:sym typeface="Symbol" panose="05050102010706020507" pitchFamily="18" charset="2"/>
              </a:rPr>
              <a:t>            y a = y</a:t>
            </a:r>
          </a:p>
          <a:p>
            <a:pPr marL="0" indent="0">
              <a:buNone/>
            </a:pPr>
            <a:r>
              <a:rPr lang="it-IT" dirty="0">
                <a:sym typeface="Symbol" panose="05050102010706020507" pitchFamily="18" charset="2"/>
              </a:rPr>
              <a:t>            </a:t>
            </a:r>
            <a:r>
              <a:rPr lang="it-IT" dirty="0" err="1">
                <a:sym typeface="Symbol" panose="05050102010706020507" pitchFamily="18" charset="2"/>
              </a:rPr>
              <a:t>E!a</a:t>
            </a:r>
            <a:endParaRPr lang="it-IT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it-IT" dirty="0">
                <a:sym typeface="Symbol" panose="05050102010706020507" pitchFamily="18" charset="2"/>
              </a:rPr>
              <a:t>            -------</a:t>
            </a:r>
          </a:p>
          <a:p>
            <a:pPr marL="0" indent="0">
              <a:buNone/>
            </a:pPr>
            <a:r>
              <a:rPr lang="it-IT" dirty="0">
                <a:sym typeface="Symbol" panose="05050102010706020507" pitchFamily="18" charset="2"/>
              </a:rPr>
              <a:t>            </a:t>
            </a:r>
            <a:r>
              <a:rPr lang="it-IT" dirty="0" err="1">
                <a:sym typeface="Symbol" panose="05050102010706020507" pitchFamily="18" charset="2"/>
              </a:rPr>
              <a:t>xE!x</a:t>
            </a:r>
            <a:endParaRPr lang="it-IT" dirty="0">
              <a:sym typeface="Symbol" panose="05050102010706020507" pitchFamily="18" charset="2"/>
            </a:endParaRPr>
          </a:p>
          <a:p>
            <a:r>
              <a:rPr lang="it-IT" dirty="0"/>
              <a:t>ogni cosa esiste = non ci sono cose che non esistono</a:t>
            </a:r>
          </a:p>
          <a:p>
            <a:r>
              <a:rPr lang="it-IT" dirty="0">
                <a:sym typeface="Symbol" panose="05050102010706020507" pitchFamily="18" charset="2"/>
              </a:rPr>
              <a:t></a:t>
            </a:r>
            <a:r>
              <a:rPr lang="it-IT" dirty="0" err="1">
                <a:sym typeface="Symbol" panose="05050102010706020507" pitchFamily="18" charset="2"/>
              </a:rPr>
              <a:t>xE!x</a:t>
            </a:r>
            <a:r>
              <a:rPr lang="it-IT" dirty="0">
                <a:sym typeface="Symbol" panose="05050102010706020507" pitchFamily="18" charset="2"/>
              </a:rPr>
              <a:t>  </a:t>
            </a:r>
            <a:r>
              <a:rPr lang="it-IT" dirty="0" err="1">
                <a:sym typeface="Symbol" panose="05050102010706020507" pitchFamily="18" charset="2"/>
              </a:rPr>
              <a:t>xE!x</a:t>
            </a: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962548E-16A7-4C71-8B24-ABE4B3DE9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39143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05DAE3-9780-4AD9-91BB-4FE1F71CA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Esistenziali negativi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591607C-9E7C-4567-B6CD-C065F9DCF8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(1) tutto esiste</a:t>
            </a:r>
          </a:p>
          <a:p>
            <a:pPr marL="0" indent="0">
              <a:buNone/>
            </a:pPr>
            <a:r>
              <a:rPr lang="it-IT" dirty="0"/>
              <a:t>   sembra in conflitto con</a:t>
            </a:r>
          </a:p>
          <a:p>
            <a:r>
              <a:rPr lang="it-IT" dirty="0"/>
              <a:t>(2) il cavallo alato non esiste</a:t>
            </a:r>
          </a:p>
          <a:p>
            <a:r>
              <a:rPr lang="it-IT" dirty="0"/>
              <a:t>(3) Pegaso non esiste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6034479-D905-4165-A3C7-FE08379AA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25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37503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7DEB6C-A942-43F7-999E-E417E830F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Teoria delle descrizioni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0DC9895-B08C-4EBE-940E-1C6CA910A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Russell (OD, 1905)</a:t>
            </a:r>
          </a:p>
          <a:p>
            <a:r>
              <a:rPr lang="it-IT" dirty="0"/>
              <a:t>il P è Q = (i) esiste almeno un P; (ii) esiste al massimo un P; se qualcosa è un P, allora è un Q</a:t>
            </a:r>
          </a:p>
          <a:p>
            <a:r>
              <a:rPr lang="it-IT" dirty="0">
                <a:sym typeface="Symbol" panose="05050102010706020507" pitchFamily="18" charset="2"/>
              </a:rPr>
              <a:t>x((</a:t>
            </a:r>
            <a:r>
              <a:rPr lang="it-IT" dirty="0" err="1">
                <a:sym typeface="Symbol" panose="05050102010706020507" pitchFamily="18" charset="2"/>
              </a:rPr>
              <a:t>Px</a:t>
            </a:r>
            <a:r>
              <a:rPr lang="it-IT" dirty="0">
                <a:sym typeface="Symbol" panose="05050102010706020507" pitchFamily="18" charset="2"/>
              </a:rPr>
              <a:t> &amp; y(</a:t>
            </a:r>
            <a:r>
              <a:rPr lang="it-IT" dirty="0" err="1">
                <a:sym typeface="Symbol" panose="05050102010706020507" pitchFamily="18" charset="2"/>
              </a:rPr>
              <a:t>Py</a:t>
            </a:r>
            <a:r>
              <a:rPr lang="it-IT" dirty="0">
                <a:sym typeface="Symbol" panose="05050102010706020507" pitchFamily="18" charset="2"/>
              </a:rPr>
              <a:t> x = y)) &amp; </a:t>
            </a:r>
            <a:r>
              <a:rPr lang="it-IT" dirty="0" err="1">
                <a:sym typeface="Symbol" panose="05050102010706020507" pitchFamily="18" charset="2"/>
              </a:rPr>
              <a:t>Qx</a:t>
            </a:r>
            <a:r>
              <a:rPr lang="it-IT" dirty="0">
                <a:sym typeface="Symbol" panose="05050102010706020507" pitchFamily="18" charset="2"/>
              </a:rPr>
              <a:t>)</a:t>
            </a:r>
          </a:p>
          <a:p>
            <a:r>
              <a:rPr lang="it-IT" dirty="0">
                <a:sym typeface="Symbol" panose="05050102010706020507" pitchFamily="18" charset="2"/>
              </a:rPr>
              <a:t>il cavallo alato non esiste = E' falso che: </a:t>
            </a:r>
            <a:r>
              <a:rPr lang="it-IT" dirty="0"/>
              <a:t>(i) esiste almeno un cavallo alato; (ii) esiste al massimo un cavallo alato; se qualcosa è un cavallo alato, allora esiste</a:t>
            </a:r>
          </a:p>
          <a:p>
            <a:r>
              <a:rPr lang="it-IT" dirty="0">
                <a:sym typeface="Symbol" panose="05050102010706020507" pitchFamily="18" charset="2"/>
              </a:rPr>
              <a:t> x((</a:t>
            </a:r>
            <a:r>
              <a:rPr lang="it-IT" dirty="0" err="1">
                <a:sym typeface="Symbol" panose="05050102010706020507" pitchFamily="18" charset="2"/>
              </a:rPr>
              <a:t>CAx</a:t>
            </a:r>
            <a:r>
              <a:rPr lang="it-IT" dirty="0">
                <a:sym typeface="Symbol" panose="05050102010706020507" pitchFamily="18" charset="2"/>
              </a:rPr>
              <a:t> &amp; y(</a:t>
            </a:r>
            <a:r>
              <a:rPr lang="it-IT" dirty="0" err="1">
                <a:sym typeface="Symbol" panose="05050102010706020507" pitchFamily="18" charset="2"/>
              </a:rPr>
              <a:t>CAy</a:t>
            </a:r>
            <a:r>
              <a:rPr lang="it-IT" dirty="0">
                <a:sym typeface="Symbol" panose="05050102010706020507" pitchFamily="18" charset="2"/>
              </a:rPr>
              <a:t> x = y)) &amp; </a:t>
            </a:r>
            <a:r>
              <a:rPr lang="it-IT" dirty="0" err="1">
                <a:sym typeface="Symbol" panose="05050102010706020507" pitchFamily="18" charset="2"/>
              </a:rPr>
              <a:t>E!x</a:t>
            </a:r>
            <a:r>
              <a:rPr lang="it-IT" dirty="0">
                <a:sym typeface="Symbol" panose="05050102010706020507" pitchFamily="18" charset="2"/>
              </a:rPr>
              <a:t>)</a:t>
            </a:r>
          </a:p>
          <a:p>
            <a:r>
              <a:rPr lang="it-IT" dirty="0">
                <a:sym typeface="Symbol" panose="05050102010706020507" pitchFamily="18" charset="2"/>
              </a:rPr>
              <a:t>Compatibile con  </a:t>
            </a:r>
            <a:r>
              <a:rPr lang="it-IT" dirty="0" err="1">
                <a:sym typeface="Symbol" panose="05050102010706020507" pitchFamily="18" charset="2"/>
              </a:rPr>
              <a:t>xE!x</a:t>
            </a:r>
            <a:endParaRPr lang="it-IT" dirty="0">
              <a:sym typeface="Symbol" panose="05050102010706020507" pitchFamily="18" charset="2"/>
            </a:endParaRPr>
          </a:p>
          <a:p>
            <a:endParaRPr lang="it-IT" dirty="0"/>
          </a:p>
          <a:p>
            <a:endParaRPr lang="it-IT" dirty="0">
              <a:sym typeface="Symbol" panose="05050102010706020507" pitchFamily="18" charset="2"/>
            </a:endParaRPr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4F5E506-0CCC-4BDA-98C8-51DD8334D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26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11216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esistenziali negativi e nomi propri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err="1">
                <a:sym typeface="Symbol" panose="05050102010706020507" pitchFamily="18" charset="2"/>
              </a:rPr>
              <a:t>Pegasus</a:t>
            </a:r>
            <a:r>
              <a:rPr lang="it-IT" dirty="0">
                <a:sym typeface="Symbol" panose="05050102010706020507" pitchFamily="18" charset="2"/>
              </a:rPr>
              <a:t> non esiste</a:t>
            </a:r>
          </a:p>
          <a:p>
            <a:r>
              <a:rPr lang="it-IT" dirty="0">
                <a:sym typeface="Symbol" panose="05050102010706020507" pitchFamily="18" charset="2"/>
              </a:rPr>
              <a:t> </a:t>
            </a:r>
            <a:r>
              <a:rPr lang="it-IT" dirty="0" err="1">
                <a:sym typeface="Symbol" panose="05050102010706020507" pitchFamily="18" charset="2"/>
              </a:rPr>
              <a:t>E!p</a:t>
            </a:r>
            <a:endParaRPr lang="it-IT" dirty="0">
              <a:sym typeface="Symbol" panose="05050102010706020507" pitchFamily="18" charset="2"/>
            </a:endParaRPr>
          </a:p>
          <a:p>
            <a:r>
              <a:rPr lang="it-IT" dirty="0">
                <a:sym typeface="Symbol" panose="05050102010706020507" pitchFamily="18" charset="2"/>
              </a:rPr>
              <a:t></a:t>
            </a:r>
            <a:r>
              <a:rPr lang="it-IT" dirty="0" err="1">
                <a:sym typeface="Symbol" panose="05050102010706020507" pitchFamily="18" charset="2"/>
              </a:rPr>
              <a:t>xE!x</a:t>
            </a:r>
            <a:r>
              <a:rPr lang="it-IT" dirty="0">
                <a:sym typeface="Symbol" panose="05050102010706020507" pitchFamily="18" charset="2"/>
              </a:rPr>
              <a:t> 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⊦ </a:t>
            </a:r>
            <a:r>
              <a:rPr lang="it-IT" dirty="0" err="1">
                <a:sym typeface="Symbol" panose="05050102010706020507" pitchFamily="18" charset="2"/>
              </a:rPr>
              <a:t>E!p</a:t>
            </a:r>
            <a:r>
              <a:rPr lang="it-IT" dirty="0">
                <a:sym typeface="Symbol" panose="05050102010706020507" pitchFamily="18" charset="2"/>
              </a:rPr>
              <a:t> ???? </a:t>
            </a:r>
          </a:p>
          <a:p>
            <a:r>
              <a:rPr lang="it-IT" dirty="0">
                <a:sym typeface="Symbol" panose="05050102010706020507" pitchFamily="18" charset="2"/>
              </a:rPr>
              <a:t>I nomi propri non possono essere trattati come direttamente referenziali</a:t>
            </a:r>
          </a:p>
          <a:p>
            <a:r>
              <a:rPr lang="it-IT" b="1" dirty="0">
                <a:solidFill>
                  <a:srgbClr val="FF0000"/>
                </a:solidFill>
                <a:sym typeface="Symbol" panose="05050102010706020507" pitchFamily="18" charset="2"/>
              </a:rPr>
              <a:t>Opzione 1. </a:t>
            </a:r>
            <a:r>
              <a:rPr lang="it-IT" dirty="0">
                <a:sym typeface="Symbol" panose="05050102010706020507" pitchFamily="18" charset="2"/>
              </a:rPr>
              <a:t>Descrittivismo: tutti i termini singolari sono descrizioni definite</a:t>
            </a:r>
          </a:p>
          <a:p>
            <a:r>
              <a:rPr lang="it-IT" b="1" dirty="0">
                <a:solidFill>
                  <a:srgbClr val="FF0000"/>
                </a:solidFill>
                <a:sym typeface="Symbol" panose="05050102010706020507" pitchFamily="18" charset="2"/>
              </a:rPr>
              <a:t>Opzione 2. </a:t>
            </a:r>
            <a:r>
              <a:rPr lang="it-IT" dirty="0">
                <a:sym typeface="Symbol" panose="05050102010706020507" pitchFamily="18" charset="2"/>
              </a:rPr>
              <a:t>logica libera, con termini non denotanti (vedi </a:t>
            </a:r>
            <a:r>
              <a:rPr lang="it-IT" dirty="0" err="1">
                <a:sym typeface="Symbol" panose="05050102010706020507" pitchFamily="18" charset="2"/>
              </a:rPr>
              <a:t>SEP</a:t>
            </a:r>
            <a:r>
              <a:rPr lang="it-IT" dirty="0">
                <a:sym typeface="Symbol" panose="05050102010706020507" pitchFamily="18" charset="2"/>
              </a:rPr>
              <a:t> entry su free </a:t>
            </a:r>
            <a:r>
              <a:rPr lang="it-IT" dirty="0" err="1">
                <a:sym typeface="Symbol" panose="05050102010706020507" pitchFamily="18" charset="2"/>
              </a:rPr>
              <a:t>logic</a:t>
            </a:r>
            <a:r>
              <a:rPr lang="it-IT" dirty="0">
                <a:sym typeface="Symbol" panose="05050102010706020507" pitchFamily="18" charset="2"/>
              </a:rPr>
              <a:t>)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6DC7D68-E81C-430E-A785-A2E4B70BD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27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661548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DA936FE-C578-46D6-83A7-CD3018B79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Descrittivismo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A4FAC96-28C9-4000-A334-55AF4BE5EE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sym typeface="Symbol" panose="05050102010706020507" pitchFamily="18" charset="2"/>
              </a:rPr>
              <a:t>Tutti i nomi propri e i deittici sono descrizioni (</a:t>
            </a:r>
            <a:r>
              <a:rPr lang="it-IT" dirty="0" err="1">
                <a:sym typeface="Symbol" panose="05050102010706020507" pitchFamily="18" charset="2"/>
              </a:rPr>
              <a:t>Frege</a:t>
            </a:r>
            <a:r>
              <a:rPr lang="it-IT" dirty="0">
                <a:sym typeface="Symbol" panose="05050102010706020507" pitchFamily="18" charset="2"/>
              </a:rPr>
              <a:t>, Russell, Quine)</a:t>
            </a:r>
          </a:p>
          <a:p>
            <a:r>
              <a:rPr lang="it-IT" dirty="0">
                <a:sym typeface="Symbol" panose="05050102010706020507" pitchFamily="18" charset="2"/>
              </a:rPr>
              <a:t>Pegaso = il </a:t>
            </a:r>
            <a:r>
              <a:rPr lang="it-IT" dirty="0" err="1">
                <a:sym typeface="Symbol" panose="05050102010706020507" pitchFamily="18" charset="2"/>
              </a:rPr>
              <a:t>pegasizzatore</a:t>
            </a:r>
            <a:r>
              <a:rPr lang="it-IT" dirty="0">
                <a:sym typeface="Symbol" panose="05050102010706020507" pitchFamily="18" charset="2"/>
              </a:rPr>
              <a:t> (Quine 1948)</a:t>
            </a:r>
          </a:p>
          <a:p>
            <a:r>
              <a:rPr lang="it-IT" dirty="0">
                <a:sym typeface="Symbol" panose="05050102010706020507" pitchFamily="18" charset="2"/>
              </a:rPr>
              <a:t>Pegaso non esiste = E' falso che: </a:t>
            </a:r>
            <a:r>
              <a:rPr lang="it-IT" dirty="0"/>
              <a:t>(i) esiste almeno un </a:t>
            </a:r>
            <a:r>
              <a:rPr lang="it-IT" dirty="0" err="1"/>
              <a:t>pegasizzatore</a:t>
            </a:r>
            <a:r>
              <a:rPr lang="it-IT" dirty="0"/>
              <a:t>; (ii) esiste al massimo un </a:t>
            </a:r>
            <a:r>
              <a:rPr lang="it-IT" dirty="0" err="1"/>
              <a:t>pegasizzatore</a:t>
            </a:r>
            <a:r>
              <a:rPr lang="it-IT" dirty="0"/>
              <a:t>; se qualcosa è un </a:t>
            </a:r>
            <a:r>
              <a:rPr lang="it-IT" dirty="0" err="1"/>
              <a:t>pegasizzatore</a:t>
            </a:r>
            <a:r>
              <a:rPr lang="it-IT" dirty="0"/>
              <a:t>, allora esiste</a:t>
            </a:r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9EA6AD3-34B9-43B9-8FA4-2D3E41730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28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31689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2228553-00D6-4EEE-8D9E-097DC8012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Impegno esistenziale e variabili vincolate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4836A89-FCD9-4896-8FBD-A062EAD1EB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/>
              <a:t>Immaginiamo che tutti gli asserti di una teoria o sistema di credenze siano opportunamente parafrasati e poi tradotti nel linguaggio della logica del prim'ordine</a:t>
            </a:r>
          </a:p>
          <a:p>
            <a:pPr lvl="1"/>
            <a:r>
              <a:rPr lang="it-IT" dirty="0"/>
              <a:t>i nomi propri e i deittici sono eliminati a favore di descrizioni definite</a:t>
            </a:r>
          </a:p>
          <a:p>
            <a:pPr lvl="1"/>
            <a:r>
              <a:rPr lang="it-IT" dirty="0"/>
              <a:t>per es. "ci sono 3,5 abitanti per km quadrato" va parafrasato (non esistono i mezzi abitanti)</a:t>
            </a:r>
          </a:p>
          <a:p>
            <a:r>
              <a:rPr lang="it-IT" dirty="0"/>
              <a:t>Tutti gli asserti della forma </a:t>
            </a:r>
            <a:r>
              <a:rPr lang="it-IT" dirty="0">
                <a:sym typeface="Symbol" panose="05050102010706020507" pitchFamily="18" charset="2"/>
              </a:rPr>
              <a:t></a:t>
            </a:r>
            <a:r>
              <a:rPr lang="it-IT" dirty="0" err="1">
                <a:sym typeface="Symbol" panose="05050102010706020507" pitchFamily="18" charset="2"/>
              </a:rPr>
              <a:t>xPx</a:t>
            </a:r>
            <a:r>
              <a:rPr lang="it-IT" dirty="0">
                <a:sym typeface="Symbol" panose="05050102010706020507" pitchFamily="18" charset="2"/>
              </a:rPr>
              <a:t> derivabili dalla teoria ci danno gli impegni esistenziali (ontologici) della teoria (Quine)</a:t>
            </a:r>
          </a:p>
          <a:p>
            <a:r>
              <a:rPr lang="it-IT" dirty="0">
                <a:sym typeface="Symbol" panose="05050102010706020507" pitchFamily="18" charset="2"/>
              </a:rPr>
              <a:t>Esistere è essere il valore di una variabile vincolata (Quine)</a:t>
            </a:r>
          </a:p>
          <a:p>
            <a:r>
              <a:rPr lang="it-IT" dirty="0">
                <a:sym typeface="Symbol" panose="05050102010706020507" pitchFamily="18" charset="2"/>
              </a:rPr>
              <a:t>Per esempio dalla fisica corrente deriviamo: x Quark(x)</a:t>
            </a:r>
          </a:p>
          <a:p>
            <a:r>
              <a:rPr lang="it-IT" dirty="0">
                <a:sym typeface="Symbol" panose="05050102010706020507" pitchFamily="18" charset="2"/>
              </a:rPr>
              <a:t>Dal sistema di credenze di chi crede agli dei omerici deriviamo: x divinità-olimpica(x), x </a:t>
            </a:r>
            <a:r>
              <a:rPr lang="it-IT" dirty="0" err="1">
                <a:sym typeface="Symbol" panose="05050102010706020507" pitchFamily="18" charset="2"/>
              </a:rPr>
              <a:t>zeusizzatore</a:t>
            </a:r>
            <a:r>
              <a:rPr lang="it-IT" dirty="0">
                <a:sym typeface="Symbol" panose="05050102010706020507" pitchFamily="18" charset="2"/>
              </a:rPr>
              <a:t>(x)</a:t>
            </a:r>
          </a:p>
          <a:p>
            <a:endParaRPr lang="it-IT" dirty="0">
              <a:sym typeface="Symbol" panose="05050102010706020507" pitchFamily="18" charset="2"/>
            </a:endParaRPr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B5CAF26-7CC3-42EB-B78D-8BF951196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29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3508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52FB16D-8B95-4188-8AC5-B71CC2F40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Annunci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27F3F24-B546-403E-A276-BFD1F218C4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/>
              <a:t>Lezione di domani Venerdì 20 Ottobre: </a:t>
            </a:r>
            <a:r>
              <a:rPr lang="it-IT" b="1" dirty="0"/>
              <a:t>dalle 13 alle 15, aula C </a:t>
            </a:r>
            <a:r>
              <a:rPr lang="it-IT" dirty="0"/>
              <a:t>(solito orario)</a:t>
            </a:r>
          </a:p>
          <a:p>
            <a:pPr lvl="1"/>
            <a:r>
              <a:rPr lang="it-IT" dirty="0"/>
              <a:t>essere e esistenza nella filosofia analitica</a:t>
            </a:r>
          </a:p>
          <a:p>
            <a:pPr marL="457200" lvl="1" indent="0">
              <a:buNone/>
            </a:pPr>
            <a:r>
              <a:rPr lang="it-IT" dirty="0"/>
              <a:t>(parteciperanno anche Paolo Godani e gli studenti del corso filosofia dell'esperienza estetica)</a:t>
            </a:r>
          </a:p>
          <a:p>
            <a:r>
              <a:rPr lang="it-IT" dirty="0"/>
              <a:t>Lezione di Giovedì 26 Ottobre: </a:t>
            </a:r>
            <a:r>
              <a:rPr lang="it-IT" b="1" dirty="0"/>
              <a:t>dalle 15 alle 17, aula D</a:t>
            </a:r>
            <a:endParaRPr lang="it-IT" dirty="0"/>
          </a:p>
          <a:p>
            <a:pPr lvl="1"/>
            <a:r>
              <a:rPr lang="it-IT" dirty="0"/>
              <a:t>Paolo Godani su essere ed esistenza in Heidegger e Severino</a:t>
            </a:r>
          </a:p>
          <a:p>
            <a:r>
              <a:rPr lang="it-IT" dirty="0"/>
              <a:t>Lezione di Venerdì 23 Novembre: </a:t>
            </a:r>
            <a:r>
              <a:rPr lang="it-IT" b="1" dirty="0"/>
              <a:t>dalle 14.30 alle 17, aula D</a:t>
            </a:r>
            <a:endParaRPr lang="it-IT" dirty="0"/>
          </a:p>
          <a:p>
            <a:pPr lvl="1"/>
            <a:r>
              <a:rPr lang="it-IT" dirty="0"/>
              <a:t>2 conferenze di Achille Varzi:</a:t>
            </a:r>
          </a:p>
          <a:p>
            <a:pPr lvl="2"/>
            <a:r>
              <a:rPr lang="it-IT" dirty="0"/>
              <a:t>Sulla percezione delle assenze</a:t>
            </a:r>
          </a:p>
          <a:p>
            <a:pPr lvl="2"/>
            <a:r>
              <a:rPr lang="it-IT" dirty="0"/>
              <a:t>Azioni e omissioni</a:t>
            </a:r>
          </a:p>
          <a:p>
            <a:pPr marL="457200" lvl="1" indent="0">
              <a:buNone/>
            </a:pPr>
            <a:r>
              <a:rPr lang="it-IT" dirty="0"/>
              <a:t>(parteciperanno anche Paolo Godani e gli studenti del corso filosofia dell'esperienza estetica)</a:t>
            </a:r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7313481-6A83-400F-A935-668CE732C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251478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ym typeface="Symbol" panose="05050102010706020507" pitchFamily="18" charset="2"/>
              </a:rPr>
              <a:t>Problemi per la teoria standard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/>
              <a:t>la logica libera ha i suoi problemi</a:t>
            </a:r>
          </a:p>
          <a:p>
            <a:pPr lvl="1"/>
            <a:r>
              <a:rPr lang="it-IT" dirty="0"/>
              <a:t>qual è il valore di verità degli enunciati atomici con termini non denotanti?</a:t>
            </a:r>
          </a:p>
          <a:p>
            <a:pPr lvl="1"/>
            <a:r>
              <a:rPr lang="it-IT" dirty="0"/>
              <a:t>qual è il significato dei nomi?</a:t>
            </a:r>
          </a:p>
          <a:p>
            <a:r>
              <a:rPr lang="it-IT" dirty="0"/>
              <a:t>Il descrittivismo è in minoranza, domina il </a:t>
            </a:r>
            <a:r>
              <a:rPr lang="it-IT" dirty="0" err="1"/>
              <a:t>referenzialismo</a:t>
            </a:r>
            <a:endParaRPr lang="it-IT" dirty="0"/>
          </a:p>
          <a:p>
            <a:r>
              <a:rPr lang="it-IT" dirty="0"/>
              <a:t>Possibile non esistenza</a:t>
            </a:r>
          </a:p>
          <a:p>
            <a:pPr lvl="1"/>
            <a:r>
              <a:rPr lang="it-IT" dirty="0"/>
              <a:t>Mattarella potrebbe non essere esistito</a:t>
            </a:r>
          </a:p>
          <a:p>
            <a:pPr lvl="1"/>
            <a:r>
              <a:rPr lang="it-IT" dirty="0"/>
              <a:t>c'è qualcosa che poteva non esistere</a:t>
            </a:r>
          </a:p>
          <a:p>
            <a:pPr lvl="1"/>
            <a:r>
              <a:rPr lang="it-IT" dirty="0">
                <a:sym typeface="Symbol" panose="05050102010706020507" pitchFamily="18" charset="2"/>
              </a:rPr>
              <a:t>xx =x ?????</a:t>
            </a:r>
          </a:p>
          <a:p>
            <a:pPr lvl="1"/>
            <a:r>
              <a:rPr lang="it-IT" dirty="0"/>
              <a:t>come può essere vero, se l'esistenza è una proprietà banale (auto-identità?)</a:t>
            </a:r>
          </a:p>
          <a:p>
            <a:r>
              <a:rPr lang="it-IT" dirty="0"/>
              <a:t>Possibili risposte attualiste [da vedere in seguito]: essenze individuali (</a:t>
            </a:r>
            <a:r>
              <a:rPr lang="it-IT" dirty="0" err="1"/>
              <a:t>Plantinga</a:t>
            </a:r>
            <a:r>
              <a:rPr lang="it-IT" dirty="0"/>
              <a:t>), necessitismo (</a:t>
            </a:r>
            <a:r>
              <a:rPr lang="it-IT" dirty="0" err="1"/>
              <a:t>Linsky</a:t>
            </a:r>
            <a:r>
              <a:rPr lang="it-IT" dirty="0"/>
              <a:t> &amp; </a:t>
            </a:r>
            <a:r>
              <a:rPr lang="it-IT" dirty="0" err="1"/>
              <a:t>Zalta</a:t>
            </a:r>
            <a:r>
              <a:rPr lang="it-IT" dirty="0"/>
              <a:t>, Williamson), concetti denotanti (Cocchiarella, Orilia)</a:t>
            </a:r>
          </a:p>
          <a:p>
            <a:r>
              <a:rPr lang="it-IT" dirty="0"/>
              <a:t>Risposte non attualiste …</a:t>
            </a:r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42517FD-D171-4843-AC36-197ABDCF1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30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48702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>
            <a:extLst>
              <a:ext uri="{FF2B5EF4-FFF2-40B4-BE49-F238E27FC236}">
                <a16:creationId xmlns:a16="http://schemas.microsoft.com/office/drawing/2014/main" id="{40867EBC-95EC-4084-8914-24A664BA9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Alternative non attualiste</a:t>
            </a:r>
            <a:br>
              <a:rPr lang="it-IT" dirty="0"/>
            </a:br>
            <a:r>
              <a:rPr lang="it-IT" dirty="0"/>
              <a:t>	possibilismo</a:t>
            </a:r>
            <a:br>
              <a:rPr lang="it-IT" dirty="0"/>
            </a:br>
            <a:r>
              <a:rPr lang="it-IT" dirty="0"/>
              <a:t>	</a:t>
            </a:r>
            <a:r>
              <a:rPr lang="it-IT" dirty="0" err="1"/>
              <a:t>meinonghismo</a:t>
            </a:r>
            <a:endParaRPr lang="it-IT" dirty="0"/>
          </a:p>
        </p:txBody>
      </p:sp>
      <p:sp>
        <p:nvSpPr>
          <p:cNvPr id="7" name="Segnaposto testo 6">
            <a:extLst>
              <a:ext uri="{FF2B5EF4-FFF2-40B4-BE49-F238E27FC236}">
                <a16:creationId xmlns:a16="http://schemas.microsoft.com/office/drawing/2014/main" id="{6AD8C9AC-80F9-4C11-96F4-96575086DE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29802922-9405-402C-828B-E591637C1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31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192477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1F73C39E-5E4C-4445-B254-4411D95BB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qualcosa esiste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0240105-9D6F-4C51-B170-7AEC0FD417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Questa è la </a:t>
            </a:r>
            <a:r>
              <a:rPr lang="en-US" dirty="0" err="1"/>
              <a:t>risposta</a:t>
            </a:r>
            <a:r>
              <a:rPr lang="en-US" dirty="0"/>
              <a:t> </a:t>
            </a:r>
            <a:r>
              <a:rPr lang="en-US" dirty="0" err="1"/>
              <a:t>delle</a:t>
            </a:r>
            <a:r>
              <a:rPr lang="en-US" dirty="0"/>
              <a:t> alternative non </a:t>
            </a:r>
            <a:r>
              <a:rPr lang="en-US" dirty="0" err="1"/>
              <a:t>attualiste</a:t>
            </a:r>
            <a:r>
              <a:rPr lang="en-US" dirty="0"/>
              <a:t> </a:t>
            </a:r>
            <a:r>
              <a:rPr lang="en-US" dirty="0" err="1"/>
              <a:t>alla</a:t>
            </a:r>
            <a:r>
              <a:rPr lang="en-US" dirty="0"/>
              <a:t> </a:t>
            </a:r>
            <a:r>
              <a:rPr lang="en-US" dirty="0" err="1"/>
              <a:t>domanda</a:t>
            </a:r>
            <a:r>
              <a:rPr lang="en-US" dirty="0"/>
              <a:t> "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cosa</a:t>
            </a:r>
            <a:r>
              <a:rPr lang="en-US" dirty="0"/>
              <a:t> </a:t>
            </a:r>
            <a:r>
              <a:rPr lang="en-US" dirty="0" err="1"/>
              <a:t>esiste</a:t>
            </a:r>
            <a:r>
              <a:rPr lang="en-US" dirty="0"/>
              <a:t>?"</a:t>
            </a:r>
          </a:p>
          <a:p>
            <a:r>
              <a:rPr lang="en-US" dirty="0"/>
              <a:t>v. Carrara et al., cap 4, §5</a:t>
            </a:r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A44EC3B-716A-429A-B5F9-ABC25A1EC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32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280302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Possibilismo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Russell (</a:t>
            </a:r>
            <a:r>
              <a:rPr lang="it-IT" dirty="0" err="1"/>
              <a:t>PoP</a:t>
            </a:r>
            <a:r>
              <a:rPr lang="it-IT" dirty="0"/>
              <a:t>, 1903): ci sono cose (possibili) che non esistono</a:t>
            </a:r>
          </a:p>
          <a:p>
            <a:r>
              <a:rPr lang="it-IT" dirty="0"/>
              <a:t>essere (qualcosa) </a:t>
            </a:r>
            <a:r>
              <a:rPr lang="it-IT" dirty="0">
                <a:sym typeface="Symbol" panose="05050102010706020507" pitchFamily="18" charset="2"/>
              </a:rPr>
              <a:t> </a:t>
            </a:r>
            <a:r>
              <a:rPr lang="it-IT" dirty="0"/>
              <a:t>esistenza</a:t>
            </a:r>
          </a:p>
          <a:p>
            <a:r>
              <a:rPr lang="it-IT" dirty="0"/>
              <a:t>l'esistenza è una proprietà di primo livello non banale</a:t>
            </a:r>
          </a:p>
          <a:p>
            <a:pPr lvl="1"/>
            <a:r>
              <a:rPr lang="it-IT" dirty="0"/>
              <a:t>E!(</a:t>
            </a:r>
            <a:r>
              <a:rPr lang="it-IT" dirty="0" err="1"/>
              <a:t>mattarella</a:t>
            </a:r>
            <a:r>
              <a:rPr lang="it-IT" dirty="0"/>
              <a:t>)</a:t>
            </a:r>
          </a:p>
          <a:p>
            <a:pPr lvl="1"/>
            <a:r>
              <a:rPr lang="it-IT" dirty="0">
                <a:sym typeface="Symbol" panose="05050102010706020507" pitchFamily="18" charset="2"/>
              </a:rPr>
              <a:t> E!(</a:t>
            </a:r>
            <a:r>
              <a:rPr lang="it-IT" dirty="0" err="1">
                <a:sym typeface="Symbol" panose="05050102010706020507" pitchFamily="18" charset="2"/>
              </a:rPr>
              <a:t>pegasus</a:t>
            </a:r>
            <a:r>
              <a:rPr lang="it-IT" dirty="0">
                <a:sym typeface="Symbol" panose="05050102010706020507" pitchFamily="18" charset="2"/>
              </a:rPr>
              <a:t>)</a:t>
            </a:r>
          </a:p>
          <a:p>
            <a:r>
              <a:rPr lang="it-IT" dirty="0"/>
              <a:t>alcuni nomi propri denotano oggetti inesistenti</a:t>
            </a:r>
          </a:p>
          <a:p>
            <a:r>
              <a:rPr lang="it-IT" dirty="0"/>
              <a:t>ci sono cose che avrebbero potuto non esistere</a:t>
            </a:r>
          </a:p>
          <a:p>
            <a:pPr lvl="1"/>
            <a:r>
              <a:rPr lang="it-IT" dirty="0">
                <a:sym typeface="Symbol" panose="05050102010706020507" pitchFamily="18" charset="2"/>
              </a:rPr>
              <a:t>x </a:t>
            </a:r>
            <a:r>
              <a:rPr lang="it-IT" dirty="0" err="1">
                <a:sym typeface="Symbol" panose="05050102010706020507" pitchFamily="18" charset="2"/>
              </a:rPr>
              <a:t>E!x</a:t>
            </a:r>
            <a:r>
              <a:rPr lang="it-IT" dirty="0">
                <a:sym typeface="Symbol" panose="05050102010706020507" pitchFamily="18" charset="2"/>
              </a:rPr>
              <a:t> </a:t>
            </a:r>
            <a:endParaRPr lang="it-IT" dirty="0"/>
          </a:p>
          <a:p>
            <a:r>
              <a:rPr lang="it-IT" dirty="0"/>
              <a:t>Realismo modale di David Lewis</a:t>
            </a:r>
          </a:p>
          <a:p>
            <a:pPr lvl="1"/>
            <a:endParaRPr lang="it-IT" dirty="0"/>
          </a:p>
          <a:p>
            <a:pPr lvl="1"/>
            <a:endParaRPr lang="it-IT" dirty="0"/>
          </a:p>
          <a:p>
            <a:endParaRPr lang="it-IT" dirty="0">
              <a:sym typeface="Symbol" panose="05050102010706020507" pitchFamily="18" charset="2"/>
            </a:endParaRP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521046F-851B-4E96-A857-59C8E00EE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33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882290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Meinonghianismo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err="1"/>
              <a:t>Meinong</a:t>
            </a:r>
            <a:r>
              <a:rPr lang="it-IT" dirty="0"/>
              <a:t> (</a:t>
            </a:r>
            <a:r>
              <a:rPr lang="it-IT" dirty="0" err="1"/>
              <a:t>UG</a:t>
            </a:r>
            <a:r>
              <a:rPr lang="it-IT" dirty="0"/>
              <a:t>, 1904): ci sono cose (possibili </a:t>
            </a:r>
            <a:r>
              <a:rPr lang="it-IT" b="1" dirty="0"/>
              <a:t>e impossibili</a:t>
            </a:r>
            <a:r>
              <a:rPr lang="it-IT" dirty="0"/>
              <a:t>) che non esistono</a:t>
            </a:r>
          </a:p>
          <a:p>
            <a:r>
              <a:rPr lang="it-IT" dirty="0"/>
              <a:t>essere (qualcosa) </a:t>
            </a:r>
            <a:r>
              <a:rPr lang="it-IT" dirty="0">
                <a:sym typeface="Symbol" panose="05050102010706020507" pitchFamily="18" charset="2"/>
              </a:rPr>
              <a:t> </a:t>
            </a:r>
            <a:r>
              <a:rPr lang="it-IT" dirty="0"/>
              <a:t>esistenza</a:t>
            </a:r>
          </a:p>
          <a:p>
            <a:r>
              <a:rPr lang="it-IT" dirty="0"/>
              <a:t>l'esistenza è una proprietà di primo livello non banale</a:t>
            </a:r>
          </a:p>
          <a:p>
            <a:pPr lvl="1"/>
            <a:r>
              <a:rPr lang="it-IT" dirty="0"/>
              <a:t>E!(</a:t>
            </a:r>
            <a:r>
              <a:rPr lang="it-IT" dirty="0" err="1"/>
              <a:t>mattarella</a:t>
            </a:r>
            <a:r>
              <a:rPr lang="it-IT" dirty="0"/>
              <a:t>)</a:t>
            </a:r>
          </a:p>
          <a:p>
            <a:pPr lvl="1"/>
            <a:r>
              <a:rPr lang="it-IT" dirty="0">
                <a:sym typeface="Symbol" panose="05050102010706020507" pitchFamily="18" charset="2"/>
              </a:rPr>
              <a:t> E!(</a:t>
            </a:r>
            <a:r>
              <a:rPr lang="it-IT" dirty="0" err="1">
                <a:sym typeface="Symbol" panose="05050102010706020507" pitchFamily="18" charset="2"/>
              </a:rPr>
              <a:t>pegasus</a:t>
            </a:r>
            <a:r>
              <a:rPr lang="it-IT" dirty="0">
                <a:sym typeface="Symbol" panose="05050102010706020507" pitchFamily="18" charset="2"/>
              </a:rPr>
              <a:t>)</a:t>
            </a:r>
          </a:p>
          <a:p>
            <a:r>
              <a:rPr lang="it-IT" dirty="0"/>
              <a:t>alcuni nomi propri denotano oggetti inesistenti</a:t>
            </a:r>
          </a:p>
          <a:p>
            <a:r>
              <a:rPr lang="it-IT" dirty="0"/>
              <a:t>Molti problemi, in particolare le obiezioni di Russell</a:t>
            </a:r>
          </a:p>
          <a:p>
            <a:r>
              <a:rPr lang="it-IT" dirty="0"/>
              <a:t>Molte teorie neo-</a:t>
            </a:r>
            <a:r>
              <a:rPr lang="it-IT" dirty="0" err="1"/>
              <a:t>meinonghiane</a:t>
            </a:r>
            <a:r>
              <a:rPr lang="it-IT" dirty="0"/>
              <a:t>: dualismo delle proprietà (</a:t>
            </a:r>
            <a:r>
              <a:rPr lang="it-IT" dirty="0" err="1"/>
              <a:t>Routley</a:t>
            </a:r>
            <a:r>
              <a:rPr lang="it-IT" dirty="0"/>
              <a:t>, Parsons), dualismo della predicazione (</a:t>
            </a:r>
            <a:r>
              <a:rPr lang="it-IT" dirty="0" err="1"/>
              <a:t>Castañeda</a:t>
            </a:r>
            <a:r>
              <a:rPr lang="it-IT" dirty="0"/>
              <a:t>, </a:t>
            </a:r>
            <a:r>
              <a:rPr lang="it-IT" dirty="0" err="1"/>
              <a:t>Rapaport</a:t>
            </a:r>
            <a:r>
              <a:rPr lang="it-IT" dirty="0"/>
              <a:t>, </a:t>
            </a:r>
            <a:r>
              <a:rPr lang="it-IT" dirty="0" err="1"/>
              <a:t>Zalta</a:t>
            </a:r>
            <a:r>
              <a:rPr lang="it-IT" dirty="0"/>
              <a:t>), mondi impossibili e logica paraconsistente (</a:t>
            </a:r>
            <a:r>
              <a:rPr lang="it-IT" dirty="0" err="1"/>
              <a:t>Priest</a:t>
            </a:r>
            <a:r>
              <a:rPr lang="it-IT" dirty="0"/>
              <a:t>, Berto)</a:t>
            </a:r>
          </a:p>
          <a:p>
            <a:endParaRPr lang="it-IT" dirty="0"/>
          </a:p>
          <a:p>
            <a:pPr lvl="1"/>
            <a:endParaRPr lang="it-IT" dirty="0"/>
          </a:p>
          <a:p>
            <a:pPr lvl="1"/>
            <a:endParaRPr lang="it-IT" dirty="0"/>
          </a:p>
          <a:p>
            <a:endParaRPr lang="it-IT" dirty="0">
              <a:sym typeface="Symbol" panose="05050102010706020507" pitchFamily="18" charset="2"/>
            </a:endParaRP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521046F-851B-4E96-A857-59C8E00EE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34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8986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Truth</a:t>
            </a:r>
            <a:r>
              <a:rPr lang="it-IT" dirty="0"/>
              <a:t> </a:t>
            </a:r>
            <a:r>
              <a:rPr lang="it-IT" dirty="0" err="1"/>
              <a:t>bearers</a:t>
            </a:r>
            <a:r>
              <a:rPr lang="it-IT" dirty="0"/>
              <a:t> vs. </a:t>
            </a:r>
            <a:r>
              <a:rPr lang="it-IT" dirty="0" err="1"/>
              <a:t>truthmakers</a:t>
            </a: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v. Carrara et al. cap. 6</a:t>
            </a:r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90C2EEBF-0418-4FDD-84D9-8AD250163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2251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Truth</a:t>
            </a:r>
            <a:r>
              <a:rPr lang="it-IT" dirty="0"/>
              <a:t> </a:t>
            </a:r>
            <a:r>
              <a:rPr lang="it-IT" dirty="0" err="1"/>
              <a:t>bearers</a:t>
            </a:r>
            <a:r>
              <a:rPr lang="it-IT" dirty="0"/>
              <a:t>                  </a:t>
            </a:r>
            <a:r>
              <a:rPr lang="it-IT" dirty="0" err="1"/>
              <a:t>truthmakers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it-IT" dirty="0" err="1"/>
              <a:t>Sentence</a:t>
            </a:r>
            <a:endParaRPr lang="it-IT" dirty="0"/>
          </a:p>
          <a:p>
            <a:r>
              <a:rPr lang="it-IT" dirty="0" err="1"/>
              <a:t>Sentence</a:t>
            </a:r>
            <a:r>
              <a:rPr lang="it-IT" dirty="0"/>
              <a:t> </a:t>
            </a:r>
            <a:r>
              <a:rPr lang="it-IT" dirty="0" err="1"/>
              <a:t>token</a:t>
            </a:r>
            <a:endParaRPr lang="it-IT" dirty="0"/>
          </a:p>
          <a:p>
            <a:r>
              <a:rPr lang="it-IT" dirty="0" err="1"/>
              <a:t>Judgement</a:t>
            </a:r>
            <a:r>
              <a:rPr lang="it-IT" dirty="0"/>
              <a:t> (a </a:t>
            </a:r>
            <a:r>
              <a:rPr lang="it-IT" dirty="0" err="1"/>
              <a:t>certain</a:t>
            </a:r>
            <a:r>
              <a:rPr lang="it-IT" dirty="0"/>
              <a:t> </a:t>
            </a:r>
            <a:r>
              <a:rPr lang="it-IT" dirty="0" err="1"/>
              <a:t>mental</a:t>
            </a:r>
            <a:r>
              <a:rPr lang="it-IT" dirty="0"/>
              <a:t> </a:t>
            </a:r>
            <a:r>
              <a:rPr lang="it-IT" dirty="0" err="1"/>
              <a:t>occurrence</a:t>
            </a:r>
            <a:r>
              <a:rPr lang="it-IT" dirty="0"/>
              <a:t>)</a:t>
            </a:r>
          </a:p>
          <a:p>
            <a:r>
              <a:rPr lang="it-IT" dirty="0" err="1"/>
              <a:t>Proposition</a:t>
            </a:r>
            <a:r>
              <a:rPr lang="it-IT" dirty="0"/>
              <a:t> (</a:t>
            </a:r>
            <a:r>
              <a:rPr lang="it-IT" dirty="0" err="1"/>
              <a:t>thought</a:t>
            </a:r>
            <a:r>
              <a:rPr lang="it-IT" dirty="0"/>
              <a:t>)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it-IT" dirty="0"/>
              <a:t>State of </a:t>
            </a:r>
            <a:r>
              <a:rPr lang="it-IT" dirty="0" err="1"/>
              <a:t>affairs</a:t>
            </a:r>
            <a:endParaRPr lang="it-IT" dirty="0"/>
          </a:p>
          <a:p>
            <a:r>
              <a:rPr lang="it-IT" dirty="0" err="1"/>
              <a:t>Fact</a:t>
            </a:r>
            <a:endParaRPr lang="it-IT" dirty="0"/>
          </a:p>
          <a:p>
            <a:r>
              <a:rPr lang="it-IT" dirty="0" err="1"/>
              <a:t>Event</a:t>
            </a:r>
            <a:endParaRPr lang="it-IT" dirty="0"/>
          </a:p>
          <a:p>
            <a:endParaRPr lang="it-IT" dirty="0"/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782FC490-5268-46D6-9F88-81734C801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946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Propositions</a:t>
            </a:r>
            <a:r>
              <a:rPr lang="it-IT" dirty="0"/>
              <a:t> (i)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err="1"/>
              <a:t>Atomic</a:t>
            </a:r>
            <a:r>
              <a:rPr lang="it-IT" dirty="0"/>
              <a:t> vs. </a:t>
            </a:r>
            <a:r>
              <a:rPr lang="it-IT" dirty="0" err="1"/>
              <a:t>molecular</a:t>
            </a:r>
            <a:endParaRPr lang="it-IT" dirty="0"/>
          </a:p>
          <a:p>
            <a:pPr lvl="1"/>
            <a:r>
              <a:rPr lang="it-IT" dirty="0"/>
              <a:t>John </a:t>
            </a:r>
            <a:r>
              <a:rPr lang="it-IT" dirty="0" err="1"/>
              <a:t>loves</a:t>
            </a:r>
            <a:r>
              <a:rPr lang="it-IT" dirty="0"/>
              <a:t> Mary</a:t>
            </a:r>
          </a:p>
          <a:p>
            <a:pPr lvl="1"/>
            <a:r>
              <a:rPr lang="it-IT" dirty="0"/>
              <a:t>John </a:t>
            </a:r>
            <a:r>
              <a:rPr lang="it-IT" dirty="0" err="1"/>
              <a:t>loves</a:t>
            </a:r>
            <a:r>
              <a:rPr lang="it-IT" dirty="0"/>
              <a:t> Mary and Mary </a:t>
            </a:r>
            <a:r>
              <a:rPr lang="it-IT" dirty="0" err="1"/>
              <a:t>does</a:t>
            </a:r>
            <a:r>
              <a:rPr lang="it-IT" dirty="0"/>
              <a:t> </a:t>
            </a:r>
            <a:r>
              <a:rPr lang="it-IT" dirty="0" err="1"/>
              <a:t>not</a:t>
            </a:r>
            <a:r>
              <a:rPr lang="it-IT" dirty="0"/>
              <a:t> love John</a:t>
            </a:r>
          </a:p>
          <a:p>
            <a:r>
              <a:rPr lang="it-IT" dirty="0" err="1"/>
              <a:t>Truth</a:t>
            </a:r>
            <a:r>
              <a:rPr lang="it-IT" dirty="0"/>
              <a:t> </a:t>
            </a:r>
            <a:r>
              <a:rPr lang="it-IT" dirty="0" err="1"/>
              <a:t>value</a:t>
            </a:r>
            <a:endParaRPr lang="it-IT" dirty="0"/>
          </a:p>
          <a:p>
            <a:pPr lvl="1"/>
            <a:r>
              <a:rPr lang="it-IT" dirty="0" err="1"/>
              <a:t>truth</a:t>
            </a:r>
            <a:endParaRPr lang="it-IT" dirty="0"/>
          </a:p>
          <a:p>
            <a:pPr lvl="1"/>
            <a:r>
              <a:rPr lang="it-IT" dirty="0" err="1"/>
              <a:t>falsehood</a:t>
            </a:r>
            <a:endParaRPr lang="it-IT" dirty="0"/>
          </a:p>
          <a:p>
            <a:pPr lvl="1"/>
            <a:r>
              <a:rPr lang="it-IT" dirty="0" err="1"/>
              <a:t>others</a:t>
            </a:r>
            <a:r>
              <a:rPr lang="it-IT" dirty="0"/>
              <a:t>?</a:t>
            </a:r>
          </a:p>
          <a:p>
            <a:r>
              <a:rPr lang="it-IT" dirty="0" err="1"/>
              <a:t>Contents</a:t>
            </a:r>
            <a:r>
              <a:rPr lang="it-IT" dirty="0"/>
              <a:t> of </a:t>
            </a:r>
            <a:r>
              <a:rPr lang="it-IT" dirty="0" err="1"/>
              <a:t>belief</a:t>
            </a:r>
            <a:r>
              <a:rPr lang="it-IT" dirty="0"/>
              <a:t> and </a:t>
            </a:r>
            <a:r>
              <a:rPr lang="it-IT" dirty="0" err="1"/>
              <a:t>other</a:t>
            </a:r>
            <a:r>
              <a:rPr lang="it-IT" dirty="0"/>
              <a:t> </a:t>
            </a:r>
            <a:r>
              <a:rPr lang="it-IT" dirty="0" err="1"/>
              <a:t>propositional</a:t>
            </a:r>
            <a:r>
              <a:rPr lang="it-IT" dirty="0"/>
              <a:t> </a:t>
            </a:r>
            <a:r>
              <a:rPr lang="it-IT" dirty="0" err="1"/>
              <a:t>attitudes</a:t>
            </a:r>
            <a:endParaRPr lang="it-IT" dirty="0"/>
          </a:p>
          <a:p>
            <a:pPr lvl="1"/>
            <a:r>
              <a:rPr lang="it-IT" dirty="0" err="1"/>
              <a:t>Othello</a:t>
            </a:r>
            <a:r>
              <a:rPr lang="it-IT" dirty="0"/>
              <a:t> </a:t>
            </a:r>
            <a:r>
              <a:rPr lang="it-IT" dirty="0" err="1"/>
              <a:t>believes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Desdemona </a:t>
            </a:r>
            <a:r>
              <a:rPr lang="it-IT" dirty="0" err="1"/>
              <a:t>loves</a:t>
            </a:r>
            <a:r>
              <a:rPr lang="it-IT" dirty="0"/>
              <a:t> Cassio</a:t>
            </a:r>
          </a:p>
          <a:p>
            <a:r>
              <a:rPr lang="it-IT" dirty="0"/>
              <a:t>Relata of </a:t>
            </a:r>
            <a:r>
              <a:rPr lang="it-IT" dirty="0" err="1"/>
              <a:t>entailments</a:t>
            </a:r>
            <a:r>
              <a:rPr lang="it-IT" dirty="0"/>
              <a:t> and </a:t>
            </a:r>
            <a:r>
              <a:rPr lang="it-IT" dirty="0" err="1"/>
              <a:t>explanations</a:t>
            </a:r>
            <a:endParaRPr lang="it-IT" dirty="0"/>
          </a:p>
          <a:p>
            <a:pPr lvl="1"/>
            <a:r>
              <a:rPr lang="it-IT" dirty="0" err="1"/>
              <a:t>that</a:t>
            </a:r>
            <a:r>
              <a:rPr lang="it-IT" dirty="0"/>
              <a:t> Fido </a:t>
            </a:r>
            <a:r>
              <a:rPr lang="it-IT" dirty="0" err="1"/>
              <a:t>is</a:t>
            </a:r>
            <a:r>
              <a:rPr lang="it-IT" dirty="0"/>
              <a:t> a dog </a:t>
            </a:r>
            <a:r>
              <a:rPr lang="it-IT" dirty="0" err="1"/>
              <a:t>ENTAILS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Fido </a:t>
            </a:r>
            <a:r>
              <a:rPr lang="it-IT" dirty="0" err="1"/>
              <a:t>is</a:t>
            </a:r>
            <a:r>
              <a:rPr lang="it-IT" dirty="0"/>
              <a:t> an </a:t>
            </a:r>
            <a:r>
              <a:rPr lang="it-IT" dirty="0" err="1"/>
              <a:t>animal</a:t>
            </a:r>
            <a:endParaRPr lang="it-IT" dirty="0"/>
          </a:p>
          <a:p>
            <a:endParaRPr lang="it-IT" dirty="0"/>
          </a:p>
        </p:txBody>
      </p: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CC698CC1-C953-406E-8DB4-C200020D6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7332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Propositions</a:t>
            </a:r>
            <a:r>
              <a:rPr lang="it-IT"/>
              <a:t> (ii)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Platonist</a:t>
            </a:r>
            <a:r>
              <a:rPr lang="it-IT" dirty="0"/>
              <a:t> vs. </a:t>
            </a:r>
            <a:r>
              <a:rPr lang="it-IT" dirty="0" err="1"/>
              <a:t>mind-dependent</a:t>
            </a:r>
            <a:endParaRPr lang="it-IT" dirty="0"/>
          </a:p>
          <a:p>
            <a:r>
              <a:rPr lang="it-IT" dirty="0" err="1"/>
              <a:t>Fregean</a:t>
            </a:r>
            <a:r>
              <a:rPr lang="it-IT" dirty="0"/>
              <a:t> vs. </a:t>
            </a:r>
            <a:r>
              <a:rPr lang="it-IT" dirty="0" err="1"/>
              <a:t>Russellian</a:t>
            </a:r>
            <a:endParaRPr lang="it-IT" dirty="0"/>
          </a:p>
          <a:p>
            <a:r>
              <a:rPr lang="it-IT" dirty="0" err="1"/>
              <a:t>Tensed</a:t>
            </a:r>
            <a:r>
              <a:rPr lang="it-IT" dirty="0"/>
              <a:t> vs. </a:t>
            </a:r>
            <a:r>
              <a:rPr lang="it-IT" dirty="0" err="1"/>
              <a:t>tenseless</a:t>
            </a:r>
            <a:endParaRPr lang="it-IT" dirty="0"/>
          </a:p>
          <a:p>
            <a:pPr lvl="1"/>
            <a:r>
              <a:rPr lang="it-IT" dirty="0"/>
              <a:t>Garibaldi </a:t>
            </a:r>
            <a:r>
              <a:rPr lang="it-IT" dirty="0" err="1"/>
              <a:t>meets</a:t>
            </a:r>
            <a:r>
              <a:rPr lang="it-IT" dirty="0"/>
              <a:t> Vittorio Emanuele (</a:t>
            </a:r>
            <a:r>
              <a:rPr lang="it-IT" dirty="0" err="1"/>
              <a:t>Prior</a:t>
            </a:r>
            <a:r>
              <a:rPr lang="it-IT" dirty="0"/>
              <a:t>)</a:t>
            </a:r>
          </a:p>
          <a:p>
            <a:pPr lvl="1"/>
            <a:r>
              <a:rPr lang="it-IT" dirty="0"/>
              <a:t>Garibaldi </a:t>
            </a:r>
            <a:r>
              <a:rPr lang="it-IT" dirty="0" err="1"/>
              <a:t>meets</a:t>
            </a:r>
            <a:r>
              <a:rPr lang="it-IT" dirty="0"/>
              <a:t> Vittorio Emanuele II </a:t>
            </a:r>
            <a:r>
              <a:rPr lang="it-IT" dirty="0" err="1"/>
              <a:t>at</a:t>
            </a:r>
            <a:r>
              <a:rPr lang="it-IT" dirty="0"/>
              <a:t> 8.30 a.m., </a:t>
            </a:r>
            <a:r>
              <a:rPr lang="it-IT" dirty="0" err="1"/>
              <a:t>Oct</a:t>
            </a:r>
            <a:r>
              <a:rPr lang="it-IT" dirty="0"/>
              <a:t>. 26, 1860 (</a:t>
            </a:r>
            <a:r>
              <a:rPr lang="it-IT" dirty="0" err="1"/>
              <a:t>Frege</a:t>
            </a:r>
            <a:r>
              <a:rPr lang="it-IT" dirty="0"/>
              <a:t>, Russell, Quine)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78B8FC4-B76A-460E-BD5E-82D9272F2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1330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events as unrepeatables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b="1" dirty="0" err="1"/>
              <a:t>Events</a:t>
            </a:r>
            <a:r>
              <a:rPr lang="it-IT" b="1" dirty="0"/>
              <a:t> </a:t>
            </a:r>
            <a:r>
              <a:rPr lang="it-IT" b="1" dirty="0" err="1"/>
              <a:t>occur</a:t>
            </a:r>
            <a:r>
              <a:rPr lang="it-IT" b="1" dirty="0"/>
              <a:t> (</a:t>
            </a:r>
            <a:r>
              <a:rPr lang="it-IT" b="1" dirty="0" err="1"/>
              <a:t>happen</a:t>
            </a:r>
            <a:r>
              <a:rPr lang="it-IT" b="1" dirty="0"/>
              <a:t>) </a:t>
            </a:r>
            <a:r>
              <a:rPr lang="it-IT" b="1" dirty="0" err="1"/>
              <a:t>at</a:t>
            </a:r>
            <a:r>
              <a:rPr lang="it-IT" b="1" dirty="0"/>
              <a:t> a time</a:t>
            </a:r>
          </a:p>
          <a:p>
            <a:r>
              <a:rPr lang="it-IT" dirty="0" err="1"/>
              <a:t>Caesar’s</a:t>
            </a:r>
            <a:r>
              <a:rPr lang="it-IT" dirty="0"/>
              <a:t> </a:t>
            </a:r>
            <a:r>
              <a:rPr lang="it-IT" dirty="0" err="1"/>
              <a:t>dying</a:t>
            </a:r>
            <a:r>
              <a:rPr lang="it-IT" dirty="0"/>
              <a:t>/ the </a:t>
            </a:r>
            <a:r>
              <a:rPr lang="it-IT" dirty="0" err="1"/>
              <a:t>death</a:t>
            </a:r>
            <a:r>
              <a:rPr lang="it-IT" dirty="0"/>
              <a:t> of Caesar, </a:t>
            </a:r>
            <a:r>
              <a:rPr lang="it-IT" dirty="0" err="1"/>
              <a:t>at</a:t>
            </a:r>
            <a:r>
              <a:rPr lang="it-IT" dirty="0"/>
              <a:t> t</a:t>
            </a:r>
          </a:p>
          <a:p>
            <a:r>
              <a:rPr lang="it-IT" dirty="0" err="1"/>
              <a:t>Mennea’s</a:t>
            </a:r>
            <a:r>
              <a:rPr lang="it-IT" dirty="0"/>
              <a:t> race, </a:t>
            </a:r>
            <a:r>
              <a:rPr lang="it-IT" dirty="0" err="1"/>
              <a:t>at</a:t>
            </a:r>
            <a:r>
              <a:rPr lang="it-IT" dirty="0"/>
              <a:t> T</a:t>
            </a:r>
          </a:p>
          <a:p>
            <a:r>
              <a:rPr lang="it-IT" dirty="0" err="1"/>
              <a:t>Mennea’s</a:t>
            </a:r>
            <a:r>
              <a:rPr lang="it-IT" dirty="0"/>
              <a:t> </a:t>
            </a:r>
            <a:r>
              <a:rPr lang="it-IT" dirty="0" err="1"/>
              <a:t>cutting</a:t>
            </a:r>
            <a:r>
              <a:rPr lang="it-IT" dirty="0"/>
              <a:t> the </a:t>
            </a:r>
            <a:r>
              <a:rPr lang="it-IT" dirty="0" err="1"/>
              <a:t>finishing</a:t>
            </a:r>
            <a:r>
              <a:rPr lang="it-IT" dirty="0"/>
              <a:t> line, </a:t>
            </a:r>
            <a:r>
              <a:rPr lang="it-IT" dirty="0" err="1"/>
              <a:t>at</a:t>
            </a:r>
            <a:r>
              <a:rPr lang="it-IT" dirty="0"/>
              <a:t> t</a:t>
            </a:r>
          </a:p>
          <a:p>
            <a:r>
              <a:rPr lang="it-IT" dirty="0" err="1"/>
              <a:t>Kim's</a:t>
            </a:r>
            <a:r>
              <a:rPr lang="it-IT" dirty="0"/>
              <a:t> </a:t>
            </a:r>
            <a:r>
              <a:rPr lang="it-IT" dirty="0" err="1"/>
              <a:t>conception</a:t>
            </a:r>
            <a:r>
              <a:rPr lang="it-IT" dirty="0"/>
              <a:t>: an </a:t>
            </a:r>
            <a:r>
              <a:rPr lang="it-IT" dirty="0" err="1"/>
              <a:t>event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a </a:t>
            </a:r>
            <a:r>
              <a:rPr lang="it-IT" b="1" dirty="0" err="1"/>
              <a:t>complex</a:t>
            </a:r>
            <a:r>
              <a:rPr lang="it-IT" dirty="0"/>
              <a:t> </a:t>
            </a:r>
            <a:r>
              <a:rPr lang="it-IT" dirty="0" err="1"/>
              <a:t>entity</a:t>
            </a:r>
            <a:r>
              <a:rPr lang="it-IT" dirty="0"/>
              <a:t> &lt;F, x, t&gt;</a:t>
            </a:r>
          </a:p>
          <a:p>
            <a:pPr lvl="1"/>
            <a:r>
              <a:rPr lang="it-IT" dirty="0"/>
              <a:t>&lt;F, x, t&gt; = &lt;F', x', t'&gt;  </a:t>
            </a:r>
            <a:r>
              <a:rPr lang="it-IT" dirty="0">
                <a:sym typeface="Symbol" panose="05050102010706020507" pitchFamily="18" charset="2"/>
              </a:rPr>
              <a:t> </a:t>
            </a:r>
            <a:r>
              <a:rPr lang="it-IT" dirty="0"/>
              <a:t> (F = F' &amp; x = x' &amp; t = t')</a:t>
            </a:r>
          </a:p>
          <a:p>
            <a:r>
              <a:rPr lang="it-IT" dirty="0" err="1"/>
              <a:t>Davidson's</a:t>
            </a:r>
            <a:r>
              <a:rPr lang="it-IT" dirty="0"/>
              <a:t> </a:t>
            </a:r>
            <a:r>
              <a:rPr lang="it-IT" dirty="0" err="1"/>
              <a:t>conception</a:t>
            </a:r>
            <a:r>
              <a:rPr lang="it-IT" dirty="0"/>
              <a:t>: an </a:t>
            </a:r>
            <a:r>
              <a:rPr lang="it-IT" dirty="0" err="1"/>
              <a:t>event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a </a:t>
            </a:r>
            <a:r>
              <a:rPr lang="it-IT" b="1" dirty="0" err="1"/>
              <a:t>simple</a:t>
            </a:r>
            <a:r>
              <a:rPr lang="it-IT" dirty="0"/>
              <a:t> </a:t>
            </a:r>
            <a:r>
              <a:rPr lang="it-IT" dirty="0" err="1"/>
              <a:t>entity</a:t>
            </a:r>
            <a:r>
              <a:rPr lang="it-IT" dirty="0"/>
              <a:t> </a:t>
            </a:r>
            <a:r>
              <a:rPr lang="it-IT" dirty="0" err="1"/>
              <a:t>identified</a:t>
            </a:r>
            <a:r>
              <a:rPr lang="it-IT" dirty="0"/>
              <a:t> by </a:t>
            </a:r>
            <a:r>
              <a:rPr lang="it-IT" dirty="0" err="1"/>
              <a:t>its</a:t>
            </a:r>
            <a:r>
              <a:rPr lang="it-IT" dirty="0"/>
              <a:t> </a:t>
            </a:r>
            <a:r>
              <a:rPr lang="it-IT" dirty="0" err="1"/>
              <a:t>causes</a:t>
            </a:r>
            <a:r>
              <a:rPr lang="it-IT" dirty="0"/>
              <a:t> and </a:t>
            </a:r>
            <a:r>
              <a:rPr lang="it-IT" dirty="0" err="1"/>
              <a:t>effects</a:t>
            </a:r>
            <a:r>
              <a:rPr lang="it-IT" dirty="0"/>
              <a:t>.</a:t>
            </a:r>
          </a:p>
          <a:p>
            <a:r>
              <a:rPr lang="en-GB" dirty="0"/>
              <a:t>Kim </a:t>
            </a:r>
            <a:r>
              <a:rPr lang="en-US" dirty="0"/>
              <a:t>1976</a:t>
            </a:r>
            <a:endParaRPr lang="it-IT" dirty="0"/>
          </a:p>
          <a:p>
            <a:r>
              <a:rPr lang="it-IT" dirty="0"/>
              <a:t>Davidson 1980</a:t>
            </a:r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AA7385A-F1D5-4ACB-8B23-950F2DB7C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8689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Events as repeatables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Exemplifications</a:t>
            </a:r>
            <a:r>
              <a:rPr lang="it-IT" dirty="0"/>
              <a:t> of </a:t>
            </a:r>
            <a:r>
              <a:rPr lang="it-IT" dirty="0" err="1"/>
              <a:t>properties</a:t>
            </a:r>
            <a:r>
              <a:rPr lang="it-IT" dirty="0"/>
              <a:t> or relations, </a:t>
            </a:r>
            <a:r>
              <a:rPr lang="it-IT" dirty="0" err="1"/>
              <a:t>which</a:t>
            </a:r>
            <a:r>
              <a:rPr lang="it-IT" dirty="0"/>
              <a:t> </a:t>
            </a:r>
            <a:r>
              <a:rPr lang="it-IT" dirty="0" err="1"/>
              <a:t>may</a:t>
            </a:r>
            <a:r>
              <a:rPr lang="it-IT" dirty="0"/>
              <a:t> re-</a:t>
            </a:r>
            <a:r>
              <a:rPr lang="it-IT" dirty="0" err="1"/>
              <a:t>occur</a:t>
            </a:r>
            <a:endParaRPr lang="it-IT" dirty="0"/>
          </a:p>
          <a:p>
            <a:r>
              <a:rPr lang="it-IT" dirty="0" err="1"/>
              <a:t>Tom's</a:t>
            </a:r>
            <a:r>
              <a:rPr lang="it-IT" dirty="0"/>
              <a:t> standing</a:t>
            </a:r>
          </a:p>
          <a:p>
            <a:r>
              <a:rPr lang="it-IT" dirty="0" err="1"/>
              <a:t>Alfred's</a:t>
            </a:r>
            <a:r>
              <a:rPr lang="it-IT" dirty="0"/>
              <a:t>  </a:t>
            </a:r>
            <a:r>
              <a:rPr lang="it-IT" dirty="0" err="1"/>
              <a:t>being</a:t>
            </a:r>
            <a:r>
              <a:rPr lang="it-IT" dirty="0"/>
              <a:t> </a:t>
            </a:r>
            <a:r>
              <a:rPr lang="it-IT" dirty="0" err="1"/>
              <a:t>tired</a:t>
            </a:r>
            <a:endParaRPr lang="it-IT" dirty="0"/>
          </a:p>
          <a:p>
            <a:r>
              <a:rPr lang="it-IT" dirty="0" err="1"/>
              <a:t>Mary's</a:t>
            </a:r>
            <a:r>
              <a:rPr lang="it-IT" dirty="0"/>
              <a:t> </a:t>
            </a:r>
            <a:r>
              <a:rPr lang="it-IT" dirty="0" err="1"/>
              <a:t>kissing</a:t>
            </a:r>
            <a:r>
              <a:rPr lang="it-IT" dirty="0"/>
              <a:t> John</a:t>
            </a:r>
          </a:p>
          <a:p>
            <a:r>
              <a:rPr lang="it-IT" dirty="0"/>
              <a:t>No </a:t>
            </a:r>
            <a:r>
              <a:rPr lang="it-IT" dirty="0" err="1"/>
              <a:t>temporal</a:t>
            </a:r>
            <a:r>
              <a:rPr lang="it-IT" dirty="0"/>
              <a:t> </a:t>
            </a:r>
            <a:r>
              <a:rPr lang="it-IT" dirty="0" err="1"/>
              <a:t>parameter</a:t>
            </a:r>
            <a:r>
              <a:rPr lang="it-IT" dirty="0"/>
              <a:t> in </a:t>
            </a:r>
            <a:r>
              <a:rPr lang="it-IT" dirty="0" err="1"/>
              <a:t>Kim's</a:t>
            </a:r>
            <a:r>
              <a:rPr lang="it-IT" dirty="0"/>
              <a:t> </a:t>
            </a:r>
            <a:r>
              <a:rPr lang="it-IT" dirty="0" err="1"/>
              <a:t>representation</a:t>
            </a:r>
            <a:r>
              <a:rPr lang="it-IT" dirty="0"/>
              <a:t>:</a:t>
            </a:r>
          </a:p>
          <a:p>
            <a:pPr lvl="1"/>
            <a:r>
              <a:rPr lang="it-IT" dirty="0"/>
              <a:t> &lt;F, x&gt;</a:t>
            </a:r>
          </a:p>
          <a:p>
            <a:pPr lvl="1"/>
            <a:r>
              <a:rPr lang="it-IT" dirty="0"/>
              <a:t> &lt;K, &lt;m, j&gt;&gt;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854EA73-3D53-430E-A30B-55DA0FC01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6F24-73B0-41A5-89C8-28400144AC63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76657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</TotalTime>
  <Words>2048</Words>
  <Application>Microsoft Office PowerPoint</Application>
  <PresentationFormat>Widescreen</PresentationFormat>
  <Paragraphs>265</Paragraphs>
  <Slides>34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34</vt:i4>
      </vt:variant>
    </vt:vector>
  </HeadingPairs>
  <TitlesOfParts>
    <vt:vector size="40" baseType="lpstr">
      <vt:lpstr>Arial</vt:lpstr>
      <vt:lpstr>Calibri</vt:lpstr>
      <vt:lpstr>Calibri Light</vt:lpstr>
      <vt:lpstr>Cambria Math</vt:lpstr>
      <vt:lpstr>Symbol</vt:lpstr>
      <vt:lpstr>Tema di Office</vt:lpstr>
      <vt:lpstr>Ontologia 23-24</vt:lpstr>
      <vt:lpstr>Presentazione standard di PowerPoint</vt:lpstr>
      <vt:lpstr>Annunci</vt:lpstr>
      <vt:lpstr>Truth bearers vs. truthmakers</vt:lpstr>
      <vt:lpstr>Truth bearers                  truthmakers</vt:lpstr>
      <vt:lpstr>Propositions (i)</vt:lpstr>
      <vt:lpstr>Propositions (ii)</vt:lpstr>
      <vt:lpstr>events as unrepeatables</vt:lpstr>
      <vt:lpstr>Events as repeatables</vt:lpstr>
      <vt:lpstr>times and dates</vt:lpstr>
      <vt:lpstr>Static vs. dynamic events</vt:lpstr>
      <vt:lpstr>State of affairs, facts</vt:lpstr>
      <vt:lpstr>3 options</vt:lpstr>
      <vt:lpstr>Quale opzione scegliere?</vt:lpstr>
      <vt:lpstr>Propositions and no states of affairs</vt:lpstr>
      <vt:lpstr>An argument for states of affairs</vt:lpstr>
      <vt:lpstr>Presentazione standard di PowerPoint</vt:lpstr>
      <vt:lpstr>Essere, esistenza, quantificatori</vt:lpstr>
      <vt:lpstr>Teoria standard</vt:lpstr>
      <vt:lpstr>Fonti e tesi</vt:lpstr>
      <vt:lpstr>I quantificatori</vt:lpstr>
      <vt:lpstr>Esistenza come proprietà di secondo livello</vt:lpstr>
      <vt:lpstr>tutto esiste</vt:lpstr>
      <vt:lpstr>attualismo</vt:lpstr>
      <vt:lpstr>Esistenziali negativi</vt:lpstr>
      <vt:lpstr>Teoria delle descrizioni</vt:lpstr>
      <vt:lpstr>esistenziali negativi e nomi propri</vt:lpstr>
      <vt:lpstr>Descrittivismo</vt:lpstr>
      <vt:lpstr>Impegno esistenziale e variabili vincolate</vt:lpstr>
      <vt:lpstr>Problemi per la teoria standard</vt:lpstr>
      <vt:lpstr>Alternative non attualiste  possibilismo  meinonghismo</vt:lpstr>
      <vt:lpstr>qualcosa esiste</vt:lpstr>
      <vt:lpstr>Possibilismo</vt:lpstr>
      <vt:lpstr>Meinonghianismo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Ontologia 23-24</dc:title>
  <dc:creator>Francesco Orilia</dc:creator>
  <cp:lastModifiedBy>Francesco Orilia</cp:lastModifiedBy>
  <cp:revision>42</cp:revision>
  <dcterms:created xsi:type="dcterms:W3CDTF">2023-10-14T06:19:37Z</dcterms:created>
  <dcterms:modified xsi:type="dcterms:W3CDTF">2023-10-24T14:02:17Z</dcterms:modified>
</cp:coreProperties>
</file>