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5" r:id="rId7"/>
    <p:sldId id="261" r:id="rId8"/>
    <p:sldId id="266" r:id="rId9"/>
    <p:sldId id="262" r:id="rId10"/>
    <p:sldId id="263" r:id="rId11"/>
    <p:sldId id="264" r:id="rId12"/>
    <p:sldId id="258" r:id="rId13"/>
    <p:sldId id="267" r:id="rId14"/>
    <p:sldId id="259" r:id="rId15"/>
    <p:sldId id="260" r:id="rId16"/>
    <p:sldId id="268" r:id="rId17"/>
    <p:sldId id="269" r:id="rId18"/>
    <p:sldId id="270" r:id="rId19"/>
    <p:sldId id="271" r:id="rId20"/>
    <p:sldId id="272" r:id="rId21"/>
    <p:sldId id="273" r:id="rId22"/>
    <p:sldId id="274" r:id="rId23"/>
    <p:sldId id="282" r:id="rId24"/>
    <p:sldId id="283" r:id="rId25"/>
    <p:sldId id="275" r:id="rId26"/>
    <p:sldId id="276" r:id="rId27"/>
    <p:sldId id="277" r:id="rId28"/>
    <p:sldId id="278" r:id="rId29"/>
    <p:sldId id="284" r:id="rId30"/>
    <p:sldId id="279" r:id="rId31"/>
    <p:sldId id="280" r:id="rId32"/>
    <p:sldId id="281" r:id="rId33"/>
    <p:sldId id="286" r:id="rId34"/>
    <p:sldId id="285" r:id="rId35"/>
    <p:sldId id="287" r:id="rId36"/>
    <p:sldId id="288" r:id="rId3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o Orilia" userId="faded748-0cb3-44c7-a7fd-0632fa8ccb11" providerId="ADAL" clId="{8239F2B5-D0A6-4DF0-8839-134285EE5F87}"/>
    <pc:docChg chg="custSel addSld modSld">
      <pc:chgData name="Francesco Orilia" userId="faded748-0cb3-44c7-a7fd-0632fa8ccb11" providerId="ADAL" clId="{8239F2B5-D0A6-4DF0-8839-134285EE5F87}" dt="2024-02-13T15:52:11.197" v="586"/>
      <pc:docMkLst>
        <pc:docMk/>
      </pc:docMkLst>
      <pc:sldChg chg="modSp">
        <pc:chgData name="Francesco Orilia" userId="faded748-0cb3-44c7-a7fd-0632fa8ccb11" providerId="ADAL" clId="{8239F2B5-D0A6-4DF0-8839-134285EE5F87}" dt="2024-02-13T12:09:48.299" v="209" actId="15"/>
        <pc:sldMkLst>
          <pc:docMk/>
          <pc:sldMk cId="1382613626" sldId="258"/>
        </pc:sldMkLst>
        <pc:spChg chg="mod">
          <ac:chgData name="Francesco Orilia" userId="faded748-0cb3-44c7-a7fd-0632fa8ccb11" providerId="ADAL" clId="{8239F2B5-D0A6-4DF0-8839-134285EE5F87}" dt="2024-02-13T12:09:48.299" v="209" actId="15"/>
          <ac:spMkLst>
            <pc:docMk/>
            <pc:sldMk cId="1382613626" sldId="258"/>
            <ac:spMk id="3" creationId="{904B1448-4975-4AB7-AE8C-0B38296FDEC5}"/>
          </ac:spMkLst>
        </pc:spChg>
      </pc:sldChg>
      <pc:sldChg chg="modSp add">
        <pc:chgData name="Francesco Orilia" userId="faded748-0cb3-44c7-a7fd-0632fa8ccb11" providerId="ADAL" clId="{8239F2B5-D0A6-4DF0-8839-134285EE5F87}" dt="2024-02-13T12:14:17.285" v="219" actId="20577"/>
        <pc:sldMkLst>
          <pc:docMk/>
          <pc:sldMk cId="1401655281" sldId="259"/>
        </pc:sldMkLst>
        <pc:spChg chg="mod">
          <ac:chgData name="Francesco Orilia" userId="faded748-0cb3-44c7-a7fd-0632fa8ccb11" providerId="ADAL" clId="{8239F2B5-D0A6-4DF0-8839-134285EE5F87}" dt="2024-02-13T12:14:17.285" v="219" actId="20577"/>
          <ac:spMkLst>
            <pc:docMk/>
            <pc:sldMk cId="1401655281" sldId="259"/>
            <ac:spMk id="3" creationId="{EE934188-BB55-47DB-95C8-B1D9B1CAE5B1}"/>
          </ac:spMkLst>
        </pc:spChg>
      </pc:sldChg>
      <pc:sldChg chg="modSp add">
        <pc:chgData name="Francesco Orilia" userId="faded748-0cb3-44c7-a7fd-0632fa8ccb11" providerId="ADAL" clId="{8239F2B5-D0A6-4DF0-8839-134285EE5F87}" dt="2024-02-13T12:14:11.471" v="218"/>
        <pc:sldMkLst>
          <pc:docMk/>
          <pc:sldMk cId="2745997156" sldId="260"/>
        </pc:sldMkLst>
        <pc:spChg chg="mod">
          <ac:chgData name="Francesco Orilia" userId="faded748-0cb3-44c7-a7fd-0632fa8ccb11" providerId="ADAL" clId="{8239F2B5-D0A6-4DF0-8839-134285EE5F87}" dt="2024-02-13T12:14:11.471" v="218"/>
          <ac:spMkLst>
            <pc:docMk/>
            <pc:sldMk cId="2745997156" sldId="260"/>
            <ac:spMk id="3" creationId="{29B1FFFE-1E76-471E-9FE9-F64BA87A156B}"/>
          </ac:spMkLst>
        </pc:spChg>
      </pc:sldChg>
      <pc:sldChg chg="addSp modSp add">
        <pc:chgData name="Francesco Orilia" userId="faded748-0cb3-44c7-a7fd-0632fa8ccb11" providerId="ADAL" clId="{8239F2B5-D0A6-4DF0-8839-134285EE5F87}" dt="2024-02-13T15:25:41.542" v="386" actId="1076"/>
        <pc:sldMkLst>
          <pc:docMk/>
          <pc:sldMk cId="4048440281" sldId="261"/>
        </pc:sldMkLst>
        <pc:spChg chg="mod">
          <ac:chgData name="Francesco Orilia" userId="faded748-0cb3-44c7-a7fd-0632fa8ccb11" providerId="ADAL" clId="{8239F2B5-D0A6-4DF0-8839-134285EE5F87}" dt="2024-02-13T12:16:14.169" v="226" actId="27636"/>
          <ac:spMkLst>
            <pc:docMk/>
            <pc:sldMk cId="4048440281" sldId="261"/>
            <ac:spMk id="2" creationId="{71CB54C6-FA7A-4C78-A7A5-3C9A0E034D9D}"/>
          </ac:spMkLst>
        </pc:spChg>
        <pc:spChg chg="mod">
          <ac:chgData name="Francesco Orilia" userId="faded748-0cb3-44c7-a7fd-0632fa8ccb11" providerId="ADAL" clId="{8239F2B5-D0A6-4DF0-8839-134285EE5F87}" dt="2024-02-13T15:25:20.012" v="379" actId="27636"/>
          <ac:spMkLst>
            <pc:docMk/>
            <pc:sldMk cId="4048440281" sldId="261"/>
            <ac:spMk id="3" creationId="{5D4CBE76-8CBB-4B9F-9ED6-D62FA5A38792}"/>
          </ac:spMkLst>
        </pc:spChg>
        <pc:spChg chg="add mod">
          <ac:chgData name="Francesco Orilia" userId="faded748-0cb3-44c7-a7fd-0632fa8ccb11" providerId="ADAL" clId="{8239F2B5-D0A6-4DF0-8839-134285EE5F87}" dt="2024-02-13T15:25:20.012" v="378" actId="27636"/>
          <ac:spMkLst>
            <pc:docMk/>
            <pc:sldMk cId="4048440281" sldId="261"/>
            <ac:spMk id="4" creationId="{D72266C0-5FC0-4FF9-89CD-6F2D4D5CDEF1}"/>
          </ac:spMkLst>
        </pc:spChg>
        <pc:picChg chg="add mod">
          <ac:chgData name="Francesco Orilia" userId="faded748-0cb3-44c7-a7fd-0632fa8ccb11" providerId="ADAL" clId="{8239F2B5-D0A6-4DF0-8839-134285EE5F87}" dt="2024-02-13T15:25:41.542" v="386" actId="1076"/>
          <ac:picMkLst>
            <pc:docMk/>
            <pc:sldMk cId="4048440281" sldId="261"/>
            <ac:picMk id="1026" creationId="{257F7DBF-1AEA-4FAB-827F-DAC1F02C6AF3}"/>
          </ac:picMkLst>
        </pc:picChg>
      </pc:sldChg>
      <pc:sldChg chg="modSp add">
        <pc:chgData name="Francesco Orilia" userId="faded748-0cb3-44c7-a7fd-0632fa8ccb11" providerId="ADAL" clId="{8239F2B5-D0A6-4DF0-8839-134285EE5F87}" dt="2024-02-13T12:16:54.163" v="236" actId="20577"/>
        <pc:sldMkLst>
          <pc:docMk/>
          <pc:sldMk cId="506631415" sldId="262"/>
        </pc:sldMkLst>
        <pc:spChg chg="mod">
          <ac:chgData name="Francesco Orilia" userId="faded748-0cb3-44c7-a7fd-0632fa8ccb11" providerId="ADAL" clId="{8239F2B5-D0A6-4DF0-8839-134285EE5F87}" dt="2024-02-13T12:16:54.163" v="236" actId="20577"/>
          <ac:spMkLst>
            <pc:docMk/>
            <pc:sldMk cId="506631415" sldId="262"/>
            <ac:spMk id="2" creationId="{7B5B94AC-5EF4-4462-860F-186A3363E42C}"/>
          </ac:spMkLst>
        </pc:spChg>
        <pc:spChg chg="mod">
          <ac:chgData name="Francesco Orilia" userId="faded748-0cb3-44c7-a7fd-0632fa8ccb11" providerId="ADAL" clId="{8239F2B5-D0A6-4DF0-8839-134285EE5F87}" dt="2024-02-13T12:16:43.252" v="231"/>
          <ac:spMkLst>
            <pc:docMk/>
            <pc:sldMk cId="506631415" sldId="262"/>
            <ac:spMk id="3" creationId="{BBDCE5F5-962B-449D-8431-DF1E3AD35262}"/>
          </ac:spMkLst>
        </pc:spChg>
      </pc:sldChg>
      <pc:sldChg chg="modSp add">
        <pc:chgData name="Francesco Orilia" userId="faded748-0cb3-44c7-a7fd-0632fa8ccb11" providerId="ADAL" clId="{8239F2B5-D0A6-4DF0-8839-134285EE5F87}" dt="2024-02-13T12:20:53.407" v="299" actId="20577"/>
        <pc:sldMkLst>
          <pc:docMk/>
          <pc:sldMk cId="2350478022" sldId="263"/>
        </pc:sldMkLst>
        <pc:spChg chg="mod">
          <ac:chgData name="Francesco Orilia" userId="faded748-0cb3-44c7-a7fd-0632fa8ccb11" providerId="ADAL" clId="{8239F2B5-D0A6-4DF0-8839-134285EE5F87}" dt="2024-02-13T12:20:27.031" v="284" actId="20577"/>
          <ac:spMkLst>
            <pc:docMk/>
            <pc:sldMk cId="2350478022" sldId="263"/>
            <ac:spMk id="2" creationId="{F74F1410-52A8-4B8A-AC31-979CF677E7F7}"/>
          </ac:spMkLst>
        </pc:spChg>
        <pc:spChg chg="mod">
          <ac:chgData name="Francesco Orilia" userId="faded748-0cb3-44c7-a7fd-0632fa8ccb11" providerId="ADAL" clId="{8239F2B5-D0A6-4DF0-8839-134285EE5F87}" dt="2024-02-13T12:20:53.407" v="299" actId="20577"/>
          <ac:spMkLst>
            <pc:docMk/>
            <pc:sldMk cId="2350478022" sldId="263"/>
            <ac:spMk id="3" creationId="{0C4B5180-520D-4E15-A5DB-F8A6F7022F19}"/>
          </ac:spMkLst>
        </pc:spChg>
      </pc:sldChg>
      <pc:sldChg chg="modSp add">
        <pc:chgData name="Francesco Orilia" userId="faded748-0cb3-44c7-a7fd-0632fa8ccb11" providerId="ADAL" clId="{8239F2B5-D0A6-4DF0-8839-134285EE5F87}" dt="2024-02-13T15:30:27.461" v="391" actId="27636"/>
        <pc:sldMkLst>
          <pc:docMk/>
          <pc:sldMk cId="409925334" sldId="264"/>
        </pc:sldMkLst>
        <pc:spChg chg="mod">
          <ac:chgData name="Francesco Orilia" userId="faded748-0cb3-44c7-a7fd-0632fa8ccb11" providerId="ADAL" clId="{8239F2B5-D0A6-4DF0-8839-134285EE5F87}" dt="2024-02-13T12:21:48.713" v="304"/>
          <ac:spMkLst>
            <pc:docMk/>
            <pc:sldMk cId="409925334" sldId="264"/>
            <ac:spMk id="2" creationId="{BDDEE096-45EB-4ADC-8565-DFE7ECE427CA}"/>
          </ac:spMkLst>
        </pc:spChg>
        <pc:spChg chg="mod">
          <ac:chgData name="Francesco Orilia" userId="faded748-0cb3-44c7-a7fd-0632fa8ccb11" providerId="ADAL" clId="{8239F2B5-D0A6-4DF0-8839-134285EE5F87}" dt="2024-02-13T15:30:27.461" v="391" actId="27636"/>
          <ac:spMkLst>
            <pc:docMk/>
            <pc:sldMk cId="409925334" sldId="264"/>
            <ac:spMk id="3" creationId="{AFFF7686-FC60-491F-88E3-FE855511A6E0}"/>
          </ac:spMkLst>
        </pc:spChg>
      </pc:sldChg>
      <pc:sldChg chg="modSp add">
        <pc:chgData name="Francesco Orilia" userId="faded748-0cb3-44c7-a7fd-0632fa8ccb11" providerId="ADAL" clId="{8239F2B5-D0A6-4DF0-8839-134285EE5F87}" dt="2024-02-13T15:52:11.197" v="586"/>
        <pc:sldMkLst>
          <pc:docMk/>
          <pc:sldMk cId="2206765645" sldId="265"/>
        </pc:sldMkLst>
        <pc:spChg chg="mod">
          <ac:chgData name="Francesco Orilia" userId="faded748-0cb3-44c7-a7fd-0632fa8ccb11" providerId="ADAL" clId="{8239F2B5-D0A6-4DF0-8839-134285EE5F87}" dt="2024-02-13T15:20:10.722" v="311" actId="20577"/>
          <ac:spMkLst>
            <pc:docMk/>
            <pc:sldMk cId="2206765645" sldId="265"/>
            <ac:spMk id="2" creationId="{BD31F9DF-F311-4852-BC9D-B2FBD31421B5}"/>
          </ac:spMkLst>
        </pc:spChg>
        <pc:spChg chg="mod">
          <ac:chgData name="Francesco Orilia" userId="faded748-0cb3-44c7-a7fd-0632fa8ccb11" providerId="ADAL" clId="{8239F2B5-D0A6-4DF0-8839-134285EE5F87}" dt="2024-02-13T15:52:11.197" v="586"/>
          <ac:spMkLst>
            <pc:docMk/>
            <pc:sldMk cId="2206765645" sldId="265"/>
            <ac:spMk id="3" creationId="{DE13576C-48FF-4846-A9C2-C05182EDC1D2}"/>
          </ac:spMkLst>
        </pc:spChg>
      </pc:sldChg>
      <pc:sldChg chg="modSp add">
        <pc:chgData name="Francesco Orilia" userId="faded748-0cb3-44c7-a7fd-0632fa8ccb11" providerId="ADAL" clId="{8239F2B5-D0A6-4DF0-8839-134285EE5F87}" dt="2024-02-13T15:24:44.949" v="373" actId="5793"/>
        <pc:sldMkLst>
          <pc:docMk/>
          <pc:sldMk cId="3177133405" sldId="266"/>
        </pc:sldMkLst>
        <pc:spChg chg="mod">
          <ac:chgData name="Francesco Orilia" userId="faded748-0cb3-44c7-a7fd-0632fa8ccb11" providerId="ADAL" clId="{8239F2B5-D0A6-4DF0-8839-134285EE5F87}" dt="2024-02-13T15:24:44.949" v="373" actId="5793"/>
          <ac:spMkLst>
            <pc:docMk/>
            <pc:sldMk cId="3177133405" sldId="266"/>
            <ac:spMk id="3" creationId="{7D366065-BF7D-445A-84C7-515E08823F06}"/>
          </ac:spMkLst>
        </pc:spChg>
      </pc:sldChg>
      <pc:sldChg chg="addSp delSp modSp add">
        <pc:chgData name="Francesco Orilia" userId="faded748-0cb3-44c7-a7fd-0632fa8ccb11" providerId="ADAL" clId="{8239F2B5-D0A6-4DF0-8839-134285EE5F87}" dt="2024-02-13T15:31:54.397" v="432" actId="20577"/>
        <pc:sldMkLst>
          <pc:docMk/>
          <pc:sldMk cId="3420248306" sldId="267"/>
        </pc:sldMkLst>
        <pc:spChg chg="del">
          <ac:chgData name="Francesco Orilia" userId="faded748-0cb3-44c7-a7fd-0632fa8ccb11" providerId="ADAL" clId="{8239F2B5-D0A6-4DF0-8839-134285EE5F87}" dt="2024-02-13T15:31:17.638" v="393"/>
          <ac:spMkLst>
            <pc:docMk/>
            <pc:sldMk cId="3420248306" sldId="267"/>
            <ac:spMk id="2" creationId="{5DED22F3-4C0B-42A8-A9CC-8896705DADE0}"/>
          </ac:spMkLst>
        </pc:spChg>
        <pc:spChg chg="del">
          <ac:chgData name="Francesco Orilia" userId="faded748-0cb3-44c7-a7fd-0632fa8ccb11" providerId="ADAL" clId="{8239F2B5-D0A6-4DF0-8839-134285EE5F87}" dt="2024-02-13T15:31:17.638" v="393"/>
          <ac:spMkLst>
            <pc:docMk/>
            <pc:sldMk cId="3420248306" sldId="267"/>
            <ac:spMk id="3" creationId="{658C7435-C956-461A-A25E-9E547125939C}"/>
          </ac:spMkLst>
        </pc:spChg>
        <pc:spChg chg="add del mod">
          <ac:chgData name="Francesco Orilia" userId="faded748-0cb3-44c7-a7fd-0632fa8ccb11" providerId="ADAL" clId="{8239F2B5-D0A6-4DF0-8839-134285EE5F87}" dt="2024-02-13T15:31:25.331" v="394"/>
          <ac:spMkLst>
            <pc:docMk/>
            <pc:sldMk cId="3420248306" sldId="267"/>
            <ac:spMk id="4" creationId="{747E3535-F278-46FC-84E3-678D865A4520}"/>
          </ac:spMkLst>
        </pc:spChg>
        <pc:spChg chg="add del mod">
          <ac:chgData name="Francesco Orilia" userId="faded748-0cb3-44c7-a7fd-0632fa8ccb11" providerId="ADAL" clId="{8239F2B5-D0A6-4DF0-8839-134285EE5F87}" dt="2024-02-13T15:31:25.331" v="394"/>
          <ac:spMkLst>
            <pc:docMk/>
            <pc:sldMk cId="3420248306" sldId="267"/>
            <ac:spMk id="5" creationId="{E48F11E6-735F-4CDB-B776-DC3EF16D2FD7}"/>
          </ac:spMkLst>
        </pc:spChg>
        <pc:spChg chg="add mod">
          <ac:chgData name="Francesco Orilia" userId="faded748-0cb3-44c7-a7fd-0632fa8ccb11" providerId="ADAL" clId="{8239F2B5-D0A6-4DF0-8839-134285EE5F87}" dt="2024-02-13T15:31:26.921" v="395"/>
          <ac:spMkLst>
            <pc:docMk/>
            <pc:sldMk cId="3420248306" sldId="267"/>
            <ac:spMk id="6" creationId="{39EBBE82-5C7E-457D-83AE-853529D62EF4}"/>
          </ac:spMkLst>
        </pc:spChg>
        <pc:spChg chg="add mod">
          <ac:chgData name="Francesco Orilia" userId="faded748-0cb3-44c7-a7fd-0632fa8ccb11" providerId="ADAL" clId="{8239F2B5-D0A6-4DF0-8839-134285EE5F87}" dt="2024-02-13T15:31:54.397" v="432" actId="20577"/>
          <ac:spMkLst>
            <pc:docMk/>
            <pc:sldMk cId="3420248306" sldId="267"/>
            <ac:spMk id="7" creationId="{B8B4A18A-0848-4360-B10D-F61AF82BE86F}"/>
          </ac:spMkLst>
        </pc:spChg>
      </pc:sldChg>
      <pc:sldChg chg="modSp add">
        <pc:chgData name="Francesco Orilia" userId="faded748-0cb3-44c7-a7fd-0632fa8ccb11" providerId="ADAL" clId="{8239F2B5-D0A6-4DF0-8839-134285EE5F87}" dt="2024-02-13T15:35:29.500" v="438"/>
        <pc:sldMkLst>
          <pc:docMk/>
          <pc:sldMk cId="1627716963" sldId="268"/>
        </pc:sldMkLst>
        <pc:spChg chg="mod">
          <ac:chgData name="Francesco Orilia" userId="faded748-0cb3-44c7-a7fd-0632fa8ccb11" providerId="ADAL" clId="{8239F2B5-D0A6-4DF0-8839-134285EE5F87}" dt="2024-02-13T15:35:29.500" v="438"/>
          <ac:spMkLst>
            <pc:docMk/>
            <pc:sldMk cId="1627716963" sldId="268"/>
            <ac:spMk id="3" creationId="{C9DBE0B6-A5AF-4E34-9836-7CF34632B428}"/>
          </ac:spMkLst>
        </pc:spChg>
      </pc:sldChg>
      <pc:sldChg chg="modSp add">
        <pc:chgData name="Francesco Orilia" userId="faded748-0cb3-44c7-a7fd-0632fa8ccb11" providerId="ADAL" clId="{8239F2B5-D0A6-4DF0-8839-134285EE5F87}" dt="2024-02-13T15:35:55.861" v="443" actId="27636"/>
        <pc:sldMkLst>
          <pc:docMk/>
          <pc:sldMk cId="1735097899" sldId="269"/>
        </pc:sldMkLst>
        <pc:spChg chg="mod">
          <ac:chgData name="Francesco Orilia" userId="faded748-0cb3-44c7-a7fd-0632fa8ccb11" providerId="ADAL" clId="{8239F2B5-D0A6-4DF0-8839-134285EE5F87}" dt="2024-02-13T15:35:55.861" v="443" actId="27636"/>
          <ac:spMkLst>
            <pc:docMk/>
            <pc:sldMk cId="1735097899" sldId="269"/>
            <ac:spMk id="3" creationId="{12B17F38-8AFD-4277-A592-37CCB36FC57F}"/>
          </ac:spMkLst>
        </pc:spChg>
      </pc:sldChg>
      <pc:sldChg chg="modSp add">
        <pc:chgData name="Francesco Orilia" userId="faded748-0cb3-44c7-a7fd-0632fa8ccb11" providerId="ADAL" clId="{8239F2B5-D0A6-4DF0-8839-134285EE5F87}" dt="2024-02-13T15:36:19.388" v="447"/>
        <pc:sldMkLst>
          <pc:docMk/>
          <pc:sldMk cId="2240739099" sldId="270"/>
        </pc:sldMkLst>
        <pc:spChg chg="mod">
          <ac:chgData name="Francesco Orilia" userId="faded748-0cb3-44c7-a7fd-0632fa8ccb11" providerId="ADAL" clId="{8239F2B5-D0A6-4DF0-8839-134285EE5F87}" dt="2024-02-13T15:36:19.388" v="447"/>
          <ac:spMkLst>
            <pc:docMk/>
            <pc:sldMk cId="2240739099" sldId="270"/>
            <ac:spMk id="3" creationId="{41726EEB-A393-4558-A93D-224073DF1356}"/>
          </ac:spMkLst>
        </pc:spChg>
      </pc:sldChg>
      <pc:sldChg chg="modSp add">
        <pc:chgData name="Francesco Orilia" userId="faded748-0cb3-44c7-a7fd-0632fa8ccb11" providerId="ADAL" clId="{8239F2B5-D0A6-4DF0-8839-134285EE5F87}" dt="2024-02-13T15:37:13.871" v="452" actId="27636"/>
        <pc:sldMkLst>
          <pc:docMk/>
          <pc:sldMk cId="3011983192" sldId="271"/>
        </pc:sldMkLst>
        <pc:spChg chg="mod">
          <ac:chgData name="Francesco Orilia" userId="faded748-0cb3-44c7-a7fd-0632fa8ccb11" providerId="ADAL" clId="{8239F2B5-D0A6-4DF0-8839-134285EE5F87}" dt="2024-02-13T15:37:13.871" v="452" actId="27636"/>
          <ac:spMkLst>
            <pc:docMk/>
            <pc:sldMk cId="3011983192" sldId="271"/>
            <ac:spMk id="3" creationId="{42D530E2-86D5-429D-B376-DFD55E940106}"/>
          </ac:spMkLst>
        </pc:spChg>
      </pc:sldChg>
      <pc:sldChg chg="modSp add">
        <pc:chgData name="Francesco Orilia" userId="faded748-0cb3-44c7-a7fd-0632fa8ccb11" providerId="ADAL" clId="{8239F2B5-D0A6-4DF0-8839-134285EE5F87}" dt="2024-02-13T15:39:23.422" v="540" actId="27636"/>
        <pc:sldMkLst>
          <pc:docMk/>
          <pc:sldMk cId="2584857207" sldId="272"/>
        </pc:sldMkLst>
        <pc:spChg chg="mod">
          <ac:chgData name="Francesco Orilia" userId="faded748-0cb3-44c7-a7fd-0632fa8ccb11" providerId="ADAL" clId="{8239F2B5-D0A6-4DF0-8839-134285EE5F87}" dt="2024-02-13T15:39:23.422" v="540" actId="27636"/>
          <ac:spMkLst>
            <pc:docMk/>
            <pc:sldMk cId="2584857207" sldId="272"/>
            <ac:spMk id="3" creationId="{F8C084EC-843C-45C7-A8AC-B6C476250C96}"/>
          </ac:spMkLst>
        </pc:spChg>
      </pc:sldChg>
      <pc:sldChg chg="modSp add">
        <pc:chgData name="Francesco Orilia" userId="faded748-0cb3-44c7-a7fd-0632fa8ccb11" providerId="ADAL" clId="{8239F2B5-D0A6-4DF0-8839-134285EE5F87}" dt="2024-02-13T15:39:27.352" v="542"/>
        <pc:sldMkLst>
          <pc:docMk/>
          <pc:sldMk cId="1118171275" sldId="273"/>
        </pc:sldMkLst>
        <pc:spChg chg="mod">
          <ac:chgData name="Francesco Orilia" userId="faded748-0cb3-44c7-a7fd-0632fa8ccb11" providerId="ADAL" clId="{8239F2B5-D0A6-4DF0-8839-134285EE5F87}" dt="2024-02-13T15:39:27.352" v="542"/>
          <ac:spMkLst>
            <pc:docMk/>
            <pc:sldMk cId="1118171275" sldId="273"/>
            <ac:spMk id="3" creationId="{A1DE46C6-60A3-46A2-B5D0-36EDD68FBFD5}"/>
          </ac:spMkLst>
        </pc:spChg>
      </pc:sldChg>
      <pc:sldChg chg="modSp add">
        <pc:chgData name="Francesco Orilia" userId="faded748-0cb3-44c7-a7fd-0632fa8ccb11" providerId="ADAL" clId="{8239F2B5-D0A6-4DF0-8839-134285EE5F87}" dt="2024-02-13T15:40:49.424" v="547" actId="27636"/>
        <pc:sldMkLst>
          <pc:docMk/>
          <pc:sldMk cId="3751398776" sldId="274"/>
        </pc:sldMkLst>
        <pc:spChg chg="mod">
          <ac:chgData name="Francesco Orilia" userId="faded748-0cb3-44c7-a7fd-0632fa8ccb11" providerId="ADAL" clId="{8239F2B5-D0A6-4DF0-8839-134285EE5F87}" dt="2024-02-13T15:40:49.424" v="547" actId="27636"/>
          <ac:spMkLst>
            <pc:docMk/>
            <pc:sldMk cId="3751398776" sldId="274"/>
            <ac:spMk id="3" creationId="{8D2C1213-D456-48F8-91E2-1D2E4184A22E}"/>
          </ac:spMkLst>
        </pc:spChg>
      </pc:sldChg>
      <pc:sldChg chg="modSp add">
        <pc:chgData name="Francesco Orilia" userId="faded748-0cb3-44c7-a7fd-0632fa8ccb11" providerId="ADAL" clId="{8239F2B5-D0A6-4DF0-8839-134285EE5F87}" dt="2024-02-13T15:40:54.621" v="550" actId="27636"/>
        <pc:sldMkLst>
          <pc:docMk/>
          <pc:sldMk cId="3300390112" sldId="275"/>
        </pc:sldMkLst>
        <pc:spChg chg="mod">
          <ac:chgData name="Francesco Orilia" userId="faded748-0cb3-44c7-a7fd-0632fa8ccb11" providerId="ADAL" clId="{8239F2B5-D0A6-4DF0-8839-134285EE5F87}" dt="2024-02-13T15:40:54.621" v="550" actId="27636"/>
          <ac:spMkLst>
            <pc:docMk/>
            <pc:sldMk cId="3300390112" sldId="275"/>
            <ac:spMk id="3" creationId="{C4905EFD-9138-41F7-8DA4-F0EF531E13BB}"/>
          </ac:spMkLst>
        </pc:spChg>
      </pc:sldChg>
      <pc:sldChg chg="modSp add">
        <pc:chgData name="Francesco Orilia" userId="faded748-0cb3-44c7-a7fd-0632fa8ccb11" providerId="ADAL" clId="{8239F2B5-D0A6-4DF0-8839-134285EE5F87}" dt="2024-02-13T15:42:32.413" v="556" actId="27636"/>
        <pc:sldMkLst>
          <pc:docMk/>
          <pc:sldMk cId="276799099" sldId="276"/>
        </pc:sldMkLst>
        <pc:spChg chg="mod">
          <ac:chgData name="Francesco Orilia" userId="faded748-0cb3-44c7-a7fd-0632fa8ccb11" providerId="ADAL" clId="{8239F2B5-D0A6-4DF0-8839-134285EE5F87}" dt="2024-02-13T15:42:32.413" v="556" actId="27636"/>
          <ac:spMkLst>
            <pc:docMk/>
            <pc:sldMk cId="276799099" sldId="276"/>
            <ac:spMk id="3" creationId="{14016E24-4B58-4B7C-9238-502DAEE9AA39}"/>
          </ac:spMkLst>
        </pc:spChg>
      </pc:sldChg>
      <pc:sldChg chg="modSp add">
        <pc:chgData name="Francesco Orilia" userId="faded748-0cb3-44c7-a7fd-0632fa8ccb11" providerId="ADAL" clId="{8239F2B5-D0A6-4DF0-8839-134285EE5F87}" dt="2024-02-13T15:43:55.638" v="561"/>
        <pc:sldMkLst>
          <pc:docMk/>
          <pc:sldMk cId="568305485" sldId="277"/>
        </pc:sldMkLst>
        <pc:spChg chg="mod">
          <ac:chgData name="Francesco Orilia" userId="faded748-0cb3-44c7-a7fd-0632fa8ccb11" providerId="ADAL" clId="{8239F2B5-D0A6-4DF0-8839-134285EE5F87}" dt="2024-02-13T15:43:55.638" v="561"/>
          <ac:spMkLst>
            <pc:docMk/>
            <pc:sldMk cId="568305485" sldId="277"/>
            <ac:spMk id="3" creationId="{801EEC4E-2318-4C37-822A-DD9AADC62670}"/>
          </ac:spMkLst>
        </pc:spChg>
      </pc:sldChg>
      <pc:sldChg chg="modSp add">
        <pc:chgData name="Francesco Orilia" userId="faded748-0cb3-44c7-a7fd-0632fa8ccb11" providerId="ADAL" clId="{8239F2B5-D0A6-4DF0-8839-134285EE5F87}" dt="2024-02-13T15:45:01.771" v="570" actId="20577"/>
        <pc:sldMkLst>
          <pc:docMk/>
          <pc:sldMk cId="574316558" sldId="278"/>
        </pc:sldMkLst>
        <pc:spChg chg="mod">
          <ac:chgData name="Francesco Orilia" userId="faded748-0cb3-44c7-a7fd-0632fa8ccb11" providerId="ADAL" clId="{8239F2B5-D0A6-4DF0-8839-134285EE5F87}" dt="2024-02-13T15:45:01.771" v="570" actId="20577"/>
          <ac:spMkLst>
            <pc:docMk/>
            <pc:sldMk cId="574316558" sldId="278"/>
            <ac:spMk id="3" creationId="{C6289C6B-FDDC-45C2-9BF1-FDE038043F5C}"/>
          </ac:spMkLst>
        </pc:spChg>
      </pc:sldChg>
      <pc:sldChg chg="modSp add">
        <pc:chgData name="Francesco Orilia" userId="faded748-0cb3-44c7-a7fd-0632fa8ccb11" providerId="ADAL" clId="{8239F2B5-D0A6-4DF0-8839-134285EE5F87}" dt="2024-02-13T15:45:13.041" v="577" actId="5793"/>
        <pc:sldMkLst>
          <pc:docMk/>
          <pc:sldMk cId="3452851218" sldId="279"/>
        </pc:sldMkLst>
        <pc:spChg chg="mod">
          <ac:chgData name="Francesco Orilia" userId="faded748-0cb3-44c7-a7fd-0632fa8ccb11" providerId="ADAL" clId="{8239F2B5-D0A6-4DF0-8839-134285EE5F87}" dt="2024-02-13T15:45:13.041" v="577" actId="5793"/>
          <ac:spMkLst>
            <pc:docMk/>
            <pc:sldMk cId="3452851218" sldId="279"/>
            <ac:spMk id="3" creationId="{55E9C043-B18A-41F4-A09E-F681EF42E98C}"/>
          </ac:spMkLst>
        </pc:spChg>
      </pc:sldChg>
      <pc:sldChg chg="modSp add">
        <pc:chgData name="Francesco Orilia" userId="faded748-0cb3-44c7-a7fd-0632fa8ccb11" providerId="ADAL" clId="{8239F2B5-D0A6-4DF0-8839-134285EE5F87}" dt="2024-02-13T15:46:57.565" v="583"/>
        <pc:sldMkLst>
          <pc:docMk/>
          <pc:sldMk cId="4170825873" sldId="280"/>
        </pc:sldMkLst>
        <pc:spChg chg="mod">
          <ac:chgData name="Francesco Orilia" userId="faded748-0cb3-44c7-a7fd-0632fa8ccb11" providerId="ADAL" clId="{8239F2B5-D0A6-4DF0-8839-134285EE5F87}" dt="2024-02-13T15:46:57.565" v="583"/>
          <ac:spMkLst>
            <pc:docMk/>
            <pc:sldMk cId="4170825873" sldId="280"/>
            <ac:spMk id="3" creationId="{0EC28F03-6BAE-47CD-88B9-9AFED9E4DB55}"/>
          </ac:spMkLst>
        </pc:spChg>
      </pc:sldChg>
      <pc:sldChg chg="modSp add">
        <pc:chgData name="Francesco Orilia" userId="faded748-0cb3-44c7-a7fd-0632fa8ccb11" providerId="ADAL" clId="{8239F2B5-D0A6-4DF0-8839-134285EE5F87}" dt="2024-02-13T15:47:02.951" v="584"/>
        <pc:sldMkLst>
          <pc:docMk/>
          <pc:sldMk cId="1950518086" sldId="281"/>
        </pc:sldMkLst>
        <pc:spChg chg="mod">
          <ac:chgData name="Francesco Orilia" userId="faded748-0cb3-44c7-a7fd-0632fa8ccb11" providerId="ADAL" clId="{8239F2B5-D0A6-4DF0-8839-134285EE5F87}" dt="2024-02-13T15:47:02.951" v="584"/>
          <ac:spMkLst>
            <pc:docMk/>
            <pc:sldMk cId="1950518086" sldId="281"/>
            <ac:spMk id="3" creationId="{9DA251D2-A52F-4C62-956B-761D66210293}"/>
          </ac:spMkLst>
        </pc:spChg>
      </pc:sldChg>
    </pc:docChg>
  </pc:docChgLst>
  <pc:docChgLst>
    <pc:chgData name="francesco.orilia@unimc.it" userId="faded748-0cb3-44c7-a7fd-0632fa8ccb11" providerId="ADAL" clId="{418692FF-501E-412C-BAF1-749FC5529494}"/>
    <pc:docChg chg="custSel delSld">
      <pc:chgData name="francesco.orilia@unimc.it" userId="faded748-0cb3-44c7-a7fd-0632fa8ccb11" providerId="ADAL" clId="{418692FF-501E-412C-BAF1-749FC5529494}" dt="2024-02-17T15:02:21.770" v="2" actId="2696"/>
      <pc:docMkLst>
        <pc:docMk/>
      </pc:docMkLst>
      <pc:sldChg chg="del">
        <pc:chgData name="francesco.orilia@unimc.it" userId="faded748-0cb3-44c7-a7fd-0632fa8ccb11" providerId="ADAL" clId="{418692FF-501E-412C-BAF1-749FC5529494}" dt="2024-02-17T15:02:21.714" v="0" actId="2696"/>
        <pc:sldMkLst>
          <pc:docMk/>
          <pc:sldMk cId="2586313375" sldId="289"/>
        </pc:sldMkLst>
      </pc:sldChg>
      <pc:sldChg chg="del">
        <pc:chgData name="francesco.orilia@unimc.it" userId="faded748-0cb3-44c7-a7fd-0632fa8ccb11" providerId="ADAL" clId="{418692FF-501E-412C-BAF1-749FC5529494}" dt="2024-02-17T15:02:21.745" v="1" actId="2696"/>
        <pc:sldMkLst>
          <pc:docMk/>
          <pc:sldMk cId="908271771" sldId="290"/>
        </pc:sldMkLst>
      </pc:sldChg>
      <pc:sldChg chg="del">
        <pc:chgData name="francesco.orilia@unimc.it" userId="faded748-0cb3-44c7-a7fd-0632fa8ccb11" providerId="ADAL" clId="{418692FF-501E-412C-BAF1-749FC5529494}" dt="2024-02-17T15:02:21.770" v="2" actId="2696"/>
        <pc:sldMkLst>
          <pc:docMk/>
          <pc:sldMk cId="2735992817" sldId="29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0B29FD-5D05-4FF9-8E35-2BEB0287185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5AE2D46-22DF-459C-973F-4E5565B58D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26C76FE-4EA1-4072-A0E9-20380F870507}"/>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016E9974-1A8E-4580-AC19-8C4C602DC4D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A1ACCFA-214A-45F0-BB3A-53760716EDB3}"/>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1622748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7990B8-2399-456C-BE49-A67C1011F3F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34890A4-E72A-4800-9849-37F6F937191F}"/>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B04B842-99B0-48B3-B3ED-5CB3B7762938}"/>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2DEAC0A4-2457-4EA8-BCC0-DEE4C43C68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AF874B-C6DB-4397-B5AC-B835C948ABBD}"/>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593789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A92EFD6-FD78-4E14-A6DA-93C1643D91C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43EFDFF-DC73-4649-9C6D-50084213FFAE}"/>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F0CCB23-0602-495F-9BFC-B35B54412BC5}"/>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4F7C09FC-7D57-4206-88AD-C64DF880FF7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D47DD14-9AD3-46FF-B106-55BFD7245959}"/>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378309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FD7DAE-671B-4418-B683-93765F2425F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573CD96-4191-49ED-8AF1-AEE916A655B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035BAFD-92A4-47D1-AC14-E3DB5991E261}"/>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31E3D086-BE91-4D79-BF1F-D4A86F1440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335FB38-686B-4EC1-B048-3D1D7E06B4B6}"/>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3619897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A7E060-B981-4BB9-ADC8-E41CD17ECBE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FFB2762-1F7F-4581-BC16-B4A949282A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3318FBBC-4257-438D-8640-8A31FECC5C87}"/>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6CE94B89-60B7-44FD-BC52-A05374DD032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B19518E-0366-4339-A41B-653AADC946E8}"/>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3314646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01BA7B-A3A9-446B-B299-BAFDEBDC95D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E1018CA-0A20-4A8C-8543-F19DB3B9A488}"/>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F85B44E-28DE-4B04-8CED-7CE01E931F84}"/>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F9C7141-F95B-4781-8181-8B836F5056A1}"/>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6" name="Segnaposto piè di pagina 5">
            <a:extLst>
              <a:ext uri="{FF2B5EF4-FFF2-40B4-BE49-F238E27FC236}">
                <a16:creationId xmlns:a16="http://schemas.microsoft.com/office/drawing/2014/main" id="{811DF083-EE50-44FA-B7F3-42098D89E2F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27CA0A4-6F5B-404C-884F-F6F0AD56684E}"/>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168076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E77F17-C786-4E35-8C2C-4CD03C527C0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7C7C653-B7F1-45FD-866C-F4DD6903EF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442DB517-9701-4D7F-AC40-BDCBBD94CAF1}"/>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20C1174-A168-42C3-A50B-9F078AD1B6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B9E697ED-28BA-40B0-B7D2-B6A295A7012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AEDED37-1394-46E6-A703-2A399A6FB4BC}"/>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8" name="Segnaposto piè di pagina 7">
            <a:extLst>
              <a:ext uri="{FF2B5EF4-FFF2-40B4-BE49-F238E27FC236}">
                <a16:creationId xmlns:a16="http://schemas.microsoft.com/office/drawing/2014/main" id="{0EA1CA8D-2ED2-4D66-89D7-5FC4DC39ECA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B89F54B-DBA2-41C1-9D9E-F3C56BD8DA7C}"/>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96031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31D8D9-E1D4-4045-9773-C5A62B3C72C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5C5CF9B-3F61-45B9-B8BB-99E014FC8EED}"/>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4" name="Segnaposto piè di pagina 3">
            <a:extLst>
              <a:ext uri="{FF2B5EF4-FFF2-40B4-BE49-F238E27FC236}">
                <a16:creationId xmlns:a16="http://schemas.microsoft.com/office/drawing/2014/main" id="{4F534F01-1430-4E85-8DCA-39D24AECEB9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42F318B-023D-419D-BE15-915309A280FE}"/>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2193796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339E066-E297-486A-BD98-8F513749AFCC}"/>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3" name="Segnaposto piè di pagina 2">
            <a:extLst>
              <a:ext uri="{FF2B5EF4-FFF2-40B4-BE49-F238E27FC236}">
                <a16:creationId xmlns:a16="http://schemas.microsoft.com/office/drawing/2014/main" id="{85C6242F-61E5-4E55-875E-E5D6C56986A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AA7B365-5C9D-4460-9267-3211C997E1CD}"/>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1297924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DF21B8-CE59-4BB1-98A8-CE1B4759C94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1356902-DCB7-4A4F-9A46-6D59408BE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7827D8A-E234-4C96-AD9F-9196438DED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51800F4-0401-4B20-A0D5-43A77E02917D}"/>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6" name="Segnaposto piè di pagina 5">
            <a:extLst>
              <a:ext uri="{FF2B5EF4-FFF2-40B4-BE49-F238E27FC236}">
                <a16:creationId xmlns:a16="http://schemas.microsoft.com/office/drawing/2014/main" id="{83BCDB5A-396C-4E2E-A41F-6D88CA6F6FE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AC4798F-CBCA-4360-AFE9-25301FE7361A}"/>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4101849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B78CA4-C636-4296-8C62-2904A72744F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228FE65-46B2-4A25-9D54-1CC703B08D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7435E90-5A50-4375-8A39-E426889F0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C42B02E4-A819-498C-88DA-CFA0A6017ECD}"/>
              </a:ext>
            </a:extLst>
          </p:cNvPr>
          <p:cNvSpPr>
            <a:spLocks noGrp="1"/>
          </p:cNvSpPr>
          <p:nvPr>
            <p:ph type="dt" sz="half" idx="10"/>
          </p:nvPr>
        </p:nvSpPr>
        <p:spPr/>
        <p:txBody>
          <a:bodyPr/>
          <a:lstStyle/>
          <a:p>
            <a:fld id="{AAC00E00-5C34-468E-A391-07607BBFAF9B}" type="datetimeFigureOut">
              <a:rPr lang="it-IT" smtClean="0"/>
              <a:t>17/02/2024</a:t>
            </a:fld>
            <a:endParaRPr lang="it-IT"/>
          </a:p>
        </p:txBody>
      </p:sp>
      <p:sp>
        <p:nvSpPr>
          <p:cNvPr id="6" name="Segnaposto piè di pagina 5">
            <a:extLst>
              <a:ext uri="{FF2B5EF4-FFF2-40B4-BE49-F238E27FC236}">
                <a16:creationId xmlns:a16="http://schemas.microsoft.com/office/drawing/2014/main" id="{9C7B77C6-47A8-40D1-A2A9-7150CCA0C5C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E18F46F-701F-45C5-A9C0-97AEC3C71DC2}"/>
              </a:ext>
            </a:extLst>
          </p:cNvPr>
          <p:cNvSpPr>
            <a:spLocks noGrp="1"/>
          </p:cNvSpPr>
          <p:nvPr>
            <p:ph type="sldNum" sz="quarter" idx="12"/>
          </p:nvPr>
        </p:nvSpPr>
        <p:spPr/>
        <p:txBody>
          <a:bodyPr/>
          <a:lstStyle/>
          <a:p>
            <a:fld id="{430911FA-9BAD-4B76-9936-013F2C32A001}" type="slidenum">
              <a:rPr lang="it-IT" smtClean="0"/>
              <a:t>‹N›</a:t>
            </a:fld>
            <a:endParaRPr lang="it-IT"/>
          </a:p>
        </p:txBody>
      </p:sp>
    </p:spTree>
    <p:extLst>
      <p:ext uri="{BB962C8B-B14F-4D97-AF65-F5344CB8AC3E}">
        <p14:creationId xmlns:p14="http://schemas.microsoft.com/office/powerpoint/2010/main" val="2462506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55E946F-B8B9-426D-B9C2-8708503DF5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08FE925-F832-44DA-AAE4-6F2A3C1F81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FB38E7-4FD5-4448-B8A3-EA27A24D9C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00E00-5C34-468E-A391-07607BBFAF9B}" type="datetimeFigureOut">
              <a:rPr lang="it-IT" smtClean="0"/>
              <a:t>17/02/2024</a:t>
            </a:fld>
            <a:endParaRPr lang="it-IT"/>
          </a:p>
        </p:txBody>
      </p:sp>
      <p:sp>
        <p:nvSpPr>
          <p:cNvPr id="5" name="Segnaposto piè di pagina 4">
            <a:extLst>
              <a:ext uri="{FF2B5EF4-FFF2-40B4-BE49-F238E27FC236}">
                <a16:creationId xmlns:a16="http://schemas.microsoft.com/office/drawing/2014/main" id="{EEBA16ED-6F35-446C-8157-5B825693EF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C447FD8-42AC-45A3-9DEC-E826AE2F66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0911FA-9BAD-4B76-9936-013F2C32A001}" type="slidenum">
              <a:rPr lang="it-IT" smtClean="0"/>
              <a:t>‹N›</a:t>
            </a:fld>
            <a:endParaRPr lang="it-IT"/>
          </a:p>
        </p:txBody>
      </p:sp>
    </p:spTree>
    <p:extLst>
      <p:ext uri="{BB962C8B-B14F-4D97-AF65-F5344CB8AC3E}">
        <p14:creationId xmlns:p14="http://schemas.microsoft.com/office/powerpoint/2010/main" val="2277566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BE9DBA-20E0-4599-A2E7-3BA30858FF50}"/>
              </a:ext>
            </a:extLst>
          </p:cNvPr>
          <p:cNvSpPr>
            <a:spLocks noGrp="1"/>
          </p:cNvSpPr>
          <p:nvPr>
            <p:ph type="ctrTitle"/>
          </p:nvPr>
        </p:nvSpPr>
        <p:spPr/>
        <p:txBody>
          <a:bodyPr/>
          <a:lstStyle/>
          <a:p>
            <a:r>
              <a:rPr lang="it-IT" dirty="0"/>
              <a:t>Testi Filosofici - Inglese</a:t>
            </a:r>
            <a:br>
              <a:rPr lang="it-IT" dirty="0"/>
            </a:br>
            <a:r>
              <a:rPr lang="it-IT" dirty="0"/>
              <a:t>AA 24-25</a:t>
            </a:r>
          </a:p>
        </p:txBody>
      </p:sp>
      <p:sp>
        <p:nvSpPr>
          <p:cNvPr id="3" name="Sottotitolo 2">
            <a:extLst>
              <a:ext uri="{FF2B5EF4-FFF2-40B4-BE49-F238E27FC236}">
                <a16:creationId xmlns:a16="http://schemas.microsoft.com/office/drawing/2014/main" id="{681D5B2F-A15A-4CC1-A683-4DB22FD96711}"/>
              </a:ext>
            </a:extLst>
          </p:cNvPr>
          <p:cNvSpPr>
            <a:spLocks noGrp="1"/>
          </p:cNvSpPr>
          <p:nvPr>
            <p:ph type="subTitle" idx="1"/>
          </p:nvPr>
        </p:nvSpPr>
        <p:spPr/>
        <p:txBody>
          <a:bodyPr/>
          <a:lstStyle/>
          <a:p>
            <a:r>
              <a:rPr lang="it-IT" dirty="0"/>
              <a:t>Lezioni 1-4</a:t>
            </a:r>
          </a:p>
        </p:txBody>
      </p:sp>
    </p:spTree>
    <p:extLst>
      <p:ext uri="{BB962C8B-B14F-4D97-AF65-F5344CB8AC3E}">
        <p14:creationId xmlns:p14="http://schemas.microsoft.com/office/powerpoint/2010/main" val="864313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39EBBE82-5C7E-457D-83AE-853529D62EF4}"/>
              </a:ext>
            </a:extLst>
          </p:cNvPr>
          <p:cNvSpPr>
            <a:spLocks noGrp="1"/>
          </p:cNvSpPr>
          <p:nvPr>
            <p:ph type="title"/>
          </p:nvPr>
        </p:nvSpPr>
        <p:spPr/>
        <p:txBody>
          <a:bodyPr/>
          <a:lstStyle/>
          <a:p>
            <a:r>
              <a:rPr lang="it-IT" i="1" dirty="0"/>
              <a:t>Sketch of a </a:t>
            </a:r>
            <a:r>
              <a:rPr lang="it-IT" i="1" dirty="0" err="1"/>
              <a:t>systematic</a:t>
            </a:r>
            <a:r>
              <a:rPr lang="it-IT" i="1" dirty="0"/>
              <a:t> </a:t>
            </a:r>
            <a:r>
              <a:rPr lang="it-IT" i="1" dirty="0" err="1"/>
              <a:t>metaphysics</a:t>
            </a:r>
            <a:endParaRPr lang="it-IT" dirty="0"/>
          </a:p>
        </p:txBody>
      </p:sp>
      <p:sp>
        <p:nvSpPr>
          <p:cNvPr id="7" name="Segnaposto testo 6">
            <a:extLst>
              <a:ext uri="{FF2B5EF4-FFF2-40B4-BE49-F238E27FC236}">
                <a16:creationId xmlns:a16="http://schemas.microsoft.com/office/drawing/2014/main" id="{B8B4A18A-0848-4360-B10D-F61AF82BE86F}"/>
              </a:ext>
            </a:extLst>
          </p:cNvPr>
          <p:cNvSpPr>
            <a:spLocks noGrp="1"/>
          </p:cNvSpPr>
          <p:nvPr>
            <p:ph type="body" idx="1"/>
          </p:nvPr>
        </p:nvSpPr>
        <p:spPr/>
        <p:txBody>
          <a:bodyPr/>
          <a:lstStyle/>
          <a:p>
            <a:r>
              <a:rPr lang="it-IT" dirty="0"/>
              <a:t>D. M. Armstrong</a:t>
            </a:r>
          </a:p>
          <a:p>
            <a:endParaRPr lang="it-IT" dirty="0"/>
          </a:p>
          <a:p>
            <a:r>
              <a:rPr lang="it-IT" dirty="0"/>
              <a:t>Lettura e commento</a:t>
            </a:r>
          </a:p>
        </p:txBody>
      </p:sp>
    </p:spTree>
    <p:extLst>
      <p:ext uri="{BB962C8B-B14F-4D97-AF65-F5344CB8AC3E}">
        <p14:creationId xmlns:p14="http://schemas.microsoft.com/office/powerpoint/2010/main" val="3420248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8060C-1EBA-4E56-BFD5-FD6E8130F59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E934188-BB55-47DB-95C8-B1D9B1CAE5B1}"/>
              </a:ext>
            </a:extLst>
          </p:cNvPr>
          <p:cNvSpPr>
            <a:spLocks noGrp="1"/>
          </p:cNvSpPr>
          <p:nvPr>
            <p:ph idx="1"/>
          </p:nvPr>
        </p:nvSpPr>
        <p:spPr/>
        <p:txBody>
          <a:bodyPr>
            <a:normAutofit/>
          </a:bodyPr>
          <a:lstStyle/>
          <a:p>
            <a:r>
              <a:rPr lang="it-IT" dirty="0" err="1"/>
              <a:t>Chapter</a:t>
            </a:r>
            <a:r>
              <a:rPr lang="it-IT" dirty="0"/>
              <a:t> 1</a:t>
            </a:r>
          </a:p>
          <a:p>
            <a:r>
              <a:rPr lang="it-IT" dirty="0" err="1"/>
              <a:t>Introduction</a:t>
            </a:r>
            <a:endParaRPr lang="it-IT" dirty="0"/>
          </a:p>
          <a:p>
            <a:r>
              <a:rPr lang="en-US" dirty="0"/>
              <a:t>I begin with the assumption that all that exists is the spacetime</a:t>
            </a:r>
          </a:p>
          <a:p>
            <a:r>
              <a:rPr lang="en-US" dirty="0"/>
              <a:t>world, the physical world as we say. What argument</a:t>
            </a:r>
          </a:p>
          <a:p>
            <a:r>
              <a:rPr lang="en-US" dirty="0"/>
              <a:t>is offered for this assumption? All I can say is that this is a</a:t>
            </a:r>
          </a:p>
          <a:p>
            <a:r>
              <a:rPr lang="en-US" dirty="0"/>
              <a:t>position that many – philosophers and others – would accept.</a:t>
            </a:r>
          </a:p>
          <a:p>
            <a:r>
              <a:rPr lang="en-US" dirty="0"/>
              <a:t>Think of it this way. This is a </a:t>
            </a:r>
            <a:r>
              <a:rPr lang="en-US" i="1" dirty="0"/>
              <a:t>hypothesis </a:t>
            </a:r>
            <a:r>
              <a:rPr lang="en-US" dirty="0"/>
              <a:t>that many would</a:t>
            </a:r>
          </a:p>
          <a:p>
            <a:r>
              <a:rPr lang="en-US" dirty="0"/>
              <a:t>accept as plausible.</a:t>
            </a:r>
            <a:endParaRPr lang="it-IT" dirty="0"/>
          </a:p>
        </p:txBody>
      </p:sp>
    </p:spTree>
    <p:extLst>
      <p:ext uri="{BB962C8B-B14F-4D97-AF65-F5344CB8AC3E}">
        <p14:creationId xmlns:p14="http://schemas.microsoft.com/office/powerpoint/2010/main" val="1401655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3D96EE-2F3A-450D-89D2-F7BA7609F3F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9B1FFFE-1E76-471E-9FE9-F64BA87A156B}"/>
              </a:ext>
            </a:extLst>
          </p:cNvPr>
          <p:cNvSpPr>
            <a:spLocks noGrp="1"/>
          </p:cNvSpPr>
          <p:nvPr>
            <p:ph idx="1"/>
          </p:nvPr>
        </p:nvSpPr>
        <p:spPr/>
        <p:txBody>
          <a:bodyPr>
            <a:normAutofit fontScale="62500" lnSpcReduction="20000"/>
          </a:bodyPr>
          <a:lstStyle/>
          <a:p>
            <a:r>
              <a:rPr lang="en-US" dirty="0"/>
              <a:t>The space-time entity seems obviously to</a:t>
            </a:r>
          </a:p>
          <a:p>
            <a:r>
              <a:rPr lang="en-US" dirty="0"/>
              <a:t>exist. Other suggested beings seem much more hypothetical.</a:t>
            </a:r>
          </a:p>
          <a:p>
            <a:r>
              <a:rPr lang="en-US" dirty="0"/>
              <a:t>So let us start from this position and see if a coherent</a:t>
            </a:r>
          </a:p>
          <a:p>
            <a:r>
              <a:rPr lang="en-US" dirty="0"/>
              <a:t>metaphysical scheme, one that gives a plausible answer to</a:t>
            </a:r>
          </a:p>
          <a:p>
            <a:r>
              <a:rPr lang="en-US" dirty="0"/>
              <a:t>many of the great problems of metaphysics, can be erected</a:t>
            </a:r>
          </a:p>
          <a:p>
            <a:r>
              <a:rPr lang="en-US" dirty="0"/>
              <a:t>on this relatively narrow foundation. After all, it is folly to</a:t>
            </a:r>
          </a:p>
          <a:p>
            <a:r>
              <a:rPr lang="en-US" dirty="0"/>
              <a:t>think that, by philosophical reasoning, one can </a:t>
            </a:r>
            <a:r>
              <a:rPr lang="en-US" i="1" dirty="0"/>
              <a:t>prove </a:t>
            </a:r>
            <a:r>
              <a:rPr lang="en-US" dirty="0"/>
              <a:t>that any</a:t>
            </a:r>
          </a:p>
          <a:p>
            <a:r>
              <a:rPr lang="en-US" dirty="0"/>
              <a:t>particular scheme of ontology (another term for metaphysics,</a:t>
            </a:r>
          </a:p>
          <a:p>
            <a:r>
              <a:rPr lang="en-US" dirty="0"/>
              <a:t>but one that tends to concentrate on the general nature of</a:t>
            </a:r>
          </a:p>
          <a:p>
            <a:r>
              <a:rPr lang="en-US" dirty="0"/>
              <a:t>things) is correct. What we can hope for is a vision (hopefully</a:t>
            </a:r>
          </a:p>
          <a:p>
            <a:r>
              <a:rPr lang="en-US" dirty="0"/>
              <a:t>coherent) of the fundamental structure of the world, a vision</a:t>
            </a:r>
          </a:p>
          <a:p>
            <a:r>
              <a:rPr lang="en-US" dirty="0"/>
              <a:t>that will then compete with other visions. I argue where I</a:t>
            </a:r>
          </a:p>
          <a:p>
            <a:r>
              <a:rPr lang="en-US" dirty="0"/>
              <a:t>can, but at times I simply assert.</a:t>
            </a:r>
            <a:endParaRPr lang="it-IT" dirty="0"/>
          </a:p>
        </p:txBody>
      </p:sp>
    </p:spTree>
    <p:extLst>
      <p:ext uri="{BB962C8B-B14F-4D97-AF65-F5344CB8AC3E}">
        <p14:creationId xmlns:p14="http://schemas.microsoft.com/office/powerpoint/2010/main" val="2745997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042806-184F-4075-A5DA-9CC76AF23F3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9DBE0B6-A5AF-4E34-9836-7CF34632B428}"/>
              </a:ext>
            </a:extLst>
          </p:cNvPr>
          <p:cNvSpPr>
            <a:spLocks noGrp="1"/>
          </p:cNvSpPr>
          <p:nvPr>
            <p:ph idx="1"/>
          </p:nvPr>
        </p:nvSpPr>
        <p:spPr/>
        <p:txBody>
          <a:bodyPr/>
          <a:lstStyle/>
          <a:p>
            <a:r>
              <a:rPr lang="en-US" dirty="0"/>
              <a:t>The restriction of what there is to space-time means</a:t>
            </a:r>
          </a:p>
          <a:p>
            <a:r>
              <a:rPr lang="en-US" dirty="0"/>
              <a:t>the rejection of what many contemporary philosophers call</a:t>
            </a:r>
          </a:p>
          <a:p>
            <a:r>
              <a:rPr lang="en-US" dirty="0"/>
              <a:t>‘abstract objects’, meaning such things as numbers or the</a:t>
            </a:r>
          </a:p>
          <a:p>
            <a:r>
              <a:rPr lang="en-US" dirty="0"/>
              <a:t>Platonic Forms or classes, where these are supposed to exist</a:t>
            </a:r>
          </a:p>
          <a:p>
            <a:r>
              <a:rPr lang="en-US" dirty="0"/>
              <a:t>‘outside of’ or ‘extra to’ space-time. </a:t>
            </a:r>
            <a:endParaRPr lang="it-IT" dirty="0"/>
          </a:p>
        </p:txBody>
      </p:sp>
    </p:spTree>
    <p:extLst>
      <p:ext uri="{BB962C8B-B14F-4D97-AF65-F5344CB8AC3E}">
        <p14:creationId xmlns:p14="http://schemas.microsoft.com/office/powerpoint/2010/main" val="1627716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6B745A-C8F3-4451-A4BB-342B48810B2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2B17F38-8AFD-4277-A592-37CCB36FC57F}"/>
              </a:ext>
            </a:extLst>
          </p:cNvPr>
          <p:cNvSpPr>
            <a:spLocks noGrp="1"/>
          </p:cNvSpPr>
          <p:nvPr>
            <p:ph idx="1"/>
          </p:nvPr>
        </p:nvSpPr>
        <p:spPr/>
        <p:txBody>
          <a:bodyPr>
            <a:normAutofit/>
          </a:bodyPr>
          <a:lstStyle/>
          <a:p>
            <a:r>
              <a:rPr lang="en-US" dirty="0"/>
              <a:t>The phrase ‘abstract objects’ originates with W.V. Quine but it involves a rather</a:t>
            </a:r>
          </a:p>
          <a:p>
            <a:r>
              <a:rPr lang="en-US" dirty="0"/>
              <a:t>extraordinary use of the word ‘abstract’. One quite strong</a:t>
            </a:r>
          </a:p>
          <a:p>
            <a:r>
              <a:rPr lang="en-US" dirty="0"/>
              <a:t>argument against these so-called ‘abstract entities’ is that it</a:t>
            </a:r>
          </a:p>
          <a:p>
            <a:r>
              <a:rPr lang="en-US" dirty="0"/>
              <a:t>is hard to see what </a:t>
            </a:r>
            <a:r>
              <a:rPr lang="en-US" i="1" dirty="0"/>
              <a:t>causal role </a:t>
            </a:r>
            <a:r>
              <a:rPr lang="en-US" dirty="0"/>
              <a:t>such beings would play. And</a:t>
            </a:r>
          </a:p>
          <a:p>
            <a:r>
              <a:rPr lang="en-US" dirty="0"/>
              <a:t>if they play no causal role it is hard to see how we can</a:t>
            </a:r>
          </a:p>
          <a:p>
            <a:r>
              <a:rPr lang="en-US" dirty="0"/>
              <a:t>have good reasons for thinking they exist. </a:t>
            </a:r>
            <a:endParaRPr lang="it-IT" dirty="0"/>
          </a:p>
        </p:txBody>
      </p:sp>
    </p:spTree>
    <p:extLst>
      <p:ext uri="{BB962C8B-B14F-4D97-AF65-F5344CB8AC3E}">
        <p14:creationId xmlns:p14="http://schemas.microsoft.com/office/powerpoint/2010/main" val="1735097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05B4FB-70E8-47A5-B150-2086E747F37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1726EEB-A393-4558-A93D-224073DF1356}"/>
              </a:ext>
            </a:extLst>
          </p:cNvPr>
          <p:cNvSpPr>
            <a:spLocks noGrp="1"/>
          </p:cNvSpPr>
          <p:nvPr>
            <p:ph idx="1"/>
          </p:nvPr>
        </p:nvSpPr>
        <p:spPr/>
        <p:txBody>
          <a:bodyPr/>
          <a:lstStyle/>
          <a:p>
            <a:r>
              <a:rPr lang="en-US" dirty="0"/>
              <a:t>The thought</a:t>
            </a:r>
          </a:p>
          <a:p>
            <a:r>
              <a:rPr lang="en-US" dirty="0"/>
              <a:t>that the entities we postulate should have causal roles was</a:t>
            </a:r>
          </a:p>
          <a:p>
            <a:r>
              <a:rPr lang="en-US" dirty="0"/>
              <a:t>formalized by Graham </a:t>
            </a:r>
            <a:r>
              <a:rPr lang="en-US" dirty="0" err="1"/>
              <a:t>Oddie</a:t>
            </a:r>
            <a:r>
              <a:rPr lang="en-US" dirty="0"/>
              <a:t> (1982). He christened it the</a:t>
            </a:r>
          </a:p>
          <a:p>
            <a:r>
              <a:rPr lang="en-US" dirty="0"/>
              <a:t>Eleatic Principle. Note that the phrase ‘causal roles’ allows us</a:t>
            </a:r>
          </a:p>
          <a:p>
            <a:r>
              <a:rPr lang="en-US" dirty="0"/>
              <a:t>to think that different sorts of entity may play different sorts</a:t>
            </a:r>
          </a:p>
          <a:p>
            <a:r>
              <a:rPr lang="en-US" dirty="0"/>
              <a:t>of causal role. But if an entity plays no causal role at all, then</a:t>
            </a:r>
          </a:p>
          <a:p>
            <a:r>
              <a:rPr lang="en-US" dirty="0"/>
              <a:t>that is a good argument, though perhaps </a:t>
            </a:r>
            <a:r>
              <a:rPr lang="it-IT" dirty="0" err="1"/>
              <a:t>not</a:t>
            </a:r>
            <a:r>
              <a:rPr lang="it-IT" dirty="0"/>
              <a:t> a conclusive</a:t>
            </a:r>
          </a:p>
          <a:p>
            <a:r>
              <a:rPr lang="en-US" dirty="0"/>
              <a:t>one, for not postulating that entity.</a:t>
            </a:r>
            <a:endParaRPr lang="it-IT" dirty="0"/>
          </a:p>
          <a:p>
            <a:endParaRPr lang="it-IT" dirty="0"/>
          </a:p>
        </p:txBody>
      </p:sp>
    </p:spTree>
    <p:extLst>
      <p:ext uri="{BB962C8B-B14F-4D97-AF65-F5344CB8AC3E}">
        <p14:creationId xmlns:p14="http://schemas.microsoft.com/office/powerpoint/2010/main" val="2240739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156994-2CE0-49C3-8658-A24D4BD8C79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2D530E2-86D5-429D-B376-DFD55E940106}"/>
              </a:ext>
            </a:extLst>
          </p:cNvPr>
          <p:cNvSpPr>
            <a:spLocks noGrp="1"/>
          </p:cNvSpPr>
          <p:nvPr>
            <p:ph idx="1"/>
          </p:nvPr>
        </p:nvSpPr>
        <p:spPr/>
        <p:txBody>
          <a:bodyPr>
            <a:normAutofit fontScale="92500" lnSpcReduction="20000"/>
          </a:bodyPr>
          <a:lstStyle/>
          <a:p>
            <a:r>
              <a:rPr lang="en-US" dirty="0"/>
              <a:t>I say that I restrict being, what exists, to the space-time</a:t>
            </a:r>
          </a:p>
          <a:p>
            <a:r>
              <a:rPr lang="en-US" dirty="0"/>
              <a:t>world. This is by no means to rule out an account of spacetime</a:t>
            </a:r>
          </a:p>
          <a:p>
            <a:r>
              <a:rPr lang="en-US" dirty="0"/>
              <a:t>which makes it very different from the relatively simple</a:t>
            </a:r>
          </a:p>
          <a:p>
            <a:r>
              <a:rPr lang="en-US" dirty="0"/>
              <a:t>picture of a single three-dimensional space and an extra</a:t>
            </a:r>
          </a:p>
          <a:p>
            <a:r>
              <a:rPr lang="en-US" dirty="0"/>
              <a:t>dimension of time which has a past, has a present, and advances</a:t>
            </a:r>
          </a:p>
          <a:p>
            <a:r>
              <a:rPr lang="en-US" dirty="0"/>
              <a:t>inexorably into the future. Following the terminology</a:t>
            </a:r>
          </a:p>
          <a:p>
            <a:r>
              <a:rPr lang="en-US" dirty="0"/>
              <a:t>introduced by the US philosopher Wilfrid Sellars we can call</a:t>
            </a:r>
          </a:p>
          <a:p>
            <a:r>
              <a:rPr lang="en-US" dirty="0"/>
              <a:t>this the </a:t>
            </a:r>
            <a:r>
              <a:rPr lang="en-US" i="1" dirty="0"/>
              <a:t>manifest image</a:t>
            </a:r>
            <a:r>
              <a:rPr lang="en-US" dirty="0"/>
              <a:t>, the commonsense view, of space-time</a:t>
            </a:r>
          </a:p>
          <a:p>
            <a:r>
              <a:rPr lang="en-US" dirty="0"/>
              <a:t>(Sellars 1968). It was the view held by scientists until the end</a:t>
            </a:r>
          </a:p>
          <a:p>
            <a:r>
              <a:rPr lang="en-US" dirty="0"/>
              <a:t>of the 19th century. </a:t>
            </a:r>
            <a:endParaRPr lang="it-IT" dirty="0"/>
          </a:p>
        </p:txBody>
      </p:sp>
    </p:spTree>
    <p:extLst>
      <p:ext uri="{BB962C8B-B14F-4D97-AF65-F5344CB8AC3E}">
        <p14:creationId xmlns:p14="http://schemas.microsoft.com/office/powerpoint/2010/main" val="3011983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09CDB9-7022-4ABD-807C-C3CC54B7651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8C084EC-843C-45C7-A8AC-B6C476250C96}"/>
              </a:ext>
            </a:extLst>
          </p:cNvPr>
          <p:cNvSpPr>
            <a:spLocks noGrp="1"/>
          </p:cNvSpPr>
          <p:nvPr>
            <p:ph idx="1"/>
          </p:nvPr>
        </p:nvSpPr>
        <p:spPr/>
        <p:txBody>
          <a:bodyPr>
            <a:normAutofit/>
          </a:bodyPr>
          <a:lstStyle/>
          <a:p>
            <a:r>
              <a:rPr lang="en-US" dirty="0"/>
              <a:t>It was overthrown by Einstein’s Special</a:t>
            </a:r>
          </a:p>
          <a:p>
            <a:r>
              <a:rPr lang="en-US" dirty="0"/>
              <a:t>Relativity theory, which made the present into a relative notion,</a:t>
            </a:r>
          </a:p>
          <a:p>
            <a:r>
              <a:rPr lang="en-US" dirty="0"/>
              <a:t>relative to the inertial system in which observations are</a:t>
            </a:r>
          </a:p>
          <a:p>
            <a:r>
              <a:rPr lang="en-US" dirty="0"/>
              <a:t>made. There followed Einstein’s General Relativity theory</a:t>
            </a:r>
          </a:p>
          <a:p>
            <a:r>
              <a:rPr lang="en-US" dirty="0"/>
              <a:t>that introduced the distortion of space by matter, perhaps because</a:t>
            </a:r>
          </a:p>
          <a:p>
            <a:r>
              <a:rPr lang="en-US" dirty="0"/>
              <a:t>matter </a:t>
            </a:r>
            <a:r>
              <a:rPr lang="en-US" i="1" dirty="0"/>
              <a:t>was </a:t>
            </a:r>
            <a:r>
              <a:rPr lang="en-US" dirty="0"/>
              <a:t>that distortion. </a:t>
            </a:r>
            <a:endParaRPr lang="it-IT" dirty="0"/>
          </a:p>
        </p:txBody>
      </p:sp>
    </p:spTree>
    <p:extLst>
      <p:ext uri="{BB962C8B-B14F-4D97-AF65-F5344CB8AC3E}">
        <p14:creationId xmlns:p14="http://schemas.microsoft.com/office/powerpoint/2010/main" val="2584857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D89D7D-21DF-4543-AA98-A224514C250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1DE46C6-60A3-46A2-B5D0-36EDD68FBFD5}"/>
              </a:ext>
            </a:extLst>
          </p:cNvPr>
          <p:cNvSpPr>
            <a:spLocks noGrp="1"/>
          </p:cNvSpPr>
          <p:nvPr>
            <p:ph idx="1"/>
          </p:nvPr>
        </p:nvSpPr>
        <p:spPr/>
        <p:txBody>
          <a:bodyPr/>
          <a:lstStyle/>
          <a:p>
            <a:r>
              <a:rPr lang="en-US" dirty="0"/>
              <a:t>Nowadays, for cosmologists and quantum theorists the nature of space-time, the </a:t>
            </a:r>
            <a:r>
              <a:rPr lang="en-US" i="1" dirty="0"/>
              <a:t>scientific</a:t>
            </a:r>
          </a:p>
          <a:p>
            <a:r>
              <a:rPr lang="en-US" i="1" dirty="0"/>
              <a:t>image </a:t>
            </a:r>
            <a:r>
              <a:rPr lang="en-US" dirty="0"/>
              <a:t>as Sellars would have said, is up for grabs and in many a</a:t>
            </a:r>
          </a:p>
          <a:p>
            <a:r>
              <a:rPr lang="en-US" dirty="0"/>
              <a:t>theorist’s mind it is utterly different from the manifest image.</a:t>
            </a:r>
          </a:p>
          <a:p>
            <a:r>
              <a:rPr lang="en-US" dirty="0"/>
              <a:t>Philosophers, I take it, must just follow the lead of natural</a:t>
            </a:r>
          </a:p>
          <a:p>
            <a:r>
              <a:rPr lang="en-US" dirty="0"/>
              <a:t>science here, and natural science has so far produced no</a:t>
            </a:r>
          </a:p>
          <a:p>
            <a:r>
              <a:rPr lang="it-IT" dirty="0" err="1"/>
              <a:t>generally</a:t>
            </a:r>
            <a:r>
              <a:rPr lang="it-IT" dirty="0"/>
              <a:t> </a:t>
            </a:r>
            <a:r>
              <a:rPr lang="it-IT" dirty="0" err="1"/>
              <a:t>agreed-upon</a:t>
            </a:r>
            <a:r>
              <a:rPr lang="it-IT" dirty="0"/>
              <a:t> theory.</a:t>
            </a:r>
            <a:endParaRPr lang="en-US" dirty="0"/>
          </a:p>
          <a:p>
            <a:endParaRPr lang="it-IT" dirty="0"/>
          </a:p>
        </p:txBody>
      </p:sp>
    </p:spTree>
    <p:extLst>
      <p:ext uri="{BB962C8B-B14F-4D97-AF65-F5344CB8AC3E}">
        <p14:creationId xmlns:p14="http://schemas.microsoft.com/office/powerpoint/2010/main" val="1118171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D3815D-A343-44C1-A9E7-9470B81F776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D2C1213-D456-48F8-91E2-1D2E4184A22E}"/>
              </a:ext>
            </a:extLst>
          </p:cNvPr>
          <p:cNvSpPr>
            <a:spLocks noGrp="1"/>
          </p:cNvSpPr>
          <p:nvPr>
            <p:ph idx="1"/>
          </p:nvPr>
        </p:nvSpPr>
        <p:spPr/>
        <p:txBody>
          <a:bodyPr>
            <a:normAutofit/>
          </a:bodyPr>
          <a:lstStyle/>
          <a:p>
            <a:r>
              <a:rPr lang="en-US" dirty="0"/>
              <a:t>But if we follow the lead of natural science why do we</a:t>
            </a:r>
          </a:p>
          <a:p>
            <a:r>
              <a:rPr lang="en-US" dirty="0"/>
              <a:t>not foreclose any appeal to metaphysics? Why not just hand</a:t>
            </a:r>
          </a:p>
          <a:p>
            <a:r>
              <a:rPr lang="en-US" dirty="0"/>
              <a:t>over the inquiry to science? The answer is that there are a</a:t>
            </a:r>
          </a:p>
          <a:p>
            <a:r>
              <a:rPr lang="en-US" dirty="0"/>
              <a:t>great number of notions that, following the lead of Gilbert</a:t>
            </a:r>
          </a:p>
          <a:p>
            <a:r>
              <a:rPr lang="en-US" dirty="0"/>
              <a:t>Ryle and </a:t>
            </a:r>
            <a:r>
              <a:rPr lang="en-US" dirty="0" err="1"/>
              <a:t>J.J.C</a:t>
            </a:r>
            <a:r>
              <a:rPr lang="en-US" dirty="0"/>
              <a:t>. (Jack) Smart, we can call </a:t>
            </a:r>
            <a:r>
              <a:rPr lang="en-US" i="1" dirty="0"/>
              <a:t>topic neutral </a:t>
            </a:r>
            <a:r>
              <a:rPr lang="en-US" dirty="0"/>
              <a:t>notions.</a:t>
            </a:r>
          </a:p>
          <a:p>
            <a:endParaRPr lang="it-IT" dirty="0"/>
          </a:p>
        </p:txBody>
      </p:sp>
    </p:spTree>
    <p:extLst>
      <p:ext uri="{BB962C8B-B14F-4D97-AF65-F5344CB8AC3E}">
        <p14:creationId xmlns:p14="http://schemas.microsoft.com/office/powerpoint/2010/main" val="3751398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5B08B2-2807-41F3-8266-00AC7E9063E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07D3FC7-F858-45AA-9F75-C43D095B3685}"/>
              </a:ext>
            </a:extLst>
          </p:cNvPr>
          <p:cNvSpPr>
            <a:spLocks noGrp="1"/>
          </p:cNvSpPr>
          <p:nvPr>
            <p:ph idx="1"/>
          </p:nvPr>
        </p:nvSpPr>
        <p:spPr/>
        <p:txBody>
          <a:bodyPr/>
          <a:lstStyle/>
          <a:p>
            <a:r>
              <a:rPr lang="it-IT" dirty="0"/>
              <a:t>Lezioni 1-2</a:t>
            </a:r>
          </a:p>
          <a:p>
            <a:r>
              <a:rPr lang="it-IT" dirty="0"/>
              <a:t>15/2/24</a:t>
            </a:r>
          </a:p>
        </p:txBody>
      </p:sp>
    </p:spTree>
    <p:extLst>
      <p:ext uri="{BB962C8B-B14F-4D97-AF65-F5344CB8AC3E}">
        <p14:creationId xmlns:p14="http://schemas.microsoft.com/office/powerpoint/2010/main" val="899016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9C5704-3A7B-4DC8-AB97-9CF6C830902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0DEC69B-F200-42D2-B30E-3A95DCD2E383}"/>
              </a:ext>
            </a:extLst>
          </p:cNvPr>
          <p:cNvSpPr>
            <a:spLocks noGrp="1"/>
          </p:cNvSpPr>
          <p:nvPr>
            <p:ph idx="1"/>
          </p:nvPr>
        </p:nvSpPr>
        <p:spPr/>
        <p:txBody>
          <a:bodyPr/>
          <a:lstStyle/>
          <a:p>
            <a:r>
              <a:rPr lang="it-IT" dirty="0"/>
              <a:t>Lezioni 3-4</a:t>
            </a:r>
          </a:p>
          <a:p>
            <a:r>
              <a:rPr lang="it-IT" dirty="0"/>
              <a:t>16/2/24</a:t>
            </a:r>
          </a:p>
        </p:txBody>
      </p:sp>
    </p:spTree>
    <p:extLst>
      <p:ext uri="{BB962C8B-B14F-4D97-AF65-F5344CB8AC3E}">
        <p14:creationId xmlns:p14="http://schemas.microsoft.com/office/powerpoint/2010/main" val="10108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D3815D-A343-44C1-A9E7-9470B81F7765}"/>
              </a:ext>
            </a:extLst>
          </p:cNvPr>
          <p:cNvSpPr>
            <a:spLocks noGrp="1"/>
          </p:cNvSpPr>
          <p:nvPr>
            <p:ph type="title"/>
          </p:nvPr>
        </p:nvSpPr>
        <p:spPr/>
        <p:txBody>
          <a:bodyPr/>
          <a:lstStyle/>
          <a:p>
            <a:r>
              <a:rPr lang="it-IT" dirty="0"/>
              <a:t>ultimo brano letto ieri</a:t>
            </a:r>
          </a:p>
        </p:txBody>
      </p:sp>
      <p:sp>
        <p:nvSpPr>
          <p:cNvPr id="3" name="Segnaposto contenuto 2">
            <a:extLst>
              <a:ext uri="{FF2B5EF4-FFF2-40B4-BE49-F238E27FC236}">
                <a16:creationId xmlns:a16="http://schemas.microsoft.com/office/drawing/2014/main" id="{8D2C1213-D456-48F8-91E2-1D2E4184A22E}"/>
              </a:ext>
            </a:extLst>
          </p:cNvPr>
          <p:cNvSpPr>
            <a:spLocks noGrp="1"/>
          </p:cNvSpPr>
          <p:nvPr>
            <p:ph idx="1"/>
          </p:nvPr>
        </p:nvSpPr>
        <p:spPr/>
        <p:txBody>
          <a:bodyPr>
            <a:normAutofit/>
          </a:bodyPr>
          <a:lstStyle/>
          <a:p>
            <a:r>
              <a:rPr lang="en-US" dirty="0"/>
              <a:t>But if we follow the lead of natural science why do we</a:t>
            </a:r>
          </a:p>
          <a:p>
            <a:r>
              <a:rPr lang="en-US" dirty="0"/>
              <a:t>not foreclose any appeal to metaphysics? Why not just hand</a:t>
            </a:r>
          </a:p>
          <a:p>
            <a:r>
              <a:rPr lang="en-US" dirty="0"/>
              <a:t>over the inquiry to science? The answer is that there are a</a:t>
            </a:r>
          </a:p>
          <a:p>
            <a:r>
              <a:rPr lang="en-US" dirty="0"/>
              <a:t>great number of notions that, following the lead of Gilbert</a:t>
            </a:r>
          </a:p>
          <a:p>
            <a:r>
              <a:rPr lang="en-US" dirty="0"/>
              <a:t>Ryle and </a:t>
            </a:r>
            <a:r>
              <a:rPr lang="en-US" dirty="0" err="1"/>
              <a:t>J.J.C</a:t>
            </a:r>
            <a:r>
              <a:rPr lang="en-US" dirty="0"/>
              <a:t>. (Jack) Smart, we can call </a:t>
            </a:r>
            <a:r>
              <a:rPr lang="en-US" i="1" dirty="0"/>
              <a:t>topic neutral </a:t>
            </a:r>
            <a:r>
              <a:rPr lang="en-US" dirty="0"/>
              <a:t>notions.</a:t>
            </a:r>
          </a:p>
          <a:p>
            <a:endParaRPr lang="en-US" dirty="0"/>
          </a:p>
          <a:p>
            <a:r>
              <a:rPr lang="en-US" dirty="0" err="1"/>
              <a:t>Riprendiamo</a:t>
            </a:r>
            <a:r>
              <a:rPr lang="en-US" dirty="0"/>
              <a:t> la </a:t>
            </a:r>
            <a:r>
              <a:rPr lang="en-US" dirty="0" err="1"/>
              <a:t>lettura</a:t>
            </a:r>
            <a:r>
              <a:rPr lang="en-US" dirty="0"/>
              <a:t> del </a:t>
            </a:r>
            <a:r>
              <a:rPr lang="en-US" dirty="0" err="1"/>
              <a:t>capitolo</a:t>
            </a:r>
            <a:r>
              <a:rPr lang="en-US" dirty="0"/>
              <a:t> </a:t>
            </a:r>
            <a:r>
              <a:rPr lang="en-US" dirty="0" err="1"/>
              <a:t>introduttivo</a:t>
            </a:r>
            <a:r>
              <a:rPr lang="en-US" dirty="0"/>
              <a:t> …</a:t>
            </a:r>
          </a:p>
          <a:p>
            <a:endParaRPr lang="it-IT" dirty="0"/>
          </a:p>
        </p:txBody>
      </p:sp>
    </p:spTree>
    <p:extLst>
      <p:ext uri="{BB962C8B-B14F-4D97-AF65-F5344CB8AC3E}">
        <p14:creationId xmlns:p14="http://schemas.microsoft.com/office/powerpoint/2010/main" val="3391903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307449-BB2C-4AE4-BDC0-B022DFBFDE2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4905EFD-9138-41F7-8DA4-F0EF531E13BB}"/>
              </a:ext>
            </a:extLst>
          </p:cNvPr>
          <p:cNvSpPr>
            <a:spLocks noGrp="1"/>
          </p:cNvSpPr>
          <p:nvPr>
            <p:ph idx="1"/>
          </p:nvPr>
        </p:nvSpPr>
        <p:spPr/>
        <p:txBody>
          <a:bodyPr>
            <a:normAutofit lnSpcReduction="10000"/>
          </a:bodyPr>
          <a:lstStyle/>
          <a:p>
            <a:r>
              <a:rPr lang="en-US" dirty="0"/>
              <a:t>Instances are cause, class, property, relation, quality, kind,</a:t>
            </a:r>
          </a:p>
          <a:p>
            <a:r>
              <a:rPr lang="en-US" dirty="0"/>
              <a:t>resemblance, quantity, number, substance, fact, truth, law</a:t>
            </a:r>
          </a:p>
          <a:p>
            <a:r>
              <a:rPr lang="en-US" dirty="0"/>
              <a:t>of nature, power, and others. These notions are perfectly</a:t>
            </a:r>
          </a:p>
          <a:p>
            <a:r>
              <a:rPr lang="en-US" dirty="0"/>
              <a:t>general, are very difficult to </a:t>
            </a:r>
            <a:r>
              <a:rPr lang="en-US" dirty="0" err="1"/>
              <a:t>analyse</a:t>
            </a:r>
            <a:r>
              <a:rPr lang="en-US" dirty="0"/>
              <a:t> and interconnect, and</a:t>
            </a:r>
          </a:p>
          <a:p>
            <a:r>
              <a:rPr lang="en-US" dirty="0"/>
              <a:t>give rise to controversy, sometimes to bitter controversy,</a:t>
            </a:r>
          </a:p>
          <a:p>
            <a:r>
              <a:rPr lang="en-US" dirty="0"/>
              <a:t>when we (and the ‘we’ here includes scientists as much as</a:t>
            </a:r>
          </a:p>
          <a:p>
            <a:r>
              <a:rPr lang="en-US" dirty="0"/>
              <a:t>philosophers) try to discuss them. They are not exhausted by</a:t>
            </a:r>
          </a:p>
          <a:p>
            <a:r>
              <a:rPr lang="en-US" dirty="0"/>
              <a:t>logic or mathematics. It is these sorts of notions, I suggest,</a:t>
            </a:r>
          </a:p>
          <a:p>
            <a:r>
              <a:rPr lang="en-US" dirty="0"/>
              <a:t>that metaphysics strives to give a systematic account of.</a:t>
            </a:r>
            <a:endParaRPr lang="it-IT" dirty="0"/>
          </a:p>
        </p:txBody>
      </p:sp>
    </p:spTree>
    <p:extLst>
      <p:ext uri="{BB962C8B-B14F-4D97-AF65-F5344CB8AC3E}">
        <p14:creationId xmlns:p14="http://schemas.microsoft.com/office/powerpoint/2010/main" val="3300390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A4ADDA-AA61-4659-BFB3-43EFDD42BD4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4016E24-4B58-4B7C-9238-502DAEE9AA39}"/>
              </a:ext>
            </a:extLst>
          </p:cNvPr>
          <p:cNvSpPr>
            <a:spLocks noGrp="1"/>
          </p:cNvSpPr>
          <p:nvPr>
            <p:ph idx="1"/>
          </p:nvPr>
        </p:nvSpPr>
        <p:spPr/>
        <p:txBody>
          <a:bodyPr>
            <a:normAutofit/>
          </a:bodyPr>
          <a:lstStyle/>
          <a:p>
            <a:r>
              <a:rPr lang="en-US" dirty="0"/>
              <a:t>Let us take the topic of causation as an example. What is</a:t>
            </a:r>
          </a:p>
          <a:p>
            <a:r>
              <a:rPr lang="en-US" dirty="0"/>
              <a:t>causation? Beyond the judgements of causation that ordinary</a:t>
            </a:r>
          </a:p>
          <a:p>
            <a:r>
              <a:rPr lang="en-US" dirty="0"/>
              <a:t>life furnishes us with, pushing that cup caused it to fall and</a:t>
            </a:r>
          </a:p>
          <a:p>
            <a:r>
              <a:rPr lang="en-US" dirty="0"/>
              <a:t>break, we look to empirical science to tell us what causes</a:t>
            </a:r>
          </a:p>
          <a:p>
            <a:r>
              <a:rPr lang="en-US" dirty="0"/>
              <a:t>what. And science has amazingly enlarged our knowledge</a:t>
            </a:r>
          </a:p>
          <a:p>
            <a:r>
              <a:rPr lang="en-US" dirty="0"/>
              <a:t>of what does cause what. </a:t>
            </a:r>
            <a:endParaRPr lang="it-IT" dirty="0"/>
          </a:p>
        </p:txBody>
      </p:sp>
    </p:spTree>
    <p:extLst>
      <p:ext uri="{BB962C8B-B14F-4D97-AF65-F5344CB8AC3E}">
        <p14:creationId xmlns:p14="http://schemas.microsoft.com/office/powerpoint/2010/main" val="276799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363B5-AC60-4797-AF30-3C81D37EA8F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01EEC4E-2318-4C37-822A-DD9AADC62670}"/>
              </a:ext>
            </a:extLst>
          </p:cNvPr>
          <p:cNvSpPr>
            <a:spLocks noGrp="1"/>
          </p:cNvSpPr>
          <p:nvPr>
            <p:ph idx="1"/>
          </p:nvPr>
        </p:nvSpPr>
        <p:spPr/>
        <p:txBody>
          <a:bodyPr/>
          <a:lstStyle/>
          <a:p>
            <a:r>
              <a:rPr lang="en-US" dirty="0"/>
              <a:t>Science has taught us that laws</a:t>
            </a:r>
          </a:p>
          <a:p>
            <a:r>
              <a:rPr lang="en-US" dirty="0"/>
              <a:t>of nature in general take a mathematical form and, much</a:t>
            </a:r>
          </a:p>
          <a:p>
            <a:r>
              <a:rPr lang="en-US" dirty="0"/>
              <a:t>more recently, that the data seem to show that the laws are probabilistic only, a difficult idea, and something we would</a:t>
            </a:r>
            <a:endParaRPr lang="it-IT" dirty="0"/>
          </a:p>
          <a:p>
            <a:r>
              <a:rPr lang="en-US" dirty="0"/>
              <a:t>not have come to naturally. But what do philosophers say</a:t>
            </a:r>
          </a:p>
          <a:p>
            <a:r>
              <a:rPr lang="en-US" dirty="0"/>
              <a:t>causation is? Here are some, </a:t>
            </a:r>
            <a:r>
              <a:rPr lang="en-US" i="1" dirty="0"/>
              <a:t>only some</a:t>
            </a:r>
            <a:r>
              <a:rPr lang="en-US" dirty="0"/>
              <a:t>, of the views. </a:t>
            </a:r>
            <a:endParaRPr lang="it-IT" dirty="0"/>
          </a:p>
        </p:txBody>
      </p:sp>
    </p:spTree>
    <p:extLst>
      <p:ext uri="{BB962C8B-B14F-4D97-AF65-F5344CB8AC3E}">
        <p14:creationId xmlns:p14="http://schemas.microsoft.com/office/powerpoint/2010/main" val="568305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633129-50EE-47E8-8E09-FB3AE043058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6289C6B-FDDC-45C2-9BF1-FDE038043F5C}"/>
              </a:ext>
            </a:extLst>
          </p:cNvPr>
          <p:cNvSpPr>
            <a:spLocks noGrp="1"/>
          </p:cNvSpPr>
          <p:nvPr>
            <p:ph idx="1"/>
          </p:nvPr>
        </p:nvSpPr>
        <p:spPr/>
        <p:txBody>
          <a:bodyPr>
            <a:normAutofit lnSpcReduction="10000"/>
          </a:bodyPr>
          <a:lstStyle/>
          <a:p>
            <a:r>
              <a:rPr lang="en-US" dirty="0"/>
              <a:t>Some</a:t>
            </a:r>
          </a:p>
          <a:p>
            <a:r>
              <a:rPr lang="en-US" dirty="0"/>
              <a:t>see it as no more than regularity in the way things happen, echoing what may have been David Hume’s view. But</a:t>
            </a:r>
          </a:p>
          <a:p>
            <a:r>
              <a:rPr lang="en-US" dirty="0"/>
              <a:t>others think that it is a </a:t>
            </a:r>
            <a:r>
              <a:rPr lang="en-US" i="1" dirty="0"/>
              <a:t>making </a:t>
            </a:r>
            <a:r>
              <a:rPr lang="en-US" dirty="0"/>
              <a:t>things happen in the individual</a:t>
            </a:r>
          </a:p>
          <a:p>
            <a:r>
              <a:rPr lang="en-US" dirty="0"/>
              <a:t>sequence, this bullet causing this death, with any regularities</a:t>
            </a:r>
          </a:p>
          <a:p>
            <a:r>
              <a:rPr lang="en-US" dirty="0"/>
              <a:t>a secondary matter. David Lewis held that causality was a</a:t>
            </a:r>
          </a:p>
          <a:p>
            <a:r>
              <a:rPr lang="en-US" dirty="0"/>
              <a:t>connection of events subject to the truth of a </a:t>
            </a:r>
            <a:r>
              <a:rPr lang="en-US" i="1" dirty="0"/>
              <a:t>counterfactual</a:t>
            </a:r>
            <a:r>
              <a:rPr lang="en-US" dirty="0"/>
              <a:t>:</a:t>
            </a:r>
          </a:p>
          <a:p>
            <a:r>
              <a:rPr lang="en-US" dirty="0"/>
              <a:t>if the first event, the cause, had not occurred then neither</a:t>
            </a:r>
          </a:p>
          <a:p>
            <a:r>
              <a:rPr lang="en-US" dirty="0"/>
              <a:t>would the second event, the effect, have occurred. </a:t>
            </a:r>
            <a:endParaRPr lang="it-IT" dirty="0"/>
          </a:p>
        </p:txBody>
      </p:sp>
    </p:spTree>
    <p:extLst>
      <p:ext uri="{BB962C8B-B14F-4D97-AF65-F5344CB8AC3E}">
        <p14:creationId xmlns:p14="http://schemas.microsoft.com/office/powerpoint/2010/main" val="574316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50CCD6-D2A1-469E-80D9-9E750552E9A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F91CECB-0311-40A5-B462-4C5D9BE1CDB6}"/>
              </a:ext>
            </a:extLst>
          </p:cNvPr>
          <p:cNvSpPr>
            <a:spLocks noGrp="1"/>
          </p:cNvSpPr>
          <p:nvPr>
            <p:ph idx="1"/>
          </p:nvPr>
        </p:nvSpPr>
        <p:spPr/>
        <p:txBody>
          <a:bodyPr/>
          <a:lstStyle/>
          <a:p>
            <a:r>
              <a:rPr lang="en-US" dirty="0"/>
              <a:t>Others</a:t>
            </a:r>
          </a:p>
          <a:p>
            <a:r>
              <a:rPr lang="en-US" dirty="0"/>
              <a:t>hold that </a:t>
            </a:r>
            <a:r>
              <a:rPr lang="en-US" dirty="0" err="1"/>
              <a:t>causings</a:t>
            </a:r>
            <a:r>
              <a:rPr lang="en-US" dirty="0"/>
              <a:t> are manifestations of powers, where the</a:t>
            </a:r>
          </a:p>
          <a:p>
            <a:r>
              <a:rPr lang="en-US" dirty="0"/>
              <a:t>powers </a:t>
            </a:r>
            <a:r>
              <a:rPr lang="en-US" i="1" dirty="0"/>
              <a:t>necessitate </a:t>
            </a:r>
            <a:r>
              <a:rPr lang="en-US" dirty="0"/>
              <a:t>the manifestation. Phil </a:t>
            </a:r>
            <a:r>
              <a:rPr lang="en-US" dirty="0" err="1"/>
              <a:t>Dowe</a:t>
            </a:r>
            <a:r>
              <a:rPr lang="en-US" dirty="0"/>
              <a:t> partly turns</a:t>
            </a:r>
          </a:p>
          <a:p>
            <a:r>
              <a:rPr lang="en-US" dirty="0"/>
              <a:t>back to science, arguing that causality is the possession of a</a:t>
            </a:r>
          </a:p>
          <a:p>
            <a:r>
              <a:rPr lang="en-US" i="1" dirty="0"/>
              <a:t>conserved quantity </a:t>
            </a:r>
            <a:r>
              <a:rPr lang="en-US" dirty="0"/>
              <a:t>in interactions that makes a process a causal</a:t>
            </a:r>
          </a:p>
          <a:p>
            <a:r>
              <a:rPr lang="en-US" dirty="0"/>
              <a:t>process (</a:t>
            </a:r>
            <a:r>
              <a:rPr lang="en-US" dirty="0" err="1"/>
              <a:t>Dowe</a:t>
            </a:r>
            <a:r>
              <a:rPr lang="en-US" dirty="0"/>
              <a:t> 2000).</a:t>
            </a:r>
            <a:endParaRPr lang="it-IT" dirty="0"/>
          </a:p>
          <a:p>
            <a:endParaRPr lang="it-IT" dirty="0"/>
          </a:p>
        </p:txBody>
      </p:sp>
    </p:spTree>
    <p:extLst>
      <p:ext uri="{BB962C8B-B14F-4D97-AF65-F5344CB8AC3E}">
        <p14:creationId xmlns:p14="http://schemas.microsoft.com/office/powerpoint/2010/main" val="12763992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9CB24F-6ED8-4D62-96D8-5188D6A92A4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5E9C043-B18A-41F4-A09E-F681EF42E98C}"/>
              </a:ext>
            </a:extLst>
          </p:cNvPr>
          <p:cNvSpPr>
            <a:spLocks noGrp="1"/>
          </p:cNvSpPr>
          <p:nvPr>
            <p:ph idx="1"/>
          </p:nvPr>
        </p:nvSpPr>
        <p:spPr/>
        <p:txBody>
          <a:bodyPr>
            <a:normAutofit fontScale="92500" lnSpcReduction="20000"/>
          </a:bodyPr>
          <a:lstStyle/>
          <a:p>
            <a:pPr marL="0" indent="0">
              <a:buNone/>
            </a:pPr>
            <a:r>
              <a:rPr lang="en-US" dirty="0"/>
              <a:t>Philosophical analyses of causation, as</a:t>
            </a:r>
          </a:p>
          <a:p>
            <a:r>
              <a:rPr lang="en-US" dirty="0"/>
              <a:t>you see from this selection, a selection only, can be widely</a:t>
            </a:r>
          </a:p>
          <a:p>
            <a:r>
              <a:rPr lang="en-US" dirty="0"/>
              <a:t>different. Now surely this matter ought to be debated, and</a:t>
            </a:r>
          </a:p>
          <a:p>
            <a:r>
              <a:rPr lang="en-US" dirty="0"/>
              <a:t>it is debated. It is a </a:t>
            </a:r>
            <a:r>
              <a:rPr lang="en-US" i="1" dirty="0"/>
              <a:t>philosophical </a:t>
            </a:r>
            <a:r>
              <a:rPr lang="en-US" dirty="0"/>
              <a:t>debate about the nature of</a:t>
            </a:r>
          </a:p>
          <a:p>
            <a:r>
              <a:rPr lang="en-US" dirty="0"/>
              <a:t>causality. Science does not settle the matter, though we have</a:t>
            </a:r>
          </a:p>
          <a:p>
            <a:r>
              <a:rPr lang="en-US" dirty="0"/>
              <a:t>noted that it makes a large contribution. To debate the matter</a:t>
            </a:r>
          </a:p>
          <a:p>
            <a:r>
              <a:rPr lang="en-US" dirty="0"/>
              <a:t>is to engage in metaphysics. The same difficult situation can</a:t>
            </a:r>
          </a:p>
          <a:p>
            <a:r>
              <a:rPr lang="en-US" dirty="0"/>
              <a:t>be reproduced for the other topic neutral notions mentioned</a:t>
            </a:r>
          </a:p>
          <a:p>
            <a:r>
              <a:rPr lang="en-US" dirty="0"/>
              <a:t>above. Agreement about their nature, and how they are</a:t>
            </a:r>
          </a:p>
          <a:p>
            <a:r>
              <a:rPr lang="en-US" dirty="0"/>
              <a:t>interrelated, is very hard to get.</a:t>
            </a:r>
            <a:endParaRPr lang="it-IT" dirty="0"/>
          </a:p>
        </p:txBody>
      </p:sp>
    </p:spTree>
    <p:extLst>
      <p:ext uri="{BB962C8B-B14F-4D97-AF65-F5344CB8AC3E}">
        <p14:creationId xmlns:p14="http://schemas.microsoft.com/office/powerpoint/2010/main" val="3452851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1943AE-9A28-43B1-928C-0F17C639F6A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EC28F03-6BAE-47CD-88B9-9AFED9E4DB55}"/>
              </a:ext>
            </a:extLst>
          </p:cNvPr>
          <p:cNvSpPr>
            <a:spLocks noGrp="1"/>
          </p:cNvSpPr>
          <p:nvPr>
            <p:ph idx="1"/>
          </p:nvPr>
        </p:nvSpPr>
        <p:spPr/>
        <p:txBody>
          <a:bodyPr>
            <a:normAutofit fontScale="92500" lnSpcReduction="20000"/>
          </a:bodyPr>
          <a:lstStyle/>
          <a:p>
            <a:r>
              <a:rPr lang="en-US" dirty="0"/>
              <a:t>C.B. Martin, in a book published shortly before his death,</a:t>
            </a:r>
          </a:p>
          <a:p>
            <a:r>
              <a:rPr lang="en-US" i="1" dirty="0"/>
              <a:t>The Mind in Nature</a:t>
            </a:r>
            <a:r>
              <a:rPr lang="en-US" dirty="0"/>
              <a:t>, makes the following suggestion:</a:t>
            </a:r>
          </a:p>
          <a:p>
            <a:r>
              <a:rPr lang="en-US" dirty="0"/>
              <a:t>Ontology sets out an even more abstract model of how the</a:t>
            </a:r>
          </a:p>
          <a:p>
            <a:r>
              <a:rPr lang="en-US" dirty="0"/>
              <a:t>world is than theoretical physics, a model that has </a:t>
            </a:r>
            <a:r>
              <a:rPr lang="en-US" i="1" dirty="0"/>
              <a:t>placeholders </a:t>
            </a:r>
            <a:r>
              <a:rPr lang="en-US" dirty="0"/>
              <a:t>for</a:t>
            </a:r>
          </a:p>
          <a:p>
            <a:r>
              <a:rPr lang="en-US" dirty="0"/>
              <a:t>scientific results and </a:t>
            </a:r>
            <a:r>
              <a:rPr lang="en-US" i="1" dirty="0"/>
              <a:t>excluders </a:t>
            </a:r>
            <a:r>
              <a:rPr lang="en-US" dirty="0"/>
              <a:t>for tempting confusions. Ontology</a:t>
            </a:r>
          </a:p>
          <a:p>
            <a:r>
              <a:rPr lang="en-US" dirty="0"/>
              <a:t>and theoretical science can help one another along, we hope, with</a:t>
            </a:r>
          </a:p>
          <a:p>
            <a:r>
              <a:rPr lang="it-IT" dirty="0" err="1"/>
              <a:t>minimal</a:t>
            </a:r>
            <a:r>
              <a:rPr lang="it-IT" dirty="0"/>
              <a:t> </a:t>
            </a:r>
            <a:r>
              <a:rPr lang="it-IT" dirty="0" err="1"/>
              <a:t>harm</a:t>
            </a:r>
            <a:r>
              <a:rPr lang="it-IT" dirty="0"/>
              <a:t>. (Martin 2008, p.42)</a:t>
            </a:r>
          </a:p>
          <a:p>
            <a:r>
              <a:rPr lang="en-US" dirty="0"/>
              <a:t>Martin’s suggestion serves, I think, as a good charter for a</a:t>
            </a:r>
          </a:p>
          <a:p>
            <a:r>
              <a:rPr lang="en-US" dirty="0"/>
              <a:t>metaphysics. Notice that Martin’s word ‘abstract’ bears the</a:t>
            </a:r>
          </a:p>
          <a:p>
            <a:r>
              <a:rPr lang="en-US" dirty="0"/>
              <a:t>traditional, not Quine’s, meaning of the word. </a:t>
            </a:r>
            <a:endParaRPr lang="it-IT" dirty="0"/>
          </a:p>
        </p:txBody>
      </p:sp>
    </p:spTree>
    <p:extLst>
      <p:ext uri="{BB962C8B-B14F-4D97-AF65-F5344CB8AC3E}">
        <p14:creationId xmlns:p14="http://schemas.microsoft.com/office/powerpoint/2010/main" val="4170825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74F203-1F97-4D4F-AD9A-F89D2F8C5EC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DA251D2-A52F-4C62-956B-761D66210293}"/>
              </a:ext>
            </a:extLst>
          </p:cNvPr>
          <p:cNvSpPr>
            <a:spLocks noGrp="1"/>
          </p:cNvSpPr>
          <p:nvPr>
            <p:ph idx="1"/>
          </p:nvPr>
        </p:nvSpPr>
        <p:spPr/>
        <p:txBody>
          <a:bodyPr/>
          <a:lstStyle/>
          <a:p>
            <a:r>
              <a:rPr lang="en-US" dirty="0"/>
              <a:t>To abstract is to concentrate on some feature of things to the exclusion of</a:t>
            </a:r>
          </a:p>
          <a:p>
            <a:r>
              <a:rPr lang="en-US" dirty="0"/>
              <a:t>other features, in Martin’s case the most general features of</a:t>
            </a:r>
          </a:p>
          <a:p>
            <a:r>
              <a:rPr lang="en-US" dirty="0"/>
              <a:t>things. That is what we metaphysicians would like to do: to</a:t>
            </a:r>
          </a:p>
          <a:p>
            <a:r>
              <a:rPr lang="en-US" dirty="0"/>
              <a:t>set out such a model for the general features of things. Quine,</a:t>
            </a:r>
          </a:p>
          <a:p>
            <a:r>
              <a:rPr lang="en-US" dirty="0"/>
              <a:t>as noted above, takes an abstract object to be something</a:t>
            </a:r>
          </a:p>
          <a:p>
            <a:r>
              <a:rPr lang="en-US" dirty="0"/>
              <a:t>outside space-time. The hypothesis of this book is that there</a:t>
            </a:r>
          </a:p>
          <a:p>
            <a:r>
              <a:rPr lang="it-IT" dirty="0"/>
              <a:t>are no </a:t>
            </a:r>
            <a:r>
              <a:rPr lang="it-IT" dirty="0" err="1"/>
              <a:t>such</a:t>
            </a:r>
            <a:r>
              <a:rPr lang="it-IT" dirty="0"/>
              <a:t> objects.</a:t>
            </a:r>
          </a:p>
        </p:txBody>
      </p:sp>
    </p:spTree>
    <p:extLst>
      <p:ext uri="{BB962C8B-B14F-4D97-AF65-F5344CB8AC3E}">
        <p14:creationId xmlns:p14="http://schemas.microsoft.com/office/powerpoint/2010/main" val="1950518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31F9DF-F311-4852-BC9D-B2FBD31421B5}"/>
              </a:ext>
            </a:extLst>
          </p:cNvPr>
          <p:cNvSpPr>
            <a:spLocks noGrp="1"/>
          </p:cNvSpPr>
          <p:nvPr>
            <p:ph type="title"/>
          </p:nvPr>
        </p:nvSpPr>
        <p:spPr/>
        <p:txBody>
          <a:bodyPr/>
          <a:lstStyle/>
          <a:p>
            <a:r>
              <a:rPr lang="it-IT" dirty="0"/>
              <a:t>Orario</a:t>
            </a:r>
          </a:p>
        </p:txBody>
      </p:sp>
      <p:sp>
        <p:nvSpPr>
          <p:cNvPr id="3" name="Segnaposto contenuto 2">
            <a:extLst>
              <a:ext uri="{FF2B5EF4-FFF2-40B4-BE49-F238E27FC236}">
                <a16:creationId xmlns:a16="http://schemas.microsoft.com/office/drawing/2014/main" id="{DE13576C-48FF-4846-A9C2-C05182EDC1D2}"/>
              </a:ext>
            </a:extLst>
          </p:cNvPr>
          <p:cNvSpPr>
            <a:spLocks noGrp="1"/>
          </p:cNvSpPr>
          <p:nvPr>
            <p:ph idx="1"/>
          </p:nvPr>
        </p:nvSpPr>
        <p:spPr/>
        <p:txBody>
          <a:bodyPr/>
          <a:lstStyle/>
          <a:p>
            <a:r>
              <a:rPr lang="it-IT" dirty="0"/>
              <a:t>Giovedì 13-15</a:t>
            </a:r>
          </a:p>
          <a:p>
            <a:r>
              <a:rPr lang="it-IT" dirty="0"/>
              <a:t>Venerdì 13-15</a:t>
            </a:r>
          </a:p>
          <a:p>
            <a:r>
              <a:rPr lang="it-IT" dirty="0"/>
              <a:t>Sovrapposizioni ?</a:t>
            </a:r>
          </a:p>
          <a:p>
            <a:r>
              <a:rPr lang="it-IT" dirty="0"/>
              <a:t>Ricevimento: su appuntamento (preferibilmente via teams)</a:t>
            </a:r>
          </a:p>
          <a:p>
            <a:r>
              <a:rPr lang="it-IT" dirty="0"/>
              <a:t>Sono in genere disponibile dopo la lezione</a:t>
            </a:r>
          </a:p>
          <a:p>
            <a:endParaRPr lang="it-IT" dirty="0"/>
          </a:p>
        </p:txBody>
      </p:sp>
    </p:spTree>
    <p:extLst>
      <p:ext uri="{BB962C8B-B14F-4D97-AF65-F5344CB8AC3E}">
        <p14:creationId xmlns:p14="http://schemas.microsoft.com/office/powerpoint/2010/main" val="2206765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0C773F9E-8C95-45A0-980E-A24A1F35F91E}"/>
              </a:ext>
            </a:extLst>
          </p:cNvPr>
          <p:cNvSpPr>
            <a:spLocks noGrp="1"/>
          </p:cNvSpPr>
          <p:nvPr>
            <p:ph type="title"/>
          </p:nvPr>
        </p:nvSpPr>
        <p:spPr/>
        <p:txBody>
          <a:bodyPr/>
          <a:lstStyle/>
          <a:p>
            <a:r>
              <a:rPr lang="it-IT" dirty="0" err="1"/>
              <a:t>Chapter</a:t>
            </a:r>
            <a:r>
              <a:rPr lang="it-IT" dirty="0"/>
              <a:t> 2</a:t>
            </a:r>
            <a:br>
              <a:rPr lang="it-IT" dirty="0"/>
            </a:br>
            <a:r>
              <a:rPr lang="it-IT" dirty="0"/>
              <a:t>Properties</a:t>
            </a:r>
          </a:p>
        </p:txBody>
      </p:sp>
      <p:sp>
        <p:nvSpPr>
          <p:cNvPr id="5" name="Segnaposto testo 4">
            <a:extLst>
              <a:ext uri="{FF2B5EF4-FFF2-40B4-BE49-F238E27FC236}">
                <a16:creationId xmlns:a16="http://schemas.microsoft.com/office/drawing/2014/main" id="{5D428E13-4E73-4EB2-9C37-67E470480610}"/>
              </a:ext>
            </a:extLst>
          </p:cNvPr>
          <p:cNvSpPr>
            <a:spLocks noGrp="1"/>
          </p:cNvSpPr>
          <p:nvPr>
            <p:ph type="body" idx="1"/>
          </p:nvPr>
        </p:nvSpPr>
        <p:spPr/>
        <p:txBody>
          <a:bodyPr/>
          <a:lstStyle/>
          <a:p>
            <a:endParaRPr lang="it-IT"/>
          </a:p>
        </p:txBody>
      </p:sp>
    </p:spTree>
    <p:extLst>
      <p:ext uri="{BB962C8B-B14F-4D97-AF65-F5344CB8AC3E}">
        <p14:creationId xmlns:p14="http://schemas.microsoft.com/office/powerpoint/2010/main" val="3138471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A3A37A-2EBB-48C8-9B79-5904AAD1A80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B3CF9C1-3535-42DE-B7B3-636AEBB89EE8}"/>
              </a:ext>
            </a:extLst>
          </p:cNvPr>
          <p:cNvSpPr>
            <a:spLocks noGrp="1"/>
          </p:cNvSpPr>
          <p:nvPr>
            <p:ph idx="1"/>
          </p:nvPr>
        </p:nvSpPr>
        <p:spPr/>
        <p:txBody>
          <a:bodyPr>
            <a:normAutofit/>
          </a:bodyPr>
          <a:lstStyle/>
          <a:p>
            <a:r>
              <a:rPr lang="en-US" dirty="0"/>
              <a:t>Let us begin with </a:t>
            </a:r>
            <a:r>
              <a:rPr lang="en-US" i="1" dirty="0"/>
              <a:t>properties </a:t>
            </a:r>
            <a:r>
              <a:rPr lang="en-US" dirty="0"/>
              <a:t>of objects, such things as </a:t>
            </a:r>
            <a:r>
              <a:rPr lang="en-US" dirty="0" err="1"/>
              <a:t>colours</a:t>
            </a:r>
            <a:r>
              <a:rPr lang="en-US" dirty="0"/>
              <a:t>,</a:t>
            </a:r>
          </a:p>
          <a:p>
            <a:r>
              <a:rPr lang="en-US" dirty="0"/>
              <a:t>shape, temperature, mass. They will lead us to </a:t>
            </a:r>
            <a:r>
              <a:rPr lang="en-US" i="1" dirty="0"/>
              <a:t>states of affairs</a:t>
            </a:r>
            <a:r>
              <a:rPr lang="en-US" dirty="0"/>
              <a:t>:</a:t>
            </a:r>
          </a:p>
          <a:p>
            <a:r>
              <a:rPr lang="en-US" dirty="0"/>
              <a:t>entities that lie at the </a:t>
            </a:r>
            <a:r>
              <a:rPr lang="en-US" dirty="0" err="1"/>
              <a:t>centre</a:t>
            </a:r>
            <a:r>
              <a:rPr lang="en-US" dirty="0"/>
              <a:t> of my ontology. Russell and</a:t>
            </a:r>
          </a:p>
          <a:p>
            <a:r>
              <a:rPr lang="en-US" dirty="0"/>
              <a:t>Wittgenstein called them </a:t>
            </a:r>
            <a:r>
              <a:rPr lang="en-US" i="1" dirty="0"/>
              <a:t>facts </a:t>
            </a:r>
            <a:r>
              <a:rPr lang="en-US" dirty="0"/>
              <a:t>and I am simply following in</a:t>
            </a:r>
          </a:p>
          <a:p>
            <a:r>
              <a:rPr lang="en-US" dirty="0"/>
              <a:t>their footsteps with a difference in terminology. See Russell’s</a:t>
            </a:r>
          </a:p>
          <a:p>
            <a:r>
              <a:rPr lang="en-US" i="1" dirty="0"/>
              <a:t>The Philosophy of Logical Atomism </a:t>
            </a:r>
            <a:r>
              <a:rPr lang="en-US" dirty="0"/>
              <a:t>(1918) and Wittgenstein’s</a:t>
            </a:r>
          </a:p>
          <a:p>
            <a:r>
              <a:rPr lang="en-US" i="1" dirty="0" err="1"/>
              <a:t>Tractatus</a:t>
            </a:r>
            <a:r>
              <a:rPr lang="en-US" i="1" dirty="0"/>
              <a:t> </a:t>
            </a:r>
            <a:r>
              <a:rPr lang="en-US" dirty="0"/>
              <a:t>(1922). Wittgenstein, in my view, was taking a lead</a:t>
            </a:r>
          </a:p>
          <a:p>
            <a:r>
              <a:rPr lang="en-US" dirty="0"/>
              <a:t>from Russell, the greatest metaphysician of the 20th century.</a:t>
            </a:r>
            <a:endParaRPr lang="it-IT" dirty="0"/>
          </a:p>
        </p:txBody>
      </p:sp>
    </p:spTree>
    <p:extLst>
      <p:ext uri="{BB962C8B-B14F-4D97-AF65-F5344CB8AC3E}">
        <p14:creationId xmlns:p14="http://schemas.microsoft.com/office/powerpoint/2010/main" val="1071032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22F18E-3BF3-4215-AB98-B722EF9E305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D6FC8DF-68FF-4BAF-882B-C99632A0F61A}"/>
              </a:ext>
            </a:extLst>
          </p:cNvPr>
          <p:cNvSpPr>
            <a:spLocks noGrp="1"/>
          </p:cNvSpPr>
          <p:nvPr>
            <p:ph idx="1"/>
          </p:nvPr>
        </p:nvSpPr>
        <p:spPr/>
        <p:txBody>
          <a:bodyPr>
            <a:normAutofit/>
          </a:bodyPr>
          <a:lstStyle/>
          <a:p>
            <a:r>
              <a:rPr lang="en-US" dirty="0"/>
              <a:t>It would seem natural to accept the existence of properties.</a:t>
            </a:r>
          </a:p>
          <a:p>
            <a:r>
              <a:rPr lang="en-US" dirty="0"/>
              <a:t>Things are </a:t>
            </a:r>
            <a:r>
              <a:rPr lang="en-US" dirty="0" err="1"/>
              <a:t>coloured</a:t>
            </a:r>
            <a:r>
              <a:rPr lang="en-US" dirty="0"/>
              <a:t> in particular ways, they have different</a:t>
            </a:r>
          </a:p>
          <a:p>
            <a:r>
              <a:rPr lang="en-US" dirty="0"/>
              <a:t>shapes and sizes, they are hot or cold or in between, they have</a:t>
            </a:r>
          </a:p>
          <a:p>
            <a:r>
              <a:rPr lang="en-US" dirty="0"/>
              <a:t>different weights. Scientific investigation rapidly endorses</a:t>
            </a:r>
          </a:p>
          <a:p>
            <a:r>
              <a:rPr lang="en-US" dirty="0"/>
              <a:t>classifying things by their properties. For instance, it takes</a:t>
            </a:r>
          </a:p>
          <a:p>
            <a:r>
              <a:rPr lang="en-US" dirty="0"/>
              <a:t>the commonsense property of weight and develops the more</a:t>
            </a:r>
          </a:p>
          <a:p>
            <a:r>
              <a:rPr lang="en-US" dirty="0"/>
              <a:t>sophisticated and important property of mass. You weigh less</a:t>
            </a:r>
          </a:p>
          <a:p>
            <a:r>
              <a:rPr lang="en-US" dirty="0"/>
              <a:t>on the moon, but your mass does not change. </a:t>
            </a:r>
            <a:endParaRPr lang="it-IT" dirty="0"/>
          </a:p>
        </p:txBody>
      </p:sp>
    </p:spTree>
    <p:extLst>
      <p:ext uri="{BB962C8B-B14F-4D97-AF65-F5344CB8AC3E}">
        <p14:creationId xmlns:p14="http://schemas.microsoft.com/office/powerpoint/2010/main" val="712411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10DD49-CB8D-4C02-8F20-F3672CC89B3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66DF0C5-E250-4124-BEC0-CA7F69EC42E5}"/>
              </a:ext>
            </a:extLst>
          </p:cNvPr>
          <p:cNvSpPr>
            <a:spLocks noGrp="1"/>
          </p:cNvSpPr>
          <p:nvPr>
            <p:ph idx="1"/>
          </p:nvPr>
        </p:nvSpPr>
        <p:spPr/>
        <p:txBody>
          <a:bodyPr/>
          <a:lstStyle/>
          <a:p>
            <a:r>
              <a:rPr lang="en-US" dirty="0"/>
              <a:t>At a deeper</a:t>
            </a:r>
          </a:p>
          <a:p>
            <a:r>
              <a:rPr lang="en-US" dirty="0"/>
              <a:t>level it postulates the property of rest-mass, the mass a body</a:t>
            </a:r>
          </a:p>
          <a:p>
            <a:r>
              <a:rPr lang="en-US" dirty="0"/>
              <a:t>has when it is at rest as opposed to what it has </a:t>
            </a:r>
            <a:r>
              <a:rPr lang="en-US"/>
              <a:t>when it moves</a:t>
            </a:r>
            <a:r>
              <a:rPr lang="en-US" dirty="0"/>
              <a:t>.</a:t>
            </a:r>
          </a:p>
          <a:p>
            <a:r>
              <a:rPr lang="en-US" dirty="0"/>
              <a:t>A very large part of empirical science lies in uncovering the</a:t>
            </a:r>
          </a:p>
          <a:p>
            <a:r>
              <a:rPr lang="en-US" dirty="0"/>
              <a:t>properties of things, an uncovering that has had prodigious</a:t>
            </a:r>
          </a:p>
          <a:p>
            <a:r>
              <a:rPr lang="it-IT" dirty="0"/>
              <a:t>success.</a:t>
            </a:r>
          </a:p>
          <a:p>
            <a:pPr marL="0" indent="0">
              <a:buNone/>
            </a:pPr>
            <a:endParaRPr lang="it-IT" dirty="0"/>
          </a:p>
        </p:txBody>
      </p:sp>
    </p:spTree>
    <p:extLst>
      <p:ext uri="{BB962C8B-B14F-4D97-AF65-F5344CB8AC3E}">
        <p14:creationId xmlns:p14="http://schemas.microsoft.com/office/powerpoint/2010/main" val="1108710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CB54C6-FA7A-4C78-A7A5-3C9A0E034D9D}"/>
              </a:ext>
            </a:extLst>
          </p:cNvPr>
          <p:cNvSpPr>
            <a:spLocks noGrp="1"/>
          </p:cNvSpPr>
          <p:nvPr>
            <p:ph type="title"/>
          </p:nvPr>
        </p:nvSpPr>
        <p:spPr/>
        <p:txBody>
          <a:bodyPr>
            <a:normAutofit fontScale="90000"/>
          </a:bodyPr>
          <a:lstStyle/>
          <a:p>
            <a:r>
              <a:rPr lang="it-IT" b="1" dirty="0"/>
              <a:t>La metafisica realista di David M.</a:t>
            </a:r>
            <a:br>
              <a:rPr lang="it-IT" b="1" dirty="0"/>
            </a:br>
            <a:r>
              <a:rPr lang="it-IT" b="1" dirty="0"/>
              <a:t>Armstrong</a:t>
            </a:r>
            <a:br>
              <a:rPr lang="it-IT" b="1" dirty="0"/>
            </a:br>
            <a:endParaRPr lang="it-IT" dirty="0"/>
          </a:p>
        </p:txBody>
      </p:sp>
      <p:sp>
        <p:nvSpPr>
          <p:cNvPr id="3" name="Segnaposto contenuto 2">
            <a:extLst>
              <a:ext uri="{FF2B5EF4-FFF2-40B4-BE49-F238E27FC236}">
                <a16:creationId xmlns:a16="http://schemas.microsoft.com/office/drawing/2014/main" id="{5D4CBE76-8CBB-4B9F-9ED6-D62FA5A38792}"/>
              </a:ext>
            </a:extLst>
          </p:cNvPr>
          <p:cNvSpPr>
            <a:spLocks noGrp="1"/>
          </p:cNvSpPr>
          <p:nvPr>
            <p:ph sz="half" idx="1"/>
          </p:nvPr>
        </p:nvSpPr>
        <p:spPr/>
        <p:txBody>
          <a:bodyPr>
            <a:normAutofit fontScale="85000" lnSpcReduction="20000"/>
          </a:bodyPr>
          <a:lstStyle/>
          <a:p>
            <a:r>
              <a:rPr lang="it-IT" dirty="0"/>
              <a:t>D. M. Armstrong (1926-2014) è un filosofo australiano tra i più influenti nel panorama contemporaneo, soprattutto per aver particolarmente contribuito alla rinascita post-neopositivista della metafisica. </a:t>
            </a:r>
          </a:p>
          <a:p>
            <a:r>
              <a:rPr lang="it-IT" dirty="0"/>
              <a:t>A testimoniare la sua statura ci sono diverse raccolte di scritti a lui dedicate e in italiano la traduzione a cura di Franca D’agostini del testo </a:t>
            </a:r>
            <a:r>
              <a:rPr lang="it-IT" i="1" dirty="0"/>
              <a:t>Sketch of a </a:t>
            </a:r>
            <a:r>
              <a:rPr lang="it-IT" i="1" dirty="0" err="1"/>
              <a:t>systematic</a:t>
            </a:r>
            <a:r>
              <a:rPr lang="it-IT" i="1" dirty="0"/>
              <a:t> </a:t>
            </a:r>
            <a:r>
              <a:rPr lang="it-IT" i="1" dirty="0" err="1"/>
              <a:t>metaphysics</a:t>
            </a:r>
            <a:r>
              <a:rPr lang="it-IT" i="1" dirty="0"/>
              <a:t> </a:t>
            </a:r>
            <a:r>
              <a:rPr lang="it-IT" dirty="0"/>
              <a:t>adottato in questo corso, nonché la monografia di F. </a:t>
            </a:r>
            <a:r>
              <a:rPr lang="it-IT" dirty="0" err="1"/>
              <a:t>Calemi</a:t>
            </a:r>
            <a:r>
              <a:rPr lang="it-IT" dirty="0"/>
              <a:t> </a:t>
            </a:r>
            <a:r>
              <a:rPr lang="it-IT" i="1" dirty="0"/>
              <a:t>Le radici dell’essere, metafisica e </a:t>
            </a:r>
            <a:r>
              <a:rPr lang="it-IT" i="1" dirty="0" err="1"/>
              <a:t>metaontologia</a:t>
            </a:r>
            <a:r>
              <a:rPr lang="it-IT" i="1" dirty="0"/>
              <a:t> in David Malet Armstrong </a:t>
            </a:r>
            <a:r>
              <a:rPr lang="it-IT" dirty="0"/>
              <a:t>(Armando, Roma, 2013).</a:t>
            </a:r>
          </a:p>
        </p:txBody>
      </p:sp>
      <p:sp>
        <p:nvSpPr>
          <p:cNvPr id="4" name="Segnaposto contenuto 3">
            <a:extLst>
              <a:ext uri="{FF2B5EF4-FFF2-40B4-BE49-F238E27FC236}">
                <a16:creationId xmlns:a16="http://schemas.microsoft.com/office/drawing/2014/main" id="{D72266C0-5FC0-4FF9-89CD-6F2D4D5CDEF1}"/>
              </a:ext>
            </a:extLst>
          </p:cNvPr>
          <p:cNvSpPr>
            <a:spLocks noGrp="1"/>
          </p:cNvSpPr>
          <p:nvPr>
            <p:ph sz="half" idx="2"/>
          </p:nvPr>
        </p:nvSpPr>
        <p:spPr/>
        <p:txBody>
          <a:bodyPr>
            <a:normAutofit fontScale="85000" lnSpcReduction="20000"/>
          </a:bodyPr>
          <a:lstStyle/>
          <a:p>
            <a:endParaRPr lang="it-IT"/>
          </a:p>
        </p:txBody>
      </p:sp>
      <p:pic>
        <p:nvPicPr>
          <p:cNvPr id="1026" name="Picture 2" descr="David Armstrong : Mumford, Stephen: Amazon.it: Libri">
            <a:extLst>
              <a:ext uri="{FF2B5EF4-FFF2-40B4-BE49-F238E27FC236}">
                <a16:creationId xmlns:a16="http://schemas.microsoft.com/office/drawing/2014/main" id="{257F7DBF-1AEA-4FAB-827F-DAC1F02C6A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2220" y="1825625"/>
            <a:ext cx="2847900" cy="4149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844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5BED65-7FF6-4F84-A7A7-B5AF4850909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D366065-BF7D-445A-84C7-515E08823F06}"/>
              </a:ext>
            </a:extLst>
          </p:cNvPr>
          <p:cNvSpPr>
            <a:spLocks noGrp="1"/>
          </p:cNvSpPr>
          <p:nvPr>
            <p:ph idx="1"/>
          </p:nvPr>
        </p:nvSpPr>
        <p:spPr/>
        <p:txBody>
          <a:bodyPr/>
          <a:lstStyle/>
          <a:p>
            <a:r>
              <a:rPr lang="it-IT" dirty="0"/>
              <a:t>Il corso presenterà un’analisi critica del suo pensiero a partire dalla lettura di parti selezionate del breve testo adottato (circa un centinaio di pagine), che presenta un sintetico resoconto conclusivo dell’indagine condotta da Armstrong lungo il corso della sua attività filosofica.</a:t>
            </a:r>
          </a:p>
          <a:p>
            <a:r>
              <a:rPr lang="it-IT" dirty="0"/>
              <a:t>Tempo permettendo, si attingerà anche da altri testi, possibilmente riguardanti altre aree della filosofia, tenendo conto degli interessi espressi dagli studenti.</a:t>
            </a:r>
          </a:p>
          <a:p>
            <a:pPr marL="0" indent="0">
              <a:buNone/>
            </a:pPr>
            <a:endParaRPr lang="it-IT" dirty="0"/>
          </a:p>
        </p:txBody>
      </p:sp>
    </p:spTree>
    <p:extLst>
      <p:ext uri="{BB962C8B-B14F-4D97-AF65-F5344CB8AC3E}">
        <p14:creationId xmlns:p14="http://schemas.microsoft.com/office/powerpoint/2010/main" val="3177133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5B94AC-5EF4-4462-860F-186A3363E42C}"/>
              </a:ext>
            </a:extLst>
          </p:cNvPr>
          <p:cNvSpPr>
            <a:spLocks noGrp="1"/>
          </p:cNvSpPr>
          <p:nvPr>
            <p:ph type="title"/>
          </p:nvPr>
        </p:nvSpPr>
        <p:spPr/>
        <p:txBody>
          <a:bodyPr>
            <a:normAutofit/>
          </a:bodyPr>
          <a:lstStyle/>
          <a:p>
            <a:r>
              <a:rPr lang="it-IT" b="1" dirty="0"/>
              <a:t>LIBRI DI TESTO/LIBRI</a:t>
            </a:r>
            <a:endParaRPr lang="it-IT" dirty="0"/>
          </a:p>
        </p:txBody>
      </p:sp>
      <p:sp>
        <p:nvSpPr>
          <p:cNvPr id="3" name="Segnaposto contenuto 2">
            <a:extLst>
              <a:ext uri="{FF2B5EF4-FFF2-40B4-BE49-F238E27FC236}">
                <a16:creationId xmlns:a16="http://schemas.microsoft.com/office/drawing/2014/main" id="{BBDCE5F5-962B-449D-8431-DF1E3AD35262}"/>
              </a:ext>
            </a:extLst>
          </p:cNvPr>
          <p:cNvSpPr>
            <a:spLocks noGrp="1"/>
          </p:cNvSpPr>
          <p:nvPr>
            <p:ph idx="1"/>
          </p:nvPr>
        </p:nvSpPr>
        <p:spPr/>
        <p:txBody>
          <a:bodyPr/>
          <a:lstStyle/>
          <a:p>
            <a:r>
              <a:rPr lang="en-US" dirty="0"/>
              <a:t>(A) Armstrong D. M.; Sketch of a systematic metaphysics; Oxford University press</a:t>
            </a:r>
          </a:p>
          <a:p>
            <a:r>
              <a:rPr lang="it-IT" dirty="0"/>
              <a:t>Oxford, 2010; ISBN: 9780199655915.</a:t>
            </a:r>
          </a:p>
          <a:p>
            <a:r>
              <a:rPr lang="it-IT" dirty="0"/>
              <a:t>(C) Armstrong D. M.; Che cos’è la metafisica (ed. </a:t>
            </a:r>
            <a:r>
              <a:rPr lang="it-IT" dirty="0" err="1"/>
              <a:t>it</a:t>
            </a:r>
            <a:r>
              <a:rPr lang="it-IT" dirty="0"/>
              <a:t>. di Sketch of a </a:t>
            </a:r>
            <a:r>
              <a:rPr lang="it-IT" dirty="0" err="1"/>
              <a:t>systematic</a:t>
            </a:r>
            <a:r>
              <a:rPr lang="it-IT" dirty="0"/>
              <a:t> </a:t>
            </a:r>
            <a:r>
              <a:rPr lang="it-IT" dirty="0" err="1"/>
              <a:t>metaphysics</a:t>
            </a:r>
            <a:r>
              <a:rPr lang="it-IT" dirty="0"/>
              <a:t>,</a:t>
            </a:r>
          </a:p>
          <a:p>
            <a:r>
              <a:rPr lang="it-IT" dirty="0"/>
              <a:t>a cura di F. D’Agostini); Carocci Roma, 2016; ISBN: 9788843081943.</a:t>
            </a:r>
          </a:p>
          <a:p>
            <a:endParaRPr lang="it-IT" dirty="0"/>
          </a:p>
        </p:txBody>
      </p:sp>
    </p:spTree>
    <p:extLst>
      <p:ext uri="{BB962C8B-B14F-4D97-AF65-F5344CB8AC3E}">
        <p14:creationId xmlns:p14="http://schemas.microsoft.com/office/powerpoint/2010/main" val="506631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4F1410-52A8-4B8A-AC31-979CF677E7F7}"/>
              </a:ext>
            </a:extLst>
          </p:cNvPr>
          <p:cNvSpPr>
            <a:spLocks noGrp="1"/>
          </p:cNvSpPr>
          <p:nvPr>
            <p:ph type="title"/>
          </p:nvPr>
        </p:nvSpPr>
        <p:spPr/>
        <p:txBody>
          <a:bodyPr/>
          <a:lstStyle/>
          <a:p>
            <a:r>
              <a:rPr lang="it-IT" b="1" dirty="0"/>
              <a:t>METODI DIDATTICI</a:t>
            </a:r>
            <a:endParaRPr lang="it-IT" dirty="0"/>
          </a:p>
        </p:txBody>
      </p:sp>
      <p:sp>
        <p:nvSpPr>
          <p:cNvPr id="3" name="Segnaposto contenuto 2">
            <a:extLst>
              <a:ext uri="{FF2B5EF4-FFF2-40B4-BE49-F238E27FC236}">
                <a16:creationId xmlns:a16="http://schemas.microsoft.com/office/drawing/2014/main" id="{0C4B5180-520D-4E15-A5DB-F8A6F7022F19}"/>
              </a:ext>
            </a:extLst>
          </p:cNvPr>
          <p:cNvSpPr>
            <a:spLocks noGrp="1"/>
          </p:cNvSpPr>
          <p:nvPr>
            <p:ph idx="1"/>
          </p:nvPr>
        </p:nvSpPr>
        <p:spPr/>
        <p:txBody>
          <a:bodyPr>
            <a:normAutofit/>
          </a:bodyPr>
          <a:lstStyle/>
          <a:p>
            <a:r>
              <a:rPr lang="it-IT" dirty="0"/>
              <a:t>I testi selezionati verranno in buona parte tradotti in classe dagli stessi studenti con la guida del docente e nel contempo esaminati accuratamente sia dal punto di vista linguistico che dei contenuti. Si darà poi spazio alla ricostruzione delle argomentazioni all'esame critico.</a:t>
            </a:r>
          </a:p>
          <a:p>
            <a:r>
              <a:rPr lang="it-IT" dirty="0"/>
              <a:t>Inoltre, sarà data agli studenti (possibilmente suddivisi per gruppi di studio) la possibilità di presentare in classe una porzione specifica di testo.</a:t>
            </a:r>
          </a:p>
        </p:txBody>
      </p:sp>
    </p:spTree>
    <p:extLst>
      <p:ext uri="{BB962C8B-B14F-4D97-AF65-F5344CB8AC3E}">
        <p14:creationId xmlns:p14="http://schemas.microsoft.com/office/powerpoint/2010/main" val="2350478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DEE096-45EB-4ADC-8565-DFE7ECE427CA}"/>
              </a:ext>
            </a:extLst>
          </p:cNvPr>
          <p:cNvSpPr>
            <a:spLocks noGrp="1"/>
          </p:cNvSpPr>
          <p:nvPr>
            <p:ph type="title"/>
          </p:nvPr>
        </p:nvSpPr>
        <p:spPr/>
        <p:txBody>
          <a:bodyPr/>
          <a:lstStyle/>
          <a:p>
            <a:r>
              <a:rPr lang="it-IT" b="1" dirty="0"/>
              <a:t>MODALITÀ DI VERIFICA DELL'APPRENDIMENTO</a:t>
            </a:r>
            <a:br>
              <a:rPr lang="it-IT" b="1" dirty="0"/>
            </a:br>
            <a:endParaRPr lang="it-IT" dirty="0"/>
          </a:p>
        </p:txBody>
      </p:sp>
      <p:sp>
        <p:nvSpPr>
          <p:cNvPr id="3" name="Segnaposto contenuto 2">
            <a:extLst>
              <a:ext uri="{FF2B5EF4-FFF2-40B4-BE49-F238E27FC236}">
                <a16:creationId xmlns:a16="http://schemas.microsoft.com/office/drawing/2014/main" id="{AFFF7686-FC60-491F-88E3-FE855511A6E0}"/>
              </a:ext>
            </a:extLst>
          </p:cNvPr>
          <p:cNvSpPr>
            <a:spLocks noGrp="1"/>
          </p:cNvSpPr>
          <p:nvPr>
            <p:ph idx="1"/>
          </p:nvPr>
        </p:nvSpPr>
        <p:spPr/>
        <p:txBody>
          <a:bodyPr>
            <a:normAutofit lnSpcReduction="10000"/>
          </a:bodyPr>
          <a:lstStyle/>
          <a:p>
            <a:r>
              <a:rPr lang="it-IT" dirty="0"/>
              <a:t>Il corso non prevede un voto in trentesimi, ma soltanto un giudizio di idoneità.</a:t>
            </a:r>
          </a:p>
          <a:p>
            <a:endParaRPr lang="it-IT" dirty="0"/>
          </a:p>
          <a:p>
            <a:r>
              <a:rPr lang="it-IT" dirty="0"/>
              <a:t>L'esame si svolge in questo modo. Il docente individua dei passi all’interno del testo</a:t>
            </a:r>
          </a:p>
          <a:p>
            <a:r>
              <a:rPr lang="it-IT" dirty="0"/>
              <a:t>adottato e chiede di tradurli, inquadrarli all'interno dell'opera da cui sono tratti e di</a:t>
            </a:r>
          </a:p>
          <a:p>
            <a:r>
              <a:rPr lang="it-IT" dirty="0"/>
              <a:t>commentarli (previo accordo con lo studente, parti del testo adottato possono essere</a:t>
            </a:r>
          </a:p>
          <a:p>
            <a:r>
              <a:rPr lang="it-IT" dirty="0"/>
              <a:t>sostituite da altri testi utilizzati durante il corso). </a:t>
            </a:r>
          </a:p>
          <a:p>
            <a:endParaRPr lang="it-IT" dirty="0"/>
          </a:p>
        </p:txBody>
      </p:sp>
    </p:spTree>
    <p:extLst>
      <p:ext uri="{BB962C8B-B14F-4D97-AF65-F5344CB8AC3E}">
        <p14:creationId xmlns:p14="http://schemas.microsoft.com/office/powerpoint/2010/main" val="409925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E4B7BF-F5D4-4EF2-90AD-423DAADF2ABF}"/>
              </a:ext>
            </a:extLst>
          </p:cNvPr>
          <p:cNvSpPr>
            <a:spLocks noGrp="1"/>
          </p:cNvSpPr>
          <p:nvPr>
            <p:ph type="title"/>
          </p:nvPr>
        </p:nvSpPr>
        <p:spPr/>
        <p:txBody>
          <a:bodyPr/>
          <a:lstStyle/>
          <a:p>
            <a:r>
              <a:rPr lang="it-IT" dirty="0"/>
              <a:t>Annunci</a:t>
            </a:r>
          </a:p>
        </p:txBody>
      </p:sp>
      <p:sp>
        <p:nvSpPr>
          <p:cNvPr id="3" name="Segnaposto contenuto 2">
            <a:extLst>
              <a:ext uri="{FF2B5EF4-FFF2-40B4-BE49-F238E27FC236}">
                <a16:creationId xmlns:a16="http://schemas.microsoft.com/office/drawing/2014/main" id="{904B1448-4975-4AB7-AE8C-0B38296FDEC5}"/>
              </a:ext>
            </a:extLst>
          </p:cNvPr>
          <p:cNvSpPr>
            <a:spLocks noGrp="1"/>
          </p:cNvSpPr>
          <p:nvPr>
            <p:ph idx="1"/>
          </p:nvPr>
        </p:nvSpPr>
        <p:spPr/>
        <p:txBody>
          <a:bodyPr/>
          <a:lstStyle/>
          <a:p>
            <a:r>
              <a:rPr lang="it-IT" dirty="0"/>
              <a:t>Lezioni di giovedì 22 Febbraio</a:t>
            </a:r>
          </a:p>
          <a:p>
            <a:pPr lvl="1"/>
            <a:r>
              <a:rPr lang="it-IT" dirty="0"/>
              <a:t>ore 13-13.50: parte 1</a:t>
            </a:r>
          </a:p>
          <a:p>
            <a:pPr lvl="1"/>
            <a:r>
              <a:rPr lang="it-IT" dirty="0"/>
              <a:t>13.50-14.40: pausa</a:t>
            </a:r>
          </a:p>
          <a:p>
            <a:pPr lvl="1"/>
            <a:r>
              <a:rPr lang="it-IT" dirty="0"/>
              <a:t>14.40-15:00: parte2 (intervento di Michele o Ernesto Graziani?)</a:t>
            </a:r>
          </a:p>
          <a:p>
            <a:r>
              <a:rPr lang="it-IT" dirty="0"/>
              <a:t>Rinviate lezioni di 29 Febbraio e 1 Marzo</a:t>
            </a:r>
          </a:p>
          <a:p>
            <a:pPr lvl="1"/>
            <a:r>
              <a:rPr lang="it-IT" dirty="0"/>
              <a:t>Saranno recuperate in coda con il calendario ufficiale</a:t>
            </a:r>
          </a:p>
          <a:p>
            <a:r>
              <a:rPr lang="it-IT" dirty="0"/>
              <a:t>    </a:t>
            </a:r>
          </a:p>
          <a:p>
            <a:endParaRPr lang="it-IT" dirty="0"/>
          </a:p>
        </p:txBody>
      </p:sp>
    </p:spTree>
    <p:extLst>
      <p:ext uri="{BB962C8B-B14F-4D97-AF65-F5344CB8AC3E}">
        <p14:creationId xmlns:p14="http://schemas.microsoft.com/office/powerpoint/2010/main" val="138261362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804562587EF6804A9B1FD27E8542661C" ma:contentTypeVersion="13" ma:contentTypeDescription="Creare un nuovo documento." ma:contentTypeScope="" ma:versionID="569f9ee2377c2500ad9f44214f909257">
  <xsd:schema xmlns:xsd="http://www.w3.org/2001/XMLSchema" xmlns:xs="http://www.w3.org/2001/XMLSchema" xmlns:p="http://schemas.microsoft.com/office/2006/metadata/properties" xmlns:ns3="77ddd94a-cbfa-4b1e-8bf0-3aa5bb02ce07" targetNamespace="http://schemas.microsoft.com/office/2006/metadata/properties" ma:root="true" ma:fieldsID="7ee8c77f4e4dd0e793db30fb82196a23" ns3:_="">
    <xsd:import namespace="77ddd94a-cbfa-4b1e-8bf0-3aa5bb02ce0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ddd94a-cbfa-4b1e-8bf0-3aa5bb02ce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FD5483-3B63-4947-9B8A-781F877A741C}">
  <ds:schemaRefs>
    <ds:schemaRef ds:uri="http://schemas.microsoft.com/office/2006/metadata/properties"/>
    <ds:schemaRef ds:uri="http://schemas.microsoft.com/office/2006/documentManagement/types"/>
    <ds:schemaRef ds:uri="http://purl.org/dc/elements/1.1/"/>
    <ds:schemaRef ds:uri="77ddd94a-cbfa-4b1e-8bf0-3aa5bb02ce07"/>
    <ds:schemaRef ds:uri="http://purl.org/dc/dcmitype/"/>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71BE823-1CA1-4E91-A73D-41DA87925C1A}">
  <ds:schemaRefs>
    <ds:schemaRef ds:uri="http://schemas.microsoft.com/sharepoint/v3/contenttype/forms"/>
  </ds:schemaRefs>
</ds:datastoreItem>
</file>

<file path=customXml/itemProps3.xml><?xml version="1.0" encoding="utf-8"?>
<ds:datastoreItem xmlns:ds="http://schemas.openxmlformats.org/officeDocument/2006/customXml" ds:itemID="{FB4EEEBD-BE15-4951-B4BD-2AB333378F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ddd94a-cbfa-4b1e-8bf0-3aa5bb02ce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232</TotalTime>
  <Words>2186</Words>
  <Application>Microsoft Office PowerPoint</Application>
  <PresentationFormat>Widescreen</PresentationFormat>
  <Paragraphs>203</Paragraphs>
  <Slides>33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33</vt:i4>
      </vt:variant>
    </vt:vector>
  </HeadingPairs>
  <TitlesOfParts>
    <vt:vector size="37" baseType="lpstr">
      <vt:lpstr>Arial</vt:lpstr>
      <vt:lpstr>Calibri</vt:lpstr>
      <vt:lpstr>Calibri Light</vt:lpstr>
      <vt:lpstr>Tema di Office</vt:lpstr>
      <vt:lpstr>Testi Filosofici - Inglese AA 24-25</vt:lpstr>
      <vt:lpstr>Presentazione standard di PowerPoint</vt:lpstr>
      <vt:lpstr>Orario</vt:lpstr>
      <vt:lpstr>La metafisica realista di David M. Armstrong </vt:lpstr>
      <vt:lpstr>Presentazione standard di PowerPoint</vt:lpstr>
      <vt:lpstr>LIBRI DI TESTO/LIBRI</vt:lpstr>
      <vt:lpstr>METODI DIDATTICI</vt:lpstr>
      <vt:lpstr>MODALITÀ DI VERIFICA DELL'APPRENDIMENTO </vt:lpstr>
      <vt:lpstr>Annunci</vt:lpstr>
      <vt:lpstr>Sketch of a systematic metaphysics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ultimo brano letto ieri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Chapter 2 Properties</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 Filosofici - Inglese AA 24-25</dc:title>
  <dc:creator>Francesco Orilia</dc:creator>
  <cp:lastModifiedBy>Francesco Orilia</cp:lastModifiedBy>
  <cp:revision>10</cp:revision>
  <dcterms:created xsi:type="dcterms:W3CDTF">2024-02-13T11:02:58Z</dcterms:created>
  <dcterms:modified xsi:type="dcterms:W3CDTF">2024-02-17T15:03:46Z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0x010100804562587EF6804A9B1FD27E8542661C</vt:lpwstr>
  </property>
</Properties>
</file>