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42" r:id="rId5"/>
    <p:sldId id="341" r:id="rId6"/>
    <p:sldId id="340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4" r:id="rId19"/>
    <p:sldId id="355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8" d="100"/>
          <a:sy n="68" d="100"/>
        </p:scale>
        <p:origin x="6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o Orilia" userId="faded748-0cb3-44c7-a7fd-0632fa8ccb11" providerId="ADAL" clId="{3CFBE6BC-49BF-48BB-B390-3C56112DBB4D}"/>
    <pc:docChg chg="modSld">
      <pc:chgData name="Francesco Orilia" userId="faded748-0cb3-44c7-a7fd-0632fa8ccb11" providerId="ADAL" clId="{3CFBE6BC-49BF-48BB-B390-3C56112DBB4D}" dt="2024-03-17T11:38:40.474" v="7" actId="20577"/>
      <pc:docMkLst>
        <pc:docMk/>
      </pc:docMkLst>
      <pc:sldChg chg="modSp">
        <pc:chgData name="Francesco Orilia" userId="faded748-0cb3-44c7-a7fd-0632fa8ccb11" providerId="ADAL" clId="{3CFBE6BC-49BF-48BB-B390-3C56112DBB4D}" dt="2024-03-17T11:38:40.474" v="7" actId="20577"/>
        <pc:sldMkLst>
          <pc:docMk/>
          <pc:sldMk cId="2298489813" sldId="355"/>
        </pc:sldMkLst>
        <pc:spChg chg="mod">
          <ac:chgData name="Francesco Orilia" userId="faded748-0cb3-44c7-a7fd-0632fa8ccb11" providerId="ADAL" clId="{3CFBE6BC-49BF-48BB-B390-3C56112DBB4D}" dt="2024-03-17T11:38:40.474" v="7" actId="20577"/>
          <ac:spMkLst>
            <pc:docMk/>
            <pc:sldMk cId="2298489813" sldId="355"/>
            <ac:spMk id="2" creationId="{003B3B65-C7CE-40CF-A392-079AF63D27FF}"/>
          </ac:spMkLst>
        </pc:spChg>
      </pc:sldChg>
    </pc:docChg>
  </pc:docChgLst>
  <pc:docChgLst>
    <pc:chgData name="Francesco Orilia" userId="faded748-0cb3-44c7-a7fd-0632fa8ccb11" providerId="ADAL" clId="{63BD0D45-0CC1-43FD-98E5-89432421E760}"/>
    <pc:docChg chg="custSel addSld delSld modSld">
      <pc:chgData name="Francesco Orilia" userId="faded748-0cb3-44c7-a7fd-0632fa8ccb11" providerId="ADAL" clId="{63BD0D45-0CC1-43FD-98E5-89432421E760}" dt="2024-03-14T09:43:37.007" v="721" actId="207"/>
      <pc:docMkLst>
        <pc:docMk/>
      </pc:docMkLst>
      <pc:sldChg chg="modSp">
        <pc:chgData name="Francesco Orilia" userId="faded748-0cb3-44c7-a7fd-0632fa8ccb11" providerId="ADAL" clId="{63BD0D45-0CC1-43FD-98E5-89432421E760}" dt="2024-03-14T09:43:37.007" v="721" actId="207"/>
        <pc:sldMkLst>
          <pc:docMk/>
          <pc:sldMk cId="2538995625" sldId="340"/>
        </pc:sldMkLst>
        <pc:spChg chg="mod">
          <ac:chgData name="Francesco Orilia" userId="faded748-0cb3-44c7-a7fd-0632fa8ccb11" providerId="ADAL" clId="{63BD0D45-0CC1-43FD-98E5-89432421E760}" dt="2024-03-14T09:43:37.007" v="721" actId="207"/>
          <ac:spMkLst>
            <pc:docMk/>
            <pc:sldMk cId="2538995625" sldId="340"/>
            <ac:spMk id="3" creationId="{F0DAFBB2-ABDB-4A67-972F-C7BB2206A0E6}"/>
          </ac:spMkLst>
        </pc:spChg>
      </pc:sldChg>
      <pc:sldChg chg="modSp add">
        <pc:chgData name="Francesco Orilia" userId="faded748-0cb3-44c7-a7fd-0632fa8ccb11" providerId="ADAL" clId="{63BD0D45-0CC1-43FD-98E5-89432421E760}" dt="2024-03-14T09:22:50.348" v="83" actId="114"/>
        <pc:sldMkLst>
          <pc:docMk/>
          <pc:sldMk cId="2085921549" sldId="343"/>
        </pc:sldMkLst>
        <pc:spChg chg="mod">
          <ac:chgData name="Francesco Orilia" userId="faded748-0cb3-44c7-a7fd-0632fa8ccb11" providerId="ADAL" clId="{63BD0D45-0CC1-43FD-98E5-89432421E760}" dt="2024-03-14T09:22:50.348" v="83" actId="114"/>
          <ac:spMkLst>
            <pc:docMk/>
            <pc:sldMk cId="2085921549" sldId="343"/>
            <ac:spMk id="3" creationId="{7AE69BA7-6876-4B05-AA1E-269431DF6D65}"/>
          </ac:spMkLst>
        </pc:spChg>
      </pc:sldChg>
      <pc:sldChg chg="modSp add">
        <pc:chgData name="Francesco Orilia" userId="faded748-0cb3-44c7-a7fd-0632fa8ccb11" providerId="ADAL" clId="{63BD0D45-0CC1-43FD-98E5-89432421E760}" dt="2024-03-14T09:23:57.914" v="100" actId="20577"/>
        <pc:sldMkLst>
          <pc:docMk/>
          <pc:sldMk cId="2750738687" sldId="344"/>
        </pc:sldMkLst>
        <pc:spChg chg="mod">
          <ac:chgData name="Francesco Orilia" userId="faded748-0cb3-44c7-a7fd-0632fa8ccb11" providerId="ADAL" clId="{63BD0D45-0CC1-43FD-98E5-89432421E760}" dt="2024-03-14T09:23:57.914" v="100" actId="20577"/>
          <ac:spMkLst>
            <pc:docMk/>
            <pc:sldMk cId="2750738687" sldId="344"/>
            <ac:spMk id="2" creationId="{3223606B-CE9F-4C8A-A233-CE3FFD570601}"/>
          </ac:spMkLst>
        </pc:spChg>
        <pc:spChg chg="mod">
          <ac:chgData name="Francesco Orilia" userId="faded748-0cb3-44c7-a7fd-0632fa8ccb11" providerId="ADAL" clId="{63BD0D45-0CC1-43FD-98E5-89432421E760}" dt="2024-03-14T09:20:00.652" v="3"/>
          <ac:spMkLst>
            <pc:docMk/>
            <pc:sldMk cId="2750738687" sldId="344"/>
            <ac:spMk id="3" creationId="{214154CB-0EC4-41BA-9E7C-180D0A40A114}"/>
          </ac:spMkLst>
        </pc:spChg>
      </pc:sldChg>
      <pc:sldChg chg="modSp add">
        <pc:chgData name="Francesco Orilia" userId="faded748-0cb3-44c7-a7fd-0632fa8ccb11" providerId="ADAL" clId="{63BD0D45-0CC1-43FD-98E5-89432421E760}" dt="2024-03-14T09:24:25.240" v="102"/>
        <pc:sldMkLst>
          <pc:docMk/>
          <pc:sldMk cId="1261301061" sldId="345"/>
        </pc:sldMkLst>
        <pc:spChg chg="mod">
          <ac:chgData name="Francesco Orilia" userId="faded748-0cb3-44c7-a7fd-0632fa8ccb11" providerId="ADAL" clId="{63BD0D45-0CC1-43FD-98E5-89432421E760}" dt="2024-03-14T09:24:25.240" v="102"/>
          <ac:spMkLst>
            <pc:docMk/>
            <pc:sldMk cId="1261301061" sldId="345"/>
            <ac:spMk id="3" creationId="{B276B38F-0143-4C93-81D4-246DDD646FB8}"/>
          </ac:spMkLst>
        </pc:spChg>
      </pc:sldChg>
      <pc:sldChg chg="modSp add">
        <pc:chgData name="Francesco Orilia" userId="faded748-0cb3-44c7-a7fd-0632fa8ccb11" providerId="ADAL" clId="{63BD0D45-0CC1-43FD-98E5-89432421E760}" dt="2024-03-14T09:25:26.989" v="104"/>
        <pc:sldMkLst>
          <pc:docMk/>
          <pc:sldMk cId="742676154" sldId="346"/>
        </pc:sldMkLst>
        <pc:spChg chg="mod">
          <ac:chgData name="Francesco Orilia" userId="faded748-0cb3-44c7-a7fd-0632fa8ccb11" providerId="ADAL" clId="{63BD0D45-0CC1-43FD-98E5-89432421E760}" dt="2024-03-14T09:25:26.989" v="104"/>
          <ac:spMkLst>
            <pc:docMk/>
            <pc:sldMk cId="742676154" sldId="346"/>
            <ac:spMk id="3" creationId="{02335CA8-D6D7-4D9F-A10E-0E8BCD26ABBA}"/>
          </ac:spMkLst>
        </pc:spChg>
      </pc:sldChg>
      <pc:sldChg chg="modSp add">
        <pc:chgData name="Francesco Orilia" userId="faded748-0cb3-44c7-a7fd-0632fa8ccb11" providerId="ADAL" clId="{63BD0D45-0CC1-43FD-98E5-89432421E760}" dt="2024-03-14T09:27:11.894" v="110"/>
        <pc:sldMkLst>
          <pc:docMk/>
          <pc:sldMk cId="914410472" sldId="347"/>
        </pc:sldMkLst>
        <pc:spChg chg="mod">
          <ac:chgData name="Francesco Orilia" userId="faded748-0cb3-44c7-a7fd-0632fa8ccb11" providerId="ADAL" clId="{63BD0D45-0CC1-43FD-98E5-89432421E760}" dt="2024-03-14T09:27:11.894" v="110"/>
          <ac:spMkLst>
            <pc:docMk/>
            <pc:sldMk cId="914410472" sldId="347"/>
            <ac:spMk id="3" creationId="{CA10825D-8085-45EF-9C9A-59F7837747C1}"/>
          </ac:spMkLst>
        </pc:spChg>
      </pc:sldChg>
      <pc:sldChg chg="modSp add">
        <pc:chgData name="Francesco Orilia" userId="faded748-0cb3-44c7-a7fd-0632fa8ccb11" providerId="ADAL" clId="{63BD0D45-0CC1-43FD-98E5-89432421E760}" dt="2024-03-14T09:28:13.050" v="119" actId="20577"/>
        <pc:sldMkLst>
          <pc:docMk/>
          <pc:sldMk cId="519257667" sldId="348"/>
        </pc:sldMkLst>
        <pc:spChg chg="mod">
          <ac:chgData name="Francesco Orilia" userId="faded748-0cb3-44c7-a7fd-0632fa8ccb11" providerId="ADAL" clId="{63BD0D45-0CC1-43FD-98E5-89432421E760}" dt="2024-03-14T09:28:13.050" v="119" actId="20577"/>
          <ac:spMkLst>
            <pc:docMk/>
            <pc:sldMk cId="519257667" sldId="348"/>
            <ac:spMk id="3" creationId="{8160A4BE-266F-478D-997B-E051C7272B31}"/>
          </ac:spMkLst>
        </pc:spChg>
      </pc:sldChg>
      <pc:sldChg chg="modSp add">
        <pc:chgData name="Francesco Orilia" userId="faded748-0cb3-44c7-a7fd-0632fa8ccb11" providerId="ADAL" clId="{63BD0D45-0CC1-43FD-98E5-89432421E760}" dt="2024-03-14T09:30:15.593" v="148"/>
        <pc:sldMkLst>
          <pc:docMk/>
          <pc:sldMk cId="3152347175" sldId="349"/>
        </pc:sldMkLst>
        <pc:spChg chg="mod">
          <ac:chgData name="Francesco Orilia" userId="faded748-0cb3-44c7-a7fd-0632fa8ccb11" providerId="ADAL" clId="{63BD0D45-0CC1-43FD-98E5-89432421E760}" dt="2024-03-14T09:30:15.593" v="148"/>
          <ac:spMkLst>
            <pc:docMk/>
            <pc:sldMk cId="3152347175" sldId="349"/>
            <ac:spMk id="3" creationId="{21096770-390C-4EE3-93EF-A19841330111}"/>
          </ac:spMkLst>
        </pc:spChg>
      </pc:sldChg>
      <pc:sldChg chg="modSp add">
        <pc:chgData name="Francesco Orilia" userId="faded748-0cb3-44c7-a7fd-0632fa8ccb11" providerId="ADAL" clId="{63BD0D45-0CC1-43FD-98E5-89432421E760}" dt="2024-03-14T09:35:50.778" v="287" actId="20577"/>
        <pc:sldMkLst>
          <pc:docMk/>
          <pc:sldMk cId="2249940171" sldId="350"/>
        </pc:sldMkLst>
        <pc:spChg chg="mod">
          <ac:chgData name="Francesco Orilia" userId="faded748-0cb3-44c7-a7fd-0632fa8ccb11" providerId="ADAL" clId="{63BD0D45-0CC1-43FD-98E5-89432421E760}" dt="2024-03-14T09:35:50.778" v="287" actId="20577"/>
          <ac:spMkLst>
            <pc:docMk/>
            <pc:sldMk cId="2249940171" sldId="350"/>
            <ac:spMk id="3" creationId="{445E0A26-FAD4-4F05-9B9E-E3ACF8900D0B}"/>
          </ac:spMkLst>
        </pc:spChg>
      </pc:sldChg>
      <pc:sldChg chg="modSp add">
        <pc:chgData name="Francesco Orilia" userId="faded748-0cb3-44c7-a7fd-0632fa8ccb11" providerId="ADAL" clId="{63BD0D45-0CC1-43FD-98E5-89432421E760}" dt="2024-03-14T09:39:35.889" v="377" actId="20577"/>
        <pc:sldMkLst>
          <pc:docMk/>
          <pc:sldMk cId="105686159" sldId="351"/>
        </pc:sldMkLst>
        <pc:spChg chg="mod">
          <ac:chgData name="Francesco Orilia" userId="faded748-0cb3-44c7-a7fd-0632fa8ccb11" providerId="ADAL" clId="{63BD0D45-0CC1-43FD-98E5-89432421E760}" dt="2024-03-14T09:39:35.889" v="377" actId="20577"/>
          <ac:spMkLst>
            <pc:docMk/>
            <pc:sldMk cId="105686159" sldId="351"/>
            <ac:spMk id="2" creationId="{49250BB0-CF1D-4216-835C-C67772A95BFC}"/>
          </ac:spMkLst>
        </pc:spChg>
        <pc:spChg chg="mod">
          <ac:chgData name="Francesco Orilia" userId="faded748-0cb3-44c7-a7fd-0632fa8ccb11" providerId="ADAL" clId="{63BD0D45-0CC1-43FD-98E5-89432421E760}" dt="2024-03-14T09:37:20.111" v="307"/>
          <ac:spMkLst>
            <pc:docMk/>
            <pc:sldMk cId="105686159" sldId="351"/>
            <ac:spMk id="3" creationId="{F9BE4914-1095-43F5-A117-5C076F7160BE}"/>
          </ac:spMkLst>
        </pc:spChg>
      </pc:sldChg>
      <pc:sldChg chg="modSp add">
        <pc:chgData name="Francesco Orilia" userId="faded748-0cb3-44c7-a7fd-0632fa8ccb11" providerId="ADAL" clId="{63BD0D45-0CC1-43FD-98E5-89432421E760}" dt="2024-03-14T09:38:06.520" v="313" actId="27636"/>
        <pc:sldMkLst>
          <pc:docMk/>
          <pc:sldMk cId="275316871" sldId="352"/>
        </pc:sldMkLst>
        <pc:spChg chg="mod">
          <ac:chgData name="Francesco Orilia" userId="faded748-0cb3-44c7-a7fd-0632fa8ccb11" providerId="ADAL" clId="{63BD0D45-0CC1-43FD-98E5-89432421E760}" dt="2024-03-14T09:38:06.520" v="313" actId="27636"/>
          <ac:spMkLst>
            <pc:docMk/>
            <pc:sldMk cId="275316871" sldId="352"/>
            <ac:spMk id="3" creationId="{A05A6CCC-A347-440F-9791-176F98B6D979}"/>
          </ac:spMkLst>
        </pc:spChg>
      </pc:sldChg>
      <pc:sldChg chg="modSp add">
        <pc:chgData name="Francesco Orilia" userId="faded748-0cb3-44c7-a7fd-0632fa8ccb11" providerId="ADAL" clId="{63BD0D45-0CC1-43FD-98E5-89432421E760}" dt="2024-03-14T09:41:51.275" v="556" actId="20577"/>
        <pc:sldMkLst>
          <pc:docMk/>
          <pc:sldMk cId="3359890771" sldId="353"/>
        </pc:sldMkLst>
        <pc:spChg chg="mod">
          <ac:chgData name="Francesco Orilia" userId="faded748-0cb3-44c7-a7fd-0632fa8ccb11" providerId="ADAL" clId="{63BD0D45-0CC1-43FD-98E5-89432421E760}" dt="2024-03-14T09:41:51.275" v="556" actId="20577"/>
          <ac:spMkLst>
            <pc:docMk/>
            <pc:sldMk cId="3359890771" sldId="353"/>
            <ac:spMk id="3" creationId="{525E5A6D-8559-4B0D-AEF7-B27BCB61808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7A6DD1-7274-4526-9B80-55CA2B05D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108B783-7612-4DA3-BBEF-A8998BEECC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7FC7AA-B2AC-4490-942B-85841459B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B54D-9CE4-41EE-9D97-02240EFD3637}" type="datetimeFigureOut">
              <a:rPr lang="it-IT" smtClean="0"/>
              <a:t>17/03/2024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8C928B5-32F5-4CA0-B6E1-B99899912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7398AFB-6A75-45E0-B42C-4DE6054A9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E205-D480-4800-B4C4-CD1399230F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7776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BC2545-8BC7-4FC5-AC1E-6992CD3BC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A973CB4-33D8-4A3D-A3C3-A999049BDB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6A1C871-9F55-4D98-9528-EADC4E808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B54D-9CE4-41EE-9D97-02240EFD3637}" type="datetimeFigureOut">
              <a:rPr lang="it-IT" smtClean="0"/>
              <a:t>17/03/2024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49E7375-F984-44B5-9940-4CC3071D1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52B732A-AE5E-46B9-9C17-45992ECF3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E205-D480-4800-B4C4-CD1399230F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5297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B939F9F-20D8-4A73-8762-C3EB2B79E4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C9B3607-F923-497C-A028-2E5810CBAD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96D8B7F-0F06-439E-BC16-60AA52C82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B54D-9CE4-41EE-9D97-02240EFD3637}" type="datetimeFigureOut">
              <a:rPr lang="it-IT" smtClean="0"/>
              <a:t>17/03/2024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506CCB3-A7D4-4FCE-AA19-29E70B69A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26E63B0-0443-4217-9FD0-596C96375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E205-D480-4800-B4C4-CD1399230F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1244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C9470F-E9F5-4E96-8902-7E4BB5F00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1E280DB-BD1C-44D3-9BCB-27EEBEF3A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E96B176-8E2A-4802-AC9D-D2D3A78B5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B54D-9CE4-41EE-9D97-02240EFD3637}" type="datetimeFigureOut">
              <a:rPr lang="it-IT" smtClean="0"/>
              <a:t>17/03/2024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596F65-6402-4951-855B-A801DDEF6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539FF09-D140-4C89-9819-08AD0503F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E205-D480-4800-B4C4-CD1399230F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466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A7A08A-6D90-42FB-901F-BFF0B316A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C837D4F-829F-4282-96E3-1BE15DB7A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9AA94B-A284-4DD1-9AAF-2A3C363B8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B54D-9CE4-41EE-9D97-02240EFD3637}" type="datetimeFigureOut">
              <a:rPr lang="it-IT" smtClean="0"/>
              <a:t>17/03/2024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5AB6EB7-B476-4DC4-9C7F-881133C4D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BD9854-9D2E-4CDE-9A40-223D04125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E205-D480-4800-B4C4-CD1399230F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2431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124F1-B892-4934-8F32-538C8ACFC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D91DA5-856A-4BFF-8700-8D4B4A2311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CFC356B-DEDF-4231-A43E-4D5D03574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7362C1C-CCFA-4033-B864-ACA71BB69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B54D-9CE4-41EE-9D97-02240EFD3637}" type="datetimeFigureOut">
              <a:rPr lang="it-IT" smtClean="0"/>
              <a:t>17/03/2024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E222285-3C52-4940-86B2-19195D07A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E1F5CCA-5714-476D-B5B2-3290814AA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E205-D480-4800-B4C4-CD1399230F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6724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96767C-0036-4F80-97B2-FA0A48C7C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BFEEE57-2CB0-422D-B59E-415F9C92E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4231D9-2C95-4C3A-8529-9C16CA8004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5F42089-D83D-43BC-8EF4-3825EFB375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C8C2E55-BDA9-429D-9F43-21D679F7FB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B5FE193-8635-44B9-855A-9DB106CC1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B54D-9CE4-41EE-9D97-02240EFD3637}" type="datetimeFigureOut">
              <a:rPr lang="it-IT" smtClean="0"/>
              <a:t>17/03/2024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20337CE-03F0-43F9-943A-2A1CC2836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7403482-3A01-4FE8-A54C-3EE0104CA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E205-D480-4800-B4C4-CD1399230F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6116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2EB48D-71B8-455D-BA61-70F7FB3FC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1FB69BA-3C96-49A6-9F2D-D7F659239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B54D-9CE4-41EE-9D97-02240EFD3637}" type="datetimeFigureOut">
              <a:rPr lang="it-IT" smtClean="0"/>
              <a:t>17/03/2024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C0B657C-9489-44CC-8CF9-E1DF1378A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F82D29A-DD04-4625-BB86-5806B55F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E205-D480-4800-B4C4-CD1399230F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1415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81F8741-82C3-4C28-9533-F82511E05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B54D-9CE4-41EE-9D97-02240EFD3637}" type="datetimeFigureOut">
              <a:rPr lang="it-IT" smtClean="0"/>
              <a:t>17/03/2024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DBAFF85-50E9-4129-8BDD-766A8DF0D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8BCFA4E-8935-410F-8FB1-A7843C20E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E205-D480-4800-B4C4-CD1399230F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6673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C52510-3EEF-4DE5-B4A1-401B4DAA6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1A6799F-2331-4AB1-88DE-AF0AFA6CA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3591009-4D67-47C5-81CD-135E2450A7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E5A68A2-E556-4DB1-BD8C-F637B7CC5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B54D-9CE4-41EE-9D97-02240EFD3637}" type="datetimeFigureOut">
              <a:rPr lang="it-IT" smtClean="0"/>
              <a:t>17/03/2024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6ACFFC-5F0C-4467-983D-B44D5A48C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E6A734A-E526-4AC3-B1CC-5A86D89D6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E205-D480-4800-B4C4-CD1399230F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300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CD3A5F-641D-48A0-B598-9F9967D4C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5B94E85-2132-4AFF-B443-21E20CB4BC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CE28647-55A3-472A-9646-4DAE65BAC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0A3288D-18AE-4A58-9FE0-B78EF55D7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B54D-9CE4-41EE-9D97-02240EFD3637}" type="datetimeFigureOut">
              <a:rPr lang="it-IT" smtClean="0"/>
              <a:t>17/03/2024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38550B7-443E-4BD4-AD24-ECCB81ED1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035CF8A-6C3D-483E-BD1C-0A1E651D7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E205-D480-4800-B4C4-CD1399230F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4527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CD43F80-21EF-4656-B2C7-034724F0A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EF44DDD-DD55-4549-A325-C331CDE38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D62642-86F7-47CA-B722-ADB22F6326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0B54D-9CE4-41EE-9D97-02240EFD3637}" type="datetimeFigureOut">
              <a:rPr lang="it-IT" smtClean="0"/>
              <a:t>17/03/2024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BDF24EA-E98C-4FD3-8CB7-CB58112884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6F30347-EFCE-4E9B-A8FB-BDD5D880DE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DE205-D480-4800-B4C4-CD1399230F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618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stor.org/stable/i40843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067463-08C5-4459-9302-761D692436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Inglese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BB43F03-871F-4941-9D75-E8D3192B0C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13-16</a:t>
            </a:r>
          </a:p>
        </p:txBody>
      </p:sp>
    </p:spTree>
    <p:extLst>
      <p:ext uri="{BB962C8B-B14F-4D97-AF65-F5344CB8AC3E}">
        <p14:creationId xmlns:p14="http://schemas.microsoft.com/office/powerpoint/2010/main" val="1972789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776591-03AE-4570-8C72-D23A70419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096770-390C-4EE3-93EF-A19841330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…PICCOLO SALTO …</a:t>
            </a:r>
          </a:p>
          <a:p>
            <a:r>
              <a:rPr lang="en-US" dirty="0"/>
              <a:t>What about disjunctive states of affairs (say, </a:t>
            </a:r>
            <a:r>
              <a:rPr lang="en-US" i="1" dirty="0"/>
              <a:t>either a is F</a:t>
            </a:r>
          </a:p>
          <a:p>
            <a:r>
              <a:rPr lang="en-US" i="1" dirty="0"/>
              <a:t>or a is G</a:t>
            </a:r>
            <a:r>
              <a:rPr lang="en-US" dirty="0"/>
              <a:t>) and with these, disjunctive properties (</a:t>
            </a:r>
            <a:r>
              <a:rPr lang="en-US" i="1" dirty="0"/>
              <a:t>either F or</a:t>
            </a:r>
          </a:p>
          <a:p>
            <a:r>
              <a:rPr lang="en-US" i="1" dirty="0"/>
              <a:t>G</a:t>
            </a:r>
            <a:r>
              <a:rPr lang="en-US" dirty="0"/>
              <a:t>)? Neither of these do we seem to need. (Though science</a:t>
            </a:r>
          </a:p>
          <a:p>
            <a:r>
              <a:rPr lang="en-US" dirty="0"/>
              <a:t>might surprise us here.) If F and G are both universals is </a:t>
            </a:r>
            <a:r>
              <a:rPr lang="en-US" i="1" dirty="0"/>
              <a:t>being</a:t>
            </a:r>
          </a:p>
          <a:p>
            <a:r>
              <a:rPr lang="en-US" i="1" dirty="0"/>
              <a:t>F or being G </a:t>
            </a:r>
            <a:r>
              <a:rPr lang="en-US" dirty="0"/>
              <a:t>a universal? I don’t think so.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52347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3DEA7D-C629-4650-976C-DEF3EA12A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5E0A26-FAD4-4F05-9B9E-E3ACF8900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But</a:t>
            </a:r>
            <a:r>
              <a:rPr lang="it-IT" dirty="0"/>
              <a:t> I </a:t>
            </a:r>
            <a:r>
              <a:rPr lang="it-IT" dirty="0" err="1"/>
              <a:t>am</a:t>
            </a:r>
            <a:r>
              <a:rPr lang="it-IT" dirty="0"/>
              <a:t> </a:t>
            </a:r>
            <a:r>
              <a:rPr lang="it-IT" dirty="0" err="1"/>
              <a:t>inclined</a:t>
            </a:r>
            <a:endParaRPr lang="it-IT" dirty="0"/>
          </a:p>
          <a:p>
            <a:r>
              <a:rPr lang="en-US" dirty="0"/>
              <a:t>to accept </a:t>
            </a:r>
            <a:r>
              <a:rPr lang="en-US" i="1" dirty="0"/>
              <a:t>conjunctive </a:t>
            </a:r>
            <a:r>
              <a:rPr lang="en-US" dirty="0"/>
              <a:t>universals. If </a:t>
            </a:r>
            <a:r>
              <a:rPr lang="en-US" i="1" dirty="0"/>
              <a:t>a </a:t>
            </a:r>
            <a:r>
              <a:rPr lang="en-US" dirty="0"/>
              <a:t>instantiates universals F</a:t>
            </a:r>
          </a:p>
          <a:p>
            <a:r>
              <a:rPr lang="en-US" dirty="0"/>
              <a:t>and G then </a:t>
            </a:r>
            <a:r>
              <a:rPr lang="en-US" dirty="0" err="1"/>
              <a:t>F&amp;G</a:t>
            </a:r>
            <a:r>
              <a:rPr lang="en-US" dirty="0"/>
              <a:t> is a universal, I think, though there is</a:t>
            </a:r>
          </a:p>
          <a:p>
            <a:r>
              <a:rPr lang="en-US" dirty="0"/>
              <a:t>disagreement about this. </a:t>
            </a:r>
          </a:p>
          <a:p>
            <a:r>
              <a:rPr lang="en-US" dirty="0" err="1"/>
              <a:t>FACCIAMO</a:t>
            </a:r>
            <a:r>
              <a:rPr lang="en-US" dirty="0"/>
              <a:t> UN SALTO a p. 30 (</a:t>
            </a:r>
            <a:r>
              <a:rPr lang="en-US" dirty="0" err="1"/>
              <a:t>tralasciando</a:t>
            </a:r>
            <a:r>
              <a:rPr lang="en-US" dirty="0"/>
              <a:t> la </a:t>
            </a:r>
            <a:r>
              <a:rPr lang="en-US" dirty="0" err="1"/>
              <a:t>trattazione</a:t>
            </a:r>
            <a:r>
              <a:rPr lang="en-US" dirty="0"/>
              <a:t> di </a:t>
            </a:r>
            <a:r>
              <a:rPr lang="en-US" dirty="0" err="1"/>
              <a:t>proprietà</a:t>
            </a:r>
            <a:r>
              <a:rPr lang="en-US" dirty="0"/>
              <a:t> </a:t>
            </a:r>
            <a:r>
              <a:rPr lang="en-US" dirty="0" err="1"/>
              <a:t>congiuntive</a:t>
            </a:r>
            <a:r>
              <a:rPr lang="en-US" dirty="0"/>
              <a:t>, </a:t>
            </a:r>
            <a:r>
              <a:rPr lang="en-US" dirty="0" err="1"/>
              <a:t>strutturali</a:t>
            </a:r>
            <a:r>
              <a:rPr lang="en-US" dirty="0"/>
              <a:t> e </a:t>
            </a:r>
            <a:r>
              <a:rPr lang="en-US" dirty="0" err="1"/>
              <a:t>generi</a:t>
            </a:r>
            <a:r>
              <a:rPr lang="en-US" dirty="0"/>
              <a:t> </a:t>
            </a:r>
            <a:r>
              <a:rPr lang="en-US" dirty="0" err="1"/>
              <a:t>naturali</a:t>
            </a:r>
            <a:r>
              <a:rPr lang="en-US" dirty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49940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250BB0-CF1D-4216-835C-C67772A95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pp. 30-31 sulla proprietà W e il particolare w (da 'world')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BE4914-1095-43F5-A117-5C076F716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pause here to note the biggest structural property</a:t>
            </a:r>
          </a:p>
          <a:p>
            <a:r>
              <a:rPr lang="en-US" dirty="0"/>
              <a:t>of all, of which there can only be one instantiation. Consider</a:t>
            </a:r>
          </a:p>
          <a:p>
            <a:r>
              <a:rPr lang="en-US" dirty="0"/>
              <a:t>the whole of space-time (multiple big bangs and all, if there</a:t>
            </a:r>
          </a:p>
          <a:p>
            <a:r>
              <a:rPr lang="en-US" dirty="0"/>
              <a:t>are many big bangs as some cosmologists now think likely)</a:t>
            </a:r>
          </a:p>
          <a:p>
            <a:r>
              <a:rPr lang="en-US" dirty="0"/>
              <a:t>that I hypothesize to be the whole of reality. Take all the</a:t>
            </a:r>
          </a:p>
          <a:p>
            <a:r>
              <a:rPr lang="en-US" dirty="0"/>
              <a:t>particulars, past, present, and future, with all their nonrelational</a:t>
            </a:r>
          </a:p>
          <a:p>
            <a:r>
              <a:rPr lang="en-US" dirty="0"/>
              <a:t>properties and all their relations to each other.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686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7EC20B-17BD-428F-9695-B1F17F2C2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5A6CCC-A347-440F-9791-176F98B6D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(It</a:t>
            </a:r>
          </a:p>
          <a:p>
            <a:r>
              <a:rPr lang="en-US" dirty="0"/>
              <a:t>may well be that there is an infinite number of states of affairs,</a:t>
            </a:r>
            <a:endParaRPr lang="it-IT" dirty="0"/>
          </a:p>
          <a:p>
            <a:r>
              <a:rPr lang="en-US" dirty="0"/>
              <a:t>though the infinity – up or down – is not an established fact.)</a:t>
            </a:r>
          </a:p>
          <a:p>
            <a:r>
              <a:rPr lang="en-US" dirty="0"/>
              <a:t>This constitutes the biggest structural property. We can’t</a:t>
            </a:r>
          </a:p>
          <a:p>
            <a:r>
              <a:rPr lang="en-US" dirty="0"/>
              <a:t>begin to spell it out but it seems it must be there. It involves,</a:t>
            </a:r>
          </a:p>
          <a:p>
            <a:r>
              <a:rPr lang="en-US" dirty="0"/>
              <a:t>as constituents, every lesser state of affairs. The lesser states of</a:t>
            </a:r>
          </a:p>
          <a:p>
            <a:r>
              <a:rPr lang="en-US" dirty="0"/>
              <a:t>affairs therefore supervene on it because they are enfolded in</a:t>
            </a:r>
          </a:p>
          <a:p>
            <a:r>
              <a:rPr lang="en-US" dirty="0"/>
              <a:t>the all-embracing property. (Of course, it might have been</a:t>
            </a:r>
          </a:p>
          <a:p>
            <a:r>
              <a:rPr lang="en-US" dirty="0"/>
              <a:t>bigger or smaller – it might have been different in all sorts</a:t>
            </a:r>
          </a:p>
          <a:p>
            <a:r>
              <a:rPr lang="en-US" dirty="0"/>
              <a:t>of ways.)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316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1FC2C9-3491-4811-9CD1-6426E85C6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5E5A6D-8559-4B0D-AEF7-B27BCB6180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property has just one instance. I like to call</a:t>
            </a:r>
          </a:p>
          <a:p>
            <a:r>
              <a:rPr lang="en-US" dirty="0"/>
              <a:t>it W. There is a particular, call it w, that instantiates this</a:t>
            </a:r>
          </a:p>
          <a:p>
            <a:r>
              <a:rPr lang="en-US" dirty="0"/>
              <a:t>property. The state of affairs that embraces the world is </a:t>
            </a:r>
            <a:r>
              <a:rPr lang="en-US" i="1" dirty="0"/>
              <a:t>w’s</a:t>
            </a:r>
          </a:p>
          <a:p>
            <a:r>
              <a:rPr lang="en-US" i="1" dirty="0"/>
              <a:t>being W</a:t>
            </a:r>
            <a:r>
              <a:rPr lang="en-US" dirty="0"/>
              <a:t>. And that is also a particular, by the ‘victory of</a:t>
            </a:r>
          </a:p>
          <a:p>
            <a:r>
              <a:rPr lang="en-US" dirty="0"/>
              <a:t>particularity’. The world is a particular as well as being a state</a:t>
            </a:r>
          </a:p>
          <a:p>
            <a:r>
              <a:rPr lang="it-IT" dirty="0"/>
              <a:t>of </a:t>
            </a:r>
            <a:r>
              <a:rPr lang="it-IT" dirty="0" err="1"/>
              <a:t>affairs</a:t>
            </a:r>
            <a:r>
              <a:rPr lang="it-IT" dirty="0"/>
              <a:t>.</a:t>
            </a:r>
          </a:p>
          <a:p>
            <a:r>
              <a:rPr lang="it-IT" dirty="0"/>
              <a:t>SALTIAMO LA PARTE FINALE DEL CAP. (tratta della distinzione tra proprietà </a:t>
            </a:r>
            <a:r>
              <a:rPr lang="it-IT" dirty="0" err="1"/>
              <a:t>intrinsiche</a:t>
            </a:r>
            <a:r>
              <a:rPr lang="it-IT" dirty="0"/>
              <a:t> e non, e di nuovo </a:t>
            </a:r>
            <a:r>
              <a:rPr lang="it-IT"/>
              <a:t>del regresso </a:t>
            </a:r>
            <a:r>
              <a:rPr lang="it-IT" dirty="0"/>
              <a:t>di Bradley) E PASSIAMO AL CAP. 5 SULLE LEGGI DI NATURA</a:t>
            </a:r>
          </a:p>
        </p:txBody>
      </p:sp>
    </p:spTree>
    <p:extLst>
      <p:ext uri="{BB962C8B-B14F-4D97-AF65-F5344CB8AC3E}">
        <p14:creationId xmlns:p14="http://schemas.microsoft.com/office/powerpoint/2010/main" val="3359890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020CB6-B66A-47A1-A7EC-F998E94AC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7D3143-3555-440A-B159-2B4CA444D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15-16</a:t>
            </a:r>
          </a:p>
          <a:p>
            <a:r>
              <a:rPr lang="it-IT" dirty="0"/>
              <a:t>15/3/24</a:t>
            </a:r>
          </a:p>
        </p:txBody>
      </p:sp>
    </p:spTree>
    <p:extLst>
      <p:ext uri="{BB962C8B-B14F-4D97-AF65-F5344CB8AC3E}">
        <p14:creationId xmlns:p14="http://schemas.microsoft.com/office/powerpoint/2010/main" val="12367849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3B3B65-C7CE-40CF-A392-079AF63D2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Ch. 5. Laws </a:t>
            </a:r>
            <a:r>
              <a:rPr lang="en-US"/>
              <a:t>of Nature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C2C1E4-809A-4511-81CC-C075E6049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/>
              <a:t>Lettura fino a:</a:t>
            </a:r>
          </a:p>
          <a:p>
            <a:endParaRPr lang="it-IT" dirty="0"/>
          </a:p>
          <a:p>
            <a:r>
              <a:rPr lang="en-US" dirty="0"/>
              <a:t>You can see how this enables one to say something very</a:t>
            </a:r>
          </a:p>
          <a:p>
            <a:r>
              <a:rPr lang="en-US" dirty="0"/>
              <a:t>interesting: that laws </a:t>
            </a:r>
            <a:r>
              <a:rPr lang="en-US" i="1" dirty="0"/>
              <a:t>explain </a:t>
            </a:r>
            <a:r>
              <a:rPr lang="en-US" dirty="0"/>
              <a:t>what happens. Fs are observed,</a:t>
            </a:r>
          </a:p>
          <a:p>
            <a:r>
              <a:rPr lang="en-US" dirty="0"/>
              <a:t>and they are all observed to be </a:t>
            </a:r>
            <a:r>
              <a:rPr lang="en-US" dirty="0" err="1"/>
              <a:t>Gs.We</a:t>
            </a:r>
            <a:r>
              <a:rPr lang="en-US" dirty="0"/>
              <a:t> explain the observation</a:t>
            </a:r>
          </a:p>
          <a:p>
            <a:r>
              <a:rPr lang="en-US" dirty="0"/>
              <a:t>by postulating that there is a direct connection between the</a:t>
            </a:r>
          </a:p>
          <a:p>
            <a:r>
              <a:rPr lang="en-US" dirty="0"/>
              <a:t>property F and the property G. This is a case of what is often</a:t>
            </a:r>
          </a:p>
          <a:p>
            <a:r>
              <a:rPr lang="en-US" dirty="0"/>
              <a:t>now called </a:t>
            </a:r>
            <a:r>
              <a:rPr lang="en-US" i="1" dirty="0"/>
              <a:t>inference to the best explanation</a:t>
            </a:r>
            <a:r>
              <a:rPr lang="en-US" dirty="0"/>
              <a:t>.2 We go from the</a:t>
            </a:r>
          </a:p>
          <a:p>
            <a:r>
              <a:rPr lang="en-US" dirty="0"/>
              <a:t>regularity to the laws that explain the regularity, though not</a:t>
            </a:r>
          </a:p>
          <a:p>
            <a:r>
              <a:rPr lang="en-US" dirty="0"/>
              <a:t>deductively. </a:t>
            </a:r>
            <a:r>
              <a:rPr lang="en-US" dirty="0" err="1"/>
              <a:t>Humeans</a:t>
            </a:r>
            <a:r>
              <a:rPr lang="en-US" dirty="0"/>
              <a:t> can’t do that. You don’t </a:t>
            </a:r>
            <a:r>
              <a:rPr lang="en-US" i="1" dirty="0"/>
              <a:t>explain </a:t>
            </a:r>
            <a:r>
              <a:rPr lang="en-US" dirty="0"/>
              <a:t>a mere</a:t>
            </a:r>
          </a:p>
          <a:p>
            <a:r>
              <a:rPr lang="en-US" dirty="0"/>
              <a:t>observed regularity, which is all they allow, by postulating</a:t>
            </a:r>
          </a:p>
          <a:p>
            <a:r>
              <a:rPr lang="en-US" dirty="0"/>
              <a:t>that the regularity holds for unobserved Fs, in particular by</a:t>
            </a:r>
          </a:p>
          <a:p>
            <a:r>
              <a:rPr lang="it-IT"/>
              <a:t>future Fs.</a:t>
            </a:r>
          </a:p>
        </p:txBody>
      </p:sp>
    </p:spTree>
    <p:extLst>
      <p:ext uri="{BB962C8B-B14F-4D97-AF65-F5344CB8AC3E}">
        <p14:creationId xmlns:p14="http://schemas.microsoft.com/office/powerpoint/2010/main" val="2298489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5E4A29-9D2D-4AA2-A165-9955CD0FC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21BB8E-1CB1-428F-9404-EC9ABC1B8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13-14</a:t>
            </a:r>
          </a:p>
          <a:p>
            <a:r>
              <a:rPr lang="it-IT" dirty="0"/>
              <a:t>14/3/24</a:t>
            </a:r>
          </a:p>
        </p:txBody>
      </p:sp>
    </p:spTree>
    <p:extLst>
      <p:ext uri="{BB962C8B-B14F-4D97-AF65-F5344CB8AC3E}">
        <p14:creationId xmlns:p14="http://schemas.microsoft.com/office/powerpoint/2010/main" val="727202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38E35D-DA77-45B4-BE00-3DBAEC619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Da cap. 4, </a:t>
            </a:r>
            <a:r>
              <a:rPr lang="it-IT" dirty="0" err="1"/>
              <a:t>States</a:t>
            </a:r>
            <a:r>
              <a:rPr lang="it-IT" dirty="0"/>
              <a:t> of </a:t>
            </a:r>
            <a:r>
              <a:rPr lang="it-IT" dirty="0" err="1"/>
              <a:t>affairs</a:t>
            </a:r>
            <a:br>
              <a:rPr lang="it-IT" dirty="0"/>
            </a:br>
            <a:r>
              <a:rPr lang="it-IT" dirty="0"/>
              <a:t>Risposta di A. al regresso </a:t>
            </a:r>
            <a:r>
              <a:rPr lang="it-IT"/>
              <a:t>di Bradley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DAFBB2-ABDB-4A67-972F-C7BB2206A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What must first be done, I think, to deal with this problem</a:t>
            </a:r>
          </a:p>
          <a:p>
            <a:r>
              <a:rPr lang="en-US" dirty="0"/>
              <a:t>is to take states of affairs as </a:t>
            </a:r>
            <a:r>
              <a:rPr lang="en-US" i="1" dirty="0"/>
              <a:t>the </a:t>
            </a:r>
            <a:r>
              <a:rPr lang="en-US" dirty="0"/>
              <a:t>fundamental structures in</a:t>
            </a:r>
          </a:p>
          <a:p>
            <a:r>
              <a:rPr lang="en-US" dirty="0"/>
              <a:t>reality. They are primary, particulars and universals secondary.</a:t>
            </a:r>
          </a:p>
          <a:p>
            <a:r>
              <a:rPr lang="en-US" dirty="0"/>
              <a:t>I mean by this that states of affairs are the least thing that</a:t>
            </a:r>
          </a:p>
          <a:p>
            <a:r>
              <a:rPr lang="en-US" dirty="0"/>
              <a:t>can have </a:t>
            </a:r>
            <a:r>
              <a:rPr lang="en-US" i="1" dirty="0"/>
              <a:t>independent </a:t>
            </a:r>
            <a:r>
              <a:rPr lang="en-US" dirty="0"/>
              <a:t>existence. Unpropertied particulars and</a:t>
            </a:r>
          </a:p>
          <a:p>
            <a:r>
              <a:rPr lang="en-US" dirty="0" err="1"/>
              <a:t>uninstantiated</a:t>
            </a:r>
            <a:r>
              <a:rPr lang="en-US" dirty="0"/>
              <a:t> universals are false abstractions, meaning that</a:t>
            </a:r>
          </a:p>
          <a:p>
            <a:r>
              <a:rPr lang="en-US" dirty="0"/>
              <a:t>they are incapable of independent existence. But the situation</a:t>
            </a:r>
          </a:p>
          <a:p>
            <a:r>
              <a:rPr lang="en-US" dirty="0"/>
              <a:t>remains puzzling. I will make a new suggestion at the end of</a:t>
            </a:r>
          </a:p>
          <a:p>
            <a:r>
              <a:rPr lang="en-US" dirty="0"/>
              <a:t>this chapter for resolving the problem. </a:t>
            </a:r>
            <a:r>
              <a:rPr lang="en-US" dirty="0">
                <a:solidFill>
                  <a:srgbClr val="FF0000"/>
                </a:solidFill>
              </a:rPr>
              <a:t>[è la </a:t>
            </a:r>
            <a:r>
              <a:rPr lang="en-US" dirty="0" err="1">
                <a:solidFill>
                  <a:srgbClr val="FF0000"/>
                </a:solidFill>
              </a:rPr>
              <a:t>soluzione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proposta</a:t>
            </a:r>
            <a:r>
              <a:rPr lang="en-US" dirty="0">
                <a:solidFill>
                  <a:srgbClr val="FF0000"/>
                </a:solidFill>
              </a:rPr>
              <a:t> da Armstrong </a:t>
            </a:r>
            <a:r>
              <a:rPr lang="en-US" dirty="0" err="1">
                <a:solidFill>
                  <a:srgbClr val="FF0000"/>
                </a:solidFill>
              </a:rPr>
              <a:t>nell'ultima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parte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della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sua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carriera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che</a:t>
            </a:r>
            <a:r>
              <a:rPr lang="en-US" dirty="0">
                <a:solidFill>
                  <a:srgbClr val="FF0000"/>
                </a:solidFill>
              </a:rPr>
              <a:t> non </a:t>
            </a:r>
            <a:r>
              <a:rPr lang="en-US" dirty="0" err="1">
                <a:solidFill>
                  <a:srgbClr val="FF0000"/>
                </a:solidFill>
              </a:rPr>
              <a:t>trovo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convincente</a:t>
            </a:r>
            <a:r>
              <a:rPr lang="en-US" dirty="0">
                <a:solidFill>
                  <a:srgbClr val="FF0000"/>
                </a:solidFill>
              </a:rPr>
              <a:t> e non </a:t>
            </a:r>
            <a:r>
              <a:rPr lang="en-US" dirty="0" err="1">
                <a:solidFill>
                  <a:srgbClr val="FF0000"/>
                </a:solidFill>
              </a:rPr>
              <a:t>tratteremo</a:t>
            </a:r>
            <a:r>
              <a:rPr lang="en-US" dirty="0">
                <a:solidFill>
                  <a:srgbClr val="FF0000"/>
                </a:solidFill>
              </a:rPr>
              <a:t>; </a:t>
            </a:r>
            <a:r>
              <a:rPr lang="en-US" dirty="0" err="1">
                <a:solidFill>
                  <a:srgbClr val="FF0000"/>
                </a:solidFill>
              </a:rPr>
              <a:t>vedi</a:t>
            </a:r>
            <a:r>
              <a:rPr lang="en-US" dirty="0">
                <a:solidFill>
                  <a:srgbClr val="FF0000"/>
                </a:solidFill>
              </a:rPr>
              <a:t> voce 'Properties' </a:t>
            </a:r>
            <a:r>
              <a:rPr lang="en-US" dirty="0" err="1">
                <a:solidFill>
                  <a:srgbClr val="FF0000"/>
                </a:solidFill>
              </a:rPr>
              <a:t>inSEP</a:t>
            </a:r>
            <a:r>
              <a:rPr lang="en-US" dirty="0">
                <a:solidFill>
                  <a:srgbClr val="FF0000"/>
                </a:solidFill>
              </a:rPr>
              <a:t>]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995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590C0A-DB30-483A-ADC4-54F31D1AA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E69BA7-6876-4B05-AA1E-269431DF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Something interesting to notice is that states of affairs –</a:t>
            </a:r>
          </a:p>
          <a:p>
            <a:r>
              <a:rPr lang="en-US" i="1" dirty="0"/>
              <a:t>a’s being F </a:t>
            </a:r>
            <a:r>
              <a:rPr lang="en-US" dirty="0"/>
              <a:t>and so on – are particulars. The combination of</a:t>
            </a:r>
          </a:p>
          <a:p>
            <a:r>
              <a:rPr lang="en-US" dirty="0"/>
              <a:t>particulars and universals in a state of affairs yields a particular.</a:t>
            </a:r>
          </a:p>
          <a:p>
            <a:r>
              <a:rPr lang="en-US" dirty="0"/>
              <a:t>I call this ‘the victory of particularity’. The phenomenon had</a:t>
            </a:r>
          </a:p>
          <a:p>
            <a:r>
              <a:rPr lang="en-US" dirty="0"/>
              <a:t>already been spotted by Russell (Russell 1949*). He writes: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"Knowledge by acquaintance and knowledge by description" </a:t>
            </a:r>
            <a:r>
              <a:rPr lang="en-US" i="1" dirty="0"/>
              <a:t>Proceedings of the Aristotelian Society</a:t>
            </a:r>
          </a:p>
          <a:p>
            <a:r>
              <a:rPr lang="en-US" dirty="0">
                <a:hlinkClick r:id="rId2"/>
              </a:rPr>
              <a:t>New Series, Vol. 11 (1910 - 1911)</a:t>
            </a:r>
            <a:r>
              <a:rPr lang="en-US" dirty="0"/>
              <a:t>, pp. 108-128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5921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23606B-CE9F-4C8A-A233-CE3FFD570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cit. da Russell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4154CB-0EC4-41BA-9E7C-180D0A40A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thus at least two sorts of objects of which we are</a:t>
            </a:r>
          </a:p>
          <a:p>
            <a:r>
              <a:rPr lang="en-US" dirty="0"/>
              <a:t>aware, namely, particulars and universals. Among particulars I</a:t>
            </a:r>
          </a:p>
          <a:p>
            <a:r>
              <a:rPr lang="en-US" dirty="0"/>
              <a:t>include all existents, and all complexes of which one or more</a:t>
            </a:r>
          </a:p>
          <a:p>
            <a:r>
              <a:rPr lang="en-US" dirty="0"/>
              <a:t>constituents are existents, such as this-before-that, this-above-that,</a:t>
            </a:r>
          </a:p>
          <a:p>
            <a:r>
              <a:rPr lang="it-IT" dirty="0"/>
              <a:t>the-</a:t>
            </a:r>
            <a:r>
              <a:rPr lang="it-IT" dirty="0" err="1"/>
              <a:t>yellowness</a:t>
            </a:r>
            <a:r>
              <a:rPr lang="it-IT" dirty="0"/>
              <a:t>-of-</a:t>
            </a:r>
            <a:r>
              <a:rPr lang="it-IT" dirty="0" err="1"/>
              <a:t>this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0738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91F1BE-3305-4DBF-B7D9-A82BDF296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276B38F-0143-4C93-81D4-246DDD646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this, as I will argue shortly, we can conclude that the</a:t>
            </a:r>
          </a:p>
          <a:p>
            <a:r>
              <a:rPr lang="en-US" dirty="0"/>
              <a:t>world is a particular, not a universal.</a:t>
            </a:r>
          </a:p>
          <a:p>
            <a:r>
              <a:rPr lang="en-US" dirty="0"/>
              <a:t>We come now to a first brush with negation, a permanent</a:t>
            </a:r>
          </a:p>
          <a:p>
            <a:r>
              <a:rPr lang="en-US" dirty="0"/>
              <a:t>trouble for metaphysicians! Suppose that </a:t>
            </a:r>
            <a:r>
              <a:rPr lang="en-US" i="1" dirty="0"/>
              <a:t>a’s being F </a:t>
            </a:r>
            <a:r>
              <a:rPr lang="en-US" dirty="0"/>
              <a:t>is a state</a:t>
            </a:r>
          </a:p>
          <a:p>
            <a:r>
              <a:rPr lang="en-US" dirty="0"/>
              <a:t>of affairs. Should we admit a state of affairs </a:t>
            </a:r>
            <a:r>
              <a:rPr lang="en-US" i="1" dirty="0"/>
              <a:t>a’s not being G</a:t>
            </a:r>
            <a:r>
              <a:rPr lang="en-US" dirty="0"/>
              <a:t>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1301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1B657E-277B-4AC3-B127-7F1551A45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335CA8-D6D7-4D9F-A10E-0E8BCD26A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suppose it to be true that </a:t>
            </a:r>
            <a:r>
              <a:rPr lang="en-US" i="1" dirty="0"/>
              <a:t>a</a:t>
            </a:r>
          </a:p>
          <a:p>
            <a:r>
              <a:rPr lang="en-US" dirty="0"/>
              <a:t>is not G, then I concede, indeed assert, that this truth requires</a:t>
            </a:r>
          </a:p>
          <a:p>
            <a:r>
              <a:rPr lang="en-US" dirty="0"/>
              <a:t>a </a:t>
            </a:r>
            <a:r>
              <a:rPr lang="en-US" dirty="0" err="1"/>
              <a:t>truthmaker</a:t>
            </a:r>
            <a:r>
              <a:rPr lang="en-US" dirty="0"/>
              <a:t>. That will be matter for a later chapter, where I</a:t>
            </a:r>
          </a:p>
          <a:p>
            <a:r>
              <a:rPr lang="en-US" dirty="0"/>
              <a:t>will appeal to </a:t>
            </a:r>
            <a:r>
              <a:rPr lang="en-US" i="1" dirty="0"/>
              <a:t>totality </a:t>
            </a:r>
            <a:r>
              <a:rPr lang="en-US" dirty="0"/>
              <a:t>states of affairs (Russell’s ‘general facts’)</a:t>
            </a:r>
          </a:p>
          <a:p>
            <a:r>
              <a:rPr lang="it-IT" dirty="0"/>
              <a:t>to do the job.</a:t>
            </a:r>
          </a:p>
        </p:txBody>
      </p:sp>
    </p:spTree>
    <p:extLst>
      <p:ext uri="{BB962C8B-B14F-4D97-AF65-F5344CB8AC3E}">
        <p14:creationId xmlns:p14="http://schemas.microsoft.com/office/powerpoint/2010/main" val="742676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88DDC1-6868-40CB-9EBA-A8FCAADF3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10825D-8085-45EF-9C9A-59F783774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reject negative states of affairs, though,</a:t>
            </a:r>
          </a:p>
          <a:p>
            <a:r>
              <a:rPr lang="en-US" dirty="0"/>
              <a:t>then we  must also reject negative universals.</a:t>
            </a:r>
          </a:p>
          <a:p>
            <a:r>
              <a:rPr lang="en-US" dirty="0"/>
              <a:t>If F is a universal,</a:t>
            </a:r>
          </a:p>
          <a:p>
            <a:r>
              <a:rPr lang="en-US" dirty="0"/>
              <a:t>then </a:t>
            </a:r>
            <a:r>
              <a:rPr lang="en-US" i="1" dirty="0"/>
              <a:t>not being F </a:t>
            </a:r>
            <a:r>
              <a:rPr lang="en-US" dirty="0"/>
              <a:t>is not a universal, although the </a:t>
            </a:r>
            <a:r>
              <a:rPr lang="en-US" i="1" dirty="0"/>
              <a:t>predicate </a:t>
            </a:r>
            <a:r>
              <a:rPr lang="en-US" dirty="0"/>
              <a:t>‘not</a:t>
            </a:r>
          </a:p>
          <a:p>
            <a:r>
              <a:rPr lang="en-US" dirty="0"/>
              <a:t>being F’ is a perfectly good predicate. Notice also that there</a:t>
            </a:r>
          </a:p>
          <a:p>
            <a:r>
              <a:rPr lang="en-US" dirty="0"/>
              <a:t>might be a positive universal X that happened to have the</a:t>
            </a:r>
          </a:p>
          <a:p>
            <a:r>
              <a:rPr lang="en-US" dirty="0"/>
              <a:t>very same extension as the class of non-Fs.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14410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91002D-4AF0-43EC-976A-45A6FDDED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60A4BE-266F-478D-997B-E051C7272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How do we decide what are the positive properties? Not</a:t>
            </a:r>
          </a:p>
          <a:p>
            <a:r>
              <a:rPr lang="en-US" dirty="0"/>
              <a:t>by semantics alone. I think it is an empirical matter, which</a:t>
            </a:r>
          </a:p>
          <a:p>
            <a:r>
              <a:rPr lang="en-US" dirty="0"/>
              <a:t>of course is close to the idea that universals have to be</a:t>
            </a:r>
          </a:p>
          <a:p>
            <a:r>
              <a:rPr lang="en-US" dirty="0"/>
              <a:t>identified </a:t>
            </a:r>
            <a:r>
              <a:rPr lang="en-US" i="1" dirty="0"/>
              <a:t>a posteriori </a:t>
            </a:r>
            <a:r>
              <a:rPr lang="en-US" dirty="0"/>
              <a:t>on the basis of our best science. The</a:t>
            </a:r>
          </a:p>
          <a:p>
            <a:r>
              <a:rPr lang="en-US" dirty="0"/>
              <a:t>notion of a vacuum is an interesting one here. A vacuum</a:t>
            </a:r>
          </a:p>
          <a:p>
            <a:r>
              <a:rPr lang="en-US" dirty="0"/>
              <a:t>is, verbally, space with nothing in it. But physics tells us</a:t>
            </a:r>
          </a:p>
          <a:p>
            <a:r>
              <a:rPr lang="en-US" dirty="0"/>
              <a:t>that all sorts of things are present in a vacuum, particles,</a:t>
            </a:r>
          </a:p>
          <a:p>
            <a:r>
              <a:rPr lang="en-US" dirty="0"/>
              <a:t>and perhaps magnetic or gravitational fields if you are a</a:t>
            </a:r>
          </a:p>
          <a:p>
            <a:r>
              <a:rPr lang="en-US" dirty="0"/>
              <a:t>realist about fields. So perhaps vacuums are not as negative</a:t>
            </a:r>
          </a:p>
          <a:p>
            <a:r>
              <a:rPr lang="en-US" dirty="0"/>
              <a:t>as seems implied by the word.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192576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04562587EF6804A9B1FD27E8542661C" ma:contentTypeVersion="13" ma:contentTypeDescription="Creare un nuovo documento." ma:contentTypeScope="" ma:versionID="569f9ee2377c2500ad9f44214f909257">
  <xsd:schema xmlns:xsd="http://www.w3.org/2001/XMLSchema" xmlns:xs="http://www.w3.org/2001/XMLSchema" xmlns:p="http://schemas.microsoft.com/office/2006/metadata/properties" xmlns:ns3="77ddd94a-cbfa-4b1e-8bf0-3aa5bb02ce07" targetNamespace="http://schemas.microsoft.com/office/2006/metadata/properties" ma:root="true" ma:fieldsID="7ee8c77f4e4dd0e793db30fb82196a23" ns3:_="">
    <xsd:import namespace="77ddd94a-cbfa-4b1e-8bf0-3aa5bb02ce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ddd94a-cbfa-4b1e-8bf0-3aa5bb02ce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60C8A9-B7EC-43D1-8309-837FFD7A73A6}">
  <ds:schemaRefs>
    <ds:schemaRef ds:uri="http://schemas.openxmlformats.org/package/2006/metadata/core-properties"/>
    <ds:schemaRef ds:uri="http://purl.org/dc/dcmitype/"/>
    <ds:schemaRef ds:uri="77ddd94a-cbfa-4b1e-8bf0-3aa5bb02ce07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EEEBD92-6CA0-497B-B6D0-500C125B8E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E892BF-FD6B-4DEC-A73D-D9A1BC5E47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ddd94a-cbfa-4b1e-8bf0-3aa5bb02c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1155</Words>
  <Application>Microsoft Office PowerPoint</Application>
  <PresentationFormat>Widescreen</PresentationFormat>
  <Paragraphs>108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di Office</vt:lpstr>
      <vt:lpstr>Inglese 23-24</vt:lpstr>
      <vt:lpstr>Presentazione standard di PowerPoint</vt:lpstr>
      <vt:lpstr>Da cap. 4, States of affairs Risposta di A. al regresso di Bradley</vt:lpstr>
      <vt:lpstr>Presentazione standard di PowerPoint</vt:lpstr>
      <vt:lpstr>cit. da Russell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pp. 30-31 sulla proprietà W e il particolare w (da 'world')</vt:lpstr>
      <vt:lpstr>Presentazione standard di PowerPoint</vt:lpstr>
      <vt:lpstr>Presentazione standard di PowerPoint</vt:lpstr>
      <vt:lpstr>Presentazione standard di PowerPoint</vt:lpstr>
      <vt:lpstr>Ch. 5. Laws of Nature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Inglese 23-24</dc:title>
  <dc:creator>Francesco Orilia</dc:creator>
  <cp:lastModifiedBy>Francesco Orilia</cp:lastModifiedBy>
  <cp:revision>8</cp:revision>
  <dcterms:created xsi:type="dcterms:W3CDTF">2024-03-09T08:01:06Z</dcterms:created>
  <dcterms:modified xsi:type="dcterms:W3CDTF">2024-03-17T11:38:48Z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0x010100804562587EF6804A9B1FD27E8542661C</vt:lpwstr>
  </property>
</Properties>
</file>